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35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68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904DB13E-F722-4ED6-BB00-556651E95281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E26428D7-C6F3-473D-A360-A3F5C3E8728C}"/>
              </a:ext>
            </a:extLst>
          </p:cNvPr>
          <p:cNvGrpSpPr/>
          <p:nvPr/>
        </p:nvGrpSpPr>
        <p:grpSpPr>
          <a:xfrm>
            <a:off x="5250180" y="1267730"/>
            <a:ext cx="1691640" cy="615934"/>
            <a:chOff x="5250180" y="1267730"/>
            <a:chExt cx="1691640" cy="615934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25018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94182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250180" y="1883664"/>
              <a:ext cx="1691640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29103" y="2244830"/>
            <a:ext cx="8933796" cy="2437232"/>
          </a:xfrm>
        </p:spPr>
        <p:txBody>
          <a:bodyPr tIns="45720" bIns="45720" anchor="ctr">
            <a:normAutofit/>
          </a:bodyPr>
          <a:lstStyle>
            <a:lvl1pPr algn="ctr">
              <a:lnSpc>
                <a:spcPct val="83000"/>
              </a:lnSpc>
              <a:defRPr lang="en-US" sz="68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29101" y="4682062"/>
            <a:ext cx="8936846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800" spc="80" baseline="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6"/>
            <a:ext cx="1554480" cy="485546"/>
          </a:xfrm>
        </p:spPr>
        <p:txBody>
          <a:bodyPr/>
          <a:lstStyle>
            <a:lvl1pPr algn="ctr">
              <a:defRPr sz="1300" spc="0" baseline="0">
                <a:solidFill>
                  <a:srgbClr val="FFFFFF"/>
                </a:solidFill>
                <a:latin typeface="+mn-lt"/>
              </a:defRPr>
            </a:lvl1pPr>
          </a:lstStyle>
          <a:p>
            <a:fld id="{EA0C0817-A112-4847-8014-A94B7D2A4EA3}" type="datetime1">
              <a:rPr lang="en-US" smtClean="0"/>
              <a:t>9/13/2019</a:t>
            </a:fld>
            <a:endParaRPr lang="en-US" dirty="0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629100" y="5177408"/>
            <a:ext cx="5730295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20" y="5177408"/>
            <a:ext cx="1955980" cy="228600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46104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4F40B7-36AB-4376-BE14-EF7004D79BB9}" type="datetime1">
              <a:rPr lang="en-US" smtClean="0"/>
              <a:t>9/13/2019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17776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7CAB8-DCAE-46A5-AADA-B3FAD11A54E0}" type="datetime1">
              <a:rPr lang="en-US" smtClean="0"/>
              <a:t>9/13/2019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02454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32B432-ACDA-4023-A761-2BAB76577B62}" type="datetime1">
              <a:rPr lang="en-US" smtClean="0"/>
              <a:t>9/13/2019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04528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0A4A1889-E37C-4EC3-9E41-9DAD221CF389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29156" y="2275165"/>
            <a:ext cx="8933688" cy="2406895"/>
          </a:xfrm>
        </p:spPr>
        <p:txBody>
          <a:bodyPr anchor="ctr">
            <a:normAutofit/>
          </a:bodyPr>
          <a:lstStyle>
            <a:lvl1pPr algn="ctr">
              <a:lnSpc>
                <a:spcPct val="83000"/>
              </a:lnSpc>
              <a:defRPr lang="en-US" sz="68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id="{1683EB04-C23E-490C-A1A6-030CF79D23C8}"/>
              </a:ext>
            </a:extLst>
          </p:cNvPr>
          <p:cNvGrpSpPr/>
          <p:nvPr/>
        </p:nvGrpSpPr>
        <p:grpSpPr>
          <a:xfrm>
            <a:off x="5250180" y="1267730"/>
            <a:ext cx="1691640" cy="615934"/>
            <a:chOff x="5250180" y="1267730"/>
            <a:chExt cx="1691640" cy="615934"/>
          </a:xfrm>
        </p:grpSpPr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F8A84C03-E1CA-4A4E-81D6-9BB0C335B7A0}"/>
                </a:ext>
              </a:extLst>
            </p:cNvPr>
            <p:cNvCxnSpPr/>
            <p:nvPr/>
          </p:nvCxnSpPr>
          <p:spPr>
            <a:xfrm>
              <a:off x="525018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4A26FB5A-D5D1-4DAB-AC43-7F51A7F2D197}"/>
                </a:ext>
              </a:extLst>
            </p:cNvPr>
            <p:cNvCxnSpPr/>
            <p:nvPr/>
          </p:nvCxnSpPr>
          <p:spPr>
            <a:xfrm>
              <a:off x="694182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49303F14-E560-4C02-94F4-B4695FE26813}"/>
                </a:ext>
              </a:extLst>
            </p:cNvPr>
            <p:cNvCxnSpPr/>
            <p:nvPr/>
          </p:nvCxnSpPr>
          <p:spPr>
            <a:xfrm>
              <a:off x="5250180" y="1883664"/>
              <a:ext cx="1691640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9156" y="4682062"/>
            <a:ext cx="8939784" cy="457200"/>
          </a:xfrm>
        </p:spPr>
        <p:txBody>
          <a:bodyPr anchor="t">
            <a:normAutofit/>
          </a:bodyPr>
          <a:lstStyle>
            <a:lvl1pPr marL="0" indent="0" algn="ctr">
              <a:buNone/>
              <a:tabLst>
                <a:tab pos="2633663" algn="l"/>
              </a:tabLst>
              <a:defRPr sz="1800">
                <a:solidFill>
                  <a:schemeClr val="tx1">
                    <a:lumMod val="95000"/>
                    <a:lumOff val="5000"/>
                  </a:schemeClr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18760" y="1344502"/>
            <a:ext cx="1554480" cy="498781"/>
          </a:xfrm>
        </p:spPr>
        <p:txBody>
          <a:bodyPr/>
          <a:lstStyle>
            <a:lvl1pPr algn="ctr">
              <a:defRPr lang="en-US" sz="1300" kern="1200" spc="0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</a:lstStyle>
          <a:p>
            <a:fld id="{D9C646AA-F36E-4540-911D-FFFC0A0EF24A}" type="datetime1">
              <a:rPr lang="en-US" smtClean="0"/>
              <a:t>9/13/2019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629157" y="5177408"/>
            <a:ext cx="5660134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177408"/>
            <a:ext cx="1958339" cy="228600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25217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66344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61760" y="2103120"/>
            <a:ext cx="466344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186D26-FA5F-4637-B602-B7C2DC34CFD4}" type="datetime1">
              <a:rPr lang="en-US" smtClean="0"/>
              <a:t>9/13/2019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95052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663440" cy="640080"/>
          </a:xfrm>
        </p:spPr>
        <p:txBody>
          <a:bodyPr anchor="ctr">
            <a:normAutofit/>
          </a:bodyPr>
          <a:lstStyle>
            <a:lvl1pPr marL="0" indent="0" algn="l">
              <a:spcBef>
                <a:spcPts val="0"/>
              </a:spcBef>
              <a:buNone/>
              <a:defRPr sz="1900" b="1" i="0">
                <a:solidFill>
                  <a:schemeClr val="tx1"/>
                </a:solidFill>
                <a:latin typeface="+mn-lt"/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92472"/>
            <a:ext cx="4663440" cy="3163825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58712" y="2074334"/>
            <a:ext cx="4663440" cy="640080"/>
          </a:xfrm>
        </p:spPr>
        <p:txBody>
          <a:bodyPr anchor="ctr">
            <a:normAutofit/>
          </a:bodyPr>
          <a:lstStyle>
            <a:lvl1pPr marL="0" indent="0" algn="l">
              <a:spcBef>
                <a:spcPts val="0"/>
              </a:spcBef>
              <a:buNone/>
              <a:defRPr sz="1900" b="1">
                <a:solidFill>
                  <a:schemeClr val="tx1"/>
                </a:solidFill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58712" y="2792471"/>
            <a:ext cx="4663440" cy="3164509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7F15D8-96D1-4781-BC50-CA8A088B2FE4}" type="datetime1">
              <a:rPr lang="en-US" smtClean="0"/>
              <a:t>9/13/2019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21848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A96C99-B8F8-4528-BD05-0E16E943DC09}" type="datetime1">
              <a:rPr lang="en-US" smtClean="0"/>
              <a:t>9/13/2019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3112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636942-C211-4B28-8DBD-C953E00AF71B}" type="datetime1">
              <a:rPr lang="en-US" smtClean="0"/>
              <a:t>9/13/2019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61961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D5E1BBF9-8BEF-4353-BA68-30AAF9EBD8D8}"/>
              </a:ext>
            </a:extLst>
          </p:cNvPr>
          <p:cNvSpPr/>
          <p:nvPr/>
        </p:nvSpPr>
        <p:spPr>
          <a:xfrm>
            <a:off x="8119870" y="237744"/>
            <a:ext cx="3826596" cy="6382512"/>
          </a:xfrm>
          <a:prstGeom prst="rect">
            <a:avLst/>
          </a:prstGeom>
          <a:solidFill>
            <a:schemeClr val="bg1">
              <a:lumMod val="85000"/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5B941C21-2A5D-4912-AB06-1BB0C0EB6AE1}"/>
              </a:ext>
            </a:extLst>
          </p:cNvPr>
          <p:cNvSpPr/>
          <p:nvPr/>
        </p:nvSpPr>
        <p:spPr>
          <a:xfrm>
            <a:off x="8254660" y="374904"/>
            <a:ext cx="3557016" cy="6108192"/>
          </a:xfrm>
          <a:prstGeom prst="rect">
            <a:avLst/>
          </a:prstGeom>
          <a:noFill/>
          <a:ln w="63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58200" y="607392"/>
            <a:ext cx="3161963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3200" b="0" kern="1200" cap="none" spc="0" baseline="0" dirty="0">
                <a:solidFill>
                  <a:schemeClr val="tx1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6858000" cy="5334000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58200" y="2336800"/>
            <a:ext cx="3161963" cy="36068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>
          <a:xfrm>
            <a:off x="5588000" y="6035040"/>
            <a:ext cx="1955800" cy="365760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7E8D12A6-918A-48BD-8CB9-CA713993B0EA}" type="datetime1">
              <a:rPr lang="en-US" smtClean="0"/>
              <a:t>9/13/2019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685801" y="6035040"/>
            <a:ext cx="4584700" cy="365760"/>
          </a:xfrm>
        </p:spPr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6728" y="6035040"/>
            <a:ext cx="1223435" cy="365760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0600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E687CA98-D9C7-497F-A1DA-7D22F8753BCE}"/>
              </a:ext>
            </a:extLst>
          </p:cNvPr>
          <p:cNvSpPr/>
          <p:nvPr/>
        </p:nvSpPr>
        <p:spPr>
          <a:xfrm>
            <a:off x="8119870" y="237744"/>
            <a:ext cx="3826596" cy="6382512"/>
          </a:xfrm>
          <a:prstGeom prst="rect">
            <a:avLst/>
          </a:prstGeom>
          <a:solidFill>
            <a:schemeClr val="bg1">
              <a:lumMod val="85000"/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7696201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662337" y="6035040"/>
            <a:ext cx="2071963" cy="365760"/>
          </a:xfrm>
        </p:spPr>
        <p:txBody>
          <a:bodyPr/>
          <a:lstStyle>
            <a:lvl1pPr>
              <a:defRPr b="1">
                <a:solidFill>
                  <a:srgbClr val="FFFFFF"/>
                </a:solidFill>
                <a:effectLst>
                  <a:outerShdw blurRad="1905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E778CE86-875F-4587-BCF6-FA054AFC0D53}" type="datetime1">
              <a:rPr lang="en-US" smtClean="0"/>
              <a:pPr/>
              <a:t>9/13/2019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12648" y="6035040"/>
            <a:ext cx="4588002" cy="365760"/>
          </a:xfrm>
        </p:spPr>
        <p:txBody>
          <a:bodyPr/>
          <a:lstStyle>
            <a:lvl1pPr marL="0" algn="r" defTabSz="914400" rtl="0" eaLnBrk="1" latinLnBrk="0" hangingPunct="1">
              <a:defRPr lang="en-US" sz="1000" b="1" kern="1200" dirty="0">
                <a:solidFill>
                  <a:srgbClr val="FFFFFF"/>
                </a:solidFill>
                <a:effectLst>
                  <a:outerShdw blurRad="1905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pPr algn="l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035040"/>
            <a:ext cx="1225296" cy="365760"/>
          </a:xfrm>
        </p:spPr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8B3D8CC-BB13-41A5-8F34-B8E84A4F9534}"/>
              </a:ext>
            </a:extLst>
          </p:cNvPr>
          <p:cNvSpPr/>
          <p:nvPr/>
        </p:nvSpPr>
        <p:spPr>
          <a:xfrm>
            <a:off x="8254660" y="374904"/>
            <a:ext cx="3557016" cy="6108192"/>
          </a:xfrm>
          <a:prstGeom prst="rect">
            <a:avLst/>
          </a:prstGeom>
          <a:noFill/>
          <a:ln w="63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77250" y="603504"/>
            <a:ext cx="3144774" cy="1645920"/>
          </a:xfrm>
        </p:spPr>
        <p:txBody>
          <a:bodyPr anchor="b">
            <a:noAutofit/>
          </a:bodyPr>
          <a:lstStyle>
            <a:lvl1pPr algn="l">
              <a:lnSpc>
                <a:spcPct val="100000"/>
              </a:lnSpc>
              <a:defRPr sz="3200" b="0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77250" y="2386584"/>
            <a:ext cx="3144774" cy="3511296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085945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1E94681D-2A4C-4A8D-B9B5-31D440D0328D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1">
              <a:lumMod val="75000"/>
              <a:alpha val="60000"/>
            </a:schemeClr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8" name="Rectangle 7"/>
          <p:cNvSpPr/>
          <p:nvPr/>
        </p:nvSpPr>
        <p:spPr>
          <a:xfrm>
            <a:off x="371856" y="374904"/>
            <a:ext cx="11448288" cy="6108192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85000"/>
                <a:lumOff val="15000"/>
              </a:schemeClr>
            </a:solidFill>
            <a:prstDash val="solid"/>
            <a:miter lim="800000"/>
          </a:ln>
          <a:effectLst/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84962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56794" y="6035040"/>
            <a:ext cx="2893045" cy="3657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F6FA2B21-3FCD-4721-B95C-427943F61125}" type="datetime1">
              <a:rPr lang="en-US" smtClean="0"/>
              <a:t>9/13/2019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66800" y="6035040"/>
            <a:ext cx="5816600" cy="3657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87000" y="6035040"/>
            <a:ext cx="838200" cy="3657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86521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0" r:id="rId2"/>
    <p:sldLayoutId id="2147483669" r:id="rId3"/>
    <p:sldLayoutId id="2147483668" r:id="rId4"/>
    <p:sldLayoutId id="2147483667" r:id="rId5"/>
    <p:sldLayoutId id="2147483666" r:id="rId6"/>
    <p:sldLayoutId id="2147483665" r:id="rId7"/>
    <p:sldLayoutId id="2147483664" r:id="rId8"/>
    <p:sldLayoutId id="2147483663" r:id="rId9"/>
    <p:sldLayoutId id="2147483662" r:id="rId10"/>
    <p:sldLayoutId id="214748366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commons.wikimedia.org/wiki/Category:Milford,_Delaware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B6C3BF1A-0907-407F-A432-D4840F7224F7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15730"/>
          <a:stretch/>
        </p:blipFill>
        <p:spPr>
          <a:xfrm>
            <a:off x="20" y="10"/>
            <a:ext cx="12191979" cy="6857990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2644B391-9BFE-445C-A9EC-F544BB85FB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20314" y="0"/>
            <a:ext cx="6525472" cy="6858000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 cap="sq" cmpd="sng" algn="ctr">
            <a:noFill/>
            <a:prstDash val="solid"/>
            <a:miter lim="800000"/>
          </a:ln>
          <a:effectLst/>
        </p:spPr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80F26E69-87D9-4655-AE7B-280A87AA3C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338682" y="320040"/>
            <a:ext cx="5888736" cy="6217920"/>
          </a:xfrm>
          <a:prstGeom prst="rect">
            <a:avLst/>
          </a:prstGeom>
          <a:noFill/>
          <a:ln w="6350" cap="sq" cmpd="sng" algn="ctr">
            <a:solidFill>
              <a:schemeClr val="tx1"/>
            </a:solidFill>
            <a:prstDash val="solid"/>
            <a:miter lim="800000"/>
          </a:ln>
          <a:effectLst>
            <a:softEdge rad="0"/>
          </a:effectLst>
        </p:spPr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7273A36-A43C-4C19-AEED-65B4175B65F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78316" y="1348844"/>
            <a:ext cx="5409468" cy="3042706"/>
          </a:xfrm>
        </p:spPr>
        <p:txBody>
          <a:bodyPr>
            <a:normAutofit/>
          </a:bodyPr>
          <a:lstStyle/>
          <a:p>
            <a:r>
              <a:rPr lang="en-US" sz="6000" dirty="0">
                <a:solidFill>
                  <a:schemeClr val="tx1"/>
                </a:solidFill>
              </a:rPr>
              <a:t>Doing a lot with a little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56EC133-CD61-4B1B-9EAA-4919A4F1E6F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78316" y="4682061"/>
            <a:ext cx="5409468" cy="950976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By Helen Wiles</a:t>
            </a:r>
          </a:p>
          <a:p>
            <a:r>
              <a:rPr lang="en-US" dirty="0">
                <a:solidFill>
                  <a:schemeClr val="tx1"/>
                </a:solidFill>
              </a:rPr>
              <a:t>Public Outreach Manager</a:t>
            </a:r>
          </a:p>
          <a:p>
            <a:r>
              <a:rPr lang="en-US" dirty="0">
                <a:solidFill>
                  <a:schemeClr val="tx1"/>
                </a:solidFill>
              </a:rPr>
              <a:t>Dover/Kent County MPO</a:t>
            </a:r>
          </a:p>
        </p:txBody>
      </p:sp>
    </p:spTree>
    <p:extLst>
      <p:ext uri="{BB962C8B-B14F-4D97-AF65-F5344CB8AC3E}">
        <p14:creationId xmlns:p14="http://schemas.microsoft.com/office/powerpoint/2010/main" val="41091567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A009E310-C7C2-4F23-B466-4417C8ED3B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1" cy="6858000"/>
          </a:xfrm>
          <a:prstGeom prst="rect">
            <a:avLst/>
          </a:prstGeom>
          <a:solidFill>
            <a:srgbClr val="5959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4C31FF5-F97E-4082-BFC5-A880DB9F3F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201150" y="457200"/>
            <a:ext cx="8533646" cy="5943603"/>
          </a:xfrm>
          <a:prstGeom prst="rect">
            <a:avLst/>
          </a:prstGeom>
          <a:solidFill>
            <a:srgbClr val="FFFFFF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015B4CE-42DE-4E9B-B800-B5B8142E6F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372467" y="621793"/>
            <a:ext cx="8198780" cy="5614416"/>
          </a:xfrm>
          <a:prstGeom prst="rect">
            <a:avLst/>
          </a:prstGeom>
          <a:solidFill>
            <a:schemeClr val="bg1">
              <a:lumMod val="75000"/>
              <a:alpha val="60000"/>
            </a:schemeClr>
          </a:solidFill>
          <a:ln w="6350" cap="sq" cmpd="sng" algn="ctr">
            <a:noFill/>
            <a:prstDash val="solid"/>
            <a:miter lim="800000"/>
          </a:ln>
          <a:effectLst/>
        </p:spPr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9FB428C-E9FA-4CDB-AD1B-2F1238AEB2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44616" y="881210"/>
            <a:ext cx="7417925" cy="1517035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Our Coverage Area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4550C3-4E9E-40A1-8730-A69D124776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44616" y="2626841"/>
            <a:ext cx="7245103" cy="802160"/>
          </a:xfrm>
        </p:spPr>
        <p:txBody>
          <a:bodyPr>
            <a:normAutofit/>
          </a:bodyPr>
          <a:lstStyle/>
          <a:p>
            <a:r>
              <a:rPr lang="en-US" dirty="0"/>
              <a:t>Kent County to include all of Smyrna and Milford (both straddle county lines)</a:t>
            </a:r>
          </a:p>
        </p:txBody>
      </p:sp>
      <p:pic>
        <p:nvPicPr>
          <p:cNvPr id="5" name="Picture 4" descr="A close up of a logo&#10;&#10;Description automatically generated">
            <a:extLst>
              <a:ext uri="{FF2B5EF4-FFF2-40B4-BE49-F238E27FC236}">
                <a16:creationId xmlns:a16="http://schemas.microsoft.com/office/drawing/2014/main" id="{B7052D31-3942-4DE3-B3E9-10A2F9D14F2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5524500" y="2924175"/>
            <a:ext cx="3869366" cy="34179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592329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DBA1EC-E154-48F0-AAD0-A7085B5D1F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New Executive Director, New Public Outreach Manager…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8743D9-3FCE-4BF1-90BC-C59458923C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3200" dirty="0"/>
              <a:t>Stopped doing trade shows</a:t>
            </a:r>
          </a:p>
          <a:p>
            <a:r>
              <a:rPr lang="en-US" sz="3200" dirty="0"/>
              <a:t>Updated our website to look more commercial over governmental</a:t>
            </a:r>
          </a:p>
          <a:p>
            <a:r>
              <a:rPr lang="en-US" sz="3200" dirty="0"/>
              <a:t>Did a logo contest</a:t>
            </a:r>
          </a:p>
          <a:p>
            <a:r>
              <a:rPr lang="en-US" sz="3200" dirty="0"/>
              <a:t>Updated the newsletter</a:t>
            </a:r>
          </a:p>
          <a:p>
            <a:pPr lvl="1"/>
            <a:r>
              <a:rPr lang="en-US" sz="3200" dirty="0"/>
              <a:t>From quarterly to monthly</a:t>
            </a:r>
          </a:p>
          <a:p>
            <a:pPr lvl="1"/>
            <a:r>
              <a:rPr lang="en-US" sz="3200" dirty="0"/>
              <a:t>From text driven to image driven</a:t>
            </a:r>
          </a:p>
        </p:txBody>
      </p:sp>
    </p:spTree>
    <p:extLst>
      <p:ext uri="{BB962C8B-B14F-4D97-AF65-F5344CB8AC3E}">
        <p14:creationId xmlns:p14="http://schemas.microsoft.com/office/powerpoint/2010/main" val="300657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DBA1EC-E154-48F0-AAD0-A7085B5D1F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Joining the Conversation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A8643227-5ACD-475B-9968-A28C8E77B8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4741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DBA1EC-E154-48F0-AAD0-A7085B5D1F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Videos!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D5B6D3E-FA56-41D6-9F7E-3D3013B803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80054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DBA1EC-E154-48F0-AAD0-A7085B5D1F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Presentations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088D56-CB46-4649-8D3F-E2C5CB2D10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Cater to organizations – i.e. Realtors got a presentation on why transportation issues are important when buying and selling a home…</a:t>
            </a:r>
          </a:p>
          <a:p>
            <a:r>
              <a:rPr lang="en-US" sz="3200" dirty="0"/>
              <a:t>Do online aspects of presentations and allow them to get to it through landing pages so that you can track when and where they come from</a:t>
            </a:r>
          </a:p>
          <a:p>
            <a:r>
              <a:rPr lang="en-US" sz="3200" dirty="0"/>
              <a:t>Use key people in presentation video, pics, </a:t>
            </a:r>
            <a:r>
              <a:rPr lang="en-US" sz="3200" dirty="0" err="1"/>
              <a:t>etc</a:t>
            </a:r>
            <a:r>
              <a:rPr lang="en-US" sz="3200" dirty="0"/>
              <a:t>…</a:t>
            </a:r>
          </a:p>
        </p:txBody>
      </p:sp>
    </p:spTree>
    <p:extLst>
      <p:ext uri="{BB962C8B-B14F-4D97-AF65-F5344CB8AC3E}">
        <p14:creationId xmlns:p14="http://schemas.microsoft.com/office/powerpoint/2010/main" val="3253558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DBA1EC-E154-48F0-AAD0-A7085B5D1F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Looking to the future…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088D56-CB46-4649-8D3F-E2C5CB2D10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Online parties</a:t>
            </a:r>
          </a:p>
          <a:p>
            <a:r>
              <a:rPr lang="en-US" sz="3200" dirty="0"/>
              <a:t>Facebook Live</a:t>
            </a:r>
          </a:p>
          <a:p>
            <a:r>
              <a:rPr lang="en-US" sz="3200" dirty="0"/>
              <a:t>Using street teams, volunteers</a:t>
            </a:r>
          </a:p>
          <a:p>
            <a:endParaRPr lang="en-US" sz="3200" dirty="0"/>
          </a:p>
          <a:p>
            <a:r>
              <a:rPr lang="en-US" sz="3200" dirty="0"/>
              <a:t>NO IDEA IS TOO GOOD TO KEEP OR TOO BAD TO STEAL – LET’S SHARE!!</a:t>
            </a:r>
          </a:p>
        </p:txBody>
      </p:sp>
    </p:spTree>
    <p:extLst>
      <p:ext uri="{BB962C8B-B14F-4D97-AF65-F5344CB8AC3E}">
        <p14:creationId xmlns:p14="http://schemas.microsoft.com/office/powerpoint/2010/main" val="10586982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VTI">
  <a:themeElements>
    <a:clrScheme name="">
      <a:dk1>
        <a:srgbClr val="000000"/>
      </a:dk1>
      <a:lt1>
        <a:srgbClr val="FFFFFF"/>
      </a:lt1>
      <a:dk2>
        <a:srgbClr val="3D4124"/>
      </a:dk2>
      <a:lt2>
        <a:srgbClr val="F0EFF2"/>
      </a:lt2>
      <a:accent1>
        <a:srgbClr val="92A87F"/>
      </a:accent1>
      <a:accent2>
        <a:srgbClr val="9FA571"/>
      </a:accent2>
      <a:accent3>
        <a:srgbClr val="ACA081"/>
      </a:accent3>
      <a:accent4>
        <a:srgbClr val="BA907F"/>
      </a:accent4>
      <a:accent5>
        <a:srgbClr val="C49399"/>
      </a:accent5>
      <a:accent6>
        <a:srgbClr val="BA7F9F"/>
      </a:accent6>
      <a:hlink>
        <a:srgbClr val="9C7BB8"/>
      </a:hlink>
      <a:folHlink>
        <a:srgbClr val="898989"/>
      </a:folHlink>
    </a:clrScheme>
    <a:fontScheme name="Savon">
      <a:majorFont>
        <a:latin typeface="Garamond" panose="02020404030301010803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aramond" panose="02020404030301010803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hade val="100000"/>
                <a:satMod val="300000"/>
              </a:schemeClr>
            </a:gs>
            <a:gs pos="100000">
              <a:schemeClr val="phClr">
                <a:tint val="100000"/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VTI" id="{A72E8C35-66DD-49F8-AF66-813F19B983AE}" vid="{93CCBC76-B7A1-4C3D-93EA-5CE34C4670F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7278</TotalTime>
  <Words>172</Words>
  <Application>Microsoft Office PowerPoint</Application>
  <PresentationFormat>Widescreen</PresentationFormat>
  <Paragraphs>25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9" baseType="lpstr">
      <vt:lpstr>Garamond</vt:lpstr>
      <vt:lpstr>SavonVTI</vt:lpstr>
      <vt:lpstr>Doing a lot with a little</vt:lpstr>
      <vt:lpstr>Our Coverage Area</vt:lpstr>
      <vt:lpstr>New Executive Director, New Public Outreach Manager…</vt:lpstr>
      <vt:lpstr>Joining the Conversation</vt:lpstr>
      <vt:lpstr>Videos!</vt:lpstr>
      <vt:lpstr>Presentations</vt:lpstr>
      <vt:lpstr>Looking to the future…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Doing a lot with a little</dc:title>
  <dc:creator>Helen Wiles</dc:creator>
  <cp:lastModifiedBy>Helen Wiles</cp:lastModifiedBy>
  <cp:revision>5</cp:revision>
  <dcterms:created xsi:type="dcterms:W3CDTF">2019-08-29T17:50:52Z</dcterms:created>
  <dcterms:modified xsi:type="dcterms:W3CDTF">2019-09-13T17:18:12Z</dcterms:modified>
</cp:coreProperties>
</file>