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5" r:id="rId2"/>
  </p:sldMasterIdLst>
  <p:notesMasterIdLst>
    <p:notesMasterId r:id="rId33"/>
  </p:notesMasterIdLst>
  <p:sldIdLst>
    <p:sldId id="259" r:id="rId3"/>
    <p:sldId id="458" r:id="rId4"/>
    <p:sldId id="433" r:id="rId5"/>
    <p:sldId id="462" r:id="rId6"/>
    <p:sldId id="434" r:id="rId7"/>
    <p:sldId id="444" r:id="rId8"/>
    <p:sldId id="435" r:id="rId9"/>
    <p:sldId id="468" r:id="rId10"/>
    <p:sldId id="446" r:id="rId11"/>
    <p:sldId id="447" r:id="rId12"/>
    <p:sldId id="441" r:id="rId13"/>
    <p:sldId id="436" r:id="rId14"/>
    <p:sldId id="442" r:id="rId15"/>
    <p:sldId id="469" r:id="rId16"/>
    <p:sldId id="365" r:id="rId17"/>
    <p:sldId id="470" r:id="rId18"/>
    <p:sldId id="487" r:id="rId19"/>
    <p:sldId id="477" r:id="rId20"/>
    <p:sldId id="484" r:id="rId21"/>
    <p:sldId id="443" r:id="rId22"/>
    <p:sldId id="479" r:id="rId23"/>
    <p:sldId id="480" r:id="rId24"/>
    <p:sldId id="481" r:id="rId25"/>
    <p:sldId id="478" r:id="rId26"/>
    <p:sldId id="473" r:id="rId27"/>
    <p:sldId id="482" r:id="rId28"/>
    <p:sldId id="483" r:id="rId29"/>
    <p:sldId id="486" r:id="rId30"/>
    <p:sldId id="391" r:id="rId31"/>
    <p:sldId id="459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1595" autoAdjust="0"/>
  </p:normalViewPr>
  <p:slideViewPr>
    <p:cSldViewPr>
      <p:cViewPr varScale="1">
        <p:scale>
          <a:sx n="76" d="100"/>
          <a:sy n="76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81E608-15AE-4132-B1E0-6D50221B019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D3B4D6-22BE-4004-A146-E62056C6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B4D6-22BE-4004-A146-E62056C650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88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B4D6-22BE-4004-A146-E62056C650C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4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B4D6-22BE-4004-A146-E62056C650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7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B4D6-22BE-4004-A146-E62056C650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5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A9097-228F-4BDE-AE90-BFD52D5280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9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B4D6-22BE-4004-A146-E62056C650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14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B4D6-22BE-4004-A146-E62056C650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65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19E8BF-6546-47B8-BBBA-EA1229E1F00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88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B4D6-22BE-4004-A146-E62056C650C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9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B4D6-22BE-4004-A146-E62056C650C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5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B4D6-22BE-4004-A146-E62056C650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8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B4D6-22BE-4004-A146-E62056C650C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4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935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6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5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404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043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64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6002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34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7719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4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10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6019800"/>
            <a:ext cx="533400" cy="5318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7" descr="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5334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6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9" r:id="rId13"/>
    <p:sldLayoutId id="2147483700" r:id="rId14"/>
    <p:sldLayoutId id="214748370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/>
          <a:lstStyle/>
          <a:p>
            <a:pPr algn="ctr"/>
            <a:r>
              <a:rPr lang="en-US" u="none" dirty="0"/>
              <a:t>Navigating Freight </a:t>
            </a:r>
            <a:r>
              <a:rPr lang="en-US" u="none" dirty="0" smtClean="0"/>
              <a:t>Data </a:t>
            </a:r>
            <a:br>
              <a:rPr lang="en-US" u="none" dirty="0" smtClean="0"/>
            </a:br>
            <a:r>
              <a:rPr lang="en-US" u="none" dirty="0" smtClean="0"/>
              <a:t>in the FAST </a:t>
            </a:r>
            <a:r>
              <a:rPr lang="en-US" u="none" dirty="0"/>
              <a:t>ACT Era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276600"/>
            <a:ext cx="6934200" cy="306097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AMPO Conference</a:t>
            </a:r>
          </a:p>
          <a:p>
            <a:pPr algn="ctr">
              <a:buFontTx/>
              <a:buNone/>
            </a:pPr>
            <a:r>
              <a:rPr lang="en-US" dirty="0" smtClean="0"/>
              <a:t>Fort Worth, TX</a:t>
            </a:r>
          </a:p>
          <a:p>
            <a:pPr algn="ctr">
              <a:buNone/>
            </a:pPr>
            <a:r>
              <a:rPr lang="en-US" dirty="0"/>
              <a:t>October 26, 2016</a:t>
            </a:r>
          </a:p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r>
              <a:rPr lang="en-US" sz="2000" dirty="0" smtClean="0"/>
              <a:t>Paul Hershkowitz</a:t>
            </a:r>
          </a:p>
          <a:p>
            <a:pPr algn="ctr">
              <a:buFontTx/>
              <a:buNone/>
            </a:pPr>
            <a:r>
              <a:rPr lang="en-US" sz="2000" dirty="0" smtClean="0"/>
              <a:t>Caliper Corporation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none" dirty="0"/>
              <a:t>Freight Production by ZIP Code </a:t>
            </a:r>
            <a:r>
              <a:rPr lang="en-US" u="none" dirty="0" smtClean="0"/>
              <a:t>2011</a:t>
            </a:r>
            <a:endParaRPr lang="en-US" u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242"/>
            <a:ext cx="9144000" cy="5488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486400"/>
            <a:ext cx="413861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Freight Generation </a:t>
            </a:r>
            <a:r>
              <a:rPr lang="en-US" smtClean="0"/>
              <a:t>models help capture </a:t>
            </a:r>
            <a:r>
              <a:rPr lang="en-US" dirty="0" smtClean="0"/>
              <a:t>the changes in local economies and thus the freight traffic that is generated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792162"/>
          </a:xfrm>
        </p:spPr>
        <p:txBody>
          <a:bodyPr/>
          <a:lstStyle/>
          <a:p>
            <a:pPr algn="ctr"/>
            <a:r>
              <a:rPr lang="en-US" u="none" dirty="0" smtClean="0"/>
              <a:t>Identifying network bottlenecks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Commercial speed data from HERE or INRIX can be used (GPS vehicle probe data - “Big Data”)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For Big Data, truck speeds are often provided in addition to auto speeds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Surveillance and counts at key locations such as bridges and tunnels, ports, intermodal terminals,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/>
          <a:lstStyle/>
          <a:p>
            <a:pPr algn="ctr"/>
            <a:r>
              <a:rPr lang="en-US" u="none" dirty="0" smtClean="0"/>
              <a:t>HERE map of truck speeds, Indianapolis, IN</a:t>
            </a:r>
            <a:endParaRPr lang="en-US" u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4838"/>
            <a:ext cx="9144000" cy="497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</p:spPr>
        <p:txBody>
          <a:bodyPr/>
          <a:lstStyle/>
          <a:p>
            <a:pPr algn="ctr"/>
            <a:r>
              <a:rPr lang="en-US" u="none" dirty="0" smtClean="0"/>
              <a:t>Navigating freight data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Data-driven world.  Myriad </a:t>
            </a:r>
            <a:r>
              <a:rPr lang="en-US" dirty="0"/>
              <a:t>of choices, but none </a:t>
            </a:r>
            <a:r>
              <a:rPr lang="en-US" dirty="0" smtClean="0"/>
              <a:t>are perfect</a:t>
            </a: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Samples </a:t>
            </a:r>
            <a:r>
              <a:rPr lang="en-US" dirty="0" smtClean="0"/>
              <a:t>can be biased </a:t>
            </a:r>
            <a:r>
              <a:rPr lang="en-US" dirty="0"/>
              <a:t>or too small to be reliable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Traffic flows by truck </a:t>
            </a:r>
            <a:r>
              <a:rPr lang="en-US" dirty="0" smtClean="0"/>
              <a:t>do </a:t>
            </a:r>
            <a:r>
              <a:rPr lang="en-US" dirty="0"/>
              <a:t>not correspond directly to commodity flows in terms of origins, destinations, </a:t>
            </a:r>
            <a:r>
              <a:rPr lang="en-US" dirty="0" smtClean="0"/>
              <a:t>routes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LTL (Less-than-truckload) carriers </a:t>
            </a:r>
            <a:r>
              <a:rPr lang="en-US" dirty="0"/>
              <a:t>haul FAK (Freight </a:t>
            </a:r>
            <a:r>
              <a:rPr lang="en-US" dirty="0" smtClean="0"/>
              <a:t>All Kind), </a:t>
            </a:r>
            <a:r>
              <a:rPr lang="en-US" dirty="0"/>
              <a:t>further breaking </a:t>
            </a:r>
            <a:r>
              <a:rPr lang="en-US" dirty="0" smtClean="0"/>
              <a:t>correlations </a:t>
            </a:r>
            <a:r>
              <a:rPr lang="en-US" dirty="0"/>
              <a:t>between commodity flows </a:t>
            </a:r>
            <a:r>
              <a:rPr lang="en-US" dirty="0" smtClean="0"/>
              <a:t>&amp; </a:t>
            </a:r>
            <a:r>
              <a:rPr lang="en-US" dirty="0"/>
              <a:t>truck movements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92162"/>
          </a:xfrm>
        </p:spPr>
        <p:txBody>
          <a:bodyPr/>
          <a:lstStyle/>
          <a:p>
            <a:pPr algn="ctr"/>
            <a:r>
              <a:rPr lang="en-US" u="none" dirty="0" smtClean="0"/>
              <a:t>Navigating freight data (2)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3" y="2057400"/>
            <a:ext cx="8610600" cy="3505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Truck movements are based on aggregating shipments, often to multiple destinations in tours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Private </a:t>
            </a:r>
            <a:r>
              <a:rPr lang="en-US" dirty="0"/>
              <a:t>and for-hire </a:t>
            </a:r>
            <a:r>
              <a:rPr lang="en-US" dirty="0" smtClean="0"/>
              <a:t>trucking firms </a:t>
            </a:r>
            <a:r>
              <a:rPr lang="en-US" dirty="0"/>
              <a:t>are operated </a:t>
            </a:r>
            <a:r>
              <a:rPr lang="en-US" dirty="0" smtClean="0"/>
              <a:t>differently but neither is transparent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Multi-layer data collection strategies are the key...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…and better data = better results = better decisions (hopefully!)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990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US" u="none" dirty="0" smtClean="0"/>
              <a:t>Freight data </a:t>
            </a:r>
            <a:r>
              <a:rPr lang="en-US" u="none" dirty="0"/>
              <a:t>s</a:t>
            </a:r>
            <a:r>
              <a:rPr lang="en-US" u="none" dirty="0" smtClean="0"/>
              <a:t>ources </a:t>
            </a:r>
            <a:br>
              <a:rPr lang="en-US" u="none" dirty="0" smtClean="0"/>
            </a:br>
            <a:r>
              <a:rPr lang="en-US" u="none" dirty="0" smtClean="0"/>
              <a:t>Freight Analysis Framework (FAF4)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0866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Nationwide coverage, but large regions (132)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Down-allocation process is key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Sample sizes may be optimistic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Nevertheless, a basic reference, good starting point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Easily accessible from HEPGIS (a GIS website developed </a:t>
            </a:r>
            <a:r>
              <a:rPr lang="en-US" dirty="0"/>
              <a:t>by </a:t>
            </a:r>
            <a:r>
              <a:rPr lang="en-US" dirty="0" smtClean="0"/>
              <a:t>Caliper for FHWA) or the FHWA website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602971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7785" y="5867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FAF4 Data: Commodity Tonnage Flow (2015)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Primary Mode: Truck</a:t>
            </a:r>
          </a:p>
        </p:txBody>
      </p:sp>
    </p:spTree>
    <p:extLst>
      <p:ext uri="{BB962C8B-B14F-4D97-AF65-F5344CB8AC3E}">
        <p14:creationId xmlns:p14="http://schemas.microsoft.com/office/powerpoint/2010/main" val="310618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772400" cy="1470025"/>
          </a:xfrm>
        </p:spPr>
        <p:txBody>
          <a:bodyPr/>
          <a:lstStyle/>
          <a:p>
            <a:pPr algn="ctr"/>
            <a:r>
              <a:rPr lang="en-US" u="none" dirty="0" smtClean="0"/>
              <a:t>HEPGIS Primary Freight Network</a:t>
            </a:r>
            <a:endParaRPr lang="en-US" u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" y="1676400"/>
            <a:ext cx="9060875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6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none" dirty="0" smtClean="0"/>
              <a:t>Freight data sources (2)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8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 smtClean="0"/>
              <a:t>Transearch</a:t>
            </a:r>
            <a:endParaRPr lang="en-US" dirty="0" smtClean="0"/>
          </a:p>
          <a:p>
            <a:pPr lvl="1" indent="-3984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Privately maintained, for purchase </a:t>
            </a:r>
            <a:r>
              <a:rPr lang="en-US" dirty="0"/>
              <a:t>freight flow </a:t>
            </a:r>
            <a:r>
              <a:rPr lang="en-US" dirty="0" smtClean="0"/>
              <a:t>database </a:t>
            </a:r>
          </a:p>
          <a:p>
            <a:pPr lvl="1" indent="-3984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172 BEA zones/3,000</a:t>
            </a:r>
            <a:r>
              <a:rPr lang="en-US" dirty="0"/>
              <a:t>+ counties for US, </a:t>
            </a:r>
            <a:r>
              <a:rPr lang="en-US" dirty="0" smtClean="0"/>
              <a:t>state-level </a:t>
            </a:r>
            <a:r>
              <a:rPr lang="en-US" dirty="0"/>
              <a:t>detail for </a:t>
            </a:r>
            <a:r>
              <a:rPr lang="en-US" dirty="0" smtClean="0"/>
              <a:t>Mexico, </a:t>
            </a:r>
            <a:r>
              <a:rPr lang="en-US" dirty="0"/>
              <a:t>province/municipal data for </a:t>
            </a:r>
            <a:r>
              <a:rPr lang="en-US" dirty="0" smtClean="0"/>
              <a:t>Canada.   Canada </a:t>
            </a:r>
            <a:r>
              <a:rPr lang="en-US" dirty="0"/>
              <a:t>and Mexico cross-border </a:t>
            </a:r>
            <a:r>
              <a:rPr lang="en-US" dirty="0" smtClean="0"/>
              <a:t>flows w/ US</a:t>
            </a:r>
          </a:p>
          <a:p>
            <a:pPr lvl="1" indent="-3984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Outbound</a:t>
            </a:r>
            <a:r>
              <a:rPr lang="en-US" dirty="0"/>
              <a:t>, inbound, intra and through shipments by geography.  </a:t>
            </a:r>
          </a:p>
          <a:p>
            <a:pPr marL="688975" indent="-344488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lang="en-US" dirty="0" smtClean="0"/>
              <a:t>	</a:t>
            </a:r>
            <a:r>
              <a:rPr lang="en-US" sz="2000" dirty="0" smtClean="0"/>
              <a:t>Tonnage</a:t>
            </a:r>
            <a:r>
              <a:rPr lang="en-US" sz="2000" dirty="0"/>
              <a:t>, value and units of shipments.  Truck, rail, </a:t>
            </a:r>
            <a:r>
              <a:rPr lang="en-US" sz="2000" dirty="0" smtClean="0"/>
              <a:t>	waterborne</a:t>
            </a:r>
            <a:r>
              <a:rPr lang="en-US" sz="2000" dirty="0"/>
              <a:t>, and air.  340+ </a:t>
            </a:r>
            <a:r>
              <a:rPr lang="en-US" sz="2000" dirty="0" smtClean="0"/>
              <a:t>commodities</a:t>
            </a:r>
          </a:p>
          <a:p>
            <a:pPr marL="688975" indent="-344488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688975" algn="l"/>
              </a:tabLst>
            </a:pPr>
            <a:r>
              <a:rPr lang="en-US" sz="2000" dirty="0" smtClean="0"/>
              <a:t>Data often needs “cleaning”</a:t>
            </a:r>
          </a:p>
          <a:p>
            <a:pPr marL="688975" indent="-344488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688975" algn="l"/>
              </a:tabLst>
            </a:pPr>
            <a:r>
              <a:rPr lang="en-US" sz="2000" dirty="0" smtClean="0"/>
              <a:t>Solid down-allocation </a:t>
            </a:r>
            <a:r>
              <a:rPr lang="en-US" sz="2000" dirty="0"/>
              <a:t>process is </a:t>
            </a:r>
            <a:r>
              <a:rPr lang="en-US" sz="2000" dirty="0" smtClean="0"/>
              <a:t>essential (County-TAZ)</a:t>
            </a:r>
            <a:endParaRPr lang="en-US" sz="2000" dirty="0"/>
          </a:p>
          <a:p>
            <a:pPr marL="688975" indent="-344488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688975" algn="l"/>
              </a:tabLst>
            </a:pP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none" dirty="0" err="1" smtClean="0"/>
              <a:t>Transearch</a:t>
            </a:r>
            <a:r>
              <a:rPr lang="en-US" u="none" dirty="0" smtClean="0"/>
              <a:t> Commodity flows in two NC corridors</a:t>
            </a:r>
            <a:endParaRPr lang="en-US" u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800" y="1371600"/>
            <a:ext cx="6492803" cy="4157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64" y="4006600"/>
            <a:ext cx="3223806" cy="2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algn="ctr"/>
            <a:r>
              <a:rPr lang="en-US" u="none" dirty="0" smtClean="0"/>
              <a:t>Acknowledgements</a:t>
            </a:r>
            <a:endParaRPr lang="en-US" u="non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0"/>
            <a:ext cx="6934200" cy="495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José Holguín-</a:t>
            </a:r>
            <a:r>
              <a:rPr lang="en-US" sz="2000" dirty="0" err="1"/>
              <a:t>Veras</a:t>
            </a:r>
            <a:r>
              <a:rPr lang="en-US" sz="2000" dirty="0"/>
              <a:t>, Ph.D., P.E., F.ASCE</a:t>
            </a:r>
          </a:p>
          <a:p>
            <a:pPr algn="ctr">
              <a:buFontTx/>
              <a:buNone/>
            </a:pPr>
            <a:r>
              <a:rPr lang="en-US" sz="2000" dirty="0"/>
              <a:t>Rensselaer Polytechnic Institute</a:t>
            </a:r>
          </a:p>
          <a:p>
            <a:pPr algn="ctr">
              <a:buFontTx/>
              <a:buNone/>
            </a:pPr>
            <a:r>
              <a:rPr lang="en-US" sz="2000" dirty="0" smtClean="0"/>
              <a:t>Director, VREF </a:t>
            </a:r>
            <a:r>
              <a:rPr lang="en-US" sz="2000" dirty="0"/>
              <a:t>Center of Excellence for Sustainable Urban Freight </a:t>
            </a:r>
            <a:r>
              <a:rPr lang="en-US" sz="2000" dirty="0" smtClean="0"/>
              <a:t>Systems</a:t>
            </a:r>
            <a:endParaRPr lang="en-US" sz="2000" dirty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sz="2000" dirty="0" smtClean="0"/>
              <a:t>Derek Cutler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Economic Analyst</a:t>
            </a:r>
          </a:p>
          <a:p>
            <a:pPr marL="0" indent="0" algn="ctr">
              <a:buNone/>
            </a:pPr>
            <a:r>
              <a:rPr lang="en-US" sz="2000" dirty="0"/>
              <a:t>Economic Development Research Group, Inc.</a:t>
            </a:r>
          </a:p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r>
              <a:rPr lang="en-US" sz="2000" dirty="0"/>
              <a:t>Vince Bernardin, </a:t>
            </a:r>
            <a:r>
              <a:rPr lang="en-US" sz="2000" dirty="0" smtClean="0"/>
              <a:t>Jr., </a:t>
            </a:r>
            <a:r>
              <a:rPr lang="en-US" sz="2000" dirty="0"/>
              <a:t>PhD</a:t>
            </a:r>
          </a:p>
          <a:p>
            <a:pPr algn="ctr">
              <a:buNone/>
            </a:pPr>
            <a:r>
              <a:rPr lang="en-US" sz="2000" dirty="0"/>
              <a:t>D</a:t>
            </a:r>
            <a:r>
              <a:rPr lang="en-US" sz="2000" dirty="0" smtClean="0"/>
              <a:t>irector of Travel Forecasting</a:t>
            </a:r>
          </a:p>
          <a:p>
            <a:pPr algn="ctr">
              <a:buNone/>
            </a:pPr>
            <a:r>
              <a:rPr lang="en-US" sz="2000" dirty="0" smtClean="0"/>
              <a:t>Resource Systems Group, Inc.</a:t>
            </a:r>
          </a:p>
          <a:p>
            <a:pPr algn="ctr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465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none" dirty="0" smtClean="0"/>
              <a:t>Freight data sources (3)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Truck GPS Trace Data (Big Data):   ATRI, HERE, INRIX, Streetlight, etc.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ATRI: Truck flows, truck speeds &amp; travel times. </a:t>
            </a:r>
          </a:p>
          <a:p>
            <a:pPr marL="739775" indent="-39211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Collects </a:t>
            </a:r>
            <a:r>
              <a:rPr lang="en-US" sz="2000" dirty="0"/>
              <a:t>~1 billion truck position reads every 1-2 weeks (2013</a:t>
            </a:r>
            <a:r>
              <a:rPr lang="en-US" sz="2000" dirty="0" smtClean="0"/>
              <a:t>).  For purchase data </a:t>
            </a:r>
          </a:p>
          <a:p>
            <a:pPr marL="739775" indent="-39211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Can </a:t>
            </a:r>
            <a:r>
              <a:rPr lang="en-US" sz="2000" dirty="0"/>
              <a:t>help improve truck model </a:t>
            </a:r>
            <a:r>
              <a:rPr lang="en-US" sz="2000" dirty="0" smtClean="0"/>
              <a:t>validation </a:t>
            </a:r>
          </a:p>
          <a:p>
            <a:pPr marL="347663" indent="-347663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FHWA’s Quick Response Freight Manual II</a:t>
            </a:r>
            <a:endParaRPr lang="en-US" dirty="0"/>
          </a:p>
          <a:p>
            <a:pPr marL="739775" indent="-39211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Helps users </a:t>
            </a:r>
            <a:r>
              <a:rPr lang="en-US" sz="2000" dirty="0"/>
              <a:t>locate </a:t>
            </a:r>
            <a:r>
              <a:rPr lang="en-US" sz="2000" dirty="0" smtClean="0"/>
              <a:t>available data </a:t>
            </a:r>
            <a:r>
              <a:rPr lang="en-US" sz="2000" dirty="0"/>
              <a:t>and freight-related forecasts compiled by </a:t>
            </a:r>
            <a:r>
              <a:rPr lang="en-US" sz="2000" dirty="0" smtClean="0"/>
              <a:t>others</a:t>
            </a:r>
          </a:p>
          <a:p>
            <a:pPr marL="685800" indent="-338138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 Freight forecasting for specific facilities or freight plans</a:t>
            </a:r>
          </a:p>
          <a:p>
            <a:pPr marL="739775" indent="-392113">
              <a:buFont typeface="Wingdings" panose="05000000000000000000" pitchFamily="2" charset="2"/>
              <a:buChar char="Ø"/>
            </a:pPr>
            <a:r>
              <a:rPr lang="en-US" sz="2000" dirty="0" smtClean="0"/>
              <a:t>Provides </a:t>
            </a:r>
            <a:r>
              <a:rPr lang="en-US" sz="2000" dirty="0"/>
              <a:t>simple techniques and transferable parameters </a:t>
            </a:r>
            <a:r>
              <a:rPr lang="en-US" sz="2000" dirty="0" smtClean="0"/>
              <a:t> </a:t>
            </a:r>
            <a:r>
              <a:rPr lang="en-US" sz="2000" dirty="0"/>
              <a:t>to develop freight vehicle trip </a:t>
            </a:r>
            <a:r>
              <a:rPr lang="en-US" sz="2000" dirty="0" smtClean="0"/>
              <a:t>tables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685800" indent="-338138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810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StLouisDay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58327"/>
            <a:ext cx="7603191" cy="587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none" dirty="0" smtClean="0">
                <a:latin typeface="Tahoma" charset="0"/>
              </a:rPr>
              <a:t>Memphis, TN: 1,000 </a:t>
            </a:r>
            <a:r>
              <a:rPr lang="en-US" b="1" u="none" dirty="0">
                <a:latin typeface="Tahoma" charset="0"/>
              </a:rPr>
              <a:t>Trucks After </a:t>
            </a:r>
            <a:r>
              <a:rPr lang="en-US" b="1" u="none" dirty="0" smtClean="0">
                <a:latin typeface="Tahoma" charset="0"/>
              </a:rPr>
              <a:t>24 hours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87044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81534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none" dirty="0">
                <a:latin typeface="Tahoma" charset="0"/>
              </a:rPr>
              <a:t>Same 1,000 Trucks After </a:t>
            </a:r>
            <a:r>
              <a:rPr lang="en-US" b="1" u="none" dirty="0" smtClean="0">
                <a:latin typeface="Tahoma" charset="0"/>
              </a:rPr>
              <a:t>72 hours</a:t>
            </a:r>
            <a:endParaRPr lang="en-US" u="none" dirty="0"/>
          </a:p>
        </p:txBody>
      </p:sp>
      <p:pic>
        <p:nvPicPr>
          <p:cNvPr id="11267" name="Picture 5" descr="StLouisDay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789456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16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none" dirty="0" smtClean="0">
                <a:latin typeface="Tahoma" charset="0"/>
              </a:rPr>
              <a:t>Same</a:t>
            </a:r>
            <a:r>
              <a:rPr lang="en-US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b="1" u="none" dirty="0" smtClean="0">
                <a:latin typeface="Tahoma" charset="0"/>
              </a:rPr>
              <a:t>1,000 </a:t>
            </a:r>
            <a:r>
              <a:rPr lang="en-US" b="1" u="none" dirty="0">
                <a:latin typeface="Tahoma" charset="0"/>
              </a:rPr>
              <a:t>Trucks After 7 Days</a:t>
            </a:r>
            <a:endParaRPr lang="en-US" u="none" dirty="0"/>
          </a:p>
        </p:txBody>
      </p:sp>
      <p:pic>
        <p:nvPicPr>
          <p:cNvPr id="13315" name="Picture 5" descr="StLouisDay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3" y="867167"/>
            <a:ext cx="7751974" cy="599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2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92162"/>
          </a:xfrm>
        </p:spPr>
        <p:txBody>
          <a:bodyPr/>
          <a:lstStyle/>
          <a:p>
            <a:pPr algn="ctr"/>
            <a:r>
              <a:rPr lang="en-US" u="none" dirty="0" smtClean="0"/>
              <a:t>Freight data sources (4)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BTS </a:t>
            </a:r>
            <a:r>
              <a:rPr lang="en-US" dirty="0" err="1"/>
              <a:t>TransBorder</a:t>
            </a:r>
            <a:r>
              <a:rPr lang="en-US" dirty="0"/>
              <a:t> freight data </a:t>
            </a:r>
          </a:p>
          <a:p>
            <a:pPr marL="569913" indent="-225425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The purpose of the database is to provide transportation </a:t>
            </a:r>
            <a:r>
              <a:rPr lang="en-US" sz="2000" dirty="0" smtClean="0"/>
              <a:t>freight flow information </a:t>
            </a:r>
            <a:r>
              <a:rPr lang="en-US" sz="2000" dirty="0"/>
              <a:t>on North American trade flows. </a:t>
            </a:r>
          </a:p>
          <a:p>
            <a:pPr marL="569913" indent="-225425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Contains </a:t>
            </a:r>
            <a:r>
              <a:rPr lang="en-US" sz="2000" dirty="0"/>
              <a:t>freight flow data by commodity type and by mode (rail, truck, pipeline, air, vessel, and other) for U.S. exports to and imports from Canada and Mexico. </a:t>
            </a:r>
          </a:p>
          <a:p>
            <a:pPr marL="569913" indent="-225425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The database includes two sets of </a:t>
            </a:r>
            <a:r>
              <a:rPr lang="en-US" sz="2000" dirty="0" smtClean="0"/>
              <a:t>tables (one by commodities, one by geography)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92162"/>
          </a:xfrm>
        </p:spPr>
        <p:txBody>
          <a:bodyPr/>
          <a:lstStyle/>
          <a:p>
            <a:pPr algn="ctr"/>
            <a:r>
              <a:rPr lang="en-US" u="none" dirty="0" smtClean="0"/>
              <a:t>Freight data sources (5)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8229600" cy="4038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RPI research on freight generation (amount of cargo), freight trip generation (all-vehicles), and service trip generation (service trips)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National road and rail networks along with network based travel times (Caliper)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Economic Census Data on establishments by </a:t>
            </a:r>
            <a:r>
              <a:rPr lang="en-US" dirty="0" smtClean="0"/>
              <a:t>industry </a:t>
            </a:r>
            <a:r>
              <a:rPr lang="en-US" dirty="0"/>
              <a:t>and size group by zip </a:t>
            </a:r>
            <a:r>
              <a:rPr lang="en-US" dirty="0" smtClean="0"/>
              <a:t>code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1% Railroad Waybill sample (STB)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533400"/>
            <a:ext cx="8229600" cy="792162"/>
          </a:xfrm>
        </p:spPr>
        <p:txBody>
          <a:bodyPr/>
          <a:lstStyle/>
          <a:p>
            <a:pPr algn="ctr"/>
            <a:r>
              <a:rPr lang="en-US" u="none" dirty="0" smtClean="0"/>
              <a:t>Freight </a:t>
            </a:r>
            <a:r>
              <a:rPr lang="en-US" u="none" dirty="0"/>
              <a:t>data sources </a:t>
            </a:r>
            <a:r>
              <a:rPr lang="en-US" u="none" dirty="0" smtClean="0"/>
              <a:t>(6)</a:t>
            </a:r>
            <a:endParaRPr lang="en-US" u="none" dirty="0"/>
          </a:p>
        </p:txBody>
      </p:sp>
      <p:sp>
        <p:nvSpPr>
          <p:cNvPr id="7" name="Rectangle 6"/>
          <p:cNvSpPr/>
          <p:nvPr/>
        </p:nvSpPr>
        <p:spPr>
          <a:xfrm>
            <a:off x="762000" y="1477962"/>
            <a:ext cx="8153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Aft>
                <a:spcPts val="1800"/>
              </a:spcAft>
              <a:buFontTx/>
              <a:buChar char="•"/>
            </a:pPr>
            <a:r>
              <a:rPr lang="en-US" sz="2400" b="1" kern="0" dirty="0">
                <a:solidFill>
                  <a:srgbClr val="FFFFFF"/>
                </a:solidFill>
              </a:rPr>
              <a:t>North American Industry Classification System (</a:t>
            </a:r>
            <a:r>
              <a:rPr lang="en-US" sz="2400" b="1" kern="0" dirty="0" smtClean="0">
                <a:solidFill>
                  <a:srgbClr val="FFFFFF"/>
                </a:solidFill>
              </a:rPr>
              <a:t>NAICS).  </a:t>
            </a:r>
          </a:p>
          <a:p>
            <a:pPr marL="511175" lvl="0" indent="-163513" eaLnBrk="0" fontAlgn="base" hangingPunct="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1" kern="0" dirty="0" smtClean="0">
                <a:solidFill>
                  <a:srgbClr val="FFFFFF"/>
                </a:solidFill>
              </a:rPr>
              <a:t>BLS data </a:t>
            </a:r>
            <a:r>
              <a:rPr lang="en-US" sz="2000" b="1" kern="0" dirty="0">
                <a:solidFill>
                  <a:srgbClr val="FFFFFF"/>
                </a:solidFill>
              </a:rPr>
              <a:t>on county employment by </a:t>
            </a:r>
            <a:r>
              <a:rPr lang="en-US" sz="2000" b="1" kern="0" dirty="0" smtClean="0">
                <a:solidFill>
                  <a:srgbClr val="FFFFFF"/>
                </a:solidFill>
              </a:rPr>
              <a:t>industry.  Nine Freight-Intensive Sectors (FIS).</a:t>
            </a:r>
          </a:p>
          <a:p>
            <a:pPr marL="511175" lvl="0" indent="-163513" eaLnBrk="0" fontAlgn="base" hangingPunct="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1" kern="0" dirty="0" smtClean="0">
                <a:solidFill>
                  <a:srgbClr val="FFFFFF"/>
                </a:solidFill>
              </a:rPr>
              <a:t>FIS - 45</a:t>
            </a:r>
            <a:r>
              <a:rPr lang="en-US" sz="2000" b="1" kern="0" dirty="0">
                <a:solidFill>
                  <a:srgbClr val="FFFFFF"/>
                </a:solidFill>
              </a:rPr>
              <a:t>% of commercial establishments and 50% of employment; they produce 80-90% of </a:t>
            </a:r>
            <a:r>
              <a:rPr lang="en-US" sz="2000" b="1" kern="0" dirty="0" smtClean="0">
                <a:solidFill>
                  <a:srgbClr val="FFFFFF"/>
                </a:solidFill>
              </a:rPr>
              <a:t>the freight </a:t>
            </a:r>
            <a:r>
              <a:rPr lang="en-US" sz="2000" b="1" kern="0" dirty="0">
                <a:solidFill>
                  <a:srgbClr val="FFFFFF"/>
                </a:solidFill>
              </a:rPr>
              <a:t>traffic</a:t>
            </a:r>
          </a:p>
          <a:p>
            <a:pPr marL="342900" lvl="0" indent="-342900" eaLnBrk="0" fontAlgn="base" hangingPunct="0">
              <a:spcAft>
                <a:spcPts val="1800"/>
              </a:spcAft>
              <a:buFontTx/>
              <a:buChar char="•"/>
            </a:pPr>
            <a:r>
              <a:rPr lang="en-US" sz="2400" b="1" kern="0" dirty="0" err="1" smtClean="0">
                <a:solidFill>
                  <a:srgbClr val="FFFFFF"/>
                </a:solidFill>
              </a:rPr>
              <a:t>vFreight</a:t>
            </a:r>
            <a:endParaRPr lang="en-US" sz="2400" b="1" kern="0" dirty="0">
              <a:solidFill>
                <a:srgbClr val="FFFFFF"/>
              </a:solidFill>
            </a:endParaRPr>
          </a:p>
          <a:p>
            <a:pPr marL="342900" lvl="0" indent="-342900" eaLnBrk="0" fontAlgn="base" hangingPunct="0">
              <a:spcAft>
                <a:spcPts val="1800"/>
              </a:spcAft>
              <a:buFontTx/>
              <a:buChar char="•"/>
            </a:pPr>
            <a:r>
              <a:rPr lang="en-US" sz="2400" b="1" kern="0" dirty="0">
                <a:solidFill>
                  <a:srgbClr val="FFFFFF"/>
                </a:solidFill>
              </a:rPr>
              <a:t>NCFRP and NCHRP - research on freight </a:t>
            </a:r>
            <a:r>
              <a:rPr lang="en-US" sz="2400" b="1" kern="0" dirty="0" smtClean="0">
                <a:solidFill>
                  <a:srgbClr val="FFFFFF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183995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/>
          <a:lstStyle/>
          <a:p>
            <a:pPr algn="ctr"/>
            <a:r>
              <a:rPr lang="en-US" u="none" dirty="0" smtClean="0"/>
              <a:t>Conclusions/Observations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Understanding regional freight patterns is challenging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Data-driven world.  Myriad of choices, but none are comprehensive/perfect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Some new data sources can help identify congestion points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95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792162"/>
          </a:xfrm>
        </p:spPr>
        <p:txBody>
          <a:bodyPr/>
          <a:lstStyle/>
          <a:p>
            <a:pPr algn="ctr"/>
            <a:r>
              <a:rPr lang="en-US" u="none" dirty="0" smtClean="0"/>
              <a:t>Conclusions/Observations (2)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Evolving logistical arrangements will require </a:t>
            </a:r>
            <a:r>
              <a:rPr lang="en-US" dirty="0" smtClean="0"/>
              <a:t>monitoring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Freight </a:t>
            </a:r>
            <a:r>
              <a:rPr lang="en-US" dirty="0"/>
              <a:t>data is inherently </a:t>
            </a:r>
            <a:r>
              <a:rPr lang="en-US" dirty="0" smtClean="0"/>
              <a:t>static.  Trends </a:t>
            </a:r>
            <a:r>
              <a:rPr lang="en-US" dirty="0"/>
              <a:t>today do not equate to future occurrences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But using forecasted freight </a:t>
            </a:r>
            <a:r>
              <a:rPr lang="en-US" dirty="0"/>
              <a:t>data in tandem with other sources </a:t>
            </a:r>
            <a:r>
              <a:rPr lang="en-US" dirty="0" smtClean="0"/>
              <a:t>(travel demand models, economic models, etc.) can predict how freight patterns  evolve </a:t>
            </a:r>
            <a:r>
              <a:rPr lang="en-US" dirty="0"/>
              <a:t>over time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10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/>
          <a:lstStyle/>
          <a:p>
            <a:pPr algn="ctr"/>
            <a:r>
              <a:rPr lang="en-US" u="none" dirty="0" smtClean="0"/>
              <a:t>Conclusions/Observations (3)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MPO staff resources/turnover: Often many hats to wear, pulled in </a:t>
            </a:r>
            <a:r>
              <a:rPr lang="en-US" dirty="0"/>
              <a:t>different directions, </a:t>
            </a:r>
            <a:r>
              <a:rPr lang="en-US" dirty="0" smtClean="0"/>
              <a:t>may </a:t>
            </a:r>
            <a:r>
              <a:rPr lang="en-US" dirty="0"/>
              <a:t>not know what freight data is out </a:t>
            </a:r>
            <a:r>
              <a:rPr lang="en-US" dirty="0" smtClean="0"/>
              <a:t>there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The right source for the right job: Finding freight data that works under your set of operating constraints by prioritizing your data needs, the data budget &amp; costs, and your staff resources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Multi-layer </a:t>
            </a:r>
            <a:r>
              <a:rPr lang="en-US" dirty="0"/>
              <a:t>data collection strategies are the key...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…and better data = better results = better decisions (hopefully!)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ctr"/>
            <a:r>
              <a:rPr lang="en-US" u="none" dirty="0" smtClean="0"/>
              <a:t>Presentation Overview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80772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FAST </a:t>
            </a:r>
            <a:r>
              <a:rPr lang="en-US" dirty="0" smtClean="0"/>
              <a:t>ACT/</a:t>
            </a:r>
            <a:r>
              <a:rPr lang="en-US" dirty="0" smtClean="0">
                <a:sym typeface="Wingdings" panose="05000000000000000000" pitchFamily="2" charset="2"/>
              </a:rPr>
              <a:t>FASTLANE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Challenges </a:t>
            </a:r>
            <a:r>
              <a:rPr lang="en-US" dirty="0"/>
              <a:t>of understanding freight transportation </a:t>
            </a:r>
            <a:r>
              <a:rPr lang="en-US" dirty="0" smtClean="0"/>
              <a:t>patterns &amp; movements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Freight data </a:t>
            </a:r>
            <a:r>
              <a:rPr lang="en-US" dirty="0" smtClean="0"/>
              <a:t>sources and challenges</a:t>
            </a: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Conclusions/Observations</a:t>
            </a:r>
          </a:p>
        </p:txBody>
      </p:sp>
    </p:spTree>
    <p:extLst>
      <p:ext uri="{BB962C8B-B14F-4D97-AF65-F5344CB8AC3E}">
        <p14:creationId xmlns:p14="http://schemas.microsoft.com/office/powerpoint/2010/main" val="33454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6553200" cy="792162"/>
          </a:xfrm>
        </p:spPr>
        <p:txBody>
          <a:bodyPr/>
          <a:lstStyle/>
          <a:p>
            <a:pPr algn="ctr"/>
            <a:r>
              <a:rPr lang="en-US" u="none" dirty="0" smtClean="0"/>
              <a:t>Questions?</a:t>
            </a:r>
            <a:endParaRPr lang="en-US" u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24200"/>
            <a:ext cx="8382356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ctr"/>
            <a:r>
              <a:rPr lang="en-US" u="none" dirty="0"/>
              <a:t>FAST ACT/FASTLANE</a:t>
            </a:r>
            <a:br>
              <a:rPr lang="en-US" u="none" dirty="0"/>
            </a:b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915400" cy="3581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Promotes </a:t>
            </a:r>
            <a:r>
              <a:rPr lang="en-US" dirty="0"/>
              <a:t>projects that improve safety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Holds </a:t>
            </a:r>
            <a:r>
              <a:rPr lang="en-US" dirty="0"/>
              <a:t>the greatest promise to eliminate freight </a:t>
            </a:r>
            <a:r>
              <a:rPr lang="en-US" dirty="0" smtClean="0"/>
              <a:t>bottlenecks</a:t>
            </a: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Targets improvement of critical </a:t>
            </a:r>
            <a:r>
              <a:rPr lang="en-US" dirty="0"/>
              <a:t>freight movements. 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15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pPr algn="ctr"/>
            <a:r>
              <a:rPr lang="en-US" u="none" dirty="0" smtClean="0"/>
              <a:t>Freight Transportation Patterns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Both intra-regional and inter-regional matter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Logistical arrangements dictate inter-regional mode choice and local distribution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For MPOs, the focus will be on freight and service activities that are associated with the deliveries to freight-intensive sectors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The traffic of large trucks is only about 10% of the total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Small/midsize trucks and delivery vans make 80-90% of the total freight traffic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Service-related traffic (e.g. HVAC technicians) use a more than proportional share of curbside space</a:t>
            </a:r>
          </a:p>
        </p:txBody>
      </p:sp>
    </p:spTree>
    <p:extLst>
      <p:ext uri="{BB962C8B-B14F-4D97-AF65-F5344CB8AC3E}">
        <p14:creationId xmlns:p14="http://schemas.microsoft.com/office/powerpoint/2010/main" val="6980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537200"/>
            <a:ext cx="8915400" cy="655638"/>
          </a:xfrm>
        </p:spPr>
        <p:txBody>
          <a:bodyPr/>
          <a:lstStyle/>
          <a:p>
            <a:pPr algn="ctr"/>
            <a:r>
              <a:rPr lang="en-US" u="none" dirty="0" smtClean="0"/>
              <a:t>Industry Sectors in Metro/Micropolitan Statistical Areas</a:t>
            </a:r>
            <a:endParaRPr lang="en-US" u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" y="6416675"/>
            <a:ext cx="533400" cy="365125"/>
          </a:xfrm>
          <a:prstGeom prst="rect">
            <a:avLst/>
          </a:prstGeom>
        </p:spPr>
        <p:txBody>
          <a:bodyPr/>
          <a:lstStyle/>
          <a:p>
            <a:fld id="{64105C44-9B84-4B70-BCAE-109356E7E55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501946"/>
              </p:ext>
            </p:extLst>
          </p:nvPr>
        </p:nvGraphicFramePr>
        <p:xfrm>
          <a:off x="315008" y="1726947"/>
          <a:ext cx="8619521" cy="3982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Worksheet" r:id="rId4" imgW="5324375" imgH="2743316" progId="Excel.Sheet.12">
                  <p:embed/>
                </p:oleObj>
              </mc:Choice>
              <mc:Fallback>
                <p:oleObj name="Worksheet" r:id="rId4" imgW="5324375" imgH="2743316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08" y="1726947"/>
                        <a:ext cx="8619521" cy="3982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75451" y="4613444"/>
            <a:ext cx="7861376" cy="2168356"/>
            <a:chOff x="315462" y="4724400"/>
            <a:chExt cx="7861376" cy="2168356"/>
          </a:xfrm>
        </p:grpSpPr>
        <p:sp>
          <p:nvSpPr>
            <p:cNvPr id="6" name="Rectangle 5"/>
            <p:cNvSpPr/>
            <p:nvPr/>
          </p:nvSpPr>
          <p:spPr bwMode="auto">
            <a:xfrm>
              <a:off x="315462" y="4724400"/>
              <a:ext cx="4217625" cy="192773"/>
            </a:xfrm>
            <a:prstGeom prst="rect">
              <a:avLst/>
            </a:prstGeom>
            <a:noFill/>
            <a:ln w="571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06817" y="5877093"/>
              <a:ext cx="2670021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2.8% of commercial establishments and 3.6% of employment</a:t>
              </a:r>
              <a:endParaRPr lang="en-US" sz="2000" b="0" dirty="0">
                <a:latin typeface="+mj-lt"/>
              </a:endParaRP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 flipV="1">
              <a:off x="4169676" y="4917173"/>
              <a:ext cx="1337141" cy="1467752"/>
            </a:xfrm>
            <a:prstGeom prst="straightConnector1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75453" y="2590800"/>
            <a:ext cx="4348948" cy="4029514"/>
            <a:chOff x="158773" y="2508344"/>
            <a:chExt cx="4411524" cy="386504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58773" y="2508344"/>
              <a:ext cx="4321518" cy="2435672"/>
            </a:xfrm>
            <a:prstGeom prst="rect">
              <a:avLst/>
            </a:prstGeom>
            <a:noFill/>
            <a:ln w="1270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7418" y="5357725"/>
              <a:ext cx="4182879" cy="10156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45% of commercial establishments and 50% of employment; they produce 80-90% of freight traffic</a:t>
              </a:r>
              <a:endParaRPr lang="en-US" sz="2000" b="0" dirty="0">
                <a:latin typeface="+mj-lt"/>
              </a:endParaRPr>
            </a:p>
          </p:txBody>
        </p:sp>
        <p:cxnSp>
          <p:nvCxnSpPr>
            <p:cNvPr id="16" name="Straight Arrow Connector 15"/>
            <p:cNvCxnSpPr>
              <a:stCxn id="15" idx="0"/>
              <a:endCxn id="14" idx="2"/>
            </p:cNvCxnSpPr>
            <p:nvPr/>
          </p:nvCxnSpPr>
          <p:spPr>
            <a:xfrm flipH="1" flipV="1">
              <a:off x="2319532" y="4944016"/>
              <a:ext cx="159326" cy="413709"/>
            </a:xfrm>
            <a:prstGeom prst="straightConnector1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16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92162"/>
          </a:xfrm>
        </p:spPr>
        <p:txBody>
          <a:bodyPr/>
          <a:lstStyle/>
          <a:p>
            <a:pPr algn="ctr"/>
            <a:r>
              <a:rPr lang="en-US" u="none" dirty="0" smtClean="0"/>
              <a:t>Understanding Regional Truck Movements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229600" cy="2895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There are no good comprehensive sources of data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Reaching out to major shippers, receivers, and carriers can be essential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Both for-hire and private trucking should be considered</a:t>
            </a:r>
          </a:p>
        </p:txBody>
      </p:sp>
    </p:spTree>
    <p:extLst>
      <p:ext uri="{BB962C8B-B14F-4D97-AF65-F5344CB8AC3E}">
        <p14:creationId xmlns:p14="http://schemas.microsoft.com/office/powerpoint/2010/main" val="9363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45" y="685800"/>
            <a:ext cx="8229600" cy="990600"/>
          </a:xfrm>
        </p:spPr>
        <p:txBody>
          <a:bodyPr/>
          <a:lstStyle/>
          <a:p>
            <a:pPr algn="ctr"/>
            <a:r>
              <a:rPr lang="en-US" u="none" dirty="0" smtClean="0"/>
              <a:t>Understanding Regional Truck Movements (2)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Detailed mapping of key facilities is helpful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Identification of truck-intensive facilities and establishment locations (e.g. truck terminals, warehouses, etc.) is important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Selected supplemental truck counts can only help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Modeling freight generation is useful since it can help fill data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none" dirty="0" smtClean="0"/>
              <a:t>Freight Production by ZIP Code 2007</a:t>
            </a:r>
            <a:endParaRPr lang="en-US" u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34200" y="2286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242"/>
            <a:ext cx="9144000" cy="54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11749</TotalTime>
  <Words>1140</Words>
  <Application>Microsoft Office PowerPoint</Application>
  <PresentationFormat>On-screen Show (4:3)</PresentationFormat>
  <Paragraphs>147</Paragraphs>
  <Slides>30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Tahoma</vt:lpstr>
      <vt:lpstr>Wingdings</vt:lpstr>
      <vt:lpstr>Default Design</vt:lpstr>
      <vt:lpstr>1_Default Design</vt:lpstr>
      <vt:lpstr>Worksheet</vt:lpstr>
      <vt:lpstr>Navigating Freight Data  in the FAST ACT Era</vt:lpstr>
      <vt:lpstr>Acknowledgements</vt:lpstr>
      <vt:lpstr>Presentation Overview</vt:lpstr>
      <vt:lpstr>FAST ACT/FASTLANE </vt:lpstr>
      <vt:lpstr>Freight Transportation Patterns</vt:lpstr>
      <vt:lpstr>Industry Sectors in Metro/Micropolitan Statistical Areas</vt:lpstr>
      <vt:lpstr>Understanding Regional Truck Movements</vt:lpstr>
      <vt:lpstr>Understanding Regional Truck Movements (2)</vt:lpstr>
      <vt:lpstr>Freight Production by ZIP Code 2007</vt:lpstr>
      <vt:lpstr>Freight Production by ZIP Code 2011</vt:lpstr>
      <vt:lpstr>Identifying network bottlenecks</vt:lpstr>
      <vt:lpstr>HERE map of truck speeds, Indianapolis, IN</vt:lpstr>
      <vt:lpstr>Navigating freight data</vt:lpstr>
      <vt:lpstr>Navigating freight data (2)</vt:lpstr>
      <vt:lpstr>Freight data sources  Freight Analysis Framework (FAF4)</vt:lpstr>
      <vt:lpstr>PowerPoint Presentation</vt:lpstr>
      <vt:lpstr>HEPGIS Primary Freight Network</vt:lpstr>
      <vt:lpstr>Freight data sources (2)</vt:lpstr>
      <vt:lpstr>Transearch Commodity flows in two NC corridors</vt:lpstr>
      <vt:lpstr>Freight data sources (3)</vt:lpstr>
      <vt:lpstr>Memphis, TN: 1,000 Trucks After 24 hours</vt:lpstr>
      <vt:lpstr>Same 1,000 Trucks After 72 hours</vt:lpstr>
      <vt:lpstr>Same 1,000 Trucks After 7 Days</vt:lpstr>
      <vt:lpstr>Freight data sources (4)</vt:lpstr>
      <vt:lpstr>Freight data sources (5)</vt:lpstr>
      <vt:lpstr>Freight data sources (6)</vt:lpstr>
      <vt:lpstr>Conclusions/Observations</vt:lpstr>
      <vt:lpstr>Conclusions/Observations (2)</vt:lpstr>
      <vt:lpstr>Conclusions/Observations (3)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Paul Hershkowitz</cp:lastModifiedBy>
  <cp:revision>283</cp:revision>
  <cp:lastPrinted>2016-10-19T17:44:36Z</cp:lastPrinted>
  <dcterms:created xsi:type="dcterms:W3CDTF">2011-03-18T14:43:55Z</dcterms:created>
  <dcterms:modified xsi:type="dcterms:W3CDTF">2016-10-24T22:38:40Z</dcterms:modified>
  <cp:contentStatus/>
</cp:coreProperties>
</file>