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15" r:id="rId2"/>
    <p:sldId id="316" r:id="rId3"/>
    <p:sldId id="296" r:id="rId4"/>
    <p:sldId id="332" r:id="rId5"/>
    <p:sldId id="331" r:id="rId6"/>
    <p:sldId id="318" r:id="rId7"/>
    <p:sldId id="319" r:id="rId8"/>
    <p:sldId id="320" r:id="rId9"/>
    <p:sldId id="268" r:id="rId10"/>
    <p:sldId id="321" r:id="rId11"/>
    <p:sldId id="298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02" r:id="rId21"/>
    <p:sldId id="333" r:id="rId22"/>
    <p:sldId id="317" r:id="rId23"/>
  </p:sldIdLst>
  <p:sldSz cx="13004800" cy="9753600"/>
  <p:notesSz cx="6858000" cy="9144000"/>
  <p:defaultTextStyle>
    <a:lvl1pPr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1pPr>
    <a:lvl2pPr indent="342900"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2pPr>
    <a:lvl3pPr indent="685800"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3pPr>
    <a:lvl4pPr indent="1028700"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4pPr>
    <a:lvl5pPr indent="1371600"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5pPr>
    <a:lvl6pPr indent="1714500"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6pPr>
    <a:lvl7pPr indent="2057400"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7pPr>
    <a:lvl8pPr indent="2400300"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8pPr>
    <a:lvl9pPr indent="2743200"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ACF7"/>
    <a:srgbClr val="DCA6EB"/>
    <a:srgbClr val="B487BE"/>
    <a:srgbClr val="611A7E"/>
    <a:srgbClr val="5E5D55"/>
    <a:srgbClr val="668391"/>
    <a:srgbClr val="7BB6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497FC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308B16">
              <a:alpha val="35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69"/>
    <p:restoredTop sz="94613"/>
  </p:normalViewPr>
  <p:slideViewPr>
    <p:cSldViewPr snapToGrid="0" snapToObjects="1">
      <p:cViewPr varScale="1">
        <p:scale>
          <a:sx n="82" d="100"/>
          <a:sy n="82" d="100"/>
        </p:scale>
        <p:origin x="192" y="22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5" name="Shape 5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426270639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44" name="Shape 2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457200">
              <a:defRPr sz="1800"/>
            </a:pPr>
            <a:endParaRPr sz="1100" dirty="0"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67066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defRPr sz="11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endParaRPr sz="1100" dirty="0"/>
          </a:p>
        </p:txBody>
      </p:sp>
    </p:spTree>
    <p:extLst>
      <p:ext uri="{BB962C8B-B14F-4D97-AF65-F5344CB8AC3E}">
        <p14:creationId xmlns:p14="http://schemas.microsoft.com/office/powerpoint/2010/main" val="1631518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defRPr sz="11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1100"/>
              <a:t>Big Table - in downtown, not a “residential community” - how to engage people with one another, create sense of community.</a:t>
            </a:r>
          </a:p>
        </p:txBody>
      </p:sp>
    </p:spTree>
    <p:extLst>
      <p:ext uri="{BB962C8B-B14F-4D97-AF65-F5344CB8AC3E}">
        <p14:creationId xmlns:p14="http://schemas.microsoft.com/office/powerpoint/2010/main" val="168002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DCDB45B-2599-6244-9228-A88D82F3190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79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48" name="Shape 2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457200">
              <a:defRPr sz="1800"/>
            </a:pPr>
            <a:endParaRPr sz="1100" dirty="0"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60243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48" name="Shape 2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457200">
              <a:defRPr sz="1800"/>
            </a:pPr>
            <a:endParaRPr sz="1100" dirty="0"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03885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 sz="8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6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8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/>
          <a:lstStyle/>
          <a:p>
            <a:fld id="{92440AED-76FE-5844-971C-7802162503C5}" type="datetimeFigureOut">
              <a:rPr lang="en-US" smtClean="0"/>
              <a:t>10/27/16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/>
          <a:lstStyle/>
          <a:p>
            <a:fld id="{3CABC26A-6176-1D44-B459-7D27D92B0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85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/>
          <a:lstStyle/>
          <a:p>
            <a:fld id="{92440AED-76FE-5844-971C-7802162503C5}" type="datetimeFigureOut">
              <a:rPr lang="en-US" smtClean="0"/>
              <a:t>10/27/16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/>
          <a:lstStyle/>
          <a:p>
            <a:fld id="{3CABC26A-6176-1D44-B459-7D27D92B0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72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>
              <a:spcBef>
                <a:spcPts val="4800"/>
              </a:spcBef>
            </a:lvl1pPr>
            <a:lvl2pPr>
              <a:spcBef>
                <a:spcPts val="4800"/>
              </a:spcBef>
            </a:lvl2pPr>
            <a:lvl3pPr>
              <a:spcBef>
                <a:spcPts val="4800"/>
              </a:spcBef>
            </a:lvl3pPr>
            <a:lvl4pPr>
              <a:spcBef>
                <a:spcPts val="4800"/>
              </a:spcBef>
            </a:lvl4pPr>
            <a:lvl5pPr>
              <a:spcBef>
                <a:spcPts val="4800"/>
              </a:spcBef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4" r:id="rId13"/>
    <p:sldLayoutId id="2147483667" r:id="rId14"/>
    <p:sldLayoutId id="2147483668" r:id="rId15"/>
    <p:sldLayoutId id="2147483669" r:id="rId16"/>
  </p:sldLayoutIdLst>
  <p:transition spd="med"/>
  <p:txStyles>
    <p:titleStyle>
      <a:lvl1pPr algn="ctr" defTabSz="584200">
        <a:defRPr sz="8400">
          <a:solidFill>
            <a:srgbClr val="FFFFFF"/>
          </a:solidFill>
          <a:latin typeface="+mn-lt"/>
          <a:ea typeface="+mn-ea"/>
          <a:cs typeface="+mn-cs"/>
          <a:sym typeface="Gill Sans"/>
        </a:defRPr>
      </a:lvl1pPr>
      <a:lvl2pPr indent="228600" algn="ctr" defTabSz="584200">
        <a:defRPr sz="8400">
          <a:solidFill>
            <a:srgbClr val="FFFFFF"/>
          </a:solidFill>
          <a:latin typeface="+mn-lt"/>
          <a:ea typeface="+mn-ea"/>
          <a:cs typeface="+mn-cs"/>
          <a:sym typeface="Gill Sans"/>
        </a:defRPr>
      </a:lvl2pPr>
      <a:lvl3pPr indent="457200" algn="ctr" defTabSz="584200">
        <a:defRPr sz="8400">
          <a:solidFill>
            <a:srgbClr val="FFFFFF"/>
          </a:solidFill>
          <a:latin typeface="+mn-lt"/>
          <a:ea typeface="+mn-ea"/>
          <a:cs typeface="+mn-cs"/>
          <a:sym typeface="Gill Sans"/>
        </a:defRPr>
      </a:lvl3pPr>
      <a:lvl4pPr indent="685800" algn="ctr" defTabSz="584200">
        <a:defRPr sz="8400">
          <a:solidFill>
            <a:srgbClr val="FFFFFF"/>
          </a:solidFill>
          <a:latin typeface="+mn-lt"/>
          <a:ea typeface="+mn-ea"/>
          <a:cs typeface="+mn-cs"/>
          <a:sym typeface="Gill Sans"/>
        </a:defRPr>
      </a:lvl4pPr>
      <a:lvl5pPr indent="914400" algn="ctr" defTabSz="584200">
        <a:defRPr sz="8400">
          <a:solidFill>
            <a:srgbClr val="FFFFFF"/>
          </a:solidFill>
          <a:latin typeface="+mn-lt"/>
          <a:ea typeface="+mn-ea"/>
          <a:cs typeface="+mn-cs"/>
          <a:sym typeface="Gill Sans"/>
        </a:defRPr>
      </a:lvl5pPr>
      <a:lvl6pPr indent="1143000" algn="ctr" defTabSz="584200">
        <a:defRPr sz="8400">
          <a:solidFill>
            <a:srgbClr val="FFFFFF"/>
          </a:solidFill>
          <a:latin typeface="+mn-lt"/>
          <a:ea typeface="+mn-ea"/>
          <a:cs typeface="+mn-cs"/>
          <a:sym typeface="Gill Sans"/>
        </a:defRPr>
      </a:lvl6pPr>
      <a:lvl7pPr indent="1371600" algn="ctr" defTabSz="584200">
        <a:defRPr sz="8400">
          <a:solidFill>
            <a:srgbClr val="FFFFFF"/>
          </a:solidFill>
          <a:latin typeface="+mn-lt"/>
          <a:ea typeface="+mn-ea"/>
          <a:cs typeface="+mn-cs"/>
          <a:sym typeface="Gill Sans"/>
        </a:defRPr>
      </a:lvl7pPr>
      <a:lvl8pPr indent="1600200" algn="ctr" defTabSz="584200">
        <a:defRPr sz="8400">
          <a:solidFill>
            <a:srgbClr val="FFFFFF"/>
          </a:solidFill>
          <a:latin typeface="+mn-lt"/>
          <a:ea typeface="+mn-ea"/>
          <a:cs typeface="+mn-cs"/>
          <a:sym typeface="Gill Sans"/>
        </a:defRPr>
      </a:lvl8pPr>
      <a:lvl9pPr indent="1828800" algn="ctr" defTabSz="584200">
        <a:defRPr sz="8400">
          <a:solidFill>
            <a:srgbClr val="FFFFFF"/>
          </a:solidFill>
          <a:latin typeface="+mn-lt"/>
          <a:ea typeface="+mn-ea"/>
          <a:cs typeface="+mn-cs"/>
          <a:sym typeface="Gill Sans"/>
        </a:defRPr>
      </a:lvl9pPr>
    </p:titleStyle>
    <p:bodyStyle>
      <a:lvl1pPr marL="889000" indent="-571500" defTabSz="584200">
        <a:spcBef>
          <a:spcPts val="2400"/>
        </a:spcBef>
        <a:buSzPct val="171000"/>
        <a:buChar char="•"/>
        <a:defRPr sz="4200">
          <a:solidFill>
            <a:srgbClr val="FFFFFF"/>
          </a:solidFill>
          <a:latin typeface="+mn-lt"/>
          <a:ea typeface="+mn-ea"/>
          <a:cs typeface="+mn-cs"/>
          <a:sym typeface="Gill Sans"/>
        </a:defRPr>
      </a:lvl1pPr>
      <a:lvl2pPr marL="1333500" indent="-571500" defTabSz="584200">
        <a:spcBef>
          <a:spcPts val="2400"/>
        </a:spcBef>
        <a:buSzPct val="171000"/>
        <a:buChar char="•"/>
        <a:defRPr sz="4200">
          <a:solidFill>
            <a:srgbClr val="FFFFFF"/>
          </a:solidFill>
          <a:latin typeface="+mn-lt"/>
          <a:ea typeface="+mn-ea"/>
          <a:cs typeface="+mn-cs"/>
          <a:sym typeface="Gill Sans"/>
        </a:defRPr>
      </a:lvl2pPr>
      <a:lvl3pPr marL="1778000" indent="-571500" defTabSz="584200">
        <a:spcBef>
          <a:spcPts val="2400"/>
        </a:spcBef>
        <a:buSzPct val="171000"/>
        <a:buChar char="•"/>
        <a:defRPr sz="4200">
          <a:solidFill>
            <a:srgbClr val="FFFFFF"/>
          </a:solidFill>
          <a:latin typeface="+mn-lt"/>
          <a:ea typeface="+mn-ea"/>
          <a:cs typeface="+mn-cs"/>
          <a:sym typeface="Gill Sans"/>
        </a:defRPr>
      </a:lvl3pPr>
      <a:lvl4pPr marL="2222500" indent="-571500" defTabSz="584200">
        <a:spcBef>
          <a:spcPts val="2400"/>
        </a:spcBef>
        <a:buSzPct val="171000"/>
        <a:buChar char="•"/>
        <a:defRPr sz="4200">
          <a:solidFill>
            <a:srgbClr val="FFFFFF"/>
          </a:solidFill>
          <a:latin typeface="+mn-lt"/>
          <a:ea typeface="+mn-ea"/>
          <a:cs typeface="+mn-cs"/>
          <a:sym typeface="Gill Sans"/>
        </a:defRPr>
      </a:lvl4pPr>
      <a:lvl5pPr marL="2667000" indent="-571500" defTabSz="584200">
        <a:spcBef>
          <a:spcPts val="2400"/>
        </a:spcBef>
        <a:buSzPct val="171000"/>
        <a:buChar char="•"/>
        <a:defRPr sz="4200">
          <a:solidFill>
            <a:srgbClr val="FFFFFF"/>
          </a:solidFill>
          <a:latin typeface="+mn-lt"/>
          <a:ea typeface="+mn-ea"/>
          <a:cs typeface="+mn-cs"/>
          <a:sym typeface="Gill Sans"/>
        </a:defRPr>
      </a:lvl5pPr>
      <a:lvl6pPr marL="3022600" indent="-571500" defTabSz="584200">
        <a:spcBef>
          <a:spcPts val="2400"/>
        </a:spcBef>
        <a:buSzPct val="171000"/>
        <a:buChar char="•"/>
        <a:defRPr sz="4200">
          <a:solidFill>
            <a:srgbClr val="FFFFFF"/>
          </a:solidFill>
          <a:latin typeface="+mn-lt"/>
          <a:ea typeface="+mn-ea"/>
          <a:cs typeface="+mn-cs"/>
          <a:sym typeface="Gill Sans"/>
        </a:defRPr>
      </a:lvl6pPr>
      <a:lvl7pPr marL="3378200" indent="-571500" defTabSz="584200">
        <a:spcBef>
          <a:spcPts val="2400"/>
        </a:spcBef>
        <a:buSzPct val="171000"/>
        <a:buChar char="•"/>
        <a:defRPr sz="4200">
          <a:solidFill>
            <a:srgbClr val="FFFFFF"/>
          </a:solidFill>
          <a:latin typeface="+mn-lt"/>
          <a:ea typeface="+mn-ea"/>
          <a:cs typeface="+mn-cs"/>
          <a:sym typeface="Gill Sans"/>
        </a:defRPr>
      </a:lvl7pPr>
      <a:lvl8pPr marL="3733800" indent="-571500" defTabSz="584200">
        <a:spcBef>
          <a:spcPts val="2400"/>
        </a:spcBef>
        <a:buSzPct val="171000"/>
        <a:buChar char="•"/>
        <a:defRPr sz="4200">
          <a:solidFill>
            <a:srgbClr val="FFFFFF"/>
          </a:solidFill>
          <a:latin typeface="+mn-lt"/>
          <a:ea typeface="+mn-ea"/>
          <a:cs typeface="+mn-cs"/>
          <a:sym typeface="Gill Sans"/>
        </a:defRPr>
      </a:lvl8pPr>
      <a:lvl9pPr marL="4089400" indent="-571500" defTabSz="584200">
        <a:spcBef>
          <a:spcPts val="2400"/>
        </a:spcBef>
        <a:buSzPct val="171000"/>
        <a:buChar char="•"/>
        <a:defRPr sz="4200">
          <a:solidFill>
            <a:srgbClr val="FFFFFF"/>
          </a:solidFill>
          <a:latin typeface="+mn-lt"/>
          <a:ea typeface="+mn-ea"/>
          <a:cs typeface="+mn-cs"/>
          <a:sym typeface="Gill Sans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4" Type="http://schemas.openxmlformats.org/officeDocument/2006/relationships/image" Target="../media/image40.tiff"/><Relationship Id="rId5" Type="http://schemas.openxmlformats.org/officeDocument/2006/relationships/image" Target="../media/image41.tiff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6" Type="http://schemas.openxmlformats.org/officeDocument/2006/relationships/image" Target="../media/image46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1-27 at 8.16.41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6472" y="2823135"/>
            <a:ext cx="4348322" cy="4892389"/>
          </a:xfrm>
          <a:prstGeom prst="rect">
            <a:avLst/>
          </a:prstGeom>
        </p:spPr>
      </p:pic>
      <p:pic>
        <p:nvPicPr>
          <p:cNvPr id="5" name="Picture 4" descr="10671483_10152664754373419_2087441019274928209_n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32106"/>
            <a:ext cx="4358457" cy="4905717"/>
          </a:xfrm>
          <a:prstGeom prst="rect">
            <a:avLst/>
          </a:prstGeom>
        </p:spPr>
      </p:pic>
      <p:pic>
        <p:nvPicPr>
          <p:cNvPr id="7" name="Picture 6" descr="10628460_10152651795593419_6111950299369668556_n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0056" y="-1"/>
            <a:ext cx="13284904" cy="2068058"/>
          </a:xfrm>
          <a:prstGeom prst="rect">
            <a:avLst/>
          </a:prstGeom>
        </p:spPr>
      </p:pic>
      <p:pic>
        <p:nvPicPr>
          <p:cNvPr id="6" name="Picture 5" descr="10628460_10152651795593419_6111950299369668556_n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9070" y="-1"/>
            <a:ext cx="5314971" cy="20680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3052" y="2845435"/>
            <a:ext cx="4188843" cy="47765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58772" y="7773030"/>
            <a:ext cx="3570208" cy="1142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13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AMPO</a:t>
            </a:r>
          </a:p>
          <a:p>
            <a:pPr algn="ctr"/>
            <a:r>
              <a:rPr lang="en-US" sz="3413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October 28, </a:t>
            </a:r>
            <a:r>
              <a:rPr lang="en-US" sz="3413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17275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711" y="456072"/>
            <a:ext cx="5944730" cy="907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362" name="Picture 2" descr="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2676" y="456071"/>
            <a:ext cx="5698631" cy="4246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363" name="Picture 3" descr="imag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2676" y="4912925"/>
            <a:ext cx="5775396" cy="430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09529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droppedImag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6942" y="344332"/>
            <a:ext cx="5811865" cy="4537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droppedImage.pd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3275" y="344332"/>
            <a:ext cx="5827362" cy="4545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droppedImage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1752" y="5115988"/>
            <a:ext cx="11978885" cy="434748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326667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99" y="313832"/>
            <a:ext cx="5901831" cy="439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482" name="Picture 2" descr="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8827" y="309316"/>
            <a:ext cx="5904088" cy="439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483" name="Picture 3" descr="imag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8828" y="4917440"/>
            <a:ext cx="5879253" cy="4382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484" name="Picture 4" descr="ima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662" y="4917441"/>
            <a:ext cx="5825067" cy="434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71164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ima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0952" y="4822614"/>
            <a:ext cx="6380480" cy="475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626" name="Picture 2" descr="ass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0952" y="252871"/>
            <a:ext cx="6400801" cy="4264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627" name="Picture 3" descr="asse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6925" y="239325"/>
            <a:ext cx="3465688" cy="9315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43650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846" y="304802"/>
            <a:ext cx="5901831" cy="9008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7650" name="Picture 2" descr="ima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774" y="304801"/>
            <a:ext cx="5904090" cy="439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7651" name="Picture 3" descr="imag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774" y="4912925"/>
            <a:ext cx="5892800" cy="439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69113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2072" y="553157"/>
            <a:ext cx="9995183" cy="295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66323" y="23154"/>
            <a:ext cx="3529547" cy="2718565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17066" b="1" dirty="0">
                <a:solidFill>
                  <a:srgbClr val="3B879C"/>
                </a:solidFill>
                <a:latin typeface="Verdana"/>
                <a:cs typeface="Verdana"/>
              </a:rPr>
              <a:t>51</a:t>
            </a:r>
            <a:endParaRPr lang="en-US" sz="17066" b="1" dirty="0">
              <a:solidFill>
                <a:srgbClr val="3B879C"/>
              </a:solidFill>
              <a:latin typeface="Verdana"/>
              <a:cs typeface="Verdana"/>
            </a:endParaRPr>
          </a:p>
        </p:txBody>
      </p:sp>
      <p:pic>
        <p:nvPicPr>
          <p:cNvPr id="6" name="Picture 1" descr="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2072" y="3510846"/>
            <a:ext cx="10173547" cy="595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4220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7172" y="1468777"/>
            <a:ext cx="8408579" cy="611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27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0086" y="39125"/>
            <a:ext cx="6374114" cy="43366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70"/>
          <a:stretch/>
        </p:blipFill>
        <p:spPr>
          <a:xfrm>
            <a:off x="45891" y="4635559"/>
            <a:ext cx="6395310" cy="45153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5014" y="4635560"/>
            <a:ext cx="6409785" cy="45153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91" y="274768"/>
            <a:ext cx="6314569" cy="420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443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784" y="2906955"/>
            <a:ext cx="11324611" cy="32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55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463" y="285556"/>
            <a:ext cx="5914257" cy="46176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8334" y="285556"/>
            <a:ext cx="6425350" cy="46176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463" y="5237072"/>
            <a:ext cx="5990744" cy="42529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34" y="5237072"/>
            <a:ext cx="6368674" cy="42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55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0628460_10152651795593419_6111950299369668556_n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0056" y="-1"/>
            <a:ext cx="13284904" cy="2068058"/>
          </a:xfrm>
          <a:prstGeom prst="rect">
            <a:avLst/>
          </a:prstGeom>
        </p:spPr>
      </p:pic>
      <p:pic>
        <p:nvPicPr>
          <p:cNvPr id="6" name="Picture 5" descr="10628460_10152651795593419_6111950299369668556_n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9070" y="-1"/>
            <a:ext cx="5314971" cy="2068058"/>
          </a:xfrm>
          <a:prstGeom prst="rect">
            <a:avLst/>
          </a:prstGeom>
        </p:spPr>
      </p:pic>
      <p:pic>
        <p:nvPicPr>
          <p:cNvPr id="8" name="Picture 7" descr="Screen Shot 2015-01-27 at 8.16.41 PM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5663" y="2823135"/>
            <a:ext cx="4348322" cy="4892389"/>
          </a:xfrm>
          <a:prstGeom prst="rect">
            <a:avLst/>
          </a:prstGeom>
        </p:spPr>
      </p:pic>
      <p:pic>
        <p:nvPicPr>
          <p:cNvPr id="10" name="Picture 9" descr="10671483_10152664754373419_2087441019274928209_n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595" y="2832106"/>
            <a:ext cx="4358457" cy="49057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17581" y="3581838"/>
            <a:ext cx="5737280" cy="363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@</a:t>
            </a:r>
            <a:r>
              <a:rPr lang="en-US" sz="28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laurazabel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springboardexchange.org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@</a:t>
            </a:r>
            <a:r>
              <a:rPr lang="en-US" sz="28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createExchange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springboardforthearts.org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@</a:t>
            </a:r>
            <a:r>
              <a:rPr lang="en-US" sz="28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springboardarts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341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61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/>
        </p:nvSpPr>
        <p:spPr>
          <a:xfrm>
            <a:off x="2217573" y="1863155"/>
            <a:ext cx="8569654" cy="6027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marR="457200" lvl="0" indent="-228600" defTabSz="457200">
              <a:lnSpc>
                <a:spcPct val="120000"/>
              </a:lnSpc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50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Focus </a:t>
            </a:r>
            <a:r>
              <a:rPr sz="5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on existing assets.</a:t>
            </a:r>
          </a:p>
          <a:p>
            <a:pPr marL="228600" marR="457200" lvl="0" indent="-228600" defTabSz="457200">
              <a:lnSpc>
                <a:spcPct val="120000"/>
              </a:lnSpc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50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Give </a:t>
            </a:r>
            <a:r>
              <a:rPr sz="5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people a common cause.</a:t>
            </a:r>
          </a:p>
          <a:p>
            <a:pPr marL="228600" marR="457200" lvl="0" indent="-228600" defTabSz="457200">
              <a:lnSpc>
                <a:spcPct val="120000"/>
              </a:lnSpc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50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Provide </a:t>
            </a:r>
            <a:r>
              <a:rPr sz="5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simple mechanisms.</a:t>
            </a:r>
          </a:p>
          <a:p>
            <a:pPr marL="228600" marR="457200" lvl="0" indent="-228600" defTabSz="457200">
              <a:lnSpc>
                <a:spcPct val="120000"/>
              </a:lnSpc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50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Start </a:t>
            </a:r>
            <a:r>
              <a:rPr sz="5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(and stay) small.</a:t>
            </a:r>
          </a:p>
          <a:p>
            <a:pPr marL="228600" marR="457200" lvl="0" indent="-228600" defTabSz="45720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50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Build </a:t>
            </a:r>
            <a:r>
              <a:rPr sz="5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lasting relationships.</a:t>
            </a:r>
          </a:p>
          <a:p>
            <a:pPr marL="228600" marR="457200" lvl="0" indent="-228600" defTabSz="45720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50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Make </a:t>
            </a:r>
            <a:r>
              <a:rPr sz="5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t-shirts.</a:t>
            </a:r>
          </a:p>
        </p:txBody>
      </p:sp>
    </p:spTree>
    <p:extLst>
      <p:ext uri="{BB962C8B-B14F-4D97-AF65-F5344CB8AC3E}">
        <p14:creationId xmlns:p14="http://schemas.microsoft.com/office/powerpoint/2010/main" val="2338057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478" y="604433"/>
            <a:ext cx="7888638" cy="79196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8092" y="2174928"/>
            <a:ext cx="5836708" cy="757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029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0628460_10152651795593419_6111950299369668556_n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0056" y="-1"/>
            <a:ext cx="13284904" cy="2068058"/>
          </a:xfrm>
          <a:prstGeom prst="rect">
            <a:avLst/>
          </a:prstGeom>
        </p:spPr>
      </p:pic>
      <p:pic>
        <p:nvPicPr>
          <p:cNvPr id="6" name="Picture 5" descr="10628460_10152651795593419_6111950299369668556_n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9070" y="-1"/>
            <a:ext cx="5314971" cy="2068058"/>
          </a:xfrm>
          <a:prstGeom prst="rect">
            <a:avLst/>
          </a:prstGeom>
        </p:spPr>
      </p:pic>
      <p:pic>
        <p:nvPicPr>
          <p:cNvPr id="8" name="Picture 7" descr="Screen Shot 2015-01-27 at 8.16.41 PM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5663" y="2823135"/>
            <a:ext cx="4348322" cy="4892389"/>
          </a:xfrm>
          <a:prstGeom prst="rect">
            <a:avLst/>
          </a:prstGeom>
        </p:spPr>
      </p:pic>
      <p:pic>
        <p:nvPicPr>
          <p:cNvPr id="10" name="Picture 9" descr="10671483_10152664754373419_2087441019274928209_n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595" y="2832106"/>
            <a:ext cx="4358457" cy="49057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17581" y="3581838"/>
            <a:ext cx="5737280" cy="363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@</a:t>
            </a:r>
            <a:r>
              <a:rPr lang="en-US" sz="28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laurazabel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springboardexchange.org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@</a:t>
            </a:r>
            <a:r>
              <a:rPr lang="en-US" sz="28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createExchange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springboardforthearts.org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@</a:t>
            </a:r>
            <a:r>
              <a:rPr lang="en-US" sz="28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springboardarts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341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14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369" y="970972"/>
            <a:ext cx="12259302" cy="6935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cs typeface="Calibri"/>
                <a:sym typeface="Gill Sans"/>
              </a:rPr>
              <a:t>Creative</a:t>
            </a:r>
            <a:r>
              <a:rPr kumimoji="0" lang="en-US" sz="480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cs typeface="Calibri"/>
                <a:sym typeface="Gill Sans"/>
              </a:rPr>
              <a:t> </a:t>
            </a:r>
            <a:r>
              <a:rPr kumimoji="0" lang="en-US" sz="4800" i="0" u="none" strike="noStrike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cs typeface="Calibri"/>
                <a:sym typeface="Gill Sans"/>
              </a:rPr>
              <a:t>Placemaking</a:t>
            </a:r>
            <a:endParaRPr kumimoji="0" lang="en-US" sz="4800" i="0" u="none" strike="noStrike" cap="none" spc="0" normalizeH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cs typeface="Calibri"/>
              <a:sym typeface="Gill Sans"/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000" baseline="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cs typeface="Calibri"/>
                <a:sym typeface="Gill Sans"/>
              </a:rPr>
              <a:t>Creative </a:t>
            </a:r>
            <a:r>
              <a:rPr kumimoji="0" lang="en-US" sz="4000" i="0" u="none" strike="noStrike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cs typeface="Calibri"/>
                <a:sym typeface="Gill Sans"/>
              </a:rPr>
              <a:t>placemaking</a:t>
            </a:r>
            <a:r>
              <a:rPr kumimoji="0" lang="en-US" sz="400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cs typeface="Calibri"/>
                <a:sym typeface="Gill Sans"/>
              </a:rPr>
              <a:t> is the act of people coming together to change overlooked and undervalued public and shared  spaces into welcoming places where community gathers,   supports one another and thrives.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000" baseline="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cs typeface="Calibri"/>
                <a:sym typeface="Gill Sans"/>
              </a:rPr>
              <a:t>Places can be animated and enhanced by elements that     encourage human interaction – from temporary activities  such as performances and chalked poetry to permanent     installations such as landscaping and unique art.</a:t>
            </a:r>
            <a:endParaRPr kumimoji="0" lang="en-US" sz="400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cs typeface="Calibri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494866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8886" y="3916795"/>
            <a:ext cx="10284184" cy="275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5" descr="10628460_10152651795593419_6111950299369668556_n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0056" y="-1"/>
            <a:ext cx="13284904" cy="2068058"/>
          </a:xfrm>
          <a:prstGeom prst="rect">
            <a:avLst/>
          </a:prstGeom>
        </p:spPr>
      </p:pic>
      <p:pic>
        <p:nvPicPr>
          <p:cNvPr id="7" name="Picture 6" descr="10628460_10152651795593419_6111950299369668556_n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9070" y="-1"/>
            <a:ext cx="5314971" cy="206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1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/>
        </p:nvSpPr>
        <p:spPr>
          <a:xfrm>
            <a:off x="737212" y="1801385"/>
            <a:ext cx="11530401" cy="4862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marR="457200" lvl="0" indent="-228600" defTabSz="457200">
              <a:lnSpc>
                <a:spcPct val="120000"/>
              </a:lnSpc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6000" b="1" dirty="0">
                <a:solidFill>
                  <a:schemeClr val="bg1"/>
                </a:solidFill>
                <a:latin typeface="Calibri"/>
                <a:ea typeface="Symbol"/>
                <a:cs typeface="Calibri"/>
                <a:sym typeface="Symbol"/>
              </a:rPr>
              <a:t>Primary </a:t>
            </a:r>
            <a:r>
              <a:rPr sz="6000" b="1" dirty="0" smtClean="0">
                <a:solidFill>
                  <a:schemeClr val="bg1"/>
                </a:solidFill>
                <a:latin typeface="Calibri"/>
                <a:ea typeface="Symbol"/>
                <a:cs typeface="Calibri"/>
                <a:sym typeface="Symbol"/>
              </a:rPr>
              <a:t>impacts</a:t>
            </a:r>
            <a:endParaRPr lang="en-US" sz="6000" b="1" dirty="0" smtClean="0">
              <a:solidFill>
                <a:schemeClr val="bg1"/>
              </a:solidFill>
              <a:latin typeface="Calibri"/>
              <a:ea typeface="Symbol"/>
              <a:cs typeface="Calibri"/>
              <a:sym typeface="Symbol"/>
            </a:endParaRPr>
          </a:p>
          <a:p>
            <a:pPr marL="228600" marR="457200" lvl="0" indent="-228600" defTabSz="457200">
              <a:lnSpc>
                <a:spcPct val="120000"/>
              </a:lnSpc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endParaRPr sz="2000" b="1" dirty="0">
              <a:solidFill>
                <a:schemeClr val="bg1"/>
              </a:solidFill>
              <a:latin typeface="Calibri"/>
              <a:ea typeface="Symbol"/>
              <a:cs typeface="Calibri"/>
              <a:sym typeface="Symbol"/>
            </a:endParaRPr>
          </a:p>
          <a:p>
            <a:pPr marL="228600" marR="457200" lvl="0" indent="-228600" defTabSz="457200">
              <a:lnSpc>
                <a:spcPct val="120000"/>
              </a:lnSpc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lang="en-US" sz="5000" i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Amplify</a:t>
            </a:r>
            <a:r>
              <a:rPr sz="5000" i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5000" i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n-US" sz="5000" i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story/identity/brand</a:t>
            </a:r>
            <a:endParaRPr sz="50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457200" lvl="0" indent="-228600" defTabSz="457200">
              <a:lnSpc>
                <a:spcPct val="120000"/>
              </a:lnSpc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5000" i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Build</a:t>
            </a:r>
            <a:r>
              <a:rPr lang="en-US" sz="5000" i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5000" i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new</a:t>
            </a:r>
            <a:r>
              <a:rPr sz="5000" i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5000" i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cross-sector networks</a:t>
            </a:r>
            <a:endParaRPr sz="50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457200" lvl="0" indent="-228600" defTabSz="457200">
              <a:lnSpc>
                <a:spcPct val="120000"/>
              </a:lnSpc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5000" i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Increase </a:t>
            </a:r>
            <a:r>
              <a:rPr lang="en-US" sz="5000" i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business visibility and prosperity</a:t>
            </a:r>
            <a:endParaRPr sz="5000" i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45497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552" y="5075485"/>
            <a:ext cx="12650328" cy="4594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194" name="Picture 2" descr="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317" y="228036"/>
            <a:ext cx="12573564" cy="456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27396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7975864971_7bc0664947_b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4" r="-316"/>
          <a:stretch>
            <a:fillRect/>
          </a:stretch>
        </p:blipFill>
        <p:spPr bwMode="auto">
          <a:xfrm>
            <a:off x="300286" y="331894"/>
            <a:ext cx="12672906" cy="463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218" name="Picture 2" descr="7975947498_26fc4f858f_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4449">
            <a:off x="92570" y="5294490"/>
            <a:ext cx="6328550" cy="4113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219" name="Picture 3" descr="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9815" y="5292231"/>
            <a:ext cx="6353387" cy="412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51871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957" y="304801"/>
            <a:ext cx="5901831" cy="439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266" name="Picture 2" descr="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957" y="5046134"/>
            <a:ext cx="5901831" cy="439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267" name="Picture 3" descr="402864_10100470232986728_490195457_n(1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9485" y="300285"/>
            <a:ext cx="6059876" cy="914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6810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hoto copy 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5432" y="398714"/>
            <a:ext cx="5773748" cy="8811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#4_Carrie_Christensen_PHT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29400" y="387458"/>
            <a:ext cx="5793004" cy="4316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P8271330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29400" y="4897632"/>
            <a:ext cx="5793004" cy="43163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2523</TotalTime>
  <Words>157</Words>
  <Application>Microsoft Macintosh PowerPoint</Application>
  <PresentationFormat>Custom</PresentationFormat>
  <Paragraphs>35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Calibri</vt:lpstr>
      <vt:lpstr>Gill Sans</vt:lpstr>
      <vt:lpstr>Helvetica</vt:lpstr>
      <vt:lpstr>Lucida Grande</vt:lpstr>
      <vt:lpstr>Symbol</vt:lpstr>
      <vt:lpstr>Verdana</vt:lpstr>
      <vt:lpstr>Arial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Springboard for the Arts</cp:lastModifiedBy>
  <cp:revision>35</cp:revision>
  <dcterms:modified xsi:type="dcterms:W3CDTF">2016-10-27T17:28:57Z</dcterms:modified>
</cp:coreProperties>
</file>