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60" r:id="rId5"/>
    <p:sldId id="270" r:id="rId6"/>
    <p:sldId id="264" r:id="rId7"/>
    <p:sldId id="265" r:id="rId8"/>
    <p:sldId id="262" r:id="rId9"/>
    <p:sldId id="263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80" r:id="rId20"/>
    <p:sldId id="277" r:id="rId21"/>
    <p:sldId id="278" r:id="rId22"/>
    <p:sldId id="285" r:id="rId23"/>
    <p:sldId id="286" r:id="rId24"/>
    <p:sldId id="287" r:id="rId25"/>
    <p:sldId id="288" r:id="rId26"/>
    <p:sldId id="281" r:id="rId27"/>
    <p:sldId id="282" r:id="rId28"/>
    <p:sldId id="283" r:id="rId29"/>
    <p:sldId id="284" r:id="rId30"/>
    <p:sldId id="289" r:id="rId31"/>
    <p:sldId id="290" r:id="rId32"/>
    <p:sldId id="291" r:id="rId33"/>
    <p:sldId id="292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165BD-8B5D-EF4C-BB1E-6D0C85C650F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DE5C5-95A2-C842-BA67-219A3F47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7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8FEB1-72F7-8242-9B3E-CD52AE5FEC43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EE293-90D5-F742-96C9-34C910DB9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Earlier</a:t>
            </a:r>
            <a:r>
              <a:rPr lang="en-US" baseline="0" dirty="0" smtClean="0"/>
              <a:t> this year FHWA released a proposed rule for the System Performance measures.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You'll</a:t>
            </a:r>
            <a:r>
              <a:rPr lang="en-US" baseline="0" dirty="0" smtClean="0"/>
              <a:t> notice the CMAQ measures aren't listed.  </a:t>
            </a:r>
          </a:p>
          <a:p>
            <a:r>
              <a:rPr lang="en-US" baseline="0" dirty="0" smtClean="0"/>
              <a:t>The Wichita region is not a non-attainment area, so I haven't really delved into those.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7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I'm hoping that what I have to say will</a:t>
            </a:r>
            <a:r>
              <a:rPr lang="en-US" baseline="0" dirty="0" smtClean="0"/>
              <a:t> be useful to all three 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these measures rely on the National Performance Management</a:t>
            </a:r>
            <a:r>
              <a:rPr lang="en-US" baseline="0" dirty="0" smtClean="0"/>
              <a:t> Research Data Set or NPMRDS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05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it looks like when Excel</a:t>
            </a:r>
            <a:r>
              <a:rPr lang="en-US" baseline="0" dirty="0" smtClean="0"/>
              <a:t> breaks down and cries.</a:t>
            </a:r>
          </a:p>
          <a:p>
            <a:r>
              <a:rPr lang="en-US" baseline="0" dirty="0" smtClean="0"/>
              <a:t>The file is too big for Excel to open.</a:t>
            </a:r>
          </a:p>
          <a:p>
            <a:r>
              <a:rPr lang="en-US" baseline="0" dirty="0" smtClean="0"/>
              <a:t>For Kansas each month's file is about a gigabyte</a:t>
            </a:r>
          </a:p>
          <a:p>
            <a:r>
              <a:rPr lang="en-US" baseline="0" dirty="0" smtClean="0"/>
              <a:t>Excel will show you the first few thousand rows.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FE070-E76C-4815-B473-7AB3A141D3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9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you need some</a:t>
            </a:r>
            <a:r>
              <a:rPr lang="en-US" baseline="0" dirty="0" smtClean="0"/>
              <a:t> sort of specialized tool.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33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potential pitfall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	NPMRDS claims to be the National Highway System</a:t>
            </a:r>
          </a:p>
          <a:p>
            <a:r>
              <a:rPr lang="en-US" baseline="0" dirty="0" smtClean="0"/>
              <a:t>	At least in Wichita, it's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3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epochs with no travel time data, use the posted speed limit.</a:t>
            </a:r>
          </a:p>
          <a:p>
            <a:r>
              <a:rPr lang="en-US" baseline="0" dirty="0" smtClean="0"/>
              <a:t>At WAMPO we found we did not have good speed limit data</a:t>
            </a:r>
          </a:p>
          <a:p>
            <a:r>
              <a:rPr lang="en-US" baseline="0" dirty="0" smtClean="0"/>
              <a:t>	Google street view</a:t>
            </a:r>
          </a:p>
          <a:p>
            <a:r>
              <a:rPr lang="en-US" baseline="0" dirty="0" smtClean="0"/>
              <a:t>For many segments, the speed limit changes in the middle of the segment</a:t>
            </a:r>
          </a:p>
          <a:p>
            <a:r>
              <a:rPr lang="en-US" baseline="0" dirty="0" smtClean="0"/>
              <a:t>	The proposed rule does not specify how to handle this.</a:t>
            </a:r>
          </a:p>
          <a:p>
            <a:r>
              <a:rPr lang="en-US" baseline="0" dirty="0" smtClean="0"/>
              <a:t>	Submitted a comment</a:t>
            </a:r>
          </a:p>
          <a:p>
            <a:r>
              <a:rPr lang="en-US" baseline="0" dirty="0" smtClean="0"/>
              <a:t>	We've assigned the higher speed limit to the entire NPMRDS segment</a:t>
            </a:r>
          </a:p>
          <a:p>
            <a:r>
              <a:rPr lang="en-US" baseline="0" dirty="0" smtClean="0"/>
              <a:t>	Probably not the best way but it is the simplest for testing purposes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Each time period is calculated separately.</a:t>
            </a:r>
          </a:p>
          <a:p>
            <a:r>
              <a:rPr lang="en-US" dirty="0" smtClean="0"/>
              <a:t>	Look at </a:t>
            </a:r>
            <a:r>
              <a:rPr lang="en-US" baseline="0" dirty="0" smtClean="0"/>
              <a:t>6-10am every weekday  for the entire year.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Look at 10am-4pm every weekday  for the entire year.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Look at 4-8pm</a:t>
            </a:r>
            <a:r>
              <a:rPr lang="en-US" baseline="0" dirty="0" smtClean="0"/>
              <a:t> every weekday  for the entire year.</a:t>
            </a:r>
          </a:p>
          <a:p>
            <a:r>
              <a:rPr lang="en-US" dirty="0" smtClean="0"/>
              <a:t>	Look at 6am-8pm</a:t>
            </a:r>
            <a:r>
              <a:rPr lang="en-US" baseline="0" dirty="0" smtClean="0"/>
              <a:t> every weekend for the entire year.</a:t>
            </a:r>
          </a:p>
          <a:p>
            <a:r>
              <a:rPr lang="en-US" dirty="0" smtClean="0"/>
              <a:t>Each</a:t>
            </a:r>
            <a:r>
              <a:rPr lang="en-US" baseline="0" dirty="0" smtClean="0"/>
              <a:t> of these four time periods must be reliable for a segment to be reliable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0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urbanized areas with a population over</a:t>
            </a:r>
            <a:r>
              <a:rPr lang="en-US" baseline="0" dirty="0" smtClean="0"/>
              <a:t> 1 million</a:t>
            </a:r>
          </a:p>
          <a:p>
            <a:r>
              <a:rPr lang="en-US" baseline="0" dirty="0" smtClean="0"/>
              <a:t>	In the proposed rule, FHWA asked for feedback on lowering this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E293-90D5-F742-96C9-34C910DB9A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9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0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8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5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5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6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7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E447-0801-1E40-8666-CCBA40E71457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5EB4-9ED1-ED47-A1DE-F4E7CEB64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NPMRDS Data </a:t>
            </a:r>
            <a:br>
              <a:rPr lang="en-US" dirty="0" smtClean="0"/>
            </a:br>
            <a:r>
              <a:rPr lang="en-US" dirty="0" smtClean="0"/>
              <a:t>for System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Upchurch</a:t>
            </a:r>
          </a:p>
          <a:p>
            <a:r>
              <a:rPr lang="en-US" dirty="0" smtClean="0"/>
              <a:t>Wichita Area Metropolitan </a:t>
            </a:r>
          </a:p>
          <a:p>
            <a:r>
              <a:rPr lang="en-US" dirty="0" smtClean="0"/>
              <a:t>Planning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NPMRDS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65" y="1412899"/>
            <a:ext cx="6874669" cy="453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NPMRDS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Tools</a:t>
            </a:r>
          </a:p>
          <a:p>
            <a:r>
              <a:rPr lang="en-US" dirty="0" smtClean="0"/>
              <a:t>Databases</a:t>
            </a:r>
          </a:p>
          <a:p>
            <a:r>
              <a:rPr lang="en-US" dirty="0" smtClean="0"/>
              <a:t>Custom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15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Mismatches between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NHS </a:t>
            </a:r>
            <a:r>
              <a:rPr lang="en-US" dirty="0" smtClean="0"/>
              <a:t>and NPMRDS</a:t>
            </a:r>
            <a:endParaRPr lang="en-US" dirty="0"/>
          </a:p>
        </p:txBody>
      </p:sp>
      <p:pic>
        <p:nvPicPr>
          <p:cNvPr id="7" name="Content Placeholder 6" descr="Wichita Functional Classification vs NPMRDS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8" b="10692"/>
          <a:stretch/>
        </p:blipFill>
        <p:spPr>
          <a:xfrm>
            <a:off x="796681" y="1417638"/>
            <a:ext cx="7543800" cy="4667592"/>
          </a:xfrm>
        </p:spPr>
      </p:pic>
    </p:spTree>
    <p:extLst>
      <p:ext uri="{BB962C8B-B14F-4D97-AF65-F5344CB8AC3E}">
        <p14:creationId xmlns:p14="http://schemas.microsoft.com/office/powerpoint/2010/main" val="290621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Travel Time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Divide: </a:t>
            </a:r>
          </a:p>
          <a:p>
            <a:pPr lvl="1"/>
            <a:r>
              <a:rPr lang="en-US" dirty="0" smtClean="0"/>
              <a:t>80th Percentile Speed</a:t>
            </a:r>
          </a:p>
          <a:p>
            <a:pPr lvl="1"/>
            <a:r>
              <a:rPr lang="en-US" dirty="0" smtClean="0"/>
              <a:t>50th Percentile speed</a:t>
            </a:r>
          </a:p>
          <a:p>
            <a:r>
              <a:rPr lang="en-US" dirty="0" smtClean="0"/>
              <a:t>If a segment has a ratio of &lt;1.5 it is considered reliable</a:t>
            </a:r>
          </a:p>
          <a:p>
            <a:r>
              <a:rPr lang="en-US" dirty="0" smtClean="0"/>
              <a:t>Measure: Percentage of reliable mileage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Travel Time Reliability:</a:t>
            </a:r>
          </a:p>
          <a:p>
            <a:r>
              <a:rPr lang="en-US" dirty="0" smtClean="0"/>
              <a:t>Handling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epochs with missing data, use the posted speed limit for that segment</a:t>
            </a:r>
          </a:p>
          <a:p>
            <a:r>
              <a:rPr lang="en-US" dirty="0" smtClean="0"/>
              <a:t>Speed limits often change within a travel segment</a:t>
            </a:r>
          </a:p>
        </p:txBody>
      </p:sp>
    </p:spTree>
    <p:extLst>
      <p:ext uri="{BB962C8B-B14F-4D97-AF65-F5344CB8AC3E}">
        <p14:creationId xmlns:p14="http://schemas.microsoft.com/office/powerpoint/2010/main" val="15823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Travel Time Reliability:</a:t>
            </a:r>
          </a:p>
          <a:p>
            <a:r>
              <a:rPr lang="en-US" dirty="0" smtClean="0"/>
              <a:t>When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Weekdays:</a:t>
            </a:r>
          </a:p>
          <a:p>
            <a:pPr lvl="1"/>
            <a:r>
              <a:rPr lang="en-US" dirty="0" smtClean="0"/>
              <a:t>6 am to 10 am</a:t>
            </a:r>
          </a:p>
          <a:p>
            <a:pPr lvl="1"/>
            <a:r>
              <a:rPr lang="en-US" dirty="0" smtClean="0"/>
              <a:t>10 am to 4 pm</a:t>
            </a:r>
          </a:p>
          <a:p>
            <a:pPr lvl="1"/>
            <a:r>
              <a:rPr lang="en-US" dirty="0" smtClean="0"/>
              <a:t>4 pm to 8 pm</a:t>
            </a:r>
          </a:p>
          <a:p>
            <a:r>
              <a:rPr lang="en-US" dirty="0" smtClean="0"/>
              <a:t>Weekends:</a:t>
            </a:r>
          </a:p>
          <a:p>
            <a:pPr lvl="1"/>
            <a:r>
              <a:rPr lang="en-US" dirty="0" smtClean="0"/>
              <a:t>6 am to 8 pm</a:t>
            </a:r>
          </a:p>
          <a:p>
            <a:r>
              <a:rPr lang="en-US" dirty="0" smtClean="0"/>
              <a:t>Calculate each time period separately</a:t>
            </a:r>
          </a:p>
          <a:p>
            <a:r>
              <a:rPr lang="en-US" dirty="0" smtClean="0"/>
              <a:t>All four time periods must be reliable for the segment to be considered reliable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5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Travel Time Reliability:</a:t>
            </a:r>
          </a:p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Interstates within the MPO boundary</a:t>
            </a:r>
          </a:p>
          <a:p>
            <a:r>
              <a:rPr lang="en-US" dirty="0" smtClean="0"/>
              <a:t>Non-Interstate NHS within the MPO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Hour Travel Time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desired travel time for each segment</a:t>
            </a:r>
          </a:p>
          <a:p>
            <a:r>
              <a:rPr lang="en-US" dirty="0" smtClean="0"/>
              <a:t>Divide:</a:t>
            </a:r>
          </a:p>
          <a:p>
            <a:pPr lvl="1"/>
            <a:r>
              <a:rPr lang="en-US" dirty="0" smtClean="0"/>
              <a:t>Desired travel time</a:t>
            </a:r>
          </a:p>
          <a:p>
            <a:pPr lvl="1"/>
            <a:r>
              <a:rPr lang="en-US" dirty="0" smtClean="0"/>
              <a:t>Actual travel time</a:t>
            </a:r>
          </a:p>
          <a:p>
            <a:r>
              <a:rPr lang="en-US" dirty="0"/>
              <a:t>If a segment has a ratio of &lt;1.5 it is </a:t>
            </a:r>
            <a:r>
              <a:rPr lang="en-US" dirty="0" smtClean="0"/>
              <a:t>meets expectations</a:t>
            </a:r>
          </a:p>
          <a:p>
            <a:r>
              <a:rPr lang="en-US" dirty="0" smtClean="0"/>
              <a:t>Measure: Percentage of mileage that meets expectations</a:t>
            </a:r>
          </a:p>
        </p:txBody>
      </p:sp>
    </p:spTree>
    <p:extLst>
      <p:ext uri="{BB962C8B-B14F-4D97-AF65-F5344CB8AC3E}">
        <p14:creationId xmlns:p14="http://schemas.microsoft.com/office/powerpoint/2010/main" val="183951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Travel Time Reliability:</a:t>
            </a:r>
          </a:p>
          <a:p>
            <a:r>
              <a:rPr lang="en-US" dirty="0" smtClean="0"/>
              <a:t>Handling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Ignore epochs with no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48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Travel Time Reliability:</a:t>
            </a:r>
          </a:p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epochs with travel speeds:</a:t>
            </a:r>
          </a:p>
          <a:p>
            <a:pPr lvl="1"/>
            <a:r>
              <a:rPr lang="en-US" dirty="0" smtClean="0"/>
              <a:t>Below 2 mph</a:t>
            </a:r>
          </a:p>
          <a:p>
            <a:pPr lvl="1"/>
            <a:r>
              <a:rPr lang="en-US" dirty="0" smtClean="0"/>
              <a:t>Over 100 mph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8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MAP-21 System </a:t>
            </a:r>
            <a:br>
              <a:rPr lang="en-US" dirty="0" smtClean="0"/>
            </a:br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of Travel </a:t>
            </a:r>
            <a:r>
              <a:rPr lang="en-US" smtClean="0"/>
              <a:t>Time Reliability</a:t>
            </a:r>
            <a:endParaRPr lang="en-US" dirty="0" smtClean="0"/>
          </a:p>
          <a:p>
            <a:r>
              <a:rPr lang="en-US" dirty="0" smtClean="0"/>
              <a:t>Peak Hour Travel Time Ratio</a:t>
            </a:r>
          </a:p>
          <a:p>
            <a:r>
              <a:rPr lang="en-US" dirty="0" smtClean="0"/>
              <a:t>Truck Travel Time Reliability</a:t>
            </a:r>
          </a:p>
          <a:p>
            <a:r>
              <a:rPr lang="en-US" dirty="0" smtClean="0"/>
              <a:t>Average Truck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Peak Hour Travel Time Ratio:</a:t>
            </a:r>
          </a:p>
          <a:p>
            <a:r>
              <a:rPr lang="en-US" dirty="0" smtClean="0"/>
              <a:t>When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Weekdays only</a:t>
            </a:r>
          </a:p>
          <a:p>
            <a:r>
              <a:rPr lang="en-US" dirty="0" smtClean="0"/>
              <a:t>Exclude federal holidays</a:t>
            </a:r>
          </a:p>
          <a:p>
            <a:r>
              <a:rPr lang="en-US" dirty="0" smtClean="0"/>
              <a:t>Six 1-hour segments</a:t>
            </a:r>
          </a:p>
          <a:p>
            <a:pPr lvl="1"/>
            <a:r>
              <a:rPr lang="en-US" dirty="0" smtClean="0"/>
              <a:t>6-7am, 7-8am, 8-9am, 4-5pm, 5-6pm, 6-7pm</a:t>
            </a:r>
          </a:p>
          <a:p>
            <a:r>
              <a:rPr lang="en-US" dirty="0" smtClean="0"/>
              <a:t>Calculate the ratio between desired and actual for each hour</a:t>
            </a:r>
          </a:p>
          <a:p>
            <a:r>
              <a:rPr lang="en-US" dirty="0" smtClean="0"/>
              <a:t>Select the hour with the highest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1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Travel Time Reliability:</a:t>
            </a:r>
          </a:p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urbanized areas with a population over 1 million</a:t>
            </a:r>
          </a:p>
          <a:p>
            <a:r>
              <a:rPr lang="en-US" dirty="0"/>
              <a:t>I</a:t>
            </a:r>
            <a:r>
              <a:rPr lang="en-US" dirty="0" smtClean="0"/>
              <a:t>nterstates within the Urbanized Area Boundary</a:t>
            </a:r>
          </a:p>
          <a:p>
            <a:r>
              <a:rPr lang="en-US" dirty="0" smtClean="0"/>
              <a:t>Non-Interstate NHS within the Urbanized Area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9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Truck Travel Time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Divide:</a:t>
            </a:r>
          </a:p>
          <a:p>
            <a:pPr lvl="1"/>
            <a:r>
              <a:rPr lang="en-US" dirty="0" smtClean="0"/>
              <a:t>95th percentile travel time</a:t>
            </a:r>
          </a:p>
          <a:p>
            <a:pPr lvl="1"/>
            <a:r>
              <a:rPr lang="en-US" dirty="0" smtClean="0"/>
              <a:t>50th percentile travel time</a:t>
            </a:r>
          </a:p>
          <a:p>
            <a:r>
              <a:rPr lang="en-US" dirty="0"/>
              <a:t>If a segment has a ratio of &lt;1.5 it is considered reliable</a:t>
            </a:r>
          </a:p>
          <a:p>
            <a:r>
              <a:rPr lang="en-US" dirty="0"/>
              <a:t>Measure: Percentage of reliable mileage</a:t>
            </a:r>
          </a:p>
        </p:txBody>
      </p:sp>
    </p:spTree>
    <p:extLst>
      <p:ext uri="{BB962C8B-B14F-4D97-AF65-F5344CB8AC3E}">
        <p14:creationId xmlns:p14="http://schemas.microsoft.com/office/powerpoint/2010/main" val="6254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Truck Travel Time Reliability:</a:t>
            </a:r>
          </a:p>
          <a:p>
            <a:r>
              <a:rPr lang="en-US" dirty="0" smtClean="0"/>
              <a:t>Handling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epochs with missing data:</a:t>
            </a:r>
          </a:p>
          <a:p>
            <a:pPr lvl="1"/>
            <a:r>
              <a:rPr lang="en-US" dirty="0"/>
              <a:t>Use "all vehicle" travel times if available</a:t>
            </a:r>
          </a:p>
          <a:p>
            <a:pPr lvl="1"/>
            <a:r>
              <a:rPr lang="en-US" dirty="0" smtClean="0"/>
              <a:t>If not, </a:t>
            </a:r>
            <a:r>
              <a:rPr lang="en-US" dirty="0"/>
              <a:t>use the posted speed limit for that </a:t>
            </a:r>
            <a:r>
              <a:rPr lang="en-US" dirty="0" smtClean="0"/>
              <a:t>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Truck Travel Time Reliability:</a:t>
            </a:r>
          </a:p>
          <a:p>
            <a:r>
              <a:rPr lang="en-US" dirty="0" smtClean="0"/>
              <a:t>When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24/7/365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64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Travel Time Reliability:</a:t>
            </a:r>
          </a:p>
          <a:p>
            <a:r>
              <a:rPr lang="en-US" dirty="0" smtClean="0"/>
              <a:t>When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Interstate System within the MPO Boundary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0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Truck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average struck speed over the year</a:t>
            </a:r>
          </a:p>
          <a:p>
            <a:r>
              <a:rPr lang="en-US" dirty="0" smtClean="0"/>
              <a:t>If the average speed is over 50mph the segment </a:t>
            </a:r>
            <a:r>
              <a:rPr lang="en-US" smtClean="0"/>
              <a:t>is uncongested</a:t>
            </a:r>
            <a:endParaRPr lang="en-US" dirty="0" smtClean="0"/>
          </a:p>
          <a:p>
            <a:r>
              <a:rPr lang="en-US" dirty="0" smtClean="0"/>
              <a:t>Measure: the percentage of the system </a:t>
            </a:r>
            <a:r>
              <a:rPr lang="en-US" dirty="0" err="1" smtClean="0"/>
              <a:t>uncongested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Truck Speed:</a:t>
            </a:r>
          </a:p>
          <a:p>
            <a:r>
              <a:rPr lang="en-US" dirty="0" smtClean="0"/>
              <a:t>Handling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epochs with missing data:</a:t>
            </a:r>
          </a:p>
          <a:p>
            <a:pPr lvl="1"/>
            <a:r>
              <a:rPr lang="en-US" dirty="0" smtClean="0"/>
              <a:t>Use "all vehicle" travel times if available</a:t>
            </a:r>
          </a:p>
          <a:p>
            <a:pPr lvl="1"/>
            <a:r>
              <a:rPr lang="en-US" dirty="0" smtClean="0"/>
              <a:t>If not, </a:t>
            </a:r>
            <a:r>
              <a:rPr lang="en-US" dirty="0"/>
              <a:t>use the posted speed limit for that segment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85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Truck Speed:</a:t>
            </a:r>
          </a:p>
          <a:p>
            <a:r>
              <a:rPr lang="en-US" dirty="0" smtClean="0"/>
              <a:t>When to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24/7/365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62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Truck Speed:</a:t>
            </a:r>
          </a:p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Interstate System within the MPO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6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MAP-21 System </a:t>
            </a:r>
            <a:br>
              <a:rPr lang="en-US" dirty="0" smtClean="0"/>
            </a:br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you plan to calculate these yourselves?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9081"/>
              </p:ext>
            </p:extLst>
          </p:nvPr>
        </p:nvGraphicFramePr>
        <p:xfrm>
          <a:off x="457200" y="1624533"/>
          <a:ext cx="8229600" cy="4754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88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of Travel Time</a:t>
                      </a:r>
                      <a:r>
                        <a:rPr lang="en-US" sz="2400" baseline="0" dirty="0" smtClean="0"/>
                        <a:t> Reliability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posted</a:t>
                      </a:r>
                      <a:r>
                        <a:rPr lang="en-US" sz="2400" baseline="0" dirty="0" smtClean="0"/>
                        <a:t> speed limits</a:t>
                      </a:r>
                      <a:endParaRPr lang="en-US" sz="24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Peak Hour Travel Time Ratio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Ignore epochs with no data</a:t>
                      </a:r>
                      <a:endParaRPr lang="en-US" sz="24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Truck Travel Time Reliability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Substitute</a:t>
                      </a:r>
                      <a:r>
                        <a:rPr lang="en-US" sz="2400" baseline="0" dirty="0" smtClean="0"/>
                        <a:t> "all vehicles" time</a:t>
                      </a:r>
                    </a:p>
                    <a:p>
                      <a:r>
                        <a:rPr lang="en-US" sz="2400" baseline="0" dirty="0" smtClean="0"/>
                        <a:t>Otherwise, use posted speed limit</a:t>
                      </a:r>
                      <a:endParaRPr lang="en-US" sz="24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Truck 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Substitute</a:t>
                      </a:r>
                      <a:r>
                        <a:rPr lang="en-US" sz="2400" baseline="0" dirty="0" smtClean="0"/>
                        <a:t> "all vehicles" time</a:t>
                      </a:r>
                    </a:p>
                    <a:p>
                      <a:r>
                        <a:rPr lang="en-US" sz="2400" baseline="0" dirty="0" smtClean="0"/>
                        <a:t>Otherwise, use posted speed limit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84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75294"/>
              </p:ext>
            </p:extLst>
          </p:nvPr>
        </p:nvGraphicFramePr>
        <p:xfrm>
          <a:off x="457200" y="1624533"/>
          <a:ext cx="8229600" cy="44563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140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of Travel Time</a:t>
                      </a:r>
                      <a:r>
                        <a:rPr lang="en-US" sz="2400" baseline="0" dirty="0" smtClean="0"/>
                        <a:t> Reliability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140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Peak Hour Travel Time Ratio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Remove</a:t>
                      </a:r>
                      <a:r>
                        <a:rPr lang="en-US" sz="2400" baseline="0" dirty="0" smtClean="0"/>
                        <a:t> time periods &lt;2mph or &gt;100mph</a:t>
                      </a:r>
                      <a:endParaRPr lang="en-US" sz="2400" dirty="0"/>
                    </a:p>
                  </a:txBody>
                  <a:tcPr/>
                </a:tc>
              </a:tr>
              <a:tr h="11140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Truck Travel Time Reliability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1140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Truck 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59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look at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266418"/>
              </p:ext>
            </p:extLst>
          </p:nvPr>
        </p:nvGraphicFramePr>
        <p:xfrm>
          <a:off x="457200" y="1417638"/>
          <a:ext cx="8229600" cy="46275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259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of Travel Time</a:t>
                      </a:r>
                      <a:r>
                        <a:rPr lang="en-US" sz="2400" baseline="0" dirty="0" smtClean="0"/>
                        <a:t> Reliability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6-10am,</a:t>
                      </a:r>
                      <a:r>
                        <a:rPr lang="en-US" sz="2400" baseline="0" dirty="0" smtClean="0"/>
                        <a:t> 10am-4pm, 4-8pm, Weekends 6am-8pm</a:t>
                      </a:r>
                    </a:p>
                    <a:p>
                      <a:r>
                        <a:rPr lang="en-US" sz="2400" baseline="0" dirty="0" smtClean="0"/>
                        <a:t>All must be reliable</a:t>
                      </a:r>
                      <a:endParaRPr lang="en-US" sz="2400" dirty="0"/>
                    </a:p>
                  </a:txBody>
                  <a:tcPr/>
                </a:tc>
              </a:tr>
              <a:tr h="13415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Peak Hour Travel Time Ratio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6-7am,</a:t>
                      </a:r>
                      <a:r>
                        <a:rPr lang="en-US" sz="2400" baseline="0" dirty="0" smtClean="0"/>
                        <a:t> 7-8am, 8-9am, 4-5pm, 5-6pm, 6-7pm</a:t>
                      </a:r>
                    </a:p>
                    <a:p>
                      <a:r>
                        <a:rPr lang="en-US" sz="2400" baseline="0" dirty="0" smtClean="0"/>
                        <a:t>Look at the hour with the highest average</a:t>
                      </a:r>
                      <a:endParaRPr lang="en-US" sz="2400" dirty="0"/>
                    </a:p>
                  </a:txBody>
                  <a:tcPr/>
                </a:tc>
              </a:tr>
              <a:tr h="710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Truck Travel Time Reliability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24/7/365</a:t>
                      </a:r>
                      <a:endParaRPr lang="en-US" sz="2400" dirty="0"/>
                    </a:p>
                  </a:txBody>
                  <a:tcPr/>
                </a:tc>
              </a:tr>
              <a:tr h="10613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Truck 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24/7/365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392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32342"/>
              </p:ext>
            </p:extLst>
          </p:nvPr>
        </p:nvGraphicFramePr>
        <p:xfrm>
          <a:off x="457200" y="1307838"/>
          <a:ext cx="8229600" cy="53346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7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Level of Travel Time</a:t>
                      </a:r>
                      <a:r>
                        <a:rPr lang="en-US" sz="2400" baseline="0" dirty="0" smtClean="0"/>
                        <a:t> Reliability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Interstates within</a:t>
                      </a:r>
                      <a:r>
                        <a:rPr lang="en-US" sz="2400" baseline="0" dirty="0" smtClean="0"/>
                        <a:t> the MPO boundary</a:t>
                      </a:r>
                    </a:p>
                    <a:p>
                      <a:r>
                        <a:rPr lang="en-US" sz="2400" baseline="0" dirty="0" smtClean="0"/>
                        <a:t>Non-Interstate NHS within the MPO boundary</a:t>
                      </a:r>
                      <a:endParaRPr lang="en-US" sz="2400" dirty="0"/>
                    </a:p>
                  </a:txBody>
                  <a:tcPr/>
                </a:tc>
              </a:tr>
              <a:tr h="20552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Peak Hour Travel Time Ratio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Interstates</a:t>
                      </a:r>
                      <a:r>
                        <a:rPr lang="en-US" sz="2400" baseline="0" dirty="0" smtClean="0"/>
                        <a:t> within the Urbanized Area Boundary &gt; 1 million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Non-Interstate NHS</a:t>
                      </a:r>
                      <a:r>
                        <a:rPr lang="en-US" sz="2400" baseline="0" dirty="0" smtClean="0"/>
                        <a:t> within the Urbanized Area Boundary &gt; 1 million</a:t>
                      </a:r>
                      <a:endParaRPr lang="en-US" sz="2400" dirty="0" smtClean="0"/>
                    </a:p>
                  </a:txBody>
                  <a:tcPr/>
                </a:tc>
              </a:tr>
              <a:tr h="7398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Truck Travel Time Reliability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Interstates within the MPO boundary</a:t>
                      </a:r>
                      <a:endParaRPr lang="en-US" sz="2400" dirty="0"/>
                    </a:p>
                  </a:txBody>
                  <a:tcPr anchor="ctr"/>
                </a:tc>
              </a:tr>
              <a:tr h="6712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Truck Speed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252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54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51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67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MAP-21 System </a:t>
            </a:r>
            <a:br>
              <a:rPr lang="en-US" dirty="0" smtClean="0"/>
            </a:br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many of you plan to calculate these yourselves?</a:t>
            </a:r>
          </a:p>
          <a:p>
            <a:r>
              <a:rPr lang="en-US" dirty="0" smtClean="0"/>
              <a:t>How many plan to hire a consultant or buy off-the-shelf software?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MAP-21 System </a:t>
            </a:r>
            <a:br>
              <a:rPr lang="en-US" dirty="0" smtClean="0"/>
            </a:br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many of you plan to calculate these yourselves?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How many plan to hire a consultant or buy off-the-shelf software?</a:t>
            </a:r>
          </a:p>
          <a:p>
            <a:r>
              <a:rPr lang="en-US" dirty="0" smtClean="0"/>
              <a:t>How many haven’t made a decision?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NPMRDS?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National</a:t>
            </a:r>
          </a:p>
          <a:p>
            <a:pPr marL="0" indent="0">
              <a:buNone/>
            </a:pPr>
            <a:r>
              <a:rPr lang="en-US" dirty="0" smtClean="0"/>
              <a:t>Performance</a:t>
            </a:r>
          </a:p>
          <a:p>
            <a:pPr marL="0" indent="0">
              <a:buNone/>
            </a:pP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 smtClean="0"/>
              <a:t>Research</a:t>
            </a:r>
          </a:p>
          <a:p>
            <a:pPr marL="0" indent="0">
              <a:buNone/>
            </a:pPr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dirty="0" smtClean="0"/>
              <a:t>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NPMRDS?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time data for road segments</a:t>
            </a:r>
          </a:p>
          <a:p>
            <a:pPr lvl="1"/>
            <a:r>
              <a:rPr lang="en-US" dirty="0" smtClean="0"/>
              <a:t>5 minute time increments (epochs)</a:t>
            </a:r>
          </a:p>
          <a:p>
            <a:r>
              <a:rPr lang="en-US" dirty="0" smtClean="0"/>
              <a:t>Covers the National Highway System</a:t>
            </a:r>
          </a:p>
          <a:p>
            <a:r>
              <a:rPr lang="en-US" dirty="0" smtClean="0"/>
              <a:t>Travel time data</a:t>
            </a:r>
          </a:p>
          <a:p>
            <a:pPr lvl="1"/>
            <a:r>
              <a:rPr lang="en-US" dirty="0" smtClean="0"/>
              <a:t>All vehicles</a:t>
            </a:r>
          </a:p>
          <a:p>
            <a:pPr lvl="1"/>
            <a:r>
              <a:rPr lang="en-US" dirty="0" smtClean="0"/>
              <a:t>Trucks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6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have downloaded NPMRDS data and looked at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of you have done something with NPMRDS data?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993</Words>
  <Application>Microsoft Office PowerPoint</Application>
  <PresentationFormat>On-screen Show (4:3)</PresentationFormat>
  <Paragraphs>203</Paragraphs>
  <Slides>36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Using NPMRDS Data  for System Performance</vt:lpstr>
      <vt:lpstr>MAP-21 System  Performance Measures</vt:lpstr>
      <vt:lpstr>MAP-21 System  Performance Measures</vt:lpstr>
      <vt:lpstr>MAP-21 System  Performance Measures</vt:lpstr>
      <vt:lpstr>MAP-21 System  Performance Measures</vt:lpstr>
      <vt:lpstr>What is NPMRDS?</vt:lpstr>
      <vt:lpstr>What is NPMRDS?</vt:lpstr>
      <vt:lpstr>How many have downloaded NPMRDS data and looked at it?</vt:lpstr>
      <vt:lpstr>How many of you have done something with NPMRDS data?</vt:lpstr>
      <vt:lpstr>Tools for NPMRDS</vt:lpstr>
      <vt:lpstr>Tools for NPMRDS</vt:lpstr>
      <vt:lpstr>Mismatches between  the NHS and NPMRDS</vt:lpstr>
      <vt:lpstr>Level of Travel Time Reliability</vt:lpstr>
      <vt:lpstr>Level of Travel Time Reliability: Handling Missing Data</vt:lpstr>
      <vt:lpstr>Level of Travel Time Reliability: When to look at</vt:lpstr>
      <vt:lpstr>Level of Travel Time Reliability: Geography</vt:lpstr>
      <vt:lpstr>Peak Hour Travel Time Ratio</vt:lpstr>
      <vt:lpstr>Level of Travel Time Reliability: Handling missing data</vt:lpstr>
      <vt:lpstr>Level of Travel Time Reliability: Outliers</vt:lpstr>
      <vt:lpstr>Peak Hour Travel Time Ratio: When to look at</vt:lpstr>
      <vt:lpstr>Level of Travel Time Reliability: Geography</vt:lpstr>
      <vt:lpstr>Truck Travel Time Reliability</vt:lpstr>
      <vt:lpstr>Truck Travel Time Reliability: Handling missing data</vt:lpstr>
      <vt:lpstr>Truck Travel Time Reliability: When to look at</vt:lpstr>
      <vt:lpstr>Travel Time Reliability: When to look at</vt:lpstr>
      <vt:lpstr>Average Truck Speed</vt:lpstr>
      <vt:lpstr>Average Truck Speed: Handling missing data</vt:lpstr>
      <vt:lpstr>Average Truck Speed: When to look at</vt:lpstr>
      <vt:lpstr>Average Truck Speed: Geography</vt:lpstr>
      <vt:lpstr>Missing Data</vt:lpstr>
      <vt:lpstr>Outliers</vt:lpstr>
      <vt:lpstr>When to look at</vt:lpstr>
      <vt:lpstr>Geography</vt:lpstr>
      <vt:lpstr>Thank You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NPMRDS Data  for System Performance</dc:title>
  <dc:creator>Chris Upchurch</dc:creator>
  <cp:lastModifiedBy>Valued Acer Customer</cp:lastModifiedBy>
  <cp:revision>83</cp:revision>
  <dcterms:created xsi:type="dcterms:W3CDTF">2016-10-25T17:57:32Z</dcterms:created>
  <dcterms:modified xsi:type="dcterms:W3CDTF">2016-10-29T12:58:27Z</dcterms:modified>
</cp:coreProperties>
</file>