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7" r:id="rId2"/>
    <p:sldMasterId id="2147483693" r:id="rId3"/>
    <p:sldMasterId id="2147483705" r:id="rId4"/>
    <p:sldMasterId id="2147483714" r:id="rId5"/>
    <p:sldMasterId id="2147483719" r:id="rId6"/>
    <p:sldMasterId id="2147483733" r:id="rId7"/>
    <p:sldMasterId id="2147483743" r:id="rId8"/>
    <p:sldMasterId id="2147483753" r:id="rId9"/>
    <p:sldMasterId id="2147483765" r:id="rId10"/>
    <p:sldMasterId id="2147483778" r:id="rId11"/>
    <p:sldMasterId id="2147483791" r:id="rId12"/>
  </p:sldMasterIdLst>
  <p:notesMasterIdLst>
    <p:notesMasterId r:id="rId106"/>
  </p:notesMasterIdLst>
  <p:sldIdLst>
    <p:sldId id="347" r:id="rId13"/>
    <p:sldId id="348" r:id="rId14"/>
    <p:sldId id="266" r:id="rId15"/>
    <p:sldId id="286" r:id="rId16"/>
    <p:sldId id="298" r:id="rId17"/>
    <p:sldId id="273" r:id="rId18"/>
    <p:sldId id="274" r:id="rId19"/>
    <p:sldId id="268" r:id="rId20"/>
    <p:sldId id="297" r:id="rId21"/>
    <p:sldId id="264" r:id="rId22"/>
    <p:sldId id="276" r:id="rId23"/>
    <p:sldId id="280" r:id="rId24"/>
    <p:sldId id="283" r:id="rId25"/>
    <p:sldId id="285" r:id="rId26"/>
    <p:sldId id="291" r:id="rId27"/>
    <p:sldId id="290" r:id="rId28"/>
    <p:sldId id="279" r:id="rId29"/>
    <p:sldId id="284" r:id="rId30"/>
    <p:sldId id="277" r:id="rId31"/>
    <p:sldId id="287" r:id="rId32"/>
    <p:sldId id="288" r:id="rId33"/>
    <p:sldId id="294" r:id="rId34"/>
    <p:sldId id="295" r:id="rId35"/>
    <p:sldId id="296" r:id="rId36"/>
    <p:sldId id="265" r:id="rId37"/>
    <p:sldId id="270"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d, Nirav" initials="VN" lastIdx="3" clrIdx="0">
    <p:extLst/>
  </p:cmAuthor>
  <p:cmAuthor id="2" name="Porter, Kelly" initials="PK"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6491"/>
    <a:srgbClr val="F47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86410"/>
  </p:normalViewPr>
  <p:slideViewPr>
    <p:cSldViewPr snapToGrid="0">
      <p:cViewPr>
        <p:scale>
          <a:sx n="70" d="100"/>
          <a:sy n="70" d="100"/>
        </p:scale>
        <p:origin x="-648" y="1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07" Type="http://schemas.openxmlformats.org/officeDocument/2006/relationships/commentAuthors" Target="commentAuthors.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viewProps" Target="viewProp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s>
</file>

<file path=ppt/diagrams/_rels/data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image" Target="../media/image128.png"/><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F8139-171C-494E-A909-AFB373224553}" type="doc">
      <dgm:prSet loTypeId="urn:microsoft.com/office/officeart/2005/8/layout/hProcess11" loCatId="process" qsTypeId="urn:microsoft.com/office/officeart/2005/8/quickstyle/simple5" qsCatId="simple" csTypeId="urn:microsoft.com/office/officeart/2005/8/colors/accent1_1" csCatId="accent1" phldr="1"/>
      <dgm:spPr/>
      <dgm:t>
        <a:bodyPr/>
        <a:lstStyle/>
        <a:p>
          <a:endParaRPr lang="en-US"/>
        </a:p>
      </dgm:t>
    </dgm:pt>
    <dgm:pt modelId="{40B85F2D-6E40-4EAE-932E-88DDF4493EB8}">
      <dgm:prSet phldrT="[Text]" custT="1"/>
      <dgm:spPr/>
      <dgm:t>
        <a:bodyPr anchor="t"/>
        <a:lstStyle/>
        <a:p>
          <a:pPr algn="l"/>
          <a:r>
            <a:rPr lang="en-US" sz="1200" dirty="0">
              <a:solidFill>
                <a:schemeClr val="tx2"/>
              </a:solidFill>
            </a:rPr>
            <a:t>Childhood Obesity Action Plan released</a:t>
          </a:r>
        </a:p>
      </dgm:t>
    </dgm:pt>
    <dgm:pt modelId="{04962F3F-AE95-4732-BD5C-6CABF788469D}" type="parTrans" cxnId="{8148E938-5EF8-4971-8106-254B01D2A7EA}">
      <dgm:prSet/>
      <dgm:spPr/>
      <dgm:t>
        <a:bodyPr/>
        <a:lstStyle/>
        <a:p>
          <a:endParaRPr lang="en-US"/>
        </a:p>
      </dgm:t>
    </dgm:pt>
    <dgm:pt modelId="{9861E16F-C02A-4271-BDC4-AFDCB4951210}" type="sibTrans" cxnId="{8148E938-5EF8-4971-8106-254B01D2A7EA}">
      <dgm:prSet/>
      <dgm:spPr/>
      <dgm:t>
        <a:bodyPr/>
        <a:lstStyle/>
        <a:p>
          <a:endParaRPr lang="en-US"/>
        </a:p>
      </dgm:t>
    </dgm:pt>
    <dgm:pt modelId="{30FC45FA-5875-4602-BC3D-1B4FAD2776C0}">
      <dgm:prSet phldrT="[Text]" custT="1"/>
      <dgm:spPr/>
      <dgm:t>
        <a:bodyPr anchor="t"/>
        <a:lstStyle/>
        <a:p>
          <a:pPr algn="l">
            <a:spcAft>
              <a:spcPts val="0"/>
            </a:spcAft>
          </a:pPr>
          <a:r>
            <a:rPr lang="en-US" sz="1200" dirty="0">
              <a:solidFill>
                <a:schemeClr val="tx2"/>
              </a:solidFill>
            </a:rPr>
            <a:t>Growing Green, Growing Healthy Symposium</a:t>
          </a:r>
        </a:p>
        <a:p>
          <a:pPr algn="l">
            <a:spcAft>
              <a:spcPts val="0"/>
            </a:spcAft>
          </a:pPr>
          <a:endParaRPr lang="en-US" sz="1200" dirty="0">
            <a:solidFill>
              <a:schemeClr val="tx2"/>
            </a:solidFill>
          </a:endParaRPr>
        </a:p>
        <a:p>
          <a:pPr algn="l">
            <a:spcAft>
              <a:spcPts val="0"/>
            </a:spcAft>
          </a:pPr>
          <a:r>
            <a:rPr lang="en-US" sz="1200" dirty="0">
              <a:solidFill>
                <a:schemeClr val="tx2"/>
              </a:solidFill>
            </a:rPr>
            <a:t>Healthy General Plans Workshop</a:t>
          </a:r>
        </a:p>
        <a:p>
          <a:pPr algn="l">
            <a:spcAft>
              <a:spcPts val="0"/>
            </a:spcAft>
          </a:pPr>
          <a:endParaRPr lang="en-US" sz="1200" dirty="0">
            <a:solidFill>
              <a:schemeClr val="tx2"/>
            </a:solidFill>
          </a:endParaRPr>
        </a:p>
        <a:p>
          <a:pPr algn="l">
            <a:spcAft>
              <a:spcPts val="0"/>
            </a:spcAft>
          </a:pPr>
          <a:r>
            <a:rPr lang="en-US" sz="1200" dirty="0">
              <a:solidFill>
                <a:schemeClr val="tx2"/>
              </a:solidFill>
            </a:rPr>
            <a:t>SB 375</a:t>
          </a:r>
        </a:p>
        <a:p>
          <a:pPr algn="l">
            <a:spcAft>
              <a:spcPts val="0"/>
            </a:spcAft>
          </a:pPr>
          <a:endParaRPr lang="en-US" sz="1200" dirty="0">
            <a:solidFill>
              <a:schemeClr val="tx2"/>
            </a:solidFill>
          </a:endParaRPr>
        </a:p>
        <a:p>
          <a:pPr algn="l">
            <a:spcAft>
              <a:spcPts val="0"/>
            </a:spcAft>
          </a:pPr>
          <a:r>
            <a:rPr lang="en-US" sz="1200" dirty="0">
              <a:solidFill>
                <a:schemeClr val="tx2"/>
              </a:solidFill>
            </a:rPr>
            <a:t>California Complete Streets Act  </a:t>
          </a:r>
        </a:p>
      </dgm:t>
    </dgm:pt>
    <dgm:pt modelId="{114DD9CC-A790-41E7-BC40-4A27DFBB9845}" type="parTrans" cxnId="{3E4AB937-7C6B-4EBD-A23B-259A7059937C}">
      <dgm:prSet/>
      <dgm:spPr/>
      <dgm:t>
        <a:bodyPr/>
        <a:lstStyle/>
        <a:p>
          <a:endParaRPr lang="en-US"/>
        </a:p>
      </dgm:t>
    </dgm:pt>
    <dgm:pt modelId="{62B89053-3702-45E1-B2A6-39A2193A86CE}" type="sibTrans" cxnId="{3E4AB937-7C6B-4EBD-A23B-259A7059937C}">
      <dgm:prSet/>
      <dgm:spPr/>
      <dgm:t>
        <a:bodyPr/>
        <a:lstStyle/>
        <a:p>
          <a:endParaRPr lang="en-US"/>
        </a:p>
      </dgm:t>
    </dgm:pt>
    <dgm:pt modelId="{3CB4E412-E166-49B9-8702-A597E171B6AF}">
      <dgm:prSet phldrT="[Text]" custT="1"/>
      <dgm:spPr/>
      <dgm:t>
        <a:bodyPr anchor="t"/>
        <a:lstStyle/>
        <a:p>
          <a:pPr algn="l"/>
          <a:r>
            <a:rPr lang="en-US" sz="1200" dirty="0">
              <a:solidFill>
                <a:schemeClr val="tx2"/>
              </a:solidFill>
            </a:rPr>
            <a:t>Prevention Fund: CDC Community Transformation Grant  (CTG)</a:t>
          </a:r>
        </a:p>
      </dgm:t>
    </dgm:pt>
    <dgm:pt modelId="{E5898453-2654-4ECB-AC77-0BDF51159F9A}" type="parTrans" cxnId="{3F83A7FB-0B80-454F-9302-2A646C911173}">
      <dgm:prSet/>
      <dgm:spPr/>
      <dgm:t>
        <a:bodyPr/>
        <a:lstStyle/>
        <a:p>
          <a:endParaRPr lang="en-US"/>
        </a:p>
      </dgm:t>
    </dgm:pt>
    <dgm:pt modelId="{A2CF623F-5060-49AF-BAB1-2EABD1669D2E}" type="sibTrans" cxnId="{3F83A7FB-0B80-454F-9302-2A646C911173}">
      <dgm:prSet/>
      <dgm:spPr/>
      <dgm:t>
        <a:bodyPr/>
        <a:lstStyle/>
        <a:p>
          <a:endParaRPr lang="en-US"/>
        </a:p>
      </dgm:t>
    </dgm:pt>
    <dgm:pt modelId="{A4CCE3DE-2F6F-44F3-846F-203446CF924F}">
      <dgm:prSet custT="1"/>
      <dgm:spPr/>
      <dgm:t>
        <a:bodyPr anchor="t"/>
        <a:lstStyle/>
        <a:p>
          <a:pPr algn="l">
            <a:spcAft>
              <a:spcPts val="0"/>
            </a:spcAft>
          </a:pPr>
          <a:r>
            <a:rPr lang="en-US" sz="1200" dirty="0">
              <a:solidFill>
                <a:schemeClr val="tx2"/>
              </a:solidFill>
            </a:rPr>
            <a:t>Affordable Care Act</a:t>
          </a:r>
        </a:p>
        <a:p>
          <a:pPr algn="l">
            <a:spcAft>
              <a:spcPts val="0"/>
            </a:spcAft>
          </a:pPr>
          <a:endParaRPr lang="en-US" sz="1200" dirty="0">
            <a:solidFill>
              <a:schemeClr val="tx2"/>
            </a:solidFill>
          </a:endParaRPr>
        </a:p>
        <a:p>
          <a:pPr algn="l">
            <a:spcAft>
              <a:spcPts val="0"/>
            </a:spcAft>
          </a:pPr>
          <a:r>
            <a:rPr lang="en-US" sz="1200" i="0" dirty="0">
              <a:solidFill>
                <a:schemeClr val="tx2"/>
              </a:solidFill>
            </a:rPr>
            <a:t>County of San Diego, </a:t>
          </a:r>
          <a:r>
            <a:rPr lang="en-US" sz="1200" i="1" dirty="0" err="1">
              <a:solidFill>
                <a:schemeClr val="tx2"/>
              </a:solidFill>
            </a:rPr>
            <a:t>LiveWell</a:t>
          </a:r>
          <a:r>
            <a:rPr lang="en-US" sz="1200" i="1" dirty="0">
              <a:solidFill>
                <a:schemeClr val="tx2"/>
              </a:solidFill>
            </a:rPr>
            <a:t>, San Diego!</a:t>
          </a:r>
        </a:p>
        <a:p>
          <a:pPr algn="l">
            <a:spcAft>
              <a:spcPts val="0"/>
            </a:spcAft>
          </a:pPr>
          <a:endParaRPr lang="en-US" sz="1200" i="1" dirty="0">
            <a:solidFill>
              <a:schemeClr val="tx2"/>
            </a:solidFill>
          </a:endParaRPr>
        </a:p>
        <a:p>
          <a:pPr algn="l">
            <a:spcAft>
              <a:spcPts val="0"/>
            </a:spcAft>
          </a:pPr>
          <a:r>
            <a:rPr lang="en-US" sz="1200" b="1" i="0" dirty="0">
              <a:solidFill>
                <a:schemeClr val="tx2"/>
              </a:solidFill>
            </a:rPr>
            <a:t>Formal partnership between SANDAG and HHSA begins</a:t>
          </a:r>
        </a:p>
      </dgm:t>
    </dgm:pt>
    <dgm:pt modelId="{33C46A95-9569-4FC5-939D-38A0B8148508}" type="parTrans" cxnId="{2DD2A597-1CED-48A7-8A3E-38BCCAC9E7C0}">
      <dgm:prSet/>
      <dgm:spPr/>
      <dgm:t>
        <a:bodyPr/>
        <a:lstStyle/>
        <a:p>
          <a:endParaRPr lang="en-US"/>
        </a:p>
      </dgm:t>
    </dgm:pt>
    <dgm:pt modelId="{C62F0E84-1599-4E59-935A-BDF7D37E54E1}" type="sibTrans" cxnId="{2DD2A597-1CED-48A7-8A3E-38BCCAC9E7C0}">
      <dgm:prSet/>
      <dgm:spPr/>
      <dgm:t>
        <a:bodyPr/>
        <a:lstStyle/>
        <a:p>
          <a:endParaRPr lang="en-US"/>
        </a:p>
      </dgm:t>
    </dgm:pt>
    <dgm:pt modelId="{96DCD40C-6D62-4D74-9D8F-88210BCA5091}">
      <dgm:prSet custT="1"/>
      <dgm:spPr/>
      <dgm:t>
        <a:bodyPr/>
        <a:lstStyle/>
        <a:p>
          <a:pPr algn="l">
            <a:spcAft>
              <a:spcPts val="0"/>
            </a:spcAft>
          </a:pPr>
          <a:r>
            <a:rPr lang="en-US" sz="1200" dirty="0">
              <a:solidFill>
                <a:schemeClr val="tx2"/>
              </a:solidFill>
            </a:rPr>
            <a:t>County of San Diego Chronic Disease Agenda: </a:t>
          </a:r>
        </a:p>
        <a:p>
          <a:pPr algn="l">
            <a:spcAft>
              <a:spcPts val="0"/>
            </a:spcAft>
          </a:pPr>
          <a:r>
            <a:rPr lang="en-US" sz="1200" dirty="0">
              <a:solidFill>
                <a:schemeClr val="tx2"/>
              </a:solidFill>
            </a:rPr>
            <a:t>3-4-50</a:t>
          </a:r>
        </a:p>
        <a:p>
          <a:pPr algn="l">
            <a:spcAft>
              <a:spcPts val="0"/>
            </a:spcAft>
          </a:pPr>
          <a:endParaRPr lang="en-US" sz="1200" dirty="0">
            <a:solidFill>
              <a:schemeClr val="tx2"/>
            </a:solidFill>
          </a:endParaRPr>
        </a:p>
        <a:p>
          <a:pPr algn="l">
            <a:spcAft>
              <a:spcPts val="0"/>
            </a:spcAft>
          </a:pPr>
          <a:r>
            <a:rPr lang="en-US" sz="1200" dirty="0">
              <a:solidFill>
                <a:schemeClr val="tx2"/>
              </a:solidFill>
            </a:rPr>
            <a:t>ARRA/ CDC CPPW Grant</a:t>
          </a:r>
        </a:p>
      </dgm:t>
    </dgm:pt>
    <dgm:pt modelId="{52BC71A4-DA46-4424-9004-CD6CFB89681D}" type="parTrans" cxnId="{EAB7E73D-6F09-4BAE-9096-D2A148844C26}">
      <dgm:prSet/>
      <dgm:spPr/>
      <dgm:t>
        <a:bodyPr/>
        <a:lstStyle/>
        <a:p>
          <a:endParaRPr lang="en-US"/>
        </a:p>
      </dgm:t>
    </dgm:pt>
    <dgm:pt modelId="{1FC4CB52-8649-47A3-846E-91570A5FCFEA}" type="sibTrans" cxnId="{EAB7E73D-6F09-4BAE-9096-D2A148844C26}">
      <dgm:prSet/>
      <dgm:spPr/>
      <dgm:t>
        <a:bodyPr/>
        <a:lstStyle/>
        <a:p>
          <a:endParaRPr lang="en-US"/>
        </a:p>
      </dgm:t>
    </dgm:pt>
    <dgm:pt modelId="{CFDD15C9-CC5B-44E5-8C4C-D4DD96A2C954}">
      <dgm:prSet custT="1"/>
      <dgm:spPr/>
      <dgm:t>
        <a:bodyPr/>
        <a:lstStyle/>
        <a:p>
          <a:pPr algn="l"/>
          <a:r>
            <a:rPr lang="en-US" sz="1200" dirty="0">
              <a:solidFill>
                <a:schemeClr val="tx2"/>
              </a:solidFill>
            </a:rPr>
            <a:t>National Prevention Strategy released</a:t>
          </a:r>
        </a:p>
        <a:p>
          <a:pPr algn="l"/>
          <a:endParaRPr lang="en-US" sz="1100" dirty="0">
            <a:solidFill>
              <a:schemeClr val="tx2"/>
            </a:solidFill>
          </a:endParaRPr>
        </a:p>
        <a:p>
          <a:pPr algn="l"/>
          <a:r>
            <a:rPr lang="en-US" sz="1100" u="sng" dirty="0">
              <a:solidFill>
                <a:schemeClr val="tx2"/>
              </a:solidFill>
            </a:rPr>
            <a:t>Workshops:</a:t>
          </a:r>
        </a:p>
        <a:p>
          <a:pPr algn="l"/>
          <a:r>
            <a:rPr lang="en-US" sz="1100" u="none" dirty="0">
              <a:solidFill>
                <a:schemeClr val="tx2"/>
              </a:solidFill>
            </a:rPr>
            <a:t>Active Design</a:t>
          </a:r>
        </a:p>
        <a:p>
          <a:pPr algn="l"/>
          <a:r>
            <a:rPr lang="en-US" sz="1100" u="none" dirty="0">
              <a:solidFill>
                <a:schemeClr val="tx2"/>
              </a:solidFill>
            </a:rPr>
            <a:t>Complete Streets</a:t>
          </a:r>
        </a:p>
        <a:p>
          <a:pPr algn="l"/>
          <a:r>
            <a:rPr lang="en-US" sz="1100" u="none" dirty="0">
              <a:solidFill>
                <a:schemeClr val="tx2"/>
              </a:solidFill>
            </a:rPr>
            <a:t>Health Impact Assessment</a:t>
          </a:r>
        </a:p>
      </dgm:t>
    </dgm:pt>
    <dgm:pt modelId="{5E897A7A-8A3A-4EFD-872F-BC15070F95E0}" type="parTrans" cxnId="{5A463C27-5F09-4B6F-BF5B-50E5B7C48172}">
      <dgm:prSet/>
      <dgm:spPr/>
      <dgm:t>
        <a:bodyPr/>
        <a:lstStyle/>
        <a:p>
          <a:endParaRPr lang="en-US"/>
        </a:p>
      </dgm:t>
    </dgm:pt>
    <dgm:pt modelId="{B132A000-C1C8-473B-ABAB-2A4080AA7AF2}" type="sibTrans" cxnId="{5A463C27-5F09-4B6F-BF5B-50E5B7C48172}">
      <dgm:prSet/>
      <dgm:spPr/>
      <dgm:t>
        <a:bodyPr/>
        <a:lstStyle/>
        <a:p>
          <a:endParaRPr lang="en-US"/>
        </a:p>
      </dgm:t>
    </dgm:pt>
    <dgm:pt modelId="{AE495819-B21A-461A-9B6D-28FC2C8B768C}">
      <dgm:prSet/>
      <dgm:spPr/>
      <dgm:t>
        <a:bodyPr/>
        <a:lstStyle/>
        <a:p>
          <a:endParaRPr lang="en-US">
            <a:solidFill>
              <a:srgbClr val="FF0000"/>
            </a:solidFill>
          </a:endParaRPr>
        </a:p>
      </dgm:t>
    </dgm:pt>
    <dgm:pt modelId="{1ADADC65-3354-49A9-B38F-B3D4331FEDD2}" type="parTrans" cxnId="{A81EC6E2-2C0D-42F6-B7E9-7CBCC6AB0BF5}">
      <dgm:prSet/>
      <dgm:spPr/>
      <dgm:t>
        <a:bodyPr/>
        <a:lstStyle/>
        <a:p>
          <a:endParaRPr lang="en-US"/>
        </a:p>
      </dgm:t>
    </dgm:pt>
    <dgm:pt modelId="{8F0A8798-38F5-4164-8730-43E52891B0ED}" type="sibTrans" cxnId="{A81EC6E2-2C0D-42F6-B7E9-7CBCC6AB0BF5}">
      <dgm:prSet/>
      <dgm:spPr/>
      <dgm:t>
        <a:bodyPr/>
        <a:lstStyle/>
        <a:p>
          <a:endParaRPr lang="en-US"/>
        </a:p>
      </dgm:t>
    </dgm:pt>
    <dgm:pt modelId="{C0EC775F-1150-469E-BBC5-BCAE106AFACA}">
      <dgm:prSet custT="1"/>
      <dgm:spPr/>
      <dgm:t>
        <a:bodyPr/>
        <a:lstStyle/>
        <a:p>
          <a:pPr algn="l">
            <a:spcAft>
              <a:spcPts val="0"/>
            </a:spcAft>
          </a:pPr>
          <a:r>
            <a:rPr lang="en-US" sz="1200" dirty="0">
              <a:solidFill>
                <a:schemeClr val="tx2"/>
              </a:solidFill>
            </a:rPr>
            <a:t>Health Equity by Design Caltrans grant</a:t>
          </a:r>
        </a:p>
        <a:p>
          <a:pPr algn="l">
            <a:spcAft>
              <a:spcPts val="0"/>
            </a:spcAft>
          </a:pPr>
          <a:endParaRPr lang="en-US" sz="1200" dirty="0">
            <a:solidFill>
              <a:schemeClr val="tx2"/>
            </a:solidFill>
          </a:endParaRPr>
        </a:p>
        <a:p>
          <a:pPr algn="l">
            <a:spcAft>
              <a:spcPts val="0"/>
            </a:spcAft>
          </a:pPr>
          <a:r>
            <a:rPr lang="en-US" sz="1200" dirty="0">
              <a:solidFill>
                <a:schemeClr val="tx2"/>
              </a:solidFill>
            </a:rPr>
            <a:t>California Local Public Health and Built </a:t>
          </a:r>
          <a:r>
            <a:rPr lang="en-US" sz="1200" dirty="0" err="1">
              <a:solidFill>
                <a:schemeClr val="tx2"/>
              </a:solidFill>
            </a:rPr>
            <a:t>Env’t</a:t>
          </a:r>
          <a:r>
            <a:rPr lang="en-US" sz="1200" dirty="0">
              <a:solidFill>
                <a:schemeClr val="tx2"/>
              </a:solidFill>
            </a:rPr>
            <a:t> Grant</a:t>
          </a:r>
        </a:p>
      </dgm:t>
    </dgm:pt>
    <dgm:pt modelId="{8FDD2D30-FFE2-4B83-BEF1-834DA9A21457}" type="parTrans" cxnId="{25EEC8CB-FC87-4500-8846-031D5A205E4C}">
      <dgm:prSet/>
      <dgm:spPr/>
      <dgm:t>
        <a:bodyPr/>
        <a:lstStyle/>
        <a:p>
          <a:endParaRPr lang="en-US"/>
        </a:p>
      </dgm:t>
    </dgm:pt>
    <dgm:pt modelId="{7D5D0304-EAC0-4A72-B07A-7AC8F9FF1EAC}" type="sibTrans" cxnId="{25EEC8CB-FC87-4500-8846-031D5A205E4C}">
      <dgm:prSet/>
      <dgm:spPr/>
      <dgm:t>
        <a:bodyPr/>
        <a:lstStyle/>
        <a:p>
          <a:endParaRPr lang="en-US"/>
        </a:p>
      </dgm:t>
    </dgm:pt>
    <dgm:pt modelId="{D2C11700-DC49-4E23-98C8-9E8B27E99A70}" type="pres">
      <dgm:prSet presAssocID="{EF7F8139-171C-494E-A909-AFB373224553}" presName="Name0" presStyleCnt="0">
        <dgm:presLayoutVars>
          <dgm:dir/>
          <dgm:resizeHandles val="exact"/>
        </dgm:presLayoutVars>
      </dgm:prSet>
      <dgm:spPr/>
      <dgm:t>
        <a:bodyPr/>
        <a:lstStyle/>
        <a:p>
          <a:endParaRPr lang="en-US"/>
        </a:p>
      </dgm:t>
    </dgm:pt>
    <dgm:pt modelId="{935CCE82-DF9B-4D91-8781-1E61E5E6CCA5}" type="pres">
      <dgm:prSet presAssocID="{EF7F8139-171C-494E-A909-AFB373224553}" presName="arrow" presStyleLbl="bgShp" presStyleIdx="0" presStyleCnt="1" custLinFactNeighborX="-433" custLinFactNeighborY="-484"/>
      <dgm:spPr/>
    </dgm:pt>
    <dgm:pt modelId="{0F848088-E7C8-4723-BF38-7F54E8DDCD05}" type="pres">
      <dgm:prSet presAssocID="{EF7F8139-171C-494E-A909-AFB373224553}" presName="points" presStyleCnt="0"/>
      <dgm:spPr/>
    </dgm:pt>
    <dgm:pt modelId="{C4F1C75C-64ED-4C75-B4A0-91052A405629}" type="pres">
      <dgm:prSet presAssocID="{40B85F2D-6E40-4EAE-932E-88DDF4493EB8}" presName="compositeA" presStyleCnt="0"/>
      <dgm:spPr/>
    </dgm:pt>
    <dgm:pt modelId="{9F314F52-78B6-4E80-8F77-D4C71BF44BDB}" type="pres">
      <dgm:prSet presAssocID="{40B85F2D-6E40-4EAE-932E-88DDF4493EB8}" presName="textA" presStyleLbl="revTx" presStyleIdx="0" presStyleCnt="8" custScaleX="136000" custLinFactY="50373" custLinFactNeighborY="100000">
        <dgm:presLayoutVars>
          <dgm:bulletEnabled val="1"/>
        </dgm:presLayoutVars>
      </dgm:prSet>
      <dgm:spPr/>
      <dgm:t>
        <a:bodyPr/>
        <a:lstStyle/>
        <a:p>
          <a:endParaRPr lang="en-US"/>
        </a:p>
      </dgm:t>
    </dgm:pt>
    <dgm:pt modelId="{B871B74F-CE7E-442A-8D01-81A3004C3C1B}" type="pres">
      <dgm:prSet presAssocID="{40B85F2D-6E40-4EAE-932E-88DDF4493EB8}" presName="circleA" presStyleLbl="node1" presStyleIdx="0" presStyleCnt="8"/>
      <dgm:spPr/>
    </dgm:pt>
    <dgm:pt modelId="{98C1647E-181B-4237-9821-BA02B7C30E87}" type="pres">
      <dgm:prSet presAssocID="{40B85F2D-6E40-4EAE-932E-88DDF4493EB8}" presName="spaceA" presStyleCnt="0"/>
      <dgm:spPr/>
    </dgm:pt>
    <dgm:pt modelId="{8007C7D5-5FE9-4377-ABDD-ED6DB7AD3EC9}" type="pres">
      <dgm:prSet presAssocID="{9861E16F-C02A-4271-BDC4-AFDCB4951210}" presName="space" presStyleCnt="0"/>
      <dgm:spPr/>
    </dgm:pt>
    <dgm:pt modelId="{1A0D8F22-539F-48A2-A4BD-994452223571}" type="pres">
      <dgm:prSet presAssocID="{C0EC775F-1150-469E-BBC5-BCAE106AFACA}" presName="compositeB" presStyleCnt="0"/>
      <dgm:spPr/>
    </dgm:pt>
    <dgm:pt modelId="{7230CD83-EA76-4430-81B3-C2EBC7202FA9}" type="pres">
      <dgm:prSet presAssocID="{C0EC775F-1150-469E-BBC5-BCAE106AFACA}" presName="textB" presStyleLbl="revTx" presStyleIdx="1" presStyleCnt="8" custScaleX="141081">
        <dgm:presLayoutVars>
          <dgm:bulletEnabled val="1"/>
        </dgm:presLayoutVars>
      </dgm:prSet>
      <dgm:spPr/>
      <dgm:t>
        <a:bodyPr/>
        <a:lstStyle/>
        <a:p>
          <a:endParaRPr lang="en-US"/>
        </a:p>
      </dgm:t>
    </dgm:pt>
    <dgm:pt modelId="{F27EDEFD-CA8C-4352-BA54-C2D3E2EE72D5}" type="pres">
      <dgm:prSet presAssocID="{C0EC775F-1150-469E-BBC5-BCAE106AFACA}" presName="circleB" presStyleLbl="node1" presStyleIdx="1" presStyleCnt="8"/>
      <dgm:spPr/>
    </dgm:pt>
    <dgm:pt modelId="{0A5182F7-FD0D-4A45-871C-8B70370B1DB9}" type="pres">
      <dgm:prSet presAssocID="{C0EC775F-1150-469E-BBC5-BCAE106AFACA}" presName="spaceB" presStyleCnt="0"/>
      <dgm:spPr/>
    </dgm:pt>
    <dgm:pt modelId="{D703AB34-2A44-4362-BAAF-D7851414E50A}" type="pres">
      <dgm:prSet presAssocID="{7D5D0304-EAC0-4A72-B07A-7AC8F9FF1EAC}" presName="space" presStyleCnt="0"/>
      <dgm:spPr/>
    </dgm:pt>
    <dgm:pt modelId="{4464D711-2781-43E0-9DBE-AA308551F6A1}" type="pres">
      <dgm:prSet presAssocID="{30FC45FA-5875-4602-BC3D-1B4FAD2776C0}" presName="compositeA" presStyleCnt="0"/>
      <dgm:spPr/>
    </dgm:pt>
    <dgm:pt modelId="{520A60D7-C874-4798-BBDF-E0D3F98A5CDF}" type="pres">
      <dgm:prSet presAssocID="{30FC45FA-5875-4602-BC3D-1B4FAD2776C0}" presName="textA" presStyleLbl="revTx" presStyleIdx="2" presStyleCnt="8" custScaleX="162690" custLinFactY="50373" custLinFactNeighborY="100000">
        <dgm:presLayoutVars>
          <dgm:bulletEnabled val="1"/>
        </dgm:presLayoutVars>
      </dgm:prSet>
      <dgm:spPr/>
      <dgm:t>
        <a:bodyPr/>
        <a:lstStyle/>
        <a:p>
          <a:endParaRPr lang="en-US"/>
        </a:p>
      </dgm:t>
    </dgm:pt>
    <dgm:pt modelId="{2C3FB847-3691-408E-8D48-16F56DE615DA}" type="pres">
      <dgm:prSet presAssocID="{30FC45FA-5875-4602-BC3D-1B4FAD2776C0}" presName="circleA" presStyleLbl="node1" presStyleIdx="2" presStyleCnt="8"/>
      <dgm:spPr/>
    </dgm:pt>
    <dgm:pt modelId="{FEDB0F3B-B367-4709-A6D6-0C145BCA2492}" type="pres">
      <dgm:prSet presAssocID="{30FC45FA-5875-4602-BC3D-1B4FAD2776C0}" presName="spaceA" presStyleCnt="0"/>
      <dgm:spPr/>
    </dgm:pt>
    <dgm:pt modelId="{63E6E4C4-D7E4-40CA-8E8C-8CB0F47AD185}" type="pres">
      <dgm:prSet presAssocID="{62B89053-3702-45E1-B2A6-39A2193A86CE}" presName="space" presStyleCnt="0"/>
      <dgm:spPr/>
    </dgm:pt>
    <dgm:pt modelId="{4960DD2C-9574-454F-BB00-CE5A43C5B833}" type="pres">
      <dgm:prSet presAssocID="{96DCD40C-6D62-4D74-9D8F-88210BCA5091}" presName="compositeB" presStyleCnt="0"/>
      <dgm:spPr/>
    </dgm:pt>
    <dgm:pt modelId="{425B739F-4F73-4B20-B3AF-65A28E2670DA}" type="pres">
      <dgm:prSet presAssocID="{96DCD40C-6D62-4D74-9D8F-88210BCA5091}" presName="textB" presStyleLbl="revTx" presStyleIdx="3" presStyleCnt="8" custScaleX="136135">
        <dgm:presLayoutVars>
          <dgm:bulletEnabled val="1"/>
        </dgm:presLayoutVars>
      </dgm:prSet>
      <dgm:spPr/>
      <dgm:t>
        <a:bodyPr/>
        <a:lstStyle/>
        <a:p>
          <a:endParaRPr lang="en-US"/>
        </a:p>
      </dgm:t>
    </dgm:pt>
    <dgm:pt modelId="{AAFCC815-AA7B-401A-B1A3-3E0E5286A91E}" type="pres">
      <dgm:prSet presAssocID="{96DCD40C-6D62-4D74-9D8F-88210BCA5091}" presName="circleB" presStyleLbl="node1" presStyleIdx="3" presStyleCnt="8"/>
      <dgm:spPr/>
    </dgm:pt>
    <dgm:pt modelId="{A847BDFE-E99C-4C5C-BEB6-3BE4D1FD9C4F}" type="pres">
      <dgm:prSet presAssocID="{96DCD40C-6D62-4D74-9D8F-88210BCA5091}" presName="spaceB" presStyleCnt="0"/>
      <dgm:spPr/>
    </dgm:pt>
    <dgm:pt modelId="{3B3C11B8-5214-4D41-AA92-84373AC8143D}" type="pres">
      <dgm:prSet presAssocID="{1FC4CB52-8649-47A3-846E-91570A5FCFEA}" presName="space" presStyleCnt="0"/>
      <dgm:spPr/>
    </dgm:pt>
    <dgm:pt modelId="{56A1ACD6-1443-4F97-986C-C49F145A195C}" type="pres">
      <dgm:prSet presAssocID="{A4CCE3DE-2F6F-44F3-846F-203446CF924F}" presName="compositeA" presStyleCnt="0"/>
      <dgm:spPr/>
    </dgm:pt>
    <dgm:pt modelId="{53A1D22A-CFF4-4CB7-BE66-C58D1421CD90}" type="pres">
      <dgm:prSet presAssocID="{A4CCE3DE-2F6F-44F3-846F-203446CF924F}" presName="textA" presStyleLbl="revTx" presStyleIdx="4" presStyleCnt="8" custScaleX="157653" custLinFactY="50373" custLinFactNeighborY="100000">
        <dgm:presLayoutVars>
          <dgm:bulletEnabled val="1"/>
        </dgm:presLayoutVars>
      </dgm:prSet>
      <dgm:spPr/>
      <dgm:t>
        <a:bodyPr/>
        <a:lstStyle/>
        <a:p>
          <a:endParaRPr lang="en-US"/>
        </a:p>
      </dgm:t>
    </dgm:pt>
    <dgm:pt modelId="{8A8F3EA9-FC31-41B1-9ADD-FDE293A1BF9E}" type="pres">
      <dgm:prSet presAssocID="{A4CCE3DE-2F6F-44F3-846F-203446CF924F}" presName="circleA" presStyleLbl="node1" presStyleIdx="4" presStyleCnt="8"/>
      <dgm:spPr/>
    </dgm:pt>
    <dgm:pt modelId="{23B75FF2-6ED8-4FD0-A07D-C861F8FCFD06}" type="pres">
      <dgm:prSet presAssocID="{A4CCE3DE-2F6F-44F3-846F-203446CF924F}" presName="spaceA" presStyleCnt="0"/>
      <dgm:spPr/>
    </dgm:pt>
    <dgm:pt modelId="{E04DFF1C-7F1B-4405-A166-EF4AD847513E}" type="pres">
      <dgm:prSet presAssocID="{C62F0E84-1599-4E59-935A-BDF7D37E54E1}" presName="space" presStyleCnt="0"/>
      <dgm:spPr/>
    </dgm:pt>
    <dgm:pt modelId="{2850BE48-9142-4E2D-8883-53147AD33BC3}" type="pres">
      <dgm:prSet presAssocID="{CFDD15C9-CC5B-44E5-8C4C-D4DD96A2C954}" presName="compositeB" presStyleCnt="0"/>
      <dgm:spPr/>
    </dgm:pt>
    <dgm:pt modelId="{046917F5-31EB-494E-92F5-BC03AFCCCC58}" type="pres">
      <dgm:prSet presAssocID="{CFDD15C9-CC5B-44E5-8C4C-D4DD96A2C954}" presName="textB" presStyleLbl="revTx" presStyleIdx="5" presStyleCnt="8" custScaleX="139729">
        <dgm:presLayoutVars>
          <dgm:bulletEnabled val="1"/>
        </dgm:presLayoutVars>
      </dgm:prSet>
      <dgm:spPr/>
      <dgm:t>
        <a:bodyPr/>
        <a:lstStyle/>
        <a:p>
          <a:endParaRPr lang="en-US"/>
        </a:p>
      </dgm:t>
    </dgm:pt>
    <dgm:pt modelId="{C0BF70CE-71A2-4DF3-9715-BEADF450D2D1}" type="pres">
      <dgm:prSet presAssocID="{CFDD15C9-CC5B-44E5-8C4C-D4DD96A2C954}" presName="circleB" presStyleLbl="node1" presStyleIdx="5" presStyleCnt="8"/>
      <dgm:spPr/>
    </dgm:pt>
    <dgm:pt modelId="{41D4DD6F-4932-4807-88CF-6C1F3F4D354E}" type="pres">
      <dgm:prSet presAssocID="{CFDD15C9-CC5B-44E5-8C4C-D4DD96A2C954}" presName="spaceB" presStyleCnt="0"/>
      <dgm:spPr/>
    </dgm:pt>
    <dgm:pt modelId="{2B426DF9-0926-4523-9685-1ADBD9819840}" type="pres">
      <dgm:prSet presAssocID="{B132A000-C1C8-473B-ABAB-2A4080AA7AF2}" presName="space" presStyleCnt="0"/>
      <dgm:spPr/>
    </dgm:pt>
    <dgm:pt modelId="{D202F74B-5D8A-4C8C-80A0-5BEF0E29FD36}" type="pres">
      <dgm:prSet presAssocID="{3CB4E412-E166-49B9-8702-A597E171B6AF}" presName="compositeA" presStyleCnt="0"/>
      <dgm:spPr/>
    </dgm:pt>
    <dgm:pt modelId="{E87892A3-A751-4748-A1A3-D0A8FF9514AF}" type="pres">
      <dgm:prSet presAssocID="{3CB4E412-E166-49B9-8702-A597E171B6AF}" presName="textA" presStyleLbl="revTx" presStyleIdx="6" presStyleCnt="8" custScaleX="152428" custLinFactY="50373" custLinFactNeighborY="100000">
        <dgm:presLayoutVars>
          <dgm:bulletEnabled val="1"/>
        </dgm:presLayoutVars>
      </dgm:prSet>
      <dgm:spPr/>
      <dgm:t>
        <a:bodyPr/>
        <a:lstStyle/>
        <a:p>
          <a:endParaRPr lang="en-US"/>
        </a:p>
      </dgm:t>
    </dgm:pt>
    <dgm:pt modelId="{A397E0C1-E9B0-41AC-B854-401B55A53F99}" type="pres">
      <dgm:prSet presAssocID="{3CB4E412-E166-49B9-8702-A597E171B6AF}" presName="circleA" presStyleLbl="node1" presStyleIdx="6" presStyleCnt="8"/>
      <dgm:spPr/>
    </dgm:pt>
    <dgm:pt modelId="{E6865177-6EA1-4586-ACC3-8F7407B95B9D}" type="pres">
      <dgm:prSet presAssocID="{3CB4E412-E166-49B9-8702-A597E171B6AF}" presName="spaceA" presStyleCnt="0"/>
      <dgm:spPr/>
    </dgm:pt>
    <dgm:pt modelId="{6C41D7A8-CA62-4422-B8FA-1B735D3C1F71}" type="pres">
      <dgm:prSet presAssocID="{A2CF623F-5060-49AF-BAB1-2EABD1669D2E}" presName="space" presStyleCnt="0"/>
      <dgm:spPr/>
    </dgm:pt>
    <dgm:pt modelId="{48D7FEA1-30AF-460E-A12E-4914E718A0C0}" type="pres">
      <dgm:prSet presAssocID="{AE495819-B21A-461A-9B6D-28FC2C8B768C}" presName="compositeB" presStyleCnt="0"/>
      <dgm:spPr/>
    </dgm:pt>
    <dgm:pt modelId="{95FD11BC-4C13-463F-9395-A4B3195FC75E}" type="pres">
      <dgm:prSet presAssocID="{AE495819-B21A-461A-9B6D-28FC2C8B768C}" presName="textB" presStyleLbl="revTx" presStyleIdx="7" presStyleCnt="8">
        <dgm:presLayoutVars>
          <dgm:bulletEnabled val="1"/>
        </dgm:presLayoutVars>
      </dgm:prSet>
      <dgm:spPr/>
      <dgm:t>
        <a:bodyPr/>
        <a:lstStyle/>
        <a:p>
          <a:endParaRPr lang="en-US"/>
        </a:p>
      </dgm:t>
    </dgm:pt>
    <dgm:pt modelId="{00557468-8DC3-40CC-A4A9-DF34A428FFDB}" type="pres">
      <dgm:prSet presAssocID="{AE495819-B21A-461A-9B6D-28FC2C8B768C}" presName="circleB" presStyleLbl="node1" presStyleIdx="7" presStyleCnt="8"/>
      <dgm:spPr/>
    </dgm:pt>
    <dgm:pt modelId="{68E67FB0-28B5-483F-B0EB-5DE5F938C40C}" type="pres">
      <dgm:prSet presAssocID="{AE495819-B21A-461A-9B6D-28FC2C8B768C}" presName="spaceB" presStyleCnt="0"/>
      <dgm:spPr/>
    </dgm:pt>
  </dgm:ptLst>
  <dgm:cxnLst>
    <dgm:cxn modelId="{D241196F-8C87-4AB2-8F13-8620F92B5252}" type="presOf" srcId="{30FC45FA-5875-4602-BC3D-1B4FAD2776C0}" destId="{520A60D7-C874-4798-BBDF-E0D3F98A5CDF}" srcOrd="0" destOrd="0" presId="urn:microsoft.com/office/officeart/2005/8/layout/hProcess11"/>
    <dgm:cxn modelId="{356EE8BB-7B95-40B2-8413-33AC3877CDEA}" type="presOf" srcId="{96DCD40C-6D62-4D74-9D8F-88210BCA5091}" destId="{425B739F-4F73-4B20-B3AF-65A28E2670DA}" srcOrd="0" destOrd="0" presId="urn:microsoft.com/office/officeart/2005/8/layout/hProcess11"/>
    <dgm:cxn modelId="{B66810A6-7B24-4FE8-9E49-33708852E2D7}" type="presOf" srcId="{CFDD15C9-CC5B-44E5-8C4C-D4DD96A2C954}" destId="{046917F5-31EB-494E-92F5-BC03AFCCCC58}" srcOrd="0" destOrd="0" presId="urn:microsoft.com/office/officeart/2005/8/layout/hProcess11"/>
    <dgm:cxn modelId="{5D4840A6-DE3A-40FE-BB17-1592A40ABBB7}" type="presOf" srcId="{EF7F8139-171C-494E-A909-AFB373224553}" destId="{D2C11700-DC49-4E23-98C8-9E8B27E99A70}" srcOrd="0" destOrd="0" presId="urn:microsoft.com/office/officeart/2005/8/layout/hProcess11"/>
    <dgm:cxn modelId="{25EEC8CB-FC87-4500-8846-031D5A205E4C}" srcId="{EF7F8139-171C-494E-A909-AFB373224553}" destId="{C0EC775F-1150-469E-BBC5-BCAE106AFACA}" srcOrd="1" destOrd="0" parTransId="{8FDD2D30-FFE2-4B83-BEF1-834DA9A21457}" sibTransId="{7D5D0304-EAC0-4A72-B07A-7AC8F9FF1EAC}"/>
    <dgm:cxn modelId="{8148E938-5EF8-4971-8106-254B01D2A7EA}" srcId="{EF7F8139-171C-494E-A909-AFB373224553}" destId="{40B85F2D-6E40-4EAE-932E-88DDF4493EB8}" srcOrd="0" destOrd="0" parTransId="{04962F3F-AE95-4732-BD5C-6CABF788469D}" sibTransId="{9861E16F-C02A-4271-BDC4-AFDCB4951210}"/>
    <dgm:cxn modelId="{3A33326E-8A46-490B-BC78-3876A5704102}" type="presOf" srcId="{A4CCE3DE-2F6F-44F3-846F-203446CF924F}" destId="{53A1D22A-CFF4-4CB7-BE66-C58D1421CD90}" srcOrd="0" destOrd="0" presId="urn:microsoft.com/office/officeart/2005/8/layout/hProcess11"/>
    <dgm:cxn modelId="{5A463C27-5F09-4B6F-BF5B-50E5B7C48172}" srcId="{EF7F8139-171C-494E-A909-AFB373224553}" destId="{CFDD15C9-CC5B-44E5-8C4C-D4DD96A2C954}" srcOrd="5" destOrd="0" parTransId="{5E897A7A-8A3A-4EFD-872F-BC15070F95E0}" sibTransId="{B132A000-C1C8-473B-ABAB-2A4080AA7AF2}"/>
    <dgm:cxn modelId="{3BC8A8E0-15A0-4710-BD09-5AEAA33791F7}" type="presOf" srcId="{3CB4E412-E166-49B9-8702-A597E171B6AF}" destId="{E87892A3-A751-4748-A1A3-D0A8FF9514AF}" srcOrd="0" destOrd="0" presId="urn:microsoft.com/office/officeart/2005/8/layout/hProcess11"/>
    <dgm:cxn modelId="{3E4AB937-7C6B-4EBD-A23B-259A7059937C}" srcId="{EF7F8139-171C-494E-A909-AFB373224553}" destId="{30FC45FA-5875-4602-BC3D-1B4FAD2776C0}" srcOrd="2" destOrd="0" parTransId="{114DD9CC-A790-41E7-BC40-4A27DFBB9845}" sibTransId="{62B89053-3702-45E1-B2A6-39A2193A86CE}"/>
    <dgm:cxn modelId="{A81EC6E2-2C0D-42F6-B7E9-7CBCC6AB0BF5}" srcId="{EF7F8139-171C-494E-A909-AFB373224553}" destId="{AE495819-B21A-461A-9B6D-28FC2C8B768C}" srcOrd="7" destOrd="0" parTransId="{1ADADC65-3354-49A9-B38F-B3D4331FEDD2}" sibTransId="{8F0A8798-38F5-4164-8730-43E52891B0ED}"/>
    <dgm:cxn modelId="{EAB7E73D-6F09-4BAE-9096-D2A148844C26}" srcId="{EF7F8139-171C-494E-A909-AFB373224553}" destId="{96DCD40C-6D62-4D74-9D8F-88210BCA5091}" srcOrd="3" destOrd="0" parTransId="{52BC71A4-DA46-4424-9004-CD6CFB89681D}" sibTransId="{1FC4CB52-8649-47A3-846E-91570A5FCFEA}"/>
    <dgm:cxn modelId="{3F83A7FB-0B80-454F-9302-2A646C911173}" srcId="{EF7F8139-171C-494E-A909-AFB373224553}" destId="{3CB4E412-E166-49B9-8702-A597E171B6AF}" srcOrd="6" destOrd="0" parTransId="{E5898453-2654-4ECB-AC77-0BDF51159F9A}" sibTransId="{A2CF623F-5060-49AF-BAB1-2EABD1669D2E}"/>
    <dgm:cxn modelId="{2DD2A597-1CED-48A7-8A3E-38BCCAC9E7C0}" srcId="{EF7F8139-171C-494E-A909-AFB373224553}" destId="{A4CCE3DE-2F6F-44F3-846F-203446CF924F}" srcOrd="4" destOrd="0" parTransId="{33C46A95-9569-4FC5-939D-38A0B8148508}" sibTransId="{C62F0E84-1599-4E59-935A-BDF7D37E54E1}"/>
    <dgm:cxn modelId="{D1C1C141-BD4D-466E-B76C-FA2014EAA942}" type="presOf" srcId="{40B85F2D-6E40-4EAE-932E-88DDF4493EB8}" destId="{9F314F52-78B6-4E80-8F77-D4C71BF44BDB}" srcOrd="0" destOrd="0" presId="urn:microsoft.com/office/officeart/2005/8/layout/hProcess11"/>
    <dgm:cxn modelId="{73581A60-D678-4531-8947-832B34A36B71}" type="presOf" srcId="{C0EC775F-1150-469E-BBC5-BCAE106AFACA}" destId="{7230CD83-EA76-4430-81B3-C2EBC7202FA9}" srcOrd="0" destOrd="0" presId="urn:microsoft.com/office/officeart/2005/8/layout/hProcess11"/>
    <dgm:cxn modelId="{FCBF65BE-9D8D-4D3A-BCBD-E3D3444C9FFB}" type="presOf" srcId="{AE495819-B21A-461A-9B6D-28FC2C8B768C}" destId="{95FD11BC-4C13-463F-9395-A4B3195FC75E}" srcOrd="0" destOrd="0" presId="urn:microsoft.com/office/officeart/2005/8/layout/hProcess11"/>
    <dgm:cxn modelId="{B4858B4B-6CAB-4A09-A493-6CD27B38F4E3}" type="presParOf" srcId="{D2C11700-DC49-4E23-98C8-9E8B27E99A70}" destId="{935CCE82-DF9B-4D91-8781-1E61E5E6CCA5}" srcOrd="0" destOrd="0" presId="urn:microsoft.com/office/officeart/2005/8/layout/hProcess11"/>
    <dgm:cxn modelId="{253AB509-FA38-47A8-B306-429BCEF4CED3}" type="presParOf" srcId="{D2C11700-DC49-4E23-98C8-9E8B27E99A70}" destId="{0F848088-E7C8-4723-BF38-7F54E8DDCD05}" srcOrd="1" destOrd="0" presId="urn:microsoft.com/office/officeart/2005/8/layout/hProcess11"/>
    <dgm:cxn modelId="{E5C9EF13-4C29-4739-A699-DC28428D88B3}" type="presParOf" srcId="{0F848088-E7C8-4723-BF38-7F54E8DDCD05}" destId="{C4F1C75C-64ED-4C75-B4A0-91052A405629}" srcOrd="0" destOrd="0" presId="urn:microsoft.com/office/officeart/2005/8/layout/hProcess11"/>
    <dgm:cxn modelId="{6B154CA6-A73E-407A-A9E6-137372F23351}" type="presParOf" srcId="{C4F1C75C-64ED-4C75-B4A0-91052A405629}" destId="{9F314F52-78B6-4E80-8F77-D4C71BF44BDB}" srcOrd="0" destOrd="0" presId="urn:microsoft.com/office/officeart/2005/8/layout/hProcess11"/>
    <dgm:cxn modelId="{E50409C3-5385-4487-9ED1-BE77471341CE}" type="presParOf" srcId="{C4F1C75C-64ED-4C75-B4A0-91052A405629}" destId="{B871B74F-CE7E-442A-8D01-81A3004C3C1B}" srcOrd="1" destOrd="0" presId="urn:microsoft.com/office/officeart/2005/8/layout/hProcess11"/>
    <dgm:cxn modelId="{C9F19B87-4973-487C-B4D5-4ED865219252}" type="presParOf" srcId="{C4F1C75C-64ED-4C75-B4A0-91052A405629}" destId="{98C1647E-181B-4237-9821-BA02B7C30E87}" srcOrd="2" destOrd="0" presId="urn:microsoft.com/office/officeart/2005/8/layout/hProcess11"/>
    <dgm:cxn modelId="{420475B4-97C1-4223-907D-CBE74F071A2E}" type="presParOf" srcId="{0F848088-E7C8-4723-BF38-7F54E8DDCD05}" destId="{8007C7D5-5FE9-4377-ABDD-ED6DB7AD3EC9}" srcOrd="1" destOrd="0" presId="urn:microsoft.com/office/officeart/2005/8/layout/hProcess11"/>
    <dgm:cxn modelId="{6C61822D-32C5-46C0-8ED2-2A8F1DD308F5}" type="presParOf" srcId="{0F848088-E7C8-4723-BF38-7F54E8DDCD05}" destId="{1A0D8F22-539F-48A2-A4BD-994452223571}" srcOrd="2" destOrd="0" presId="urn:microsoft.com/office/officeart/2005/8/layout/hProcess11"/>
    <dgm:cxn modelId="{537A7841-3BE7-49BD-A54C-B33F95DA6E7B}" type="presParOf" srcId="{1A0D8F22-539F-48A2-A4BD-994452223571}" destId="{7230CD83-EA76-4430-81B3-C2EBC7202FA9}" srcOrd="0" destOrd="0" presId="urn:microsoft.com/office/officeart/2005/8/layout/hProcess11"/>
    <dgm:cxn modelId="{9F7653B3-04F2-4ED2-845B-04FED3F51471}" type="presParOf" srcId="{1A0D8F22-539F-48A2-A4BD-994452223571}" destId="{F27EDEFD-CA8C-4352-BA54-C2D3E2EE72D5}" srcOrd="1" destOrd="0" presId="urn:microsoft.com/office/officeart/2005/8/layout/hProcess11"/>
    <dgm:cxn modelId="{0B2EF03A-373B-42E4-AD7A-46DDD03D97F8}" type="presParOf" srcId="{1A0D8F22-539F-48A2-A4BD-994452223571}" destId="{0A5182F7-FD0D-4A45-871C-8B70370B1DB9}" srcOrd="2" destOrd="0" presId="urn:microsoft.com/office/officeart/2005/8/layout/hProcess11"/>
    <dgm:cxn modelId="{A73FF060-4E12-4E90-BE68-1C99757A8944}" type="presParOf" srcId="{0F848088-E7C8-4723-BF38-7F54E8DDCD05}" destId="{D703AB34-2A44-4362-BAAF-D7851414E50A}" srcOrd="3" destOrd="0" presId="urn:microsoft.com/office/officeart/2005/8/layout/hProcess11"/>
    <dgm:cxn modelId="{2AFE60A7-9085-4A8F-A33A-B458A07B899D}" type="presParOf" srcId="{0F848088-E7C8-4723-BF38-7F54E8DDCD05}" destId="{4464D711-2781-43E0-9DBE-AA308551F6A1}" srcOrd="4" destOrd="0" presId="urn:microsoft.com/office/officeart/2005/8/layout/hProcess11"/>
    <dgm:cxn modelId="{85DE803A-4BAF-42EC-98BD-8E7DA1115316}" type="presParOf" srcId="{4464D711-2781-43E0-9DBE-AA308551F6A1}" destId="{520A60D7-C874-4798-BBDF-E0D3F98A5CDF}" srcOrd="0" destOrd="0" presId="urn:microsoft.com/office/officeart/2005/8/layout/hProcess11"/>
    <dgm:cxn modelId="{CF3BF083-323B-40AC-B432-2C23D018E7E4}" type="presParOf" srcId="{4464D711-2781-43E0-9DBE-AA308551F6A1}" destId="{2C3FB847-3691-408E-8D48-16F56DE615DA}" srcOrd="1" destOrd="0" presId="urn:microsoft.com/office/officeart/2005/8/layout/hProcess11"/>
    <dgm:cxn modelId="{B695A53F-9FEA-4B94-B9F5-43EBE3521874}" type="presParOf" srcId="{4464D711-2781-43E0-9DBE-AA308551F6A1}" destId="{FEDB0F3B-B367-4709-A6D6-0C145BCA2492}" srcOrd="2" destOrd="0" presId="urn:microsoft.com/office/officeart/2005/8/layout/hProcess11"/>
    <dgm:cxn modelId="{C8600EB4-B01C-46D7-875F-E39C3B42B064}" type="presParOf" srcId="{0F848088-E7C8-4723-BF38-7F54E8DDCD05}" destId="{63E6E4C4-D7E4-40CA-8E8C-8CB0F47AD185}" srcOrd="5" destOrd="0" presId="urn:microsoft.com/office/officeart/2005/8/layout/hProcess11"/>
    <dgm:cxn modelId="{51A26885-BA52-4218-B5A4-9F3DA616C535}" type="presParOf" srcId="{0F848088-E7C8-4723-BF38-7F54E8DDCD05}" destId="{4960DD2C-9574-454F-BB00-CE5A43C5B833}" srcOrd="6" destOrd="0" presId="urn:microsoft.com/office/officeart/2005/8/layout/hProcess11"/>
    <dgm:cxn modelId="{DE64E33D-D9F0-4EE8-B469-1D2B8C174F59}" type="presParOf" srcId="{4960DD2C-9574-454F-BB00-CE5A43C5B833}" destId="{425B739F-4F73-4B20-B3AF-65A28E2670DA}" srcOrd="0" destOrd="0" presId="urn:microsoft.com/office/officeart/2005/8/layout/hProcess11"/>
    <dgm:cxn modelId="{404CEA6B-1166-45CE-AEEF-AC318160A7A3}" type="presParOf" srcId="{4960DD2C-9574-454F-BB00-CE5A43C5B833}" destId="{AAFCC815-AA7B-401A-B1A3-3E0E5286A91E}" srcOrd="1" destOrd="0" presId="urn:microsoft.com/office/officeart/2005/8/layout/hProcess11"/>
    <dgm:cxn modelId="{35AAFE46-6D17-4D85-B2D0-226987841750}" type="presParOf" srcId="{4960DD2C-9574-454F-BB00-CE5A43C5B833}" destId="{A847BDFE-E99C-4C5C-BEB6-3BE4D1FD9C4F}" srcOrd="2" destOrd="0" presId="urn:microsoft.com/office/officeart/2005/8/layout/hProcess11"/>
    <dgm:cxn modelId="{000D7079-2494-4F46-AA59-682F9A362EFC}" type="presParOf" srcId="{0F848088-E7C8-4723-BF38-7F54E8DDCD05}" destId="{3B3C11B8-5214-4D41-AA92-84373AC8143D}" srcOrd="7" destOrd="0" presId="urn:microsoft.com/office/officeart/2005/8/layout/hProcess11"/>
    <dgm:cxn modelId="{85C2E02D-EB3B-49BD-8241-8A7E0A5DF6ED}" type="presParOf" srcId="{0F848088-E7C8-4723-BF38-7F54E8DDCD05}" destId="{56A1ACD6-1443-4F97-986C-C49F145A195C}" srcOrd="8" destOrd="0" presId="urn:microsoft.com/office/officeart/2005/8/layout/hProcess11"/>
    <dgm:cxn modelId="{3C73A85C-A4BB-4281-9FED-7E25763D992A}" type="presParOf" srcId="{56A1ACD6-1443-4F97-986C-C49F145A195C}" destId="{53A1D22A-CFF4-4CB7-BE66-C58D1421CD90}" srcOrd="0" destOrd="0" presId="urn:microsoft.com/office/officeart/2005/8/layout/hProcess11"/>
    <dgm:cxn modelId="{BDE7C68D-58C0-4890-BFE8-1BC10D412409}" type="presParOf" srcId="{56A1ACD6-1443-4F97-986C-C49F145A195C}" destId="{8A8F3EA9-FC31-41B1-9ADD-FDE293A1BF9E}" srcOrd="1" destOrd="0" presId="urn:microsoft.com/office/officeart/2005/8/layout/hProcess11"/>
    <dgm:cxn modelId="{75F5B417-2A11-48D2-A227-DC0AAF395018}" type="presParOf" srcId="{56A1ACD6-1443-4F97-986C-C49F145A195C}" destId="{23B75FF2-6ED8-4FD0-A07D-C861F8FCFD06}" srcOrd="2" destOrd="0" presId="urn:microsoft.com/office/officeart/2005/8/layout/hProcess11"/>
    <dgm:cxn modelId="{F68CFE4D-B6E2-4460-8FEE-D20463054B4E}" type="presParOf" srcId="{0F848088-E7C8-4723-BF38-7F54E8DDCD05}" destId="{E04DFF1C-7F1B-4405-A166-EF4AD847513E}" srcOrd="9" destOrd="0" presId="urn:microsoft.com/office/officeart/2005/8/layout/hProcess11"/>
    <dgm:cxn modelId="{29973E76-8E20-4361-AB46-F4A409269A12}" type="presParOf" srcId="{0F848088-E7C8-4723-BF38-7F54E8DDCD05}" destId="{2850BE48-9142-4E2D-8883-53147AD33BC3}" srcOrd="10" destOrd="0" presId="urn:microsoft.com/office/officeart/2005/8/layout/hProcess11"/>
    <dgm:cxn modelId="{0DF94FEB-CE7F-4AEC-9F1A-992795CB55B6}" type="presParOf" srcId="{2850BE48-9142-4E2D-8883-53147AD33BC3}" destId="{046917F5-31EB-494E-92F5-BC03AFCCCC58}" srcOrd="0" destOrd="0" presId="urn:microsoft.com/office/officeart/2005/8/layout/hProcess11"/>
    <dgm:cxn modelId="{D5BF134A-38A0-420F-BB75-0D3BFAF43BF4}" type="presParOf" srcId="{2850BE48-9142-4E2D-8883-53147AD33BC3}" destId="{C0BF70CE-71A2-4DF3-9715-BEADF450D2D1}" srcOrd="1" destOrd="0" presId="urn:microsoft.com/office/officeart/2005/8/layout/hProcess11"/>
    <dgm:cxn modelId="{ADF347E5-8BD9-4AA1-8DE1-34B249D808F7}" type="presParOf" srcId="{2850BE48-9142-4E2D-8883-53147AD33BC3}" destId="{41D4DD6F-4932-4807-88CF-6C1F3F4D354E}" srcOrd="2" destOrd="0" presId="urn:microsoft.com/office/officeart/2005/8/layout/hProcess11"/>
    <dgm:cxn modelId="{784A6A47-C51C-4807-9E0B-5651043E8928}" type="presParOf" srcId="{0F848088-E7C8-4723-BF38-7F54E8DDCD05}" destId="{2B426DF9-0926-4523-9685-1ADBD9819840}" srcOrd="11" destOrd="0" presId="urn:microsoft.com/office/officeart/2005/8/layout/hProcess11"/>
    <dgm:cxn modelId="{F1D2735D-0EAE-4116-BD5F-2F8512AC8A22}" type="presParOf" srcId="{0F848088-E7C8-4723-BF38-7F54E8DDCD05}" destId="{D202F74B-5D8A-4C8C-80A0-5BEF0E29FD36}" srcOrd="12" destOrd="0" presId="urn:microsoft.com/office/officeart/2005/8/layout/hProcess11"/>
    <dgm:cxn modelId="{2C2304DA-50D2-4B52-983A-77ADB6274875}" type="presParOf" srcId="{D202F74B-5D8A-4C8C-80A0-5BEF0E29FD36}" destId="{E87892A3-A751-4748-A1A3-D0A8FF9514AF}" srcOrd="0" destOrd="0" presId="urn:microsoft.com/office/officeart/2005/8/layout/hProcess11"/>
    <dgm:cxn modelId="{842A761B-A0EA-484A-8418-77EA34DB44AF}" type="presParOf" srcId="{D202F74B-5D8A-4C8C-80A0-5BEF0E29FD36}" destId="{A397E0C1-E9B0-41AC-B854-401B55A53F99}" srcOrd="1" destOrd="0" presId="urn:microsoft.com/office/officeart/2005/8/layout/hProcess11"/>
    <dgm:cxn modelId="{1F2FCC7D-37FB-4249-A21C-745FE8E8B19F}" type="presParOf" srcId="{D202F74B-5D8A-4C8C-80A0-5BEF0E29FD36}" destId="{E6865177-6EA1-4586-ACC3-8F7407B95B9D}" srcOrd="2" destOrd="0" presId="urn:microsoft.com/office/officeart/2005/8/layout/hProcess11"/>
    <dgm:cxn modelId="{B1DBB97B-9B20-43C3-B85E-BCDAA5399AFB}" type="presParOf" srcId="{0F848088-E7C8-4723-BF38-7F54E8DDCD05}" destId="{6C41D7A8-CA62-4422-B8FA-1B735D3C1F71}" srcOrd="13" destOrd="0" presId="urn:microsoft.com/office/officeart/2005/8/layout/hProcess11"/>
    <dgm:cxn modelId="{A3D11D1B-D9BC-4DF3-9701-643384506ADF}" type="presParOf" srcId="{0F848088-E7C8-4723-BF38-7F54E8DDCD05}" destId="{48D7FEA1-30AF-460E-A12E-4914E718A0C0}" srcOrd="14" destOrd="0" presId="urn:microsoft.com/office/officeart/2005/8/layout/hProcess11"/>
    <dgm:cxn modelId="{47CF7F70-504C-42EF-AC54-044C8E148BE7}" type="presParOf" srcId="{48D7FEA1-30AF-460E-A12E-4914E718A0C0}" destId="{95FD11BC-4C13-463F-9395-A4B3195FC75E}" srcOrd="0" destOrd="0" presId="urn:microsoft.com/office/officeart/2005/8/layout/hProcess11"/>
    <dgm:cxn modelId="{E2C1401A-5F14-480B-ADA2-C059CC8C1447}" type="presParOf" srcId="{48D7FEA1-30AF-460E-A12E-4914E718A0C0}" destId="{00557468-8DC3-40CC-A4A9-DF34A428FFDB}" srcOrd="1" destOrd="0" presId="urn:microsoft.com/office/officeart/2005/8/layout/hProcess11"/>
    <dgm:cxn modelId="{38041B63-C7C5-4B20-98A9-65C8972625D5}" type="presParOf" srcId="{48D7FEA1-30AF-460E-A12E-4914E718A0C0}" destId="{68E67FB0-28B5-483F-B0EB-5DE5F938C40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5E41B-BB2B-4D6A-B4FA-C31A873E0A2F}" type="doc">
      <dgm:prSet loTypeId="urn:microsoft.com/office/officeart/2005/8/layout/hList7#1" loCatId="list" qsTypeId="urn:microsoft.com/office/officeart/2005/8/quickstyle/simple1" qsCatId="simple" csTypeId="urn:microsoft.com/office/officeart/2005/8/colors/colorful3" csCatId="colorful" phldr="1"/>
      <dgm:spPr/>
      <dgm:t>
        <a:bodyPr/>
        <a:lstStyle/>
        <a:p>
          <a:endParaRPr lang="en-US"/>
        </a:p>
      </dgm:t>
    </dgm:pt>
    <dgm:pt modelId="{EE1C1A39-A257-4D7E-8A20-18F39C414204}">
      <dgm:prSet custT="1"/>
      <dgm:spPr/>
      <dgm:t>
        <a:bodyPr/>
        <a:lstStyle/>
        <a:p>
          <a:pPr rtl="0"/>
          <a:r>
            <a:rPr lang="en-US" sz="1600" dirty="0"/>
            <a:t>Healthy Community Mapping and Modeling</a:t>
          </a:r>
        </a:p>
      </dgm:t>
    </dgm:pt>
    <dgm:pt modelId="{BB79C933-3553-4159-9553-40797D1CD4D9}" type="parTrans" cxnId="{0D3DCE58-C6DC-4566-9D3A-72B00DF99F43}">
      <dgm:prSet/>
      <dgm:spPr/>
      <dgm:t>
        <a:bodyPr/>
        <a:lstStyle/>
        <a:p>
          <a:endParaRPr lang="en-US"/>
        </a:p>
      </dgm:t>
    </dgm:pt>
    <dgm:pt modelId="{DA5409F5-7D8C-44D6-A5EB-5A473A8370C2}" type="sibTrans" cxnId="{0D3DCE58-C6DC-4566-9D3A-72B00DF99F43}">
      <dgm:prSet/>
      <dgm:spPr/>
      <dgm:t>
        <a:bodyPr/>
        <a:lstStyle/>
        <a:p>
          <a:endParaRPr lang="en-US"/>
        </a:p>
      </dgm:t>
    </dgm:pt>
    <dgm:pt modelId="{304C68C6-E35B-490C-8476-743F109BBF13}">
      <dgm:prSet custT="1"/>
      <dgm:spPr/>
      <dgm:t>
        <a:bodyPr/>
        <a:lstStyle/>
        <a:p>
          <a:pPr rtl="0"/>
          <a:r>
            <a:rPr lang="en-US" sz="1600" dirty="0"/>
            <a:t>Regional Planning Policies and Metrics</a:t>
          </a:r>
        </a:p>
      </dgm:t>
    </dgm:pt>
    <dgm:pt modelId="{22E1A85B-ADEA-4C38-9066-E59629FD0708}" type="parTrans" cxnId="{EF8BA151-B62C-42D9-89C8-F1E47479048C}">
      <dgm:prSet/>
      <dgm:spPr/>
      <dgm:t>
        <a:bodyPr/>
        <a:lstStyle/>
        <a:p>
          <a:endParaRPr lang="en-US"/>
        </a:p>
      </dgm:t>
    </dgm:pt>
    <dgm:pt modelId="{085B3665-0F1E-480B-AFA9-8DDF6D41687B}" type="sibTrans" cxnId="{EF8BA151-B62C-42D9-89C8-F1E47479048C}">
      <dgm:prSet/>
      <dgm:spPr/>
      <dgm:t>
        <a:bodyPr/>
        <a:lstStyle/>
        <a:p>
          <a:endParaRPr lang="en-US"/>
        </a:p>
      </dgm:t>
    </dgm:pt>
    <dgm:pt modelId="{583555E6-DAF9-4238-B3D3-56E5CBE6D436}">
      <dgm:prSet custT="1"/>
      <dgm:spPr/>
      <dgm:t>
        <a:bodyPr/>
        <a:lstStyle/>
        <a:p>
          <a:pPr rtl="0"/>
          <a:r>
            <a:rPr lang="en-US" sz="1500" dirty="0"/>
            <a:t>Healthy Communities Campaign</a:t>
          </a:r>
        </a:p>
      </dgm:t>
    </dgm:pt>
    <dgm:pt modelId="{5069303C-4BE4-4974-BC4A-8047EEC085E4}" type="parTrans" cxnId="{97919BF3-DDCA-4801-8E92-2899D0193DCF}">
      <dgm:prSet/>
      <dgm:spPr/>
      <dgm:t>
        <a:bodyPr/>
        <a:lstStyle/>
        <a:p>
          <a:endParaRPr lang="en-US"/>
        </a:p>
      </dgm:t>
    </dgm:pt>
    <dgm:pt modelId="{8FD80C06-F870-4A44-803D-CC7806371973}" type="sibTrans" cxnId="{97919BF3-DDCA-4801-8E92-2899D0193DCF}">
      <dgm:prSet/>
      <dgm:spPr/>
      <dgm:t>
        <a:bodyPr/>
        <a:lstStyle/>
        <a:p>
          <a:endParaRPr lang="en-US"/>
        </a:p>
      </dgm:t>
    </dgm:pt>
    <dgm:pt modelId="{9BDAA863-BB66-4F2E-967B-CE567C6B303E}">
      <dgm:prSet custT="1"/>
      <dgm:spPr/>
      <dgm:t>
        <a:bodyPr/>
        <a:lstStyle/>
        <a:p>
          <a:pPr rtl="0"/>
          <a:r>
            <a:rPr lang="en-US" sz="1600" dirty="0"/>
            <a:t>Safe Routes to Schools</a:t>
          </a:r>
        </a:p>
      </dgm:t>
    </dgm:pt>
    <dgm:pt modelId="{A47F263E-54AF-4669-89C7-B548922C888F}" type="parTrans" cxnId="{4D217E88-8CD7-4EB4-87C5-FD710F0EDA3C}">
      <dgm:prSet/>
      <dgm:spPr/>
      <dgm:t>
        <a:bodyPr/>
        <a:lstStyle/>
        <a:p>
          <a:endParaRPr lang="en-US"/>
        </a:p>
      </dgm:t>
    </dgm:pt>
    <dgm:pt modelId="{3316D9DA-6BF3-4C7C-A9D7-0C515A1A5F75}" type="sibTrans" cxnId="{4D217E88-8CD7-4EB4-87C5-FD710F0EDA3C}">
      <dgm:prSet/>
      <dgm:spPr/>
      <dgm:t>
        <a:bodyPr/>
        <a:lstStyle/>
        <a:p>
          <a:endParaRPr lang="en-US"/>
        </a:p>
      </dgm:t>
    </dgm:pt>
    <dgm:pt modelId="{DCAE9486-A6DF-472D-A970-E213D7AC8E93}">
      <dgm:prSet custT="1"/>
      <dgm:spPr>
        <a:solidFill>
          <a:srgbClr val="00B050"/>
        </a:solidFill>
      </dgm:spPr>
      <dgm:t>
        <a:bodyPr/>
        <a:lstStyle/>
        <a:p>
          <a:pPr rtl="0"/>
          <a:r>
            <a:rPr lang="en-US" sz="1400" dirty="0"/>
            <a:t>Active Commuters Transportation</a:t>
          </a:r>
        </a:p>
      </dgm:t>
    </dgm:pt>
    <dgm:pt modelId="{0FC35B81-BEDE-4DA9-8996-E2C8F82F55B2}" type="parTrans" cxnId="{495A428C-0F4D-4D0A-B0E4-FE20EE66DE03}">
      <dgm:prSet/>
      <dgm:spPr/>
      <dgm:t>
        <a:bodyPr/>
        <a:lstStyle/>
        <a:p>
          <a:endParaRPr lang="en-US"/>
        </a:p>
      </dgm:t>
    </dgm:pt>
    <dgm:pt modelId="{AB6ACD79-D586-4E9E-B91A-78433DDF34BE}" type="sibTrans" cxnId="{495A428C-0F4D-4D0A-B0E4-FE20EE66DE03}">
      <dgm:prSet/>
      <dgm:spPr/>
      <dgm:t>
        <a:bodyPr/>
        <a:lstStyle/>
        <a:p>
          <a:endParaRPr lang="en-US"/>
        </a:p>
      </dgm:t>
    </dgm:pt>
    <dgm:pt modelId="{4A25B8CB-A783-40D9-B7E5-D7C9D331B2D2}">
      <dgm:prSet custT="1"/>
      <dgm:spPr/>
      <dgm:t>
        <a:bodyPr/>
        <a:lstStyle/>
        <a:p>
          <a:pPr rtl="0"/>
          <a:r>
            <a:rPr lang="en-US" sz="1600" dirty="0"/>
            <a:t>Regional Bikeway Signage and Promotion</a:t>
          </a:r>
        </a:p>
      </dgm:t>
    </dgm:pt>
    <dgm:pt modelId="{3A17A927-1517-4BA1-9D48-5DD78B6175A4}" type="parTrans" cxnId="{565748E4-CBDD-44A9-908C-89BA35209B3C}">
      <dgm:prSet/>
      <dgm:spPr/>
      <dgm:t>
        <a:bodyPr/>
        <a:lstStyle/>
        <a:p>
          <a:endParaRPr lang="en-US"/>
        </a:p>
      </dgm:t>
    </dgm:pt>
    <dgm:pt modelId="{F08D1FD7-1533-4460-950B-BA100B6F2CB4}" type="sibTrans" cxnId="{565748E4-CBDD-44A9-908C-89BA35209B3C}">
      <dgm:prSet/>
      <dgm:spPr/>
      <dgm:t>
        <a:bodyPr/>
        <a:lstStyle/>
        <a:p>
          <a:endParaRPr lang="en-US"/>
        </a:p>
      </dgm:t>
    </dgm:pt>
    <dgm:pt modelId="{C1E66806-A98E-4AC9-9913-7D54946909F2}" type="pres">
      <dgm:prSet presAssocID="{CAC5E41B-BB2B-4D6A-B4FA-C31A873E0A2F}" presName="Name0" presStyleCnt="0">
        <dgm:presLayoutVars>
          <dgm:dir/>
          <dgm:resizeHandles val="exact"/>
        </dgm:presLayoutVars>
      </dgm:prSet>
      <dgm:spPr/>
      <dgm:t>
        <a:bodyPr/>
        <a:lstStyle/>
        <a:p>
          <a:endParaRPr lang="en-US"/>
        </a:p>
      </dgm:t>
    </dgm:pt>
    <dgm:pt modelId="{FB631C9D-29DC-4E68-9B77-E26BEC9D96BA}" type="pres">
      <dgm:prSet presAssocID="{CAC5E41B-BB2B-4D6A-B4FA-C31A873E0A2F}" presName="fgShape" presStyleLbl="fgShp" presStyleIdx="0" presStyleCnt="1" custLinFactNeighborY="890"/>
      <dgm:spPr/>
    </dgm:pt>
    <dgm:pt modelId="{4903B07D-9477-4A76-8D25-1B29E6AD0FB5}" type="pres">
      <dgm:prSet presAssocID="{CAC5E41B-BB2B-4D6A-B4FA-C31A873E0A2F}" presName="linComp" presStyleCnt="0"/>
      <dgm:spPr/>
    </dgm:pt>
    <dgm:pt modelId="{EAC6CD94-9B54-4BE0-A7CA-0D8DC7CD90F0}" type="pres">
      <dgm:prSet presAssocID="{EE1C1A39-A257-4D7E-8A20-18F39C414204}" presName="compNode" presStyleCnt="0"/>
      <dgm:spPr/>
    </dgm:pt>
    <dgm:pt modelId="{445E55E7-E4BB-4621-9D7C-9CD24FFD6246}" type="pres">
      <dgm:prSet presAssocID="{EE1C1A39-A257-4D7E-8A20-18F39C414204}" presName="bkgdShape" presStyleLbl="node1" presStyleIdx="0" presStyleCnt="6" custLinFactNeighborX="-486"/>
      <dgm:spPr/>
      <dgm:t>
        <a:bodyPr/>
        <a:lstStyle/>
        <a:p>
          <a:endParaRPr lang="en-US"/>
        </a:p>
      </dgm:t>
    </dgm:pt>
    <dgm:pt modelId="{915FA9F2-4D6A-4496-B8F5-979AF8D268FB}" type="pres">
      <dgm:prSet presAssocID="{EE1C1A39-A257-4D7E-8A20-18F39C414204}" presName="nodeTx" presStyleLbl="node1" presStyleIdx="0" presStyleCnt="6">
        <dgm:presLayoutVars>
          <dgm:bulletEnabled val="1"/>
        </dgm:presLayoutVars>
      </dgm:prSet>
      <dgm:spPr/>
      <dgm:t>
        <a:bodyPr/>
        <a:lstStyle/>
        <a:p>
          <a:endParaRPr lang="en-US"/>
        </a:p>
      </dgm:t>
    </dgm:pt>
    <dgm:pt modelId="{2147AA1B-79F4-46C9-AB72-EF99928AF92A}" type="pres">
      <dgm:prSet presAssocID="{EE1C1A39-A257-4D7E-8A20-18F39C414204}" presName="invisiNode" presStyleLbl="node1" presStyleIdx="0" presStyleCnt="6"/>
      <dgm:spPr/>
    </dgm:pt>
    <dgm:pt modelId="{DCB95ABB-B87E-481F-A94B-49A3BD842ED0}" type="pres">
      <dgm:prSet presAssocID="{EE1C1A39-A257-4D7E-8A20-18F39C414204}" presName="imagNode" presStyleLbl="fgImgPlace1" presStyleIdx="0" presStyleCnt="6" custScaleY="9104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8FE183B-88B6-408B-8387-F18533857241}" type="pres">
      <dgm:prSet presAssocID="{DA5409F5-7D8C-44D6-A5EB-5A473A8370C2}" presName="sibTrans" presStyleLbl="sibTrans2D1" presStyleIdx="0" presStyleCnt="0"/>
      <dgm:spPr/>
      <dgm:t>
        <a:bodyPr/>
        <a:lstStyle/>
        <a:p>
          <a:endParaRPr lang="en-US"/>
        </a:p>
      </dgm:t>
    </dgm:pt>
    <dgm:pt modelId="{E5E2E44D-F438-464A-AE61-B8DCA4FFFC23}" type="pres">
      <dgm:prSet presAssocID="{304C68C6-E35B-490C-8476-743F109BBF13}" presName="compNode" presStyleCnt="0"/>
      <dgm:spPr/>
    </dgm:pt>
    <dgm:pt modelId="{63E8C5A7-984F-40E1-AB00-EEF52B7BAE59}" type="pres">
      <dgm:prSet presAssocID="{304C68C6-E35B-490C-8476-743F109BBF13}" presName="bkgdShape" presStyleLbl="node1" presStyleIdx="1" presStyleCnt="6"/>
      <dgm:spPr/>
      <dgm:t>
        <a:bodyPr/>
        <a:lstStyle/>
        <a:p>
          <a:endParaRPr lang="en-US"/>
        </a:p>
      </dgm:t>
    </dgm:pt>
    <dgm:pt modelId="{94DB1C40-EAA1-4D4A-9654-B1E65D3E5537}" type="pres">
      <dgm:prSet presAssocID="{304C68C6-E35B-490C-8476-743F109BBF13}" presName="nodeTx" presStyleLbl="node1" presStyleIdx="1" presStyleCnt="6">
        <dgm:presLayoutVars>
          <dgm:bulletEnabled val="1"/>
        </dgm:presLayoutVars>
      </dgm:prSet>
      <dgm:spPr/>
      <dgm:t>
        <a:bodyPr/>
        <a:lstStyle/>
        <a:p>
          <a:endParaRPr lang="en-US"/>
        </a:p>
      </dgm:t>
    </dgm:pt>
    <dgm:pt modelId="{A873F949-5B8B-4CA2-8A15-58F6DAE8BF50}" type="pres">
      <dgm:prSet presAssocID="{304C68C6-E35B-490C-8476-743F109BBF13}" presName="invisiNode" presStyleLbl="node1" presStyleIdx="1" presStyleCnt="6"/>
      <dgm:spPr/>
    </dgm:pt>
    <dgm:pt modelId="{2E9ADAC4-66F6-43E3-BF80-36A1AB62DC46}" type="pres">
      <dgm:prSet presAssocID="{304C68C6-E35B-490C-8476-743F109BBF13}" presName="imagNode" presStyleLbl="fgImgPlace1" presStyleIdx="1" presStyleCnt="6" custScaleY="91045"/>
      <dgm:spPr>
        <a:blipFill rotWithShape="0">
          <a:blip xmlns:r="http://schemas.openxmlformats.org/officeDocument/2006/relationships" r:embed="rId2"/>
          <a:stretch>
            <a:fillRect/>
          </a:stretch>
        </a:blipFill>
      </dgm:spPr>
    </dgm:pt>
    <dgm:pt modelId="{CDDE43DE-B3C9-4B3F-9D54-771488BEBF51}" type="pres">
      <dgm:prSet presAssocID="{085B3665-0F1E-480B-AFA9-8DDF6D41687B}" presName="sibTrans" presStyleLbl="sibTrans2D1" presStyleIdx="0" presStyleCnt="0"/>
      <dgm:spPr/>
      <dgm:t>
        <a:bodyPr/>
        <a:lstStyle/>
        <a:p>
          <a:endParaRPr lang="en-US"/>
        </a:p>
      </dgm:t>
    </dgm:pt>
    <dgm:pt modelId="{10F18CEB-D1E9-4813-80FF-017332EAE537}" type="pres">
      <dgm:prSet presAssocID="{583555E6-DAF9-4238-B3D3-56E5CBE6D436}" presName="compNode" presStyleCnt="0"/>
      <dgm:spPr/>
    </dgm:pt>
    <dgm:pt modelId="{18CECDA5-DCC4-42EB-8E92-574132CA6534}" type="pres">
      <dgm:prSet presAssocID="{583555E6-DAF9-4238-B3D3-56E5CBE6D436}" presName="bkgdShape" presStyleLbl="node1" presStyleIdx="2" presStyleCnt="6"/>
      <dgm:spPr/>
      <dgm:t>
        <a:bodyPr/>
        <a:lstStyle/>
        <a:p>
          <a:endParaRPr lang="en-US"/>
        </a:p>
      </dgm:t>
    </dgm:pt>
    <dgm:pt modelId="{37382D66-0123-49FF-B2D5-08D5E1539A00}" type="pres">
      <dgm:prSet presAssocID="{583555E6-DAF9-4238-B3D3-56E5CBE6D436}" presName="nodeTx" presStyleLbl="node1" presStyleIdx="2" presStyleCnt="6">
        <dgm:presLayoutVars>
          <dgm:bulletEnabled val="1"/>
        </dgm:presLayoutVars>
      </dgm:prSet>
      <dgm:spPr/>
      <dgm:t>
        <a:bodyPr/>
        <a:lstStyle/>
        <a:p>
          <a:endParaRPr lang="en-US"/>
        </a:p>
      </dgm:t>
    </dgm:pt>
    <dgm:pt modelId="{B2D223E4-56E8-4679-A997-ADE7452A5A9E}" type="pres">
      <dgm:prSet presAssocID="{583555E6-DAF9-4238-B3D3-56E5CBE6D436}" presName="invisiNode" presStyleLbl="node1" presStyleIdx="2" presStyleCnt="6"/>
      <dgm:spPr/>
    </dgm:pt>
    <dgm:pt modelId="{265533CE-376F-453E-969B-798C753FEAB5}" type="pres">
      <dgm:prSet presAssocID="{583555E6-DAF9-4238-B3D3-56E5CBE6D436}" presName="imagNode" presStyleLbl="fgImgPlace1" presStyleIdx="2" presStyleCnt="6" custScaleY="9104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DC5B558D-E045-418B-891B-CC45F90DF81B}" type="pres">
      <dgm:prSet presAssocID="{8FD80C06-F870-4A44-803D-CC7806371973}" presName="sibTrans" presStyleLbl="sibTrans2D1" presStyleIdx="0" presStyleCnt="0"/>
      <dgm:spPr/>
      <dgm:t>
        <a:bodyPr/>
        <a:lstStyle/>
        <a:p>
          <a:endParaRPr lang="en-US"/>
        </a:p>
      </dgm:t>
    </dgm:pt>
    <dgm:pt modelId="{672D059E-CFAD-4B17-AD6A-9581BF0BB0E6}" type="pres">
      <dgm:prSet presAssocID="{9BDAA863-BB66-4F2E-967B-CE567C6B303E}" presName="compNode" presStyleCnt="0"/>
      <dgm:spPr/>
    </dgm:pt>
    <dgm:pt modelId="{3E5CFE74-281E-4963-9D21-4592A9AF5203}" type="pres">
      <dgm:prSet presAssocID="{9BDAA863-BB66-4F2E-967B-CE567C6B303E}" presName="bkgdShape" presStyleLbl="node1" presStyleIdx="3" presStyleCnt="6"/>
      <dgm:spPr/>
      <dgm:t>
        <a:bodyPr/>
        <a:lstStyle/>
        <a:p>
          <a:endParaRPr lang="en-US"/>
        </a:p>
      </dgm:t>
    </dgm:pt>
    <dgm:pt modelId="{95254C1D-4F6D-4F63-AA5C-DDCF9EA02457}" type="pres">
      <dgm:prSet presAssocID="{9BDAA863-BB66-4F2E-967B-CE567C6B303E}" presName="nodeTx" presStyleLbl="node1" presStyleIdx="3" presStyleCnt="6">
        <dgm:presLayoutVars>
          <dgm:bulletEnabled val="1"/>
        </dgm:presLayoutVars>
      </dgm:prSet>
      <dgm:spPr/>
      <dgm:t>
        <a:bodyPr/>
        <a:lstStyle/>
        <a:p>
          <a:endParaRPr lang="en-US"/>
        </a:p>
      </dgm:t>
    </dgm:pt>
    <dgm:pt modelId="{B4FB1CD0-9EB8-42A0-BF22-AC3232A4D0B8}" type="pres">
      <dgm:prSet presAssocID="{9BDAA863-BB66-4F2E-967B-CE567C6B303E}" presName="invisiNode" presStyleLbl="node1" presStyleIdx="3" presStyleCnt="6"/>
      <dgm:spPr/>
    </dgm:pt>
    <dgm:pt modelId="{5FB5A595-80AB-4D04-B841-C2EDF31EA0EA}" type="pres">
      <dgm:prSet presAssocID="{9BDAA863-BB66-4F2E-967B-CE567C6B303E}" presName="imagNode" presStyleLbl="fgImgPlace1" presStyleIdx="3" presStyleCnt="6" custScaleY="91045"/>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7597367B-C0FA-4636-876C-F1BB8AC3EE6C}" type="pres">
      <dgm:prSet presAssocID="{3316D9DA-6BF3-4C7C-A9D7-0C515A1A5F75}" presName="sibTrans" presStyleLbl="sibTrans2D1" presStyleIdx="0" presStyleCnt="0"/>
      <dgm:spPr/>
      <dgm:t>
        <a:bodyPr/>
        <a:lstStyle/>
        <a:p>
          <a:endParaRPr lang="en-US"/>
        </a:p>
      </dgm:t>
    </dgm:pt>
    <dgm:pt modelId="{B96C2C09-6150-4FE4-8B46-4F8AE5662A39}" type="pres">
      <dgm:prSet presAssocID="{DCAE9486-A6DF-472D-A970-E213D7AC8E93}" presName="compNode" presStyleCnt="0"/>
      <dgm:spPr/>
    </dgm:pt>
    <dgm:pt modelId="{7581C696-9677-447C-876B-B9D222F73386}" type="pres">
      <dgm:prSet presAssocID="{DCAE9486-A6DF-472D-A970-E213D7AC8E93}" presName="bkgdShape" presStyleLbl="node1" presStyleIdx="4" presStyleCnt="6"/>
      <dgm:spPr/>
      <dgm:t>
        <a:bodyPr/>
        <a:lstStyle/>
        <a:p>
          <a:endParaRPr lang="en-US"/>
        </a:p>
      </dgm:t>
    </dgm:pt>
    <dgm:pt modelId="{2B308F3E-B473-4425-B672-718F178A27B8}" type="pres">
      <dgm:prSet presAssocID="{DCAE9486-A6DF-472D-A970-E213D7AC8E93}" presName="nodeTx" presStyleLbl="node1" presStyleIdx="4" presStyleCnt="6">
        <dgm:presLayoutVars>
          <dgm:bulletEnabled val="1"/>
        </dgm:presLayoutVars>
      </dgm:prSet>
      <dgm:spPr/>
      <dgm:t>
        <a:bodyPr/>
        <a:lstStyle/>
        <a:p>
          <a:endParaRPr lang="en-US"/>
        </a:p>
      </dgm:t>
    </dgm:pt>
    <dgm:pt modelId="{AAFEEFE2-9132-4282-909B-4557FB3E72BF}" type="pres">
      <dgm:prSet presAssocID="{DCAE9486-A6DF-472D-A970-E213D7AC8E93}" presName="invisiNode" presStyleLbl="node1" presStyleIdx="4" presStyleCnt="6"/>
      <dgm:spPr/>
    </dgm:pt>
    <dgm:pt modelId="{E6BAF83D-19F8-4C5C-8CE8-11123E00C47C}" type="pres">
      <dgm:prSet presAssocID="{DCAE9486-A6DF-472D-A970-E213D7AC8E93}" presName="imagNode" presStyleLbl="fgImgPlace1" presStyleIdx="4" presStyleCnt="6" custScaleY="91045"/>
      <dgm:spPr>
        <a:blipFill rotWithShape="0">
          <a:blip xmlns:r="http://schemas.openxmlformats.org/officeDocument/2006/relationships" r:embed="rId5"/>
          <a:stretch>
            <a:fillRect/>
          </a:stretch>
        </a:blipFill>
      </dgm:spPr>
    </dgm:pt>
    <dgm:pt modelId="{14ECB0CE-0812-4CE4-A3F3-F983EFD2C959}" type="pres">
      <dgm:prSet presAssocID="{AB6ACD79-D586-4E9E-B91A-78433DDF34BE}" presName="sibTrans" presStyleLbl="sibTrans2D1" presStyleIdx="0" presStyleCnt="0"/>
      <dgm:spPr/>
      <dgm:t>
        <a:bodyPr/>
        <a:lstStyle/>
        <a:p>
          <a:endParaRPr lang="en-US"/>
        </a:p>
      </dgm:t>
    </dgm:pt>
    <dgm:pt modelId="{795F32D3-C1D7-4C23-BEE9-EED38D4E556C}" type="pres">
      <dgm:prSet presAssocID="{4A25B8CB-A783-40D9-B7E5-D7C9D331B2D2}" presName="compNode" presStyleCnt="0"/>
      <dgm:spPr/>
    </dgm:pt>
    <dgm:pt modelId="{4BCAF2DD-C6F1-49AA-AE65-27AB3341E12D}" type="pres">
      <dgm:prSet presAssocID="{4A25B8CB-A783-40D9-B7E5-D7C9D331B2D2}" presName="bkgdShape" presStyleLbl="node1" presStyleIdx="5" presStyleCnt="6" custLinFactNeighborX="35850" custLinFactNeighborY="22879"/>
      <dgm:spPr/>
      <dgm:t>
        <a:bodyPr/>
        <a:lstStyle/>
        <a:p>
          <a:endParaRPr lang="en-US"/>
        </a:p>
      </dgm:t>
    </dgm:pt>
    <dgm:pt modelId="{5C0135E4-7526-4EB7-BBA7-9AD904665EC2}" type="pres">
      <dgm:prSet presAssocID="{4A25B8CB-A783-40D9-B7E5-D7C9D331B2D2}" presName="nodeTx" presStyleLbl="node1" presStyleIdx="5" presStyleCnt="6">
        <dgm:presLayoutVars>
          <dgm:bulletEnabled val="1"/>
        </dgm:presLayoutVars>
      </dgm:prSet>
      <dgm:spPr/>
      <dgm:t>
        <a:bodyPr/>
        <a:lstStyle/>
        <a:p>
          <a:endParaRPr lang="en-US"/>
        </a:p>
      </dgm:t>
    </dgm:pt>
    <dgm:pt modelId="{60FA12A9-230F-4939-A23C-2177F19557C8}" type="pres">
      <dgm:prSet presAssocID="{4A25B8CB-A783-40D9-B7E5-D7C9D331B2D2}" presName="invisiNode" presStyleLbl="node1" presStyleIdx="5" presStyleCnt="6"/>
      <dgm:spPr/>
    </dgm:pt>
    <dgm:pt modelId="{E9152A02-95A9-473F-87CA-356091A7A437}" type="pres">
      <dgm:prSet presAssocID="{4A25B8CB-A783-40D9-B7E5-D7C9D331B2D2}" presName="imagNode" presStyleLbl="fgImgPlace1" presStyleIdx="5" presStyleCnt="6" custScaleY="91045"/>
      <dgm:spPr>
        <a:blipFill rotWithShape="0">
          <a:blip xmlns:r="http://schemas.openxmlformats.org/officeDocument/2006/relationships" r:embed="rId6" cstate="screen">
            <a:extLst>
              <a:ext uri="{28A0092B-C50C-407E-A947-70E740481C1C}">
                <a14:useLocalDpi xmlns:a14="http://schemas.microsoft.com/office/drawing/2010/main"/>
              </a:ext>
            </a:extLst>
          </a:blip>
          <a:stretch>
            <a:fillRect/>
          </a:stretch>
        </a:blipFill>
      </dgm:spPr>
    </dgm:pt>
  </dgm:ptLst>
  <dgm:cxnLst>
    <dgm:cxn modelId="{BB3E7226-D470-4627-9F27-06EA6C412219}" type="presOf" srcId="{CAC5E41B-BB2B-4D6A-B4FA-C31A873E0A2F}" destId="{C1E66806-A98E-4AC9-9913-7D54946909F2}" srcOrd="0" destOrd="0" presId="urn:microsoft.com/office/officeart/2005/8/layout/hList7#1"/>
    <dgm:cxn modelId="{0D3DCE58-C6DC-4566-9D3A-72B00DF99F43}" srcId="{CAC5E41B-BB2B-4D6A-B4FA-C31A873E0A2F}" destId="{EE1C1A39-A257-4D7E-8A20-18F39C414204}" srcOrd="0" destOrd="0" parTransId="{BB79C933-3553-4159-9553-40797D1CD4D9}" sibTransId="{DA5409F5-7D8C-44D6-A5EB-5A473A8370C2}"/>
    <dgm:cxn modelId="{E1AC37DB-5056-4ABF-A6C6-CD7BF5413404}" type="presOf" srcId="{8FD80C06-F870-4A44-803D-CC7806371973}" destId="{DC5B558D-E045-418B-891B-CC45F90DF81B}" srcOrd="0" destOrd="0" presId="urn:microsoft.com/office/officeart/2005/8/layout/hList7#1"/>
    <dgm:cxn modelId="{8A443419-ACF9-405E-B2A1-0B604CD99367}" type="presOf" srcId="{304C68C6-E35B-490C-8476-743F109BBF13}" destId="{63E8C5A7-984F-40E1-AB00-EEF52B7BAE59}" srcOrd="0" destOrd="0" presId="urn:microsoft.com/office/officeart/2005/8/layout/hList7#1"/>
    <dgm:cxn modelId="{335FAD74-0650-43DA-82CE-5D6E4B190C1B}" type="presOf" srcId="{9BDAA863-BB66-4F2E-967B-CE567C6B303E}" destId="{3E5CFE74-281E-4963-9D21-4592A9AF5203}" srcOrd="0" destOrd="0" presId="urn:microsoft.com/office/officeart/2005/8/layout/hList7#1"/>
    <dgm:cxn modelId="{4D217E88-8CD7-4EB4-87C5-FD710F0EDA3C}" srcId="{CAC5E41B-BB2B-4D6A-B4FA-C31A873E0A2F}" destId="{9BDAA863-BB66-4F2E-967B-CE567C6B303E}" srcOrd="3" destOrd="0" parTransId="{A47F263E-54AF-4669-89C7-B548922C888F}" sibTransId="{3316D9DA-6BF3-4C7C-A9D7-0C515A1A5F75}"/>
    <dgm:cxn modelId="{8DA01D54-E87E-4238-A03F-DF37D952D2C5}" type="presOf" srcId="{3316D9DA-6BF3-4C7C-A9D7-0C515A1A5F75}" destId="{7597367B-C0FA-4636-876C-F1BB8AC3EE6C}" srcOrd="0" destOrd="0" presId="urn:microsoft.com/office/officeart/2005/8/layout/hList7#1"/>
    <dgm:cxn modelId="{97919BF3-DDCA-4801-8E92-2899D0193DCF}" srcId="{CAC5E41B-BB2B-4D6A-B4FA-C31A873E0A2F}" destId="{583555E6-DAF9-4238-B3D3-56E5CBE6D436}" srcOrd="2" destOrd="0" parTransId="{5069303C-4BE4-4974-BC4A-8047EEC085E4}" sibTransId="{8FD80C06-F870-4A44-803D-CC7806371973}"/>
    <dgm:cxn modelId="{C9A659E3-ABC0-44CD-BAF7-F4A17B106B72}" type="presOf" srcId="{583555E6-DAF9-4238-B3D3-56E5CBE6D436}" destId="{37382D66-0123-49FF-B2D5-08D5E1539A00}" srcOrd="1" destOrd="0" presId="urn:microsoft.com/office/officeart/2005/8/layout/hList7#1"/>
    <dgm:cxn modelId="{D1F995D7-BD56-4F81-9353-BCB9CC2EF6E0}" type="presOf" srcId="{304C68C6-E35B-490C-8476-743F109BBF13}" destId="{94DB1C40-EAA1-4D4A-9654-B1E65D3E5537}" srcOrd="1" destOrd="0" presId="urn:microsoft.com/office/officeart/2005/8/layout/hList7#1"/>
    <dgm:cxn modelId="{E24521AF-6817-46C6-85A1-9A1B299ABD2C}" type="presOf" srcId="{DA5409F5-7D8C-44D6-A5EB-5A473A8370C2}" destId="{78FE183B-88B6-408B-8387-F18533857241}" srcOrd="0" destOrd="0" presId="urn:microsoft.com/office/officeart/2005/8/layout/hList7#1"/>
    <dgm:cxn modelId="{D094592E-2668-4555-9435-A000AE5D15AC}" type="presOf" srcId="{9BDAA863-BB66-4F2E-967B-CE567C6B303E}" destId="{95254C1D-4F6D-4F63-AA5C-DDCF9EA02457}" srcOrd="1" destOrd="0" presId="urn:microsoft.com/office/officeart/2005/8/layout/hList7#1"/>
    <dgm:cxn modelId="{86975099-CBEA-4B06-A1A5-E4B64350FBF7}" type="presOf" srcId="{EE1C1A39-A257-4D7E-8A20-18F39C414204}" destId="{445E55E7-E4BB-4621-9D7C-9CD24FFD6246}" srcOrd="0" destOrd="0" presId="urn:microsoft.com/office/officeart/2005/8/layout/hList7#1"/>
    <dgm:cxn modelId="{132094A0-F158-41F4-9AD2-F5F93B8EC1E7}" type="presOf" srcId="{4A25B8CB-A783-40D9-B7E5-D7C9D331B2D2}" destId="{4BCAF2DD-C6F1-49AA-AE65-27AB3341E12D}" srcOrd="0" destOrd="0" presId="urn:microsoft.com/office/officeart/2005/8/layout/hList7#1"/>
    <dgm:cxn modelId="{565748E4-CBDD-44A9-908C-89BA35209B3C}" srcId="{CAC5E41B-BB2B-4D6A-B4FA-C31A873E0A2F}" destId="{4A25B8CB-A783-40D9-B7E5-D7C9D331B2D2}" srcOrd="5" destOrd="0" parTransId="{3A17A927-1517-4BA1-9D48-5DD78B6175A4}" sibTransId="{F08D1FD7-1533-4460-950B-BA100B6F2CB4}"/>
    <dgm:cxn modelId="{EF8BA151-B62C-42D9-89C8-F1E47479048C}" srcId="{CAC5E41B-BB2B-4D6A-B4FA-C31A873E0A2F}" destId="{304C68C6-E35B-490C-8476-743F109BBF13}" srcOrd="1" destOrd="0" parTransId="{22E1A85B-ADEA-4C38-9066-E59629FD0708}" sibTransId="{085B3665-0F1E-480B-AFA9-8DDF6D41687B}"/>
    <dgm:cxn modelId="{61F9228B-3E2B-4102-B1EB-36B2DE19900A}" type="presOf" srcId="{DCAE9486-A6DF-472D-A970-E213D7AC8E93}" destId="{2B308F3E-B473-4425-B672-718F178A27B8}" srcOrd="1" destOrd="0" presId="urn:microsoft.com/office/officeart/2005/8/layout/hList7#1"/>
    <dgm:cxn modelId="{32D00F70-0CAD-498E-81EA-B36BD665C9B0}" type="presOf" srcId="{AB6ACD79-D586-4E9E-B91A-78433DDF34BE}" destId="{14ECB0CE-0812-4CE4-A3F3-F983EFD2C959}" srcOrd="0" destOrd="0" presId="urn:microsoft.com/office/officeart/2005/8/layout/hList7#1"/>
    <dgm:cxn modelId="{77424982-F140-4353-ADDA-0BD7A5415729}" type="presOf" srcId="{085B3665-0F1E-480B-AFA9-8DDF6D41687B}" destId="{CDDE43DE-B3C9-4B3F-9D54-771488BEBF51}" srcOrd="0" destOrd="0" presId="urn:microsoft.com/office/officeart/2005/8/layout/hList7#1"/>
    <dgm:cxn modelId="{BF08AA11-3585-47A0-8C60-84C067BD1B49}" type="presOf" srcId="{EE1C1A39-A257-4D7E-8A20-18F39C414204}" destId="{915FA9F2-4D6A-4496-B8F5-979AF8D268FB}" srcOrd="1" destOrd="0" presId="urn:microsoft.com/office/officeart/2005/8/layout/hList7#1"/>
    <dgm:cxn modelId="{A3DF8D8C-ADC4-4092-80B5-68EEBB566FE3}" type="presOf" srcId="{4A25B8CB-A783-40D9-B7E5-D7C9D331B2D2}" destId="{5C0135E4-7526-4EB7-BBA7-9AD904665EC2}" srcOrd="1" destOrd="0" presId="urn:microsoft.com/office/officeart/2005/8/layout/hList7#1"/>
    <dgm:cxn modelId="{495A428C-0F4D-4D0A-B0E4-FE20EE66DE03}" srcId="{CAC5E41B-BB2B-4D6A-B4FA-C31A873E0A2F}" destId="{DCAE9486-A6DF-472D-A970-E213D7AC8E93}" srcOrd="4" destOrd="0" parTransId="{0FC35B81-BEDE-4DA9-8996-E2C8F82F55B2}" sibTransId="{AB6ACD79-D586-4E9E-B91A-78433DDF34BE}"/>
    <dgm:cxn modelId="{11973878-B7B3-4C1F-A4B3-C1290858ABDD}" type="presOf" srcId="{DCAE9486-A6DF-472D-A970-E213D7AC8E93}" destId="{7581C696-9677-447C-876B-B9D222F73386}" srcOrd="0" destOrd="0" presId="urn:microsoft.com/office/officeart/2005/8/layout/hList7#1"/>
    <dgm:cxn modelId="{BA0E136F-0737-4FB8-935B-EF5D7474E5F7}" type="presOf" srcId="{583555E6-DAF9-4238-B3D3-56E5CBE6D436}" destId="{18CECDA5-DCC4-42EB-8E92-574132CA6534}" srcOrd="0" destOrd="0" presId="urn:microsoft.com/office/officeart/2005/8/layout/hList7#1"/>
    <dgm:cxn modelId="{A7F69EB2-6E00-45B3-BB49-B43FF599AC49}" type="presParOf" srcId="{C1E66806-A98E-4AC9-9913-7D54946909F2}" destId="{FB631C9D-29DC-4E68-9B77-E26BEC9D96BA}" srcOrd="0" destOrd="0" presId="urn:microsoft.com/office/officeart/2005/8/layout/hList7#1"/>
    <dgm:cxn modelId="{2F3CA538-4F76-4E0C-B36E-63700CD50C79}" type="presParOf" srcId="{C1E66806-A98E-4AC9-9913-7D54946909F2}" destId="{4903B07D-9477-4A76-8D25-1B29E6AD0FB5}" srcOrd="1" destOrd="0" presId="urn:microsoft.com/office/officeart/2005/8/layout/hList7#1"/>
    <dgm:cxn modelId="{A5DD2A5E-337B-4DC9-BF4E-8079BC606782}" type="presParOf" srcId="{4903B07D-9477-4A76-8D25-1B29E6AD0FB5}" destId="{EAC6CD94-9B54-4BE0-A7CA-0D8DC7CD90F0}" srcOrd="0" destOrd="0" presId="urn:microsoft.com/office/officeart/2005/8/layout/hList7#1"/>
    <dgm:cxn modelId="{64D35489-2FE4-41B4-A584-0AFCA05DACCA}" type="presParOf" srcId="{EAC6CD94-9B54-4BE0-A7CA-0D8DC7CD90F0}" destId="{445E55E7-E4BB-4621-9D7C-9CD24FFD6246}" srcOrd="0" destOrd="0" presId="urn:microsoft.com/office/officeart/2005/8/layout/hList7#1"/>
    <dgm:cxn modelId="{FFA00576-FB00-403E-8C5D-5850EB33E5B9}" type="presParOf" srcId="{EAC6CD94-9B54-4BE0-A7CA-0D8DC7CD90F0}" destId="{915FA9F2-4D6A-4496-B8F5-979AF8D268FB}" srcOrd="1" destOrd="0" presId="urn:microsoft.com/office/officeart/2005/8/layout/hList7#1"/>
    <dgm:cxn modelId="{24684BAD-8285-455E-9256-3AF9F4E84244}" type="presParOf" srcId="{EAC6CD94-9B54-4BE0-A7CA-0D8DC7CD90F0}" destId="{2147AA1B-79F4-46C9-AB72-EF99928AF92A}" srcOrd="2" destOrd="0" presId="urn:microsoft.com/office/officeart/2005/8/layout/hList7#1"/>
    <dgm:cxn modelId="{B6A06FAD-6E13-4977-BE9E-D8AC2DA919FC}" type="presParOf" srcId="{EAC6CD94-9B54-4BE0-A7CA-0D8DC7CD90F0}" destId="{DCB95ABB-B87E-481F-A94B-49A3BD842ED0}" srcOrd="3" destOrd="0" presId="urn:microsoft.com/office/officeart/2005/8/layout/hList7#1"/>
    <dgm:cxn modelId="{D9527E60-D677-4FCF-9AEE-B862995938D2}" type="presParOf" srcId="{4903B07D-9477-4A76-8D25-1B29E6AD0FB5}" destId="{78FE183B-88B6-408B-8387-F18533857241}" srcOrd="1" destOrd="0" presId="urn:microsoft.com/office/officeart/2005/8/layout/hList7#1"/>
    <dgm:cxn modelId="{D30475D0-D88E-49ED-900A-0682674C4805}" type="presParOf" srcId="{4903B07D-9477-4A76-8D25-1B29E6AD0FB5}" destId="{E5E2E44D-F438-464A-AE61-B8DCA4FFFC23}" srcOrd="2" destOrd="0" presId="urn:microsoft.com/office/officeart/2005/8/layout/hList7#1"/>
    <dgm:cxn modelId="{8E11BEEB-5D64-4E53-A0BA-1678E74477F5}" type="presParOf" srcId="{E5E2E44D-F438-464A-AE61-B8DCA4FFFC23}" destId="{63E8C5A7-984F-40E1-AB00-EEF52B7BAE59}" srcOrd="0" destOrd="0" presId="urn:microsoft.com/office/officeart/2005/8/layout/hList7#1"/>
    <dgm:cxn modelId="{6489E47B-54C7-4765-9BA5-2D89BF412B7C}" type="presParOf" srcId="{E5E2E44D-F438-464A-AE61-B8DCA4FFFC23}" destId="{94DB1C40-EAA1-4D4A-9654-B1E65D3E5537}" srcOrd="1" destOrd="0" presId="urn:microsoft.com/office/officeart/2005/8/layout/hList7#1"/>
    <dgm:cxn modelId="{42689221-7871-4E8E-9E23-6D6483759A45}" type="presParOf" srcId="{E5E2E44D-F438-464A-AE61-B8DCA4FFFC23}" destId="{A873F949-5B8B-4CA2-8A15-58F6DAE8BF50}" srcOrd="2" destOrd="0" presId="urn:microsoft.com/office/officeart/2005/8/layout/hList7#1"/>
    <dgm:cxn modelId="{4416116D-B9CC-4851-8D16-7F60B82094B2}" type="presParOf" srcId="{E5E2E44D-F438-464A-AE61-B8DCA4FFFC23}" destId="{2E9ADAC4-66F6-43E3-BF80-36A1AB62DC46}" srcOrd="3" destOrd="0" presId="urn:microsoft.com/office/officeart/2005/8/layout/hList7#1"/>
    <dgm:cxn modelId="{3D274020-5DB4-4F4E-8657-EA326C4597C3}" type="presParOf" srcId="{4903B07D-9477-4A76-8D25-1B29E6AD0FB5}" destId="{CDDE43DE-B3C9-4B3F-9D54-771488BEBF51}" srcOrd="3" destOrd="0" presId="urn:microsoft.com/office/officeart/2005/8/layout/hList7#1"/>
    <dgm:cxn modelId="{1907905C-6935-4641-B694-4942E06A706B}" type="presParOf" srcId="{4903B07D-9477-4A76-8D25-1B29E6AD0FB5}" destId="{10F18CEB-D1E9-4813-80FF-017332EAE537}" srcOrd="4" destOrd="0" presId="urn:microsoft.com/office/officeart/2005/8/layout/hList7#1"/>
    <dgm:cxn modelId="{804638C0-FA22-448B-817C-3C6A550B8E76}" type="presParOf" srcId="{10F18CEB-D1E9-4813-80FF-017332EAE537}" destId="{18CECDA5-DCC4-42EB-8E92-574132CA6534}" srcOrd="0" destOrd="0" presId="urn:microsoft.com/office/officeart/2005/8/layout/hList7#1"/>
    <dgm:cxn modelId="{2E0B2E6C-0386-4280-B6B2-D214DB3E6501}" type="presParOf" srcId="{10F18CEB-D1E9-4813-80FF-017332EAE537}" destId="{37382D66-0123-49FF-B2D5-08D5E1539A00}" srcOrd="1" destOrd="0" presId="urn:microsoft.com/office/officeart/2005/8/layout/hList7#1"/>
    <dgm:cxn modelId="{D7A11BEE-6101-4984-BE80-A3C5BE734115}" type="presParOf" srcId="{10F18CEB-D1E9-4813-80FF-017332EAE537}" destId="{B2D223E4-56E8-4679-A997-ADE7452A5A9E}" srcOrd="2" destOrd="0" presId="urn:microsoft.com/office/officeart/2005/8/layout/hList7#1"/>
    <dgm:cxn modelId="{FD5AC917-1D63-47BF-9570-2A02EF38F9D3}" type="presParOf" srcId="{10F18CEB-D1E9-4813-80FF-017332EAE537}" destId="{265533CE-376F-453E-969B-798C753FEAB5}" srcOrd="3" destOrd="0" presId="urn:microsoft.com/office/officeart/2005/8/layout/hList7#1"/>
    <dgm:cxn modelId="{49A0FBEA-E2C4-4E5E-ACA9-2ED21480B8E1}" type="presParOf" srcId="{4903B07D-9477-4A76-8D25-1B29E6AD0FB5}" destId="{DC5B558D-E045-418B-891B-CC45F90DF81B}" srcOrd="5" destOrd="0" presId="urn:microsoft.com/office/officeart/2005/8/layout/hList7#1"/>
    <dgm:cxn modelId="{64ABE9A8-D2F6-4A1E-97CD-49BEB0014154}" type="presParOf" srcId="{4903B07D-9477-4A76-8D25-1B29E6AD0FB5}" destId="{672D059E-CFAD-4B17-AD6A-9581BF0BB0E6}" srcOrd="6" destOrd="0" presId="urn:microsoft.com/office/officeart/2005/8/layout/hList7#1"/>
    <dgm:cxn modelId="{B5337454-28C9-44C1-90E9-D9446ACA589D}" type="presParOf" srcId="{672D059E-CFAD-4B17-AD6A-9581BF0BB0E6}" destId="{3E5CFE74-281E-4963-9D21-4592A9AF5203}" srcOrd="0" destOrd="0" presId="urn:microsoft.com/office/officeart/2005/8/layout/hList7#1"/>
    <dgm:cxn modelId="{06719D6D-9452-4D6E-97C1-603989C5CD85}" type="presParOf" srcId="{672D059E-CFAD-4B17-AD6A-9581BF0BB0E6}" destId="{95254C1D-4F6D-4F63-AA5C-DDCF9EA02457}" srcOrd="1" destOrd="0" presId="urn:microsoft.com/office/officeart/2005/8/layout/hList7#1"/>
    <dgm:cxn modelId="{AAF195B9-4E75-42F6-8E81-DA33115F8961}" type="presParOf" srcId="{672D059E-CFAD-4B17-AD6A-9581BF0BB0E6}" destId="{B4FB1CD0-9EB8-42A0-BF22-AC3232A4D0B8}" srcOrd="2" destOrd="0" presId="urn:microsoft.com/office/officeart/2005/8/layout/hList7#1"/>
    <dgm:cxn modelId="{8FA4BEAC-0CD8-490C-ABF7-70C68035E53B}" type="presParOf" srcId="{672D059E-CFAD-4B17-AD6A-9581BF0BB0E6}" destId="{5FB5A595-80AB-4D04-B841-C2EDF31EA0EA}" srcOrd="3" destOrd="0" presId="urn:microsoft.com/office/officeart/2005/8/layout/hList7#1"/>
    <dgm:cxn modelId="{DD6A5D4C-1F44-488C-8722-B298201419B9}" type="presParOf" srcId="{4903B07D-9477-4A76-8D25-1B29E6AD0FB5}" destId="{7597367B-C0FA-4636-876C-F1BB8AC3EE6C}" srcOrd="7" destOrd="0" presId="urn:microsoft.com/office/officeart/2005/8/layout/hList7#1"/>
    <dgm:cxn modelId="{4CE19391-18A0-4216-86CB-EFCD4CADC687}" type="presParOf" srcId="{4903B07D-9477-4A76-8D25-1B29E6AD0FB5}" destId="{B96C2C09-6150-4FE4-8B46-4F8AE5662A39}" srcOrd="8" destOrd="0" presId="urn:microsoft.com/office/officeart/2005/8/layout/hList7#1"/>
    <dgm:cxn modelId="{18F7950A-0660-453F-A951-E2855E7FFD3D}" type="presParOf" srcId="{B96C2C09-6150-4FE4-8B46-4F8AE5662A39}" destId="{7581C696-9677-447C-876B-B9D222F73386}" srcOrd="0" destOrd="0" presId="urn:microsoft.com/office/officeart/2005/8/layout/hList7#1"/>
    <dgm:cxn modelId="{857AB9AB-09B9-4D70-850D-D6C43B5E4254}" type="presParOf" srcId="{B96C2C09-6150-4FE4-8B46-4F8AE5662A39}" destId="{2B308F3E-B473-4425-B672-718F178A27B8}" srcOrd="1" destOrd="0" presId="urn:microsoft.com/office/officeart/2005/8/layout/hList7#1"/>
    <dgm:cxn modelId="{D4C16643-C3B0-423F-9809-14A01C196502}" type="presParOf" srcId="{B96C2C09-6150-4FE4-8B46-4F8AE5662A39}" destId="{AAFEEFE2-9132-4282-909B-4557FB3E72BF}" srcOrd="2" destOrd="0" presId="urn:microsoft.com/office/officeart/2005/8/layout/hList7#1"/>
    <dgm:cxn modelId="{23551DE5-579D-49B3-9E5F-37B09FC8FFB8}" type="presParOf" srcId="{B96C2C09-6150-4FE4-8B46-4F8AE5662A39}" destId="{E6BAF83D-19F8-4C5C-8CE8-11123E00C47C}" srcOrd="3" destOrd="0" presId="urn:microsoft.com/office/officeart/2005/8/layout/hList7#1"/>
    <dgm:cxn modelId="{7480A0DD-B1E3-43C4-A3A5-5C1098EB696F}" type="presParOf" srcId="{4903B07D-9477-4A76-8D25-1B29E6AD0FB5}" destId="{14ECB0CE-0812-4CE4-A3F3-F983EFD2C959}" srcOrd="9" destOrd="0" presId="urn:microsoft.com/office/officeart/2005/8/layout/hList7#1"/>
    <dgm:cxn modelId="{CB0BB877-31EC-46BE-A4D8-8D950FF36772}" type="presParOf" srcId="{4903B07D-9477-4A76-8D25-1B29E6AD0FB5}" destId="{795F32D3-C1D7-4C23-BEE9-EED38D4E556C}" srcOrd="10" destOrd="0" presId="urn:microsoft.com/office/officeart/2005/8/layout/hList7#1"/>
    <dgm:cxn modelId="{7808164C-BA16-4DC1-A6CC-89D340D5A8EE}" type="presParOf" srcId="{795F32D3-C1D7-4C23-BEE9-EED38D4E556C}" destId="{4BCAF2DD-C6F1-49AA-AE65-27AB3341E12D}" srcOrd="0" destOrd="0" presId="urn:microsoft.com/office/officeart/2005/8/layout/hList7#1"/>
    <dgm:cxn modelId="{85E2B14B-1339-4F42-9F6B-5FBE50A36EC4}" type="presParOf" srcId="{795F32D3-C1D7-4C23-BEE9-EED38D4E556C}" destId="{5C0135E4-7526-4EB7-BBA7-9AD904665EC2}" srcOrd="1" destOrd="0" presId="urn:microsoft.com/office/officeart/2005/8/layout/hList7#1"/>
    <dgm:cxn modelId="{2F33C74E-E94C-4212-9327-37D5AA02423F}" type="presParOf" srcId="{795F32D3-C1D7-4C23-BEE9-EED38D4E556C}" destId="{60FA12A9-230F-4939-A23C-2177F19557C8}" srcOrd="2" destOrd="0" presId="urn:microsoft.com/office/officeart/2005/8/layout/hList7#1"/>
    <dgm:cxn modelId="{76F240A0-1DFE-41E1-AD17-109F33755A22}" type="presParOf" srcId="{795F32D3-C1D7-4C23-BEE9-EED38D4E556C}" destId="{E9152A02-95A9-473F-87CA-356091A7A437}"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A3DF3C-D402-4DC0-8FD4-F7F7C0309F25}"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FFC9448-ED28-41A4-88FD-1201CF2A2685}">
      <dgm:prSet phldrT="[Text]" custT="1"/>
      <dgm:spPr/>
      <dgm:t>
        <a:bodyPr/>
        <a:lstStyle/>
        <a:p>
          <a:pPr algn="ctr"/>
          <a:r>
            <a:rPr lang="en-US" sz="2000"/>
            <a:t>Implementation of SANDAG Regional Bikeway Plan</a:t>
          </a:r>
          <a:endParaRPr lang="en-US" sz="2000" dirty="0"/>
        </a:p>
      </dgm:t>
    </dgm:pt>
    <dgm:pt modelId="{ABF9636B-3B7D-41D6-BB46-241BF60DFF11}" type="parTrans" cxnId="{C77B76C5-44BE-45B8-84DE-B8A882E384E5}">
      <dgm:prSet/>
      <dgm:spPr/>
      <dgm:t>
        <a:bodyPr/>
        <a:lstStyle/>
        <a:p>
          <a:endParaRPr lang="en-US"/>
        </a:p>
      </dgm:t>
    </dgm:pt>
    <dgm:pt modelId="{0129C83E-6B2E-460E-AE76-A5BA5245FE22}" type="sibTrans" cxnId="{C77B76C5-44BE-45B8-84DE-B8A882E384E5}">
      <dgm:prSet/>
      <dgm:spPr/>
      <dgm:t>
        <a:bodyPr/>
        <a:lstStyle/>
        <a:p>
          <a:endParaRPr lang="en-US"/>
        </a:p>
      </dgm:t>
    </dgm:pt>
    <dgm:pt modelId="{982E6158-61B2-432A-910D-CEEF9B3598C1}">
      <dgm:prSet custT="1"/>
      <dgm:spPr/>
      <dgm:t>
        <a:bodyPr/>
        <a:lstStyle/>
        <a:p>
          <a:r>
            <a:rPr lang="en-US" sz="2000"/>
            <a:t>Bike to Work Month</a:t>
          </a:r>
          <a:endParaRPr lang="en-US" sz="2000" dirty="0"/>
        </a:p>
      </dgm:t>
    </dgm:pt>
    <dgm:pt modelId="{86186C45-6D7E-42D8-B9C7-93F874D0B7A5}" type="parTrans" cxnId="{0B904A5D-3B23-4F99-B8DB-B9940081DC19}">
      <dgm:prSet/>
      <dgm:spPr/>
      <dgm:t>
        <a:bodyPr/>
        <a:lstStyle/>
        <a:p>
          <a:endParaRPr lang="en-US"/>
        </a:p>
      </dgm:t>
    </dgm:pt>
    <dgm:pt modelId="{654A218C-58C6-4986-A0BA-5491F75A22AA}" type="sibTrans" cxnId="{0B904A5D-3B23-4F99-B8DB-B9940081DC19}">
      <dgm:prSet/>
      <dgm:spPr/>
      <dgm:t>
        <a:bodyPr/>
        <a:lstStyle/>
        <a:p>
          <a:endParaRPr lang="en-US"/>
        </a:p>
      </dgm:t>
    </dgm:pt>
    <dgm:pt modelId="{66235813-258B-4EAE-912C-FC3D8E1F6E5C}">
      <dgm:prSet custT="1"/>
      <dgm:spPr/>
      <dgm:t>
        <a:bodyPr/>
        <a:lstStyle/>
        <a:p>
          <a:r>
            <a:rPr lang="en-US" sz="2000" dirty="0"/>
            <a:t>Bike signage network</a:t>
          </a:r>
        </a:p>
      </dgm:t>
    </dgm:pt>
    <dgm:pt modelId="{1A9CE4E5-D369-4974-92A6-317D9CD1A959}" type="parTrans" cxnId="{5ED1D84C-4F4B-4383-93C5-A11C8BF7451B}">
      <dgm:prSet/>
      <dgm:spPr/>
      <dgm:t>
        <a:bodyPr/>
        <a:lstStyle/>
        <a:p>
          <a:endParaRPr lang="en-US"/>
        </a:p>
      </dgm:t>
    </dgm:pt>
    <dgm:pt modelId="{DD192393-9417-4101-A212-0350673D211F}" type="sibTrans" cxnId="{5ED1D84C-4F4B-4383-93C5-A11C8BF7451B}">
      <dgm:prSet/>
      <dgm:spPr/>
      <dgm:t>
        <a:bodyPr/>
        <a:lstStyle/>
        <a:p>
          <a:endParaRPr lang="en-US"/>
        </a:p>
      </dgm:t>
    </dgm:pt>
    <dgm:pt modelId="{81CCDB71-3E5C-43F5-A53E-22D9259011BD}">
      <dgm:prSet custT="1"/>
      <dgm:spPr/>
      <dgm:t>
        <a:bodyPr/>
        <a:lstStyle/>
        <a:p>
          <a:pPr algn="ctr"/>
          <a:r>
            <a:rPr lang="en-US" sz="2000"/>
            <a:t>Data collection and monitoring</a:t>
          </a:r>
          <a:endParaRPr lang="en-US" sz="2000" dirty="0"/>
        </a:p>
      </dgm:t>
    </dgm:pt>
    <dgm:pt modelId="{8E89ABEA-4831-4510-9A40-58BB9DD642EE}" type="parTrans" cxnId="{E62D2C16-96EB-49BB-B2B6-470AE2CC6972}">
      <dgm:prSet/>
      <dgm:spPr/>
      <dgm:t>
        <a:bodyPr/>
        <a:lstStyle/>
        <a:p>
          <a:endParaRPr lang="en-US"/>
        </a:p>
      </dgm:t>
    </dgm:pt>
    <dgm:pt modelId="{8969185A-82BF-4132-84B1-BEC1493AEA20}" type="sibTrans" cxnId="{E62D2C16-96EB-49BB-B2B6-470AE2CC6972}">
      <dgm:prSet/>
      <dgm:spPr/>
      <dgm:t>
        <a:bodyPr/>
        <a:lstStyle/>
        <a:p>
          <a:endParaRPr lang="en-US"/>
        </a:p>
      </dgm:t>
    </dgm:pt>
    <dgm:pt modelId="{AE30A60F-F1E8-49BE-81AF-C42FDE20371D}">
      <dgm:prSet custT="1"/>
      <dgm:spPr/>
      <dgm:t>
        <a:bodyPr/>
        <a:lstStyle/>
        <a:p>
          <a:r>
            <a:rPr lang="en-US" sz="2000"/>
            <a:t>Automated bicycle and pedestrian counter network</a:t>
          </a:r>
          <a:endParaRPr lang="en-US" sz="2000" dirty="0"/>
        </a:p>
      </dgm:t>
    </dgm:pt>
    <dgm:pt modelId="{2B783637-EB90-43DA-969B-D11BDFE493F2}" type="parTrans" cxnId="{9AC95C2E-7058-4C51-BF7E-B73ED62E20F0}">
      <dgm:prSet/>
      <dgm:spPr/>
      <dgm:t>
        <a:bodyPr/>
        <a:lstStyle/>
        <a:p>
          <a:endParaRPr lang="en-US"/>
        </a:p>
      </dgm:t>
    </dgm:pt>
    <dgm:pt modelId="{270E93C5-F006-43BB-90EC-29F5A01DF14E}" type="sibTrans" cxnId="{9AC95C2E-7058-4C51-BF7E-B73ED62E20F0}">
      <dgm:prSet/>
      <dgm:spPr/>
      <dgm:t>
        <a:bodyPr/>
        <a:lstStyle/>
        <a:p>
          <a:endParaRPr lang="en-US"/>
        </a:p>
      </dgm:t>
    </dgm:pt>
    <dgm:pt modelId="{0222E248-7412-46C1-90F8-B63F38B4D779}" type="pres">
      <dgm:prSet presAssocID="{D2A3DF3C-D402-4DC0-8FD4-F7F7C0309F25}" presName="linear" presStyleCnt="0">
        <dgm:presLayoutVars>
          <dgm:dir/>
          <dgm:animLvl val="lvl"/>
          <dgm:resizeHandles val="exact"/>
        </dgm:presLayoutVars>
      </dgm:prSet>
      <dgm:spPr/>
      <dgm:t>
        <a:bodyPr/>
        <a:lstStyle/>
        <a:p>
          <a:endParaRPr lang="en-US"/>
        </a:p>
      </dgm:t>
    </dgm:pt>
    <dgm:pt modelId="{C7A13221-8732-48D5-96FC-EA69C8211B09}" type="pres">
      <dgm:prSet presAssocID="{5FFC9448-ED28-41A4-88FD-1201CF2A2685}" presName="parentLin" presStyleCnt="0"/>
      <dgm:spPr/>
    </dgm:pt>
    <dgm:pt modelId="{3A3196AA-4275-4860-A382-11479D96CD47}" type="pres">
      <dgm:prSet presAssocID="{5FFC9448-ED28-41A4-88FD-1201CF2A2685}" presName="parentLeftMargin" presStyleLbl="node1" presStyleIdx="0" presStyleCnt="2"/>
      <dgm:spPr/>
      <dgm:t>
        <a:bodyPr/>
        <a:lstStyle/>
        <a:p>
          <a:endParaRPr lang="en-US"/>
        </a:p>
      </dgm:t>
    </dgm:pt>
    <dgm:pt modelId="{31928C7B-3298-433D-9193-CA4530E992AE}" type="pres">
      <dgm:prSet presAssocID="{5FFC9448-ED28-41A4-88FD-1201CF2A2685}" presName="parentText" presStyleLbl="node1" presStyleIdx="0" presStyleCnt="2" custLinFactNeighborX="-1235" custLinFactNeighborY="-9513">
        <dgm:presLayoutVars>
          <dgm:chMax val="0"/>
          <dgm:bulletEnabled val="1"/>
        </dgm:presLayoutVars>
      </dgm:prSet>
      <dgm:spPr/>
      <dgm:t>
        <a:bodyPr/>
        <a:lstStyle/>
        <a:p>
          <a:endParaRPr lang="en-US"/>
        </a:p>
      </dgm:t>
    </dgm:pt>
    <dgm:pt modelId="{5F5031F8-BE40-452C-B5C8-6AEEE74FF5E8}" type="pres">
      <dgm:prSet presAssocID="{5FFC9448-ED28-41A4-88FD-1201CF2A2685}" presName="negativeSpace" presStyleCnt="0"/>
      <dgm:spPr/>
    </dgm:pt>
    <dgm:pt modelId="{D473CF2E-BD2E-49DD-8376-5FD95881BB7F}" type="pres">
      <dgm:prSet presAssocID="{5FFC9448-ED28-41A4-88FD-1201CF2A2685}" presName="childText" presStyleLbl="conFgAcc1" presStyleIdx="0" presStyleCnt="2">
        <dgm:presLayoutVars>
          <dgm:bulletEnabled val="1"/>
        </dgm:presLayoutVars>
      </dgm:prSet>
      <dgm:spPr/>
      <dgm:t>
        <a:bodyPr/>
        <a:lstStyle/>
        <a:p>
          <a:endParaRPr lang="en-US"/>
        </a:p>
      </dgm:t>
    </dgm:pt>
    <dgm:pt modelId="{6E4D5209-1687-40AD-BD82-B3DD80A5713C}" type="pres">
      <dgm:prSet presAssocID="{0129C83E-6B2E-460E-AE76-A5BA5245FE22}" presName="spaceBetweenRectangles" presStyleCnt="0"/>
      <dgm:spPr/>
    </dgm:pt>
    <dgm:pt modelId="{793B8DBF-D8C1-4532-B740-754912599E1C}" type="pres">
      <dgm:prSet presAssocID="{81CCDB71-3E5C-43F5-A53E-22D9259011BD}" presName="parentLin" presStyleCnt="0"/>
      <dgm:spPr/>
    </dgm:pt>
    <dgm:pt modelId="{9CD631E9-FBE0-4ADC-BD30-8CA97FED10C1}" type="pres">
      <dgm:prSet presAssocID="{81CCDB71-3E5C-43F5-A53E-22D9259011BD}" presName="parentLeftMargin" presStyleLbl="node1" presStyleIdx="0" presStyleCnt="2"/>
      <dgm:spPr/>
      <dgm:t>
        <a:bodyPr/>
        <a:lstStyle/>
        <a:p>
          <a:endParaRPr lang="en-US"/>
        </a:p>
      </dgm:t>
    </dgm:pt>
    <dgm:pt modelId="{218E1274-9371-4FAA-A214-313ECC0AA3EF}" type="pres">
      <dgm:prSet presAssocID="{81CCDB71-3E5C-43F5-A53E-22D9259011BD}" presName="parentText" presStyleLbl="node1" presStyleIdx="1" presStyleCnt="2">
        <dgm:presLayoutVars>
          <dgm:chMax val="0"/>
          <dgm:bulletEnabled val="1"/>
        </dgm:presLayoutVars>
      </dgm:prSet>
      <dgm:spPr/>
      <dgm:t>
        <a:bodyPr/>
        <a:lstStyle/>
        <a:p>
          <a:endParaRPr lang="en-US"/>
        </a:p>
      </dgm:t>
    </dgm:pt>
    <dgm:pt modelId="{2C0E3EF1-FF67-4254-A517-F67AA9FFDC87}" type="pres">
      <dgm:prSet presAssocID="{81CCDB71-3E5C-43F5-A53E-22D9259011BD}" presName="negativeSpace" presStyleCnt="0"/>
      <dgm:spPr/>
    </dgm:pt>
    <dgm:pt modelId="{1DAA6282-2ACF-4E48-9555-0131065F3F3A}" type="pres">
      <dgm:prSet presAssocID="{81CCDB71-3E5C-43F5-A53E-22D9259011BD}" presName="childText" presStyleLbl="conFgAcc1" presStyleIdx="1" presStyleCnt="2">
        <dgm:presLayoutVars>
          <dgm:bulletEnabled val="1"/>
        </dgm:presLayoutVars>
      </dgm:prSet>
      <dgm:spPr/>
      <dgm:t>
        <a:bodyPr/>
        <a:lstStyle/>
        <a:p>
          <a:endParaRPr lang="en-US"/>
        </a:p>
      </dgm:t>
    </dgm:pt>
  </dgm:ptLst>
  <dgm:cxnLst>
    <dgm:cxn modelId="{0B904A5D-3B23-4F99-B8DB-B9940081DC19}" srcId="{5FFC9448-ED28-41A4-88FD-1201CF2A2685}" destId="{982E6158-61B2-432A-910D-CEEF9B3598C1}" srcOrd="0" destOrd="0" parTransId="{86186C45-6D7E-42D8-B9C7-93F874D0B7A5}" sibTransId="{654A218C-58C6-4986-A0BA-5491F75A22AA}"/>
    <dgm:cxn modelId="{2E3A50D6-F4BE-47D7-A2EF-C3C38D65A9E2}" type="presOf" srcId="{5FFC9448-ED28-41A4-88FD-1201CF2A2685}" destId="{31928C7B-3298-433D-9193-CA4530E992AE}" srcOrd="1" destOrd="0" presId="urn:microsoft.com/office/officeart/2005/8/layout/list1"/>
    <dgm:cxn modelId="{66D3D162-5B40-4012-901F-268401E1824B}" type="presOf" srcId="{982E6158-61B2-432A-910D-CEEF9B3598C1}" destId="{D473CF2E-BD2E-49DD-8376-5FD95881BB7F}" srcOrd="0" destOrd="0" presId="urn:microsoft.com/office/officeart/2005/8/layout/list1"/>
    <dgm:cxn modelId="{06EEF0BC-E7B3-4821-9AA8-0881F6C33378}" type="presOf" srcId="{81CCDB71-3E5C-43F5-A53E-22D9259011BD}" destId="{9CD631E9-FBE0-4ADC-BD30-8CA97FED10C1}" srcOrd="0" destOrd="0" presId="urn:microsoft.com/office/officeart/2005/8/layout/list1"/>
    <dgm:cxn modelId="{63ECFAE5-B8CE-4F27-AF39-0CB02FBD70C1}" type="presOf" srcId="{5FFC9448-ED28-41A4-88FD-1201CF2A2685}" destId="{3A3196AA-4275-4860-A382-11479D96CD47}" srcOrd="0" destOrd="0" presId="urn:microsoft.com/office/officeart/2005/8/layout/list1"/>
    <dgm:cxn modelId="{C77B76C5-44BE-45B8-84DE-B8A882E384E5}" srcId="{D2A3DF3C-D402-4DC0-8FD4-F7F7C0309F25}" destId="{5FFC9448-ED28-41A4-88FD-1201CF2A2685}" srcOrd="0" destOrd="0" parTransId="{ABF9636B-3B7D-41D6-BB46-241BF60DFF11}" sibTransId="{0129C83E-6B2E-460E-AE76-A5BA5245FE22}"/>
    <dgm:cxn modelId="{8E421018-F34E-4C46-B063-024FA2CC05E2}" type="presOf" srcId="{66235813-258B-4EAE-912C-FC3D8E1F6E5C}" destId="{D473CF2E-BD2E-49DD-8376-5FD95881BB7F}" srcOrd="0" destOrd="1" presId="urn:microsoft.com/office/officeart/2005/8/layout/list1"/>
    <dgm:cxn modelId="{5ED1D84C-4F4B-4383-93C5-A11C8BF7451B}" srcId="{5FFC9448-ED28-41A4-88FD-1201CF2A2685}" destId="{66235813-258B-4EAE-912C-FC3D8E1F6E5C}" srcOrd="1" destOrd="0" parTransId="{1A9CE4E5-D369-4974-92A6-317D9CD1A959}" sibTransId="{DD192393-9417-4101-A212-0350673D211F}"/>
    <dgm:cxn modelId="{E2D3B2BC-60C4-4FF0-9911-295AB992F23E}" type="presOf" srcId="{81CCDB71-3E5C-43F5-A53E-22D9259011BD}" destId="{218E1274-9371-4FAA-A214-313ECC0AA3EF}" srcOrd="1" destOrd="0" presId="urn:microsoft.com/office/officeart/2005/8/layout/list1"/>
    <dgm:cxn modelId="{708106A6-378C-4CAE-A127-0DDECFB2D142}" type="presOf" srcId="{AE30A60F-F1E8-49BE-81AF-C42FDE20371D}" destId="{1DAA6282-2ACF-4E48-9555-0131065F3F3A}" srcOrd="0" destOrd="0" presId="urn:microsoft.com/office/officeart/2005/8/layout/list1"/>
    <dgm:cxn modelId="{9AC95C2E-7058-4C51-BF7E-B73ED62E20F0}" srcId="{81CCDB71-3E5C-43F5-A53E-22D9259011BD}" destId="{AE30A60F-F1E8-49BE-81AF-C42FDE20371D}" srcOrd="0" destOrd="0" parTransId="{2B783637-EB90-43DA-969B-D11BDFE493F2}" sibTransId="{270E93C5-F006-43BB-90EC-29F5A01DF14E}"/>
    <dgm:cxn modelId="{F9273E3D-CD70-4A83-8DCA-2C343D83946C}" type="presOf" srcId="{D2A3DF3C-D402-4DC0-8FD4-F7F7C0309F25}" destId="{0222E248-7412-46C1-90F8-B63F38B4D779}" srcOrd="0" destOrd="0" presId="urn:microsoft.com/office/officeart/2005/8/layout/list1"/>
    <dgm:cxn modelId="{E62D2C16-96EB-49BB-B2B6-470AE2CC6972}" srcId="{D2A3DF3C-D402-4DC0-8FD4-F7F7C0309F25}" destId="{81CCDB71-3E5C-43F5-A53E-22D9259011BD}" srcOrd="1" destOrd="0" parTransId="{8E89ABEA-4831-4510-9A40-58BB9DD642EE}" sibTransId="{8969185A-82BF-4132-84B1-BEC1493AEA20}"/>
    <dgm:cxn modelId="{17159264-6BD0-4251-A10C-1368615CCE6F}" type="presParOf" srcId="{0222E248-7412-46C1-90F8-B63F38B4D779}" destId="{C7A13221-8732-48D5-96FC-EA69C8211B09}" srcOrd="0" destOrd="0" presId="urn:microsoft.com/office/officeart/2005/8/layout/list1"/>
    <dgm:cxn modelId="{6FBD9F0D-6E19-466F-8F32-D14E516249C1}" type="presParOf" srcId="{C7A13221-8732-48D5-96FC-EA69C8211B09}" destId="{3A3196AA-4275-4860-A382-11479D96CD47}" srcOrd="0" destOrd="0" presId="urn:microsoft.com/office/officeart/2005/8/layout/list1"/>
    <dgm:cxn modelId="{70849FBC-A9D4-47A1-A1A9-5414ABAD2FE3}" type="presParOf" srcId="{C7A13221-8732-48D5-96FC-EA69C8211B09}" destId="{31928C7B-3298-433D-9193-CA4530E992AE}" srcOrd="1" destOrd="0" presId="urn:microsoft.com/office/officeart/2005/8/layout/list1"/>
    <dgm:cxn modelId="{CB4E2C62-78E0-4B04-8E1F-DB9E592C949E}" type="presParOf" srcId="{0222E248-7412-46C1-90F8-B63F38B4D779}" destId="{5F5031F8-BE40-452C-B5C8-6AEEE74FF5E8}" srcOrd="1" destOrd="0" presId="urn:microsoft.com/office/officeart/2005/8/layout/list1"/>
    <dgm:cxn modelId="{D5CC9909-207F-4D1A-96A9-304726C7133E}" type="presParOf" srcId="{0222E248-7412-46C1-90F8-B63F38B4D779}" destId="{D473CF2E-BD2E-49DD-8376-5FD95881BB7F}" srcOrd="2" destOrd="0" presId="urn:microsoft.com/office/officeart/2005/8/layout/list1"/>
    <dgm:cxn modelId="{C88E83BF-D895-47DB-BB29-F6CF2C5F17BE}" type="presParOf" srcId="{0222E248-7412-46C1-90F8-B63F38B4D779}" destId="{6E4D5209-1687-40AD-BD82-B3DD80A5713C}" srcOrd="3" destOrd="0" presId="urn:microsoft.com/office/officeart/2005/8/layout/list1"/>
    <dgm:cxn modelId="{92B0EDA6-3FD6-44ED-BD06-7C6414DC4663}" type="presParOf" srcId="{0222E248-7412-46C1-90F8-B63F38B4D779}" destId="{793B8DBF-D8C1-4532-B740-754912599E1C}" srcOrd="4" destOrd="0" presId="urn:microsoft.com/office/officeart/2005/8/layout/list1"/>
    <dgm:cxn modelId="{3327D4C1-9364-41E8-8DBE-B62B05E596D4}" type="presParOf" srcId="{793B8DBF-D8C1-4532-B740-754912599E1C}" destId="{9CD631E9-FBE0-4ADC-BD30-8CA97FED10C1}" srcOrd="0" destOrd="0" presId="urn:microsoft.com/office/officeart/2005/8/layout/list1"/>
    <dgm:cxn modelId="{8F910137-80EC-40AA-871A-6D224874E230}" type="presParOf" srcId="{793B8DBF-D8C1-4532-B740-754912599E1C}" destId="{218E1274-9371-4FAA-A214-313ECC0AA3EF}" srcOrd="1" destOrd="0" presId="urn:microsoft.com/office/officeart/2005/8/layout/list1"/>
    <dgm:cxn modelId="{274D5FB8-8C6C-43B7-AC9F-737D0596DFC5}" type="presParOf" srcId="{0222E248-7412-46C1-90F8-B63F38B4D779}" destId="{2C0E3EF1-FF67-4254-A517-F67AA9FFDC87}" srcOrd="5" destOrd="0" presId="urn:microsoft.com/office/officeart/2005/8/layout/list1"/>
    <dgm:cxn modelId="{D9738D21-CD0C-48F8-AC81-EAFBD16C10EB}" type="presParOf" srcId="{0222E248-7412-46C1-90F8-B63F38B4D779}" destId="{1DAA6282-2ACF-4E48-9555-0131065F3F3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970799-8198-46D8-8882-7FDF783427C4}"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83AEC2B8-E987-4269-8920-F7989FBE42DD}">
      <dgm:prSet custT="1"/>
      <dgm:spPr/>
      <dgm:t>
        <a:bodyPr/>
        <a:lstStyle/>
        <a:p>
          <a:pPr rtl="0"/>
          <a:r>
            <a:rPr lang="en-US" sz="2000" dirty="0">
              <a:solidFill>
                <a:schemeClr val="bg1"/>
              </a:solidFill>
            </a:rPr>
            <a:t>Healthy Communities Grants</a:t>
          </a:r>
        </a:p>
      </dgm:t>
    </dgm:pt>
    <dgm:pt modelId="{D9ED81E6-9D36-46FA-89B9-6FE1E2AE0E93}" type="parTrans" cxnId="{A064EB82-A854-4E6C-9CA5-451CFC1F13E8}">
      <dgm:prSet/>
      <dgm:spPr/>
      <dgm:t>
        <a:bodyPr/>
        <a:lstStyle/>
        <a:p>
          <a:endParaRPr lang="en-US"/>
        </a:p>
      </dgm:t>
    </dgm:pt>
    <dgm:pt modelId="{D7DAFE8E-C020-4D52-B119-E0C9A1A521BD}" type="sibTrans" cxnId="{A064EB82-A854-4E6C-9CA5-451CFC1F13E8}">
      <dgm:prSet/>
      <dgm:spPr/>
      <dgm:t>
        <a:bodyPr/>
        <a:lstStyle/>
        <a:p>
          <a:endParaRPr lang="en-US"/>
        </a:p>
      </dgm:t>
    </dgm:pt>
    <dgm:pt modelId="{35A77666-0770-41A7-B80F-C3B75088B839}">
      <dgm:prSet custT="1"/>
      <dgm:spPr/>
      <dgm:t>
        <a:bodyPr/>
        <a:lstStyle/>
        <a:p>
          <a:pPr rtl="0"/>
          <a:r>
            <a:rPr lang="en-US" sz="2000" dirty="0"/>
            <a:t>Eight healthy communities grantees, including two tribal governments</a:t>
          </a:r>
        </a:p>
      </dgm:t>
    </dgm:pt>
    <dgm:pt modelId="{8F1EA9F9-02C0-4387-9B29-9241E0C3C6F3}" type="parTrans" cxnId="{81ED93B3-6584-4E93-B7C6-62A325BB7A2A}">
      <dgm:prSet/>
      <dgm:spPr/>
      <dgm:t>
        <a:bodyPr/>
        <a:lstStyle/>
        <a:p>
          <a:endParaRPr lang="en-US"/>
        </a:p>
      </dgm:t>
    </dgm:pt>
    <dgm:pt modelId="{C1DC67C3-4621-49B9-A79B-4B2C87F7F456}" type="sibTrans" cxnId="{81ED93B3-6584-4E93-B7C6-62A325BB7A2A}">
      <dgm:prSet/>
      <dgm:spPr/>
      <dgm:t>
        <a:bodyPr/>
        <a:lstStyle/>
        <a:p>
          <a:endParaRPr lang="en-US"/>
        </a:p>
      </dgm:t>
    </dgm:pt>
    <dgm:pt modelId="{7A3BE394-FDA7-4682-B325-9571484FA734}">
      <dgm:prSet custT="1"/>
      <dgm:spPr/>
      <dgm:t>
        <a:bodyPr/>
        <a:lstStyle/>
        <a:p>
          <a:pPr rtl="0"/>
          <a:r>
            <a:rPr lang="en-US" sz="2000" dirty="0"/>
            <a:t>Health Impact Assessment</a:t>
          </a:r>
        </a:p>
      </dgm:t>
    </dgm:pt>
    <dgm:pt modelId="{D3E1A142-5D72-47EB-BA0F-0A045DE50E58}" type="parTrans" cxnId="{1207D0B5-D586-4BF7-85A6-98CAB961A6D1}">
      <dgm:prSet/>
      <dgm:spPr/>
      <dgm:t>
        <a:bodyPr/>
        <a:lstStyle/>
        <a:p>
          <a:endParaRPr lang="en-US"/>
        </a:p>
      </dgm:t>
    </dgm:pt>
    <dgm:pt modelId="{6180419D-2EA1-421C-8D9C-9AFC28599774}" type="sibTrans" cxnId="{1207D0B5-D586-4BF7-85A6-98CAB961A6D1}">
      <dgm:prSet/>
      <dgm:spPr/>
      <dgm:t>
        <a:bodyPr/>
        <a:lstStyle/>
        <a:p>
          <a:endParaRPr lang="en-US"/>
        </a:p>
      </dgm:t>
    </dgm:pt>
    <dgm:pt modelId="{E6AB7AD3-C451-4754-8B0E-3E177CCAC139}">
      <dgm:prSet custT="1"/>
      <dgm:spPr/>
      <dgm:t>
        <a:bodyPr/>
        <a:lstStyle/>
        <a:p>
          <a:pPr rtl="0"/>
          <a:r>
            <a:rPr lang="en-US" sz="2000" dirty="0"/>
            <a:t>Pilot HIA</a:t>
          </a:r>
        </a:p>
      </dgm:t>
    </dgm:pt>
    <dgm:pt modelId="{036D6A82-BC2A-48ED-97DD-6544ADE1170C}" type="parTrans" cxnId="{91D66FCE-FF05-4A1A-9DD6-4E2B57C69221}">
      <dgm:prSet/>
      <dgm:spPr/>
      <dgm:t>
        <a:bodyPr/>
        <a:lstStyle/>
        <a:p>
          <a:endParaRPr lang="en-US"/>
        </a:p>
      </dgm:t>
    </dgm:pt>
    <dgm:pt modelId="{165C4A65-6D11-45E9-9C13-E56A043DDA6C}" type="sibTrans" cxnId="{91D66FCE-FF05-4A1A-9DD6-4E2B57C69221}">
      <dgm:prSet/>
      <dgm:spPr/>
      <dgm:t>
        <a:bodyPr/>
        <a:lstStyle/>
        <a:p>
          <a:endParaRPr lang="en-US"/>
        </a:p>
      </dgm:t>
    </dgm:pt>
    <dgm:pt modelId="{20AA9C74-0F7C-4DB4-9FC6-D806B295164F}">
      <dgm:prSet custT="1"/>
      <dgm:spPr/>
      <dgm:t>
        <a:bodyPr/>
        <a:lstStyle/>
        <a:p>
          <a:pPr rtl="0"/>
          <a:r>
            <a:rPr lang="en-US" sz="2000" dirty="0"/>
            <a:t>Trainings</a:t>
          </a:r>
        </a:p>
      </dgm:t>
    </dgm:pt>
    <dgm:pt modelId="{2E8C74FF-0B4D-4BAC-852F-350EF4EDF4F5}" type="parTrans" cxnId="{357315BA-45EA-48B8-AD0B-F1A60D1436FC}">
      <dgm:prSet/>
      <dgm:spPr/>
      <dgm:t>
        <a:bodyPr/>
        <a:lstStyle/>
        <a:p>
          <a:endParaRPr lang="en-US"/>
        </a:p>
      </dgm:t>
    </dgm:pt>
    <dgm:pt modelId="{B1B74489-7C6C-4374-BC60-CFEF95DC7FC1}" type="sibTrans" cxnId="{357315BA-45EA-48B8-AD0B-F1A60D1436FC}">
      <dgm:prSet/>
      <dgm:spPr/>
      <dgm:t>
        <a:bodyPr/>
        <a:lstStyle/>
        <a:p>
          <a:endParaRPr lang="en-US"/>
        </a:p>
      </dgm:t>
    </dgm:pt>
    <dgm:pt modelId="{A945C5E4-31F5-472F-9AF0-8825D843E620}">
      <dgm:prSet custT="1"/>
      <dgm:spPr/>
      <dgm:t>
        <a:bodyPr/>
        <a:lstStyle/>
        <a:p>
          <a:pPr rtl="0"/>
          <a:r>
            <a:rPr lang="en-US" sz="2000" dirty="0"/>
            <a:t>Healthy Design Guidelines</a:t>
          </a:r>
        </a:p>
      </dgm:t>
    </dgm:pt>
    <dgm:pt modelId="{FAE7C7EB-1A17-4F8F-BEFA-603937F5A75A}" type="parTrans" cxnId="{DCB9ED4F-45BD-49EA-85C5-364BC84A9753}">
      <dgm:prSet/>
      <dgm:spPr/>
      <dgm:t>
        <a:bodyPr/>
        <a:lstStyle/>
        <a:p>
          <a:endParaRPr lang="en-US"/>
        </a:p>
      </dgm:t>
    </dgm:pt>
    <dgm:pt modelId="{48F3553D-125D-4E04-9C6A-27884F1875CD}" type="sibTrans" cxnId="{DCB9ED4F-45BD-49EA-85C5-364BC84A9753}">
      <dgm:prSet/>
      <dgm:spPr/>
      <dgm:t>
        <a:bodyPr/>
        <a:lstStyle/>
        <a:p>
          <a:endParaRPr lang="en-US"/>
        </a:p>
      </dgm:t>
    </dgm:pt>
    <dgm:pt modelId="{3B13BD36-1591-45A9-B81C-C27FD2308635}">
      <dgm:prSet custT="1"/>
      <dgm:spPr/>
      <dgm:t>
        <a:bodyPr/>
        <a:lstStyle/>
        <a:p>
          <a:pPr rtl="0"/>
          <a:r>
            <a:rPr lang="en-US" sz="2000" dirty="0"/>
            <a:t>Three active transportation planning grantees</a:t>
          </a:r>
        </a:p>
      </dgm:t>
    </dgm:pt>
    <dgm:pt modelId="{8FF16375-0A29-455F-982E-FBD2EE36B8CF}" type="parTrans" cxnId="{8FD64812-525B-4E12-9633-FCEC21949FBF}">
      <dgm:prSet/>
      <dgm:spPr/>
      <dgm:t>
        <a:bodyPr/>
        <a:lstStyle/>
        <a:p>
          <a:endParaRPr lang="en-US"/>
        </a:p>
      </dgm:t>
    </dgm:pt>
    <dgm:pt modelId="{AAF761B6-CF7C-4497-B43B-893F1579F6A2}" type="sibTrans" cxnId="{8FD64812-525B-4E12-9633-FCEC21949FBF}">
      <dgm:prSet/>
      <dgm:spPr/>
      <dgm:t>
        <a:bodyPr/>
        <a:lstStyle/>
        <a:p>
          <a:endParaRPr lang="en-US"/>
        </a:p>
      </dgm:t>
    </dgm:pt>
    <dgm:pt modelId="{EA7E8D76-7D40-4E5C-82C3-A30B66A025F5}">
      <dgm:prSet custT="1"/>
      <dgm:spPr/>
      <dgm:t>
        <a:bodyPr/>
        <a:lstStyle/>
        <a:p>
          <a:pPr rtl="0"/>
          <a:r>
            <a:rPr lang="en-US" sz="2000" dirty="0"/>
            <a:t>Complete Streets workshops</a:t>
          </a:r>
        </a:p>
      </dgm:t>
    </dgm:pt>
    <dgm:pt modelId="{A03C9280-AB78-40FD-B757-DF9D3D554039}" type="parTrans" cxnId="{8B4089D1-C7B1-40E8-99F8-FF93CF439BB6}">
      <dgm:prSet/>
      <dgm:spPr/>
      <dgm:t>
        <a:bodyPr/>
        <a:lstStyle/>
        <a:p>
          <a:endParaRPr lang="en-US"/>
        </a:p>
      </dgm:t>
    </dgm:pt>
    <dgm:pt modelId="{CB31A6F1-A0BB-4068-956F-1298FE9E5E79}" type="sibTrans" cxnId="{8B4089D1-C7B1-40E8-99F8-FF93CF439BB6}">
      <dgm:prSet/>
      <dgm:spPr/>
      <dgm:t>
        <a:bodyPr/>
        <a:lstStyle/>
        <a:p>
          <a:endParaRPr lang="en-US"/>
        </a:p>
      </dgm:t>
    </dgm:pt>
    <dgm:pt modelId="{B224814B-F145-4504-8AA4-E4D6F23F464C}">
      <dgm:prSet custT="1"/>
      <dgm:spPr/>
      <dgm:t>
        <a:bodyPr/>
        <a:lstStyle/>
        <a:p>
          <a:pPr rtl="0"/>
          <a:r>
            <a:rPr lang="en-US" sz="2000" dirty="0"/>
            <a:t>Scoping and Assessment Report</a:t>
          </a:r>
        </a:p>
      </dgm:t>
    </dgm:pt>
    <dgm:pt modelId="{C49783B8-733E-499D-BBBF-6977165A32A9}" type="parTrans" cxnId="{6AA281D7-3BEC-4B01-B252-B2AF7428C136}">
      <dgm:prSet/>
      <dgm:spPr/>
      <dgm:t>
        <a:bodyPr/>
        <a:lstStyle/>
        <a:p>
          <a:endParaRPr lang="en-US"/>
        </a:p>
      </dgm:t>
    </dgm:pt>
    <dgm:pt modelId="{850BC244-BB21-469B-9B9F-65611BE54EB3}" type="sibTrans" cxnId="{6AA281D7-3BEC-4B01-B252-B2AF7428C136}">
      <dgm:prSet/>
      <dgm:spPr/>
      <dgm:t>
        <a:bodyPr/>
        <a:lstStyle/>
        <a:p>
          <a:endParaRPr lang="en-US"/>
        </a:p>
      </dgm:t>
    </dgm:pt>
    <dgm:pt modelId="{E8B664BB-256B-443F-A6C5-24B0BEE0919C}">
      <dgm:prSet custT="1"/>
      <dgm:spPr/>
      <dgm:t>
        <a:bodyPr/>
        <a:lstStyle/>
        <a:p>
          <a:pPr rtl="0"/>
          <a:r>
            <a:rPr lang="en-US" sz="2000" dirty="0"/>
            <a:t>Advancing Active Design workshop</a:t>
          </a:r>
        </a:p>
      </dgm:t>
    </dgm:pt>
    <dgm:pt modelId="{C8D953E8-7F4D-4DF8-A2E7-C59A0D1BEA96}" type="parTrans" cxnId="{F9AA0E80-B169-48EE-B02F-87A87F3F09D5}">
      <dgm:prSet/>
      <dgm:spPr/>
      <dgm:t>
        <a:bodyPr/>
        <a:lstStyle/>
        <a:p>
          <a:endParaRPr lang="en-US"/>
        </a:p>
      </dgm:t>
    </dgm:pt>
    <dgm:pt modelId="{BAC33C53-CDD7-494B-90E2-F0551CEDEDBD}" type="sibTrans" cxnId="{F9AA0E80-B169-48EE-B02F-87A87F3F09D5}">
      <dgm:prSet/>
      <dgm:spPr/>
      <dgm:t>
        <a:bodyPr/>
        <a:lstStyle/>
        <a:p>
          <a:endParaRPr lang="en-US"/>
        </a:p>
      </dgm:t>
    </dgm:pt>
    <dgm:pt modelId="{8435BBDE-63BC-462A-B141-4E14E324C8BA}" type="pres">
      <dgm:prSet presAssocID="{D3970799-8198-46D8-8882-7FDF783427C4}" presName="linear" presStyleCnt="0">
        <dgm:presLayoutVars>
          <dgm:dir/>
          <dgm:animLvl val="lvl"/>
          <dgm:resizeHandles val="exact"/>
        </dgm:presLayoutVars>
      </dgm:prSet>
      <dgm:spPr/>
      <dgm:t>
        <a:bodyPr/>
        <a:lstStyle/>
        <a:p>
          <a:endParaRPr lang="en-US"/>
        </a:p>
      </dgm:t>
    </dgm:pt>
    <dgm:pt modelId="{A430BB38-3A12-4333-B538-87A5550EE77E}" type="pres">
      <dgm:prSet presAssocID="{83AEC2B8-E987-4269-8920-F7989FBE42DD}" presName="parentLin" presStyleCnt="0"/>
      <dgm:spPr/>
    </dgm:pt>
    <dgm:pt modelId="{31380EEC-0732-4C37-AE22-C757088B0907}" type="pres">
      <dgm:prSet presAssocID="{83AEC2B8-E987-4269-8920-F7989FBE42DD}" presName="parentLeftMargin" presStyleLbl="node1" presStyleIdx="0" presStyleCnt="3"/>
      <dgm:spPr/>
      <dgm:t>
        <a:bodyPr/>
        <a:lstStyle/>
        <a:p>
          <a:endParaRPr lang="en-US"/>
        </a:p>
      </dgm:t>
    </dgm:pt>
    <dgm:pt modelId="{6F18968F-6DB1-4E9A-A7FA-1A94D71638F2}" type="pres">
      <dgm:prSet presAssocID="{83AEC2B8-E987-4269-8920-F7989FBE42DD}" presName="parentText" presStyleLbl="node1" presStyleIdx="0" presStyleCnt="3">
        <dgm:presLayoutVars>
          <dgm:chMax val="0"/>
          <dgm:bulletEnabled val="1"/>
        </dgm:presLayoutVars>
      </dgm:prSet>
      <dgm:spPr/>
      <dgm:t>
        <a:bodyPr/>
        <a:lstStyle/>
        <a:p>
          <a:endParaRPr lang="en-US"/>
        </a:p>
      </dgm:t>
    </dgm:pt>
    <dgm:pt modelId="{F64EC5E6-2CB1-4650-BB91-58F335DE9C1B}" type="pres">
      <dgm:prSet presAssocID="{83AEC2B8-E987-4269-8920-F7989FBE42DD}" presName="negativeSpace" presStyleCnt="0"/>
      <dgm:spPr/>
    </dgm:pt>
    <dgm:pt modelId="{764812A7-4885-4DCB-B2DA-B6C416C0BE99}" type="pres">
      <dgm:prSet presAssocID="{83AEC2B8-E987-4269-8920-F7989FBE42DD}" presName="childText" presStyleLbl="conFgAcc1" presStyleIdx="0" presStyleCnt="3">
        <dgm:presLayoutVars>
          <dgm:bulletEnabled val="1"/>
        </dgm:presLayoutVars>
      </dgm:prSet>
      <dgm:spPr/>
      <dgm:t>
        <a:bodyPr/>
        <a:lstStyle/>
        <a:p>
          <a:endParaRPr lang="en-US"/>
        </a:p>
      </dgm:t>
    </dgm:pt>
    <dgm:pt modelId="{50E773DB-0BF7-4959-AC08-86D223DD8B31}" type="pres">
      <dgm:prSet presAssocID="{D7DAFE8E-C020-4D52-B119-E0C9A1A521BD}" presName="spaceBetweenRectangles" presStyleCnt="0"/>
      <dgm:spPr/>
    </dgm:pt>
    <dgm:pt modelId="{5116138A-FDE6-4DC9-835D-5FCB204D1837}" type="pres">
      <dgm:prSet presAssocID="{7A3BE394-FDA7-4682-B325-9571484FA734}" presName="parentLin" presStyleCnt="0"/>
      <dgm:spPr/>
    </dgm:pt>
    <dgm:pt modelId="{0FEBAD98-2F66-4DBA-BC5E-0EF1865CD719}" type="pres">
      <dgm:prSet presAssocID="{7A3BE394-FDA7-4682-B325-9571484FA734}" presName="parentLeftMargin" presStyleLbl="node1" presStyleIdx="0" presStyleCnt="3"/>
      <dgm:spPr/>
      <dgm:t>
        <a:bodyPr/>
        <a:lstStyle/>
        <a:p>
          <a:endParaRPr lang="en-US"/>
        </a:p>
      </dgm:t>
    </dgm:pt>
    <dgm:pt modelId="{EA3FE72D-1A1F-452B-96C1-BA7DABA4EC7F}" type="pres">
      <dgm:prSet presAssocID="{7A3BE394-FDA7-4682-B325-9571484FA734}" presName="parentText" presStyleLbl="node1" presStyleIdx="1" presStyleCnt="3">
        <dgm:presLayoutVars>
          <dgm:chMax val="0"/>
          <dgm:bulletEnabled val="1"/>
        </dgm:presLayoutVars>
      </dgm:prSet>
      <dgm:spPr/>
      <dgm:t>
        <a:bodyPr/>
        <a:lstStyle/>
        <a:p>
          <a:endParaRPr lang="en-US"/>
        </a:p>
      </dgm:t>
    </dgm:pt>
    <dgm:pt modelId="{59592630-669F-4682-8E29-369265B189AC}" type="pres">
      <dgm:prSet presAssocID="{7A3BE394-FDA7-4682-B325-9571484FA734}" presName="negativeSpace" presStyleCnt="0"/>
      <dgm:spPr/>
    </dgm:pt>
    <dgm:pt modelId="{AF22C181-2799-4CCB-88CF-712E6BCC26A5}" type="pres">
      <dgm:prSet presAssocID="{7A3BE394-FDA7-4682-B325-9571484FA734}" presName="childText" presStyleLbl="conFgAcc1" presStyleIdx="1" presStyleCnt="3">
        <dgm:presLayoutVars>
          <dgm:bulletEnabled val="1"/>
        </dgm:presLayoutVars>
      </dgm:prSet>
      <dgm:spPr/>
      <dgm:t>
        <a:bodyPr/>
        <a:lstStyle/>
        <a:p>
          <a:endParaRPr lang="en-US"/>
        </a:p>
      </dgm:t>
    </dgm:pt>
    <dgm:pt modelId="{B627C933-6595-42CE-9783-E0FA22455767}" type="pres">
      <dgm:prSet presAssocID="{6180419D-2EA1-421C-8D9C-9AFC28599774}" presName="spaceBetweenRectangles" presStyleCnt="0"/>
      <dgm:spPr/>
    </dgm:pt>
    <dgm:pt modelId="{4C6D7372-1BA4-4C4A-88CE-3B706C37B130}" type="pres">
      <dgm:prSet presAssocID="{A945C5E4-31F5-472F-9AF0-8825D843E620}" presName="parentLin" presStyleCnt="0"/>
      <dgm:spPr/>
    </dgm:pt>
    <dgm:pt modelId="{093C1243-E111-4C62-AF69-79C6115B35CA}" type="pres">
      <dgm:prSet presAssocID="{A945C5E4-31F5-472F-9AF0-8825D843E620}" presName="parentLeftMargin" presStyleLbl="node1" presStyleIdx="1" presStyleCnt="3"/>
      <dgm:spPr/>
      <dgm:t>
        <a:bodyPr/>
        <a:lstStyle/>
        <a:p>
          <a:endParaRPr lang="en-US"/>
        </a:p>
      </dgm:t>
    </dgm:pt>
    <dgm:pt modelId="{E130F18B-7439-4273-9880-FF057960D6A8}" type="pres">
      <dgm:prSet presAssocID="{A945C5E4-31F5-472F-9AF0-8825D843E620}" presName="parentText" presStyleLbl="node1" presStyleIdx="2" presStyleCnt="3">
        <dgm:presLayoutVars>
          <dgm:chMax val="0"/>
          <dgm:bulletEnabled val="1"/>
        </dgm:presLayoutVars>
      </dgm:prSet>
      <dgm:spPr/>
      <dgm:t>
        <a:bodyPr/>
        <a:lstStyle/>
        <a:p>
          <a:endParaRPr lang="en-US"/>
        </a:p>
      </dgm:t>
    </dgm:pt>
    <dgm:pt modelId="{2327D0A4-904F-4E8E-8393-80AE0E69800E}" type="pres">
      <dgm:prSet presAssocID="{A945C5E4-31F5-472F-9AF0-8825D843E620}" presName="negativeSpace" presStyleCnt="0"/>
      <dgm:spPr/>
    </dgm:pt>
    <dgm:pt modelId="{F6099E92-B55B-473E-BC20-561BF30B7D22}" type="pres">
      <dgm:prSet presAssocID="{A945C5E4-31F5-472F-9AF0-8825D843E620}" presName="childText" presStyleLbl="conFgAcc1" presStyleIdx="2" presStyleCnt="3">
        <dgm:presLayoutVars>
          <dgm:bulletEnabled val="1"/>
        </dgm:presLayoutVars>
      </dgm:prSet>
      <dgm:spPr/>
      <dgm:t>
        <a:bodyPr/>
        <a:lstStyle/>
        <a:p>
          <a:endParaRPr lang="en-US"/>
        </a:p>
      </dgm:t>
    </dgm:pt>
  </dgm:ptLst>
  <dgm:cxnLst>
    <dgm:cxn modelId="{F7A4C550-5FDE-4400-83DD-6F8F84393D98}" type="presOf" srcId="{20AA9C74-0F7C-4DB4-9FC6-D806B295164F}" destId="{AF22C181-2799-4CCB-88CF-712E6BCC26A5}" srcOrd="0" destOrd="1" presId="urn:microsoft.com/office/officeart/2005/8/layout/list1"/>
    <dgm:cxn modelId="{36A2FF4F-20C7-44B1-A54F-DDD06CDE313B}" type="presOf" srcId="{E8B664BB-256B-443F-A6C5-24B0BEE0919C}" destId="{F6099E92-B55B-473E-BC20-561BF30B7D22}" srcOrd="0" destOrd="0" presId="urn:microsoft.com/office/officeart/2005/8/layout/list1"/>
    <dgm:cxn modelId="{DCB9ED4F-45BD-49EA-85C5-364BC84A9753}" srcId="{D3970799-8198-46D8-8882-7FDF783427C4}" destId="{A945C5E4-31F5-472F-9AF0-8825D843E620}" srcOrd="2" destOrd="0" parTransId="{FAE7C7EB-1A17-4F8F-BEFA-603937F5A75A}" sibTransId="{48F3553D-125D-4E04-9C6A-27884F1875CD}"/>
    <dgm:cxn modelId="{357315BA-45EA-48B8-AD0B-F1A60D1436FC}" srcId="{7A3BE394-FDA7-4682-B325-9571484FA734}" destId="{20AA9C74-0F7C-4DB4-9FC6-D806B295164F}" srcOrd="1" destOrd="0" parTransId="{2E8C74FF-0B4D-4BAC-852F-350EF4EDF4F5}" sibTransId="{B1B74489-7C6C-4374-BC60-CFEF95DC7FC1}"/>
    <dgm:cxn modelId="{ECCB61A4-080C-4969-B762-136BC138E511}" type="presOf" srcId="{A945C5E4-31F5-472F-9AF0-8825D843E620}" destId="{E130F18B-7439-4273-9880-FF057960D6A8}" srcOrd="1" destOrd="0" presId="urn:microsoft.com/office/officeart/2005/8/layout/list1"/>
    <dgm:cxn modelId="{F428A6F7-516B-49C9-960C-159792548A58}" type="presOf" srcId="{7A3BE394-FDA7-4682-B325-9571484FA734}" destId="{EA3FE72D-1A1F-452B-96C1-BA7DABA4EC7F}" srcOrd="1" destOrd="0" presId="urn:microsoft.com/office/officeart/2005/8/layout/list1"/>
    <dgm:cxn modelId="{6AA281D7-3BEC-4B01-B252-B2AF7428C136}" srcId="{A945C5E4-31F5-472F-9AF0-8825D843E620}" destId="{B224814B-F145-4504-8AA4-E4D6F23F464C}" srcOrd="1" destOrd="0" parTransId="{C49783B8-733E-499D-BBBF-6977165A32A9}" sibTransId="{850BC244-BB21-469B-9B9F-65611BE54EB3}"/>
    <dgm:cxn modelId="{81ED93B3-6584-4E93-B7C6-62A325BB7A2A}" srcId="{83AEC2B8-E987-4269-8920-F7989FBE42DD}" destId="{35A77666-0770-41A7-B80F-C3B75088B839}" srcOrd="0" destOrd="0" parTransId="{8F1EA9F9-02C0-4387-9B29-9241E0C3C6F3}" sibTransId="{C1DC67C3-4621-49B9-A79B-4B2C87F7F456}"/>
    <dgm:cxn modelId="{8FD64812-525B-4E12-9633-FCEC21949FBF}" srcId="{83AEC2B8-E987-4269-8920-F7989FBE42DD}" destId="{3B13BD36-1591-45A9-B81C-C27FD2308635}" srcOrd="1" destOrd="0" parTransId="{8FF16375-0A29-455F-982E-FBD2EE36B8CF}" sibTransId="{AAF761B6-CF7C-4497-B43B-893F1579F6A2}"/>
    <dgm:cxn modelId="{89771E09-D867-4069-AA40-84E12D56BDBF}" type="presOf" srcId="{B224814B-F145-4504-8AA4-E4D6F23F464C}" destId="{F6099E92-B55B-473E-BC20-561BF30B7D22}" srcOrd="0" destOrd="1" presId="urn:microsoft.com/office/officeart/2005/8/layout/list1"/>
    <dgm:cxn modelId="{EDD8EFC6-C09B-4ECA-9442-788D04EB8E17}" type="presOf" srcId="{A945C5E4-31F5-472F-9AF0-8825D843E620}" destId="{093C1243-E111-4C62-AF69-79C6115B35CA}" srcOrd="0" destOrd="0" presId="urn:microsoft.com/office/officeart/2005/8/layout/list1"/>
    <dgm:cxn modelId="{BCA84889-8182-480F-8B9D-01E7EBED15D5}" type="presOf" srcId="{3B13BD36-1591-45A9-B81C-C27FD2308635}" destId="{764812A7-4885-4DCB-B2DA-B6C416C0BE99}" srcOrd="0" destOrd="1" presId="urn:microsoft.com/office/officeart/2005/8/layout/list1"/>
    <dgm:cxn modelId="{48813C1D-B924-43A9-8F51-B61AE4398699}" type="presOf" srcId="{7A3BE394-FDA7-4682-B325-9571484FA734}" destId="{0FEBAD98-2F66-4DBA-BC5E-0EF1865CD719}" srcOrd="0" destOrd="0" presId="urn:microsoft.com/office/officeart/2005/8/layout/list1"/>
    <dgm:cxn modelId="{335C57ED-ADE3-417A-A02D-DF636E48D2DD}" type="presOf" srcId="{83AEC2B8-E987-4269-8920-F7989FBE42DD}" destId="{31380EEC-0732-4C37-AE22-C757088B0907}" srcOrd="0" destOrd="0" presId="urn:microsoft.com/office/officeart/2005/8/layout/list1"/>
    <dgm:cxn modelId="{91D66FCE-FF05-4A1A-9DD6-4E2B57C69221}" srcId="{7A3BE394-FDA7-4682-B325-9571484FA734}" destId="{E6AB7AD3-C451-4754-8B0E-3E177CCAC139}" srcOrd="0" destOrd="0" parTransId="{036D6A82-BC2A-48ED-97DD-6544ADE1170C}" sibTransId="{165C4A65-6D11-45E9-9C13-E56A043DDA6C}"/>
    <dgm:cxn modelId="{8B4089D1-C7B1-40E8-99F8-FF93CF439BB6}" srcId="{83AEC2B8-E987-4269-8920-F7989FBE42DD}" destId="{EA7E8D76-7D40-4E5C-82C3-A30B66A025F5}" srcOrd="2" destOrd="0" parTransId="{A03C9280-AB78-40FD-B757-DF9D3D554039}" sibTransId="{CB31A6F1-A0BB-4068-956F-1298FE9E5E79}"/>
    <dgm:cxn modelId="{A064EB82-A854-4E6C-9CA5-451CFC1F13E8}" srcId="{D3970799-8198-46D8-8882-7FDF783427C4}" destId="{83AEC2B8-E987-4269-8920-F7989FBE42DD}" srcOrd="0" destOrd="0" parTransId="{D9ED81E6-9D36-46FA-89B9-6FE1E2AE0E93}" sibTransId="{D7DAFE8E-C020-4D52-B119-E0C9A1A521BD}"/>
    <dgm:cxn modelId="{94EF75E8-5614-4860-B97A-FD0B4DEFB962}" type="presOf" srcId="{D3970799-8198-46D8-8882-7FDF783427C4}" destId="{8435BBDE-63BC-462A-B141-4E14E324C8BA}" srcOrd="0" destOrd="0" presId="urn:microsoft.com/office/officeart/2005/8/layout/list1"/>
    <dgm:cxn modelId="{8F63E4F6-68F6-4094-B3A9-C16AA5F3433E}" type="presOf" srcId="{E6AB7AD3-C451-4754-8B0E-3E177CCAC139}" destId="{AF22C181-2799-4CCB-88CF-712E6BCC26A5}" srcOrd="0" destOrd="0" presId="urn:microsoft.com/office/officeart/2005/8/layout/list1"/>
    <dgm:cxn modelId="{F9AA0E80-B169-48EE-B02F-87A87F3F09D5}" srcId="{A945C5E4-31F5-472F-9AF0-8825D843E620}" destId="{E8B664BB-256B-443F-A6C5-24B0BEE0919C}" srcOrd="0" destOrd="0" parTransId="{C8D953E8-7F4D-4DF8-A2E7-C59A0D1BEA96}" sibTransId="{BAC33C53-CDD7-494B-90E2-F0551CEDEDBD}"/>
    <dgm:cxn modelId="{1207D0B5-D586-4BF7-85A6-98CAB961A6D1}" srcId="{D3970799-8198-46D8-8882-7FDF783427C4}" destId="{7A3BE394-FDA7-4682-B325-9571484FA734}" srcOrd="1" destOrd="0" parTransId="{D3E1A142-5D72-47EB-BA0F-0A045DE50E58}" sibTransId="{6180419D-2EA1-421C-8D9C-9AFC28599774}"/>
    <dgm:cxn modelId="{6708FCD7-34AB-408B-AA77-713B088D512B}" type="presOf" srcId="{35A77666-0770-41A7-B80F-C3B75088B839}" destId="{764812A7-4885-4DCB-B2DA-B6C416C0BE99}" srcOrd="0" destOrd="0" presId="urn:microsoft.com/office/officeart/2005/8/layout/list1"/>
    <dgm:cxn modelId="{D7A47A39-78C9-4698-BDE9-345DAF504E54}" type="presOf" srcId="{EA7E8D76-7D40-4E5C-82C3-A30B66A025F5}" destId="{764812A7-4885-4DCB-B2DA-B6C416C0BE99}" srcOrd="0" destOrd="2" presId="urn:microsoft.com/office/officeart/2005/8/layout/list1"/>
    <dgm:cxn modelId="{201F5121-A4F9-452E-BE7E-88A443DF2D52}" type="presOf" srcId="{83AEC2B8-E987-4269-8920-F7989FBE42DD}" destId="{6F18968F-6DB1-4E9A-A7FA-1A94D71638F2}" srcOrd="1" destOrd="0" presId="urn:microsoft.com/office/officeart/2005/8/layout/list1"/>
    <dgm:cxn modelId="{CEC053F1-99DF-4109-B202-2B6B75C5731E}" type="presParOf" srcId="{8435BBDE-63BC-462A-B141-4E14E324C8BA}" destId="{A430BB38-3A12-4333-B538-87A5550EE77E}" srcOrd="0" destOrd="0" presId="urn:microsoft.com/office/officeart/2005/8/layout/list1"/>
    <dgm:cxn modelId="{A4032534-1916-4144-97DF-A4056287C773}" type="presParOf" srcId="{A430BB38-3A12-4333-B538-87A5550EE77E}" destId="{31380EEC-0732-4C37-AE22-C757088B0907}" srcOrd="0" destOrd="0" presId="urn:microsoft.com/office/officeart/2005/8/layout/list1"/>
    <dgm:cxn modelId="{E42C7683-BC66-43F8-ACBD-0061163796E8}" type="presParOf" srcId="{A430BB38-3A12-4333-B538-87A5550EE77E}" destId="{6F18968F-6DB1-4E9A-A7FA-1A94D71638F2}" srcOrd="1" destOrd="0" presId="urn:microsoft.com/office/officeart/2005/8/layout/list1"/>
    <dgm:cxn modelId="{4D44C61F-B129-4AF7-8CCC-EC560B14D9F2}" type="presParOf" srcId="{8435BBDE-63BC-462A-B141-4E14E324C8BA}" destId="{F64EC5E6-2CB1-4650-BB91-58F335DE9C1B}" srcOrd="1" destOrd="0" presId="urn:microsoft.com/office/officeart/2005/8/layout/list1"/>
    <dgm:cxn modelId="{79310830-08DB-457F-AE7D-61B6038E5E0A}" type="presParOf" srcId="{8435BBDE-63BC-462A-B141-4E14E324C8BA}" destId="{764812A7-4885-4DCB-B2DA-B6C416C0BE99}" srcOrd="2" destOrd="0" presId="urn:microsoft.com/office/officeart/2005/8/layout/list1"/>
    <dgm:cxn modelId="{057ACA20-ED7C-43E1-821F-55068ABE31F4}" type="presParOf" srcId="{8435BBDE-63BC-462A-B141-4E14E324C8BA}" destId="{50E773DB-0BF7-4959-AC08-86D223DD8B31}" srcOrd="3" destOrd="0" presId="urn:microsoft.com/office/officeart/2005/8/layout/list1"/>
    <dgm:cxn modelId="{89582BCA-94DF-4A4B-B1C5-55E4A58ECDB0}" type="presParOf" srcId="{8435BBDE-63BC-462A-B141-4E14E324C8BA}" destId="{5116138A-FDE6-4DC9-835D-5FCB204D1837}" srcOrd="4" destOrd="0" presId="urn:microsoft.com/office/officeart/2005/8/layout/list1"/>
    <dgm:cxn modelId="{0178F2A1-7732-44BE-BD32-ECFBAF2ECEF7}" type="presParOf" srcId="{5116138A-FDE6-4DC9-835D-5FCB204D1837}" destId="{0FEBAD98-2F66-4DBA-BC5E-0EF1865CD719}" srcOrd="0" destOrd="0" presId="urn:microsoft.com/office/officeart/2005/8/layout/list1"/>
    <dgm:cxn modelId="{18653C8F-87D6-4CBF-B51D-85E57B04F8E4}" type="presParOf" srcId="{5116138A-FDE6-4DC9-835D-5FCB204D1837}" destId="{EA3FE72D-1A1F-452B-96C1-BA7DABA4EC7F}" srcOrd="1" destOrd="0" presId="urn:microsoft.com/office/officeart/2005/8/layout/list1"/>
    <dgm:cxn modelId="{81BB1340-FCFC-4E94-BE37-726DEBDD5BF8}" type="presParOf" srcId="{8435BBDE-63BC-462A-B141-4E14E324C8BA}" destId="{59592630-669F-4682-8E29-369265B189AC}" srcOrd="5" destOrd="0" presId="urn:microsoft.com/office/officeart/2005/8/layout/list1"/>
    <dgm:cxn modelId="{4A249A4F-5F10-4AB0-A8A5-CE04AADE6426}" type="presParOf" srcId="{8435BBDE-63BC-462A-B141-4E14E324C8BA}" destId="{AF22C181-2799-4CCB-88CF-712E6BCC26A5}" srcOrd="6" destOrd="0" presId="urn:microsoft.com/office/officeart/2005/8/layout/list1"/>
    <dgm:cxn modelId="{DF1E45D4-748C-4EEA-A164-18E906623A46}" type="presParOf" srcId="{8435BBDE-63BC-462A-B141-4E14E324C8BA}" destId="{B627C933-6595-42CE-9783-E0FA22455767}" srcOrd="7" destOrd="0" presId="urn:microsoft.com/office/officeart/2005/8/layout/list1"/>
    <dgm:cxn modelId="{F076C01F-04D0-41C4-9CB5-C8CF6CBDECE7}" type="presParOf" srcId="{8435BBDE-63BC-462A-B141-4E14E324C8BA}" destId="{4C6D7372-1BA4-4C4A-88CE-3B706C37B130}" srcOrd="8" destOrd="0" presId="urn:microsoft.com/office/officeart/2005/8/layout/list1"/>
    <dgm:cxn modelId="{0354FEC1-BAB0-44D8-AC1C-F98160933FBD}" type="presParOf" srcId="{4C6D7372-1BA4-4C4A-88CE-3B706C37B130}" destId="{093C1243-E111-4C62-AF69-79C6115B35CA}" srcOrd="0" destOrd="0" presId="urn:microsoft.com/office/officeart/2005/8/layout/list1"/>
    <dgm:cxn modelId="{141164E9-C108-4E36-B2FB-D72D18A76AF7}" type="presParOf" srcId="{4C6D7372-1BA4-4C4A-88CE-3B706C37B130}" destId="{E130F18B-7439-4273-9880-FF057960D6A8}" srcOrd="1" destOrd="0" presId="urn:microsoft.com/office/officeart/2005/8/layout/list1"/>
    <dgm:cxn modelId="{AEB548B0-52BA-4356-8F20-5DA9FB55AABA}" type="presParOf" srcId="{8435BBDE-63BC-462A-B141-4E14E324C8BA}" destId="{2327D0A4-904F-4E8E-8393-80AE0E69800E}" srcOrd="9" destOrd="0" presId="urn:microsoft.com/office/officeart/2005/8/layout/list1"/>
    <dgm:cxn modelId="{4EB6000A-54D9-4E64-B0BF-7575579FFBC0}" type="presParOf" srcId="{8435BBDE-63BC-462A-B141-4E14E324C8BA}" destId="{F6099E92-B55B-473E-BC20-561BF30B7D2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A3DF3C-D402-4DC0-8FD4-F7F7C0309F25}"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FFC9448-ED28-41A4-88FD-1201CF2A2685}">
      <dgm:prSet phldrT="[Text]" custT="1"/>
      <dgm:spPr/>
      <dgm:t>
        <a:bodyPr/>
        <a:lstStyle/>
        <a:p>
          <a:pPr algn="ctr"/>
          <a:endParaRPr lang="en-US" sz="2000" dirty="0">
            <a:solidFill>
              <a:schemeClr val="tx2"/>
            </a:solidFill>
          </a:endParaRPr>
        </a:p>
      </dgm:t>
    </dgm:pt>
    <dgm:pt modelId="{ABF9636B-3B7D-41D6-BB46-241BF60DFF11}" type="parTrans" cxnId="{C77B76C5-44BE-45B8-84DE-B8A882E384E5}">
      <dgm:prSet/>
      <dgm:spPr/>
      <dgm:t>
        <a:bodyPr/>
        <a:lstStyle/>
        <a:p>
          <a:endParaRPr lang="en-US">
            <a:solidFill>
              <a:schemeClr val="tx2"/>
            </a:solidFill>
          </a:endParaRPr>
        </a:p>
      </dgm:t>
    </dgm:pt>
    <dgm:pt modelId="{0129C83E-6B2E-460E-AE76-A5BA5245FE22}" type="sibTrans" cxnId="{C77B76C5-44BE-45B8-84DE-B8A882E384E5}">
      <dgm:prSet/>
      <dgm:spPr/>
      <dgm:t>
        <a:bodyPr/>
        <a:lstStyle/>
        <a:p>
          <a:endParaRPr lang="en-US">
            <a:solidFill>
              <a:schemeClr val="tx2"/>
            </a:solidFill>
          </a:endParaRPr>
        </a:p>
      </dgm:t>
    </dgm:pt>
    <dgm:pt modelId="{89179B32-F22C-4AD7-A035-91D383EE6CD0}">
      <dgm:prSet phldrT="[Text]" custT="1"/>
      <dgm:spPr/>
      <dgm:t>
        <a:bodyPr/>
        <a:lstStyle/>
        <a:p>
          <a:r>
            <a:rPr lang="en-US" sz="2800" dirty="0">
              <a:solidFill>
                <a:schemeClr val="tx2"/>
              </a:solidFill>
            </a:rPr>
            <a:t>Regional SRTS Strategic Plan</a:t>
          </a:r>
        </a:p>
      </dgm:t>
    </dgm:pt>
    <dgm:pt modelId="{FE841849-327D-4C36-AAFB-A1684D576979}" type="parTrans" cxnId="{C9743A03-0542-4FDB-AC01-E4BEB895DB82}">
      <dgm:prSet/>
      <dgm:spPr/>
      <dgm:t>
        <a:bodyPr/>
        <a:lstStyle/>
        <a:p>
          <a:endParaRPr lang="en-US">
            <a:solidFill>
              <a:schemeClr val="tx2"/>
            </a:solidFill>
          </a:endParaRPr>
        </a:p>
      </dgm:t>
    </dgm:pt>
    <dgm:pt modelId="{BDE1DDA3-45A8-40C8-9D9D-9DC8A818BEA2}" type="sibTrans" cxnId="{C9743A03-0542-4FDB-AC01-E4BEB895DB82}">
      <dgm:prSet/>
      <dgm:spPr/>
      <dgm:t>
        <a:bodyPr/>
        <a:lstStyle/>
        <a:p>
          <a:endParaRPr lang="en-US">
            <a:solidFill>
              <a:schemeClr val="tx2"/>
            </a:solidFill>
          </a:endParaRPr>
        </a:p>
      </dgm:t>
    </dgm:pt>
    <dgm:pt modelId="{3E653383-9200-4F7B-B26B-72FA7BC5DEB8}">
      <dgm:prSet phldrT="[Text]" custT="1"/>
      <dgm:spPr/>
      <dgm:t>
        <a:bodyPr/>
        <a:lstStyle/>
        <a:p>
          <a:r>
            <a:rPr lang="en-US" sz="2800" dirty="0">
              <a:solidFill>
                <a:schemeClr val="tx2"/>
              </a:solidFill>
            </a:rPr>
            <a:t> </a:t>
          </a:r>
        </a:p>
      </dgm:t>
    </dgm:pt>
    <dgm:pt modelId="{324D149A-E1FB-4A5B-A7EC-5505D6E4A02B}" type="parTrans" cxnId="{013E43C5-98BD-4CC7-A525-67A44CE71D7A}">
      <dgm:prSet/>
      <dgm:spPr/>
      <dgm:t>
        <a:bodyPr/>
        <a:lstStyle/>
        <a:p>
          <a:endParaRPr lang="en-US">
            <a:solidFill>
              <a:schemeClr val="tx2"/>
            </a:solidFill>
          </a:endParaRPr>
        </a:p>
      </dgm:t>
    </dgm:pt>
    <dgm:pt modelId="{5B89431C-C378-408E-BB0C-3A2DEF1F51D4}" type="sibTrans" cxnId="{013E43C5-98BD-4CC7-A525-67A44CE71D7A}">
      <dgm:prSet/>
      <dgm:spPr/>
      <dgm:t>
        <a:bodyPr/>
        <a:lstStyle/>
        <a:p>
          <a:endParaRPr lang="en-US">
            <a:solidFill>
              <a:schemeClr val="tx2"/>
            </a:solidFill>
          </a:endParaRPr>
        </a:p>
      </dgm:t>
    </dgm:pt>
    <dgm:pt modelId="{050A8C11-E18C-4457-9724-B71E7FBD2773}">
      <dgm:prSet phldrT="[Text]" custT="1"/>
      <dgm:spPr/>
      <dgm:t>
        <a:bodyPr/>
        <a:lstStyle/>
        <a:p>
          <a:r>
            <a:rPr lang="en-US" sz="2800" dirty="0">
              <a:solidFill>
                <a:schemeClr val="tx2"/>
              </a:solidFill>
            </a:rPr>
            <a:t>Capacity Building and Planning Grants</a:t>
          </a:r>
        </a:p>
      </dgm:t>
    </dgm:pt>
    <dgm:pt modelId="{E1AFB870-DD2A-48F8-A784-D2719BB578FB}" type="parTrans" cxnId="{544DCD43-0E6B-4EA4-BC77-21D181E693B3}">
      <dgm:prSet/>
      <dgm:spPr/>
      <dgm:t>
        <a:bodyPr/>
        <a:lstStyle/>
        <a:p>
          <a:endParaRPr lang="en-US">
            <a:solidFill>
              <a:schemeClr val="tx2"/>
            </a:solidFill>
          </a:endParaRPr>
        </a:p>
      </dgm:t>
    </dgm:pt>
    <dgm:pt modelId="{1DC346E0-7672-439D-8E0D-E227CC697897}" type="sibTrans" cxnId="{544DCD43-0E6B-4EA4-BC77-21D181E693B3}">
      <dgm:prSet/>
      <dgm:spPr/>
      <dgm:t>
        <a:bodyPr/>
        <a:lstStyle/>
        <a:p>
          <a:endParaRPr lang="en-US">
            <a:solidFill>
              <a:schemeClr val="tx2"/>
            </a:solidFill>
          </a:endParaRPr>
        </a:p>
      </dgm:t>
    </dgm:pt>
    <dgm:pt modelId="{076C9D6B-9FBB-4BDD-9520-8298A0741437}">
      <dgm:prSet phldrT="[Text]" custT="1"/>
      <dgm:spPr/>
      <dgm:t>
        <a:bodyPr/>
        <a:lstStyle/>
        <a:p>
          <a:r>
            <a:rPr lang="en-US" sz="2800" dirty="0">
              <a:solidFill>
                <a:schemeClr val="tx2"/>
              </a:solidFill>
            </a:rPr>
            <a:t> </a:t>
          </a:r>
        </a:p>
      </dgm:t>
    </dgm:pt>
    <dgm:pt modelId="{75AEA2BC-7C81-413B-ABE8-B093FE3247BE}" type="parTrans" cxnId="{C6950A30-78EE-4859-A46C-CF3719917916}">
      <dgm:prSet/>
      <dgm:spPr/>
      <dgm:t>
        <a:bodyPr/>
        <a:lstStyle/>
        <a:p>
          <a:endParaRPr lang="en-US">
            <a:solidFill>
              <a:schemeClr val="tx2"/>
            </a:solidFill>
          </a:endParaRPr>
        </a:p>
      </dgm:t>
    </dgm:pt>
    <dgm:pt modelId="{307CC0E2-21ED-4243-B9C9-BC5451684780}" type="sibTrans" cxnId="{C6950A30-78EE-4859-A46C-CF3719917916}">
      <dgm:prSet/>
      <dgm:spPr/>
      <dgm:t>
        <a:bodyPr/>
        <a:lstStyle/>
        <a:p>
          <a:endParaRPr lang="en-US">
            <a:solidFill>
              <a:schemeClr val="tx2"/>
            </a:solidFill>
          </a:endParaRPr>
        </a:p>
      </dgm:t>
    </dgm:pt>
    <dgm:pt modelId="{CB9E9DCF-2776-4B71-A571-0AF5A0E58624}">
      <dgm:prSet phldrT="[Text]" custT="1"/>
      <dgm:spPr/>
      <dgm:t>
        <a:bodyPr/>
        <a:lstStyle/>
        <a:p>
          <a:r>
            <a:rPr lang="en-US" sz="2800" dirty="0">
              <a:solidFill>
                <a:schemeClr val="tx2"/>
              </a:solidFill>
            </a:rPr>
            <a:t>Education, Encouragement and Enforcement Grants</a:t>
          </a:r>
        </a:p>
      </dgm:t>
    </dgm:pt>
    <dgm:pt modelId="{491BA65E-89F2-463B-97CD-6618E3E190A1}" type="parTrans" cxnId="{2E61106B-C92A-4CB4-89CC-90ED9194BB4F}">
      <dgm:prSet/>
      <dgm:spPr/>
      <dgm:t>
        <a:bodyPr/>
        <a:lstStyle/>
        <a:p>
          <a:endParaRPr lang="en-US">
            <a:solidFill>
              <a:schemeClr val="tx2"/>
            </a:solidFill>
          </a:endParaRPr>
        </a:p>
      </dgm:t>
    </dgm:pt>
    <dgm:pt modelId="{92E9DC98-16D1-4347-B9BA-490A94F71428}" type="sibTrans" cxnId="{2E61106B-C92A-4CB4-89CC-90ED9194BB4F}">
      <dgm:prSet/>
      <dgm:spPr/>
      <dgm:t>
        <a:bodyPr/>
        <a:lstStyle/>
        <a:p>
          <a:endParaRPr lang="en-US">
            <a:solidFill>
              <a:schemeClr val="tx2"/>
            </a:solidFill>
          </a:endParaRPr>
        </a:p>
      </dgm:t>
    </dgm:pt>
    <dgm:pt modelId="{0222E248-7412-46C1-90F8-B63F38B4D779}" type="pres">
      <dgm:prSet presAssocID="{D2A3DF3C-D402-4DC0-8FD4-F7F7C0309F25}" presName="linear" presStyleCnt="0">
        <dgm:presLayoutVars>
          <dgm:dir/>
          <dgm:animLvl val="lvl"/>
          <dgm:resizeHandles val="exact"/>
        </dgm:presLayoutVars>
      </dgm:prSet>
      <dgm:spPr/>
      <dgm:t>
        <a:bodyPr/>
        <a:lstStyle/>
        <a:p>
          <a:endParaRPr lang="en-US"/>
        </a:p>
      </dgm:t>
    </dgm:pt>
    <dgm:pt modelId="{C7A13221-8732-48D5-96FC-EA69C8211B09}" type="pres">
      <dgm:prSet presAssocID="{5FFC9448-ED28-41A4-88FD-1201CF2A2685}" presName="parentLin" presStyleCnt="0"/>
      <dgm:spPr/>
    </dgm:pt>
    <dgm:pt modelId="{3A3196AA-4275-4860-A382-11479D96CD47}" type="pres">
      <dgm:prSet presAssocID="{5FFC9448-ED28-41A4-88FD-1201CF2A2685}" presName="parentLeftMargin" presStyleLbl="node1" presStyleIdx="0" presStyleCnt="3"/>
      <dgm:spPr/>
      <dgm:t>
        <a:bodyPr/>
        <a:lstStyle/>
        <a:p>
          <a:endParaRPr lang="en-US"/>
        </a:p>
      </dgm:t>
    </dgm:pt>
    <dgm:pt modelId="{31928C7B-3298-433D-9193-CA4530E992AE}" type="pres">
      <dgm:prSet presAssocID="{5FFC9448-ED28-41A4-88FD-1201CF2A2685}" presName="parentText" presStyleLbl="node1" presStyleIdx="0" presStyleCnt="3" custLinFactNeighborX="-1235" custLinFactNeighborY="-9513">
        <dgm:presLayoutVars>
          <dgm:chMax val="0"/>
          <dgm:bulletEnabled val="1"/>
        </dgm:presLayoutVars>
      </dgm:prSet>
      <dgm:spPr/>
      <dgm:t>
        <a:bodyPr/>
        <a:lstStyle/>
        <a:p>
          <a:endParaRPr lang="en-US"/>
        </a:p>
      </dgm:t>
    </dgm:pt>
    <dgm:pt modelId="{5F5031F8-BE40-452C-B5C8-6AEEE74FF5E8}" type="pres">
      <dgm:prSet presAssocID="{5FFC9448-ED28-41A4-88FD-1201CF2A2685}" presName="negativeSpace" presStyleCnt="0"/>
      <dgm:spPr/>
    </dgm:pt>
    <dgm:pt modelId="{D473CF2E-BD2E-49DD-8376-5FD95881BB7F}" type="pres">
      <dgm:prSet presAssocID="{5FFC9448-ED28-41A4-88FD-1201CF2A2685}" presName="childText" presStyleLbl="conFgAcc1" presStyleIdx="0" presStyleCnt="3">
        <dgm:presLayoutVars>
          <dgm:bulletEnabled val="1"/>
        </dgm:presLayoutVars>
      </dgm:prSet>
      <dgm:spPr/>
      <dgm:t>
        <a:bodyPr/>
        <a:lstStyle/>
        <a:p>
          <a:endParaRPr lang="en-US"/>
        </a:p>
      </dgm:t>
    </dgm:pt>
    <dgm:pt modelId="{6E4D5209-1687-40AD-BD82-B3DD80A5713C}" type="pres">
      <dgm:prSet presAssocID="{0129C83E-6B2E-460E-AE76-A5BA5245FE22}" presName="spaceBetweenRectangles" presStyleCnt="0"/>
      <dgm:spPr/>
    </dgm:pt>
    <dgm:pt modelId="{4C0BF076-2B04-4E61-8146-E930327CBBE6}" type="pres">
      <dgm:prSet presAssocID="{3E653383-9200-4F7B-B26B-72FA7BC5DEB8}" presName="parentLin" presStyleCnt="0"/>
      <dgm:spPr/>
    </dgm:pt>
    <dgm:pt modelId="{3EEB00B4-97F7-4C9A-9793-26B70012B700}" type="pres">
      <dgm:prSet presAssocID="{3E653383-9200-4F7B-B26B-72FA7BC5DEB8}" presName="parentLeftMargin" presStyleLbl="node1" presStyleIdx="0" presStyleCnt="3"/>
      <dgm:spPr/>
      <dgm:t>
        <a:bodyPr/>
        <a:lstStyle/>
        <a:p>
          <a:endParaRPr lang="en-US"/>
        </a:p>
      </dgm:t>
    </dgm:pt>
    <dgm:pt modelId="{F2314FA8-C212-4B40-99FB-13F403C3014E}" type="pres">
      <dgm:prSet presAssocID="{3E653383-9200-4F7B-B26B-72FA7BC5DEB8}" presName="parentText" presStyleLbl="node1" presStyleIdx="1" presStyleCnt="3">
        <dgm:presLayoutVars>
          <dgm:chMax val="0"/>
          <dgm:bulletEnabled val="1"/>
        </dgm:presLayoutVars>
      </dgm:prSet>
      <dgm:spPr/>
      <dgm:t>
        <a:bodyPr/>
        <a:lstStyle/>
        <a:p>
          <a:endParaRPr lang="en-US"/>
        </a:p>
      </dgm:t>
    </dgm:pt>
    <dgm:pt modelId="{EE76588B-D531-4B24-A7BB-1CCB5EB59B5E}" type="pres">
      <dgm:prSet presAssocID="{3E653383-9200-4F7B-B26B-72FA7BC5DEB8}" presName="negativeSpace" presStyleCnt="0"/>
      <dgm:spPr/>
    </dgm:pt>
    <dgm:pt modelId="{11573265-A3B6-4C57-8659-39465642E43C}" type="pres">
      <dgm:prSet presAssocID="{3E653383-9200-4F7B-B26B-72FA7BC5DEB8}" presName="childText" presStyleLbl="conFgAcc1" presStyleIdx="1" presStyleCnt="3">
        <dgm:presLayoutVars>
          <dgm:bulletEnabled val="1"/>
        </dgm:presLayoutVars>
      </dgm:prSet>
      <dgm:spPr/>
      <dgm:t>
        <a:bodyPr/>
        <a:lstStyle/>
        <a:p>
          <a:endParaRPr lang="en-US"/>
        </a:p>
      </dgm:t>
    </dgm:pt>
    <dgm:pt modelId="{C6EE7032-5923-4DBA-8084-C3F2F4EED30D}" type="pres">
      <dgm:prSet presAssocID="{5B89431C-C378-408E-BB0C-3A2DEF1F51D4}" presName="spaceBetweenRectangles" presStyleCnt="0"/>
      <dgm:spPr/>
    </dgm:pt>
    <dgm:pt modelId="{AAB62A2F-80AA-4C20-ABE1-78499D2AA8FE}" type="pres">
      <dgm:prSet presAssocID="{076C9D6B-9FBB-4BDD-9520-8298A0741437}" presName="parentLin" presStyleCnt="0"/>
      <dgm:spPr/>
    </dgm:pt>
    <dgm:pt modelId="{C514AA4A-0AE3-48BD-A69B-5448BBEFD49B}" type="pres">
      <dgm:prSet presAssocID="{076C9D6B-9FBB-4BDD-9520-8298A0741437}" presName="parentLeftMargin" presStyleLbl="node1" presStyleIdx="1" presStyleCnt="3"/>
      <dgm:spPr/>
      <dgm:t>
        <a:bodyPr/>
        <a:lstStyle/>
        <a:p>
          <a:endParaRPr lang="en-US"/>
        </a:p>
      </dgm:t>
    </dgm:pt>
    <dgm:pt modelId="{6EFE1F0F-D602-4018-B365-9B141FD55B45}" type="pres">
      <dgm:prSet presAssocID="{076C9D6B-9FBB-4BDD-9520-8298A0741437}" presName="parentText" presStyleLbl="node1" presStyleIdx="2" presStyleCnt="3">
        <dgm:presLayoutVars>
          <dgm:chMax val="0"/>
          <dgm:bulletEnabled val="1"/>
        </dgm:presLayoutVars>
      </dgm:prSet>
      <dgm:spPr/>
      <dgm:t>
        <a:bodyPr/>
        <a:lstStyle/>
        <a:p>
          <a:endParaRPr lang="en-US"/>
        </a:p>
      </dgm:t>
    </dgm:pt>
    <dgm:pt modelId="{D5624A36-B505-4BFD-9E1D-84F6087EB5AB}" type="pres">
      <dgm:prSet presAssocID="{076C9D6B-9FBB-4BDD-9520-8298A0741437}" presName="negativeSpace" presStyleCnt="0"/>
      <dgm:spPr/>
    </dgm:pt>
    <dgm:pt modelId="{739F4D32-5697-41B7-BFF7-12CD57070FA4}" type="pres">
      <dgm:prSet presAssocID="{076C9D6B-9FBB-4BDD-9520-8298A0741437}" presName="childText" presStyleLbl="conFgAcc1" presStyleIdx="2" presStyleCnt="3">
        <dgm:presLayoutVars>
          <dgm:bulletEnabled val="1"/>
        </dgm:presLayoutVars>
      </dgm:prSet>
      <dgm:spPr/>
      <dgm:t>
        <a:bodyPr/>
        <a:lstStyle/>
        <a:p>
          <a:endParaRPr lang="en-US"/>
        </a:p>
      </dgm:t>
    </dgm:pt>
  </dgm:ptLst>
  <dgm:cxnLst>
    <dgm:cxn modelId="{92F03FA2-23B7-4943-9513-0F047CF35923}" type="presOf" srcId="{3E653383-9200-4F7B-B26B-72FA7BC5DEB8}" destId="{3EEB00B4-97F7-4C9A-9793-26B70012B700}" srcOrd="0" destOrd="0" presId="urn:microsoft.com/office/officeart/2005/8/layout/list1"/>
    <dgm:cxn modelId="{013E43C5-98BD-4CC7-A525-67A44CE71D7A}" srcId="{D2A3DF3C-D402-4DC0-8FD4-F7F7C0309F25}" destId="{3E653383-9200-4F7B-B26B-72FA7BC5DEB8}" srcOrd="1" destOrd="0" parTransId="{324D149A-E1FB-4A5B-A7EC-5505D6E4A02B}" sibTransId="{5B89431C-C378-408E-BB0C-3A2DEF1F51D4}"/>
    <dgm:cxn modelId="{820D7A4F-8F4A-4DD6-8BF2-47A82A7ADC52}" type="presOf" srcId="{D2A3DF3C-D402-4DC0-8FD4-F7F7C0309F25}" destId="{0222E248-7412-46C1-90F8-B63F38B4D779}" srcOrd="0" destOrd="0" presId="urn:microsoft.com/office/officeart/2005/8/layout/list1"/>
    <dgm:cxn modelId="{2E61106B-C92A-4CB4-89CC-90ED9194BB4F}" srcId="{076C9D6B-9FBB-4BDD-9520-8298A0741437}" destId="{CB9E9DCF-2776-4B71-A571-0AF5A0E58624}" srcOrd="0" destOrd="0" parTransId="{491BA65E-89F2-463B-97CD-6618E3E190A1}" sibTransId="{92E9DC98-16D1-4347-B9BA-490A94F71428}"/>
    <dgm:cxn modelId="{C1943F15-8290-445B-BD30-821A8D5075AC}" type="presOf" srcId="{5FFC9448-ED28-41A4-88FD-1201CF2A2685}" destId="{3A3196AA-4275-4860-A382-11479D96CD47}" srcOrd="0" destOrd="0" presId="urn:microsoft.com/office/officeart/2005/8/layout/list1"/>
    <dgm:cxn modelId="{0E7D0197-F2E5-4335-9FAB-089398F93A3A}" type="presOf" srcId="{89179B32-F22C-4AD7-A035-91D383EE6CD0}" destId="{D473CF2E-BD2E-49DD-8376-5FD95881BB7F}" srcOrd="0" destOrd="0" presId="urn:microsoft.com/office/officeart/2005/8/layout/list1"/>
    <dgm:cxn modelId="{C77B76C5-44BE-45B8-84DE-B8A882E384E5}" srcId="{D2A3DF3C-D402-4DC0-8FD4-F7F7C0309F25}" destId="{5FFC9448-ED28-41A4-88FD-1201CF2A2685}" srcOrd="0" destOrd="0" parTransId="{ABF9636B-3B7D-41D6-BB46-241BF60DFF11}" sibTransId="{0129C83E-6B2E-460E-AE76-A5BA5245FE22}"/>
    <dgm:cxn modelId="{6737E7E5-6614-448D-832B-AB687748A1D2}" type="presOf" srcId="{CB9E9DCF-2776-4B71-A571-0AF5A0E58624}" destId="{739F4D32-5697-41B7-BFF7-12CD57070FA4}" srcOrd="0" destOrd="0" presId="urn:microsoft.com/office/officeart/2005/8/layout/list1"/>
    <dgm:cxn modelId="{544DCD43-0E6B-4EA4-BC77-21D181E693B3}" srcId="{3E653383-9200-4F7B-B26B-72FA7BC5DEB8}" destId="{050A8C11-E18C-4457-9724-B71E7FBD2773}" srcOrd="0" destOrd="0" parTransId="{E1AFB870-DD2A-48F8-A784-D2719BB578FB}" sibTransId="{1DC346E0-7672-439D-8E0D-E227CC697897}"/>
    <dgm:cxn modelId="{C6950A30-78EE-4859-A46C-CF3719917916}" srcId="{D2A3DF3C-D402-4DC0-8FD4-F7F7C0309F25}" destId="{076C9D6B-9FBB-4BDD-9520-8298A0741437}" srcOrd="2" destOrd="0" parTransId="{75AEA2BC-7C81-413B-ABE8-B093FE3247BE}" sibTransId="{307CC0E2-21ED-4243-B9C9-BC5451684780}"/>
    <dgm:cxn modelId="{A6369037-A38D-4FD6-B759-E60BBF41E732}" type="presOf" srcId="{3E653383-9200-4F7B-B26B-72FA7BC5DEB8}" destId="{F2314FA8-C212-4B40-99FB-13F403C3014E}" srcOrd="1" destOrd="0" presId="urn:microsoft.com/office/officeart/2005/8/layout/list1"/>
    <dgm:cxn modelId="{0C71999B-24D1-4952-8DA5-B5C3BE7FB517}" type="presOf" srcId="{050A8C11-E18C-4457-9724-B71E7FBD2773}" destId="{11573265-A3B6-4C57-8659-39465642E43C}" srcOrd="0" destOrd="0" presId="urn:microsoft.com/office/officeart/2005/8/layout/list1"/>
    <dgm:cxn modelId="{FC579AF6-D34C-4DB6-9F7D-BBDAA7FF0A44}" type="presOf" srcId="{5FFC9448-ED28-41A4-88FD-1201CF2A2685}" destId="{31928C7B-3298-433D-9193-CA4530E992AE}" srcOrd="1" destOrd="0" presId="urn:microsoft.com/office/officeart/2005/8/layout/list1"/>
    <dgm:cxn modelId="{C9743A03-0542-4FDB-AC01-E4BEB895DB82}" srcId="{5FFC9448-ED28-41A4-88FD-1201CF2A2685}" destId="{89179B32-F22C-4AD7-A035-91D383EE6CD0}" srcOrd="0" destOrd="0" parTransId="{FE841849-327D-4C36-AAFB-A1684D576979}" sibTransId="{BDE1DDA3-45A8-40C8-9D9D-9DC8A818BEA2}"/>
    <dgm:cxn modelId="{71661461-4A06-41DD-BAB9-C4B545AA5EE8}" type="presOf" srcId="{076C9D6B-9FBB-4BDD-9520-8298A0741437}" destId="{C514AA4A-0AE3-48BD-A69B-5448BBEFD49B}" srcOrd="0" destOrd="0" presId="urn:microsoft.com/office/officeart/2005/8/layout/list1"/>
    <dgm:cxn modelId="{C9F32594-AF35-4F34-ABCC-F2B1A07ECEF0}" type="presOf" srcId="{076C9D6B-9FBB-4BDD-9520-8298A0741437}" destId="{6EFE1F0F-D602-4018-B365-9B141FD55B45}" srcOrd="1" destOrd="0" presId="urn:microsoft.com/office/officeart/2005/8/layout/list1"/>
    <dgm:cxn modelId="{3F929A1F-913A-476E-B77D-F8D17DAA6ABA}" type="presParOf" srcId="{0222E248-7412-46C1-90F8-B63F38B4D779}" destId="{C7A13221-8732-48D5-96FC-EA69C8211B09}" srcOrd="0" destOrd="0" presId="urn:microsoft.com/office/officeart/2005/8/layout/list1"/>
    <dgm:cxn modelId="{13DF5DF2-09A0-428B-96C7-2528164A7073}" type="presParOf" srcId="{C7A13221-8732-48D5-96FC-EA69C8211B09}" destId="{3A3196AA-4275-4860-A382-11479D96CD47}" srcOrd="0" destOrd="0" presId="urn:microsoft.com/office/officeart/2005/8/layout/list1"/>
    <dgm:cxn modelId="{072F3FBC-6637-4A08-8E43-F31BC987CD99}" type="presParOf" srcId="{C7A13221-8732-48D5-96FC-EA69C8211B09}" destId="{31928C7B-3298-433D-9193-CA4530E992AE}" srcOrd="1" destOrd="0" presId="urn:microsoft.com/office/officeart/2005/8/layout/list1"/>
    <dgm:cxn modelId="{E6E7520E-7AFC-43B2-A188-B8D2D911AE0D}" type="presParOf" srcId="{0222E248-7412-46C1-90F8-B63F38B4D779}" destId="{5F5031F8-BE40-452C-B5C8-6AEEE74FF5E8}" srcOrd="1" destOrd="0" presId="urn:microsoft.com/office/officeart/2005/8/layout/list1"/>
    <dgm:cxn modelId="{FA8960CD-4540-48BC-99C4-E7BDF9DD6734}" type="presParOf" srcId="{0222E248-7412-46C1-90F8-B63F38B4D779}" destId="{D473CF2E-BD2E-49DD-8376-5FD95881BB7F}" srcOrd="2" destOrd="0" presId="urn:microsoft.com/office/officeart/2005/8/layout/list1"/>
    <dgm:cxn modelId="{DC81FC40-CDB5-410A-A7FB-BEF01B732112}" type="presParOf" srcId="{0222E248-7412-46C1-90F8-B63F38B4D779}" destId="{6E4D5209-1687-40AD-BD82-B3DD80A5713C}" srcOrd="3" destOrd="0" presId="urn:microsoft.com/office/officeart/2005/8/layout/list1"/>
    <dgm:cxn modelId="{055A99E0-66DE-4802-9C16-ADF45465AECA}" type="presParOf" srcId="{0222E248-7412-46C1-90F8-B63F38B4D779}" destId="{4C0BF076-2B04-4E61-8146-E930327CBBE6}" srcOrd="4" destOrd="0" presId="urn:microsoft.com/office/officeart/2005/8/layout/list1"/>
    <dgm:cxn modelId="{F8120F55-DF39-4663-9CD4-6A335F4428DE}" type="presParOf" srcId="{4C0BF076-2B04-4E61-8146-E930327CBBE6}" destId="{3EEB00B4-97F7-4C9A-9793-26B70012B700}" srcOrd="0" destOrd="0" presId="urn:microsoft.com/office/officeart/2005/8/layout/list1"/>
    <dgm:cxn modelId="{F0BE05AD-7CE3-4639-B33D-5E2EAFE24338}" type="presParOf" srcId="{4C0BF076-2B04-4E61-8146-E930327CBBE6}" destId="{F2314FA8-C212-4B40-99FB-13F403C3014E}" srcOrd="1" destOrd="0" presId="urn:microsoft.com/office/officeart/2005/8/layout/list1"/>
    <dgm:cxn modelId="{D4772B9F-8DD0-4EB4-8472-CBCA13EC622A}" type="presParOf" srcId="{0222E248-7412-46C1-90F8-B63F38B4D779}" destId="{EE76588B-D531-4B24-A7BB-1CCB5EB59B5E}" srcOrd="5" destOrd="0" presId="urn:microsoft.com/office/officeart/2005/8/layout/list1"/>
    <dgm:cxn modelId="{3C11D255-04B1-4932-AE0A-3B3E8391272F}" type="presParOf" srcId="{0222E248-7412-46C1-90F8-B63F38B4D779}" destId="{11573265-A3B6-4C57-8659-39465642E43C}" srcOrd="6" destOrd="0" presId="urn:microsoft.com/office/officeart/2005/8/layout/list1"/>
    <dgm:cxn modelId="{5C51D511-51CA-42C4-8273-4AD008AEE31D}" type="presParOf" srcId="{0222E248-7412-46C1-90F8-B63F38B4D779}" destId="{C6EE7032-5923-4DBA-8084-C3F2F4EED30D}" srcOrd="7" destOrd="0" presId="urn:microsoft.com/office/officeart/2005/8/layout/list1"/>
    <dgm:cxn modelId="{7CBEB5FB-EF49-463E-8267-F0545C5A45B9}" type="presParOf" srcId="{0222E248-7412-46C1-90F8-B63F38B4D779}" destId="{AAB62A2F-80AA-4C20-ABE1-78499D2AA8FE}" srcOrd="8" destOrd="0" presId="urn:microsoft.com/office/officeart/2005/8/layout/list1"/>
    <dgm:cxn modelId="{040F880C-A42E-4515-862C-6895794EDD05}" type="presParOf" srcId="{AAB62A2F-80AA-4C20-ABE1-78499D2AA8FE}" destId="{C514AA4A-0AE3-48BD-A69B-5448BBEFD49B}" srcOrd="0" destOrd="0" presId="urn:microsoft.com/office/officeart/2005/8/layout/list1"/>
    <dgm:cxn modelId="{B78F3FF9-A582-4631-98E0-4A5079D98A4A}" type="presParOf" srcId="{AAB62A2F-80AA-4C20-ABE1-78499D2AA8FE}" destId="{6EFE1F0F-D602-4018-B365-9B141FD55B45}" srcOrd="1" destOrd="0" presId="urn:microsoft.com/office/officeart/2005/8/layout/list1"/>
    <dgm:cxn modelId="{CE678C2E-83BC-4F3C-A0BD-04431374DE4D}" type="presParOf" srcId="{0222E248-7412-46C1-90F8-B63F38B4D779}" destId="{D5624A36-B505-4BFD-9E1D-84F6087EB5AB}" srcOrd="9" destOrd="0" presId="urn:microsoft.com/office/officeart/2005/8/layout/list1"/>
    <dgm:cxn modelId="{F31FD6B8-7A9C-4411-9D7C-DCE9BF89B912}" type="presParOf" srcId="{0222E248-7412-46C1-90F8-B63F38B4D779}" destId="{739F4D32-5697-41B7-BFF7-12CD57070FA4}"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9CFBA-9631-44C0-8757-EF21A926A691}" type="datetimeFigureOut">
              <a:rPr lang="en-US" smtClean="0"/>
              <a:t>10/26/2016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CBCC7-C3FC-4143-BDF1-AFA226C21ED0}" type="slidenum">
              <a:rPr lang="en-US" smtClean="0"/>
              <a:t>‹#›</a:t>
            </a:fld>
            <a:endParaRPr lang="en-US"/>
          </a:p>
        </p:txBody>
      </p:sp>
    </p:spTree>
    <p:extLst>
      <p:ext uri="{BB962C8B-B14F-4D97-AF65-F5344CB8AC3E}">
        <p14:creationId xmlns:p14="http://schemas.microsoft.com/office/powerpoint/2010/main" val="187975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advocacyadvance.org/site_images/content/Final_Econ_Update(small).pdf"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www.peoplepoweredmovement.org/site/images/uploads/Economic_and_Health_Benefits_of_Bicycling_in_Iowa.pdf" TargetMode="External"/><Relationship Id="rId4" Type="http://schemas.openxmlformats.org/officeDocument/2006/relationships/hyperlink" Target="http://www.sage.wisc.edu/igert/download/bicycling_final_report.pd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CBCC7-C3FC-4143-BDF1-AFA226C21ED0}" type="slidenum">
              <a:rPr lang="en-US" smtClean="0"/>
              <a:t>1</a:t>
            </a:fld>
            <a:endParaRPr lang="en-US"/>
          </a:p>
        </p:txBody>
      </p:sp>
    </p:spTree>
    <p:extLst>
      <p:ext uri="{BB962C8B-B14F-4D97-AF65-F5344CB8AC3E}">
        <p14:creationId xmlns:p14="http://schemas.microsoft.com/office/powerpoint/2010/main" val="377479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eriod"/>
            </a:pPr>
            <a:r>
              <a:rPr lang="en-US" altLang="en-US" dirty="0"/>
              <a:t>Surgeon General Call to Action</a:t>
            </a:r>
          </a:p>
          <a:p>
            <a:pPr marL="228600" indent="-228600" eaLnBrk="1" hangingPunct="1">
              <a:spcBef>
                <a:spcPct val="0"/>
              </a:spcBef>
              <a:buAutoNum type="arabicPeriod"/>
            </a:pPr>
            <a:r>
              <a:rPr lang="en-US" altLang="en-US" dirty="0"/>
              <a:t>Walkability</a:t>
            </a:r>
            <a:r>
              <a:rPr lang="en-US" altLang="en-US" baseline="0" dirty="0"/>
              <a:t> Institute request for applications</a:t>
            </a:r>
          </a:p>
          <a:p>
            <a:pPr marL="228600" indent="-228600" eaLnBrk="1" hangingPunct="1">
              <a:spcBef>
                <a:spcPct val="0"/>
              </a:spcBef>
              <a:buAutoNum type="arabicPeriod"/>
            </a:pPr>
            <a:r>
              <a:rPr lang="en-US" altLang="en-US" baseline="0" dirty="0"/>
              <a:t>CAMPO teams up with TMF, and Cities of Georgetown and Pflugerville</a:t>
            </a:r>
          </a:p>
          <a:p>
            <a:pPr marL="228600" indent="-228600" eaLnBrk="1" hangingPunct="1">
              <a:spcBef>
                <a:spcPct val="0"/>
              </a:spcBef>
              <a:buAutoNum type="arabicPeriod"/>
            </a:pPr>
            <a:r>
              <a:rPr lang="en-US" altLang="en-US" baseline="0" dirty="0"/>
              <a:t>Application approved as one of 10 teams from the nation</a:t>
            </a: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11</a:t>
            </a:fld>
            <a:endParaRPr lang="en-US" altLang="en-US" sz="1300" dirty="0">
              <a:solidFill>
                <a:prstClr val="black"/>
              </a:solidFill>
            </a:endParaRPr>
          </a:p>
        </p:txBody>
      </p:sp>
    </p:spTree>
    <p:extLst>
      <p:ext uri="{BB962C8B-B14F-4D97-AF65-F5344CB8AC3E}">
        <p14:creationId xmlns:p14="http://schemas.microsoft.com/office/powerpoint/2010/main" val="175362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eriod"/>
            </a:pPr>
            <a:r>
              <a:rPr lang="en-US" altLang="en-US" dirty="0"/>
              <a:t>Develop</a:t>
            </a:r>
            <a:r>
              <a:rPr lang="en-US" altLang="en-US" baseline="0" dirty="0"/>
              <a:t> action plans to create RATP for region</a:t>
            </a:r>
          </a:p>
          <a:p>
            <a:pPr marL="228600" indent="-228600" eaLnBrk="1" hangingPunct="1">
              <a:spcBef>
                <a:spcPct val="0"/>
              </a:spcBef>
              <a:buAutoNum type="arabicPeriod"/>
            </a:pPr>
            <a:r>
              <a:rPr lang="en-US" altLang="en-US" baseline="0" dirty="0"/>
              <a:t>Gather data on existing and planned bike/</a:t>
            </a:r>
            <a:r>
              <a:rPr lang="en-US" altLang="en-US" baseline="0" dirty="0" err="1"/>
              <a:t>ped</a:t>
            </a:r>
            <a:r>
              <a:rPr lang="en-US" altLang="en-US" baseline="0" dirty="0"/>
              <a:t> infrastructure in region</a:t>
            </a:r>
          </a:p>
          <a:p>
            <a:pPr marL="228600" indent="-228600" eaLnBrk="1" hangingPunct="1">
              <a:spcBef>
                <a:spcPct val="0"/>
              </a:spcBef>
              <a:buAutoNum type="arabicPeriod"/>
            </a:pPr>
            <a:r>
              <a:rPr lang="en-US" altLang="en-US" baseline="0" dirty="0"/>
              <a:t>Conduct robust outreach with jurisdictions and general public to identify needs</a:t>
            </a:r>
          </a:p>
          <a:p>
            <a:pPr marL="228600" indent="-228600" eaLnBrk="1" hangingPunct="1">
              <a:spcBef>
                <a:spcPct val="0"/>
              </a:spcBef>
              <a:buAutoNum type="arabicPeriod"/>
            </a:pPr>
            <a:r>
              <a:rPr lang="en-US" altLang="en-US" baseline="0" dirty="0"/>
              <a:t>Develop locally-driven approach to regional planning, i.e. identify different bike/</a:t>
            </a:r>
            <a:r>
              <a:rPr lang="en-US" altLang="en-US" baseline="0" dirty="0" err="1"/>
              <a:t>ped</a:t>
            </a:r>
            <a:r>
              <a:rPr lang="en-US" altLang="en-US" baseline="0" dirty="0"/>
              <a:t> infrastructure for each community’s needs</a:t>
            </a:r>
          </a:p>
          <a:p>
            <a:pPr marL="228600" indent="-228600" eaLnBrk="1" hangingPunct="1">
              <a:spcBef>
                <a:spcPct val="0"/>
              </a:spcBef>
              <a:buAutoNum type="arabicPeriod"/>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13</a:t>
            </a:fld>
            <a:endParaRPr lang="en-US" altLang="en-US" sz="1300" dirty="0">
              <a:solidFill>
                <a:prstClr val="black"/>
              </a:solidFill>
            </a:endParaRPr>
          </a:p>
        </p:txBody>
      </p:sp>
    </p:spTree>
    <p:extLst>
      <p:ext uri="{BB962C8B-B14F-4D97-AF65-F5344CB8AC3E}">
        <p14:creationId xmlns:p14="http://schemas.microsoft.com/office/powerpoint/2010/main" val="103322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eriod"/>
            </a:pPr>
            <a:r>
              <a:rPr lang="en-US" altLang="en-US" baseline="0" dirty="0"/>
              <a:t>CAMPO conducts all manner of public engagement</a:t>
            </a:r>
          </a:p>
          <a:p>
            <a:pPr marL="228600" indent="-228600" eaLnBrk="1" hangingPunct="1">
              <a:spcBef>
                <a:spcPct val="0"/>
              </a:spcBef>
              <a:buAutoNum type="arabicPeriod"/>
            </a:pPr>
            <a:r>
              <a:rPr lang="en-US" altLang="en-US" baseline="0" dirty="0"/>
              <a:t>Local government engagement</a:t>
            </a:r>
          </a:p>
          <a:p>
            <a:pPr marL="228600" indent="-228600" eaLnBrk="1" hangingPunct="1">
              <a:spcBef>
                <a:spcPct val="0"/>
              </a:spcBef>
              <a:buAutoNum type="arabicPeriod"/>
            </a:pPr>
            <a:r>
              <a:rPr lang="en-US" altLang="en-US" baseline="0" dirty="0"/>
              <a:t>Open houses</a:t>
            </a:r>
          </a:p>
          <a:p>
            <a:pPr marL="228600" indent="-228600" eaLnBrk="1" hangingPunct="1">
              <a:spcBef>
                <a:spcPct val="0"/>
              </a:spcBef>
              <a:buAutoNum type="arabicPeriod"/>
            </a:pPr>
            <a:r>
              <a:rPr lang="en-US" altLang="en-US" baseline="0" dirty="0"/>
              <a:t>Development of an online</a:t>
            </a:r>
            <a:r>
              <a:rPr lang="en-US" altLang="en-US" baseline="0"/>
              <a:t>, publicly-accessible viewer</a:t>
            </a:r>
            <a:endParaRPr lang="en-US" altLang="en-US" baseline="0"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14</a:t>
            </a:fld>
            <a:endParaRPr lang="en-US" altLang="en-US" sz="1300" dirty="0">
              <a:solidFill>
                <a:prstClr val="black"/>
              </a:solidFill>
            </a:endParaRPr>
          </a:p>
        </p:txBody>
      </p:sp>
    </p:spTree>
    <p:extLst>
      <p:ext uri="{BB962C8B-B14F-4D97-AF65-F5344CB8AC3E}">
        <p14:creationId xmlns:p14="http://schemas.microsoft.com/office/powerpoint/2010/main" val="147582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indent="0"/>
            <a:r>
              <a:rPr lang="en-US" sz="1200" dirty="0"/>
              <a:t>The purpose of the Near Northwest Corridor Connections Case Study is to develop recommendations on connectivity, facility design and policy; and an implementation plan with project and policy priorities for the near-, short-, medium-, and long-terms. </a:t>
            </a:r>
          </a:p>
          <a:p>
            <a:pPr indent="0"/>
            <a:r>
              <a:rPr lang="en-US" sz="1200" dirty="0"/>
              <a:t> </a:t>
            </a:r>
          </a:p>
          <a:p>
            <a:pPr indent="0"/>
            <a:r>
              <a:rPr lang="en-US" sz="1200" dirty="0"/>
              <a:t>This case study seeks to develop a context-sensitive corridor plan for several miles, along and adjacent to the Near Northwest Corridor, to address pedestrian and bicycle connectivity, last-mile connections, access management, multi-modal transportation elements, safety and operational improvements, and recommendations for a private realm built-form that is conducive to active transportation.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701286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eriod"/>
            </a:pPr>
            <a:r>
              <a:rPr lang="en-US" altLang="en-US" baseline="0" dirty="0"/>
              <a:t>Previously all STP-MM funding went to roads and highways</a:t>
            </a:r>
          </a:p>
          <a:p>
            <a:pPr marL="228600" indent="-228600" eaLnBrk="1" hangingPunct="1">
              <a:spcBef>
                <a:spcPct val="0"/>
              </a:spcBef>
              <a:buAutoNum type="arabicPeriod"/>
            </a:pPr>
            <a:r>
              <a:rPr lang="en-US" altLang="en-US" baseline="0" dirty="0"/>
              <a:t>CAMPO set a target of 15 percent of STP-MM for bike/</a:t>
            </a:r>
            <a:r>
              <a:rPr lang="en-US" altLang="en-US" baseline="0" dirty="0" err="1"/>
              <a:t>ped</a:t>
            </a:r>
            <a:r>
              <a:rPr lang="en-US" altLang="en-US" baseline="0" dirty="0"/>
              <a:t> facilities</a:t>
            </a:r>
          </a:p>
          <a:p>
            <a:pPr marL="228600" indent="-228600" eaLnBrk="1" hangingPunct="1">
              <a:spcBef>
                <a:spcPct val="0"/>
              </a:spcBef>
              <a:buAutoNum type="arabicPeriod"/>
            </a:pPr>
            <a:r>
              <a:rPr lang="en-US" altLang="en-US" baseline="0" dirty="0"/>
              <a:t>This goal aided in the introduction of Austin B-Cycle program</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17</a:t>
            </a:fld>
            <a:endParaRPr lang="en-US" altLang="en-US" sz="1300" dirty="0">
              <a:solidFill>
                <a:prstClr val="black"/>
              </a:solidFill>
            </a:endParaRPr>
          </a:p>
        </p:txBody>
      </p:sp>
    </p:spTree>
    <p:extLst>
      <p:ext uri="{BB962C8B-B14F-4D97-AF65-F5344CB8AC3E}">
        <p14:creationId xmlns:p14="http://schemas.microsoft.com/office/powerpoint/2010/main" val="2886447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5132A81-0AC5-4676-8B06-F616FDD6F42A}" type="slidenum">
              <a:rPr lang="en-US" altLang="en-US"/>
              <a:pPr/>
              <a:t>18</a:t>
            </a:fld>
            <a:endParaRPr lang="en-US" altLang="en-US"/>
          </a:p>
        </p:txBody>
      </p:sp>
    </p:spTree>
    <p:extLst>
      <p:ext uri="{BB962C8B-B14F-4D97-AF65-F5344CB8AC3E}">
        <p14:creationId xmlns:p14="http://schemas.microsoft.com/office/powerpoint/2010/main" val="1108796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eriod"/>
            </a:pPr>
            <a:r>
              <a:rPr lang="en-US" altLang="en-US" dirty="0"/>
              <a:t>Conducting corridor study of Williams Drive in Georgetown,</a:t>
            </a:r>
            <a:r>
              <a:rPr lang="en-US" altLang="en-US" baseline="0" dirty="0"/>
              <a:t> TX</a:t>
            </a:r>
          </a:p>
          <a:p>
            <a:pPr marL="228600" indent="-228600" eaLnBrk="1" hangingPunct="1">
              <a:spcBef>
                <a:spcPct val="0"/>
              </a:spcBef>
              <a:buAutoNum type="arabicPeriod"/>
            </a:pPr>
            <a:r>
              <a:rPr lang="en-US" altLang="en-US" baseline="0" dirty="0"/>
              <a:t>Part of Platinum Planning Process’ holistic approach to planning – housing; environment, economic development and equity</a:t>
            </a:r>
          </a:p>
          <a:p>
            <a:pPr marL="228600" indent="-228600" eaLnBrk="1" hangingPunct="1">
              <a:spcBef>
                <a:spcPct val="0"/>
              </a:spcBef>
              <a:buAutoNum type="arabicPeriod"/>
            </a:pPr>
            <a:r>
              <a:rPr lang="en-US" altLang="en-US" baseline="0" dirty="0"/>
              <a:t>Williams Drive in present state (first picture)</a:t>
            </a:r>
          </a:p>
          <a:p>
            <a:pPr marL="228600" indent="-228600" eaLnBrk="1" hangingPunct="1">
              <a:spcBef>
                <a:spcPct val="0"/>
              </a:spcBef>
              <a:buAutoNum type="arabicPeriod"/>
            </a:pPr>
            <a:r>
              <a:rPr lang="en-US" altLang="en-US" baseline="0" dirty="0"/>
              <a:t>Housing – mostly single family</a:t>
            </a:r>
          </a:p>
          <a:p>
            <a:pPr marL="228600" indent="-228600" eaLnBrk="1" hangingPunct="1">
              <a:spcBef>
                <a:spcPct val="0"/>
              </a:spcBef>
              <a:buAutoNum type="arabicPeriod"/>
            </a:pPr>
            <a:r>
              <a:rPr lang="en-US" altLang="en-US" baseline="0" dirty="0"/>
              <a:t>Open space in the corridor</a:t>
            </a:r>
          </a:p>
          <a:p>
            <a:pPr marL="228600" indent="-228600" eaLnBrk="1" hangingPunct="1">
              <a:spcBef>
                <a:spcPct val="0"/>
              </a:spcBef>
              <a:buAutoNum type="arabicPeriod"/>
            </a:pPr>
            <a:r>
              <a:rPr lang="en-US" altLang="en-US" baseline="0" dirty="0"/>
              <a:t>Economic trends in the corridor</a:t>
            </a:r>
          </a:p>
          <a:p>
            <a:pPr marL="228600" indent="-228600" eaLnBrk="1" hangingPunct="1">
              <a:spcBef>
                <a:spcPct val="0"/>
              </a:spcBef>
              <a:buAutoNum type="arabicPeriod"/>
            </a:pPr>
            <a:r>
              <a:rPr lang="en-US" altLang="en-US" baseline="0" dirty="0"/>
              <a:t>Rental trends, employment and other equity factors</a:t>
            </a: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19</a:t>
            </a:fld>
            <a:endParaRPr lang="en-US" altLang="en-US" sz="1300" dirty="0">
              <a:solidFill>
                <a:prstClr val="black"/>
              </a:solidFill>
            </a:endParaRPr>
          </a:p>
        </p:txBody>
      </p:sp>
    </p:spTree>
    <p:extLst>
      <p:ext uri="{BB962C8B-B14F-4D97-AF65-F5344CB8AC3E}">
        <p14:creationId xmlns:p14="http://schemas.microsoft.com/office/powerpoint/2010/main" val="299629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25</a:t>
            </a:fld>
            <a:endParaRPr lang="en-US" altLang="en-US" sz="1300" dirty="0">
              <a:solidFill>
                <a:prstClr val="black"/>
              </a:solidFill>
            </a:endParaRPr>
          </a:p>
        </p:txBody>
      </p:sp>
    </p:spTree>
    <p:extLst>
      <p:ext uri="{BB962C8B-B14F-4D97-AF65-F5344CB8AC3E}">
        <p14:creationId xmlns:p14="http://schemas.microsoft.com/office/powerpoint/2010/main" val="1153686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26</a:t>
            </a:fld>
            <a:endParaRPr lang="en-US" altLang="en-US" sz="1300" dirty="0">
              <a:solidFill>
                <a:prstClr val="black"/>
              </a:solidFill>
            </a:endParaRPr>
          </a:p>
        </p:txBody>
      </p:sp>
    </p:spTree>
    <p:extLst>
      <p:ext uri="{BB962C8B-B14F-4D97-AF65-F5344CB8AC3E}">
        <p14:creationId xmlns:p14="http://schemas.microsoft.com/office/powerpoint/2010/main" val="955927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736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CBCC7-C3FC-4143-BDF1-AFA226C21ED0}" type="slidenum">
              <a:rPr lang="en-US" smtClean="0"/>
              <a:t>2</a:t>
            </a:fld>
            <a:endParaRPr lang="en-US"/>
          </a:p>
        </p:txBody>
      </p:sp>
    </p:spTree>
    <p:extLst>
      <p:ext uri="{BB962C8B-B14F-4D97-AF65-F5344CB8AC3E}">
        <p14:creationId xmlns:p14="http://schemas.microsoft.com/office/powerpoint/2010/main" val="259683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San Diego region is 4,230 square miles (about the size of the state of Connecticut) home to 3.1 million people</a:t>
            </a:r>
          </a:p>
          <a:p>
            <a:endParaRPr lang="en-US" dirty="0"/>
          </a:p>
          <a:p>
            <a:r>
              <a:rPr lang="en-US" dirty="0"/>
              <a:t>We are bound by mountains and desert</a:t>
            </a:r>
            <a:r>
              <a:rPr lang="en-US" baseline="0" dirty="0"/>
              <a:t> </a:t>
            </a:r>
            <a:r>
              <a:rPr lang="en-US" dirty="0"/>
              <a:t>to the east, the US Mexican Border</a:t>
            </a:r>
            <a:r>
              <a:rPr lang="en-US" baseline="0" dirty="0"/>
              <a:t> to the South, the Pacific Ocean to the west, the US Marines to the north (protect us from LA).</a:t>
            </a:r>
          </a:p>
          <a:p>
            <a:endParaRPr lang="en-US" baseline="0" dirty="0"/>
          </a:p>
          <a:p>
            <a:r>
              <a:rPr lang="en-US" baseline="0" dirty="0"/>
              <a:t>Also home to 17 Native American Tribes- more than any other region in the nation.</a:t>
            </a:r>
            <a:endParaRPr lang="en-US" dirty="0"/>
          </a:p>
        </p:txBody>
      </p:sp>
      <p:sp>
        <p:nvSpPr>
          <p:cNvPr id="4" name="Slide Number Placeholder 3"/>
          <p:cNvSpPr>
            <a:spLocks noGrp="1"/>
          </p:cNvSpPr>
          <p:nvPr>
            <p:ph type="sldNum" sz="quarter" idx="10"/>
          </p:nvPr>
        </p:nvSpPr>
        <p:spPr/>
        <p:txBody>
          <a:bodyPr/>
          <a:lstStyle/>
          <a:p>
            <a:pPr defTabSz="914400">
              <a:defRPr/>
            </a:pPr>
            <a:fld id="{D7A85AA4-E857-4F67-9FA2-3B9E1C3B831A}" type="slidenum">
              <a:rPr lang="en-US" sz="1800" kern="0" smtClean="0">
                <a:solidFill>
                  <a:sysClr val="windowText" lastClr="000000"/>
                </a:solidFill>
              </a:rPr>
              <a:pPr defTabSz="914400">
                <a:defRPr/>
              </a:pPr>
              <a:t>28</a:t>
            </a:fld>
            <a:endParaRPr lang="en-US" sz="1800" kern="0" dirty="0">
              <a:solidFill>
                <a:sysClr val="windowText" lastClr="000000"/>
              </a:solidFill>
            </a:endParaRPr>
          </a:p>
        </p:txBody>
      </p:sp>
    </p:spTree>
    <p:extLst>
      <p:ext uri="{BB962C8B-B14F-4D97-AF65-F5344CB8AC3E}">
        <p14:creationId xmlns:p14="http://schemas.microsoft.com/office/powerpoint/2010/main" val="2150686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14400">
              <a:defRPr/>
            </a:pPr>
            <a:fld id="{29DAEB15-8445-47D2-8F94-D3AC0D05BE07}" type="slidenum">
              <a:rPr lang="en-US" sz="1800" kern="0">
                <a:solidFill>
                  <a:prstClr val="black"/>
                </a:solidFill>
              </a:rPr>
              <a:pPr defTabSz="914400">
                <a:defRPr/>
              </a:pPr>
              <a:t>29</a:t>
            </a:fld>
            <a:endParaRPr lang="en-US" sz="1800" kern="0" dirty="0">
              <a:solidFill>
                <a:prstClr val="black"/>
              </a:solidFill>
            </a:endParaRPr>
          </a:p>
        </p:txBody>
      </p:sp>
      <p:sp>
        <p:nvSpPr>
          <p:cNvPr id="749570" name="Rectangle 2"/>
          <p:cNvSpPr>
            <a:spLocks noGrp="1" noRot="1" noChangeAspect="1" noChangeArrowheads="1" noTextEdit="1"/>
          </p:cNvSpPr>
          <p:nvPr>
            <p:ph type="sldImg"/>
          </p:nvPr>
        </p:nvSpPr>
        <p:spPr>
          <a:xfrm>
            <a:off x="342900" y="696913"/>
            <a:ext cx="6197600" cy="3486150"/>
          </a:xfrm>
          <a:ln/>
        </p:spPr>
      </p:sp>
      <p:sp>
        <p:nvSpPr>
          <p:cNvPr id="749571" name="Rectangle 3"/>
          <p:cNvSpPr>
            <a:spLocks noGrp="1" noChangeArrowheads="1"/>
          </p:cNvSpPr>
          <p:nvPr>
            <p:ph type="body" idx="1"/>
          </p:nvPr>
        </p:nvSpPr>
        <p:spPr>
          <a:xfrm>
            <a:off x="916979" y="4414562"/>
            <a:ext cx="5047858" cy="4185532"/>
          </a:xfrm>
        </p:spPr>
        <p:txBody>
          <a:bodyPr/>
          <a:lstStyle/>
          <a:p>
            <a:r>
              <a:rPr lang="en-US" dirty="0"/>
              <a:t>We are one County,</a:t>
            </a:r>
            <a:r>
              <a:rPr lang="en-US" baseline="0" dirty="0"/>
              <a:t> one region- which does facilitate regional planning and collaboration.</a:t>
            </a:r>
          </a:p>
          <a:p>
            <a:endParaRPr lang="en-US" baseline="0" dirty="0"/>
          </a:p>
          <a:p>
            <a:r>
              <a:rPr lang="en-US" baseline="0" dirty="0"/>
              <a:t>18 cities and County make up our board</a:t>
            </a:r>
          </a:p>
          <a:p>
            <a:r>
              <a:rPr lang="en-US" baseline="0" dirty="0"/>
              <a:t>We have two transit agencies</a:t>
            </a:r>
          </a:p>
          <a:p>
            <a:r>
              <a:rPr lang="en-US" baseline="0" dirty="0"/>
              <a:t>One water authority</a:t>
            </a:r>
            <a:endParaRPr lang="en-US" dirty="0"/>
          </a:p>
        </p:txBody>
      </p:sp>
    </p:spTree>
    <p:extLst>
      <p:ext uri="{BB962C8B-B14F-4D97-AF65-F5344CB8AC3E}">
        <p14:creationId xmlns:p14="http://schemas.microsoft.com/office/powerpoint/2010/main" val="311604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95" indent="-169495">
              <a:buFont typeface="Arial" panose="020B0604020202020204" pitchFamily="34" charset="0"/>
              <a:buChar char="•"/>
            </a:pPr>
            <a:r>
              <a:rPr lang="en-US" dirty="0"/>
              <a:t>San</a:t>
            </a:r>
            <a:r>
              <a:rPr lang="en-US" baseline="0" dirty="0"/>
              <a:t> Diego Forward</a:t>
            </a:r>
            <a:r>
              <a:rPr lang="en-US" dirty="0"/>
              <a:t> is being developed to provide a future that works for all groups and all communities. </a:t>
            </a:r>
          </a:p>
          <a:p>
            <a:pPr marL="169495" indent="-169495">
              <a:buFont typeface="Arial" panose="020B0604020202020204" pitchFamily="34" charset="0"/>
              <a:buChar char="•"/>
            </a:pPr>
            <a:endParaRPr lang="en-US" dirty="0"/>
          </a:p>
          <a:p>
            <a:pPr marL="169495" indent="-169495">
              <a:buFont typeface="Arial" panose="020B0604020202020204" pitchFamily="34" charset="0"/>
              <a:buChar char="•"/>
            </a:pPr>
            <a:r>
              <a:rPr lang="en-US" dirty="0"/>
              <a:t>The vision developed for the Plan is: “To provide</a:t>
            </a:r>
            <a:r>
              <a:rPr lang="en-US" baseline="0" dirty="0"/>
              <a:t> innovative mobility choices and planning to support a sustainable and healthy region, a vibrant economy, and an outstanding quality of life for all.”</a:t>
            </a:r>
          </a:p>
          <a:p>
            <a:endParaRPr lang="en-US" dirty="0"/>
          </a:p>
          <a:p>
            <a:pPr marL="169495" indent="-169495">
              <a:buFont typeface="Arial" panose="020B0604020202020204" pitchFamily="34" charset="0"/>
              <a:buChar char="•"/>
            </a:pPr>
            <a:r>
              <a:rPr lang="en-US" dirty="0"/>
              <a:t>It is a long-range plan with equally important and interdependent goals:</a:t>
            </a:r>
          </a:p>
          <a:p>
            <a:endParaRPr lang="en-US" dirty="0"/>
          </a:p>
          <a:p>
            <a:pPr marL="621482" lvl="1" indent="-169495">
              <a:buFont typeface="Arial" panose="020B0604020202020204" pitchFamily="34" charset="0"/>
              <a:buChar char="•"/>
            </a:pPr>
            <a:r>
              <a:rPr lang="en-US" b="0" dirty="0">
                <a:latin typeface="Calibri" panose="020F0502020204030204" pitchFamily="34" charset="0"/>
                <a:ea typeface="Calibri"/>
                <a:cs typeface="Times New Roman"/>
              </a:rPr>
              <a:t>Creating a </a:t>
            </a:r>
            <a:r>
              <a:rPr lang="en-US" b="1" dirty="0">
                <a:latin typeface="Calibri" panose="020F0502020204030204" pitchFamily="34" charset="0"/>
                <a:ea typeface="Calibri"/>
                <a:cs typeface="Times New Roman"/>
              </a:rPr>
              <a:t>HEALTHY ENVIRONMENT &amp; COMMUNITIES</a:t>
            </a:r>
            <a:r>
              <a:rPr lang="en-US" dirty="0">
                <a:latin typeface="Calibri" panose="020F0502020204030204" pitchFamily="34" charset="0"/>
                <a:ea typeface="Calibri"/>
                <a:cs typeface="Times New Roman"/>
              </a:rPr>
              <a:t> </a:t>
            </a:r>
          </a:p>
          <a:p>
            <a:pPr marL="621482" lvl="1" indent="-169495">
              <a:buFont typeface="Arial" panose="020B0604020202020204" pitchFamily="34" charset="0"/>
              <a:buChar char="•"/>
            </a:pPr>
            <a:r>
              <a:rPr lang="en-US" b="0" dirty="0">
                <a:latin typeface="Calibri" panose="020F0502020204030204" pitchFamily="34" charset="0"/>
                <a:ea typeface="Calibri"/>
                <a:cs typeface="Times New Roman"/>
              </a:rPr>
              <a:t>Providing </a:t>
            </a:r>
            <a:r>
              <a:rPr lang="en-US" b="1" dirty="0">
                <a:latin typeface="Calibri" panose="020F0502020204030204" pitchFamily="34" charset="0"/>
                <a:ea typeface="Calibri"/>
                <a:cs typeface="Times New Roman"/>
              </a:rPr>
              <a:t>INNOVATIVE MOBILITY &amp; PLANNING </a:t>
            </a:r>
            <a:r>
              <a:rPr lang="en-US" b="0" dirty="0">
                <a:latin typeface="Calibri" panose="020F0502020204030204" pitchFamily="34" charset="0"/>
                <a:ea typeface="Calibri"/>
                <a:cs typeface="Times New Roman"/>
              </a:rPr>
              <a:t>and</a:t>
            </a:r>
            <a:endParaRPr lang="en-US" dirty="0">
              <a:latin typeface="Calibri" panose="020F0502020204030204" pitchFamily="34" charset="0"/>
              <a:ea typeface="Calibri"/>
              <a:cs typeface="Times New Roman"/>
            </a:endParaRPr>
          </a:p>
          <a:p>
            <a:pPr marL="621482" lvl="1" indent="-169495">
              <a:buFont typeface="Arial" panose="020B0604020202020204" pitchFamily="34" charset="0"/>
              <a:buChar char="•"/>
            </a:pPr>
            <a:r>
              <a:rPr lang="en-US" b="0" dirty="0">
                <a:latin typeface="Calibri" panose="020F0502020204030204" pitchFamily="34" charset="0"/>
                <a:ea typeface="Calibri"/>
                <a:cs typeface="Times New Roman"/>
              </a:rPr>
              <a:t>Promoting a </a:t>
            </a:r>
            <a:r>
              <a:rPr lang="en-US" b="1" dirty="0">
                <a:latin typeface="Calibri" panose="020F0502020204030204" pitchFamily="34" charset="0"/>
                <a:ea typeface="Calibri"/>
                <a:cs typeface="Times New Roman"/>
              </a:rPr>
              <a:t>VIBRANT ECONOMY</a:t>
            </a:r>
            <a:endParaRPr lang="en-US" dirty="0">
              <a:latin typeface="Calibri" panose="020F0502020204030204" pitchFamily="34" charset="0"/>
              <a:ea typeface="Calibri"/>
              <a:cs typeface="Times New Roman"/>
            </a:endParaRPr>
          </a:p>
          <a:p>
            <a:pPr defTabSz="907047">
              <a:defRPr/>
            </a:pPr>
            <a:endParaRPr lang="en-US" b="1" baseline="0" dirty="0"/>
          </a:p>
          <a:p>
            <a:pPr marL="169495" indent="-169495">
              <a:buFont typeface="Arial" panose="020B0604020202020204" pitchFamily="34" charset="0"/>
              <a:buChar char="•"/>
            </a:pPr>
            <a:r>
              <a:rPr lang="en-US" baseline="0" dirty="0"/>
              <a:t>These goals are supported by six policy objectives including regional economic prosperity, partnerships and collaboration, mobility choices, complete communities, habitat and open space preservation, and environmental stewardship. </a:t>
            </a:r>
          </a:p>
          <a:p>
            <a:endParaRPr lang="en-US" baseline="0" dirty="0"/>
          </a:p>
          <a:p>
            <a:pPr marL="169495" indent="-169495">
              <a:buFont typeface="Arial" panose="020B0604020202020204" pitchFamily="34" charset="0"/>
              <a:buChar char="•"/>
            </a:pPr>
            <a:r>
              <a:rPr lang="en-US" baseline="0" dirty="0"/>
              <a:t>The vision, goals, and policy objectives shape all elements of San Diego Forward. </a:t>
            </a:r>
            <a:endParaRPr lang="en-US" dirty="0"/>
          </a:p>
          <a:p>
            <a:r>
              <a:rPr lang="en-US" dirty="0"/>
              <a:t> </a:t>
            </a:r>
          </a:p>
        </p:txBody>
      </p:sp>
      <p:sp>
        <p:nvSpPr>
          <p:cNvPr id="4" name="Slide Number Placeholder 3"/>
          <p:cNvSpPr>
            <a:spLocks noGrp="1"/>
          </p:cNvSpPr>
          <p:nvPr>
            <p:ph type="sldNum" sz="quarter" idx="10"/>
          </p:nvPr>
        </p:nvSpPr>
        <p:spPr/>
        <p:txBody>
          <a:bodyPr/>
          <a:lstStyle/>
          <a:p>
            <a:pPr defTabSz="914400">
              <a:defRPr/>
            </a:pPr>
            <a:fld id="{DF4E6963-0C62-40AC-88C1-7D36C3F35F63}" type="slidenum">
              <a:rPr lang="en-US" sz="1800" kern="0" smtClean="0">
                <a:solidFill>
                  <a:prstClr val="black"/>
                </a:solidFill>
              </a:rPr>
              <a:pPr defTabSz="914400">
                <a:defRPr/>
              </a:pPr>
              <a:t>30</a:t>
            </a:fld>
            <a:endParaRPr lang="en-US" sz="1800" kern="0" dirty="0">
              <a:solidFill>
                <a:prstClr val="black"/>
              </a:solidFill>
            </a:endParaRPr>
          </a:p>
        </p:txBody>
      </p:sp>
    </p:spTree>
    <p:extLst>
      <p:ext uri="{BB962C8B-B14F-4D97-AF65-F5344CB8AC3E}">
        <p14:creationId xmlns:p14="http://schemas.microsoft.com/office/powerpoint/2010/main" val="3908448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Adopted by the County of SD led by County Supervisors Ron Roberts</a:t>
            </a:r>
          </a:p>
          <a:p>
            <a:r>
              <a:rPr lang="en-US" baseline="0" dirty="0"/>
              <a:t>Chronic Diseases Asthma, Diabetes, Cancer,</a:t>
            </a:r>
          </a:p>
          <a:p>
            <a:r>
              <a:rPr lang="en-US" baseline="0" dirty="0"/>
              <a:t>Over 50 %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Basically, 3-4-50 was adopted for the Public Health Services, Chronic Disease Agenda which came a few years after the Obesity Initiative and a couple years before Live Well was adopted. </a:t>
            </a:r>
          </a:p>
          <a:p>
            <a:endParaRPr lang="en-US" dirty="0"/>
          </a:p>
        </p:txBody>
      </p:sp>
    </p:spTree>
    <p:extLst>
      <p:ext uri="{BB962C8B-B14F-4D97-AF65-F5344CB8AC3E}">
        <p14:creationId xmlns:p14="http://schemas.microsoft.com/office/powerpoint/2010/main" val="101972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a:t>
            </a:r>
            <a:r>
              <a:rPr lang="en-US" baseline="0" dirty="0"/>
              <a:t> Healthy Works, the County initiated a unique and groundbreaking partnership between SANDAG and HHSA.  This partnership is the first of its kind in the country and has been recognized by the CDC as a national model for inter-agency collaboration. </a:t>
            </a:r>
            <a:r>
              <a:rPr lang="en-US" sz="1200" kern="1200" dirty="0">
                <a:solidFill>
                  <a:schemeClr val="tx1"/>
                </a:solidFill>
                <a:effectLst/>
                <a:ea typeface="+mn-ea"/>
                <a:cs typeface="+mn-cs"/>
              </a:rPr>
              <a:t>CPPW/Healthy Works is a sub-effort of Live Well. Many CPPW and CTG activities are reflected in the Live Well strategy.</a:t>
            </a:r>
            <a:endParaRPr lang="en-US" baseline="0" dirty="0"/>
          </a:p>
        </p:txBody>
      </p:sp>
    </p:spTree>
    <p:extLst>
      <p:ext uri="{BB962C8B-B14F-4D97-AF65-F5344CB8AC3E}">
        <p14:creationId xmlns:p14="http://schemas.microsoft.com/office/powerpoint/2010/main" val="1743867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PHSG</a:t>
            </a:r>
            <a:r>
              <a:rPr lang="en-US" baseline="0" dirty="0"/>
              <a:t> Charter approved by RPC for Healthy Works II-November 2012</a:t>
            </a:r>
          </a:p>
          <a:p>
            <a:endParaRPr lang="en-US" baseline="0" dirty="0"/>
          </a:p>
          <a:p>
            <a:r>
              <a:rPr lang="en-US" baseline="0" dirty="0"/>
              <a:t>Mike Strong who is co-chair of the PHSG will be speaking further on the groups at the end of my presentation. </a:t>
            </a:r>
            <a:endParaRPr lang="en-US" dirty="0"/>
          </a:p>
        </p:txBody>
      </p:sp>
    </p:spTree>
    <p:extLst>
      <p:ext uri="{BB962C8B-B14F-4D97-AF65-F5344CB8AC3E}">
        <p14:creationId xmlns:p14="http://schemas.microsoft.com/office/powerpoint/2010/main" val="120446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a:t>
            </a:r>
            <a:r>
              <a:rPr lang="en-US" baseline="0" dirty="0"/>
              <a:t> Study “The Effect of Light Rail Transit on Body Mass Index and Physical Activity”  Charlotte, North Carolina LRT System</a:t>
            </a:r>
          </a:p>
          <a:p>
            <a:endParaRPr lang="en-US" baseline="0" dirty="0"/>
          </a:p>
          <a:p>
            <a:r>
              <a:rPr lang="en-US" baseline="0" dirty="0"/>
              <a:t>Background:  The built environment can constrain or facilitate physical activity. </a:t>
            </a:r>
          </a:p>
          <a:p>
            <a:endParaRPr lang="en-US" baseline="0" dirty="0"/>
          </a:p>
          <a:p>
            <a:r>
              <a:rPr lang="en-US" baseline="0" dirty="0"/>
              <a:t>Conclusions: The results of this study suggest that improving neighborhood environments and increasing the public’s use of LRT systems could provide improvements in health outcomes for millions of individuals.</a:t>
            </a:r>
          </a:p>
          <a:p>
            <a:endParaRPr lang="en-US" baseline="0" dirty="0"/>
          </a:p>
          <a:p>
            <a:r>
              <a:rPr lang="en-US" baseline="0" dirty="0"/>
              <a:t>The health benefits of moderate and vigorous physical activity are clear,  Less vigorous forms of physical activity are more likely to be sustained over time, making it easier to meet exercise goals through the promotion of walking as a basic change in one’s daily routine.  Increasing the availability of public transit systems is one among a number of modifications to the built environment that offers some promise in increasing opportunities for physical activity and reducing the prevalence of obesity.  </a:t>
            </a:r>
          </a:p>
          <a:p>
            <a:endParaRPr lang="en-US" baseline="0" dirty="0"/>
          </a:p>
          <a:p>
            <a:r>
              <a:rPr lang="en-US" sz="1200" kern="1200" dirty="0">
                <a:solidFill>
                  <a:schemeClr val="tx1"/>
                </a:solidFill>
                <a:effectLst/>
                <a:latin typeface="+mn-lt"/>
                <a:ea typeface="+mn-ea"/>
                <a:cs typeface="+mn-cs"/>
              </a:rPr>
              <a:t>Poor health outcomes can have a significant cost burden on society. The CDC estimates that in </a:t>
            </a:r>
            <a:r>
              <a:rPr lang="en-US" sz="1200" b="1" kern="1200" dirty="0">
                <a:solidFill>
                  <a:schemeClr val="tx1"/>
                </a:solidFill>
                <a:effectLst/>
                <a:latin typeface="+mn-lt"/>
                <a:ea typeface="+mn-ea"/>
                <a:cs typeface="+mn-cs"/>
              </a:rPr>
              <a:t>2008, obesity-related medical care costs were estimated to be as high as $147 billion. </a:t>
            </a:r>
            <a:r>
              <a:rPr lang="en-US" sz="1200" kern="1200" dirty="0">
                <a:solidFill>
                  <a:schemeClr val="tx1"/>
                </a:solidFill>
                <a:effectLst/>
                <a:latin typeface="+mn-lt"/>
                <a:ea typeface="+mn-ea"/>
                <a:cs typeface="+mn-cs"/>
              </a:rPr>
              <a:t>In 2006, obese people spent $1,400 more in medical care costs compared to people of normal weight. </a:t>
            </a:r>
            <a:r>
              <a:rPr lang="en-US" sz="1200" b="1" kern="1200" dirty="0">
                <a:solidFill>
                  <a:schemeClr val="tx1"/>
                </a:solidFill>
                <a:effectLst/>
                <a:latin typeface="+mn-lt"/>
                <a:ea typeface="+mn-ea"/>
                <a:cs typeface="+mn-cs"/>
              </a:rPr>
              <a:t>The California Center for Public Health Advocacy estimated that in 2006, the total annual cost to California from an overweight, obese, and physically inactive population was $41.2 billion. The estimated cost for the San Diego region was $3 billion. </a:t>
            </a:r>
          </a:p>
          <a:p>
            <a:endParaRPr lang="en-US" dirty="0"/>
          </a:p>
        </p:txBody>
      </p:sp>
    </p:spTree>
    <p:extLst>
      <p:ext uri="{BB962C8B-B14F-4D97-AF65-F5344CB8AC3E}">
        <p14:creationId xmlns:p14="http://schemas.microsoft.com/office/powerpoint/2010/main" val="68583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SD Forward: RP Survey 53% of respondents make it easier</a:t>
            </a:r>
            <a:r>
              <a:rPr lang="en-US" b="1" baseline="0" dirty="0"/>
              <a:t> and safer to walk to places of interest.  </a:t>
            </a:r>
            <a:endParaRPr lang="en-US" b="1" dirty="0"/>
          </a:p>
        </p:txBody>
      </p:sp>
    </p:spTree>
    <p:extLst>
      <p:ext uri="{BB962C8B-B14F-4D97-AF65-F5344CB8AC3E}">
        <p14:creationId xmlns:p14="http://schemas.microsoft.com/office/powerpoint/2010/main" val="426641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policy considerations were presented at the Pubic Workshops and have received excellent feedback from a very engaged public. </a:t>
            </a:r>
          </a:p>
          <a:p>
            <a:endParaRPr lang="en-US" baseline="0" dirty="0"/>
          </a:p>
          <a:p>
            <a:r>
              <a:rPr lang="en-US" dirty="0"/>
              <a:t>Active Transportation</a:t>
            </a:r>
          </a:p>
          <a:p>
            <a:r>
              <a:rPr lang="en-US" dirty="0"/>
              <a:t>Complete Neighborhoods</a:t>
            </a:r>
            <a:r>
              <a:rPr lang="en-US" baseline="0" dirty="0"/>
              <a:t> </a:t>
            </a:r>
            <a:r>
              <a:rPr lang="en-US" dirty="0"/>
              <a:t>include healthy, walkable,</a:t>
            </a:r>
            <a:r>
              <a:rPr lang="en-US" baseline="0" dirty="0"/>
              <a:t> </a:t>
            </a:r>
            <a:r>
              <a:rPr lang="en-US" baseline="0" dirty="0" err="1"/>
              <a:t>bikable</a:t>
            </a:r>
            <a:r>
              <a:rPr lang="en-US" baseline="0" dirty="0"/>
              <a:t>, and vibrant communities with a variety of housing choices, access to goods, services, recreation and jobs.   Good for Economic Growth!  </a:t>
            </a:r>
            <a:endParaRPr lang="en-US" dirty="0"/>
          </a:p>
          <a:p>
            <a:endParaRPr lang="en-US" dirty="0"/>
          </a:p>
          <a:p>
            <a:endParaRPr lang="en-US" dirty="0"/>
          </a:p>
          <a:p>
            <a:endParaRPr lang="en-US" dirty="0"/>
          </a:p>
          <a:p>
            <a:r>
              <a:rPr lang="en-US" dirty="0"/>
              <a:t>Transp. Project</a:t>
            </a:r>
            <a:r>
              <a:rPr lang="en-US" baseline="0" dirty="0"/>
              <a:t> Evaluation Criteria: Transit Services/Highway Corridor</a:t>
            </a:r>
          </a:p>
          <a:p>
            <a:r>
              <a:rPr lang="en-US" baseline="0" dirty="0"/>
              <a:t>Serves RCP Smart Growth Area</a:t>
            </a:r>
          </a:p>
          <a:p>
            <a:r>
              <a:rPr lang="en-US" baseline="0" dirty="0"/>
              <a:t>Critical Linkage</a:t>
            </a:r>
          </a:p>
          <a:p>
            <a:r>
              <a:rPr lang="en-US" baseline="0" dirty="0"/>
              <a:t>GHG Emissions</a:t>
            </a:r>
          </a:p>
          <a:p>
            <a:r>
              <a:rPr lang="en-US" baseline="0" dirty="0"/>
              <a:t>Access to Jobs</a:t>
            </a:r>
          </a:p>
          <a:p>
            <a:endParaRPr lang="en-US" baseline="0" dirty="0"/>
          </a:p>
          <a:p>
            <a:r>
              <a:rPr lang="en-US" baseline="0" dirty="0"/>
              <a:t>Performance Metrics:</a:t>
            </a:r>
          </a:p>
          <a:p>
            <a:r>
              <a:rPr lang="en-US" baseline="0" dirty="0"/>
              <a:t>Grocery store anchored neighborhood or community retail centers or districts within 30 minutes by transit, 20 </a:t>
            </a:r>
            <a:r>
              <a:rPr lang="en-US" baseline="0" dirty="0" err="1"/>
              <a:t>mins</a:t>
            </a:r>
            <a:r>
              <a:rPr lang="en-US" baseline="0" dirty="0"/>
              <a:t> by car, 15 min by bicycle and 10 by walking. </a:t>
            </a:r>
            <a:endParaRPr lang="en-US" dirty="0"/>
          </a:p>
        </p:txBody>
      </p:sp>
    </p:spTree>
    <p:extLst>
      <p:ext uri="{BB962C8B-B14F-4D97-AF65-F5344CB8AC3E}">
        <p14:creationId xmlns:p14="http://schemas.microsoft.com/office/powerpoint/2010/main" val="722663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Markets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Food Deserts: </a:t>
            </a:r>
            <a:r>
              <a:rPr lang="en-US" baseline="0" dirty="0"/>
              <a:t>Obesity is 20% higher in the least healthy food environments </a:t>
            </a:r>
            <a:endParaRPr lang="en-US" dirty="0"/>
          </a:p>
          <a:p>
            <a:endParaRPr lang="en-US" dirty="0"/>
          </a:p>
          <a:p>
            <a:endParaRPr lang="en-US" dirty="0"/>
          </a:p>
          <a:p>
            <a:r>
              <a:rPr lang="en-US" dirty="0"/>
              <a:t>30</a:t>
            </a:r>
            <a:r>
              <a:rPr lang="en-US" baseline="0" dirty="0"/>
              <a:t> million in US</a:t>
            </a:r>
          </a:p>
          <a:p>
            <a:r>
              <a:rPr lang="en-US" baseline="0" dirty="0"/>
              <a:t>1 million in CA</a:t>
            </a:r>
          </a:p>
          <a:p>
            <a:r>
              <a:rPr lang="en-US" baseline="0" dirty="0"/>
              <a:t>1 mile-Urban</a:t>
            </a:r>
          </a:p>
          <a:p>
            <a:r>
              <a:rPr lang="en-US" baseline="0" dirty="0"/>
              <a:t>10 miles-rural</a:t>
            </a:r>
          </a:p>
          <a:p>
            <a:endParaRPr lang="en-US" dirty="0"/>
          </a:p>
        </p:txBody>
      </p:sp>
    </p:spTree>
    <p:extLst>
      <p:ext uri="{BB962C8B-B14F-4D97-AF65-F5344CB8AC3E}">
        <p14:creationId xmlns:p14="http://schemas.microsoft.com/office/powerpoint/2010/main" val="263254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http://www.hopkinsmedicine.org/healthlibrary/conditions/cardiovascular_diseases/risks_of_physical_inactivity_85,p00218/</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3</a:t>
            </a:fld>
            <a:endParaRPr lang="en-US" altLang="en-US" sz="1300" dirty="0">
              <a:solidFill>
                <a:prstClr val="black"/>
              </a:solidFill>
            </a:endParaRPr>
          </a:p>
        </p:txBody>
      </p:sp>
    </p:spTree>
    <p:extLst>
      <p:ext uri="{BB962C8B-B14F-4D97-AF65-F5344CB8AC3E}">
        <p14:creationId xmlns:p14="http://schemas.microsoft.com/office/powerpoint/2010/main" val="2432737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 Jacobs</a:t>
            </a:r>
            <a:r>
              <a:rPr lang="en-US" baseline="0" dirty="0"/>
              <a:t> “The Death and Life of Great American Cities”   Street is activated there are more “</a:t>
            </a:r>
            <a:r>
              <a:rPr lang="en-US" dirty="0"/>
              <a:t>Eyes on the Street”</a:t>
            </a:r>
          </a:p>
          <a:p>
            <a:endParaRPr lang="en-US" dirty="0"/>
          </a:p>
        </p:txBody>
      </p:sp>
    </p:spTree>
    <p:extLst>
      <p:ext uri="{BB962C8B-B14F-4D97-AF65-F5344CB8AC3E}">
        <p14:creationId xmlns:p14="http://schemas.microsoft.com/office/powerpoint/2010/main" val="3041387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14" indent="-17721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F4E6963-0C62-40AC-88C1-7D36C3F35F63}"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80912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Markets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Food Deserts: </a:t>
            </a:r>
            <a:r>
              <a:rPr lang="en-US" baseline="0" dirty="0"/>
              <a:t>Obesity is 20% higher in the least healthy food environments </a:t>
            </a:r>
            <a:endParaRPr lang="en-US" dirty="0"/>
          </a:p>
          <a:p>
            <a:endParaRPr lang="en-US" dirty="0"/>
          </a:p>
          <a:p>
            <a:endParaRPr lang="en-US" dirty="0"/>
          </a:p>
          <a:p>
            <a:r>
              <a:rPr lang="en-US" dirty="0"/>
              <a:t>30</a:t>
            </a:r>
            <a:r>
              <a:rPr lang="en-US" baseline="0" dirty="0"/>
              <a:t> million in US</a:t>
            </a:r>
          </a:p>
          <a:p>
            <a:r>
              <a:rPr lang="en-US" baseline="0" dirty="0"/>
              <a:t>1 million in CA</a:t>
            </a:r>
          </a:p>
          <a:p>
            <a:r>
              <a:rPr lang="en-US" baseline="0" dirty="0"/>
              <a:t>1 mile-Urban</a:t>
            </a:r>
          </a:p>
          <a:p>
            <a:r>
              <a:rPr lang="en-US" baseline="0" dirty="0"/>
              <a:t>10 miles-rural</a:t>
            </a:r>
          </a:p>
          <a:p>
            <a:endParaRPr lang="en-US" dirty="0"/>
          </a:p>
        </p:txBody>
      </p:sp>
    </p:spTree>
    <p:extLst>
      <p:ext uri="{BB962C8B-B14F-4D97-AF65-F5344CB8AC3E}">
        <p14:creationId xmlns:p14="http://schemas.microsoft.com/office/powerpoint/2010/main" val="3642976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a:t>
            </a:r>
            <a:r>
              <a:rPr lang="en-US" sz="1200" baseline="0" dirty="0"/>
              <a:t> o</a:t>
            </a:r>
            <a:r>
              <a:rPr lang="en-US" sz="1200" dirty="0"/>
              <a:t>ur</a:t>
            </a:r>
            <a:r>
              <a:rPr lang="en-US" sz="1200" baseline="0" dirty="0"/>
              <a:t> </a:t>
            </a:r>
            <a:r>
              <a:rPr lang="en-US" sz="1200" dirty="0"/>
              <a:t>region is growing…….. but in different ways than previously anticipated. We are growing up and not out, with most of the growth occurring within our existing communities. </a:t>
            </a:r>
          </a:p>
          <a:p>
            <a:endParaRPr lang="en-US" sz="1200" dirty="0"/>
          </a:p>
          <a:p>
            <a:r>
              <a:rPr lang="en-US" sz="1200" dirty="0"/>
              <a:t>Our future used to look like the map on the left and you can see that plans called for us to spread out to the east.</a:t>
            </a:r>
          </a:p>
          <a:p>
            <a:pPr marL="170842" indent="-170842">
              <a:buFont typeface="Arial" panose="020B0604020202020204" pitchFamily="34" charset="0"/>
              <a:buChar char="•"/>
            </a:pPr>
            <a:endParaRPr lang="en-US" sz="1200" dirty="0"/>
          </a:p>
          <a:p>
            <a:pPr marL="0" marR="0" indent="0" algn="l" defTabSz="881390" rtl="0" eaLnBrk="1" fontAlgn="auto" latinLnBrk="0" hangingPunct="1">
              <a:lnSpc>
                <a:spcPct val="100000"/>
              </a:lnSpc>
              <a:spcBef>
                <a:spcPts val="0"/>
              </a:spcBef>
              <a:spcAft>
                <a:spcPts val="0"/>
              </a:spcAft>
              <a:buClrTx/>
              <a:buSzTx/>
              <a:buFontTx/>
              <a:buNone/>
              <a:tabLst/>
              <a:defRPr/>
            </a:pPr>
            <a:r>
              <a:rPr lang="en-US" sz="1200" dirty="0"/>
              <a:t>Now our future looks like the map on the right. With people and housing in vibrant and active community centers and is the result of our cities focusing on more compact development. </a:t>
            </a:r>
          </a:p>
          <a:p>
            <a:pPr marL="0" marR="0" indent="0" algn="l" defTabSz="88139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881390" rtl="0" eaLnBrk="1" fontAlgn="auto" latinLnBrk="0" hangingPunct="1">
              <a:lnSpc>
                <a:spcPct val="100000"/>
              </a:lnSpc>
              <a:spcBef>
                <a:spcPts val="0"/>
              </a:spcBef>
              <a:spcAft>
                <a:spcPts val="0"/>
              </a:spcAft>
              <a:buClrTx/>
              <a:buSzTx/>
              <a:buFontTx/>
              <a:buNone/>
              <a:tabLst/>
              <a:defRPr/>
            </a:pPr>
            <a:r>
              <a:rPr lang="en-US" sz="1200" dirty="0"/>
              <a:t>This also results in more open space preservation</a:t>
            </a:r>
            <a:r>
              <a:rPr lang="en-US" sz="1200" baseline="0" dirty="0"/>
              <a:t> with </a:t>
            </a:r>
            <a:r>
              <a:rPr lang="en-US" baseline="0" dirty="0"/>
              <a:t>r</a:t>
            </a:r>
            <a:r>
              <a:rPr lang="en-US" dirty="0"/>
              <a:t>oughly 55 percent of our region preserved as open space by 2050,</a:t>
            </a:r>
            <a:r>
              <a:rPr lang="en-US" baseline="0" dirty="0"/>
              <a:t> an area larger than the State of Delaware.</a:t>
            </a:r>
            <a:endParaRPr lang="en-US" dirty="0"/>
          </a:p>
          <a:p>
            <a:pPr defTabSz="881390">
              <a:defRPr/>
            </a:pPr>
            <a:endParaRPr lang="en-US" sz="1200" dirty="0"/>
          </a:p>
          <a:p>
            <a:endParaRPr lang="en-US" dirty="0"/>
          </a:p>
        </p:txBody>
      </p:sp>
      <p:sp>
        <p:nvSpPr>
          <p:cNvPr id="4" name="Slide Number Placeholder 3"/>
          <p:cNvSpPr>
            <a:spLocks noGrp="1"/>
          </p:cNvSpPr>
          <p:nvPr>
            <p:ph type="sldNum" sz="quarter" idx="10"/>
          </p:nvPr>
        </p:nvSpPr>
        <p:spPr/>
        <p:txBody>
          <a:bodyPr/>
          <a:lstStyle/>
          <a:p>
            <a:fld id="{A425C3E5-6CC9-4AF1-91FF-0A68480B3DB4}"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755307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Transit</a:t>
            </a:r>
            <a:r>
              <a:rPr lang="en-US" baseline="0" dirty="0"/>
              <a:t> is a</a:t>
            </a:r>
            <a:r>
              <a:rPr lang="en-US" dirty="0"/>
              <a:t>bout connecting where we live and where we work and where we play</a:t>
            </a:r>
          </a:p>
        </p:txBody>
      </p:sp>
      <p:sp>
        <p:nvSpPr>
          <p:cNvPr id="4" name="Slide Number Placeholder 3"/>
          <p:cNvSpPr>
            <a:spLocks noGrp="1"/>
          </p:cNvSpPr>
          <p:nvPr>
            <p:ph type="sldNum" sz="quarter" idx="10"/>
          </p:nvPr>
        </p:nvSpPr>
        <p:spPr/>
        <p:txBody>
          <a:bodyPr/>
          <a:lstStyle/>
          <a:p>
            <a:fld id="{A425C3E5-6CC9-4AF1-91FF-0A68480B3DB4}"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1096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these connections, the plan includes a tremendous capital improvement program through 2050:</a:t>
            </a:r>
          </a:p>
          <a:p>
            <a:endParaRPr lang="en-US" dirty="0"/>
          </a:p>
          <a:p>
            <a:pPr marL="342849" indent="-342849">
              <a:buFont typeface="Arial" panose="020B0604020202020204" pitchFamily="34" charset="0"/>
              <a:buChar char="•"/>
            </a:pPr>
            <a:r>
              <a:rPr lang="en-US" dirty="0"/>
              <a:t>Five trolley lines</a:t>
            </a:r>
          </a:p>
          <a:p>
            <a:pPr marL="342849" indent="-342849">
              <a:buFont typeface="Arial" panose="020B0604020202020204" pitchFamily="34" charset="0"/>
              <a:buChar char="•"/>
            </a:pPr>
            <a:r>
              <a:rPr lang="en-US" dirty="0"/>
              <a:t>12 Bus Rapid Transit lines</a:t>
            </a:r>
          </a:p>
          <a:p>
            <a:pPr marL="342849" indent="-342849">
              <a:buFont typeface="Arial" panose="020B0604020202020204" pitchFamily="34" charset="0"/>
              <a:buChar char="•"/>
            </a:pPr>
            <a:r>
              <a:rPr lang="en-US" dirty="0"/>
              <a:t>20 Rapid bus lines</a:t>
            </a:r>
          </a:p>
          <a:p>
            <a:pPr marL="342849" indent="-342849">
              <a:buFont typeface="Arial" panose="020B0604020202020204" pitchFamily="34" charset="0"/>
              <a:buChar char="•"/>
            </a:pPr>
            <a:r>
              <a:rPr lang="en-US" dirty="0"/>
              <a:t>SPRINTER express service and extension</a:t>
            </a:r>
          </a:p>
          <a:p>
            <a:pPr marL="342849" indent="-342849">
              <a:buFont typeface="Arial" panose="020B0604020202020204" pitchFamily="34" charset="0"/>
              <a:buChar char="•"/>
            </a:pPr>
            <a:r>
              <a:rPr lang="en-US" dirty="0"/>
              <a:t>Continued COASTER double tracking</a:t>
            </a:r>
          </a:p>
          <a:p>
            <a:pPr marL="342849" indent="-342849">
              <a:buFont typeface="Arial" panose="020B0604020202020204" pitchFamily="34" charset="0"/>
              <a:buChar char="•"/>
            </a:pPr>
            <a:r>
              <a:rPr lang="en-US" dirty="0"/>
              <a:t>Four streetcar lines</a:t>
            </a:r>
          </a:p>
          <a:p>
            <a:pPr marL="342849" indent="-342849">
              <a:buFont typeface="Arial" panose="020B0604020202020204" pitchFamily="34" charset="0"/>
              <a:buChar char="•"/>
            </a:pPr>
            <a:r>
              <a:rPr lang="en-US" dirty="0"/>
              <a:t>Two intermodal transit centers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425C3E5-6CC9-4AF1-91FF-0A68480B3DB4}"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835494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to smaller scale improvements – equally important</a:t>
            </a:r>
          </a:p>
          <a:p>
            <a:endParaRPr lang="en-US" dirty="0"/>
          </a:p>
          <a:p>
            <a:r>
              <a:rPr lang="en-US" dirty="0"/>
              <a:t>Investment in Active Transportation (bike/</a:t>
            </a:r>
            <a:r>
              <a:rPr lang="en-US" dirty="0" err="1"/>
              <a:t>ped</a:t>
            </a:r>
            <a:r>
              <a:rPr lang="en-US" dirty="0"/>
              <a:t>)</a:t>
            </a:r>
          </a:p>
          <a:p>
            <a:endParaRPr lang="en-US" dirty="0"/>
          </a:p>
          <a:p>
            <a:r>
              <a:rPr lang="en-US" dirty="0"/>
              <a:t>Right now we have dedicated riders and those that would never ride</a:t>
            </a:r>
          </a:p>
          <a:p>
            <a:endParaRPr lang="en-US" dirty="0"/>
          </a:p>
          <a:p>
            <a:r>
              <a:rPr lang="en-US" dirty="0"/>
              <a:t>Attention to those who would consider biking as an option – both for commute and other trips</a:t>
            </a:r>
          </a:p>
        </p:txBody>
      </p:sp>
      <p:sp>
        <p:nvSpPr>
          <p:cNvPr id="4" name="Slide Number Placeholder 3"/>
          <p:cNvSpPr>
            <a:spLocks noGrp="1"/>
          </p:cNvSpPr>
          <p:nvPr>
            <p:ph type="sldNum" sz="quarter" idx="10"/>
          </p:nvPr>
        </p:nvSpPr>
        <p:spPr/>
        <p:txBody>
          <a:bodyPr/>
          <a:lstStyle/>
          <a:p>
            <a:fld id="{A425C3E5-6CC9-4AF1-91FF-0A68480B3DB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4143744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out numbers here</a:t>
            </a:r>
          </a:p>
          <a:p>
            <a:endParaRPr lang="en-US" dirty="0"/>
          </a:p>
          <a:p>
            <a:r>
              <a:rPr lang="en-US" dirty="0"/>
              <a:t>More than 500 miles of regional bikeways</a:t>
            </a:r>
          </a:p>
          <a:p>
            <a:endParaRPr lang="en-US" dirty="0"/>
          </a:p>
          <a:p>
            <a:r>
              <a:rPr lang="en-US" dirty="0"/>
              <a:t>Not shown on map are all the supporting investments – make it safer and easier for casual riders in addition to die hard cyclists (make it an option)</a:t>
            </a:r>
          </a:p>
          <a:p>
            <a:endParaRPr lang="en-US" dirty="0"/>
          </a:p>
          <a:p>
            <a:r>
              <a:rPr lang="en-US" dirty="0"/>
              <a:t>$728M local bike projects</a:t>
            </a:r>
          </a:p>
          <a:p>
            <a:r>
              <a:rPr lang="en-US" dirty="0"/>
              <a:t>$76.7M safe routes to school projects and programs</a:t>
            </a:r>
          </a:p>
          <a:p>
            <a:r>
              <a:rPr lang="en-US" dirty="0"/>
              <a:t>$180M local pedestrian safety and traffic calming projects</a:t>
            </a:r>
          </a:p>
          <a:p>
            <a:r>
              <a:rPr lang="en-US" dirty="0"/>
              <a:t>528 safe routes to transit projects ($1.025</a:t>
            </a:r>
            <a:r>
              <a:rPr lang="en-US" baseline="0" dirty="0"/>
              <a:t> B)</a:t>
            </a:r>
            <a:endParaRPr lang="en-US" dirty="0"/>
          </a:p>
          <a:p>
            <a:r>
              <a:rPr lang="en-US" dirty="0"/>
              <a:t>77 highway interchange improvements (dollars included with Hwy Projects)</a:t>
            </a:r>
          </a:p>
          <a:p>
            <a:endParaRPr lang="en-US" dirty="0"/>
          </a:p>
          <a:p>
            <a:r>
              <a:rPr lang="en-US" dirty="0"/>
              <a:t>For</a:t>
            </a:r>
            <a:r>
              <a:rPr lang="en-US" baseline="0" dirty="0"/>
              <a:t> </a:t>
            </a:r>
            <a:r>
              <a:rPr lang="en-US" b="1" baseline="0" dirty="0"/>
              <a:t>East County</a:t>
            </a:r>
            <a:r>
              <a:rPr lang="en-US" baseline="0" dirty="0"/>
              <a:t>, the bicycle projects include:</a:t>
            </a:r>
          </a:p>
          <a:p>
            <a:pPr marL="177845" indent="-177845">
              <a:buFont typeface="Arial" pitchFamily="34" charset="0"/>
              <a:buChar char="•"/>
            </a:pPr>
            <a:r>
              <a:rPr lang="en-US" baseline="0" dirty="0"/>
              <a:t>San Diego River Trail in Santee (2035)</a:t>
            </a:r>
          </a:p>
          <a:p>
            <a:pPr marL="177845" indent="-177845">
              <a:buFont typeface="Arial" pitchFamily="34" charset="0"/>
              <a:buChar char="•"/>
            </a:pPr>
            <a:r>
              <a:rPr lang="en-US" baseline="0" dirty="0"/>
              <a:t>Rolando to </a:t>
            </a:r>
            <a:r>
              <a:rPr lang="en-US" baseline="0" dirty="0" err="1"/>
              <a:t>Grossmont</a:t>
            </a:r>
            <a:r>
              <a:rPr lang="en-US" baseline="0" dirty="0"/>
              <a:t> and La Mesa (2035)</a:t>
            </a:r>
          </a:p>
          <a:p>
            <a:pPr marL="177845" indent="-177845">
              <a:buFont typeface="Arial" pitchFamily="34" charset="0"/>
              <a:buChar char="•"/>
            </a:pPr>
            <a:r>
              <a:rPr lang="en-US" baseline="0" dirty="0"/>
              <a:t>La Mesa – Lemon Grove – El Cajon (2035)</a:t>
            </a:r>
          </a:p>
          <a:p>
            <a:pPr marL="177845" indent="-177845">
              <a:buFont typeface="Arial" pitchFamily="34" charset="0"/>
              <a:buChar char="•"/>
            </a:pPr>
            <a:r>
              <a:rPr lang="en-US" baseline="0" dirty="0"/>
              <a:t>El Cajon to Santee Connections (2035)</a:t>
            </a:r>
          </a:p>
          <a:p>
            <a:pPr marL="177845" indent="-177845">
              <a:buFont typeface="Arial" pitchFamily="34" charset="0"/>
              <a:buChar char="•"/>
            </a:pPr>
            <a:r>
              <a:rPr lang="en-US" baseline="0" dirty="0"/>
              <a:t>I-8 Corridor San Diego River Trail to Riverside Drive (2050)</a:t>
            </a:r>
          </a:p>
          <a:p>
            <a:pPr marL="177845" indent="-177845">
              <a:buFont typeface="Arial" pitchFamily="34" charset="0"/>
              <a:buChar char="•"/>
            </a:pPr>
            <a:r>
              <a:rPr lang="en-US" baseline="0" dirty="0"/>
              <a:t>SR 125 Corridor Bikeway in Santee and El Cajon (2050)</a:t>
            </a:r>
          </a:p>
          <a:p>
            <a:pPr marL="177845" indent="-177845">
              <a:buFont typeface="Arial" pitchFamily="34" charset="0"/>
              <a:buChar char="•"/>
            </a:pPr>
            <a:r>
              <a:rPr lang="en-US" baseline="0" dirty="0"/>
              <a:t>La Mesa Corridor (2050)</a:t>
            </a:r>
          </a:p>
          <a:p>
            <a:pPr marL="177845" indent="-177845">
              <a:buFont typeface="Arial" pitchFamily="34" charset="0"/>
              <a:buChar char="•"/>
            </a:pPr>
            <a:r>
              <a:rPr lang="en-US" baseline="0" dirty="0"/>
              <a:t>East County Northern Loop in El Cajon and the Unincorporated County Areas (2050)</a:t>
            </a:r>
          </a:p>
        </p:txBody>
      </p:sp>
      <p:sp>
        <p:nvSpPr>
          <p:cNvPr id="4" name="Slide Number Placeholder 3"/>
          <p:cNvSpPr>
            <a:spLocks noGrp="1"/>
          </p:cNvSpPr>
          <p:nvPr>
            <p:ph type="sldNum" sz="quarter" idx="10"/>
          </p:nvPr>
        </p:nvSpPr>
        <p:spPr/>
        <p:txBody>
          <a:bodyPr/>
          <a:lstStyle/>
          <a:p>
            <a:fld id="{A425C3E5-6CC9-4AF1-91FF-0A68480B3DB4}"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603987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Studies</a:t>
            </a:r>
            <a:r>
              <a:rPr lang="en-US" sz="1200" kern="1200" dirty="0">
                <a:solidFill>
                  <a:schemeClr val="tx1"/>
                </a:solidFill>
                <a:effectLst/>
                <a:latin typeface="+mn-lt"/>
                <a:ea typeface="+mn-ea"/>
                <a:cs typeface="+mn-cs"/>
              </a:rPr>
              <a:t> have shown that regions that have invested in bicycling have seen significant economic and health benefits. For example, a </a:t>
            </a:r>
            <a:r>
              <a:rPr lang="en-US" sz="1200" u="sng" kern="1200" dirty="0">
                <a:solidFill>
                  <a:schemeClr val="tx1"/>
                </a:solidFill>
                <a:effectLst/>
                <a:latin typeface="+mn-lt"/>
                <a:ea typeface="+mn-ea"/>
                <a:cs typeface="+mn-cs"/>
                <a:hlinkClick r:id="rId4"/>
              </a:rPr>
              <a:t>2010 study</a:t>
            </a:r>
            <a:r>
              <a:rPr lang="en-US" sz="1200" kern="1200" dirty="0">
                <a:solidFill>
                  <a:schemeClr val="tx1"/>
                </a:solidFill>
                <a:effectLst/>
                <a:latin typeface="+mn-lt"/>
                <a:ea typeface="+mn-ea"/>
                <a:cs typeface="+mn-cs"/>
              </a:rPr>
              <a:t> estimated </a:t>
            </a:r>
          </a:p>
          <a:p>
            <a:r>
              <a:rPr lang="en-US" sz="1200" kern="1200" dirty="0">
                <a:solidFill>
                  <a:schemeClr val="tx1"/>
                </a:solidFill>
                <a:effectLst/>
                <a:latin typeface="+mn-lt"/>
                <a:ea typeface="+mn-ea"/>
                <a:cs typeface="+mn-cs"/>
              </a:rPr>
              <a:t>the annual economic impact of bicycle recreation and tourism in Wisconsin to be $924 million and the potential value of health benefits from reducing short car trips and increasing bicycle trips to total nearly $410 million. </a:t>
            </a:r>
            <a:r>
              <a:rPr lang="en-US" sz="1200" u="sng" kern="1200" dirty="0">
                <a:solidFill>
                  <a:schemeClr val="tx1"/>
                </a:solidFill>
                <a:effectLst/>
                <a:latin typeface="+mn-lt"/>
                <a:ea typeface="+mn-ea"/>
                <a:cs typeface="+mn-cs"/>
                <a:hlinkClick r:id="rId5"/>
              </a:rPr>
              <a:t>Another study</a:t>
            </a:r>
            <a:r>
              <a:rPr lang="en-US" sz="1200" kern="1200" dirty="0">
                <a:solidFill>
                  <a:schemeClr val="tx1"/>
                </a:solidFill>
                <a:effectLst/>
                <a:latin typeface="+mn-lt"/>
                <a:ea typeface="+mn-ea"/>
                <a:cs typeface="+mn-cs"/>
              </a:rPr>
              <a:t>, published in 2011, found that commuter and recreational cycling in Iowa generates more than $400 million in economic activity in the state and $87 million in health savings.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Half of the bikeways are already under construction or well into the planning, design, and engineering phases.</a:t>
            </a:r>
          </a:p>
          <a:p>
            <a:endParaRPr lang="en-US" dirty="0"/>
          </a:p>
        </p:txBody>
      </p:sp>
    </p:spTree>
    <p:extLst>
      <p:ext uri="{BB962C8B-B14F-4D97-AF65-F5344CB8AC3E}">
        <p14:creationId xmlns:p14="http://schemas.microsoft.com/office/powerpoint/2010/main" val="2962163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805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http://www.heart.org/HEARTORG/Conditions/More/MyHeartandStrokeNews/African-Americans-and-Heart-Disease-Stroke_UCM_444863_Article.jsp#.WAfz2I8rKig</a:t>
            </a:r>
          </a:p>
          <a:p>
            <a:pPr eaLnBrk="1" hangingPunct="1">
              <a:spcBef>
                <a:spcPct val="0"/>
              </a:spcBef>
            </a:pPr>
            <a:endParaRPr lang="en-US" altLang="en-US" dirty="0"/>
          </a:p>
          <a:p>
            <a:pPr eaLnBrk="1" hangingPunct="1">
              <a:spcBef>
                <a:spcPct val="0"/>
              </a:spcBef>
            </a:pPr>
            <a:r>
              <a:rPr lang="en-US" altLang="en-US" dirty="0"/>
              <a:t>http://www.urban.org/sites/default/files/alfresco/publication-pdfs/2000178-How-are-Income-and-Wealth-Linked-to-Health-and-Longevity.pdf</a:t>
            </a:r>
          </a:p>
          <a:p>
            <a:pPr eaLnBrk="1" hangingPunct="1">
              <a:spcBef>
                <a:spcPct val="0"/>
              </a:spcBef>
            </a:pPr>
            <a:endParaRPr lang="en-US" altLang="en-US" dirty="0"/>
          </a:p>
          <a:p>
            <a:pPr eaLnBrk="1" hangingPunct="1">
              <a:spcBef>
                <a:spcPct val="0"/>
              </a:spcBef>
            </a:pPr>
            <a:r>
              <a:rPr lang="en-US" altLang="en-US" dirty="0"/>
              <a:t>http://kff.org/other/state-indicator/poverty-rate-by-raceethnicity/?dataView=0&amp;currentTimeframe=0&amp;sortModel=%7B%22colId%22:%22Location%22,%22sort%22:%22asc%22%7D</a:t>
            </a:r>
          </a:p>
          <a:p>
            <a:pPr eaLnBrk="1" hangingPunct="1">
              <a:spcBef>
                <a:spcPct val="0"/>
              </a:spcBef>
            </a:pPr>
            <a:endParaRPr lang="en-US" altLang="en-US" dirty="0"/>
          </a:p>
          <a:p>
            <a:pPr eaLnBrk="1" hangingPunct="1">
              <a:spcBef>
                <a:spcPct val="0"/>
              </a:spcBef>
            </a:pPr>
            <a:r>
              <a:rPr lang="en-US" altLang="en-US" dirty="0"/>
              <a:t>https://www.russellsage.org/sites/all/files/u4/Mullahy,%20Wenzlow,%20%26%20Wolfe.pdf</a:t>
            </a:r>
          </a:p>
          <a:p>
            <a:pPr eaLnBrk="1" hangingPunct="1">
              <a:spcBef>
                <a:spcPct val="0"/>
              </a:spcBef>
            </a:pPr>
            <a:endParaRPr lang="en-US" altLang="en-US" dirty="0"/>
          </a:p>
          <a:p>
            <a:pPr eaLnBrk="1" hangingPunct="1">
              <a:spcBef>
                <a:spcPct val="0"/>
              </a:spcBef>
            </a:pPr>
            <a:r>
              <a:rPr lang="en-US" altLang="en-US" dirty="0"/>
              <a:t>https://consumer.healthday.com/senior-citizen-information-31/misc-aging-news-10/lifespan-after-heart-attack-shorter-for-rich-blacks-too-703245.html</a:t>
            </a:r>
          </a:p>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4</a:t>
            </a:fld>
            <a:endParaRPr lang="en-US" altLang="en-US" sz="1300" dirty="0">
              <a:solidFill>
                <a:prstClr val="black"/>
              </a:solidFill>
            </a:endParaRPr>
          </a:p>
        </p:txBody>
      </p:sp>
    </p:spTree>
    <p:extLst>
      <p:ext uri="{BB962C8B-B14F-4D97-AF65-F5344CB8AC3E}">
        <p14:creationId xmlns:p14="http://schemas.microsoft.com/office/powerpoint/2010/main" val="2050898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400"/>
              </a:lnSpc>
              <a:buNone/>
            </a:pPr>
            <a:r>
              <a:rPr lang="en-US" sz="1200" b="1" dirty="0"/>
              <a:t>Adopted: </a:t>
            </a:r>
            <a:r>
              <a:rPr lang="en-US" sz="1200" dirty="0"/>
              <a:t>San Marcos,</a:t>
            </a:r>
            <a:r>
              <a:rPr lang="en-US" sz="1200" baseline="0" dirty="0"/>
              <a:t> </a:t>
            </a:r>
            <a:r>
              <a:rPr lang="es-ES" sz="1200" dirty="0"/>
              <a:t>Chula Vista,</a:t>
            </a:r>
            <a:r>
              <a:rPr lang="es-ES" sz="1200" baseline="0" dirty="0"/>
              <a:t> </a:t>
            </a:r>
            <a:r>
              <a:rPr lang="es-ES" sz="1200" dirty="0" err="1"/>
              <a:t>National</a:t>
            </a:r>
            <a:r>
              <a:rPr lang="es-ES" sz="1200" dirty="0"/>
              <a:t> City,</a:t>
            </a:r>
            <a:r>
              <a:rPr lang="es-ES" sz="1200" baseline="0" dirty="0"/>
              <a:t> </a:t>
            </a:r>
            <a:r>
              <a:rPr lang="es-ES" sz="1200" dirty="0"/>
              <a:t>Vista,</a:t>
            </a:r>
            <a:r>
              <a:rPr lang="es-ES" sz="1200" baseline="0" dirty="0"/>
              <a:t> </a:t>
            </a:r>
            <a:r>
              <a:rPr lang="en-US" sz="1200" dirty="0"/>
              <a:t>Escondido,</a:t>
            </a:r>
            <a:r>
              <a:rPr lang="en-US" sz="1200" baseline="0" dirty="0"/>
              <a:t> </a:t>
            </a:r>
            <a:r>
              <a:rPr lang="en-US" sz="1200" dirty="0"/>
              <a:t>La Mesa</a:t>
            </a:r>
            <a:r>
              <a:rPr lang="en-US" sz="1200" baseline="0" dirty="0"/>
              <a:t> </a:t>
            </a:r>
          </a:p>
          <a:p>
            <a:pPr marL="0" indent="0">
              <a:lnSpc>
                <a:spcPts val="2400"/>
              </a:lnSpc>
              <a:buNone/>
            </a:pPr>
            <a:r>
              <a:rPr lang="en-US" sz="1200" b="1" baseline="0" dirty="0"/>
              <a:t>In Process: </a:t>
            </a:r>
            <a:r>
              <a:rPr lang="en-US" sz="1200" baseline="0" dirty="0"/>
              <a:t>Lemon Grove</a:t>
            </a:r>
          </a:p>
          <a:p>
            <a:pPr marL="0" indent="0">
              <a:lnSpc>
                <a:spcPts val="2400"/>
              </a:lnSpc>
              <a:buNone/>
            </a:pPr>
            <a:r>
              <a:rPr lang="en-US" sz="1200" b="1" dirty="0"/>
              <a:t>Considering: </a:t>
            </a:r>
            <a:r>
              <a:rPr lang="en-US" sz="1200" dirty="0"/>
              <a:t>Carlsbad</a:t>
            </a:r>
            <a:r>
              <a:rPr lang="en-US" sz="1200" baseline="0" dirty="0"/>
              <a:t> </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City of San Diego-Urban</a:t>
            </a:r>
            <a:r>
              <a:rPr lang="en-US" sz="1200" b="0" i="0" kern="1200" baseline="0" dirty="0">
                <a:solidFill>
                  <a:schemeClr val="tx1"/>
                </a:solidFill>
                <a:effectLst/>
                <a:latin typeface="+mn-lt"/>
                <a:ea typeface="+mn-ea"/>
                <a:cs typeface="+mn-cs"/>
              </a:rPr>
              <a:t> Agriculture and Community Gardens </a:t>
            </a:r>
          </a:p>
          <a:p>
            <a:r>
              <a:rPr lang="en-US" sz="1200" b="0" i="0" kern="1200" baseline="0" dirty="0">
                <a:solidFill>
                  <a:schemeClr val="tx1"/>
                </a:solidFill>
                <a:effectLst/>
                <a:latin typeface="+mn-lt"/>
                <a:ea typeface="+mn-ea"/>
                <a:cs typeface="+mn-cs"/>
              </a:rPr>
              <a:t>City of Chula Vista-Worked with Local Farmers to provide fresh fruit &amp; veggies in Corner Markets</a:t>
            </a:r>
          </a:p>
          <a:p>
            <a:r>
              <a:rPr lang="en-US" sz="1200" b="0" i="0" kern="1200" dirty="0">
                <a:solidFill>
                  <a:schemeClr val="tx1"/>
                </a:solidFill>
                <a:effectLst/>
                <a:latin typeface="+mn-lt"/>
                <a:ea typeface="+mn-ea"/>
                <a:cs typeface="+mn-cs"/>
              </a:rPr>
              <a:t>City of La Mesa - Safe Routes to Transit Plan: Closing the Last Half Mile </a:t>
            </a:r>
            <a:r>
              <a:rPr lang="en-US" sz="1200" b="1"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Campo Band of Mission Indians - Campo Tribal Community Park Project &amp; La</a:t>
            </a:r>
            <a:r>
              <a:rPr lang="en-US" sz="1200" b="0" i="0" kern="1200" baseline="0" dirty="0">
                <a:solidFill>
                  <a:schemeClr val="tx1"/>
                </a:solidFill>
                <a:effectLst/>
                <a:latin typeface="+mn-lt"/>
                <a:ea typeface="+mn-ea"/>
                <a:cs typeface="+mn-cs"/>
              </a:rPr>
              <a:t> Jolla Band of Luiseno Indians-</a:t>
            </a:r>
            <a:r>
              <a:rPr lang="en-US" sz="1200" b="0" i="0" kern="1200" baseline="0" dirty="0" err="1">
                <a:solidFill>
                  <a:schemeClr val="tx1"/>
                </a:solidFill>
                <a:effectLst/>
                <a:latin typeface="+mn-lt"/>
                <a:ea typeface="+mn-ea"/>
                <a:cs typeface="+mn-cs"/>
              </a:rPr>
              <a:t>Ped</a:t>
            </a:r>
            <a:r>
              <a:rPr lang="en-US" sz="1200" b="0" i="0" kern="1200" baseline="0" dirty="0">
                <a:solidFill>
                  <a:schemeClr val="tx1"/>
                </a:solidFill>
                <a:effectLst/>
                <a:latin typeface="+mn-lt"/>
                <a:ea typeface="+mn-ea"/>
                <a:cs typeface="+mn-cs"/>
              </a:rPr>
              <a:t> Friendly Paths</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Healthy Communities Campaign included the following two pass-through grant programs.</a:t>
            </a:r>
          </a:p>
          <a:p>
            <a:r>
              <a:rPr lang="en-US" sz="1200" b="0" i="0" kern="1200" dirty="0">
                <a:solidFill>
                  <a:schemeClr val="tx1"/>
                </a:solidFill>
                <a:effectLst/>
                <a:latin typeface="+mn-lt"/>
                <a:ea typeface="+mn-ea"/>
                <a:cs typeface="+mn-cs"/>
              </a:rPr>
              <a:t>The Healthy Community Planning Grant Program awarded $496,600 to local agencies and tribal governments to add public health components to local planning efforts. Grant awards ranged from $14,650 to $75,000 each and included: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SR2S pass-through</a:t>
            </a:r>
            <a:r>
              <a:rPr lang="en-US" sz="1200" b="0" i="0" kern="1200" baseline="0" dirty="0">
                <a:solidFill>
                  <a:schemeClr val="tx1"/>
                </a:solidFill>
                <a:effectLst/>
                <a:latin typeface="+mn-lt"/>
                <a:ea typeface="+mn-ea"/>
                <a:cs typeface="+mn-cs"/>
              </a:rPr>
              <a:t> grants $340,000, leveraged $700,000</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36194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92FE62E-A47D-4929-873D-A895BC03A21F}" type="slidenum">
              <a:rPr lang="en-US" sz="1800" kern="0" smtClean="0">
                <a:solidFill>
                  <a:sysClr val="windowText" lastClr="000000"/>
                </a:solidFill>
              </a:rPr>
              <a:pPr defTabSz="914400">
                <a:defRPr/>
              </a:pPr>
              <a:t>51</a:t>
            </a:fld>
            <a:endParaRPr lang="en-US" sz="1800" kern="0">
              <a:solidFill>
                <a:sysClr val="windowText" lastClr="000000"/>
              </a:solidFill>
            </a:endParaRPr>
          </a:p>
        </p:txBody>
      </p:sp>
    </p:spTree>
    <p:extLst>
      <p:ext uri="{BB962C8B-B14F-4D97-AF65-F5344CB8AC3E}">
        <p14:creationId xmlns:p14="http://schemas.microsoft.com/office/powerpoint/2010/main" val="3098533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million was the down payment</a:t>
            </a:r>
          </a:p>
        </p:txBody>
      </p:sp>
      <p:sp>
        <p:nvSpPr>
          <p:cNvPr id="4" name="Slide Number Placeholder 3"/>
          <p:cNvSpPr>
            <a:spLocks noGrp="1"/>
          </p:cNvSpPr>
          <p:nvPr>
            <p:ph type="sldNum" sz="quarter" idx="10"/>
          </p:nvPr>
        </p:nvSpPr>
        <p:spPr/>
        <p:txBody>
          <a:bodyPr/>
          <a:lstStyle/>
          <a:p>
            <a:pPr defTabSz="914400">
              <a:defRPr/>
            </a:pPr>
            <a:fld id="{4BC95E7B-6528-47D9-B3B7-1C523F02B962}" type="slidenum">
              <a:rPr lang="en-US" sz="1800" kern="0" smtClean="0">
                <a:solidFill>
                  <a:sysClr val="windowText" lastClr="000000"/>
                </a:solidFill>
              </a:rPr>
              <a:pPr defTabSz="914400">
                <a:defRPr/>
              </a:pPr>
              <a:t>52</a:t>
            </a:fld>
            <a:endParaRPr lang="en-US" sz="1800" kern="0">
              <a:solidFill>
                <a:sysClr val="windowText" lastClr="000000"/>
              </a:solidFill>
            </a:endParaRPr>
          </a:p>
        </p:txBody>
      </p:sp>
    </p:spTree>
    <p:extLst>
      <p:ext uri="{BB962C8B-B14F-4D97-AF65-F5344CB8AC3E}">
        <p14:creationId xmlns:p14="http://schemas.microsoft.com/office/powerpoint/2010/main" val="3070311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million/CDC </a:t>
            </a:r>
          </a:p>
          <a:p>
            <a:pPr marL="0" marR="0" indent="0" algn="l" defTabSz="914400" rtl="0" eaLnBrk="1" fontAlgn="auto" latinLnBrk="0" hangingPunct="1">
              <a:lnSpc>
                <a:spcPct val="100000"/>
              </a:lnSpc>
              <a:spcBef>
                <a:spcPts val="0"/>
              </a:spcBef>
              <a:spcAft>
                <a:spcPts val="600"/>
              </a:spcAft>
              <a:buClrTx/>
              <a:buSzTx/>
              <a:buFontTx/>
              <a:buNone/>
              <a:tabLst/>
              <a:defRPr/>
            </a:pPr>
            <a:r>
              <a:rPr lang="en-US" sz="1200" dirty="0"/>
              <a:t>Healthy Works Phase I: Communities</a:t>
            </a:r>
            <a:r>
              <a:rPr lang="en-US" sz="1200" baseline="0" dirty="0"/>
              <a:t> Putting Prevention to Work (CPPW) </a:t>
            </a:r>
            <a:r>
              <a:rPr lang="en-US" sz="1200" dirty="0"/>
              <a:t>Contract: March 2010-March 2012</a:t>
            </a:r>
          </a:p>
          <a:p>
            <a:pPr marL="0" marR="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HHSA partnered with SANDAG to implement six Communities Putting Prevention to Work (CPPW) projects that focus on integrating public health principles in local and regional planning, encouraging active transportation, and promoting Safe Routes to School. </a:t>
            </a:r>
          </a:p>
          <a:p>
            <a:pPr marL="0" marR="0" indent="0" algn="l" defTabSz="914400" rtl="0" eaLnBrk="1" fontAlgn="auto" latinLnBrk="0" hangingPunct="1">
              <a:lnSpc>
                <a:spcPct val="100000"/>
              </a:lnSpc>
              <a:spcBef>
                <a:spcPts val="0"/>
              </a:spcBef>
              <a:spcAft>
                <a:spcPts val="60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Healthy Communities Atlas</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GIS based maps for the San Diego Region used to identify areas that support health, as well as areas that need further investment in infrastructure, programs or policies.  A GIS tool accompanies the Atlas, which can be used to perform customized queries and geographic analysis.   We just</a:t>
            </a:r>
            <a:r>
              <a:rPr lang="en-US" sz="1200" kern="1200" baseline="0" dirty="0">
                <a:solidFill>
                  <a:schemeClr val="tx1"/>
                </a:solidFill>
                <a:effectLst/>
                <a:latin typeface="+mn-lt"/>
                <a:ea typeface="+mn-ea"/>
                <a:cs typeface="+mn-cs"/>
              </a:rPr>
              <a:t> recently had a request for the maps from the City of Lemon Grove for use in developing their Public Health Element for their General Plan Update. </a:t>
            </a:r>
          </a:p>
          <a:p>
            <a:endParaRPr lang="en-US" dirty="0"/>
          </a:p>
          <a:p>
            <a:r>
              <a:rPr lang="en-US" dirty="0"/>
              <a:t>PHSG-Key stakeholders in SD Region to provide input on Healthy Works Initiatives</a:t>
            </a:r>
          </a:p>
          <a:p>
            <a:r>
              <a:rPr lang="en-US" dirty="0"/>
              <a:t>HCC-SANDAG awarded 24 grants to local agencies, schools, tribal </a:t>
            </a:r>
            <a:r>
              <a:rPr lang="en-US" dirty="0" err="1"/>
              <a:t>govt’s</a:t>
            </a:r>
            <a:r>
              <a:rPr lang="en-US" dirty="0"/>
              <a:t> and CBO’s. </a:t>
            </a:r>
          </a:p>
          <a:p>
            <a:r>
              <a:rPr lang="en-US" dirty="0"/>
              <a:t>HIA-Developed a Healthy Communities Atlas that mapped existing data on social and physical determinants of health</a:t>
            </a:r>
          </a:p>
          <a:p>
            <a:r>
              <a:rPr lang="en-US" dirty="0"/>
              <a:t>Developed a health module for the SANDAG Community/</a:t>
            </a:r>
            <a:r>
              <a:rPr lang="en-US" dirty="0" err="1"/>
              <a:t>Viz</a:t>
            </a:r>
            <a:r>
              <a:rPr lang="en-US" dirty="0"/>
              <a:t> sketch planning tool that can quantify health co-benefits and impacts of proposed plans and projects at the local and regional levels.</a:t>
            </a:r>
          </a:p>
          <a:p>
            <a:r>
              <a:rPr lang="en-US" dirty="0"/>
              <a:t>Developed recommendations for enhancing the SANDAG activity-based </a:t>
            </a:r>
            <a:r>
              <a:rPr lang="en-US" dirty="0" err="1"/>
              <a:t>reginoal</a:t>
            </a:r>
            <a:r>
              <a:rPr lang="en-US" dirty="0"/>
              <a:t> transportation demand forecasting model to better account for active transportation trips, and quantify health co-benefits and impacts of proposed transportation and land use plans and projects at the regional level.</a:t>
            </a:r>
          </a:p>
          <a:p>
            <a:r>
              <a:rPr lang="en-US" dirty="0"/>
              <a:t>RCPP-Developed draft recommendations for a health and wellness policy framework and performance metrics that may be included in regional transportation and land use plans. </a:t>
            </a:r>
          </a:p>
          <a:p>
            <a:r>
              <a:rPr lang="en-US" dirty="0"/>
              <a:t>SR2S-Developed a Regional SR2S Strategic Plan to guide future SANDAG involvement in promoting walking and bicycling to school.</a:t>
            </a:r>
          </a:p>
          <a:p>
            <a:r>
              <a:rPr lang="en-US" dirty="0"/>
              <a:t>Developed and implemented two pass-through grant programs for local jurisdictions, school districts and CBO’s.  </a:t>
            </a:r>
          </a:p>
          <a:p>
            <a:r>
              <a:rPr lang="en-US" dirty="0"/>
              <a:t>ACTC-Expanded Bike to Work Day promotions to include the entire month of May (2011) and implemented the Walk, Ride and Roll to School Campaign in 22 schools across the region.  </a:t>
            </a:r>
          </a:p>
          <a:p>
            <a:r>
              <a:rPr lang="en-US" dirty="0"/>
              <a:t>RBPI-Developed bicycle </a:t>
            </a:r>
            <a:r>
              <a:rPr lang="en-US" dirty="0" err="1"/>
              <a:t>wayfinding</a:t>
            </a:r>
            <a:r>
              <a:rPr lang="en-US" dirty="0"/>
              <a:t> signage plans for several regional bicycle corridors to encourage biking for practical purposes, such as commuting to work, for shopping, and connecting to transit.  </a:t>
            </a:r>
          </a:p>
          <a:p>
            <a:endParaRPr lang="en-US" dirty="0"/>
          </a:p>
        </p:txBody>
      </p:sp>
    </p:spTree>
    <p:extLst>
      <p:ext uri="{BB962C8B-B14F-4D97-AF65-F5344CB8AC3E}">
        <p14:creationId xmlns:p14="http://schemas.microsoft.com/office/powerpoint/2010/main" val="4005487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purpose of the Atlas is to compile, visualize, and analyze conditions related to health and wellness in the San Diego region. Existing data were used to develop a variety of health-related indicators at the Census block group level.</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By collecting this information into an accessible format, the Atlas functions as a guide to San Diego’s health landscape. Using Census block groups as a consistent geography allows comparison between indicators. It also allows layering, querying, and mapping of multiple indicators in order to illustrate spatial clustering or convergence.</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was the first product in a series of evidence-based tools being developed for SANDAG as part of a grant from the Healthy Works program. The Atlas reflects the Healthy Works program’s focus on obesity prevention through physical activity and access to healthy foods. A GIS tool accompanies the Atlas, which can be used by SANDAG, the San Diego County Health and Human Services Agency, and other regional and local partners to perform customized queries and geographic analyses.</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maps and GIS tool can also be used to identify areas that already support health, as well as areas that need further investment in infrastructure, programs, or policies.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There are four main sections of the Atlas. Each pertains to an issue at the intersection of health and planning:</a:t>
            </a:r>
          </a:p>
          <a:p>
            <a:r>
              <a:rPr lang="en-US" sz="1200" kern="1200" dirty="0">
                <a:solidFill>
                  <a:schemeClr val="tx1"/>
                </a:solidFill>
                <a:effectLst/>
                <a:ea typeface="+mn-ea"/>
                <a:cs typeface="+mn-cs"/>
              </a:rPr>
              <a:t> </a:t>
            </a:r>
          </a:p>
          <a:p>
            <a:pPr marL="285750" indent="-285750">
              <a:buAutoNum type="romanUcPeriod"/>
            </a:pPr>
            <a:r>
              <a:rPr lang="en-US" sz="1200" kern="1200" dirty="0">
                <a:solidFill>
                  <a:schemeClr val="tx1"/>
                </a:solidFill>
                <a:effectLst/>
                <a:ea typeface="+mn-ea"/>
                <a:cs typeface="+mn-cs"/>
              </a:rPr>
              <a:t>Physical Activity and Active Transportation</a:t>
            </a:r>
          </a:p>
          <a:p>
            <a:pPr marL="0" indent="0">
              <a:buNone/>
            </a:pPr>
            <a:r>
              <a:rPr lang="en-US" sz="1200" kern="1200" dirty="0">
                <a:solidFill>
                  <a:schemeClr val="tx1"/>
                </a:solidFill>
                <a:effectLst/>
                <a:ea typeface="+mn-ea"/>
                <a:cs typeface="+mn-cs"/>
              </a:rPr>
              <a:t>Access to sidewalks, access to transit stations and stops</a:t>
            </a:r>
          </a:p>
          <a:p>
            <a:r>
              <a:rPr lang="en-US" sz="1200" kern="1200" dirty="0">
                <a:solidFill>
                  <a:schemeClr val="tx1"/>
                </a:solidFill>
                <a:effectLst/>
                <a:ea typeface="+mn-ea"/>
                <a:cs typeface="+mn-cs"/>
              </a:rPr>
              <a:t>II. Injury Prevention</a:t>
            </a:r>
          </a:p>
          <a:p>
            <a:r>
              <a:rPr lang="en-US" sz="1200" kern="1200" dirty="0">
                <a:solidFill>
                  <a:schemeClr val="tx1"/>
                </a:solidFill>
                <a:effectLst/>
                <a:ea typeface="+mn-ea"/>
                <a:cs typeface="+mn-cs"/>
              </a:rPr>
              <a:t>Traffic Crashes, Bike/Ped Safety,</a:t>
            </a:r>
            <a:r>
              <a:rPr lang="en-US" sz="1200" kern="1200" baseline="0" dirty="0">
                <a:solidFill>
                  <a:schemeClr val="tx1"/>
                </a:solidFill>
                <a:effectLst/>
                <a:ea typeface="+mn-ea"/>
                <a:cs typeface="+mn-cs"/>
              </a:rPr>
              <a:t> Youth Safety</a:t>
            </a:r>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III. Nutrition</a:t>
            </a:r>
          </a:p>
          <a:p>
            <a:r>
              <a:rPr lang="en-US" sz="1200" kern="1200" dirty="0">
                <a:solidFill>
                  <a:schemeClr val="tx1"/>
                </a:solidFill>
                <a:effectLst/>
                <a:ea typeface="+mn-ea"/>
                <a:cs typeface="+mn-cs"/>
              </a:rPr>
              <a:t>Access to Healthy Food, Fast Food Density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Food Deserts: </a:t>
            </a:r>
            <a:r>
              <a:rPr lang="en-US" baseline="0" dirty="0"/>
              <a:t>Obesity is 20% higher in the least healthy food environments </a:t>
            </a:r>
            <a:endParaRPr lang="en-US" dirty="0"/>
          </a:p>
          <a:p>
            <a:r>
              <a:rPr lang="en-US" dirty="0"/>
              <a:t>30</a:t>
            </a:r>
            <a:r>
              <a:rPr lang="en-US" baseline="0" dirty="0"/>
              <a:t> million in US</a:t>
            </a:r>
          </a:p>
          <a:p>
            <a:r>
              <a:rPr lang="en-US" baseline="0" dirty="0"/>
              <a:t>1 million in CA</a:t>
            </a:r>
          </a:p>
          <a:p>
            <a:r>
              <a:rPr lang="en-US" baseline="0" dirty="0"/>
              <a:t>1 mile-Urban</a:t>
            </a:r>
          </a:p>
          <a:p>
            <a:r>
              <a:rPr lang="en-US" baseline="0" dirty="0"/>
              <a:t>10 miles-rural</a:t>
            </a:r>
          </a:p>
          <a:p>
            <a:r>
              <a:rPr lang="en-US" sz="1200" kern="1200" dirty="0">
                <a:solidFill>
                  <a:schemeClr val="tx1"/>
                </a:solidFill>
                <a:effectLst/>
                <a:ea typeface="+mn-ea"/>
                <a:cs typeface="+mn-cs"/>
              </a:rPr>
              <a:t>IV. Air Pollution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Rather than focusing on health outcomes (for which there are little data available at the sub-county level), the Atlas focuses largely on health determinants, particularly those that are relevant to regional and local planning and decision-making. Most of the maps in the Atlas, therefore, are based on socio-demographic or physical environment data.</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maps also address children and low income populations under Communities of Concern. The impact of the built environment on health varies considerably for different demographic subgroups. Low-income households, minority populations, youth, disabled, and elderly populations are all more likely to be negatively impacted. Additionally, living in a low-income neighborhood is consistently associated with obesity and a higher body mass index.</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 There are four Communities of Concern: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1.	</a:t>
            </a:r>
            <a:r>
              <a:rPr lang="en-US" sz="1200" b="1" kern="1200" dirty="0">
                <a:solidFill>
                  <a:schemeClr val="tx1"/>
                </a:solidFill>
                <a:effectLst/>
                <a:ea typeface="+mn-ea"/>
                <a:cs typeface="+mn-cs"/>
              </a:rPr>
              <a:t>Low-income </a:t>
            </a:r>
            <a:r>
              <a:rPr lang="en-US" sz="1200" kern="1200" dirty="0">
                <a:solidFill>
                  <a:schemeClr val="tx1"/>
                </a:solidFill>
                <a:effectLst/>
                <a:ea typeface="+mn-ea"/>
                <a:cs typeface="+mn-cs"/>
              </a:rPr>
              <a:t>areas have over one-third of all households earning under $30,000 per year </a:t>
            </a:r>
          </a:p>
          <a:p>
            <a:r>
              <a:rPr lang="en-US" sz="1200" kern="1200" dirty="0">
                <a:solidFill>
                  <a:schemeClr val="tx1"/>
                </a:solidFill>
                <a:effectLst/>
                <a:ea typeface="+mn-ea"/>
                <a:cs typeface="+mn-cs"/>
              </a:rPr>
              <a:t>2.	</a:t>
            </a:r>
            <a:r>
              <a:rPr lang="en-US" sz="1200" b="1" kern="1200" dirty="0">
                <a:solidFill>
                  <a:schemeClr val="tx1"/>
                </a:solidFill>
                <a:effectLst/>
                <a:ea typeface="+mn-ea"/>
                <a:cs typeface="+mn-cs"/>
              </a:rPr>
              <a:t>Minority </a:t>
            </a:r>
            <a:r>
              <a:rPr lang="en-US" sz="1200" kern="1200" dirty="0">
                <a:solidFill>
                  <a:schemeClr val="tx1"/>
                </a:solidFill>
                <a:effectLst/>
                <a:ea typeface="+mn-ea"/>
                <a:cs typeface="+mn-cs"/>
              </a:rPr>
              <a:t>areas have over 65 percent minority population </a:t>
            </a:r>
          </a:p>
          <a:p>
            <a:r>
              <a:rPr lang="en-US" sz="1200" kern="1200" dirty="0">
                <a:solidFill>
                  <a:schemeClr val="tx1"/>
                </a:solidFill>
                <a:effectLst/>
                <a:ea typeface="+mn-ea"/>
                <a:cs typeface="+mn-cs"/>
              </a:rPr>
              <a:t>3.	</a:t>
            </a:r>
            <a:r>
              <a:rPr lang="en-US" sz="1200" b="1" kern="1200" dirty="0">
                <a:solidFill>
                  <a:schemeClr val="tx1"/>
                </a:solidFill>
                <a:effectLst/>
                <a:ea typeface="+mn-ea"/>
                <a:cs typeface="+mn-cs"/>
              </a:rPr>
              <a:t>Low-mobility </a:t>
            </a:r>
            <a:r>
              <a:rPr lang="en-US" sz="1200" kern="1200" dirty="0">
                <a:solidFill>
                  <a:schemeClr val="tx1"/>
                </a:solidFill>
                <a:effectLst/>
                <a:ea typeface="+mn-ea"/>
                <a:cs typeface="+mn-cs"/>
              </a:rPr>
              <a:t>areas are those in which more than 25 percent of households do not own a car, 25 percent of the population has a disability, or 20 percent of the population is over 65 years of age </a:t>
            </a:r>
          </a:p>
          <a:p>
            <a:r>
              <a:rPr lang="en-US" sz="1200" kern="1200" dirty="0">
                <a:solidFill>
                  <a:schemeClr val="tx1"/>
                </a:solidFill>
                <a:effectLst/>
                <a:ea typeface="+mn-ea"/>
                <a:cs typeface="+mn-cs"/>
              </a:rPr>
              <a:t>4.	</a:t>
            </a:r>
            <a:r>
              <a:rPr lang="en-US" sz="1200" b="1" kern="1200" dirty="0">
                <a:solidFill>
                  <a:schemeClr val="tx1"/>
                </a:solidFill>
                <a:effectLst/>
                <a:ea typeface="+mn-ea"/>
                <a:cs typeface="+mn-cs"/>
              </a:rPr>
              <a:t>Low community engagement </a:t>
            </a:r>
            <a:r>
              <a:rPr lang="en-US" sz="1200" kern="1200" dirty="0">
                <a:solidFill>
                  <a:schemeClr val="tx1"/>
                </a:solidFill>
                <a:effectLst/>
                <a:ea typeface="+mn-ea"/>
                <a:cs typeface="+mn-cs"/>
              </a:rPr>
              <a:t>areas are those in which more than 20 percent of the population has a disability, 20 percent of households are non-English speaking, or more than 20 percent of the population does not have a high school diploma </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Communities of Concern maps are most useful to pinpoint where disparate conditions may already exist or where investment in infrastructure or programs might relieve health burdens.</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 The Atlas has been useful and frequently used since developed. Local jurisdictions have used it to assist in developing the public health element to their general plan update. University researchers have used the data in examining built environment effects on health outcomes and community stakeholders will now be able to use the new online tool recently developed by the SANDAG Technical Services Division to perform map queries.</a:t>
            </a:r>
          </a:p>
          <a:p>
            <a:r>
              <a:rPr lang="en-US" sz="1200" kern="1200" dirty="0">
                <a:solidFill>
                  <a:schemeClr val="tx1"/>
                </a:solidFill>
                <a:effectLst/>
                <a:ea typeface="+mn-ea"/>
                <a:cs typeface="+mn-cs"/>
              </a:rPr>
              <a:t> </a:t>
            </a:r>
          </a:p>
        </p:txBody>
      </p:sp>
      <p:sp>
        <p:nvSpPr>
          <p:cNvPr id="4" name="Slide Number Placeholder 3"/>
          <p:cNvSpPr>
            <a:spLocks noGrp="1"/>
          </p:cNvSpPr>
          <p:nvPr>
            <p:ph type="sldNum" sz="quarter" idx="10"/>
          </p:nvPr>
        </p:nvSpPr>
        <p:spPr/>
        <p:txBody>
          <a:bodyPr/>
          <a:lstStyle/>
          <a:p>
            <a:pPr defTabSz="914400">
              <a:defRPr/>
            </a:pPr>
            <a:fld id="{FB06741F-E05E-4BA8-A6A2-D3C3532FCB6B}" type="slidenum">
              <a:rPr lang="en-US" sz="1800" kern="0" smtClean="0">
                <a:solidFill>
                  <a:prstClr val="black"/>
                </a:solidFill>
              </a:rPr>
              <a:pPr defTabSz="914400">
                <a:defRPr/>
              </a:pPr>
              <a:t>54</a:t>
            </a:fld>
            <a:endParaRPr lang="en-US" sz="1800" kern="0" dirty="0">
              <a:solidFill>
                <a:prstClr val="black"/>
              </a:solidFill>
            </a:endParaRPr>
          </a:p>
        </p:txBody>
      </p:sp>
    </p:spTree>
    <p:extLst>
      <p:ext uri="{BB962C8B-B14F-4D97-AF65-F5344CB8AC3E}">
        <p14:creationId xmlns:p14="http://schemas.microsoft.com/office/powerpoint/2010/main" val="3567252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purpose of the Atlas is to compile, visualize, and analyze conditions related to health and wellness in the San Diego region. Existing data were used to develop a variety of health-related indicators at the Census block group level.</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By collecting this information into an accessible format, the Atlas functions as a guide to San Diego’s health landscape. Using Census block groups as a consistent geography allows comparison between indicators. It also allows layering, querying, and mapping of multiple indicators in order to illustrate spatial clustering or convergence.</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was the first product in a series of evidence-based tools being developed for SANDAG as part of a grant from the Healthy Works program. The Atlas reflects the Healthy Works program’s focus on obesity prevention through physical activity and access to healthy foods. A GIS tool accompanies the Atlas, which can be used by SANDAG, the San Diego County Health and Human Services Agency, and other regional and local partners to perform customized queries and geographic analyses.</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maps and GIS tool can also be used to identify areas that already support health, as well as areas that need further investment in infrastructure, programs, or policies.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There are four main sections of the Atlas. Each pertains to an issue at the intersection of health and planning:</a:t>
            </a:r>
          </a:p>
          <a:p>
            <a:r>
              <a:rPr lang="en-US" sz="1200" kern="1200" dirty="0">
                <a:solidFill>
                  <a:schemeClr val="tx1"/>
                </a:solidFill>
                <a:effectLst/>
                <a:ea typeface="+mn-ea"/>
                <a:cs typeface="+mn-cs"/>
              </a:rPr>
              <a:t> </a:t>
            </a:r>
          </a:p>
          <a:p>
            <a:pPr marL="285750" indent="-285750">
              <a:buAutoNum type="romanUcPeriod"/>
            </a:pPr>
            <a:r>
              <a:rPr lang="en-US" sz="1200" kern="1200" dirty="0">
                <a:solidFill>
                  <a:schemeClr val="tx1"/>
                </a:solidFill>
                <a:effectLst/>
                <a:ea typeface="+mn-ea"/>
                <a:cs typeface="+mn-cs"/>
              </a:rPr>
              <a:t>Physical Activity and Active Transportation</a:t>
            </a:r>
          </a:p>
          <a:p>
            <a:pPr marL="0" indent="0">
              <a:buNone/>
            </a:pPr>
            <a:r>
              <a:rPr lang="en-US" sz="1200" kern="1200" dirty="0">
                <a:solidFill>
                  <a:schemeClr val="tx1"/>
                </a:solidFill>
                <a:effectLst/>
                <a:ea typeface="+mn-ea"/>
                <a:cs typeface="+mn-cs"/>
              </a:rPr>
              <a:t>Access to sidewalks, access to transit stations and stops</a:t>
            </a:r>
          </a:p>
          <a:p>
            <a:r>
              <a:rPr lang="en-US" sz="1200" kern="1200" dirty="0">
                <a:solidFill>
                  <a:schemeClr val="tx1"/>
                </a:solidFill>
                <a:effectLst/>
                <a:ea typeface="+mn-ea"/>
                <a:cs typeface="+mn-cs"/>
              </a:rPr>
              <a:t>II. Injury Prevention</a:t>
            </a:r>
          </a:p>
          <a:p>
            <a:r>
              <a:rPr lang="en-US" sz="1200" kern="1200" dirty="0">
                <a:solidFill>
                  <a:schemeClr val="tx1"/>
                </a:solidFill>
                <a:effectLst/>
                <a:ea typeface="+mn-ea"/>
                <a:cs typeface="+mn-cs"/>
              </a:rPr>
              <a:t>Traffic Crashes, Bike/Ped Safety,</a:t>
            </a:r>
            <a:r>
              <a:rPr lang="en-US" sz="1200" kern="1200" baseline="0" dirty="0">
                <a:solidFill>
                  <a:schemeClr val="tx1"/>
                </a:solidFill>
                <a:effectLst/>
                <a:ea typeface="+mn-ea"/>
                <a:cs typeface="+mn-cs"/>
              </a:rPr>
              <a:t> Youth Safety</a:t>
            </a:r>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III. Nutrition</a:t>
            </a:r>
          </a:p>
          <a:p>
            <a:r>
              <a:rPr lang="en-US" sz="1200" kern="1200" dirty="0">
                <a:solidFill>
                  <a:schemeClr val="tx1"/>
                </a:solidFill>
                <a:effectLst/>
                <a:ea typeface="+mn-ea"/>
                <a:cs typeface="+mn-cs"/>
              </a:rPr>
              <a:t>Access to Healthy Food, Fast Food Density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Food Deserts: </a:t>
            </a:r>
            <a:r>
              <a:rPr lang="en-US" baseline="0" dirty="0"/>
              <a:t>Obesity is 20% higher in the least healthy food environments </a:t>
            </a:r>
            <a:endParaRPr lang="en-US" dirty="0"/>
          </a:p>
          <a:p>
            <a:r>
              <a:rPr lang="en-US" dirty="0"/>
              <a:t>30</a:t>
            </a:r>
            <a:r>
              <a:rPr lang="en-US" baseline="0" dirty="0"/>
              <a:t> million in US</a:t>
            </a:r>
          </a:p>
          <a:p>
            <a:r>
              <a:rPr lang="en-US" baseline="0" dirty="0"/>
              <a:t>1 million in CA</a:t>
            </a:r>
          </a:p>
          <a:p>
            <a:r>
              <a:rPr lang="en-US" baseline="0" dirty="0"/>
              <a:t>1 mile-Urban</a:t>
            </a:r>
          </a:p>
          <a:p>
            <a:r>
              <a:rPr lang="en-US" baseline="0" dirty="0"/>
              <a:t>10 miles-rural</a:t>
            </a:r>
          </a:p>
          <a:p>
            <a:r>
              <a:rPr lang="en-US" sz="1200" kern="1200" dirty="0">
                <a:solidFill>
                  <a:schemeClr val="tx1"/>
                </a:solidFill>
                <a:effectLst/>
                <a:ea typeface="+mn-ea"/>
                <a:cs typeface="+mn-cs"/>
              </a:rPr>
              <a:t>IV. Air Pollution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Rather than focusing on health outcomes (for which there are little data available at the sub-county level), the Atlas focuses largely on health determinants, particularly those that are relevant to regional and local planning and decision-making. Most of the maps in the Atlas, therefore, are based on socio-demographic or physical environment data.</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maps also address children and low income populations under Communities of Concern. The impact of the built environment on health varies considerably for different demographic subgroups. Low-income households, minority populations, youth, disabled, and elderly populations are all more likely to be negatively impacted. Additionally, living in a low-income neighborhood is consistently associated with obesity and a higher body mass index.</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 There are four Communities of Concern: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1.	</a:t>
            </a:r>
            <a:r>
              <a:rPr lang="en-US" sz="1200" b="1" kern="1200" dirty="0">
                <a:solidFill>
                  <a:schemeClr val="tx1"/>
                </a:solidFill>
                <a:effectLst/>
                <a:ea typeface="+mn-ea"/>
                <a:cs typeface="+mn-cs"/>
              </a:rPr>
              <a:t>Low-income </a:t>
            </a:r>
            <a:r>
              <a:rPr lang="en-US" sz="1200" kern="1200" dirty="0">
                <a:solidFill>
                  <a:schemeClr val="tx1"/>
                </a:solidFill>
                <a:effectLst/>
                <a:ea typeface="+mn-ea"/>
                <a:cs typeface="+mn-cs"/>
              </a:rPr>
              <a:t>areas have over one-third of all households earning under $30,000 per year </a:t>
            </a:r>
          </a:p>
          <a:p>
            <a:r>
              <a:rPr lang="en-US" sz="1200" kern="1200" dirty="0">
                <a:solidFill>
                  <a:schemeClr val="tx1"/>
                </a:solidFill>
                <a:effectLst/>
                <a:ea typeface="+mn-ea"/>
                <a:cs typeface="+mn-cs"/>
              </a:rPr>
              <a:t>2.	</a:t>
            </a:r>
            <a:r>
              <a:rPr lang="en-US" sz="1200" b="1" kern="1200" dirty="0">
                <a:solidFill>
                  <a:schemeClr val="tx1"/>
                </a:solidFill>
                <a:effectLst/>
                <a:ea typeface="+mn-ea"/>
                <a:cs typeface="+mn-cs"/>
              </a:rPr>
              <a:t>Minority </a:t>
            </a:r>
            <a:r>
              <a:rPr lang="en-US" sz="1200" kern="1200" dirty="0">
                <a:solidFill>
                  <a:schemeClr val="tx1"/>
                </a:solidFill>
                <a:effectLst/>
                <a:ea typeface="+mn-ea"/>
                <a:cs typeface="+mn-cs"/>
              </a:rPr>
              <a:t>areas have over 65 percent minority population </a:t>
            </a:r>
          </a:p>
          <a:p>
            <a:r>
              <a:rPr lang="en-US" sz="1200" kern="1200" dirty="0">
                <a:solidFill>
                  <a:schemeClr val="tx1"/>
                </a:solidFill>
                <a:effectLst/>
                <a:ea typeface="+mn-ea"/>
                <a:cs typeface="+mn-cs"/>
              </a:rPr>
              <a:t>3.	</a:t>
            </a:r>
            <a:r>
              <a:rPr lang="en-US" sz="1200" b="1" kern="1200" dirty="0">
                <a:solidFill>
                  <a:schemeClr val="tx1"/>
                </a:solidFill>
                <a:effectLst/>
                <a:ea typeface="+mn-ea"/>
                <a:cs typeface="+mn-cs"/>
              </a:rPr>
              <a:t>Low-mobility </a:t>
            </a:r>
            <a:r>
              <a:rPr lang="en-US" sz="1200" kern="1200" dirty="0">
                <a:solidFill>
                  <a:schemeClr val="tx1"/>
                </a:solidFill>
                <a:effectLst/>
                <a:ea typeface="+mn-ea"/>
                <a:cs typeface="+mn-cs"/>
              </a:rPr>
              <a:t>areas are those in which more than 25 percent of households do not own a car, 25 percent of the population has a disability, or 20 percent of the population is over 65 years of age </a:t>
            </a:r>
          </a:p>
          <a:p>
            <a:r>
              <a:rPr lang="en-US" sz="1200" kern="1200" dirty="0">
                <a:solidFill>
                  <a:schemeClr val="tx1"/>
                </a:solidFill>
                <a:effectLst/>
                <a:ea typeface="+mn-ea"/>
                <a:cs typeface="+mn-cs"/>
              </a:rPr>
              <a:t>4.	</a:t>
            </a:r>
            <a:r>
              <a:rPr lang="en-US" sz="1200" b="1" kern="1200" dirty="0">
                <a:solidFill>
                  <a:schemeClr val="tx1"/>
                </a:solidFill>
                <a:effectLst/>
                <a:ea typeface="+mn-ea"/>
                <a:cs typeface="+mn-cs"/>
              </a:rPr>
              <a:t>Low community engagement </a:t>
            </a:r>
            <a:r>
              <a:rPr lang="en-US" sz="1200" kern="1200" dirty="0">
                <a:solidFill>
                  <a:schemeClr val="tx1"/>
                </a:solidFill>
                <a:effectLst/>
                <a:ea typeface="+mn-ea"/>
                <a:cs typeface="+mn-cs"/>
              </a:rPr>
              <a:t>areas are those in which more than 20 percent of the population has a disability, 20 percent of households are non-English speaking, or more than 20 percent of the population does not have a high school diploma </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Communities of Concern maps are most useful to pinpoint where disparate conditions may already exist or where investment in infrastructure or programs might relieve health burdens.</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 The Atlas has been useful and frequently used since developed. Local jurisdictions have used it to assist in developing the public health element to their general plan update. University researchers have used the data in examining built environment effects on health outcomes and community stakeholders will now be able to use the new online tool recently developed by the SANDAG Technical Services Division to perform map queries.</a:t>
            </a:r>
          </a:p>
          <a:p>
            <a:r>
              <a:rPr lang="en-US" sz="1200" kern="1200" dirty="0">
                <a:solidFill>
                  <a:schemeClr val="tx1"/>
                </a:solidFill>
                <a:effectLst/>
                <a:ea typeface="+mn-ea"/>
                <a:cs typeface="+mn-cs"/>
              </a:rPr>
              <a:t> </a:t>
            </a:r>
          </a:p>
        </p:txBody>
      </p:sp>
      <p:sp>
        <p:nvSpPr>
          <p:cNvPr id="4" name="Slide Number Placeholder 3"/>
          <p:cNvSpPr>
            <a:spLocks noGrp="1"/>
          </p:cNvSpPr>
          <p:nvPr>
            <p:ph type="sldNum" sz="quarter" idx="10"/>
          </p:nvPr>
        </p:nvSpPr>
        <p:spPr/>
        <p:txBody>
          <a:bodyPr/>
          <a:lstStyle/>
          <a:p>
            <a:pPr defTabSz="914400">
              <a:defRPr/>
            </a:pPr>
            <a:fld id="{FB06741F-E05E-4BA8-A6A2-D3C3532FCB6B}" type="slidenum">
              <a:rPr lang="en-US" sz="1800" kern="0" smtClean="0">
                <a:solidFill>
                  <a:prstClr val="black"/>
                </a:solidFill>
              </a:rPr>
              <a:pPr defTabSz="914400">
                <a:defRPr/>
              </a:pPr>
              <a:t>55</a:t>
            </a:fld>
            <a:endParaRPr lang="en-US" sz="1800" kern="0" dirty="0">
              <a:solidFill>
                <a:prstClr val="black"/>
              </a:solidFill>
            </a:endParaRPr>
          </a:p>
        </p:txBody>
      </p:sp>
    </p:spTree>
    <p:extLst>
      <p:ext uri="{BB962C8B-B14F-4D97-AF65-F5344CB8AC3E}">
        <p14:creationId xmlns:p14="http://schemas.microsoft.com/office/powerpoint/2010/main" val="1979798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a:t>
            </a:r>
            <a:r>
              <a:rPr lang="en-US" baseline="0" dirty="0"/>
              <a:t> </a:t>
            </a:r>
            <a:r>
              <a:rPr lang="en-US" dirty="0"/>
              <a:t>2.5 million  Funded</a:t>
            </a:r>
            <a:r>
              <a:rPr lang="en-US" baseline="0" dirty="0"/>
              <a:t> my position here at SANDAG</a:t>
            </a:r>
            <a:endParaRPr lang="en-US" dirty="0"/>
          </a:p>
          <a:p>
            <a:r>
              <a:rPr lang="en-US" dirty="0"/>
              <a:t>PHP-Develop</a:t>
            </a:r>
            <a:r>
              <a:rPr lang="en-US" baseline="0" dirty="0"/>
              <a:t> recommendations for implementing a regional monitoring and evaluation program for physical activity and public health indicators</a:t>
            </a:r>
          </a:p>
          <a:p>
            <a:r>
              <a:rPr lang="en-US" baseline="0" dirty="0"/>
              <a:t>HIA-Build capacity throughout the region to conduct health </a:t>
            </a:r>
            <a:r>
              <a:rPr lang="en-US" baseline="0" dirty="0" err="1"/>
              <a:t>asssessments</a:t>
            </a:r>
            <a:r>
              <a:rPr lang="en-US" baseline="0" dirty="0"/>
              <a:t> on proposed projects, policies and plans at the regional and local level</a:t>
            </a:r>
          </a:p>
          <a:p>
            <a:r>
              <a:rPr lang="en-US" baseline="0" dirty="0"/>
              <a:t>Develop a technical assistance program to support local agencies in implementing health assessments</a:t>
            </a:r>
          </a:p>
          <a:p>
            <a:r>
              <a:rPr lang="en-US" baseline="0" dirty="0"/>
              <a:t>Develop protocols for future institutionalization of the health benefit and impact analysis tool for assessing health &amp; social equity benefits and impacts of proposed transportation plans and projects.</a:t>
            </a:r>
          </a:p>
          <a:p>
            <a:r>
              <a:rPr lang="en-US" baseline="0" dirty="0"/>
              <a:t>CS-Develop a regional Complete Streets Policy</a:t>
            </a:r>
          </a:p>
          <a:p>
            <a:r>
              <a:rPr lang="en-US" baseline="0" dirty="0"/>
              <a:t>SR2S-Conduct a needs analysis and prioritize the recommendations identified in the SR2S Strategic Plan</a:t>
            </a:r>
          </a:p>
          <a:p>
            <a:r>
              <a:rPr lang="en-US" baseline="0" dirty="0"/>
              <a:t>Develop a phasing and funding strategy to implement the Regional SR2S Strategic Plan.  </a:t>
            </a:r>
          </a:p>
          <a:p>
            <a:endParaRPr lang="en-US" dirty="0"/>
          </a:p>
        </p:txBody>
      </p:sp>
    </p:spTree>
    <p:extLst>
      <p:ext uri="{BB962C8B-B14F-4D97-AF65-F5344CB8AC3E}">
        <p14:creationId xmlns:p14="http://schemas.microsoft.com/office/powerpoint/2010/main" val="705142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purpose of the Atlas is to compile, visualize, and analyze conditions related to health and wellness in the San Diego region. Existing data were used to develop a variety of health-related indicators at the Census block group level.</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By collecting this information into an accessible format, the Atlas functions as a guide to San Diego’s health landscape. Using Census block groups as a consistent geography allows comparison between indicators. It also allows layering, querying, and mapping of multiple indicators in order to illustrate spatial clustering or convergence.</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was the first product in a series of evidence-based tools being developed for SANDAG as part of a grant from the Healthy Works program. The Atlas reflects the Healthy Works program’s focus on obesity prevention through physical activity and access to healthy foods. A GIS tool accompanies the Atlas, which can be used by SANDAG, the San Diego County Health and Human Services Agency, and other regional and local partners to perform customized queries and geographic analyses.</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maps and GIS tool can also be used to identify areas that already support health, as well as areas that need further investment in infrastructure, programs, or policies.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There are four main sections of the Atlas. Each pertains to an issue at the intersection of health and planning:</a:t>
            </a:r>
          </a:p>
          <a:p>
            <a:r>
              <a:rPr lang="en-US" sz="1200" kern="1200" dirty="0">
                <a:solidFill>
                  <a:schemeClr val="tx1"/>
                </a:solidFill>
                <a:effectLst/>
                <a:ea typeface="+mn-ea"/>
                <a:cs typeface="+mn-cs"/>
              </a:rPr>
              <a:t> </a:t>
            </a:r>
          </a:p>
          <a:p>
            <a:pPr marL="285750" indent="-285750">
              <a:buAutoNum type="romanUcPeriod"/>
            </a:pPr>
            <a:r>
              <a:rPr lang="en-US" sz="1200" kern="1200" dirty="0">
                <a:solidFill>
                  <a:schemeClr val="tx1"/>
                </a:solidFill>
                <a:effectLst/>
                <a:ea typeface="+mn-ea"/>
                <a:cs typeface="+mn-cs"/>
              </a:rPr>
              <a:t>Physical Activity and Active Transportation</a:t>
            </a:r>
          </a:p>
          <a:p>
            <a:pPr marL="0" indent="0">
              <a:buNone/>
            </a:pPr>
            <a:r>
              <a:rPr lang="en-US" sz="1200" kern="1200" dirty="0">
                <a:solidFill>
                  <a:schemeClr val="tx1"/>
                </a:solidFill>
                <a:effectLst/>
                <a:ea typeface="+mn-ea"/>
                <a:cs typeface="+mn-cs"/>
              </a:rPr>
              <a:t>Access to sidewalks, access to transit stations and stops</a:t>
            </a:r>
          </a:p>
          <a:p>
            <a:r>
              <a:rPr lang="en-US" sz="1200" kern="1200" dirty="0">
                <a:solidFill>
                  <a:schemeClr val="tx1"/>
                </a:solidFill>
                <a:effectLst/>
                <a:ea typeface="+mn-ea"/>
                <a:cs typeface="+mn-cs"/>
              </a:rPr>
              <a:t>II. Injury Prevention</a:t>
            </a:r>
          </a:p>
          <a:p>
            <a:r>
              <a:rPr lang="en-US" sz="1200" kern="1200" dirty="0">
                <a:solidFill>
                  <a:schemeClr val="tx1"/>
                </a:solidFill>
                <a:effectLst/>
                <a:ea typeface="+mn-ea"/>
                <a:cs typeface="+mn-cs"/>
              </a:rPr>
              <a:t>Traffic Crashes, Bike/Ped Safety,</a:t>
            </a:r>
            <a:r>
              <a:rPr lang="en-US" sz="1200" kern="1200" baseline="0" dirty="0">
                <a:solidFill>
                  <a:schemeClr val="tx1"/>
                </a:solidFill>
                <a:effectLst/>
                <a:ea typeface="+mn-ea"/>
                <a:cs typeface="+mn-cs"/>
              </a:rPr>
              <a:t> Youth Safety</a:t>
            </a:r>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III. Nutrition</a:t>
            </a:r>
          </a:p>
          <a:p>
            <a:r>
              <a:rPr lang="en-US" sz="1200" kern="1200" dirty="0">
                <a:solidFill>
                  <a:schemeClr val="tx1"/>
                </a:solidFill>
                <a:effectLst/>
                <a:ea typeface="+mn-ea"/>
                <a:cs typeface="+mn-cs"/>
              </a:rPr>
              <a:t>Access to Healthy Food, Fast Food Density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Food Deserts: </a:t>
            </a:r>
            <a:r>
              <a:rPr lang="en-US" baseline="0" dirty="0"/>
              <a:t>Obesity is 20% higher in the least healthy food environments </a:t>
            </a:r>
            <a:endParaRPr lang="en-US" dirty="0"/>
          </a:p>
          <a:p>
            <a:r>
              <a:rPr lang="en-US" dirty="0"/>
              <a:t>30</a:t>
            </a:r>
            <a:r>
              <a:rPr lang="en-US" baseline="0" dirty="0"/>
              <a:t> million in US</a:t>
            </a:r>
          </a:p>
          <a:p>
            <a:r>
              <a:rPr lang="en-US" baseline="0" dirty="0"/>
              <a:t>1 million in CA</a:t>
            </a:r>
          </a:p>
          <a:p>
            <a:r>
              <a:rPr lang="en-US" baseline="0" dirty="0"/>
              <a:t>1 mile-Urban</a:t>
            </a:r>
          </a:p>
          <a:p>
            <a:r>
              <a:rPr lang="en-US" baseline="0" dirty="0"/>
              <a:t>10 miles-rural</a:t>
            </a:r>
          </a:p>
          <a:p>
            <a:r>
              <a:rPr lang="en-US" sz="1200" kern="1200" dirty="0">
                <a:solidFill>
                  <a:schemeClr val="tx1"/>
                </a:solidFill>
                <a:effectLst/>
                <a:ea typeface="+mn-ea"/>
                <a:cs typeface="+mn-cs"/>
              </a:rPr>
              <a:t>IV. Air Pollution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Rather than focusing on health outcomes (for which there are little data available at the sub-county level), the Atlas focuses largely on health determinants, particularly those that are relevant to regional and local planning and decision-making. Most of the maps in the Atlas, therefore, are based on socio-demographic or physical environment data.</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Atlas maps also address children and low income populations under Communities of Concern. The impact of the built environment on health varies considerably for different demographic subgroups. Low-income households, minority populations, youth, disabled, and elderly populations are all more likely to be negatively impacted. Additionally, living in a low-income neighborhood is consistently associated with obesity and a higher body mass index.</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 There are four Communities of Concern:</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1.	</a:t>
            </a:r>
            <a:r>
              <a:rPr lang="en-US" sz="1200" b="1" kern="1200" dirty="0">
                <a:solidFill>
                  <a:schemeClr val="tx1"/>
                </a:solidFill>
                <a:effectLst/>
                <a:ea typeface="+mn-ea"/>
                <a:cs typeface="+mn-cs"/>
              </a:rPr>
              <a:t>Low-income </a:t>
            </a:r>
            <a:r>
              <a:rPr lang="en-US" sz="1200" kern="1200" dirty="0">
                <a:solidFill>
                  <a:schemeClr val="tx1"/>
                </a:solidFill>
                <a:effectLst/>
                <a:ea typeface="+mn-ea"/>
                <a:cs typeface="+mn-cs"/>
              </a:rPr>
              <a:t>areas have over one-third of all households earning under $30,000 per year </a:t>
            </a:r>
          </a:p>
          <a:p>
            <a:r>
              <a:rPr lang="en-US" sz="1200" kern="1200" dirty="0">
                <a:solidFill>
                  <a:schemeClr val="tx1"/>
                </a:solidFill>
                <a:effectLst/>
                <a:ea typeface="+mn-ea"/>
                <a:cs typeface="+mn-cs"/>
              </a:rPr>
              <a:t>2.	</a:t>
            </a:r>
            <a:r>
              <a:rPr lang="en-US" sz="1200" b="1" kern="1200" dirty="0">
                <a:solidFill>
                  <a:schemeClr val="tx1"/>
                </a:solidFill>
                <a:effectLst/>
                <a:ea typeface="+mn-ea"/>
                <a:cs typeface="+mn-cs"/>
              </a:rPr>
              <a:t>Minority </a:t>
            </a:r>
            <a:r>
              <a:rPr lang="en-US" sz="1200" kern="1200" dirty="0">
                <a:solidFill>
                  <a:schemeClr val="tx1"/>
                </a:solidFill>
                <a:effectLst/>
                <a:ea typeface="+mn-ea"/>
                <a:cs typeface="+mn-cs"/>
              </a:rPr>
              <a:t>areas have over 65 percent minority population </a:t>
            </a:r>
          </a:p>
          <a:p>
            <a:r>
              <a:rPr lang="en-US" sz="1200" kern="1200" dirty="0">
                <a:solidFill>
                  <a:schemeClr val="tx1"/>
                </a:solidFill>
                <a:effectLst/>
                <a:ea typeface="+mn-ea"/>
                <a:cs typeface="+mn-cs"/>
              </a:rPr>
              <a:t>3.	</a:t>
            </a:r>
            <a:r>
              <a:rPr lang="en-US" sz="1200" b="1" kern="1200" dirty="0">
                <a:solidFill>
                  <a:schemeClr val="tx1"/>
                </a:solidFill>
                <a:effectLst/>
                <a:ea typeface="+mn-ea"/>
                <a:cs typeface="+mn-cs"/>
              </a:rPr>
              <a:t>Low-mobility </a:t>
            </a:r>
            <a:r>
              <a:rPr lang="en-US" sz="1200" kern="1200" dirty="0">
                <a:solidFill>
                  <a:schemeClr val="tx1"/>
                </a:solidFill>
                <a:effectLst/>
                <a:ea typeface="+mn-ea"/>
                <a:cs typeface="+mn-cs"/>
              </a:rPr>
              <a:t>areas are those in which more than 25 percent of households do not own a car, 25 percent of the population has a disability, or 20 percent of the population is over 65 years of age </a:t>
            </a:r>
          </a:p>
          <a:p>
            <a:r>
              <a:rPr lang="en-US" sz="1200" kern="1200" dirty="0">
                <a:solidFill>
                  <a:schemeClr val="tx1"/>
                </a:solidFill>
                <a:effectLst/>
                <a:ea typeface="+mn-ea"/>
                <a:cs typeface="+mn-cs"/>
              </a:rPr>
              <a:t>4.	</a:t>
            </a:r>
            <a:r>
              <a:rPr lang="en-US" sz="1200" b="1" kern="1200" dirty="0">
                <a:solidFill>
                  <a:schemeClr val="tx1"/>
                </a:solidFill>
                <a:effectLst/>
                <a:ea typeface="+mn-ea"/>
                <a:cs typeface="+mn-cs"/>
              </a:rPr>
              <a:t>Low community engagement </a:t>
            </a:r>
            <a:r>
              <a:rPr lang="en-US" sz="1200" kern="1200" dirty="0">
                <a:solidFill>
                  <a:schemeClr val="tx1"/>
                </a:solidFill>
                <a:effectLst/>
                <a:ea typeface="+mn-ea"/>
                <a:cs typeface="+mn-cs"/>
              </a:rPr>
              <a:t>areas are those in which more than 20 percent of the population has a disability, 20 percent of households are non-English speaking, or more than 20 percent of the population does not have a high school diploma </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Communities of Concern maps are most useful to pinpoint where disparate conditions may already exist or where investment in infrastructure or programs might relieve health burdens.</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 The Atlas has been useful and frequently used since developed. Local jurisdictions have used it to assist in developing the public health element to their general plan update. University researchers have used the data in examining built environment effects on health outcomes and community stakeholders will now be able to use the new online tool recently developed by the SANDAG Technical Services Division to perform map queries.</a:t>
            </a:r>
          </a:p>
          <a:p>
            <a:r>
              <a:rPr lang="en-US" sz="1200" kern="1200" dirty="0">
                <a:solidFill>
                  <a:schemeClr val="tx1"/>
                </a:solidFill>
                <a:effectLst/>
                <a:ea typeface="+mn-ea"/>
                <a:cs typeface="+mn-cs"/>
              </a:rPr>
              <a:t> </a:t>
            </a:r>
          </a:p>
          <a:p>
            <a:r>
              <a:rPr lang="en-US" dirty="0"/>
              <a:t>BLUE MAP: HOUSEHOLDS WITHIN WALKING DISTANCE OF HEALTHY FOOD</a:t>
            </a:r>
          </a:p>
          <a:p>
            <a:endParaRPr lang="en-US" dirty="0"/>
          </a:p>
          <a:p>
            <a:r>
              <a:rPr lang="en-US" dirty="0"/>
              <a:t>Base maps – single aspect or measured health indicator is displayed</a:t>
            </a:r>
          </a:p>
          <a:p>
            <a:endParaRPr lang="en-US" dirty="0"/>
          </a:p>
          <a:p>
            <a:r>
              <a:rPr lang="en-US" dirty="0"/>
              <a:t>This shows the percentage of households within walking distance (.6 miles / 1 km) of a grocery store or farmers market by census block group.</a:t>
            </a:r>
          </a:p>
          <a:p>
            <a:endParaRPr lang="en-US" sz="1200" kern="1200" dirty="0">
              <a:solidFill>
                <a:schemeClr val="tx1"/>
              </a:solidFill>
              <a:effectLst/>
              <a:ea typeface="+mn-ea"/>
              <a:cs typeface="+mn-cs"/>
            </a:endParaRPr>
          </a:p>
          <a:p>
            <a:pPr defTabSz="931774">
              <a:defRPr/>
            </a:pPr>
            <a:r>
              <a:rPr lang="en-US" baseline="0" dirty="0"/>
              <a:t>YELLOW MAP: LEVELS OF YOUTH PHYSICAL ACTIVITY SUPPORT</a:t>
            </a:r>
          </a:p>
          <a:p>
            <a:pPr defTabSz="931774">
              <a:defRPr/>
            </a:pPr>
            <a:endParaRPr lang="en-US" baseline="0" dirty="0"/>
          </a:p>
          <a:p>
            <a:pPr defTabSz="931774">
              <a:defRPr/>
            </a:pPr>
            <a:r>
              <a:rPr lang="en-US" baseline="0" dirty="0"/>
              <a:t>Composite maps – combination of multiple base maps that relate directly to health outcomes. They illustrate areas in the region where physical or social conditions converge to support or undermine an outcome.</a:t>
            </a:r>
            <a:endParaRPr lang="en-US" dirty="0"/>
          </a:p>
          <a:p>
            <a:endParaRPr lang="en-US" dirty="0"/>
          </a:p>
          <a:p>
            <a:r>
              <a:rPr lang="en-US" dirty="0"/>
              <a:t>Map displays Youth Physical Activity Support</a:t>
            </a:r>
            <a:r>
              <a:rPr lang="en-US" baseline="0" dirty="0"/>
              <a:t> – a composite measure of non-motorized trails access, parks access, elementary school access, and presence of sidewalks</a:t>
            </a:r>
            <a:endParaRPr lang="en-US" dirty="0"/>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defTabSz="914400">
              <a:defRPr/>
            </a:pPr>
            <a:fld id="{FB06741F-E05E-4BA8-A6A2-D3C3532FCB6B}" type="slidenum">
              <a:rPr lang="en-US" sz="1800" kern="0" smtClean="0">
                <a:solidFill>
                  <a:prstClr val="black"/>
                </a:solidFill>
              </a:rPr>
              <a:pPr defTabSz="914400">
                <a:defRPr/>
              </a:pPr>
              <a:t>57</a:t>
            </a:fld>
            <a:endParaRPr lang="en-US" sz="1800" kern="0" dirty="0">
              <a:solidFill>
                <a:prstClr val="black"/>
              </a:solidFill>
            </a:endParaRPr>
          </a:p>
        </p:txBody>
      </p:sp>
    </p:spTree>
    <p:extLst>
      <p:ext uri="{BB962C8B-B14F-4D97-AF65-F5344CB8AC3E}">
        <p14:creationId xmlns:p14="http://schemas.microsoft.com/office/powerpoint/2010/main" val="3897950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92FE62E-A47D-4929-873D-A895BC03A21F}" type="slidenum">
              <a:rPr lang="en-US" sz="1800" kern="0" smtClean="0">
                <a:solidFill>
                  <a:prstClr val="black"/>
                </a:solidFill>
              </a:rPr>
              <a:pPr defTabSz="914400">
                <a:defRPr/>
              </a:pPr>
              <a:t>58</a:t>
            </a:fld>
            <a:endParaRPr lang="en-US" sz="1800" kern="0">
              <a:solidFill>
                <a:prstClr val="black"/>
              </a:solidFill>
            </a:endParaRPr>
          </a:p>
        </p:txBody>
      </p:sp>
    </p:spTree>
    <p:extLst>
      <p:ext uri="{BB962C8B-B14F-4D97-AF65-F5344CB8AC3E}">
        <p14:creationId xmlns:p14="http://schemas.microsoft.com/office/powerpoint/2010/main" val="1325792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Many of you may not be aware that the Region has a Bike/Ped Counter Network</a:t>
            </a:r>
          </a:p>
          <a:p>
            <a:endParaRPr lang="en-US" dirty="0"/>
          </a:p>
        </p:txBody>
      </p:sp>
      <p:sp>
        <p:nvSpPr>
          <p:cNvPr id="4" name="Slide Number Placeholder 3"/>
          <p:cNvSpPr>
            <a:spLocks noGrp="1"/>
          </p:cNvSpPr>
          <p:nvPr>
            <p:ph type="sldNum" sz="quarter" idx="10"/>
          </p:nvPr>
        </p:nvSpPr>
        <p:spPr/>
        <p:txBody>
          <a:bodyPr/>
          <a:lstStyle/>
          <a:p>
            <a:pPr defTabSz="914400">
              <a:defRPr/>
            </a:pPr>
            <a:fld id="{52BEA8B3-CA18-4407-8B76-798533A7C8FD}" type="slidenum">
              <a:rPr lang="en-US" sz="1800" kern="0" smtClean="0">
                <a:solidFill>
                  <a:prstClr val="black"/>
                </a:solidFill>
              </a:rPr>
              <a:pPr defTabSz="914400">
                <a:defRPr/>
              </a:pPr>
              <a:t>59</a:t>
            </a:fld>
            <a:endParaRPr lang="en-US" sz="1800" kern="0" dirty="0">
              <a:solidFill>
                <a:prstClr val="black"/>
              </a:solidFill>
            </a:endParaRPr>
          </a:p>
        </p:txBody>
      </p:sp>
    </p:spTree>
    <p:extLst>
      <p:ext uri="{BB962C8B-B14F-4D97-AF65-F5344CB8AC3E}">
        <p14:creationId xmlns:p14="http://schemas.microsoft.com/office/powerpoint/2010/main" val="49697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http://www.heart.org/HEARTORG/Conditions/More/MyHeartandStrokeNews/African-Americans-and-Heart-Disease-Stroke_UCM_444863_Article.jsp#.WAfz2I8rKig</a:t>
            </a:r>
          </a:p>
          <a:p>
            <a:pPr eaLnBrk="1" hangingPunct="1">
              <a:spcBef>
                <a:spcPct val="0"/>
              </a:spcBef>
            </a:pPr>
            <a:endParaRPr lang="en-US" altLang="en-US" dirty="0"/>
          </a:p>
          <a:p>
            <a:pPr eaLnBrk="1" hangingPunct="1">
              <a:spcBef>
                <a:spcPct val="0"/>
              </a:spcBef>
            </a:pPr>
            <a:r>
              <a:rPr lang="en-US" altLang="en-US" dirty="0"/>
              <a:t>http://www.urban.org/sites/default/files/alfresco/publication-pdfs/2000178-How-are-Income-and-Wealth-Linked-to-Health-and-Longevity.pdf</a:t>
            </a:r>
          </a:p>
          <a:p>
            <a:pPr eaLnBrk="1" hangingPunct="1">
              <a:spcBef>
                <a:spcPct val="0"/>
              </a:spcBef>
            </a:pPr>
            <a:endParaRPr lang="en-US" altLang="en-US" dirty="0"/>
          </a:p>
          <a:p>
            <a:pPr eaLnBrk="1" hangingPunct="1">
              <a:spcBef>
                <a:spcPct val="0"/>
              </a:spcBef>
            </a:pPr>
            <a:r>
              <a:rPr lang="en-US" altLang="en-US" dirty="0"/>
              <a:t>http://kff.org/other/state-indicator/poverty-rate-by-raceethnicity/?dataView=0&amp;currentTimeframe=0&amp;sortModel=%7B%22colId%22:%22Location%22,%22sort%22:%22asc%22%7D</a:t>
            </a:r>
          </a:p>
          <a:p>
            <a:pPr eaLnBrk="1" hangingPunct="1">
              <a:spcBef>
                <a:spcPct val="0"/>
              </a:spcBef>
            </a:pPr>
            <a:endParaRPr lang="en-US" altLang="en-US" dirty="0"/>
          </a:p>
          <a:p>
            <a:pPr eaLnBrk="1" hangingPunct="1">
              <a:spcBef>
                <a:spcPct val="0"/>
              </a:spcBef>
            </a:pPr>
            <a:r>
              <a:rPr lang="en-US" altLang="en-US" dirty="0"/>
              <a:t>https://www.russellsage.org/sites/all/files/u4/Mullahy,%20Wenzlow,%20%26%20Wolfe.pdf</a:t>
            </a:r>
          </a:p>
          <a:p>
            <a:pPr eaLnBrk="1" hangingPunct="1">
              <a:spcBef>
                <a:spcPct val="0"/>
              </a:spcBef>
            </a:pPr>
            <a:endParaRPr lang="en-US" altLang="en-US" dirty="0"/>
          </a:p>
          <a:p>
            <a:pPr eaLnBrk="1" hangingPunct="1">
              <a:spcBef>
                <a:spcPct val="0"/>
              </a:spcBef>
            </a:pPr>
            <a:r>
              <a:rPr lang="en-US" altLang="en-US" dirty="0"/>
              <a:t>https://consumer.healthday.com/senior-citizen-information-31/misc-aging-news-10/lifespan-after-heart-attack-shorter-for-rich-blacks-too-703245.html</a:t>
            </a:r>
          </a:p>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5</a:t>
            </a:fld>
            <a:endParaRPr lang="en-US" altLang="en-US" sz="1300" dirty="0">
              <a:solidFill>
                <a:prstClr val="black"/>
              </a:solidFill>
            </a:endParaRPr>
          </a:p>
        </p:txBody>
      </p:sp>
    </p:spTree>
    <p:extLst>
      <p:ext uri="{BB962C8B-B14F-4D97-AF65-F5344CB8AC3E}">
        <p14:creationId xmlns:p14="http://schemas.microsoft.com/office/powerpoint/2010/main" val="1882911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92FE62E-A47D-4929-873D-A895BC03A21F}" type="slidenum">
              <a:rPr lang="en-US" sz="1800" kern="0" smtClean="0">
                <a:solidFill>
                  <a:prstClr val="black"/>
                </a:solidFill>
              </a:rPr>
              <a:pPr defTabSz="914400">
                <a:defRPr/>
              </a:pPr>
              <a:t>60</a:t>
            </a:fld>
            <a:endParaRPr lang="en-US" sz="1800" kern="0">
              <a:solidFill>
                <a:prstClr val="black"/>
              </a:solidFill>
            </a:endParaRPr>
          </a:p>
        </p:txBody>
      </p:sp>
    </p:spTree>
    <p:extLst>
      <p:ext uri="{BB962C8B-B14F-4D97-AF65-F5344CB8AC3E}">
        <p14:creationId xmlns:p14="http://schemas.microsoft.com/office/powerpoint/2010/main" val="686866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92FE62E-A47D-4929-873D-A895BC03A21F}" type="slidenum">
              <a:rPr lang="en-US" sz="1800" kern="0" smtClean="0">
                <a:solidFill>
                  <a:prstClr val="black"/>
                </a:solidFill>
              </a:rPr>
              <a:pPr defTabSz="914400">
                <a:defRPr/>
              </a:pPr>
              <a:t>61</a:t>
            </a:fld>
            <a:endParaRPr lang="en-US" sz="1800" kern="0">
              <a:solidFill>
                <a:prstClr val="black"/>
              </a:solidFill>
            </a:endParaRPr>
          </a:p>
        </p:txBody>
      </p:sp>
    </p:spTree>
    <p:extLst>
      <p:ext uri="{BB962C8B-B14F-4D97-AF65-F5344CB8AC3E}">
        <p14:creationId xmlns:p14="http://schemas.microsoft.com/office/powerpoint/2010/main" val="2293992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14" indent="-17721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F4E6963-0C62-40AC-88C1-7D36C3F35F63}"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681746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14" indent="-17721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F4E6963-0C62-40AC-88C1-7D36C3F35F63}"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350641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mobility hub concept which looks at</a:t>
            </a:r>
            <a:r>
              <a:rPr lang="en-US" baseline="0" dirty="0"/>
              <a:t> making transit centers more attractive by supporting additional connecting modes of travel along with the development of advanced transportation technologies.</a:t>
            </a:r>
            <a:endParaRPr lang="en-US" dirty="0"/>
          </a:p>
          <a:p>
            <a:endParaRPr lang="en-US" dirty="0"/>
          </a:p>
        </p:txBody>
      </p:sp>
      <p:sp>
        <p:nvSpPr>
          <p:cNvPr id="4" name="Slide Number Placeholder 3"/>
          <p:cNvSpPr>
            <a:spLocks noGrp="1"/>
          </p:cNvSpPr>
          <p:nvPr>
            <p:ph type="sldNum" sz="quarter" idx="10"/>
          </p:nvPr>
        </p:nvSpPr>
        <p:spPr/>
        <p:txBody>
          <a:bodyPr/>
          <a:lstStyle/>
          <a:p>
            <a:fld id="{A425C3E5-6CC9-4AF1-91FF-0A68480B3DB4}"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626558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r>
              <a:rPr lang="en-US" dirty="0"/>
              <a:t>The </a:t>
            </a:r>
            <a:r>
              <a:rPr lang="en-US" dirty="0" err="1"/>
              <a:t>TransNet</a:t>
            </a:r>
            <a:r>
              <a:rPr lang="en-US" dirty="0"/>
              <a:t> Smart Growth Incentive programs will continue to provide funds for similar projects for decades to come.</a:t>
            </a:r>
          </a:p>
        </p:txBody>
      </p:sp>
      <p:sp>
        <p:nvSpPr>
          <p:cNvPr id="4" name="Slide Number Placeholder 3"/>
          <p:cNvSpPr>
            <a:spLocks noGrp="1"/>
          </p:cNvSpPr>
          <p:nvPr>
            <p:ph type="sldNum" sz="quarter" idx="10"/>
          </p:nvPr>
        </p:nvSpPr>
        <p:spPr/>
        <p:txBody>
          <a:bodyPr/>
          <a:lstStyle/>
          <a:p>
            <a:fld id="{A425C3E5-6CC9-4AF1-91FF-0A68480B3DB4}"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3094882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71561" eaLnBrk="0" hangingPunct="0">
              <a:defRPr sz="2100" b="1">
                <a:solidFill>
                  <a:schemeClr val="tx1"/>
                </a:solidFill>
                <a:latin typeface="Arial" charset="0"/>
              </a:defRPr>
            </a:lvl1pPr>
            <a:lvl2pPr marL="770662" indent="-296408" defTabSz="971561" eaLnBrk="0" hangingPunct="0">
              <a:defRPr sz="2100" b="1">
                <a:solidFill>
                  <a:schemeClr val="tx1"/>
                </a:solidFill>
                <a:latin typeface="Arial" charset="0"/>
              </a:defRPr>
            </a:lvl2pPr>
            <a:lvl3pPr marL="1185634" indent="-237127" defTabSz="971561" eaLnBrk="0" hangingPunct="0">
              <a:defRPr sz="2100" b="1">
                <a:solidFill>
                  <a:schemeClr val="tx1"/>
                </a:solidFill>
                <a:latin typeface="Arial" charset="0"/>
              </a:defRPr>
            </a:lvl3pPr>
            <a:lvl4pPr marL="1659887" indent="-237127" defTabSz="971561" eaLnBrk="0" hangingPunct="0">
              <a:defRPr sz="2100" b="1">
                <a:solidFill>
                  <a:schemeClr val="tx1"/>
                </a:solidFill>
                <a:latin typeface="Arial" charset="0"/>
              </a:defRPr>
            </a:lvl4pPr>
            <a:lvl5pPr marL="2134141" indent="-237127" defTabSz="971561" eaLnBrk="0" hangingPunct="0">
              <a:defRPr sz="2100" b="1">
                <a:solidFill>
                  <a:schemeClr val="tx1"/>
                </a:solidFill>
                <a:latin typeface="Arial" charset="0"/>
              </a:defRPr>
            </a:lvl5pPr>
            <a:lvl6pPr marL="2608395" indent="-237127" algn="ctr" defTabSz="971561" eaLnBrk="0" fontAlgn="base" hangingPunct="0">
              <a:spcBef>
                <a:spcPct val="0"/>
              </a:spcBef>
              <a:spcAft>
                <a:spcPct val="0"/>
              </a:spcAft>
              <a:defRPr sz="2100" b="1">
                <a:solidFill>
                  <a:schemeClr val="tx1"/>
                </a:solidFill>
                <a:latin typeface="Arial" charset="0"/>
              </a:defRPr>
            </a:lvl6pPr>
            <a:lvl7pPr marL="3082648" indent="-237127" algn="ctr" defTabSz="971561" eaLnBrk="0" fontAlgn="base" hangingPunct="0">
              <a:spcBef>
                <a:spcPct val="0"/>
              </a:spcBef>
              <a:spcAft>
                <a:spcPct val="0"/>
              </a:spcAft>
              <a:defRPr sz="2100" b="1">
                <a:solidFill>
                  <a:schemeClr val="tx1"/>
                </a:solidFill>
                <a:latin typeface="Arial" charset="0"/>
              </a:defRPr>
            </a:lvl7pPr>
            <a:lvl8pPr marL="3556902" indent="-237127" algn="ctr" defTabSz="971561" eaLnBrk="0" fontAlgn="base" hangingPunct="0">
              <a:spcBef>
                <a:spcPct val="0"/>
              </a:spcBef>
              <a:spcAft>
                <a:spcPct val="0"/>
              </a:spcAft>
              <a:defRPr sz="2100" b="1">
                <a:solidFill>
                  <a:schemeClr val="tx1"/>
                </a:solidFill>
                <a:latin typeface="Arial" charset="0"/>
              </a:defRPr>
            </a:lvl8pPr>
            <a:lvl9pPr marL="4031155" indent="-237127" algn="ctr" defTabSz="971561" eaLnBrk="0" fontAlgn="base" hangingPunct="0">
              <a:spcBef>
                <a:spcPct val="0"/>
              </a:spcBef>
              <a:spcAft>
                <a:spcPct val="0"/>
              </a:spcAft>
              <a:defRPr sz="2100" b="1">
                <a:solidFill>
                  <a:schemeClr val="tx1"/>
                </a:solidFill>
                <a:latin typeface="Arial" charset="0"/>
              </a:defRPr>
            </a:lvl9pPr>
          </a:lstStyle>
          <a:p>
            <a:pPr eaLnBrk="1" hangingPunct="1"/>
            <a:fld id="{22471057-7380-4CFD-AB1B-C50F2685F2EC}" type="slidenum">
              <a:rPr lang="en-US" sz="1200" b="0">
                <a:solidFill>
                  <a:prstClr val="black"/>
                </a:solidFill>
              </a:rPr>
              <a:pPr eaLnBrk="1" hangingPunct="1"/>
              <a:t>66</a:t>
            </a:fld>
            <a:endParaRPr lang="en-US" sz="1200" b="0">
              <a:solidFill>
                <a:prstClr val="black"/>
              </a:solidFill>
            </a:endParaRPr>
          </a:p>
        </p:txBody>
      </p:sp>
      <p:sp>
        <p:nvSpPr>
          <p:cNvPr id="62467" name="Rectangle 7"/>
          <p:cNvSpPr txBox="1">
            <a:spLocks noGrp="1" noChangeArrowheads="1"/>
          </p:cNvSpPr>
          <p:nvPr/>
        </p:nvSpPr>
        <p:spPr bwMode="auto">
          <a:xfrm>
            <a:off x="4143589" y="9119173"/>
            <a:ext cx="3169920"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35" tIns="48617" rIns="97235" bIns="48617" anchor="b"/>
          <a:lstStyle>
            <a:lvl1pPr defTabSz="936625" eaLnBrk="0" hangingPunct="0">
              <a:defRPr sz="2000" b="1">
                <a:solidFill>
                  <a:schemeClr val="tx1"/>
                </a:solidFill>
                <a:latin typeface="Arial" charset="0"/>
              </a:defRPr>
            </a:lvl1pPr>
            <a:lvl2pPr marL="742950" indent="-285750" defTabSz="936625" eaLnBrk="0" hangingPunct="0">
              <a:defRPr sz="2000" b="1">
                <a:solidFill>
                  <a:schemeClr val="tx1"/>
                </a:solidFill>
                <a:latin typeface="Arial" charset="0"/>
              </a:defRPr>
            </a:lvl2pPr>
            <a:lvl3pPr marL="1143000" indent="-228600" defTabSz="936625" eaLnBrk="0" hangingPunct="0">
              <a:defRPr sz="2000" b="1">
                <a:solidFill>
                  <a:schemeClr val="tx1"/>
                </a:solidFill>
                <a:latin typeface="Arial" charset="0"/>
              </a:defRPr>
            </a:lvl3pPr>
            <a:lvl4pPr marL="1600200" indent="-228600" defTabSz="936625" eaLnBrk="0" hangingPunct="0">
              <a:defRPr sz="2000" b="1">
                <a:solidFill>
                  <a:schemeClr val="tx1"/>
                </a:solidFill>
                <a:latin typeface="Arial" charset="0"/>
              </a:defRPr>
            </a:lvl4pPr>
            <a:lvl5pPr marL="2057400" indent="-228600" defTabSz="936625" eaLnBrk="0" hangingPunct="0">
              <a:defRPr sz="2000" b="1">
                <a:solidFill>
                  <a:schemeClr val="tx1"/>
                </a:solidFill>
                <a:latin typeface="Arial" charset="0"/>
              </a:defRPr>
            </a:lvl5pPr>
            <a:lvl6pPr marL="2514600" indent="-228600" algn="ctr" defTabSz="936625" eaLnBrk="0" fontAlgn="base" hangingPunct="0">
              <a:spcBef>
                <a:spcPct val="0"/>
              </a:spcBef>
              <a:spcAft>
                <a:spcPct val="0"/>
              </a:spcAft>
              <a:defRPr sz="2000" b="1">
                <a:solidFill>
                  <a:schemeClr val="tx1"/>
                </a:solidFill>
                <a:latin typeface="Arial" charset="0"/>
              </a:defRPr>
            </a:lvl6pPr>
            <a:lvl7pPr marL="2971800" indent="-228600" algn="ctr" defTabSz="936625" eaLnBrk="0" fontAlgn="base" hangingPunct="0">
              <a:spcBef>
                <a:spcPct val="0"/>
              </a:spcBef>
              <a:spcAft>
                <a:spcPct val="0"/>
              </a:spcAft>
              <a:defRPr sz="2000" b="1">
                <a:solidFill>
                  <a:schemeClr val="tx1"/>
                </a:solidFill>
                <a:latin typeface="Arial" charset="0"/>
              </a:defRPr>
            </a:lvl7pPr>
            <a:lvl8pPr marL="3429000" indent="-228600" algn="ctr" defTabSz="936625" eaLnBrk="0" fontAlgn="base" hangingPunct="0">
              <a:spcBef>
                <a:spcPct val="0"/>
              </a:spcBef>
              <a:spcAft>
                <a:spcPct val="0"/>
              </a:spcAft>
              <a:defRPr sz="2000" b="1">
                <a:solidFill>
                  <a:schemeClr val="tx1"/>
                </a:solidFill>
                <a:latin typeface="Arial" charset="0"/>
              </a:defRPr>
            </a:lvl8pPr>
            <a:lvl9pPr marL="3886200" indent="-228600" algn="ctr" defTabSz="936625" eaLnBrk="0" fontAlgn="base" hangingPunct="0">
              <a:spcBef>
                <a:spcPct val="0"/>
              </a:spcBef>
              <a:spcAft>
                <a:spcPct val="0"/>
              </a:spcAft>
              <a:defRPr sz="2000" b="1">
                <a:solidFill>
                  <a:schemeClr val="tx1"/>
                </a:solidFill>
                <a:latin typeface="Arial" charset="0"/>
              </a:defRPr>
            </a:lvl9pPr>
          </a:lstStyle>
          <a:p>
            <a:pPr algn="r" eaLnBrk="1" hangingPunct="1"/>
            <a:fld id="{27CB0C70-43C3-4BB7-87D7-1F91C12CA093}" type="slidenum">
              <a:rPr lang="en-US" sz="1200" b="0">
                <a:solidFill>
                  <a:prstClr val="black"/>
                </a:solidFill>
                <a:ea typeface="ＭＳ Ｐゴシック" pitchFamily="34" charset="-128"/>
              </a:rPr>
              <a:pPr algn="r" eaLnBrk="1" hangingPunct="1"/>
              <a:t>66</a:t>
            </a:fld>
            <a:endParaRPr lang="en-US" sz="1200" b="0">
              <a:solidFill>
                <a:prstClr val="black"/>
              </a:solidFill>
              <a:ea typeface="ＭＳ Ｐゴシック" pitchFamily="34" charset="-128"/>
            </a:endParaRPr>
          </a:p>
        </p:txBody>
      </p:sp>
      <p:sp>
        <p:nvSpPr>
          <p:cNvPr id="62468" name="Rectangle 2"/>
          <p:cNvSpPr>
            <a:spLocks noGrp="1" noRot="1" noChangeAspect="1" noChangeArrowheads="1" noTextEdit="1"/>
          </p:cNvSpPr>
          <p:nvPr>
            <p:ph type="sldImg"/>
          </p:nvPr>
        </p:nvSpPr>
        <p:spPr>
          <a:xfrm>
            <a:off x="457200" y="719138"/>
            <a:ext cx="6400800" cy="3600450"/>
          </a:xfrm>
          <a:ln/>
        </p:spPr>
      </p:sp>
      <p:sp>
        <p:nvSpPr>
          <p:cNvPr id="62469" name="Rectangle 3"/>
          <p:cNvSpPr>
            <a:spLocks noGrp="1" noChangeArrowheads="1"/>
          </p:cNvSpPr>
          <p:nvPr>
            <p:ph type="body" idx="1"/>
          </p:nvPr>
        </p:nvSpPr>
        <p:spPr>
          <a:xfrm>
            <a:off x="975361" y="4561228"/>
            <a:ext cx="5364480" cy="4320213"/>
          </a:xfrm>
          <a:noFill/>
        </p:spPr>
        <p:txBody>
          <a:bodyPr/>
          <a:lstStyle/>
          <a:p>
            <a:pPr eaLnBrk="1" hangingPunct="1"/>
            <a:r>
              <a:rPr lang="en-US" sz="1000" b="1">
                <a:latin typeface="Helvetica" pitchFamily="34" charset="0"/>
              </a:rPr>
              <a:t>Existing Conditions:</a:t>
            </a:r>
            <a:endParaRPr lang="en-US" sz="1000">
              <a:latin typeface="Helvetica" pitchFamily="34" charset="0"/>
            </a:endParaRPr>
          </a:p>
          <a:p>
            <a:pPr lvl="1" eaLnBrk="1" hangingPunct="1">
              <a:buFontTx/>
              <a:buChar char="•"/>
            </a:pPr>
            <a:r>
              <a:rPr lang="en-US" sz="1000">
                <a:latin typeface="Helvetica" pitchFamily="34" charset="0"/>
              </a:rPr>
              <a:t> Very wide auto-oriented street with two lanes in each direction and no on-street parking</a:t>
            </a:r>
          </a:p>
          <a:p>
            <a:pPr lvl="1" eaLnBrk="1" hangingPunct="1">
              <a:buFontTx/>
              <a:buChar char="•"/>
            </a:pPr>
            <a:r>
              <a:rPr lang="en-US" sz="1000">
                <a:latin typeface="Helvetica" pitchFamily="34" charset="0"/>
              </a:rPr>
              <a:t> In this image, the train platform is behind the buildings on the left</a:t>
            </a:r>
          </a:p>
          <a:p>
            <a:pPr lvl="1" eaLnBrk="1" hangingPunct="1">
              <a:buFontTx/>
              <a:buChar char="•"/>
            </a:pPr>
            <a:r>
              <a:rPr lang="en-US" sz="1000">
                <a:latin typeface="Helvetica" pitchFamily="34" charset="0"/>
              </a:rPr>
              <a:t> The Chula Vista Urban Core Specific Plan calls for high-density development (45-210 feet high) for parcels near the Trolley station. </a:t>
            </a:r>
          </a:p>
          <a:p>
            <a:pPr eaLnBrk="1" hangingPunct="1"/>
            <a:r>
              <a:rPr lang="en-US" sz="1000" b="1">
                <a:latin typeface="Helvetica" pitchFamily="34" charset="0"/>
              </a:rPr>
              <a:t>Click 1:</a:t>
            </a:r>
            <a:endParaRPr lang="en-US" sz="1000">
              <a:latin typeface="Helvetica" pitchFamily="34" charset="0"/>
            </a:endParaRPr>
          </a:p>
          <a:p>
            <a:pPr lvl="1" eaLnBrk="1" hangingPunct="1">
              <a:buFontTx/>
              <a:buChar char="•"/>
            </a:pPr>
            <a:r>
              <a:rPr lang="en-US" sz="1000">
                <a:latin typeface="Helvetica" pitchFamily="34" charset="0"/>
              </a:rPr>
              <a:t> Public street improvements:</a:t>
            </a:r>
          </a:p>
          <a:p>
            <a:pPr lvl="1" eaLnBrk="1" hangingPunct="1">
              <a:buFontTx/>
              <a:buChar char="•"/>
            </a:pPr>
            <a:r>
              <a:rPr lang="en-US" sz="1000">
                <a:latin typeface="Helvetica" pitchFamily="34" charset="0"/>
              </a:rPr>
              <a:t> Pedestrian refuges with landscaping, painted crosswalks</a:t>
            </a:r>
          </a:p>
          <a:p>
            <a:pPr lvl="1" eaLnBrk="1" hangingPunct="1">
              <a:buFontTx/>
              <a:buChar char="•"/>
            </a:pPr>
            <a:r>
              <a:rPr lang="en-US" sz="1000">
                <a:latin typeface="Helvetica" pitchFamily="34" charset="0"/>
              </a:rPr>
              <a:t> Wide sidewalks with plantings near curbs to separate pedestrians from auto travel lanes</a:t>
            </a:r>
          </a:p>
          <a:p>
            <a:pPr lvl="1" eaLnBrk="1" hangingPunct="1">
              <a:buFontTx/>
              <a:buChar char="•"/>
            </a:pPr>
            <a:r>
              <a:rPr lang="en-US" sz="1000">
                <a:latin typeface="Helvetica" pitchFamily="34" charset="0"/>
              </a:rPr>
              <a:t> Bi-level street lamps with lower lights for pedestrians</a:t>
            </a:r>
          </a:p>
          <a:p>
            <a:pPr eaLnBrk="1" hangingPunct="1"/>
            <a:r>
              <a:rPr lang="en-US" sz="1000" b="1">
                <a:latin typeface="Helvetica" pitchFamily="34" charset="0"/>
              </a:rPr>
              <a:t>Click 2: </a:t>
            </a:r>
            <a:r>
              <a:rPr lang="en-US" sz="1000">
                <a:latin typeface="Helvetica" pitchFamily="34" charset="0"/>
              </a:rPr>
              <a:t> Mixed-use development</a:t>
            </a:r>
          </a:p>
          <a:p>
            <a:pPr eaLnBrk="1" hangingPunct="1"/>
            <a:r>
              <a:rPr lang="en-US" sz="1000" b="1">
                <a:latin typeface="Helvetica" pitchFamily="34" charset="0"/>
              </a:rPr>
              <a:t>Click 3:</a:t>
            </a:r>
            <a:r>
              <a:rPr lang="en-US" sz="1000">
                <a:latin typeface="Helvetica" pitchFamily="34" charset="0"/>
              </a:rPr>
              <a:t>  Increasing development focused on trolley station</a:t>
            </a:r>
          </a:p>
          <a:p>
            <a:pPr lvl="1" eaLnBrk="1" hangingPunct="1">
              <a:buFontTx/>
              <a:buChar char="•"/>
            </a:pPr>
            <a:r>
              <a:rPr lang="en-US" sz="1000">
                <a:latin typeface="Helvetica" pitchFamily="34" charset="0"/>
              </a:rPr>
              <a:t> Higher-density development (eight to ten stories) </a:t>
            </a:r>
          </a:p>
          <a:p>
            <a:pPr lvl="1" eaLnBrk="1" hangingPunct="1">
              <a:buFontTx/>
              <a:buChar char="•"/>
            </a:pPr>
            <a:r>
              <a:rPr lang="en-US" sz="1000">
                <a:latin typeface="Helvetica" pitchFamily="34" charset="0"/>
              </a:rPr>
              <a:t> Possible grade separation of trolley, going over E Street. (An overpass rather than an underpass is simulated here to keep the trolley visible and reinforce TOD identity for the area)</a:t>
            </a:r>
          </a:p>
          <a:p>
            <a:pPr eaLnBrk="1" hangingPunct="1"/>
            <a:r>
              <a:rPr lang="en-US" sz="1000" b="1">
                <a:latin typeface="Helvetica" pitchFamily="34" charset="0"/>
              </a:rPr>
              <a:t>Click 4:</a:t>
            </a:r>
            <a:r>
              <a:rPr lang="en-US" sz="1000">
                <a:latin typeface="Helvetica" pitchFamily="34" charset="0"/>
              </a:rPr>
              <a:t>  Fill in both sides of street with buildings oriented toward street</a:t>
            </a:r>
          </a:p>
          <a:p>
            <a:pPr lvl="1" eaLnBrk="1" hangingPunct="1">
              <a:buFontTx/>
              <a:buChar char="•"/>
            </a:pPr>
            <a:r>
              <a:rPr lang="en-US" sz="1000">
                <a:latin typeface="Helvetica" pitchFamily="34" charset="0"/>
              </a:rPr>
              <a:t> Transit, architecture, and public spaces function together to compose and vitalize urban life</a:t>
            </a:r>
          </a:p>
          <a:p>
            <a:pPr eaLnBrk="1" hangingPunct="1"/>
            <a:endParaRPr lang="en-US" b="1">
              <a:latin typeface="Helvetica" pitchFamily="34" charset="0"/>
            </a:endParaRPr>
          </a:p>
        </p:txBody>
      </p:sp>
    </p:spTree>
    <p:extLst>
      <p:ext uri="{BB962C8B-B14F-4D97-AF65-F5344CB8AC3E}">
        <p14:creationId xmlns:p14="http://schemas.microsoft.com/office/powerpoint/2010/main" val="33666661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14" indent="-17721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F4E6963-0C62-40AC-88C1-7D36C3F35F63}"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314780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740" eaLnBrk="0" hangingPunct="0">
              <a:defRPr sz="2500" b="1">
                <a:solidFill>
                  <a:schemeClr val="tx1"/>
                </a:solidFill>
                <a:latin typeface="Arial" charset="0"/>
                <a:ea typeface="ＭＳ Ｐゴシック" pitchFamily="-107" charset="-128"/>
              </a:defRPr>
            </a:lvl1pPr>
            <a:lvl2pPr marL="39718309" indent="-39239575" defTabSz="980740" eaLnBrk="0" hangingPunct="0">
              <a:defRPr sz="2500" b="1">
                <a:solidFill>
                  <a:schemeClr val="tx1"/>
                </a:solidFill>
                <a:latin typeface="Arial" charset="0"/>
                <a:ea typeface="ＭＳ Ｐゴシック" pitchFamily="-107" charset="-128"/>
              </a:defRPr>
            </a:lvl2pPr>
            <a:lvl3pPr eaLnBrk="0" hangingPunct="0">
              <a:defRPr sz="2500" b="1">
                <a:solidFill>
                  <a:schemeClr val="tx1"/>
                </a:solidFill>
                <a:latin typeface="Arial" charset="0"/>
                <a:ea typeface="ＭＳ Ｐゴシック" pitchFamily="-107" charset="-128"/>
              </a:defRPr>
            </a:lvl3pPr>
            <a:lvl4pPr eaLnBrk="0" hangingPunct="0">
              <a:defRPr sz="2500" b="1">
                <a:solidFill>
                  <a:schemeClr val="tx1"/>
                </a:solidFill>
                <a:latin typeface="Arial" charset="0"/>
                <a:ea typeface="ＭＳ Ｐゴシック" pitchFamily="-107" charset="-128"/>
              </a:defRPr>
            </a:lvl4pPr>
            <a:lvl5pPr eaLnBrk="0" hangingPunct="0">
              <a:defRPr sz="2500" b="1">
                <a:solidFill>
                  <a:schemeClr val="tx1"/>
                </a:solidFill>
                <a:latin typeface="Arial" charset="0"/>
                <a:ea typeface="ＭＳ Ｐゴシック" pitchFamily="-107" charset="-128"/>
              </a:defRPr>
            </a:lvl5pPr>
            <a:lvl6pPr marL="478734" eaLnBrk="0" fontAlgn="base" hangingPunct="0">
              <a:spcBef>
                <a:spcPct val="0"/>
              </a:spcBef>
              <a:spcAft>
                <a:spcPct val="0"/>
              </a:spcAft>
              <a:defRPr sz="2500" b="1">
                <a:solidFill>
                  <a:schemeClr val="tx1"/>
                </a:solidFill>
                <a:latin typeface="Arial" charset="0"/>
                <a:ea typeface="ＭＳ Ｐゴシック" pitchFamily="-107" charset="-128"/>
              </a:defRPr>
            </a:lvl6pPr>
            <a:lvl7pPr marL="957468" eaLnBrk="0" fontAlgn="base" hangingPunct="0">
              <a:spcBef>
                <a:spcPct val="0"/>
              </a:spcBef>
              <a:spcAft>
                <a:spcPct val="0"/>
              </a:spcAft>
              <a:defRPr sz="2500" b="1">
                <a:solidFill>
                  <a:schemeClr val="tx1"/>
                </a:solidFill>
                <a:latin typeface="Arial" charset="0"/>
                <a:ea typeface="ＭＳ Ｐゴシック" pitchFamily="-107" charset="-128"/>
              </a:defRPr>
            </a:lvl7pPr>
            <a:lvl8pPr marL="1436202" eaLnBrk="0" fontAlgn="base" hangingPunct="0">
              <a:spcBef>
                <a:spcPct val="0"/>
              </a:spcBef>
              <a:spcAft>
                <a:spcPct val="0"/>
              </a:spcAft>
              <a:defRPr sz="2500" b="1">
                <a:solidFill>
                  <a:schemeClr val="tx1"/>
                </a:solidFill>
                <a:latin typeface="Arial" charset="0"/>
                <a:ea typeface="ＭＳ Ｐゴシック" pitchFamily="-107" charset="-128"/>
              </a:defRPr>
            </a:lvl8pPr>
            <a:lvl9pPr marL="1914936" eaLnBrk="0" fontAlgn="base" hangingPunct="0">
              <a:spcBef>
                <a:spcPct val="0"/>
              </a:spcBef>
              <a:spcAft>
                <a:spcPct val="0"/>
              </a:spcAft>
              <a:defRPr sz="2500" b="1">
                <a:solidFill>
                  <a:schemeClr val="tx1"/>
                </a:solidFill>
                <a:latin typeface="Arial" charset="0"/>
                <a:ea typeface="ＭＳ Ｐゴシック" pitchFamily="-107" charset="-128"/>
              </a:defRPr>
            </a:lvl9pPr>
          </a:lstStyle>
          <a:p>
            <a:pPr eaLnBrk="1" hangingPunct="1"/>
            <a:fld id="{D3FE29F0-6995-4C77-BBBD-037D66BF06DB}" type="slidenum">
              <a:rPr lang="en-US" altLang="en-US" sz="1300" b="0">
                <a:solidFill>
                  <a:prstClr val="black"/>
                </a:solidFill>
              </a:rPr>
              <a:pPr eaLnBrk="1" hangingPunct="1"/>
              <a:t>68</a:t>
            </a:fld>
            <a:endParaRPr lang="en-US" altLang="en-US" sz="1300" b="0">
              <a:solidFill>
                <a:prstClr val="black"/>
              </a:solidFill>
            </a:endParaRPr>
          </a:p>
        </p:txBody>
      </p:sp>
      <p:sp>
        <p:nvSpPr>
          <p:cNvPr id="70659" name="Rectangle 2"/>
          <p:cNvSpPr>
            <a:spLocks noGrp="1" noRot="1" noChangeAspect="1" noChangeArrowheads="1" noTextEdit="1"/>
          </p:cNvSpPr>
          <p:nvPr>
            <p:ph type="sldImg"/>
          </p:nvPr>
        </p:nvSpPr>
        <p:spPr>
          <a:xfrm>
            <a:off x="457200" y="719138"/>
            <a:ext cx="6400800" cy="3600450"/>
          </a:xfrm>
          <a:ln/>
        </p:spPr>
      </p:sp>
      <p:sp>
        <p:nvSpPr>
          <p:cNvPr id="70660" name="Rectangle 3"/>
          <p:cNvSpPr>
            <a:spLocks noGrp="1" noChangeArrowheads="1"/>
          </p:cNvSpPr>
          <p:nvPr>
            <p:ph type="body" idx="1"/>
          </p:nvPr>
        </p:nvSpPr>
        <p:spPr>
          <a:xfrm>
            <a:off x="944881" y="4403829"/>
            <a:ext cx="5923280" cy="432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a:latin typeface="Helvetica" pitchFamily="-107" charset="0"/>
              </a:rPr>
              <a:t>Existing Conditions:</a:t>
            </a:r>
            <a:endParaRPr lang="en-US" altLang="en-US" sz="1000">
              <a:latin typeface="Helvetica" pitchFamily="-107" charset="0"/>
            </a:endParaRPr>
          </a:p>
          <a:p>
            <a:pPr lvl="1" eaLnBrk="1" hangingPunct="1">
              <a:buFontTx/>
              <a:buChar char="•"/>
            </a:pPr>
            <a:r>
              <a:rPr lang="en-US" altLang="en-US" sz="1000">
                <a:latin typeface="Helvetica" pitchFamily="-107" charset="0"/>
              </a:rPr>
              <a:t> Numerous driveways reduce opportunity for on-street parking critical to main street shops.</a:t>
            </a:r>
          </a:p>
          <a:p>
            <a:pPr lvl="1" eaLnBrk="1" hangingPunct="1">
              <a:buFontTx/>
              <a:buChar char="•"/>
            </a:pPr>
            <a:r>
              <a:rPr lang="en-US" altLang="en-US" sz="1000">
                <a:latin typeface="Helvetica" pitchFamily="-107" charset="0"/>
              </a:rPr>
              <a:t> Narrow sidewalks</a:t>
            </a:r>
          </a:p>
          <a:p>
            <a:pPr lvl="1" eaLnBrk="1" hangingPunct="1">
              <a:buFontTx/>
              <a:buChar char="•"/>
            </a:pPr>
            <a:r>
              <a:rPr lang="en-US" altLang="en-US" sz="1000">
                <a:latin typeface="Helvetica" pitchFamily="-107" charset="0"/>
              </a:rPr>
              <a:t> No pedestrian scale lighting</a:t>
            </a:r>
          </a:p>
          <a:p>
            <a:pPr eaLnBrk="1" hangingPunct="1"/>
            <a:r>
              <a:rPr lang="en-US" altLang="en-US" sz="1000" b="1">
                <a:latin typeface="Helvetica" pitchFamily="-107" charset="0"/>
              </a:rPr>
              <a:t>Click 1:</a:t>
            </a:r>
            <a:endParaRPr lang="en-US" altLang="en-US" sz="1000">
              <a:latin typeface="Helvetica" pitchFamily="-107" charset="0"/>
            </a:endParaRPr>
          </a:p>
          <a:p>
            <a:pPr lvl="1" eaLnBrk="1" hangingPunct="1">
              <a:buFontTx/>
              <a:buChar char="•"/>
            </a:pPr>
            <a:r>
              <a:rPr lang="en-US" altLang="en-US" sz="1000">
                <a:latin typeface="Helvetica" pitchFamily="-107" charset="0"/>
              </a:rPr>
              <a:t> Remove double-left turn lanes and curb cuts for driveways</a:t>
            </a:r>
          </a:p>
          <a:p>
            <a:pPr lvl="1" eaLnBrk="1" hangingPunct="1">
              <a:buFontTx/>
              <a:buChar char="•"/>
            </a:pPr>
            <a:r>
              <a:rPr lang="en-US" altLang="en-US" sz="1000">
                <a:latin typeface="Helvetica" pitchFamily="-107" charset="0"/>
              </a:rPr>
              <a:t> Encourage on-street parking</a:t>
            </a:r>
          </a:p>
          <a:p>
            <a:pPr lvl="1" eaLnBrk="1" hangingPunct="1">
              <a:buFontTx/>
              <a:buChar char="•"/>
            </a:pPr>
            <a:r>
              <a:rPr lang="en-US" altLang="en-US" sz="1000">
                <a:latin typeface="Helvetica" pitchFamily="-107" charset="0"/>
              </a:rPr>
              <a:t> Improve pedestrian crossings</a:t>
            </a:r>
          </a:p>
          <a:p>
            <a:pPr lvl="1" eaLnBrk="1" hangingPunct="1">
              <a:buFontTx/>
              <a:buChar char="•"/>
            </a:pPr>
            <a:r>
              <a:rPr lang="en-US" altLang="en-US" sz="1000">
                <a:latin typeface="Helvetica" pitchFamily="-107" charset="0"/>
              </a:rPr>
              <a:t> Widen sidewalks and install bicycle stands</a:t>
            </a:r>
          </a:p>
          <a:p>
            <a:pPr lvl="1" eaLnBrk="1" hangingPunct="1">
              <a:buFontTx/>
              <a:buChar char="•"/>
            </a:pPr>
            <a:r>
              <a:rPr lang="en-US" altLang="en-US" sz="1000">
                <a:latin typeface="Helvetica" pitchFamily="-107" charset="0"/>
              </a:rPr>
              <a:t> Plant street trees on curb side of sidewalks and install pedestrian-scale street lighting</a:t>
            </a:r>
          </a:p>
          <a:p>
            <a:pPr lvl="1" eaLnBrk="1" hangingPunct="1">
              <a:buFontTx/>
              <a:buChar char="•"/>
            </a:pPr>
            <a:r>
              <a:rPr lang="en-US" altLang="en-US" sz="1000">
                <a:latin typeface="Helvetica" pitchFamily="-107" charset="0"/>
              </a:rPr>
              <a:t> Consider transit accessibility. Will development and public improvements make this an attractive and useful destination?</a:t>
            </a:r>
          </a:p>
          <a:p>
            <a:pPr eaLnBrk="1" hangingPunct="1"/>
            <a:r>
              <a:rPr lang="en-US" altLang="en-US" sz="1000" b="1">
                <a:latin typeface="Helvetica" pitchFamily="-107" charset="0"/>
              </a:rPr>
              <a:t>Click 2:</a:t>
            </a:r>
            <a:endParaRPr lang="en-US" altLang="en-US" sz="1000">
              <a:latin typeface="Helvetica" pitchFamily="-107" charset="0"/>
            </a:endParaRPr>
          </a:p>
          <a:p>
            <a:pPr lvl="1" eaLnBrk="1" hangingPunct="1">
              <a:buFontTx/>
              <a:buChar char="•"/>
            </a:pPr>
            <a:r>
              <a:rPr lang="en-US" altLang="en-US" sz="1000">
                <a:latin typeface="Helvetica" pitchFamily="-107" charset="0"/>
              </a:rPr>
              <a:t> Bring in main street-type buildings – in this case, a tall one-story building to start to frame the street as a public space</a:t>
            </a:r>
          </a:p>
          <a:p>
            <a:pPr eaLnBrk="1" hangingPunct="1"/>
            <a:r>
              <a:rPr lang="en-US" altLang="en-US" sz="1000" b="1">
                <a:latin typeface="Helvetica" pitchFamily="-107" charset="0"/>
              </a:rPr>
              <a:t>Click 3:</a:t>
            </a:r>
            <a:endParaRPr lang="en-US" altLang="en-US" sz="1000">
              <a:latin typeface="Helvetica" pitchFamily="-107" charset="0"/>
            </a:endParaRPr>
          </a:p>
          <a:p>
            <a:pPr lvl="1" eaLnBrk="1" hangingPunct="1">
              <a:buFontTx/>
              <a:buChar char="•"/>
            </a:pPr>
            <a:r>
              <a:rPr lang="en-US" altLang="en-US" sz="1000">
                <a:latin typeface="Helvetica" pitchFamily="-107" charset="0"/>
              </a:rPr>
              <a:t> Carefully bring in additional density. This three-story building is an owner-proposed project; note the driveway in the middle of the building. An occasional driveway may be acceptable, but should not be encouraged in a main street environment </a:t>
            </a:r>
          </a:p>
          <a:p>
            <a:pPr eaLnBrk="1" hangingPunct="1"/>
            <a:r>
              <a:rPr lang="en-US" altLang="en-US" sz="1000" b="1">
                <a:latin typeface="Helvetica" pitchFamily="-107" charset="0"/>
              </a:rPr>
              <a:t>Click 4: </a:t>
            </a:r>
            <a:r>
              <a:rPr lang="en-US" altLang="en-US" sz="1000">
                <a:latin typeface="Helvetica" pitchFamily="-107" charset="0"/>
              </a:rPr>
              <a:t> </a:t>
            </a:r>
          </a:p>
          <a:p>
            <a:pPr lvl="1" eaLnBrk="1" hangingPunct="1">
              <a:buFontTx/>
              <a:buChar char="•"/>
            </a:pPr>
            <a:r>
              <a:rPr lang="en-US" altLang="en-US" sz="1000">
                <a:latin typeface="Helvetica" pitchFamily="-107" charset="0"/>
              </a:rPr>
              <a:t>Additional infill to produce a satisfying experience for the pedestrian walking down the street</a:t>
            </a:r>
          </a:p>
          <a:p>
            <a:pPr eaLnBrk="1" hangingPunct="1"/>
            <a:endParaRPr lang="en-US" altLang="en-US" b="1">
              <a:latin typeface="Helvetica" pitchFamily="-107" charset="0"/>
            </a:endParaRPr>
          </a:p>
        </p:txBody>
      </p:sp>
    </p:spTree>
    <p:extLst>
      <p:ext uri="{BB962C8B-B14F-4D97-AF65-F5344CB8AC3E}">
        <p14:creationId xmlns:p14="http://schemas.microsoft.com/office/powerpoint/2010/main" val="1459871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14" indent="-17721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F4E6963-0C62-40AC-88C1-7D36C3F35F63}"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66597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6</a:t>
            </a:fld>
            <a:endParaRPr lang="en-US" altLang="en-US" sz="1300" dirty="0">
              <a:solidFill>
                <a:prstClr val="black"/>
              </a:solidFill>
            </a:endParaRPr>
          </a:p>
        </p:txBody>
      </p:sp>
    </p:spTree>
    <p:extLst>
      <p:ext uri="{BB962C8B-B14F-4D97-AF65-F5344CB8AC3E}">
        <p14:creationId xmlns:p14="http://schemas.microsoft.com/office/powerpoint/2010/main" val="4083360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8665" y="4416394"/>
            <a:ext cx="5608320" cy="4183781"/>
          </a:xfrm>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B14E55E7-5A96-4341-8556-A74C27F3BF59}" type="slidenum">
              <a:rPr lang="en-US" altLang="en-US" sz="1800" kern="0" smtClean="0">
                <a:solidFill>
                  <a:sysClr val="windowText" lastClr="000000"/>
                </a:solidFill>
              </a:rPr>
              <a:pPr defTabSz="914400">
                <a:defRPr/>
              </a:pPr>
              <a:t>70</a:t>
            </a:fld>
            <a:endParaRPr lang="en-US" altLang="en-US" sz="1800" kern="0" dirty="0">
              <a:solidFill>
                <a:sysClr val="windowText" lastClr="000000"/>
              </a:solidFill>
            </a:endParaRPr>
          </a:p>
        </p:txBody>
      </p:sp>
    </p:spTree>
    <p:extLst>
      <p:ext uri="{BB962C8B-B14F-4D97-AF65-F5344CB8AC3E}">
        <p14:creationId xmlns:p14="http://schemas.microsoft.com/office/powerpoint/2010/main" val="22392130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B14E55E7-5A96-4341-8556-A74C27F3BF59}" type="slidenum">
              <a:rPr lang="en-US" altLang="en-US" sz="1800" kern="0" smtClean="0">
                <a:solidFill>
                  <a:sysClr val="windowText" lastClr="000000"/>
                </a:solidFill>
              </a:rPr>
              <a:pPr defTabSz="914400">
                <a:defRPr/>
              </a:pPr>
              <a:t>71</a:t>
            </a:fld>
            <a:endParaRPr lang="en-US" altLang="en-US" sz="1800" kern="0" dirty="0">
              <a:solidFill>
                <a:sysClr val="windowText" lastClr="000000"/>
              </a:solidFill>
            </a:endParaRPr>
          </a:p>
        </p:txBody>
      </p:sp>
    </p:spTree>
    <p:extLst>
      <p:ext uri="{BB962C8B-B14F-4D97-AF65-F5344CB8AC3E}">
        <p14:creationId xmlns:p14="http://schemas.microsoft.com/office/powerpoint/2010/main" val="3827797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lvl="0"/>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B14E55E7-5A96-4341-8556-A74C27F3BF59}" type="slidenum">
              <a:rPr lang="en-US" altLang="en-US" sz="1800" kern="0" smtClean="0">
                <a:solidFill>
                  <a:sysClr val="windowText" lastClr="000000"/>
                </a:solidFill>
              </a:rPr>
              <a:pPr defTabSz="914400">
                <a:defRPr/>
              </a:pPr>
              <a:t>72</a:t>
            </a:fld>
            <a:endParaRPr lang="en-US" altLang="en-US" sz="1800" kern="0" dirty="0">
              <a:solidFill>
                <a:sysClr val="windowText" lastClr="000000"/>
              </a:solidFill>
            </a:endParaRPr>
          </a:p>
        </p:txBody>
      </p:sp>
    </p:spTree>
    <p:extLst>
      <p:ext uri="{BB962C8B-B14F-4D97-AF65-F5344CB8AC3E}">
        <p14:creationId xmlns:p14="http://schemas.microsoft.com/office/powerpoint/2010/main" val="18066271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B14E55E7-5A96-4341-8556-A74C27F3BF59}" type="slidenum">
              <a:rPr lang="en-US" altLang="en-US" sz="1800" kern="0" smtClean="0">
                <a:solidFill>
                  <a:sysClr val="windowText" lastClr="000000"/>
                </a:solidFill>
              </a:rPr>
              <a:pPr defTabSz="914400">
                <a:defRPr/>
              </a:pPr>
              <a:t>73</a:t>
            </a:fld>
            <a:endParaRPr lang="en-US" altLang="en-US" sz="1800" kern="0" dirty="0">
              <a:solidFill>
                <a:sysClr val="windowText" lastClr="000000"/>
              </a:solidFill>
            </a:endParaRPr>
          </a:p>
        </p:txBody>
      </p:sp>
    </p:spTree>
    <p:extLst>
      <p:ext uri="{BB962C8B-B14F-4D97-AF65-F5344CB8AC3E}">
        <p14:creationId xmlns:p14="http://schemas.microsoft.com/office/powerpoint/2010/main" val="25098348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6996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Slide Image Placeholder 1"/>
          <p:cNvSpPr>
            <a:spLocks noGrp="1" noRot="1" noChangeAspect="1" noTextEdit="1"/>
          </p:cNvSpPr>
          <p:nvPr>
            <p:ph type="sldImg"/>
          </p:nvPr>
        </p:nvSpPr>
        <p:spPr>
          <a:ln/>
        </p:spPr>
      </p:sp>
      <p:sp>
        <p:nvSpPr>
          <p:cNvPr id="4300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300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2E57D5-18DD-46B8-AF56-A0A8FEECC16A}" type="slidenum">
              <a:rPr lang="en-US" altLang="en-US" sz="1200">
                <a:solidFill>
                  <a:srgbClr val="000000"/>
                </a:solidFill>
              </a:rPr>
              <a:pPr/>
              <a:t>75</a:t>
            </a:fld>
            <a:endParaRPr lang="en-US" altLang="en-US" sz="1200">
              <a:solidFill>
                <a:srgbClr val="000000"/>
              </a:solidFill>
            </a:endParaRPr>
          </a:p>
        </p:txBody>
      </p:sp>
    </p:spTree>
    <p:extLst>
      <p:ext uri="{BB962C8B-B14F-4D97-AF65-F5344CB8AC3E}">
        <p14:creationId xmlns:p14="http://schemas.microsoft.com/office/powerpoint/2010/main" val="2323428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Rot="1" noChangeAspect="1" noChangeArrowheads="1" noTextEdit="1"/>
          </p:cNvSpPr>
          <p:nvPr>
            <p:ph type="sldImg"/>
          </p:nvPr>
        </p:nvSpPr>
        <p:spPr>
          <a:xfrm>
            <a:off x="458788" y="719138"/>
            <a:ext cx="6400800" cy="3600450"/>
          </a:xfrm>
          <a:ln/>
        </p:spPr>
      </p:sp>
      <p:sp>
        <p:nvSpPr>
          <p:cNvPr id="43213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099379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Rot="1" noChangeAspect="1" noChangeArrowheads="1" noTextEdit="1"/>
          </p:cNvSpPr>
          <p:nvPr>
            <p:ph type="sldImg"/>
          </p:nvPr>
        </p:nvSpPr>
        <p:spPr>
          <a:xfrm>
            <a:off x="458788" y="719138"/>
            <a:ext cx="6400800" cy="3600450"/>
          </a:xfrm>
          <a:ln/>
        </p:spPr>
      </p:sp>
      <p:sp>
        <p:nvSpPr>
          <p:cNvPr id="43417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5414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Slide Image Placeholder 1"/>
          <p:cNvSpPr>
            <a:spLocks noGrp="1" noRot="1" noChangeAspect="1" noTextEdit="1"/>
          </p:cNvSpPr>
          <p:nvPr>
            <p:ph type="sldImg"/>
          </p:nvPr>
        </p:nvSpPr>
        <p:spPr>
          <a:ln/>
        </p:spPr>
      </p:sp>
      <p:sp>
        <p:nvSpPr>
          <p:cNvPr id="4362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Households with higher rates of chronic disease and poor self report health have at least three of the following: Poverty, Unemployment, Carless or over Age 65.  The map shows the areas with 3 or more of the 4 characteristics.</a:t>
            </a:r>
          </a:p>
        </p:txBody>
      </p:sp>
      <p:sp>
        <p:nvSpPr>
          <p:cNvPr id="4362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BEB370-8E83-4785-B813-F4CCCD46F157}" type="slidenum">
              <a:rPr lang="en-US" altLang="en-US" sz="1200">
                <a:solidFill>
                  <a:srgbClr val="000000"/>
                </a:solidFill>
              </a:rPr>
              <a:pPr/>
              <a:t>78</a:t>
            </a:fld>
            <a:endParaRPr lang="en-US" altLang="en-US" sz="1200">
              <a:solidFill>
                <a:srgbClr val="000000"/>
              </a:solidFill>
            </a:endParaRPr>
          </a:p>
        </p:txBody>
      </p:sp>
    </p:spTree>
    <p:extLst>
      <p:ext uri="{BB962C8B-B14F-4D97-AF65-F5344CB8AC3E}">
        <p14:creationId xmlns:p14="http://schemas.microsoft.com/office/powerpoint/2010/main" val="22804054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Slide Image Placeholder 1"/>
          <p:cNvSpPr>
            <a:spLocks noGrp="1" noRot="1" noChangeAspect="1" noTextEdit="1"/>
          </p:cNvSpPr>
          <p:nvPr>
            <p:ph type="sldImg"/>
          </p:nvPr>
        </p:nvSpPr>
        <p:spPr>
          <a:ln/>
        </p:spPr>
      </p:sp>
      <p:sp>
        <p:nvSpPr>
          <p:cNvPr id="4382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38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49628A-BBE5-47F7-8FD0-62FC66CFD461}" type="slidenum">
              <a:rPr lang="en-US" altLang="en-US" sz="1200">
                <a:solidFill>
                  <a:srgbClr val="000000"/>
                </a:solidFill>
              </a:rPr>
              <a:pPr/>
              <a:t>79</a:t>
            </a:fld>
            <a:endParaRPr lang="en-US" altLang="en-US" sz="1200">
              <a:solidFill>
                <a:srgbClr val="000000"/>
              </a:solidFill>
            </a:endParaRPr>
          </a:p>
        </p:txBody>
      </p:sp>
    </p:spTree>
    <p:extLst>
      <p:ext uri="{BB962C8B-B14F-4D97-AF65-F5344CB8AC3E}">
        <p14:creationId xmlns:p14="http://schemas.microsoft.com/office/powerpoint/2010/main" val="364328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7</a:t>
            </a:fld>
            <a:endParaRPr lang="en-US" altLang="en-US" sz="1300" dirty="0">
              <a:solidFill>
                <a:prstClr val="black"/>
              </a:solidFill>
            </a:endParaRPr>
          </a:p>
        </p:txBody>
      </p:sp>
    </p:spTree>
    <p:extLst>
      <p:ext uri="{BB962C8B-B14F-4D97-AF65-F5344CB8AC3E}">
        <p14:creationId xmlns:p14="http://schemas.microsoft.com/office/powerpoint/2010/main" val="11870704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Slide Image Placeholder 1"/>
          <p:cNvSpPr>
            <a:spLocks noGrp="1" noRot="1" noChangeAspect="1" noTextEdit="1"/>
          </p:cNvSpPr>
          <p:nvPr>
            <p:ph type="sldImg"/>
          </p:nvPr>
        </p:nvSpPr>
        <p:spPr>
          <a:ln/>
        </p:spPr>
      </p:sp>
      <p:sp>
        <p:nvSpPr>
          <p:cNvPr id="44032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4032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4BF11C-DAEE-441B-8487-F28E55695FDD}" type="slidenum">
              <a:rPr lang="en-US" altLang="en-US" sz="1200">
                <a:solidFill>
                  <a:srgbClr val="000000"/>
                </a:solidFill>
              </a:rPr>
              <a:pPr/>
              <a:t>80</a:t>
            </a:fld>
            <a:endParaRPr lang="en-US" altLang="en-US" sz="1200">
              <a:solidFill>
                <a:srgbClr val="000000"/>
              </a:solidFill>
            </a:endParaRPr>
          </a:p>
        </p:txBody>
      </p:sp>
    </p:spTree>
    <p:extLst>
      <p:ext uri="{BB962C8B-B14F-4D97-AF65-F5344CB8AC3E}">
        <p14:creationId xmlns:p14="http://schemas.microsoft.com/office/powerpoint/2010/main" val="1656821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ln/>
        </p:spPr>
      </p:sp>
      <p:sp>
        <p:nvSpPr>
          <p:cNvPr id="44237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423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B99727-1F3B-4991-AA24-ADB38BE7C7D7}" type="slidenum">
              <a:rPr lang="en-US" altLang="en-US" sz="1200">
                <a:solidFill>
                  <a:srgbClr val="000000"/>
                </a:solidFill>
              </a:rPr>
              <a:pPr/>
              <a:t>81</a:t>
            </a:fld>
            <a:endParaRPr lang="en-US" altLang="en-US" sz="1200">
              <a:solidFill>
                <a:srgbClr val="000000"/>
              </a:solidFill>
            </a:endParaRPr>
          </a:p>
        </p:txBody>
      </p:sp>
    </p:spTree>
    <p:extLst>
      <p:ext uri="{BB962C8B-B14F-4D97-AF65-F5344CB8AC3E}">
        <p14:creationId xmlns:p14="http://schemas.microsoft.com/office/powerpoint/2010/main" val="1860614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noTextEdit="1"/>
          </p:cNvSpPr>
          <p:nvPr>
            <p:ph type="sldImg"/>
          </p:nvPr>
        </p:nvSpPr>
        <p:spPr>
          <a:ln/>
        </p:spPr>
      </p:sp>
      <p:sp>
        <p:nvSpPr>
          <p:cNvPr id="4444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4441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A1944F-723E-4D7D-B2BB-C3BC87AD559D}" type="slidenum">
              <a:rPr lang="en-US" altLang="en-US" sz="1200">
                <a:solidFill>
                  <a:srgbClr val="000000"/>
                </a:solidFill>
              </a:rPr>
              <a:pPr/>
              <a:t>82</a:t>
            </a:fld>
            <a:endParaRPr lang="en-US" altLang="en-US" sz="1200">
              <a:solidFill>
                <a:srgbClr val="000000"/>
              </a:solidFill>
            </a:endParaRPr>
          </a:p>
        </p:txBody>
      </p:sp>
    </p:spTree>
    <p:extLst>
      <p:ext uri="{BB962C8B-B14F-4D97-AF65-F5344CB8AC3E}">
        <p14:creationId xmlns:p14="http://schemas.microsoft.com/office/powerpoint/2010/main" val="2716400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noTextEdit="1"/>
          </p:cNvSpPr>
          <p:nvPr>
            <p:ph type="sldImg"/>
          </p:nvPr>
        </p:nvSpPr>
        <p:spPr>
          <a:ln/>
        </p:spPr>
      </p:sp>
      <p:sp>
        <p:nvSpPr>
          <p:cNvPr id="4464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464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8FE189-094E-4B78-BB87-9B7DB37FB6AF}" type="slidenum">
              <a:rPr lang="en-US" altLang="en-US" sz="1200">
                <a:solidFill>
                  <a:srgbClr val="000000"/>
                </a:solidFill>
              </a:rPr>
              <a:pPr/>
              <a:t>83</a:t>
            </a:fld>
            <a:endParaRPr lang="en-US" altLang="en-US" sz="1200">
              <a:solidFill>
                <a:srgbClr val="000000"/>
              </a:solidFill>
            </a:endParaRPr>
          </a:p>
        </p:txBody>
      </p:sp>
    </p:spTree>
    <p:extLst>
      <p:ext uri="{BB962C8B-B14F-4D97-AF65-F5344CB8AC3E}">
        <p14:creationId xmlns:p14="http://schemas.microsoft.com/office/powerpoint/2010/main" val="4158010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Rot="1" noChangeAspect="1" noChangeArrowheads="1" noTextEdit="1"/>
          </p:cNvSpPr>
          <p:nvPr>
            <p:ph type="sldImg"/>
          </p:nvPr>
        </p:nvSpPr>
        <p:spPr>
          <a:xfrm>
            <a:off x="458788" y="719138"/>
            <a:ext cx="6400800" cy="3600450"/>
          </a:xfrm>
          <a:ln/>
        </p:spPr>
      </p:sp>
      <p:sp>
        <p:nvSpPr>
          <p:cNvPr id="44851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sz="1500">
                <a:latin typeface="Arial" panose="020B0604020202020204" pitchFamily="34" charset="0"/>
                <a:ea typeface="ＭＳ Ｐゴシック" panose="020B0600070205080204" pitchFamily="34" charset="-128"/>
              </a:rPr>
              <a:t>500 projects were submitted for the plan and were scored on criteria in which 60% of the points are given for how well a project improves health and safety.  Nearly 400 roadway projects were submitted, and almost 70% of the adopted roadway projects in the plan have a bicycle or pedestrian element.  This is up from an estimated 2% in the previous plan.</a:t>
            </a:r>
          </a:p>
          <a:p>
            <a:pPr lvl="1" eaLnBrk="1" hangingPunct="1"/>
            <a:endParaRPr lang="en-US" altLang="en-US" sz="15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40794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Slide Image Placeholder 1"/>
          <p:cNvSpPr>
            <a:spLocks noGrp="1" noRot="1" noChangeAspect="1" noTextEdit="1"/>
          </p:cNvSpPr>
          <p:nvPr>
            <p:ph type="sldImg"/>
          </p:nvPr>
        </p:nvSpPr>
        <p:spPr>
          <a:ln/>
        </p:spPr>
      </p:sp>
      <p:sp>
        <p:nvSpPr>
          <p:cNvPr id="45056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5056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096C01-CB26-4D5A-9D99-4C55178912FF}" type="slidenum">
              <a:rPr lang="en-US" altLang="en-US" sz="1200">
                <a:solidFill>
                  <a:srgbClr val="000000"/>
                </a:solidFill>
              </a:rPr>
              <a:pPr/>
              <a:t>85</a:t>
            </a:fld>
            <a:endParaRPr lang="en-US" altLang="en-US" sz="1200">
              <a:solidFill>
                <a:srgbClr val="000000"/>
              </a:solidFill>
            </a:endParaRPr>
          </a:p>
        </p:txBody>
      </p:sp>
    </p:spTree>
    <p:extLst>
      <p:ext uri="{BB962C8B-B14F-4D97-AF65-F5344CB8AC3E}">
        <p14:creationId xmlns:p14="http://schemas.microsoft.com/office/powerpoint/2010/main" val="3909214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Slide Image Placeholder 1"/>
          <p:cNvSpPr>
            <a:spLocks noGrp="1" noRot="1" noChangeAspect="1" noTextEdit="1"/>
          </p:cNvSpPr>
          <p:nvPr>
            <p:ph type="sldImg"/>
          </p:nvPr>
        </p:nvSpPr>
        <p:spPr>
          <a:ln/>
        </p:spPr>
      </p:sp>
      <p:sp>
        <p:nvSpPr>
          <p:cNvPr id="4526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526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9175E8-4D09-4166-AF58-5F70D698726B}" type="slidenum">
              <a:rPr lang="en-US" altLang="en-US" sz="1200">
                <a:solidFill>
                  <a:srgbClr val="000000"/>
                </a:solidFill>
              </a:rPr>
              <a:pPr/>
              <a:t>86</a:t>
            </a:fld>
            <a:endParaRPr lang="en-US" altLang="en-US" sz="1200">
              <a:solidFill>
                <a:srgbClr val="000000"/>
              </a:solidFill>
            </a:endParaRPr>
          </a:p>
        </p:txBody>
      </p:sp>
    </p:spTree>
    <p:extLst>
      <p:ext uri="{BB962C8B-B14F-4D97-AF65-F5344CB8AC3E}">
        <p14:creationId xmlns:p14="http://schemas.microsoft.com/office/powerpoint/2010/main" val="2637868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Slide Image Placeholder 1"/>
          <p:cNvSpPr>
            <a:spLocks noGrp="1" noRot="1" noChangeAspect="1" noTextEdit="1"/>
          </p:cNvSpPr>
          <p:nvPr>
            <p:ph type="sldImg"/>
          </p:nvPr>
        </p:nvSpPr>
        <p:spPr>
          <a:ln/>
        </p:spPr>
      </p:sp>
      <p:sp>
        <p:nvSpPr>
          <p:cNvPr id="4546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546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62431F-4F62-4F5F-8BAB-64357A7C2065}" type="slidenum">
              <a:rPr lang="en-US" altLang="en-US" sz="1200">
                <a:solidFill>
                  <a:srgbClr val="000000"/>
                </a:solidFill>
              </a:rPr>
              <a:pPr/>
              <a:t>87</a:t>
            </a:fld>
            <a:endParaRPr lang="en-US" altLang="en-US" sz="1200">
              <a:solidFill>
                <a:srgbClr val="000000"/>
              </a:solidFill>
            </a:endParaRPr>
          </a:p>
        </p:txBody>
      </p:sp>
    </p:spTree>
    <p:extLst>
      <p:ext uri="{BB962C8B-B14F-4D97-AF65-F5344CB8AC3E}">
        <p14:creationId xmlns:p14="http://schemas.microsoft.com/office/powerpoint/2010/main" val="48233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Slide Image Placeholder 1"/>
          <p:cNvSpPr>
            <a:spLocks noGrp="1" noRot="1" noChangeAspect="1" noTextEdit="1"/>
          </p:cNvSpPr>
          <p:nvPr>
            <p:ph type="sldImg"/>
          </p:nvPr>
        </p:nvSpPr>
        <p:spPr>
          <a:ln/>
        </p:spPr>
      </p:sp>
      <p:sp>
        <p:nvSpPr>
          <p:cNvPr id="4567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567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D5318F-D7DB-4438-864D-EE40EE23A5DF}" type="slidenum">
              <a:rPr lang="en-US" altLang="en-US" sz="1200">
                <a:solidFill>
                  <a:srgbClr val="000000"/>
                </a:solidFill>
              </a:rPr>
              <a:pPr/>
              <a:t>88</a:t>
            </a:fld>
            <a:endParaRPr lang="en-US" altLang="en-US" sz="1200">
              <a:solidFill>
                <a:srgbClr val="000000"/>
              </a:solidFill>
            </a:endParaRPr>
          </a:p>
        </p:txBody>
      </p:sp>
    </p:spTree>
    <p:extLst>
      <p:ext uri="{BB962C8B-B14F-4D97-AF65-F5344CB8AC3E}">
        <p14:creationId xmlns:p14="http://schemas.microsoft.com/office/powerpoint/2010/main" val="3605960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Slide Image Placeholder 1"/>
          <p:cNvSpPr>
            <a:spLocks noGrp="1" noRot="1" noChangeAspect="1" noTextEdit="1"/>
          </p:cNvSpPr>
          <p:nvPr>
            <p:ph type="sldImg"/>
          </p:nvPr>
        </p:nvSpPr>
        <p:spPr>
          <a:ln/>
        </p:spPr>
      </p:sp>
      <p:sp>
        <p:nvSpPr>
          <p:cNvPr id="4587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58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08E6F5-B0C3-4B05-B0F4-26052581B9F7}" type="slidenum">
              <a:rPr lang="en-US" altLang="en-US" sz="1200">
                <a:solidFill>
                  <a:srgbClr val="000000"/>
                </a:solidFill>
              </a:rPr>
              <a:pPr/>
              <a:t>89</a:t>
            </a:fld>
            <a:endParaRPr lang="en-US" altLang="en-US" sz="1200">
              <a:solidFill>
                <a:srgbClr val="000000"/>
              </a:solidFill>
            </a:endParaRPr>
          </a:p>
        </p:txBody>
      </p:sp>
    </p:spTree>
    <p:extLst>
      <p:ext uri="{BB962C8B-B14F-4D97-AF65-F5344CB8AC3E}">
        <p14:creationId xmlns:p14="http://schemas.microsoft.com/office/powerpoint/2010/main" val="264576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1500"/>
              </a:spcBef>
            </a:pPr>
            <a:r>
              <a:rPr lang="en-US" altLang="en-US" dirty="0">
                <a:solidFill>
                  <a:srgbClr val="19398A"/>
                </a:solidFill>
              </a:rPr>
              <a:t>Six counties encompassing 5,302 square miles</a:t>
            </a:r>
          </a:p>
          <a:p>
            <a:pPr eaLnBrk="1" hangingPunct="1">
              <a:spcBef>
                <a:spcPts val="1500"/>
              </a:spcBef>
            </a:pPr>
            <a:r>
              <a:rPr lang="en-US" altLang="en-US" dirty="0">
                <a:solidFill>
                  <a:srgbClr val="19398A"/>
                </a:solidFill>
              </a:rPr>
              <a:t>2 million people</a:t>
            </a:r>
          </a:p>
          <a:p>
            <a:pPr eaLnBrk="1" hangingPunct="1">
              <a:spcBef>
                <a:spcPts val="1500"/>
              </a:spcBef>
            </a:pPr>
            <a:r>
              <a:rPr lang="en-US" altLang="en-US" dirty="0">
                <a:solidFill>
                  <a:srgbClr val="19398A"/>
                </a:solidFill>
              </a:rPr>
              <a:t>12,420 lane miles of roadway</a:t>
            </a:r>
          </a:p>
          <a:p>
            <a:pPr eaLnBrk="1" hangingPunct="1">
              <a:spcBef>
                <a:spcPts val="1500"/>
              </a:spcBef>
            </a:pPr>
            <a:r>
              <a:rPr lang="en-US" altLang="en-US" dirty="0">
                <a:solidFill>
                  <a:srgbClr val="19398A"/>
                </a:solidFill>
              </a:rPr>
              <a:t>41.8 million miles traveled by vehicles every day</a:t>
            </a:r>
          </a:p>
          <a:p>
            <a:pPr eaLnBrk="1" hangingPunct="1">
              <a:spcBef>
                <a:spcPts val="1500"/>
              </a:spcBef>
            </a:pPr>
            <a:r>
              <a:rPr lang="en-US" altLang="en-US" dirty="0">
                <a:solidFill>
                  <a:srgbClr val="19398A"/>
                </a:solidFill>
              </a:rPr>
              <a:t>31.2 million transit boarding each year</a:t>
            </a:r>
          </a:p>
          <a:p>
            <a:pPr eaLnBrk="1" hangingPunct="1">
              <a:spcBef>
                <a:spcPts val="1500"/>
              </a:spcBef>
            </a:pPr>
            <a:endParaRPr lang="en-US" altLang="en-US" dirty="0">
              <a:solidFill>
                <a:srgbClr val="19398A"/>
              </a:solidFill>
            </a:endParaRPr>
          </a:p>
          <a:p>
            <a:pPr eaLnBrk="1" hangingPunct="1">
              <a:spcBef>
                <a:spcPts val="1500"/>
              </a:spcBef>
            </a:pPr>
            <a:r>
              <a:rPr lang="en-US" altLang="en-US" dirty="0">
                <a:solidFill>
                  <a:srgbClr val="19398A"/>
                </a:solidFill>
              </a:rPr>
              <a:t>Boundary determined by economic ties</a:t>
            </a:r>
          </a:p>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E79F847-A235-4804-A3C9-AB0108B3B093}" type="slidenum">
              <a:rPr lang="en-US" altLang="en-US">
                <a:solidFill>
                  <a:prstClr val="black"/>
                </a:solidFill>
              </a:rPr>
              <a:pPr eaLnBrk="1" hangingPunct="1"/>
              <a:t>8</a:t>
            </a:fld>
            <a:endParaRPr lang="en-US" altLang="en-US">
              <a:solidFill>
                <a:prstClr val="black"/>
              </a:solidFill>
            </a:endParaRPr>
          </a:p>
        </p:txBody>
      </p:sp>
    </p:spTree>
    <p:extLst>
      <p:ext uri="{BB962C8B-B14F-4D97-AF65-F5344CB8AC3E}">
        <p14:creationId xmlns:p14="http://schemas.microsoft.com/office/powerpoint/2010/main" val="23495054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Slide Image Placeholder 1"/>
          <p:cNvSpPr>
            <a:spLocks noGrp="1" noRot="1" noChangeAspect="1" noTextEdit="1"/>
          </p:cNvSpPr>
          <p:nvPr>
            <p:ph type="sldImg"/>
          </p:nvPr>
        </p:nvSpPr>
        <p:spPr>
          <a:ln/>
        </p:spPr>
      </p:sp>
      <p:sp>
        <p:nvSpPr>
          <p:cNvPr id="46080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6080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EE01EF-73AB-4F38-BEE6-50F1699DEF90}" type="slidenum">
              <a:rPr lang="en-US" altLang="en-US" sz="1200">
                <a:solidFill>
                  <a:srgbClr val="000000"/>
                </a:solidFill>
              </a:rPr>
              <a:pPr/>
              <a:t>90</a:t>
            </a:fld>
            <a:endParaRPr lang="en-US" altLang="en-US" sz="1200">
              <a:solidFill>
                <a:srgbClr val="000000"/>
              </a:solidFill>
            </a:endParaRPr>
          </a:p>
        </p:txBody>
      </p:sp>
    </p:spTree>
    <p:extLst>
      <p:ext uri="{BB962C8B-B14F-4D97-AF65-F5344CB8AC3E}">
        <p14:creationId xmlns:p14="http://schemas.microsoft.com/office/powerpoint/2010/main" val="12776871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p:cNvSpPr>
            <a:spLocks noGrp="1" noRot="1" noChangeAspect="1" noTextEdit="1"/>
          </p:cNvSpPr>
          <p:nvPr>
            <p:ph type="sldImg"/>
          </p:nvPr>
        </p:nvSpPr>
        <p:spPr>
          <a:ln/>
        </p:spPr>
      </p:sp>
      <p:sp>
        <p:nvSpPr>
          <p:cNvPr id="4628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628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anose="020B0604020202020204" pitchFamily="34" charset="0"/>
                <a:ea typeface="ＭＳ Ｐゴシック" panose="020B0600070205080204" pitchFamily="34" charset="-128"/>
              </a:defRPr>
            </a:lvl1pPr>
            <a:lvl2pPr marL="742950" indent="-285750" defTabSz="968375">
              <a:defRPr sz="2400">
                <a:solidFill>
                  <a:schemeClr val="tx1"/>
                </a:solidFill>
                <a:latin typeface="Arial" panose="020B0604020202020204" pitchFamily="34" charset="0"/>
                <a:ea typeface="ＭＳ Ｐゴシック" panose="020B0600070205080204" pitchFamily="34" charset="-128"/>
              </a:defRPr>
            </a:lvl2pPr>
            <a:lvl3pPr marL="1143000" indent="-228600" defTabSz="968375">
              <a:defRPr sz="2400">
                <a:solidFill>
                  <a:schemeClr val="tx1"/>
                </a:solidFill>
                <a:latin typeface="Arial" panose="020B0604020202020204" pitchFamily="34" charset="0"/>
                <a:ea typeface="ＭＳ Ｐゴシック" panose="020B0600070205080204" pitchFamily="34" charset="-128"/>
              </a:defRPr>
            </a:lvl3pPr>
            <a:lvl4pPr marL="1600200" indent="-228600" defTabSz="968375">
              <a:defRPr sz="2400">
                <a:solidFill>
                  <a:schemeClr val="tx1"/>
                </a:solidFill>
                <a:latin typeface="Arial" panose="020B0604020202020204" pitchFamily="34" charset="0"/>
                <a:ea typeface="ＭＳ Ｐゴシック" panose="020B0600070205080204" pitchFamily="34" charset="-128"/>
              </a:defRPr>
            </a:lvl4pPr>
            <a:lvl5pPr marL="2057400" indent="-228600" defTabSz="968375">
              <a:defRPr sz="24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A5DA5F-6A40-46AC-9E2B-5D025D930430}" type="slidenum">
              <a:rPr lang="en-US" altLang="en-US" sz="1200">
                <a:solidFill>
                  <a:srgbClr val="000000"/>
                </a:solidFill>
              </a:rPr>
              <a:pPr/>
              <a:t>91</a:t>
            </a:fld>
            <a:endParaRPr lang="en-US" altLang="en-US" sz="1200">
              <a:solidFill>
                <a:srgbClr val="000000"/>
              </a:solidFill>
            </a:endParaRPr>
          </a:p>
        </p:txBody>
      </p:sp>
    </p:spTree>
    <p:extLst>
      <p:ext uri="{BB962C8B-B14F-4D97-AF65-F5344CB8AC3E}">
        <p14:creationId xmlns:p14="http://schemas.microsoft.com/office/powerpoint/2010/main" val="12033999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noRot="1" noChangeAspect="1" noChangeArrowheads="1" noTextEdit="1"/>
          </p:cNvSpPr>
          <p:nvPr>
            <p:ph type="sldImg"/>
          </p:nvPr>
        </p:nvSpPr>
        <p:spPr>
          <a:xfrm>
            <a:off x="458788" y="719138"/>
            <a:ext cx="6400800" cy="3600450"/>
          </a:xfrm>
          <a:ln/>
        </p:spPr>
      </p:sp>
      <p:sp>
        <p:nvSpPr>
          <p:cNvPr id="46489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596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2525" indent="-230188" eaLnBrk="0" hangingPunct="0">
              <a:spcBef>
                <a:spcPct val="30000"/>
              </a:spcBef>
              <a:defRPr sz="1200">
                <a:solidFill>
                  <a:schemeClr val="tx1"/>
                </a:solidFill>
                <a:latin typeface="Calibri" pitchFamily="34" charset="0"/>
              </a:defRPr>
            </a:lvl3pPr>
            <a:lvl4pPr marL="1614488" indent="-230188" eaLnBrk="0" hangingPunct="0">
              <a:spcBef>
                <a:spcPct val="30000"/>
              </a:spcBef>
              <a:defRPr sz="1200">
                <a:solidFill>
                  <a:schemeClr val="tx1"/>
                </a:solidFill>
                <a:latin typeface="Calibri" pitchFamily="34" charset="0"/>
              </a:defRPr>
            </a:lvl4pPr>
            <a:lvl5pPr marL="2076450" indent="-230188" eaLnBrk="0" hangingPunct="0">
              <a:spcBef>
                <a:spcPct val="30000"/>
              </a:spcBef>
              <a:defRPr sz="1200">
                <a:solidFill>
                  <a:schemeClr val="tx1"/>
                </a:solidFill>
                <a:latin typeface="Calibri" pitchFamily="34" charset="0"/>
              </a:defRPr>
            </a:lvl5pPr>
            <a:lvl6pPr marL="2533650" indent="-230188" eaLnBrk="0" fontAlgn="base" hangingPunct="0">
              <a:spcBef>
                <a:spcPct val="30000"/>
              </a:spcBef>
              <a:spcAft>
                <a:spcPct val="0"/>
              </a:spcAft>
              <a:defRPr sz="1200">
                <a:solidFill>
                  <a:schemeClr val="tx1"/>
                </a:solidFill>
                <a:latin typeface="Calibri" pitchFamily="34" charset="0"/>
              </a:defRPr>
            </a:lvl6pPr>
            <a:lvl7pPr marL="2990850" indent="-230188" eaLnBrk="0" fontAlgn="base" hangingPunct="0">
              <a:spcBef>
                <a:spcPct val="30000"/>
              </a:spcBef>
              <a:spcAft>
                <a:spcPct val="0"/>
              </a:spcAft>
              <a:defRPr sz="1200">
                <a:solidFill>
                  <a:schemeClr val="tx1"/>
                </a:solidFill>
                <a:latin typeface="Calibri" pitchFamily="34" charset="0"/>
              </a:defRPr>
            </a:lvl7pPr>
            <a:lvl8pPr marL="3448050" indent="-230188" eaLnBrk="0" fontAlgn="base" hangingPunct="0">
              <a:spcBef>
                <a:spcPct val="30000"/>
              </a:spcBef>
              <a:spcAft>
                <a:spcPct val="0"/>
              </a:spcAft>
              <a:defRPr sz="1200">
                <a:solidFill>
                  <a:schemeClr val="tx1"/>
                </a:solidFill>
                <a:latin typeface="Calibri" pitchFamily="34" charset="0"/>
              </a:defRPr>
            </a:lvl8pPr>
            <a:lvl9pPr marL="3905250" indent="-2301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03D370-73C7-4AF0-A4C5-2916C4D207EB}" type="slidenum">
              <a:rPr lang="en-US" altLang="en-US" sz="1300" smtClean="0">
                <a:solidFill>
                  <a:prstClr val="black"/>
                </a:solidFill>
              </a:rPr>
              <a:pPr eaLnBrk="1" hangingPunct="1">
                <a:spcBef>
                  <a:spcPct val="0"/>
                </a:spcBef>
              </a:pPr>
              <a:t>10</a:t>
            </a:fld>
            <a:endParaRPr lang="en-US" altLang="en-US" sz="1300" dirty="0">
              <a:solidFill>
                <a:prstClr val="black"/>
              </a:solidFill>
            </a:endParaRPr>
          </a:p>
        </p:txBody>
      </p:sp>
    </p:spTree>
    <p:extLst>
      <p:ext uri="{BB962C8B-B14F-4D97-AF65-F5344CB8AC3E}">
        <p14:creationId xmlns:p14="http://schemas.microsoft.com/office/powerpoint/2010/main" val="640072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6.jpe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20.jpe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16.jpe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16.jpe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 Id="rId5" Type="http://schemas.openxmlformats.org/officeDocument/2006/relationships/image" Target="../media/image24.jpe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Arin\AppData\Local\Microsoft\Windows\Temporary Internet Files\Content.Outlook\UT8QJWRG\theme2-2040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130426"/>
            <a:ext cx="10972800" cy="765175"/>
          </a:xfrm>
        </p:spPr>
        <p:txBody>
          <a:bodyPr>
            <a:normAutofit/>
          </a:bodyPr>
          <a:lstStyle>
            <a:lvl1pPr algn="r">
              <a:defRPr lang="en-US" sz="4000" kern="1200" cap="all" baseline="0" dirty="0" smtClean="0">
                <a:solidFill>
                  <a:srgbClr val="19398A"/>
                </a:solidFill>
                <a:latin typeface="Tw Cen MT"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2743200" y="2895600"/>
            <a:ext cx="8534400" cy="1752600"/>
          </a:xfrm>
        </p:spPr>
        <p:txBody>
          <a:bodyPr/>
          <a:lstStyle>
            <a:lvl1pPr marL="0" indent="0" algn="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0D1D62D3-0D65-4A75-A241-F08B619E99D7}"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7F0E34-BD57-4128-BFAE-ECA3D032FB75}" type="slidenum">
              <a:rPr lang="en-US" altLang="en-US"/>
              <a:pPr>
                <a:defRPr/>
              </a:pPr>
              <a:t>‹#›</a:t>
            </a:fld>
            <a:endParaRPr lang="en-US" altLang="en-US"/>
          </a:p>
        </p:txBody>
      </p:sp>
    </p:spTree>
    <p:extLst>
      <p:ext uri="{BB962C8B-B14F-4D97-AF65-F5344CB8AC3E}">
        <p14:creationId xmlns:p14="http://schemas.microsoft.com/office/powerpoint/2010/main" val="223951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4BD597-A457-4BC6-AC6B-4A392E462F49}"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5F5FBBE-6219-41FA-8A47-78A920C19968}" type="slidenum">
              <a:rPr lang="en-US" altLang="en-US"/>
              <a:pPr>
                <a:defRPr/>
              </a:pPr>
              <a:t>‹#›</a:t>
            </a:fld>
            <a:endParaRPr lang="en-US" altLang="en-US"/>
          </a:p>
        </p:txBody>
      </p:sp>
    </p:spTree>
    <p:extLst>
      <p:ext uri="{BB962C8B-B14F-4D97-AF65-F5344CB8AC3E}">
        <p14:creationId xmlns:p14="http://schemas.microsoft.com/office/powerpoint/2010/main" val="3762789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861817644"/>
      </p:ext>
    </p:extLst>
  </p:cSld>
  <p:clrMapOvr>
    <a:masterClrMapping/>
  </p:clrMapOvr>
  <p:transition advClick="0"/>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345270778"/>
      </p:ext>
    </p:extLst>
  </p:cSld>
  <p:clrMapOvr>
    <a:masterClrMapping/>
  </p:clrMapOvr>
  <p:transition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41540006"/>
      </p:ext>
    </p:extLst>
  </p:cSld>
  <p:clrMapOvr>
    <a:masterClrMapping/>
  </p:clrMapOvr>
  <p:transition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547689"/>
            <a:ext cx="2749549" cy="5864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4200" y="547689"/>
            <a:ext cx="8045451" cy="5864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92032571"/>
      </p:ext>
    </p:extLst>
  </p:cSld>
  <p:clrMapOvr>
    <a:masterClrMapping/>
  </p:clrMapOvr>
  <p:transition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47689"/>
            <a:ext cx="10972800" cy="777875"/>
          </a:xfrm>
        </p:spPr>
        <p:txBody>
          <a:bodyPr/>
          <a:lstStyle/>
          <a:p>
            <a:r>
              <a:rPr lang="en-US"/>
              <a:t>Click to edit Master title style</a:t>
            </a:r>
          </a:p>
        </p:txBody>
      </p:sp>
      <p:sp>
        <p:nvSpPr>
          <p:cNvPr id="3" name="Table Placeholder 2"/>
          <p:cNvSpPr>
            <a:spLocks noGrp="1"/>
          </p:cNvSpPr>
          <p:nvPr>
            <p:ph type="tbl" idx="1"/>
          </p:nvPr>
        </p:nvSpPr>
        <p:spPr>
          <a:xfrm>
            <a:off x="584201" y="1690689"/>
            <a:ext cx="9029700" cy="4721225"/>
          </a:xfrm>
        </p:spPr>
        <p:txBody>
          <a:bodyPr/>
          <a:lstStyle/>
          <a:p>
            <a:pPr lvl="0"/>
            <a:endParaRPr lang="en-US" noProof="0" dirty="0"/>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65846446"/>
      </p:ext>
    </p:extLst>
  </p:cSld>
  <p:clrMapOvr>
    <a:masterClrMapping/>
  </p:clrMapOvr>
  <p:transition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343906232"/>
      </p:ext>
    </p:extLst>
  </p:cSld>
  <p:clrMapOvr>
    <a:masterClrMapping/>
  </p:clrMapOvr>
  <p:transition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039671171"/>
      </p:ext>
    </p:extLst>
  </p:cSld>
  <p:clrMapOvr>
    <a:masterClrMapping/>
  </p:clrMapOvr>
  <p:transition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975074754"/>
      </p:ext>
    </p:extLst>
  </p:cSld>
  <p:clrMapOvr>
    <a:masterClrMapping/>
  </p:clrMapOvr>
  <p:transition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4200" y="1690689"/>
            <a:ext cx="4413251"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00651" y="1690689"/>
            <a:ext cx="4413249"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987103382"/>
      </p:ext>
    </p:extLst>
  </p:cSld>
  <p:clrMapOvr>
    <a:masterClrMapping/>
  </p:clrMapOvr>
  <p:transition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73546379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63B67D-1C43-42BB-BD7A-4402DBBC51B9}"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F25918-2B06-4576-A5E1-253931A441C7}" type="slidenum">
              <a:rPr lang="en-US" altLang="en-US"/>
              <a:pPr>
                <a:defRPr/>
              </a:pPr>
              <a:t>‹#›</a:t>
            </a:fld>
            <a:endParaRPr lang="en-US" altLang="en-US"/>
          </a:p>
        </p:txBody>
      </p:sp>
    </p:spTree>
    <p:extLst>
      <p:ext uri="{BB962C8B-B14F-4D97-AF65-F5344CB8AC3E}">
        <p14:creationId xmlns:p14="http://schemas.microsoft.com/office/powerpoint/2010/main" val="41974633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381779738"/>
      </p:ext>
    </p:extLst>
  </p:cSld>
  <p:clrMapOvr>
    <a:masterClrMapping/>
  </p:clrMapOvr>
  <p:transition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304473876"/>
      </p:ext>
    </p:extLst>
  </p:cSld>
  <p:clrMapOvr>
    <a:masterClrMapping/>
  </p:clrMapOvr>
  <p:transition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468224881"/>
      </p:ext>
    </p:extLst>
  </p:cSld>
  <p:clrMapOvr>
    <a:masterClrMapping/>
  </p:clrMapOvr>
  <p:transition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295312623"/>
      </p:ext>
    </p:extLst>
  </p:cSld>
  <p:clrMapOvr>
    <a:masterClrMapping/>
  </p:clrMapOvr>
  <p:transition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20619944"/>
      </p:ext>
    </p:extLst>
  </p:cSld>
  <p:clrMapOvr>
    <a:masterClrMapping/>
  </p:clrMapOvr>
  <p:transition advClick="0"/>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547689"/>
            <a:ext cx="2749549" cy="5864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4200" y="547689"/>
            <a:ext cx="8045451" cy="5864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30012101"/>
      </p:ext>
    </p:extLst>
  </p:cSld>
  <p:clrMapOvr>
    <a:masterClrMapping/>
  </p:clrMapOvr>
  <p:transition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47689"/>
            <a:ext cx="10972800" cy="777875"/>
          </a:xfrm>
        </p:spPr>
        <p:txBody>
          <a:bodyPr/>
          <a:lstStyle/>
          <a:p>
            <a:r>
              <a:rPr lang="en-US"/>
              <a:t>Click to edit Master title style</a:t>
            </a:r>
          </a:p>
        </p:txBody>
      </p:sp>
      <p:sp>
        <p:nvSpPr>
          <p:cNvPr id="3" name="Table Placeholder 2"/>
          <p:cNvSpPr>
            <a:spLocks noGrp="1"/>
          </p:cNvSpPr>
          <p:nvPr>
            <p:ph type="tbl" idx="1"/>
          </p:nvPr>
        </p:nvSpPr>
        <p:spPr>
          <a:xfrm>
            <a:off x="584201" y="1690689"/>
            <a:ext cx="9029700" cy="4721225"/>
          </a:xfrm>
        </p:spPr>
        <p:txBody>
          <a:bodyPr/>
          <a:lstStyle/>
          <a:p>
            <a:pPr lvl="0"/>
            <a:endParaRPr lang="en-US" noProof="0" dirty="0"/>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869773209"/>
      </p:ext>
    </p:extLst>
  </p:cSld>
  <p:clrMapOvr>
    <a:masterClrMapping/>
  </p:clrMapOvr>
  <p:transition advClick="0"/>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7771943"/>
      </p:ext>
    </p:extLst>
  </p:cSld>
  <p:clrMapOvr>
    <a:masterClrMapping/>
  </p:clrMapOvr>
  <p:transition advClick="0"/>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6430756"/>
      </p:ext>
    </p:extLst>
  </p:cSld>
  <p:clrMapOvr>
    <a:masterClrMapping/>
  </p:clrMapOvr>
  <p:transition advClick="0"/>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4909186"/>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86D2FC-0DBE-40E4-B73B-47B669A5EBD8}"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FC1321-C49E-4977-A128-BE5F1F22992A}" type="slidenum">
              <a:rPr lang="en-US" altLang="en-US"/>
              <a:pPr>
                <a:defRPr/>
              </a:pPr>
              <a:t>‹#›</a:t>
            </a:fld>
            <a:endParaRPr lang="en-US" altLang="en-US"/>
          </a:p>
        </p:txBody>
      </p:sp>
    </p:spTree>
    <p:extLst>
      <p:ext uri="{BB962C8B-B14F-4D97-AF65-F5344CB8AC3E}">
        <p14:creationId xmlns:p14="http://schemas.microsoft.com/office/powerpoint/2010/main" val="21506827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4200" y="1690689"/>
            <a:ext cx="4413251"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00651" y="1690689"/>
            <a:ext cx="4413249"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6257888"/>
      </p:ext>
    </p:extLst>
  </p:cSld>
  <p:clrMapOvr>
    <a:masterClrMapping/>
  </p:clrMapOvr>
  <p:transition advClick="0"/>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8156175"/>
      </p:ext>
    </p:extLst>
  </p:cSld>
  <p:clrMapOvr>
    <a:masterClrMapping/>
  </p:clrMapOvr>
  <p:transition advClick="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2929616"/>
      </p:ext>
    </p:extLst>
  </p:cSld>
  <p:clrMapOvr>
    <a:masterClrMapping/>
  </p:clrMapOvr>
  <p:transition advClick="0"/>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5026035"/>
      </p:ext>
    </p:extLst>
  </p:cSld>
  <p:clrMapOvr>
    <a:masterClrMapping/>
  </p:clrMapOvr>
  <p:transition advClick="0"/>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869540"/>
      </p:ext>
    </p:extLst>
  </p:cSld>
  <p:clrMapOvr>
    <a:masterClrMapping/>
  </p:clrMapOvr>
  <p:transition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5987426"/>
      </p:ext>
    </p:extLst>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6227019"/>
      </p:ext>
    </p:extLst>
  </p:cSld>
  <p:clrMapOvr>
    <a:masterClrMapping/>
  </p:clrMapOvr>
  <p:transition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547689"/>
            <a:ext cx="2749549" cy="5864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4200" y="547689"/>
            <a:ext cx="8045451" cy="5864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0848582"/>
      </p:ext>
    </p:extLst>
  </p:cSld>
  <p:clrMapOvr>
    <a:masterClrMapping/>
  </p:clrMapOvr>
  <p:transition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47689"/>
            <a:ext cx="10972800" cy="777875"/>
          </a:xfrm>
        </p:spPr>
        <p:txBody>
          <a:bodyPr/>
          <a:lstStyle/>
          <a:p>
            <a:r>
              <a:rPr lang="en-US"/>
              <a:t>Click to edit Master title style</a:t>
            </a:r>
          </a:p>
        </p:txBody>
      </p:sp>
      <p:sp>
        <p:nvSpPr>
          <p:cNvPr id="3" name="Table Placeholder 2"/>
          <p:cNvSpPr>
            <a:spLocks noGrp="1"/>
          </p:cNvSpPr>
          <p:nvPr>
            <p:ph type="tbl" idx="1"/>
          </p:nvPr>
        </p:nvSpPr>
        <p:spPr>
          <a:xfrm>
            <a:off x="584201" y="1690689"/>
            <a:ext cx="9029700" cy="4721225"/>
          </a:xfrm>
        </p:spPr>
        <p:txBody>
          <a:bodyPr/>
          <a:lstStyle/>
          <a:p>
            <a:pPr lvl="0"/>
            <a:endParaRPr lang="en-US" noProof="0" dirty="0"/>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262332"/>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F9D142-F349-4020-A448-D5FE0EC4CDDF}"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0C83D8-BD15-4F06-BE21-257C5BD95035}" type="slidenum">
              <a:rPr lang="en-US" altLang="en-US"/>
              <a:pPr>
                <a:defRPr/>
              </a:pPr>
              <a:t>‹#›</a:t>
            </a:fld>
            <a:endParaRPr lang="en-US" altLang="en-US"/>
          </a:p>
        </p:txBody>
      </p:sp>
    </p:spTree>
    <p:extLst>
      <p:ext uri="{BB962C8B-B14F-4D97-AF65-F5344CB8AC3E}">
        <p14:creationId xmlns:p14="http://schemas.microsoft.com/office/powerpoint/2010/main" val="145855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8015BF-5AFD-495F-B4B4-6548B0F88375}"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92A33E-F019-4213-BBE7-085F9B90F108}" type="slidenum">
              <a:rPr lang="en-US" altLang="en-US"/>
              <a:pPr>
                <a:defRPr/>
              </a:pPr>
              <a:t>‹#›</a:t>
            </a:fld>
            <a:endParaRPr lang="en-US" altLang="en-US"/>
          </a:p>
        </p:txBody>
      </p:sp>
    </p:spTree>
    <p:extLst>
      <p:ext uri="{BB962C8B-B14F-4D97-AF65-F5344CB8AC3E}">
        <p14:creationId xmlns:p14="http://schemas.microsoft.com/office/powerpoint/2010/main" val="3515890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Arin\AppData\Local\Microsoft\Windows\Temporary Internet Files\Content.Outlook\UT8QJWRG\theme2-2040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130426"/>
            <a:ext cx="10972800" cy="765175"/>
          </a:xfrm>
        </p:spPr>
        <p:txBody>
          <a:bodyPr>
            <a:normAutofit/>
          </a:bodyPr>
          <a:lstStyle>
            <a:lvl1pPr algn="r">
              <a:defRPr lang="en-US" sz="4000" kern="1200" cap="all" baseline="0" dirty="0" smtClean="0">
                <a:solidFill>
                  <a:srgbClr val="19398A"/>
                </a:solidFill>
                <a:latin typeface="Tw Cen MT"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2743200" y="2895600"/>
            <a:ext cx="8534400" cy="1752600"/>
          </a:xfrm>
        </p:spPr>
        <p:txBody>
          <a:bodyPr/>
          <a:lstStyle>
            <a:lvl1pPr marL="0" indent="0" algn="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378BAE4-924D-43FB-B98A-16DD44F27634}"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A5C9380-E43F-4967-9C40-87869CB34BE7}" type="slidenum">
              <a:rPr lang="en-US" altLang="en-US"/>
              <a:pPr/>
              <a:t>‹#›</a:t>
            </a:fld>
            <a:endParaRPr lang="en-US" altLang="en-US"/>
          </a:p>
        </p:txBody>
      </p:sp>
    </p:spTree>
    <p:extLst>
      <p:ext uri="{BB962C8B-B14F-4D97-AF65-F5344CB8AC3E}">
        <p14:creationId xmlns:p14="http://schemas.microsoft.com/office/powerpoint/2010/main" val="3168619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2" descr="C:\Users\Arin\AppData\Local\Microsoft\Windows\Temporary Internet Files\Content.Outlook\UT8QJWRG\theme2-2040 (2).jpg"/>
          <p:cNvPicPr>
            <a:picLocks noChangeAspect="1" noChangeArrowheads="1"/>
          </p:cNvPicPr>
          <p:nvPr userDrawn="1"/>
        </p:nvPicPr>
        <p:blipFill>
          <a:blip r:embed="rId2">
            <a:extLst>
              <a:ext uri="{28A0092B-C50C-407E-A947-70E740481C1C}">
                <a14:useLocalDpi xmlns:a14="http://schemas.microsoft.com/office/drawing/2010/main" val="0"/>
              </a:ext>
            </a:extLst>
          </a:blip>
          <a:srcRect t="66667"/>
          <a:stretch>
            <a:fillRect/>
          </a:stretch>
        </p:blipFill>
        <p:spPr bwMode="auto">
          <a:xfrm>
            <a:off x="0" y="4572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56701" y="304800"/>
            <a:ext cx="2527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3200" y="152400"/>
            <a:ext cx="365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130426"/>
            <a:ext cx="10972800" cy="765175"/>
          </a:xfrm>
        </p:spPr>
        <p:txBody>
          <a:bodyPr>
            <a:normAutofit/>
          </a:bodyPr>
          <a:lstStyle>
            <a:lvl1pPr algn="r">
              <a:defRPr lang="en-US" sz="4000" kern="1200" cap="all" baseline="0" dirty="0" smtClean="0">
                <a:solidFill>
                  <a:srgbClr val="19398A"/>
                </a:solidFill>
                <a:latin typeface="Tw Cen MT"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2743200" y="2895600"/>
            <a:ext cx="8534400" cy="1752600"/>
          </a:xfrm>
        </p:spPr>
        <p:txBody>
          <a:bodyPr/>
          <a:lstStyle>
            <a:lvl1pPr marL="0" indent="0" algn="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DE486500-338D-4CCB-BE28-0F5F8E4199CF}" type="datetimeFigureOut">
              <a:rPr lang="en-US">
                <a:solidFill>
                  <a:prstClr val="black">
                    <a:tint val="75000"/>
                  </a:prstClr>
                </a:solidFill>
              </a:rPr>
              <a:pPr>
                <a:defRPr/>
              </a:pPr>
              <a:t>10/26/2016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0CE5C17-D68A-44F4-8F8D-B4487D9806BC}" type="slidenum">
              <a:rPr lang="en-US" altLang="en-US"/>
              <a:pPr/>
              <a:t>‹#›</a:t>
            </a:fld>
            <a:endParaRPr lang="en-US" altLang="en-US"/>
          </a:p>
        </p:txBody>
      </p:sp>
    </p:spTree>
    <p:extLst>
      <p:ext uri="{BB962C8B-B14F-4D97-AF65-F5344CB8AC3E}">
        <p14:creationId xmlns:p14="http://schemas.microsoft.com/office/powerpoint/2010/main" val="250244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2" descr="C:\Users\Arin\AppData\Local\Microsoft\Windows\Temporary Internet Files\Content.Outlook\UT8QJWRG\theme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130426"/>
            <a:ext cx="10972800" cy="765175"/>
          </a:xfrm>
        </p:spPr>
        <p:txBody>
          <a:bodyPr>
            <a:normAutofit/>
          </a:bodyPr>
          <a:lstStyle>
            <a:lvl1pPr algn="r">
              <a:defRPr lang="en-US" sz="4000" kern="1200" cap="all" baseline="0" dirty="0" smtClean="0">
                <a:solidFill>
                  <a:srgbClr val="19398A"/>
                </a:solidFill>
                <a:latin typeface="Tw Cen MT"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2743200" y="2895600"/>
            <a:ext cx="8534400" cy="1752600"/>
          </a:xfrm>
        </p:spPr>
        <p:txBody>
          <a:bodyPr/>
          <a:lstStyle>
            <a:lvl1pPr marL="0" indent="0" algn="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DA1DE0BA-E536-4B5B-A0C1-C58772194D68}"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4CC3AC6-5134-46D0-8CB0-6702068BEA5E}" type="slidenum">
              <a:rPr lang="en-US" altLang="en-US"/>
              <a:pPr/>
              <a:t>‹#›</a:t>
            </a:fld>
            <a:endParaRPr lang="en-US" altLang="en-US"/>
          </a:p>
        </p:txBody>
      </p:sp>
    </p:spTree>
    <p:extLst>
      <p:ext uri="{BB962C8B-B14F-4D97-AF65-F5344CB8AC3E}">
        <p14:creationId xmlns:p14="http://schemas.microsoft.com/office/powerpoint/2010/main" val="1077050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838200"/>
            <a:ext cx="10972800" cy="533400"/>
          </a:xfrm>
        </p:spPr>
        <p:txBody>
          <a:bodyPr>
            <a:normAutofit/>
          </a:bodyPr>
          <a:lstStyle>
            <a:lvl1pPr algn="r">
              <a:defRPr sz="3200" cap="all" baseline="0">
                <a:solidFill>
                  <a:srgbClr val="19398A"/>
                </a:solidFill>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Tw Cen MT" pitchFamily="34" charset="0"/>
              </a:defRPr>
            </a:lvl1pPr>
            <a:lvl2pPr>
              <a:defRPr>
                <a:latin typeface="Tw Cen MT" pitchFamily="34" charset="0"/>
              </a:defRPr>
            </a:lvl2pPr>
            <a:lvl3pPr>
              <a:defRPr>
                <a:latin typeface="Tw Cen MT" pitchFamily="34" charset="0"/>
              </a:defRPr>
            </a:lvl3pPr>
            <a:lvl4pPr>
              <a:defRPr>
                <a:latin typeface="Tw Cen MT" pitchFamily="34" charset="0"/>
              </a:defRPr>
            </a:lvl4pPr>
            <a:lvl5pPr>
              <a:defRPr>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0906F0E-1D32-4480-92B2-8E3EC96F3C59}"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9BF0A52-3FEB-418D-A30D-A7D22B14D758}" type="slidenum">
              <a:rPr lang="en-US" altLang="en-US"/>
              <a:pPr/>
              <a:t>‹#›</a:t>
            </a:fld>
            <a:endParaRPr lang="en-US" altLang="en-US"/>
          </a:p>
        </p:txBody>
      </p:sp>
    </p:spTree>
    <p:extLst>
      <p:ext uri="{BB962C8B-B14F-4D97-AF65-F5344CB8AC3E}">
        <p14:creationId xmlns:p14="http://schemas.microsoft.com/office/powerpoint/2010/main" val="340915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000" cap="all" baseline="0">
                <a:solidFill>
                  <a:srgbClr val="19398A"/>
                </a:solidFill>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Tw Cen MT" pitchFamily="34" charset="0"/>
              </a:defRPr>
            </a:lvl1pPr>
            <a:lvl2pPr>
              <a:defRPr>
                <a:latin typeface="Tw Cen MT" pitchFamily="34" charset="0"/>
              </a:defRPr>
            </a:lvl2pPr>
            <a:lvl3pPr>
              <a:defRPr>
                <a:latin typeface="Tw Cen MT" pitchFamily="34" charset="0"/>
              </a:defRPr>
            </a:lvl3pPr>
            <a:lvl4pPr>
              <a:defRPr>
                <a:latin typeface="Tw Cen MT" pitchFamily="34" charset="0"/>
              </a:defRPr>
            </a:lvl4pPr>
            <a:lvl5pPr>
              <a:defRPr>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A95BB19-EB55-4347-AABF-59953575F02F}"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9085B5-88CA-4E72-93BD-0C057A697088}" type="slidenum">
              <a:rPr lang="en-US" altLang="en-US"/>
              <a:pPr/>
              <a:t>‹#›</a:t>
            </a:fld>
            <a:endParaRPr lang="en-US" altLang="en-US"/>
          </a:p>
        </p:txBody>
      </p:sp>
    </p:spTree>
    <p:extLst>
      <p:ext uri="{BB962C8B-B14F-4D97-AF65-F5344CB8AC3E}">
        <p14:creationId xmlns:p14="http://schemas.microsoft.com/office/powerpoint/2010/main" val="425686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2" descr="C:\Users\Arin\AppData\Local\Microsoft\Windows\Temporary Internet Files\Content.Outlook\UT8QJWRG\theme2-2040 (2).jpg"/>
          <p:cNvPicPr>
            <a:picLocks noChangeAspect="1" noChangeArrowheads="1"/>
          </p:cNvPicPr>
          <p:nvPr userDrawn="1"/>
        </p:nvPicPr>
        <p:blipFill>
          <a:blip r:embed="rId2">
            <a:extLst>
              <a:ext uri="{28A0092B-C50C-407E-A947-70E740481C1C}">
                <a14:useLocalDpi xmlns:a14="http://schemas.microsoft.com/office/drawing/2010/main" val="0"/>
              </a:ext>
            </a:extLst>
          </a:blip>
          <a:srcRect t="66667"/>
          <a:stretch>
            <a:fillRect/>
          </a:stretch>
        </p:blipFill>
        <p:spPr bwMode="auto">
          <a:xfrm>
            <a:off x="0" y="4572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156701" y="304800"/>
            <a:ext cx="2527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3200" y="152400"/>
            <a:ext cx="365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130426"/>
            <a:ext cx="10972800" cy="765175"/>
          </a:xfrm>
        </p:spPr>
        <p:txBody>
          <a:bodyPr>
            <a:normAutofit/>
          </a:bodyPr>
          <a:lstStyle>
            <a:lvl1pPr algn="r">
              <a:defRPr lang="en-US" sz="4000" kern="1200" cap="all" baseline="0" dirty="0" smtClean="0">
                <a:solidFill>
                  <a:srgbClr val="19398A"/>
                </a:solidFill>
                <a:latin typeface="Tw Cen MT"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2743200" y="2895600"/>
            <a:ext cx="8534400" cy="1752600"/>
          </a:xfrm>
        </p:spPr>
        <p:txBody>
          <a:bodyPr/>
          <a:lstStyle>
            <a:lvl1pPr marL="0" indent="0" algn="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EC588BDC-9548-4DC2-B58D-E8DD5B979F0C}"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287C812-F4D1-41EF-AFC5-42A6C7B29DB5}" type="slidenum">
              <a:rPr lang="en-US" altLang="en-US"/>
              <a:pPr>
                <a:defRPr/>
              </a:pPr>
              <a:t>‹#›</a:t>
            </a:fld>
            <a:endParaRPr lang="en-US" altLang="en-US"/>
          </a:p>
        </p:txBody>
      </p:sp>
    </p:spTree>
    <p:extLst>
      <p:ext uri="{BB962C8B-B14F-4D97-AF65-F5344CB8AC3E}">
        <p14:creationId xmlns:p14="http://schemas.microsoft.com/office/powerpoint/2010/main" val="3891117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C18960-BB50-4422-B707-F7A966DEB079}"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E030B4A-E1EA-474F-894A-5CF2580534DB}" type="slidenum">
              <a:rPr lang="en-US" altLang="en-US"/>
              <a:pPr/>
              <a:t>‹#›</a:t>
            </a:fld>
            <a:endParaRPr lang="en-US" altLang="en-US"/>
          </a:p>
        </p:txBody>
      </p:sp>
    </p:spTree>
    <p:extLst>
      <p:ext uri="{BB962C8B-B14F-4D97-AF65-F5344CB8AC3E}">
        <p14:creationId xmlns:p14="http://schemas.microsoft.com/office/powerpoint/2010/main" val="1943592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27318E-400C-4B69-B331-7C1F238BF617}"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E775EC6-5CE3-493F-8912-72256D43E53D}" type="slidenum">
              <a:rPr lang="en-US" altLang="en-US"/>
              <a:pPr/>
              <a:t>‹#›</a:t>
            </a:fld>
            <a:endParaRPr lang="en-US" altLang="en-US"/>
          </a:p>
        </p:txBody>
      </p:sp>
    </p:spTree>
    <p:extLst>
      <p:ext uri="{BB962C8B-B14F-4D97-AF65-F5344CB8AC3E}">
        <p14:creationId xmlns:p14="http://schemas.microsoft.com/office/powerpoint/2010/main" val="4084860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D5C4177-05EE-4978-AEDA-10A36ACB6B53}" type="datetimeFigureOut">
              <a:rPr lang="en-US">
                <a:solidFill>
                  <a:prstClr val="black">
                    <a:tint val="75000"/>
                  </a:prstClr>
                </a:solidFill>
              </a:rPr>
              <a:pPr>
                <a:defRPr/>
              </a:pPr>
              <a:t>10/26/2016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8906A9C-D982-4C5B-A907-88CCE4AE8603}" type="slidenum">
              <a:rPr lang="en-US" altLang="en-US"/>
              <a:pPr/>
              <a:t>‹#›</a:t>
            </a:fld>
            <a:endParaRPr lang="en-US" altLang="en-US"/>
          </a:p>
        </p:txBody>
      </p:sp>
    </p:spTree>
    <p:extLst>
      <p:ext uri="{BB962C8B-B14F-4D97-AF65-F5344CB8AC3E}">
        <p14:creationId xmlns:p14="http://schemas.microsoft.com/office/powerpoint/2010/main" val="1364099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3FD7932-8113-4400-9A15-328FA186C34F}" type="datetimeFigureOut">
              <a:rPr lang="en-US">
                <a:solidFill>
                  <a:prstClr val="black">
                    <a:tint val="75000"/>
                  </a:prstClr>
                </a:solidFill>
              </a:rPr>
              <a:pPr>
                <a:defRPr/>
              </a:pPr>
              <a:t>10/26/2016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45FC4A9-6424-4929-9FAE-D9EBE2669155}" type="slidenum">
              <a:rPr lang="en-US" altLang="en-US"/>
              <a:pPr/>
              <a:t>‹#›</a:t>
            </a:fld>
            <a:endParaRPr lang="en-US" altLang="en-US"/>
          </a:p>
        </p:txBody>
      </p:sp>
    </p:spTree>
    <p:extLst>
      <p:ext uri="{BB962C8B-B14F-4D97-AF65-F5344CB8AC3E}">
        <p14:creationId xmlns:p14="http://schemas.microsoft.com/office/powerpoint/2010/main" val="1966964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A2A156-2557-4332-B3FB-A03DEC08E118}" type="datetimeFigureOut">
              <a:rPr lang="en-US">
                <a:solidFill>
                  <a:prstClr val="black">
                    <a:tint val="75000"/>
                  </a:prstClr>
                </a:solidFill>
              </a:rPr>
              <a:pPr>
                <a:defRPr/>
              </a:pPr>
              <a:t>10/26/2016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260FE43-6A98-45CA-8CA1-F347BDAC541F}" type="slidenum">
              <a:rPr lang="en-US" altLang="en-US"/>
              <a:pPr/>
              <a:t>‹#›</a:t>
            </a:fld>
            <a:endParaRPr lang="en-US" altLang="en-US"/>
          </a:p>
        </p:txBody>
      </p:sp>
    </p:spTree>
    <p:extLst>
      <p:ext uri="{BB962C8B-B14F-4D97-AF65-F5344CB8AC3E}">
        <p14:creationId xmlns:p14="http://schemas.microsoft.com/office/powerpoint/2010/main" val="798219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AD25E1E-CB57-4027-8C3A-EA907008CC21}"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AB5614C-E7D6-45C6-B8D3-32159CAB9E27}" type="slidenum">
              <a:rPr lang="en-US" altLang="en-US"/>
              <a:pPr/>
              <a:t>‹#›</a:t>
            </a:fld>
            <a:endParaRPr lang="en-US" altLang="en-US"/>
          </a:p>
        </p:txBody>
      </p:sp>
    </p:spTree>
    <p:extLst>
      <p:ext uri="{BB962C8B-B14F-4D97-AF65-F5344CB8AC3E}">
        <p14:creationId xmlns:p14="http://schemas.microsoft.com/office/powerpoint/2010/main" val="2697540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5E08CD-FE29-4FA9-9646-67791E28A47B}"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B96A1C5-0F9C-4C2D-B6F6-D70625C1B668}" type="slidenum">
              <a:rPr lang="en-US" altLang="en-US"/>
              <a:pPr/>
              <a:t>‹#›</a:t>
            </a:fld>
            <a:endParaRPr lang="en-US" altLang="en-US"/>
          </a:p>
        </p:txBody>
      </p:sp>
    </p:spTree>
    <p:extLst>
      <p:ext uri="{BB962C8B-B14F-4D97-AF65-F5344CB8AC3E}">
        <p14:creationId xmlns:p14="http://schemas.microsoft.com/office/powerpoint/2010/main" val="1508244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68F670-67FA-44E4-AB43-792D3B89039F}"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0BC849E-AA39-423D-ACFA-B50EF9A516F0}" type="slidenum">
              <a:rPr lang="en-US" altLang="en-US"/>
              <a:pPr/>
              <a:t>‹#›</a:t>
            </a:fld>
            <a:endParaRPr lang="en-US" altLang="en-US"/>
          </a:p>
        </p:txBody>
      </p:sp>
    </p:spTree>
    <p:extLst>
      <p:ext uri="{BB962C8B-B14F-4D97-AF65-F5344CB8AC3E}">
        <p14:creationId xmlns:p14="http://schemas.microsoft.com/office/powerpoint/2010/main" val="1805138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056AA4-E800-4A73-96B7-898B4F9B40F8}"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52A91D-CCB3-4AFE-86DA-D61C66CD3910}" type="slidenum">
              <a:rPr lang="en-US" altLang="en-US"/>
              <a:pPr/>
              <a:t>‹#›</a:t>
            </a:fld>
            <a:endParaRPr lang="en-US" altLang="en-US"/>
          </a:p>
        </p:txBody>
      </p:sp>
    </p:spTree>
    <p:extLst>
      <p:ext uri="{BB962C8B-B14F-4D97-AF65-F5344CB8AC3E}">
        <p14:creationId xmlns:p14="http://schemas.microsoft.com/office/powerpoint/2010/main" val="2894990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0213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2" descr="C:\Users\Arin\AppData\Local\Microsoft\Windows\Temporary Internet Files\Content.Outlook\UT8QJWRG\theme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130426"/>
            <a:ext cx="10972800" cy="765175"/>
          </a:xfrm>
        </p:spPr>
        <p:txBody>
          <a:bodyPr>
            <a:normAutofit/>
          </a:bodyPr>
          <a:lstStyle>
            <a:lvl1pPr algn="r">
              <a:defRPr lang="en-US" sz="4000" kern="1200" cap="all" baseline="0" dirty="0" smtClean="0">
                <a:solidFill>
                  <a:srgbClr val="19398A"/>
                </a:solidFill>
                <a:latin typeface="Tw Cen MT"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2743200" y="2895600"/>
            <a:ext cx="8534400" cy="1752600"/>
          </a:xfrm>
        </p:spPr>
        <p:txBody>
          <a:bodyPr/>
          <a:lstStyle>
            <a:lvl1pPr marL="0" indent="0" algn="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838F7971-D07D-4474-AD72-848556E78E3D}"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419BC3-A642-4566-9974-FE4ABF3CCF10}" type="slidenum">
              <a:rPr lang="en-US" altLang="en-US"/>
              <a:pPr>
                <a:defRPr/>
              </a:pPr>
              <a:t>‹#›</a:t>
            </a:fld>
            <a:endParaRPr lang="en-US" altLang="en-US"/>
          </a:p>
        </p:txBody>
      </p:sp>
    </p:spTree>
    <p:extLst>
      <p:ext uri="{BB962C8B-B14F-4D97-AF65-F5344CB8AC3E}">
        <p14:creationId xmlns:p14="http://schemas.microsoft.com/office/powerpoint/2010/main" val="2620008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46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51510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057400"/>
            <a:ext cx="5283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2057400"/>
            <a:ext cx="5283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705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710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7100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90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3837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6209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862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0"/>
            <a:ext cx="2692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7874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25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838200"/>
            <a:ext cx="10972800" cy="533400"/>
          </a:xfrm>
        </p:spPr>
        <p:txBody>
          <a:bodyPr>
            <a:normAutofit/>
          </a:bodyPr>
          <a:lstStyle>
            <a:lvl1pPr algn="r">
              <a:defRPr sz="3200" cap="all" baseline="0">
                <a:solidFill>
                  <a:srgbClr val="19398A"/>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pPr>
              <a:defRPr/>
            </a:pPr>
            <a:fld id="{FDC2D41B-A405-4C3D-AE97-22ACE2A1A8FB}" type="datetimeFigureOut">
              <a:rPr lang="en-US" smtClean="0">
                <a:solidFill>
                  <a:prstClr val="black">
                    <a:tint val="75000"/>
                  </a:prstClr>
                </a:solidFill>
              </a:rPr>
              <a:pPr>
                <a:defRPr/>
              </a:pPr>
              <a:t>10/26/2016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pPr>
              <a:defRPr/>
            </a:pPr>
            <a:fld id="{52B3DC95-85A5-410E-A2F9-F8CFE6A5B186}" type="slidenum">
              <a:rPr lang="en-US" altLang="en-US" smtClean="0"/>
              <a:pPr>
                <a:defRPr/>
              </a:pPr>
              <a:t>‹#›</a:t>
            </a:fld>
            <a:endParaRPr lang="en-US" altLang="en-US"/>
          </a:p>
        </p:txBody>
      </p:sp>
    </p:spTree>
    <p:extLst>
      <p:ext uri="{BB962C8B-B14F-4D97-AF65-F5344CB8AC3E}">
        <p14:creationId xmlns:p14="http://schemas.microsoft.com/office/powerpoint/2010/main" val="771405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ANDAG Rebranding Presentation 020113.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80226"/>
            <a:ext cx="12192000" cy="3065254"/>
          </a:xfrm>
          <a:prstGeom prst="rect">
            <a:avLst/>
          </a:prstGeom>
        </p:spPr>
      </p:pic>
      <p:sp>
        <p:nvSpPr>
          <p:cNvPr id="2" name="Title 1"/>
          <p:cNvSpPr>
            <a:spLocks noGrp="1"/>
          </p:cNvSpPr>
          <p:nvPr>
            <p:ph type="ctrTitle" hasCustomPrompt="1"/>
          </p:nvPr>
        </p:nvSpPr>
        <p:spPr>
          <a:xfrm>
            <a:off x="0" y="4505188"/>
            <a:ext cx="12192000" cy="1333473"/>
          </a:xfrm>
        </p:spPr>
        <p:txBody>
          <a:bodyPr>
            <a:normAutofit/>
          </a:bodyPr>
          <a:lstStyle>
            <a:lvl1pPr algn="l">
              <a:defRPr sz="4000" baseline="0">
                <a:solidFill>
                  <a:schemeClr val="accent3"/>
                </a:solidFill>
              </a:defRPr>
            </a:lvl1pPr>
          </a:lstStyle>
          <a:p>
            <a:r>
              <a:rPr lang="en-US" dirty="0"/>
              <a:t>Title of Presentation</a:t>
            </a:r>
          </a:p>
        </p:txBody>
      </p:sp>
      <p:pic>
        <p:nvPicPr>
          <p:cNvPr id="4" name="Picture 2" descr="\\psf\Host\Volumes\graphics\CREATIVE SERVICES\LOGOS\San Diego Forward Logo\Color\San Diego Forward Logo (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236095" y="80514"/>
            <a:ext cx="2849460" cy="121919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0" y="5848241"/>
            <a:ext cx="12192000" cy="576262"/>
          </a:xfrm>
        </p:spPr>
        <p:txBody>
          <a:bodyPr>
            <a:noAutofit/>
          </a:bodyPr>
          <a:lstStyle>
            <a:lvl1pPr marL="0" indent="0">
              <a:buNone/>
              <a:defRPr lang="en-US" sz="2800" kern="1200" dirty="0" smtClean="0">
                <a:solidFill>
                  <a:schemeClr val="bg1">
                    <a:lumMod val="50000"/>
                  </a:schemeClr>
                </a:solidFill>
                <a:latin typeface="Arial Narrow"/>
                <a:ea typeface="+mj-ea"/>
                <a:cs typeface="Arial Narrow"/>
              </a:defRPr>
            </a:lvl1pPr>
            <a:lvl2pPr>
              <a:defRPr lang="en-US" sz="2800" kern="1200" dirty="0" smtClean="0">
                <a:solidFill>
                  <a:schemeClr val="bg1">
                    <a:lumMod val="50000"/>
                  </a:schemeClr>
                </a:solidFill>
                <a:latin typeface="Arial Narrow"/>
                <a:ea typeface="+mj-ea"/>
                <a:cs typeface="Arial Narrow"/>
              </a:defRPr>
            </a:lvl2pPr>
            <a:lvl3pPr>
              <a:defRPr lang="en-US" sz="2800" kern="1200" dirty="0" smtClean="0">
                <a:solidFill>
                  <a:schemeClr val="bg1">
                    <a:lumMod val="50000"/>
                  </a:schemeClr>
                </a:solidFill>
                <a:latin typeface="Arial Narrow"/>
                <a:ea typeface="+mj-ea"/>
                <a:cs typeface="Arial Narrow"/>
              </a:defRPr>
            </a:lvl3pPr>
            <a:lvl4pPr>
              <a:defRPr lang="en-US" sz="2800" kern="1200" dirty="0" smtClean="0">
                <a:solidFill>
                  <a:schemeClr val="bg1">
                    <a:lumMod val="50000"/>
                  </a:schemeClr>
                </a:solidFill>
                <a:latin typeface="Arial Narrow"/>
                <a:ea typeface="+mj-ea"/>
                <a:cs typeface="Arial Narrow"/>
              </a:defRPr>
            </a:lvl4pPr>
            <a:lvl5pPr>
              <a:defRPr lang="en-US" sz="2800" kern="1200" dirty="0">
                <a:solidFill>
                  <a:schemeClr val="bg1">
                    <a:lumMod val="50000"/>
                  </a:schemeClr>
                </a:solidFill>
                <a:latin typeface="Arial Narrow"/>
                <a:ea typeface="+mj-ea"/>
                <a:cs typeface="Arial Narrow"/>
              </a:defRPr>
            </a:lvl5pPr>
          </a:lstStyle>
          <a:p>
            <a:pPr lvl="0"/>
            <a:r>
              <a:rPr lang="en-US" dirty="0"/>
              <a:t>Click to edit Master text styles</a:t>
            </a:r>
          </a:p>
        </p:txBody>
      </p:sp>
      <p:cxnSp>
        <p:nvCxnSpPr>
          <p:cNvPr id="8" name="Straight Connector 7"/>
          <p:cNvCxnSpPr/>
          <p:nvPr userDrawn="1"/>
        </p:nvCxnSpPr>
        <p:spPr>
          <a:xfrm flipH="1">
            <a:off x="3" y="6520821"/>
            <a:ext cx="12191997"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10" name="Picture 3" descr="\\psf\Host\Volumes\graphics\CREATIVE SERVICES\LOGOS\SANDAG\SANDAG LOGO - RGB - NOVEMBER 2003 [Converte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115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 Logo Bottom Right">
    <p:spTree>
      <p:nvGrpSpPr>
        <p:cNvPr id="1" name=""/>
        <p:cNvGrpSpPr/>
        <p:nvPr/>
      </p:nvGrpSpPr>
      <p:grpSpPr>
        <a:xfrm>
          <a:off x="0" y="0"/>
          <a:ext cx="0" cy="0"/>
          <a:chOff x="0" y="0"/>
          <a:chExt cx="0" cy="0"/>
        </a:xfrm>
      </p:grpSpPr>
      <p:pic>
        <p:nvPicPr>
          <p:cNvPr id="11" name="Picture 10"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69" y="11502"/>
            <a:ext cx="12184331" cy="1097280"/>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66084" y="6207020"/>
            <a:ext cx="1466805" cy="6276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flipH="1">
            <a:off x="2" y="6520821"/>
            <a:ext cx="1126418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9" name="Picture 3" descr="\\psf\Host\Volumes\graphics\CREATIVE SERVICES\LOGOS\SANDAG\SANDAG LOGO - RGB - NOVEMBER 2003 [Converted].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a:solidFill>
                <a:prstClr val="white">
                  <a:lumMod val="50000"/>
                </a:prstClr>
              </a:solidFill>
            </a:endParaRPr>
          </a:p>
        </p:txBody>
      </p:sp>
      <p:cxnSp>
        <p:nvCxnSpPr>
          <p:cNvPr id="13" name="Straight Connector 12"/>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18"/>
          <p:cNvSpPr>
            <a:spLocks noGrp="1"/>
          </p:cNvSpPr>
          <p:nvPr>
            <p:ph type="body" sz="quarter" idx="10" hasCustomPrompt="1"/>
          </p:nvPr>
        </p:nvSpPr>
        <p:spPr>
          <a:xfrm>
            <a:off x="84667" y="1282701"/>
            <a:ext cx="11506200" cy="5054600"/>
          </a:xfrm>
        </p:spPr>
        <p:txBody>
          <a:bodyPr/>
          <a:lstStyle>
            <a:lvl1pPr marL="230188" indent="-230188" algn="l" defTabSz="457200" rtl="0" eaLnBrk="1" latinLnBrk="0" hangingPunct="1">
              <a:lnSpc>
                <a:spcPts val="3300"/>
              </a:lnSpc>
              <a:spcBef>
                <a:spcPct val="20000"/>
              </a:spcBef>
              <a:buFont typeface="Arial"/>
              <a:buChar char="•"/>
              <a:defRPr lang="en-US" sz="3200" kern="1200" dirty="0" smtClean="0">
                <a:solidFill>
                  <a:schemeClr val="tx1">
                    <a:lumMod val="75000"/>
                    <a:lumOff val="25000"/>
                  </a:schemeClr>
                </a:solidFill>
                <a:latin typeface="+mn-lt"/>
                <a:ea typeface="+mn-ea"/>
                <a:cs typeface="+mn-cs"/>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Bullet – first level</a:t>
            </a:r>
          </a:p>
          <a:p>
            <a:pPr lvl="1"/>
            <a:r>
              <a:rPr lang="en-US" dirty="0"/>
              <a:t>Bullet - second level</a:t>
            </a:r>
          </a:p>
          <a:p>
            <a:pPr lvl="2"/>
            <a:r>
              <a:rPr lang="en-US" dirty="0"/>
              <a:t>Bullet - third level</a:t>
            </a:r>
          </a:p>
        </p:txBody>
      </p:sp>
      <p:sp>
        <p:nvSpPr>
          <p:cNvPr id="2" name="Title 1"/>
          <p:cNvSpPr>
            <a:spLocks noGrp="1"/>
          </p:cNvSpPr>
          <p:nvPr>
            <p:ph type="title" hasCustomPrompt="1"/>
          </p:nvPr>
        </p:nvSpPr>
        <p:spPr>
          <a:xfrm>
            <a:off x="145691" y="106753"/>
            <a:ext cx="10497389" cy="1082903"/>
          </a:xfrm>
        </p:spPr>
        <p:txBody>
          <a:bodyPr anchor="ctr">
            <a:normAutofit/>
          </a:bodyPr>
          <a:lstStyle>
            <a:lvl1pPr>
              <a:lnSpc>
                <a:spcPts val="4200"/>
              </a:lnSpc>
              <a:spcBef>
                <a:spcPts val="1200"/>
              </a:spcBef>
              <a:defRPr sz="4000"/>
            </a:lvl1pPr>
          </a:lstStyle>
          <a:p>
            <a:r>
              <a:rPr lang="en-US" dirty="0"/>
              <a:t>Click to enter slide title</a:t>
            </a:r>
          </a:p>
        </p:txBody>
      </p:sp>
    </p:spTree>
    <p:extLst>
      <p:ext uri="{BB962C8B-B14F-4D97-AF65-F5344CB8AC3E}">
        <p14:creationId xmlns:p14="http://schemas.microsoft.com/office/powerpoint/2010/main" val="3308895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ullets - Logo Upper Right">
    <p:spTree>
      <p:nvGrpSpPr>
        <p:cNvPr id="1" name=""/>
        <p:cNvGrpSpPr/>
        <p:nvPr/>
      </p:nvGrpSpPr>
      <p:grpSpPr>
        <a:xfrm>
          <a:off x="0" y="0"/>
          <a:ext cx="0" cy="0"/>
          <a:chOff x="0" y="0"/>
          <a:chExt cx="0" cy="0"/>
        </a:xfrm>
      </p:grpSpPr>
      <p:pic>
        <p:nvPicPr>
          <p:cNvPr id="18" name="Picture 17"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70" y="11502"/>
            <a:ext cx="10549989" cy="1097280"/>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20324" y="97237"/>
            <a:ext cx="1511808" cy="6468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8"/>
          <p:cNvSpPr>
            <a:spLocks noGrp="1"/>
          </p:cNvSpPr>
          <p:nvPr>
            <p:ph type="body" sz="quarter" idx="10" hasCustomPrompt="1"/>
          </p:nvPr>
        </p:nvSpPr>
        <p:spPr>
          <a:xfrm>
            <a:off x="84667" y="1212851"/>
            <a:ext cx="11972747" cy="521652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Bullet – first level</a:t>
            </a:r>
          </a:p>
          <a:p>
            <a:pPr lvl="1"/>
            <a:r>
              <a:rPr lang="en-US" dirty="0"/>
              <a:t>Bullet - second level</a:t>
            </a:r>
          </a:p>
          <a:p>
            <a:pPr lvl="2"/>
            <a:r>
              <a:rPr lang="en-US" dirty="0"/>
              <a:t>Bullet - third level</a:t>
            </a:r>
          </a:p>
        </p:txBody>
      </p:sp>
      <p:cxnSp>
        <p:nvCxnSpPr>
          <p:cNvPr id="19" name="Straight Connector 18"/>
          <p:cNvCxnSpPr/>
          <p:nvPr userDrawn="1"/>
        </p:nvCxnSpPr>
        <p:spPr>
          <a:xfrm flipH="1">
            <a:off x="3" y="6549576"/>
            <a:ext cx="12391364"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20" name="Picture 3" descr="\\psf\Host\Volumes\graphics\CREATIVE SERVICES\LOGOS\SANDAG\SANDAG LOGO - RGB - NOVEMBER 2003 [Converted].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a:solidFill>
                <a:prstClr val="white">
                  <a:lumMod val="50000"/>
                </a:prstClr>
              </a:solidFill>
            </a:endParaRPr>
          </a:p>
        </p:txBody>
      </p:sp>
      <p:cxnSp>
        <p:nvCxnSpPr>
          <p:cNvPr id="22" name="Straight Connector 21"/>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hasCustomPrompt="1"/>
          </p:nvPr>
        </p:nvSpPr>
        <p:spPr>
          <a:xfrm>
            <a:off x="138023" y="289"/>
            <a:ext cx="10359764" cy="1114245"/>
          </a:xfrm>
        </p:spPr>
        <p:txBody>
          <a:bodyPr anchor="ctr">
            <a:normAutofit/>
          </a:bodyPr>
          <a:lstStyle>
            <a:lvl1pPr>
              <a:lnSpc>
                <a:spcPts val="4200"/>
              </a:lnSpc>
              <a:spcBef>
                <a:spcPts val="600"/>
              </a:spcBef>
              <a:defRPr sz="4000"/>
            </a:lvl1pPr>
          </a:lstStyle>
          <a:p>
            <a:r>
              <a:rPr lang="en-US" dirty="0"/>
              <a:t>Click to enter slide title</a:t>
            </a:r>
          </a:p>
        </p:txBody>
      </p:sp>
      <p:pic>
        <p:nvPicPr>
          <p:cNvPr id="24" name="Picture 23" descr="SANDAG Rebranding Presentation 0201132.jpg"/>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10557659" y="849086"/>
            <a:ext cx="1634341" cy="259054"/>
          </a:xfrm>
          <a:prstGeom prst="rect">
            <a:avLst/>
          </a:prstGeom>
        </p:spPr>
      </p:pic>
    </p:spTree>
    <p:extLst>
      <p:ext uri="{BB962C8B-B14F-4D97-AF65-F5344CB8AC3E}">
        <p14:creationId xmlns:p14="http://schemas.microsoft.com/office/powerpoint/2010/main" val="1479684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SANDAG Rebranding Presentation 10081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5454647"/>
            <a:ext cx="10363200" cy="924158"/>
          </a:xfrm>
        </p:spPr>
        <p:txBody>
          <a:bodyPr/>
          <a:lstStyle>
            <a:lvl1pPr algn="ctr">
              <a:defRPr>
                <a:solidFill>
                  <a:srgbClr val="800000"/>
                </a:solidFill>
              </a:defRPr>
            </a:lvl1pPr>
          </a:lstStyle>
          <a:p>
            <a:r>
              <a:rPr lang="en-US" dirty="0"/>
              <a:t>Click to edit Master title style</a:t>
            </a:r>
          </a:p>
        </p:txBody>
      </p:sp>
    </p:spTree>
    <p:extLst>
      <p:ext uri="{BB962C8B-B14F-4D97-AF65-F5344CB8AC3E}">
        <p14:creationId xmlns:p14="http://schemas.microsoft.com/office/powerpoint/2010/main" val="1970101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DF - Bullets - Logo Bottom Right">
    <p:spTree>
      <p:nvGrpSpPr>
        <p:cNvPr id="1" name=""/>
        <p:cNvGrpSpPr/>
        <p:nvPr/>
      </p:nvGrpSpPr>
      <p:grpSpPr>
        <a:xfrm>
          <a:off x="0" y="0"/>
          <a:ext cx="0" cy="0"/>
          <a:chOff x="0" y="0"/>
          <a:chExt cx="0" cy="0"/>
        </a:xfrm>
      </p:grpSpPr>
      <p:pic>
        <p:nvPicPr>
          <p:cNvPr id="11" name="Picture 10"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69" y="11502"/>
            <a:ext cx="12184331" cy="1097280"/>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66084" y="6207020"/>
            <a:ext cx="1466805" cy="6276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flipH="1">
            <a:off x="2" y="6520821"/>
            <a:ext cx="1126418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9" name="Picture 3" descr="\\psf\Host\Volumes\graphics\CREATIVE SERVICES\LOGOS\SANDAG\SANDAG LOGO - RGB - NOVEMBER 2003 [Converted].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dirty="0">
              <a:solidFill>
                <a:prstClr val="white">
                  <a:lumMod val="50000"/>
                </a:prstClr>
              </a:solidFill>
            </a:endParaRPr>
          </a:p>
        </p:txBody>
      </p:sp>
      <p:cxnSp>
        <p:nvCxnSpPr>
          <p:cNvPr id="13" name="Straight Connector 12"/>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18"/>
          <p:cNvSpPr>
            <a:spLocks noGrp="1"/>
          </p:cNvSpPr>
          <p:nvPr>
            <p:ph type="body" sz="quarter" idx="10" hasCustomPrompt="1"/>
          </p:nvPr>
        </p:nvSpPr>
        <p:spPr>
          <a:xfrm>
            <a:off x="152401" y="1282701"/>
            <a:ext cx="11180233" cy="5216525"/>
          </a:xfrm>
        </p:spPr>
        <p:txBody>
          <a:bodyPr/>
          <a:lstStyle>
            <a:lvl1pPr marL="230188" indent="-230188" algn="l" defTabSz="457200" rtl="0" eaLnBrk="1" latinLnBrk="0" hangingPunct="1">
              <a:lnSpc>
                <a:spcPts val="3200"/>
              </a:lnSpc>
              <a:spcBef>
                <a:spcPts val="1200"/>
              </a:spcBef>
              <a:buFont typeface="Arial"/>
              <a:buChar char="•"/>
              <a:defRPr lang="en-US" sz="3200" kern="1200" dirty="0" smtClean="0">
                <a:solidFill>
                  <a:schemeClr val="tx1">
                    <a:lumMod val="75000"/>
                    <a:lumOff val="25000"/>
                  </a:schemeClr>
                </a:solidFill>
                <a:latin typeface="+mn-lt"/>
                <a:ea typeface="+mn-ea"/>
                <a:cs typeface="+mn-cs"/>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Bullet – first level</a:t>
            </a:r>
          </a:p>
          <a:p>
            <a:pPr lvl="1"/>
            <a:r>
              <a:rPr lang="en-US" dirty="0"/>
              <a:t>Bullet - second level</a:t>
            </a:r>
          </a:p>
          <a:p>
            <a:pPr lvl="2"/>
            <a:r>
              <a:rPr lang="en-US" dirty="0"/>
              <a:t>Bullet - third level</a:t>
            </a:r>
          </a:p>
        </p:txBody>
      </p:sp>
      <p:sp>
        <p:nvSpPr>
          <p:cNvPr id="2" name="Title 1"/>
          <p:cNvSpPr>
            <a:spLocks noGrp="1"/>
          </p:cNvSpPr>
          <p:nvPr>
            <p:ph type="title" hasCustomPrompt="1"/>
          </p:nvPr>
        </p:nvSpPr>
        <p:spPr>
          <a:xfrm>
            <a:off x="145691" y="11503"/>
            <a:ext cx="10497389" cy="1082903"/>
          </a:xfrm>
        </p:spPr>
        <p:txBody>
          <a:bodyPr anchor="ctr">
            <a:normAutofit/>
          </a:bodyPr>
          <a:lstStyle>
            <a:lvl1pPr>
              <a:lnSpc>
                <a:spcPts val="4200"/>
              </a:lnSpc>
              <a:spcBef>
                <a:spcPts val="1200"/>
              </a:spcBef>
              <a:defRPr sz="4000"/>
            </a:lvl1pPr>
          </a:lstStyle>
          <a:p>
            <a:r>
              <a:rPr lang="en-US" dirty="0"/>
              <a:t>Click to enter slide title</a:t>
            </a:r>
          </a:p>
        </p:txBody>
      </p:sp>
    </p:spTree>
    <p:extLst>
      <p:ext uri="{BB962C8B-B14F-4D97-AF65-F5344CB8AC3E}">
        <p14:creationId xmlns:p14="http://schemas.microsoft.com/office/powerpoint/2010/main" val="1083112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MASTER) Bullets - Logo Bottom Right">
    <p:spTree>
      <p:nvGrpSpPr>
        <p:cNvPr id="1" name=""/>
        <p:cNvGrpSpPr/>
        <p:nvPr/>
      </p:nvGrpSpPr>
      <p:grpSpPr>
        <a:xfrm>
          <a:off x="0" y="0"/>
          <a:ext cx="0" cy="0"/>
          <a:chOff x="0" y="0"/>
          <a:chExt cx="0" cy="0"/>
        </a:xfrm>
      </p:grpSpPr>
      <p:pic>
        <p:nvPicPr>
          <p:cNvPr id="11" name="Picture 10"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69" y="11502"/>
            <a:ext cx="12184331" cy="1097280"/>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66084" y="6207020"/>
            <a:ext cx="1466805" cy="6276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flipH="1">
            <a:off x="2" y="6520821"/>
            <a:ext cx="1126418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9" name="Picture 3" descr="\\psf\Host\Volumes\graphics\CREATIVE SERVICES\LOGOS\SANDAG\SANDAG LOGO - RGB - NOVEMBER 2003 [Converted].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dirty="0">
              <a:solidFill>
                <a:prstClr val="white">
                  <a:lumMod val="50000"/>
                </a:prstClr>
              </a:solidFill>
            </a:endParaRPr>
          </a:p>
        </p:txBody>
      </p:sp>
      <p:cxnSp>
        <p:nvCxnSpPr>
          <p:cNvPr id="13" name="Straight Connector 12"/>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18"/>
          <p:cNvSpPr>
            <a:spLocks noGrp="1"/>
          </p:cNvSpPr>
          <p:nvPr>
            <p:ph type="body" sz="quarter" idx="10" hasCustomPrompt="1"/>
          </p:nvPr>
        </p:nvSpPr>
        <p:spPr>
          <a:xfrm>
            <a:off x="84668" y="1212851"/>
            <a:ext cx="11180233" cy="521652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Bullet – first level</a:t>
            </a:r>
          </a:p>
          <a:p>
            <a:pPr lvl="1"/>
            <a:r>
              <a:rPr lang="en-US" dirty="0"/>
              <a:t>Bullet - second level</a:t>
            </a:r>
          </a:p>
          <a:p>
            <a:pPr lvl="2"/>
            <a:r>
              <a:rPr lang="en-US" dirty="0"/>
              <a:t>Bullet - third level</a:t>
            </a:r>
          </a:p>
        </p:txBody>
      </p:sp>
      <p:sp>
        <p:nvSpPr>
          <p:cNvPr id="2" name="Title 1"/>
          <p:cNvSpPr>
            <a:spLocks noGrp="1"/>
          </p:cNvSpPr>
          <p:nvPr>
            <p:ph type="title" hasCustomPrompt="1"/>
          </p:nvPr>
        </p:nvSpPr>
        <p:spPr>
          <a:xfrm>
            <a:off x="145691" y="11503"/>
            <a:ext cx="10497389" cy="1082903"/>
          </a:xfrm>
        </p:spPr>
        <p:txBody>
          <a:bodyPr anchor="ctr">
            <a:normAutofit/>
          </a:bodyPr>
          <a:lstStyle>
            <a:lvl1pPr>
              <a:lnSpc>
                <a:spcPts val="4200"/>
              </a:lnSpc>
              <a:spcBef>
                <a:spcPts val="1200"/>
              </a:spcBef>
              <a:defRPr sz="4000"/>
            </a:lvl1pPr>
          </a:lstStyle>
          <a:p>
            <a:r>
              <a:rPr lang="en-US" dirty="0"/>
              <a:t>Click to enter slide title</a:t>
            </a:r>
          </a:p>
        </p:txBody>
      </p:sp>
    </p:spTree>
    <p:extLst>
      <p:ext uri="{BB962C8B-B14F-4D97-AF65-F5344CB8AC3E}">
        <p14:creationId xmlns:p14="http://schemas.microsoft.com/office/powerpoint/2010/main" val="2160655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544103"/>
          </a:xfrm>
        </p:spPr>
        <p:txBody>
          <a:bodyPr anchor="t">
            <a:normAutofit/>
          </a:bodyPr>
          <a:lstStyle>
            <a:lvl1pPr algn="l">
              <a:defRPr sz="2400" b="1">
                <a:solidFill>
                  <a:schemeClr val="tx1">
                    <a:lumMod val="65000"/>
                    <a:lumOff val="35000"/>
                  </a:schemeClr>
                </a:solidFill>
              </a:defRPr>
            </a:lvl1pPr>
          </a:lstStyle>
          <a:p>
            <a:r>
              <a:rPr lang="en-US" dirty="0"/>
              <a:t>Click to edit Master title style</a:t>
            </a:r>
          </a:p>
        </p:txBody>
      </p:sp>
      <p:sp>
        <p:nvSpPr>
          <p:cNvPr id="4" name="Text Placeholder 3"/>
          <p:cNvSpPr>
            <a:spLocks noGrp="1"/>
          </p:cNvSpPr>
          <p:nvPr>
            <p:ph type="body" sz="half" idx="2"/>
          </p:nvPr>
        </p:nvSpPr>
        <p:spPr>
          <a:xfrm>
            <a:off x="609601" y="1986054"/>
            <a:ext cx="4011084" cy="4140109"/>
          </a:xfrm>
        </p:spPr>
        <p:txBody>
          <a:bodyPr>
            <a:normAutofit/>
          </a:bodyPr>
          <a:lstStyle>
            <a:lvl1pPr marL="0" indent="0">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dirty="0">
              <a:solidFill>
                <a:srgbClr val="313131"/>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dirty="0">
              <a:solidFill>
                <a:srgbClr val="313131"/>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90A2FF88-F4E1-4FAF-95E8-DABDD5571789}" type="slidenum">
              <a:rPr lang="en-US" smtClean="0">
                <a:solidFill>
                  <a:srgbClr val="313131"/>
                </a:solidFill>
              </a:rPr>
              <a:pPr defTabSz="457200"/>
              <a:t>‹#›</a:t>
            </a:fld>
            <a:endParaRPr lang="en-US" dirty="0">
              <a:solidFill>
                <a:srgbClr val="313131"/>
              </a:solidFill>
            </a:endParaRPr>
          </a:p>
        </p:txBody>
      </p:sp>
    </p:spTree>
    <p:extLst>
      <p:ext uri="{BB962C8B-B14F-4D97-AF65-F5344CB8AC3E}">
        <p14:creationId xmlns:p14="http://schemas.microsoft.com/office/powerpoint/2010/main" val="4106798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Landscape Map">
    <p:spTree>
      <p:nvGrpSpPr>
        <p:cNvPr id="1" name=""/>
        <p:cNvGrpSpPr/>
        <p:nvPr/>
      </p:nvGrpSpPr>
      <p:grpSpPr>
        <a:xfrm>
          <a:off x="0" y="0"/>
          <a:ext cx="0" cy="0"/>
          <a:chOff x="0" y="0"/>
          <a:chExt cx="0" cy="0"/>
        </a:xfrm>
      </p:grpSpPr>
      <p:pic>
        <p:nvPicPr>
          <p:cNvPr id="18" name="Picture 17"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70" y="11502"/>
            <a:ext cx="10549989" cy="1097280"/>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20324" y="97237"/>
            <a:ext cx="1511808" cy="646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138023" y="289"/>
            <a:ext cx="10359764" cy="1114245"/>
          </a:xfrm>
        </p:spPr>
        <p:txBody>
          <a:bodyPr vert="horz" lIns="182880" tIns="45720" rIns="91440" bIns="45720" rtlCol="0" anchor="ctr">
            <a:normAutofit/>
          </a:bodyPr>
          <a:lstStyle>
            <a:lvl1pPr>
              <a:defRPr lang="en-US" sz="4000" dirty="0">
                <a:latin typeface="+mj-lt"/>
              </a:defRPr>
            </a:lvl1pPr>
          </a:lstStyle>
          <a:p>
            <a:pPr lvl="0">
              <a:lnSpc>
                <a:spcPts val="4200"/>
              </a:lnSpc>
              <a:spcBef>
                <a:spcPts val="1200"/>
              </a:spcBef>
            </a:pPr>
            <a:r>
              <a:rPr lang="en-US" dirty="0"/>
              <a:t>Click to enter slide title</a:t>
            </a:r>
          </a:p>
        </p:txBody>
      </p:sp>
      <p:pic>
        <p:nvPicPr>
          <p:cNvPr id="24" name="Picture 23" descr="SANDAG Rebranding Presentation 0201132.jpg"/>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10557659" y="849086"/>
            <a:ext cx="1634341" cy="259054"/>
          </a:xfrm>
          <a:prstGeom prst="rect">
            <a:avLst/>
          </a:prstGeom>
        </p:spPr>
      </p:pic>
    </p:spTree>
    <p:extLst>
      <p:ext uri="{BB962C8B-B14F-4D97-AF65-F5344CB8AC3E}">
        <p14:creationId xmlns:p14="http://schemas.microsoft.com/office/powerpoint/2010/main" val="3260899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SANDAG Rebranding Presentation 10081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69333" y="4555988"/>
            <a:ext cx="12192000" cy="1333473"/>
          </a:xfrm>
        </p:spPr>
        <p:txBody>
          <a:bodyPr>
            <a:normAutofit/>
          </a:bodyPr>
          <a:lstStyle>
            <a:lvl1pPr algn="l">
              <a:defRPr sz="4000" baseline="0">
                <a:solidFill>
                  <a:schemeClr val="accent3"/>
                </a:solidFill>
              </a:defRPr>
            </a:lvl1pPr>
          </a:lstStyle>
          <a:p>
            <a:r>
              <a:rPr lang="en-US" dirty="0"/>
              <a:t>Title of Presentation</a:t>
            </a:r>
          </a:p>
        </p:txBody>
      </p:sp>
      <p:sp>
        <p:nvSpPr>
          <p:cNvPr id="9" name="Text Placeholder 8"/>
          <p:cNvSpPr>
            <a:spLocks noGrp="1"/>
          </p:cNvSpPr>
          <p:nvPr>
            <p:ph type="body" sz="quarter" idx="10"/>
          </p:nvPr>
        </p:nvSpPr>
        <p:spPr>
          <a:xfrm>
            <a:off x="169333" y="5899041"/>
            <a:ext cx="12192000" cy="576262"/>
          </a:xfrm>
        </p:spPr>
        <p:txBody>
          <a:bodyPr>
            <a:noAutofit/>
          </a:bodyPr>
          <a:lstStyle>
            <a:lvl1pPr marL="0" indent="0">
              <a:buNone/>
              <a:defRPr lang="en-US" sz="2800" kern="1200" dirty="0" smtClean="0">
                <a:solidFill>
                  <a:schemeClr val="bg1">
                    <a:lumMod val="50000"/>
                  </a:schemeClr>
                </a:solidFill>
                <a:latin typeface="Arial Narrow"/>
                <a:ea typeface="+mj-ea"/>
                <a:cs typeface="Arial Narrow"/>
              </a:defRPr>
            </a:lvl1pPr>
            <a:lvl2pPr>
              <a:defRPr lang="en-US" sz="2800" kern="1200" dirty="0" smtClean="0">
                <a:solidFill>
                  <a:schemeClr val="bg1">
                    <a:lumMod val="50000"/>
                  </a:schemeClr>
                </a:solidFill>
                <a:latin typeface="Arial Narrow"/>
                <a:ea typeface="+mj-ea"/>
                <a:cs typeface="Arial Narrow"/>
              </a:defRPr>
            </a:lvl2pPr>
            <a:lvl3pPr>
              <a:defRPr lang="en-US" sz="2800" kern="1200" dirty="0" smtClean="0">
                <a:solidFill>
                  <a:schemeClr val="bg1">
                    <a:lumMod val="50000"/>
                  </a:schemeClr>
                </a:solidFill>
                <a:latin typeface="Arial Narrow"/>
                <a:ea typeface="+mj-ea"/>
                <a:cs typeface="Arial Narrow"/>
              </a:defRPr>
            </a:lvl3pPr>
            <a:lvl4pPr>
              <a:defRPr lang="en-US" sz="2800" kern="1200" dirty="0" smtClean="0">
                <a:solidFill>
                  <a:schemeClr val="bg1">
                    <a:lumMod val="50000"/>
                  </a:schemeClr>
                </a:solidFill>
                <a:latin typeface="Arial Narrow"/>
                <a:ea typeface="+mj-ea"/>
                <a:cs typeface="Arial Narrow"/>
              </a:defRPr>
            </a:lvl4pPr>
            <a:lvl5pPr>
              <a:defRPr lang="en-US" sz="2800" kern="1200" dirty="0">
                <a:solidFill>
                  <a:schemeClr val="bg1">
                    <a:lumMod val="50000"/>
                  </a:schemeClr>
                </a:solidFill>
                <a:latin typeface="Arial Narrow"/>
                <a:ea typeface="+mj-ea"/>
                <a:cs typeface="Arial Narrow"/>
              </a:defRPr>
            </a:lvl5pPr>
          </a:lstStyle>
          <a:p>
            <a:pPr lvl="0"/>
            <a:r>
              <a:rPr lang="en-US" dirty="0"/>
              <a:t>Click to edit Master text styles</a:t>
            </a:r>
          </a:p>
        </p:txBody>
      </p:sp>
      <p:cxnSp>
        <p:nvCxnSpPr>
          <p:cNvPr id="8" name="Straight Connector 7"/>
          <p:cNvCxnSpPr/>
          <p:nvPr userDrawn="1"/>
        </p:nvCxnSpPr>
        <p:spPr>
          <a:xfrm flipH="1">
            <a:off x="3" y="6520821"/>
            <a:ext cx="12191997"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7" name="Slide Number Placeholder 5"/>
          <p:cNvSpPr>
            <a:spLocks noGrp="1"/>
          </p:cNvSpPr>
          <p:nvPr>
            <p:ph type="sldNum" sz="quarter" idx="4"/>
          </p:nvPr>
        </p:nvSpPr>
        <p:spPr>
          <a:xfrm>
            <a:off x="11598070" y="6517018"/>
            <a:ext cx="559759" cy="337179"/>
          </a:xfrm>
          <a:prstGeom prst="rect">
            <a:avLst/>
          </a:prstGeom>
        </p:spPr>
        <p:txBody>
          <a:bodyPr vert="horz" lIns="0" tIns="45720" rIns="91440" bIns="45720" rtlCol="0" anchor="ctr"/>
          <a:lstStyle>
            <a:lvl1pPr marL="91440" algn="ctr">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6101" y="1295709"/>
            <a:ext cx="3136900" cy="434513"/>
          </a:xfrm>
          <a:prstGeom prst="rect">
            <a:avLst/>
          </a:prstGeom>
        </p:spPr>
      </p:pic>
    </p:spTree>
    <p:extLst>
      <p:ext uri="{BB962C8B-B14F-4D97-AF65-F5344CB8AC3E}">
        <p14:creationId xmlns:p14="http://schemas.microsoft.com/office/powerpoint/2010/main" val="168854755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s - Logo Bottom Right">
    <p:spTree>
      <p:nvGrpSpPr>
        <p:cNvPr id="1" name=""/>
        <p:cNvGrpSpPr/>
        <p:nvPr/>
      </p:nvGrpSpPr>
      <p:grpSpPr>
        <a:xfrm>
          <a:off x="0" y="0"/>
          <a:ext cx="0" cy="0"/>
          <a:chOff x="0" y="0"/>
          <a:chExt cx="0" cy="0"/>
        </a:xfrm>
      </p:grpSpPr>
      <p:pic>
        <p:nvPicPr>
          <p:cNvPr id="11" name="Picture 10"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69" y="11502"/>
            <a:ext cx="12184331" cy="1097280"/>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66084" y="6207020"/>
            <a:ext cx="1466805" cy="6276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flipH="1">
            <a:off x="2" y="6520821"/>
            <a:ext cx="1126418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dirty="0">
              <a:solidFill>
                <a:prstClr val="white">
                  <a:lumMod val="50000"/>
                </a:prstClr>
              </a:solidFill>
            </a:endParaRPr>
          </a:p>
        </p:txBody>
      </p:sp>
      <p:cxnSp>
        <p:nvCxnSpPr>
          <p:cNvPr id="13" name="Straight Connector 12"/>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18"/>
          <p:cNvSpPr>
            <a:spLocks noGrp="1"/>
          </p:cNvSpPr>
          <p:nvPr>
            <p:ph type="body" sz="quarter" idx="10" hasCustomPrompt="1"/>
          </p:nvPr>
        </p:nvSpPr>
        <p:spPr>
          <a:xfrm>
            <a:off x="152401" y="1282701"/>
            <a:ext cx="11180233" cy="5216525"/>
          </a:xfrm>
        </p:spPr>
        <p:txBody>
          <a:bodyPr/>
          <a:lstStyle>
            <a:lvl1pPr marL="230188" indent="-230188" algn="l" defTabSz="457200" rtl="0" eaLnBrk="1" latinLnBrk="0" hangingPunct="1">
              <a:lnSpc>
                <a:spcPts val="2800"/>
              </a:lnSpc>
              <a:spcBef>
                <a:spcPct val="20000"/>
              </a:spcBef>
              <a:spcAft>
                <a:spcPts val="600"/>
              </a:spcAft>
              <a:buFont typeface="Arial"/>
              <a:buChar char="•"/>
              <a:defRPr lang="en-US" sz="2800" kern="1200" dirty="0" smtClean="0">
                <a:solidFill>
                  <a:srgbClr val="313131">
                    <a:lumMod val="75000"/>
                    <a:lumOff val="25000"/>
                  </a:srgbClr>
                </a:solidFill>
                <a:latin typeface="+mn-lt"/>
                <a:ea typeface="+mn-ea"/>
                <a:cs typeface="+mn-cs"/>
              </a:defRPr>
            </a:lvl1pPr>
            <a:lvl2pPr marL="569913" indent="-339725">
              <a:lnSpc>
                <a:spcPts val="2400"/>
              </a:lnSpc>
              <a:spcBef>
                <a:spcPts val="400"/>
              </a:spcBef>
              <a:spcAft>
                <a:spcPts val="600"/>
              </a:spcAft>
              <a:defRPr lang="en-US" sz="2600" kern="1200" dirty="0" smtClean="0">
                <a:solidFill>
                  <a:srgbClr val="313131">
                    <a:lumMod val="75000"/>
                    <a:lumOff val="25000"/>
                  </a:srgbClr>
                </a:solidFill>
                <a:latin typeface="+mn-lt"/>
                <a:ea typeface="+mn-ea"/>
                <a:cs typeface="+mn-cs"/>
              </a:defRPr>
            </a:lvl2pPr>
            <a:lvl3pPr>
              <a:defRPr>
                <a:solidFill>
                  <a:schemeClr val="tx1">
                    <a:lumMod val="75000"/>
                    <a:lumOff val="25000"/>
                  </a:schemeClr>
                </a:solidFill>
              </a:defRPr>
            </a:lvl3pPr>
          </a:lstStyle>
          <a:p>
            <a:pPr lvl="0"/>
            <a:r>
              <a:rPr lang="en-US" dirty="0"/>
              <a:t>Bullet – first level</a:t>
            </a:r>
          </a:p>
          <a:p>
            <a:pPr marL="569913" lvl="1" indent="-339725" algn="l" defTabSz="457200" rtl="0" eaLnBrk="1" latinLnBrk="0" hangingPunct="1">
              <a:lnSpc>
                <a:spcPts val="2600"/>
              </a:lnSpc>
              <a:spcBef>
                <a:spcPts val="400"/>
              </a:spcBef>
              <a:spcAft>
                <a:spcPts val="400"/>
              </a:spcAft>
              <a:buFont typeface="Arial"/>
              <a:buChar char="–"/>
            </a:pPr>
            <a:r>
              <a:rPr lang="en-US" dirty="0"/>
              <a:t>Bullet - second level</a:t>
            </a:r>
          </a:p>
          <a:p>
            <a:pPr lvl="2"/>
            <a:r>
              <a:rPr lang="en-US" dirty="0"/>
              <a:t>Bullet - third level</a:t>
            </a:r>
          </a:p>
        </p:txBody>
      </p:sp>
      <p:sp>
        <p:nvSpPr>
          <p:cNvPr id="2" name="Title 1"/>
          <p:cNvSpPr>
            <a:spLocks noGrp="1"/>
          </p:cNvSpPr>
          <p:nvPr>
            <p:ph type="title" hasCustomPrompt="1"/>
          </p:nvPr>
        </p:nvSpPr>
        <p:spPr>
          <a:xfrm>
            <a:off x="145691" y="11503"/>
            <a:ext cx="10497389" cy="1082903"/>
          </a:xfrm>
        </p:spPr>
        <p:txBody>
          <a:bodyPr anchor="ctr">
            <a:normAutofit/>
          </a:bodyPr>
          <a:lstStyle>
            <a:lvl1pPr>
              <a:lnSpc>
                <a:spcPts val="4200"/>
              </a:lnSpc>
              <a:spcBef>
                <a:spcPts val="1200"/>
              </a:spcBef>
              <a:defRPr sz="4000"/>
            </a:lvl1pPr>
          </a:lstStyle>
          <a:p>
            <a:r>
              <a:rPr lang="en-US" dirty="0"/>
              <a:t>Click to enter slide title</a:t>
            </a:r>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847" y="6596917"/>
            <a:ext cx="1371600" cy="189989"/>
          </a:xfrm>
          <a:prstGeom prst="rect">
            <a:avLst/>
          </a:prstGeom>
        </p:spPr>
      </p:pic>
    </p:spTree>
    <p:extLst>
      <p:ext uri="{BB962C8B-B14F-4D97-AF65-F5344CB8AC3E}">
        <p14:creationId xmlns:p14="http://schemas.microsoft.com/office/powerpoint/2010/main" val="39110382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000" cap="all" baseline="0">
                <a:solidFill>
                  <a:srgbClr val="19398A"/>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pPr>
              <a:defRPr/>
            </a:pPr>
            <a:fld id="{A6225F32-EF02-4E2E-9102-27BC66158C5A}" type="datetimeFigureOut">
              <a:rPr lang="en-US" smtClean="0">
                <a:solidFill>
                  <a:prstClr val="black">
                    <a:tint val="75000"/>
                  </a:prstClr>
                </a:solidFill>
              </a:rPr>
              <a:pPr>
                <a:defRPr/>
              </a:pPr>
              <a:t>10/26/2016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pPr>
              <a:defRPr/>
            </a:pPr>
            <a:fld id="{EEBA4D3F-97B4-494B-BCF7-BEACAADDE804}" type="slidenum">
              <a:rPr lang="en-US" altLang="en-US" smtClean="0"/>
              <a:pPr>
                <a:defRPr/>
              </a:pPr>
              <a:t>‹#›</a:t>
            </a:fld>
            <a:endParaRPr lang="en-US" altLang="en-US"/>
          </a:p>
        </p:txBody>
      </p:sp>
    </p:spTree>
    <p:extLst>
      <p:ext uri="{BB962C8B-B14F-4D97-AF65-F5344CB8AC3E}">
        <p14:creationId xmlns:p14="http://schemas.microsoft.com/office/powerpoint/2010/main" val="19282987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ullets - Logo Upper Right">
    <p:spTree>
      <p:nvGrpSpPr>
        <p:cNvPr id="1" name=""/>
        <p:cNvGrpSpPr/>
        <p:nvPr/>
      </p:nvGrpSpPr>
      <p:grpSpPr>
        <a:xfrm>
          <a:off x="0" y="0"/>
          <a:ext cx="0" cy="0"/>
          <a:chOff x="0" y="0"/>
          <a:chExt cx="0" cy="0"/>
        </a:xfrm>
      </p:grpSpPr>
      <p:pic>
        <p:nvPicPr>
          <p:cNvPr id="18" name="Picture 17"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70" y="11502"/>
            <a:ext cx="10549989" cy="1097280"/>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20324" y="97237"/>
            <a:ext cx="1511808" cy="6468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8"/>
          <p:cNvSpPr>
            <a:spLocks noGrp="1"/>
          </p:cNvSpPr>
          <p:nvPr>
            <p:ph type="body" sz="quarter" idx="10" hasCustomPrompt="1"/>
          </p:nvPr>
        </p:nvSpPr>
        <p:spPr>
          <a:xfrm>
            <a:off x="84667" y="1212851"/>
            <a:ext cx="11972747" cy="521652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Bullet – first level</a:t>
            </a:r>
          </a:p>
          <a:p>
            <a:pPr lvl="1"/>
            <a:r>
              <a:rPr lang="en-US" dirty="0"/>
              <a:t>Bullet - second level</a:t>
            </a:r>
          </a:p>
          <a:p>
            <a:pPr lvl="2"/>
            <a:r>
              <a:rPr lang="en-US" dirty="0"/>
              <a:t>Bullet - third level</a:t>
            </a:r>
          </a:p>
        </p:txBody>
      </p:sp>
      <p:cxnSp>
        <p:nvCxnSpPr>
          <p:cNvPr id="19" name="Straight Connector 18"/>
          <p:cNvCxnSpPr/>
          <p:nvPr userDrawn="1"/>
        </p:nvCxnSpPr>
        <p:spPr>
          <a:xfrm flipH="1">
            <a:off x="3" y="6549576"/>
            <a:ext cx="12391364"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20" name="Picture 3" descr="\\psf\Host\Volumes\graphics\CREATIVE SERVICES\LOGOS\SANDAG\SANDAG LOGO - RGB - NOVEMBER 2003 [Converted].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dirty="0">
              <a:solidFill>
                <a:prstClr val="white">
                  <a:lumMod val="50000"/>
                </a:prstClr>
              </a:solidFill>
            </a:endParaRPr>
          </a:p>
        </p:txBody>
      </p:sp>
      <p:cxnSp>
        <p:nvCxnSpPr>
          <p:cNvPr id="22" name="Straight Connector 21"/>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hasCustomPrompt="1"/>
          </p:nvPr>
        </p:nvSpPr>
        <p:spPr>
          <a:xfrm>
            <a:off x="138023" y="289"/>
            <a:ext cx="10359764" cy="1114245"/>
          </a:xfrm>
        </p:spPr>
        <p:txBody>
          <a:bodyPr anchor="ctr">
            <a:normAutofit/>
          </a:bodyPr>
          <a:lstStyle>
            <a:lvl1pPr>
              <a:lnSpc>
                <a:spcPts val="4200"/>
              </a:lnSpc>
              <a:spcBef>
                <a:spcPts val="600"/>
              </a:spcBef>
              <a:defRPr sz="4000"/>
            </a:lvl1pPr>
          </a:lstStyle>
          <a:p>
            <a:r>
              <a:rPr lang="en-US" dirty="0"/>
              <a:t>Click to enter slide title</a:t>
            </a:r>
          </a:p>
        </p:txBody>
      </p:sp>
      <p:pic>
        <p:nvPicPr>
          <p:cNvPr id="24" name="Picture 23" descr="SANDAG Rebranding Presentation 0201132.jpg"/>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10557659" y="849086"/>
            <a:ext cx="1634341" cy="259054"/>
          </a:xfrm>
          <a:prstGeom prst="rect">
            <a:avLst/>
          </a:prstGeom>
        </p:spPr>
      </p:pic>
    </p:spTree>
    <p:extLst>
      <p:ext uri="{BB962C8B-B14F-4D97-AF65-F5344CB8AC3E}">
        <p14:creationId xmlns:p14="http://schemas.microsoft.com/office/powerpoint/2010/main" val="76690779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ullets and Image-Portrait">
    <p:spTree>
      <p:nvGrpSpPr>
        <p:cNvPr id="1" name=""/>
        <p:cNvGrpSpPr/>
        <p:nvPr/>
      </p:nvGrpSpPr>
      <p:grpSpPr>
        <a:xfrm>
          <a:off x="0" y="0"/>
          <a:ext cx="0" cy="0"/>
          <a:chOff x="0" y="0"/>
          <a:chExt cx="0" cy="0"/>
        </a:xfrm>
      </p:grpSpPr>
      <p:pic>
        <p:nvPicPr>
          <p:cNvPr id="18" name="Picture 17"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70" y="11502"/>
            <a:ext cx="10549989" cy="1097280"/>
          </a:xfrm>
          <a:prstGeom prst="rect">
            <a:avLst/>
          </a:prstGeom>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20324" y="97237"/>
            <a:ext cx="1511808" cy="6468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8"/>
          <p:cNvSpPr>
            <a:spLocks noGrp="1"/>
          </p:cNvSpPr>
          <p:nvPr>
            <p:ph type="body" sz="quarter" idx="10" hasCustomPrompt="1"/>
          </p:nvPr>
        </p:nvSpPr>
        <p:spPr>
          <a:xfrm>
            <a:off x="143933" y="1212851"/>
            <a:ext cx="6288424" cy="5216525"/>
          </a:xfrm>
        </p:spPr>
        <p:txBody>
          <a:bodyPr/>
          <a:lstStyle>
            <a:lvl1pPr>
              <a:defRPr lang="en-US" sz="3200" kern="1200" dirty="0" smtClean="0">
                <a:solidFill>
                  <a:schemeClr val="tx1">
                    <a:lumMod val="75000"/>
                    <a:lumOff val="25000"/>
                  </a:schemeClr>
                </a:solidFill>
                <a:latin typeface="+mn-lt"/>
                <a:ea typeface="+mn-ea"/>
                <a:cs typeface="+mn-cs"/>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Bullet – first level</a:t>
            </a:r>
          </a:p>
          <a:p>
            <a:pPr lvl="1"/>
            <a:r>
              <a:rPr lang="en-US" dirty="0"/>
              <a:t>Bullet - second level</a:t>
            </a:r>
          </a:p>
          <a:p>
            <a:pPr lvl="2"/>
            <a:r>
              <a:rPr lang="en-US" dirty="0"/>
              <a:t>Bullet - third level</a:t>
            </a:r>
          </a:p>
        </p:txBody>
      </p:sp>
      <p:cxnSp>
        <p:nvCxnSpPr>
          <p:cNvPr id="19" name="Straight Connector 18"/>
          <p:cNvCxnSpPr/>
          <p:nvPr userDrawn="1"/>
        </p:nvCxnSpPr>
        <p:spPr>
          <a:xfrm flipH="1">
            <a:off x="3" y="6549576"/>
            <a:ext cx="12391364"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20" name="Picture 3" descr="\\psf\Host\Volumes\graphics\CREATIVE SERVICES\LOGOS\SANDAG\SANDAG LOGO - RGB - NOVEMBER 2003 [Converted].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dirty="0">
              <a:solidFill>
                <a:prstClr val="white">
                  <a:lumMod val="50000"/>
                </a:prstClr>
              </a:solidFill>
            </a:endParaRPr>
          </a:p>
        </p:txBody>
      </p:sp>
      <p:cxnSp>
        <p:nvCxnSpPr>
          <p:cNvPr id="22" name="Straight Connector 21"/>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hasCustomPrompt="1"/>
          </p:nvPr>
        </p:nvSpPr>
        <p:spPr>
          <a:xfrm>
            <a:off x="138023" y="289"/>
            <a:ext cx="10419636" cy="1114245"/>
          </a:xfrm>
        </p:spPr>
        <p:txBody>
          <a:bodyPr anchor="ctr">
            <a:normAutofit/>
          </a:bodyPr>
          <a:lstStyle>
            <a:lvl1pPr>
              <a:lnSpc>
                <a:spcPts val="4200"/>
              </a:lnSpc>
              <a:spcBef>
                <a:spcPts val="600"/>
              </a:spcBef>
              <a:defRPr sz="4000"/>
            </a:lvl1pPr>
          </a:lstStyle>
          <a:p>
            <a:r>
              <a:rPr lang="en-US" dirty="0"/>
              <a:t>Click to enter slide title</a:t>
            </a:r>
          </a:p>
        </p:txBody>
      </p:sp>
      <p:pic>
        <p:nvPicPr>
          <p:cNvPr id="24" name="Picture 23" descr="SANDAG Rebranding Presentation 0201132.jpg"/>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10557659" y="849086"/>
            <a:ext cx="1634341" cy="259054"/>
          </a:xfrm>
          <a:prstGeom prst="rect">
            <a:avLst/>
          </a:prstGeom>
        </p:spPr>
      </p:pic>
    </p:spTree>
    <p:extLst>
      <p:ext uri="{BB962C8B-B14F-4D97-AF65-F5344CB8AC3E}">
        <p14:creationId xmlns:p14="http://schemas.microsoft.com/office/powerpoint/2010/main" val="96465865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ANDAG Rebranding Presentation 0201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5454647"/>
            <a:ext cx="10363200" cy="924158"/>
          </a:xfrm>
        </p:spPr>
        <p:txBody>
          <a:bodyPr/>
          <a:lstStyle>
            <a:lvl1pPr algn="r">
              <a:defRPr>
                <a:solidFill>
                  <a:srgbClr val="800000"/>
                </a:solidFill>
              </a:defRPr>
            </a:lvl1pPr>
          </a:lstStyle>
          <a:p>
            <a:r>
              <a:rPr lang="en-US" dirty="0"/>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734" y="6346006"/>
            <a:ext cx="2048933" cy="284660"/>
          </a:xfrm>
          <a:prstGeom prst="rect">
            <a:avLst/>
          </a:prstGeom>
        </p:spPr>
      </p:pic>
    </p:spTree>
    <p:extLst>
      <p:ext uri="{BB962C8B-B14F-4D97-AF65-F5344CB8AC3E}">
        <p14:creationId xmlns:p14="http://schemas.microsoft.com/office/powerpoint/2010/main" val="2737516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243738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820324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463827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859403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897933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785383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868208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E2016A0-9198-4512-8BD8-17C2AE996BC9}"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8842F6-EEA9-4143-BD93-2819FEEBFB44}" type="slidenum">
              <a:rPr lang="en-US" altLang="en-US"/>
              <a:pPr>
                <a:defRPr/>
              </a:pPr>
              <a:t>‹#›</a:t>
            </a:fld>
            <a:endParaRPr lang="en-US" altLang="en-US"/>
          </a:p>
        </p:txBody>
      </p:sp>
    </p:spTree>
    <p:extLst>
      <p:ext uri="{BB962C8B-B14F-4D97-AF65-F5344CB8AC3E}">
        <p14:creationId xmlns:p14="http://schemas.microsoft.com/office/powerpoint/2010/main" val="941800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802782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606886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93B70240-7157-A540-AB29-4D188B517E3E}" type="datetimeFigureOut">
              <a:rPr lang="en-US" smtClean="0">
                <a:solidFill>
                  <a:prstClr val="black"/>
                </a:solidFill>
              </a:rPr>
              <a:pPr defTabSz="457200"/>
              <a:t>10/26/2016</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AD0767F8-95C3-9941-9D8C-B8B2E2DEA9ED}"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87028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Bullets - Logo Bottom Right">
    <p:spTree>
      <p:nvGrpSpPr>
        <p:cNvPr id="1" name=""/>
        <p:cNvGrpSpPr/>
        <p:nvPr/>
      </p:nvGrpSpPr>
      <p:grpSpPr>
        <a:xfrm>
          <a:off x="0" y="0"/>
          <a:ext cx="0" cy="0"/>
          <a:chOff x="0" y="0"/>
          <a:chExt cx="0" cy="0"/>
        </a:xfrm>
      </p:grpSpPr>
      <p:pic>
        <p:nvPicPr>
          <p:cNvPr id="11" name="Picture 10"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69" y="11502"/>
            <a:ext cx="12184331" cy="1097280"/>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66084" y="6207020"/>
            <a:ext cx="1466805" cy="6276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flipH="1">
            <a:off x="2" y="6520821"/>
            <a:ext cx="1126418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white">
                    <a:lumMod val="50000"/>
                  </a:prstClr>
                </a:solidFill>
              </a:rPr>
              <a:pPr defTabSz="457200"/>
              <a:t>‹#›</a:t>
            </a:fld>
            <a:endParaRPr lang="en-US" dirty="0">
              <a:solidFill>
                <a:prstClr val="white">
                  <a:lumMod val="50000"/>
                </a:prstClr>
              </a:solidFill>
            </a:endParaRPr>
          </a:p>
        </p:txBody>
      </p:sp>
      <p:cxnSp>
        <p:nvCxnSpPr>
          <p:cNvPr id="13" name="Straight Connector 12"/>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18"/>
          <p:cNvSpPr>
            <a:spLocks noGrp="1"/>
          </p:cNvSpPr>
          <p:nvPr>
            <p:ph type="body" sz="quarter" idx="10" hasCustomPrompt="1"/>
          </p:nvPr>
        </p:nvSpPr>
        <p:spPr>
          <a:xfrm>
            <a:off x="152401" y="1282701"/>
            <a:ext cx="11180233" cy="5216525"/>
          </a:xfrm>
        </p:spPr>
        <p:txBody>
          <a:bodyPr/>
          <a:lstStyle>
            <a:lvl1pPr marL="230188" indent="-230188" algn="l" defTabSz="457200" rtl="0" eaLnBrk="1" latinLnBrk="0" hangingPunct="1">
              <a:lnSpc>
                <a:spcPts val="2800"/>
              </a:lnSpc>
              <a:spcBef>
                <a:spcPct val="20000"/>
              </a:spcBef>
              <a:spcAft>
                <a:spcPts val="600"/>
              </a:spcAft>
              <a:buFont typeface="Arial"/>
              <a:buChar char="•"/>
              <a:defRPr lang="en-US" sz="2800" kern="1200" dirty="0" smtClean="0">
                <a:solidFill>
                  <a:srgbClr val="313131">
                    <a:lumMod val="75000"/>
                    <a:lumOff val="25000"/>
                  </a:srgbClr>
                </a:solidFill>
                <a:latin typeface="+mn-lt"/>
                <a:ea typeface="+mn-ea"/>
                <a:cs typeface="+mn-cs"/>
              </a:defRPr>
            </a:lvl1pPr>
            <a:lvl2pPr marL="569913" indent="-339725">
              <a:lnSpc>
                <a:spcPts val="2400"/>
              </a:lnSpc>
              <a:spcBef>
                <a:spcPts val="400"/>
              </a:spcBef>
              <a:spcAft>
                <a:spcPts val="600"/>
              </a:spcAft>
              <a:defRPr lang="en-US" sz="2600" kern="1200" dirty="0" smtClean="0">
                <a:solidFill>
                  <a:srgbClr val="313131">
                    <a:lumMod val="75000"/>
                    <a:lumOff val="25000"/>
                  </a:srgbClr>
                </a:solidFill>
                <a:latin typeface="+mn-lt"/>
                <a:ea typeface="+mn-ea"/>
                <a:cs typeface="+mn-cs"/>
              </a:defRPr>
            </a:lvl2pPr>
            <a:lvl3pPr>
              <a:defRPr>
                <a:solidFill>
                  <a:schemeClr val="tx1">
                    <a:lumMod val="75000"/>
                    <a:lumOff val="25000"/>
                  </a:schemeClr>
                </a:solidFill>
              </a:defRPr>
            </a:lvl3pPr>
          </a:lstStyle>
          <a:p>
            <a:pPr lvl="0"/>
            <a:r>
              <a:rPr lang="en-US" dirty="0"/>
              <a:t>Bullet – first level</a:t>
            </a:r>
          </a:p>
          <a:p>
            <a:pPr marL="569913" lvl="1" indent="-339725" algn="l" defTabSz="457200" rtl="0" eaLnBrk="1" latinLnBrk="0" hangingPunct="1">
              <a:lnSpc>
                <a:spcPts val="2600"/>
              </a:lnSpc>
              <a:spcBef>
                <a:spcPts val="400"/>
              </a:spcBef>
              <a:spcAft>
                <a:spcPts val="400"/>
              </a:spcAft>
              <a:buFont typeface="Arial"/>
              <a:buChar char="–"/>
            </a:pPr>
            <a:r>
              <a:rPr lang="en-US" dirty="0"/>
              <a:t>Bullet - second level</a:t>
            </a:r>
          </a:p>
          <a:p>
            <a:pPr lvl="2"/>
            <a:r>
              <a:rPr lang="en-US" dirty="0"/>
              <a:t>Bullet - third level</a:t>
            </a:r>
          </a:p>
        </p:txBody>
      </p:sp>
      <p:sp>
        <p:nvSpPr>
          <p:cNvPr id="2" name="Title 1"/>
          <p:cNvSpPr>
            <a:spLocks noGrp="1"/>
          </p:cNvSpPr>
          <p:nvPr>
            <p:ph type="title" hasCustomPrompt="1"/>
          </p:nvPr>
        </p:nvSpPr>
        <p:spPr>
          <a:xfrm>
            <a:off x="145691" y="11503"/>
            <a:ext cx="10497389" cy="1082903"/>
          </a:xfrm>
        </p:spPr>
        <p:txBody>
          <a:bodyPr anchor="ctr">
            <a:normAutofit/>
          </a:bodyPr>
          <a:lstStyle>
            <a:lvl1pPr>
              <a:lnSpc>
                <a:spcPts val="4200"/>
              </a:lnSpc>
              <a:spcBef>
                <a:spcPts val="1200"/>
              </a:spcBef>
              <a:defRPr sz="4000"/>
            </a:lvl1pPr>
          </a:lstStyle>
          <a:p>
            <a:r>
              <a:rPr lang="en-US" dirty="0"/>
              <a:t>Click to enter slide title</a:t>
            </a:r>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847" y="6596917"/>
            <a:ext cx="1371600" cy="189989"/>
          </a:xfrm>
          <a:prstGeom prst="rect">
            <a:avLst/>
          </a:prstGeom>
        </p:spPr>
      </p:pic>
    </p:spTree>
    <p:extLst>
      <p:ext uri="{BB962C8B-B14F-4D97-AF65-F5344CB8AC3E}">
        <p14:creationId xmlns:p14="http://schemas.microsoft.com/office/powerpoint/2010/main" val="213681480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Bullets - Logo Bottom Right">
    <p:spTree>
      <p:nvGrpSpPr>
        <p:cNvPr id="1" name=""/>
        <p:cNvGrpSpPr/>
        <p:nvPr/>
      </p:nvGrpSpPr>
      <p:grpSpPr>
        <a:xfrm>
          <a:off x="0" y="0"/>
          <a:ext cx="0" cy="0"/>
          <a:chOff x="0" y="0"/>
          <a:chExt cx="0" cy="0"/>
        </a:xfrm>
      </p:grpSpPr>
      <p:pic>
        <p:nvPicPr>
          <p:cNvPr id="11" name="Picture 10" descr="SANDAG Rebranding Presentation 0201132.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69" y="11502"/>
            <a:ext cx="12184331" cy="1097280"/>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5691" y="10861"/>
            <a:ext cx="10411968" cy="1095955"/>
          </a:xfrm>
          <a:prstGeom prst="rect">
            <a:avLst/>
          </a:prstGeom>
        </p:spPr>
      </p:pic>
      <p:pic>
        <p:nvPicPr>
          <p:cNvPr id="7" name="Picture 2" descr="\\psf\Host\Volumes\graphics\CREATIVE SERVICES\LOGOS\San Diego Forward Logo\Color\San Diego Forward Logo (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666084" y="6207020"/>
            <a:ext cx="1466805" cy="6276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flipH="1">
            <a:off x="2" y="6520821"/>
            <a:ext cx="1126418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9" name="Picture 3" descr="\\psf\Host\Volumes\graphics\CREATIVE SERVICES\LOGOS\SANDAG\SANDAG LOGO - RGB - NOVEMBER 2003 [Converted].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347" y="6609327"/>
            <a:ext cx="1357223" cy="18856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p:cNvSpPr>
            <a:spLocks noGrp="1"/>
          </p:cNvSpPr>
          <p:nvPr>
            <p:ph type="sldNum" sz="quarter" idx="4"/>
          </p:nvPr>
        </p:nvSpPr>
        <p:spPr>
          <a:xfrm>
            <a:off x="1653970" y="6527638"/>
            <a:ext cx="559759" cy="337179"/>
          </a:xfrm>
          <a:prstGeom prst="rect">
            <a:avLst/>
          </a:prstGeom>
        </p:spPr>
        <p:txBody>
          <a:bodyPr vert="horz" lIns="0" tIns="45720" rIns="91440" bIns="45720" rtlCol="0" anchor="ctr"/>
          <a:lstStyle>
            <a:lvl1pPr marL="91440" algn="l">
              <a:defRPr sz="1100">
                <a:solidFill>
                  <a:schemeClr val="bg1">
                    <a:lumMod val="50000"/>
                  </a:schemeClr>
                </a:solidFill>
                <a:latin typeface="Arial Narrow" pitchFamily="34" charset="0"/>
              </a:defRPr>
            </a:lvl1pPr>
          </a:lstStyle>
          <a:p>
            <a:pPr defTabSz="457200"/>
            <a:fld id="{ECFBA69D-EAC6-453C-A185-2221FC6F1687}" type="slidenum">
              <a:rPr lang="en-US" smtClean="0">
                <a:solidFill>
                  <a:prstClr val="black">
                    <a:lumMod val="50000"/>
                  </a:prstClr>
                </a:solidFill>
              </a:rPr>
              <a:pPr defTabSz="457200"/>
              <a:t>‹#›</a:t>
            </a:fld>
            <a:endParaRPr lang="en-US">
              <a:solidFill>
                <a:prstClr val="black">
                  <a:lumMod val="50000"/>
                </a:prstClr>
              </a:solidFill>
            </a:endParaRPr>
          </a:p>
        </p:txBody>
      </p:sp>
      <p:cxnSp>
        <p:nvCxnSpPr>
          <p:cNvPr id="13" name="Straight Connector 12"/>
          <p:cNvCxnSpPr/>
          <p:nvPr userDrawn="1"/>
        </p:nvCxnSpPr>
        <p:spPr>
          <a:xfrm rot="16200000" flipH="1">
            <a:off x="1440133"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18"/>
          <p:cNvSpPr>
            <a:spLocks noGrp="1"/>
          </p:cNvSpPr>
          <p:nvPr>
            <p:ph type="body" sz="quarter" idx="10" hasCustomPrompt="1"/>
          </p:nvPr>
        </p:nvSpPr>
        <p:spPr>
          <a:xfrm>
            <a:off x="84667" y="1282701"/>
            <a:ext cx="11506200" cy="5054600"/>
          </a:xfrm>
        </p:spPr>
        <p:txBody>
          <a:bodyPr/>
          <a:lstStyle>
            <a:lvl1pPr marL="230188" indent="-230188" algn="l" defTabSz="457200" rtl="0" eaLnBrk="1" latinLnBrk="0" hangingPunct="1">
              <a:lnSpc>
                <a:spcPts val="3300"/>
              </a:lnSpc>
              <a:spcBef>
                <a:spcPct val="20000"/>
              </a:spcBef>
              <a:buFont typeface="Arial"/>
              <a:buChar char="•"/>
              <a:defRPr lang="en-US" sz="3200" kern="1200" dirty="0" smtClean="0">
                <a:solidFill>
                  <a:schemeClr val="tx1">
                    <a:lumMod val="75000"/>
                    <a:lumOff val="25000"/>
                  </a:schemeClr>
                </a:solidFill>
                <a:latin typeface="+mn-lt"/>
                <a:ea typeface="+mn-ea"/>
                <a:cs typeface="+mn-cs"/>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Bullet – first level</a:t>
            </a:r>
          </a:p>
          <a:p>
            <a:pPr lvl="1"/>
            <a:r>
              <a:rPr lang="en-US" dirty="0"/>
              <a:t>Bullet - second level</a:t>
            </a:r>
          </a:p>
          <a:p>
            <a:pPr lvl="2"/>
            <a:r>
              <a:rPr lang="en-US" dirty="0"/>
              <a:t>Bullet - third level</a:t>
            </a:r>
          </a:p>
        </p:txBody>
      </p:sp>
      <p:sp>
        <p:nvSpPr>
          <p:cNvPr id="2" name="Title 1"/>
          <p:cNvSpPr>
            <a:spLocks noGrp="1"/>
          </p:cNvSpPr>
          <p:nvPr>
            <p:ph type="title" hasCustomPrompt="1"/>
          </p:nvPr>
        </p:nvSpPr>
        <p:spPr>
          <a:xfrm>
            <a:off x="145691" y="106753"/>
            <a:ext cx="10497389" cy="1082903"/>
          </a:xfrm>
        </p:spPr>
        <p:txBody>
          <a:bodyPr anchor="ctr">
            <a:normAutofit/>
          </a:bodyPr>
          <a:lstStyle>
            <a:lvl1pPr>
              <a:lnSpc>
                <a:spcPts val="4200"/>
              </a:lnSpc>
              <a:spcBef>
                <a:spcPts val="1200"/>
              </a:spcBef>
              <a:defRPr sz="4000"/>
            </a:lvl1pPr>
          </a:lstStyle>
          <a:p>
            <a:r>
              <a:rPr lang="en-US" dirty="0"/>
              <a:t>Click to enter slide title</a:t>
            </a:r>
          </a:p>
        </p:txBody>
      </p:sp>
    </p:spTree>
    <p:extLst>
      <p:ext uri="{BB962C8B-B14F-4D97-AF65-F5344CB8AC3E}">
        <p14:creationId xmlns:p14="http://schemas.microsoft.com/office/powerpoint/2010/main" val="669573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762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00200"/>
            <a:ext cx="10972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sldNum" sz="quarter" idx="10"/>
          </p:nvPr>
        </p:nvSpPr>
        <p:spPr>
          <a:xfrm flipV="1">
            <a:off x="11684000" y="6038850"/>
            <a:ext cx="711200" cy="819150"/>
          </a:xfrm>
        </p:spPr>
        <p:txBody>
          <a:bodyPr/>
          <a:lstStyle>
            <a:lvl1pPr>
              <a:defRPr/>
            </a:lvl1pPr>
          </a:lstStyle>
          <a:p>
            <a:pPr>
              <a:defRPr/>
            </a:pPr>
            <a:fld id="{5240D934-FA36-4BF4-9FD5-66B93B017BAE}" type="slidenum">
              <a:rPr lang="en-US"/>
              <a:pPr>
                <a:defRPr/>
              </a:pPr>
              <a:t>‹#›</a:t>
            </a:fld>
            <a:r>
              <a:rPr lang="en-US"/>
              <a:t>        </a:t>
            </a:r>
          </a:p>
        </p:txBody>
      </p:sp>
    </p:spTree>
    <p:extLst>
      <p:ext uri="{BB962C8B-B14F-4D97-AF65-F5344CB8AC3E}">
        <p14:creationId xmlns:p14="http://schemas.microsoft.com/office/powerpoint/2010/main" val="2713735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76200"/>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0"/>
            <a:ext cx="10972800" cy="3429000"/>
          </a:xfrm>
        </p:spPr>
        <p:txBody>
          <a:bodyPr/>
          <a:lstStyle/>
          <a:p>
            <a:pPr lvl="0"/>
            <a:endParaRPr lang="en-US" noProof="0"/>
          </a:p>
        </p:txBody>
      </p:sp>
      <p:sp>
        <p:nvSpPr>
          <p:cNvPr id="4" name="Rectangle 24"/>
          <p:cNvSpPr>
            <a:spLocks noGrp="1" noChangeArrowheads="1"/>
          </p:cNvSpPr>
          <p:nvPr>
            <p:ph type="sldNum" sz="quarter" idx="10"/>
          </p:nvPr>
        </p:nvSpPr>
        <p:spPr>
          <a:xfrm flipV="1">
            <a:off x="11684000" y="6038850"/>
            <a:ext cx="711200" cy="819150"/>
          </a:xfrm>
        </p:spPr>
        <p:txBody>
          <a:bodyPr/>
          <a:lstStyle>
            <a:lvl1pPr>
              <a:defRPr/>
            </a:lvl1pPr>
          </a:lstStyle>
          <a:p>
            <a:pPr>
              <a:defRPr/>
            </a:pPr>
            <a:fld id="{4732FF65-94E2-4F20-82B7-49644894C343}" type="slidenum">
              <a:rPr lang="en-US"/>
              <a:pPr>
                <a:defRPr/>
              </a:pPr>
              <a:t>‹#›</a:t>
            </a:fld>
            <a:r>
              <a:rPr lang="en-US"/>
              <a:t>        </a:t>
            </a:r>
          </a:p>
        </p:txBody>
      </p:sp>
    </p:spTree>
    <p:extLst>
      <p:ext uri="{BB962C8B-B14F-4D97-AF65-F5344CB8AC3E}">
        <p14:creationId xmlns:p14="http://schemas.microsoft.com/office/powerpoint/2010/main" val="2315473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sldNum" sz="quarter" idx="10"/>
          </p:nvPr>
        </p:nvSpPr>
        <p:spPr>
          <a:xfrm flipV="1">
            <a:off x="11684000" y="6038850"/>
            <a:ext cx="711200" cy="819150"/>
          </a:xfrm>
        </p:spPr>
        <p:txBody>
          <a:bodyPr/>
          <a:lstStyle>
            <a:lvl1pPr>
              <a:defRPr/>
            </a:lvl1pPr>
          </a:lstStyle>
          <a:p>
            <a:pPr>
              <a:defRPr/>
            </a:pPr>
            <a:fld id="{8D3D1E9C-4C9E-4F32-91AE-FA5181E9ECF8}" type="slidenum">
              <a:rPr lang="en-US"/>
              <a:pPr>
                <a:defRPr/>
              </a:pPr>
              <a:t>‹#›</a:t>
            </a:fld>
            <a:r>
              <a:rPr lang="en-US"/>
              <a:t>        </a:t>
            </a:r>
          </a:p>
        </p:txBody>
      </p:sp>
    </p:spTree>
    <p:extLst>
      <p:ext uri="{BB962C8B-B14F-4D97-AF65-F5344CB8AC3E}">
        <p14:creationId xmlns:p14="http://schemas.microsoft.com/office/powerpoint/2010/main" val="4209260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143000"/>
            <a:ext cx="538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38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sldNum" sz="quarter" idx="10"/>
          </p:nvPr>
        </p:nvSpPr>
        <p:spPr>
          <a:xfrm flipV="1">
            <a:off x="11684000" y="6038850"/>
            <a:ext cx="711200" cy="819150"/>
          </a:xfrm>
        </p:spPr>
        <p:txBody>
          <a:bodyPr/>
          <a:lstStyle>
            <a:lvl1pPr>
              <a:defRPr/>
            </a:lvl1pPr>
          </a:lstStyle>
          <a:p>
            <a:pPr>
              <a:defRPr/>
            </a:pPr>
            <a:fld id="{FDEAD4C1-3AD8-4A96-9412-5420E2454871}" type="slidenum">
              <a:rPr lang="en-US"/>
              <a:pPr>
                <a:defRPr/>
              </a:pPr>
              <a:t>‹#›</a:t>
            </a:fld>
            <a:r>
              <a:rPr lang="en-US"/>
              <a:t>        </a:t>
            </a:r>
          </a:p>
        </p:txBody>
      </p:sp>
    </p:spTree>
    <p:extLst>
      <p:ext uri="{BB962C8B-B14F-4D97-AF65-F5344CB8AC3E}">
        <p14:creationId xmlns:p14="http://schemas.microsoft.com/office/powerpoint/2010/main" val="327472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143000"/>
            <a:ext cx="538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143000"/>
            <a:ext cx="538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619500"/>
            <a:ext cx="10972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4"/>
          <p:cNvSpPr>
            <a:spLocks noGrp="1" noChangeArrowheads="1"/>
          </p:cNvSpPr>
          <p:nvPr>
            <p:ph type="sldNum" sz="quarter" idx="10"/>
          </p:nvPr>
        </p:nvSpPr>
        <p:spPr>
          <a:xfrm flipV="1">
            <a:off x="11684000" y="6038850"/>
            <a:ext cx="711200" cy="819150"/>
          </a:xfrm>
        </p:spPr>
        <p:txBody>
          <a:bodyPr/>
          <a:lstStyle>
            <a:lvl1pPr>
              <a:defRPr/>
            </a:lvl1pPr>
          </a:lstStyle>
          <a:p>
            <a:pPr>
              <a:defRPr/>
            </a:pPr>
            <a:fld id="{60BA2A75-3A64-4A8D-8A9D-B024D7A1B8C0}" type="slidenum">
              <a:rPr lang="en-US"/>
              <a:pPr>
                <a:defRPr/>
              </a:pPr>
              <a:t>‹#›</a:t>
            </a:fld>
            <a:r>
              <a:rPr lang="en-US"/>
              <a:t>        </a:t>
            </a:r>
          </a:p>
        </p:txBody>
      </p:sp>
    </p:spTree>
    <p:extLst>
      <p:ext uri="{BB962C8B-B14F-4D97-AF65-F5344CB8AC3E}">
        <p14:creationId xmlns:p14="http://schemas.microsoft.com/office/powerpoint/2010/main" val="236399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6329C04-1084-4B65-BAD3-B710C4DF770C}"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B74E369-F2ED-438D-944C-20187171E0FC}" type="slidenum">
              <a:rPr lang="en-US" altLang="en-US"/>
              <a:pPr>
                <a:defRPr/>
              </a:pPr>
              <a:t>‹#›</a:t>
            </a:fld>
            <a:endParaRPr lang="en-US" altLang="en-US"/>
          </a:p>
        </p:txBody>
      </p:sp>
    </p:spTree>
    <p:extLst>
      <p:ext uri="{BB962C8B-B14F-4D97-AF65-F5344CB8AC3E}">
        <p14:creationId xmlns:p14="http://schemas.microsoft.com/office/powerpoint/2010/main" val="40111232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143000"/>
            <a:ext cx="538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619500"/>
            <a:ext cx="538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143000"/>
            <a:ext cx="538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4"/>
          <p:cNvSpPr>
            <a:spLocks noGrp="1" noChangeArrowheads="1"/>
          </p:cNvSpPr>
          <p:nvPr>
            <p:ph type="sldNum" sz="quarter" idx="10"/>
          </p:nvPr>
        </p:nvSpPr>
        <p:spPr>
          <a:xfrm flipV="1">
            <a:off x="11684000" y="6038850"/>
            <a:ext cx="711200" cy="819150"/>
          </a:xfrm>
        </p:spPr>
        <p:txBody>
          <a:bodyPr/>
          <a:lstStyle>
            <a:lvl1pPr>
              <a:defRPr/>
            </a:lvl1pPr>
          </a:lstStyle>
          <a:p>
            <a:pPr>
              <a:defRPr/>
            </a:pPr>
            <a:fld id="{E7F3F9DA-FAF8-41EC-BC03-8084A9B52A81}" type="slidenum">
              <a:rPr lang="en-US"/>
              <a:pPr>
                <a:defRPr/>
              </a:pPr>
              <a:t>‹#›</a:t>
            </a:fld>
            <a:r>
              <a:rPr lang="en-US"/>
              <a:t>        </a:t>
            </a:r>
          </a:p>
        </p:txBody>
      </p:sp>
    </p:spTree>
    <p:extLst>
      <p:ext uri="{BB962C8B-B14F-4D97-AF65-F5344CB8AC3E}">
        <p14:creationId xmlns:p14="http://schemas.microsoft.com/office/powerpoint/2010/main" val="10286253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2D93254D-2539-4E26-9FC4-64998E9F16F4}" type="slidenum">
              <a:rPr lang="en-US" smtClean="0"/>
              <a:pPr>
                <a:defRPr/>
              </a:pPr>
              <a:t>‹#›</a:t>
            </a:fld>
            <a:endParaRPr lang="en-US"/>
          </a:p>
        </p:txBody>
      </p:sp>
    </p:spTree>
    <p:extLst>
      <p:ext uri="{BB962C8B-B14F-4D97-AF65-F5344CB8AC3E}">
        <p14:creationId xmlns:p14="http://schemas.microsoft.com/office/powerpoint/2010/main" val="3819371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Cover Slide">
    <p:spTree>
      <p:nvGrpSpPr>
        <p:cNvPr id="1" name=""/>
        <p:cNvGrpSpPr/>
        <p:nvPr/>
      </p:nvGrpSpPr>
      <p:grpSpPr>
        <a:xfrm>
          <a:off x="0" y="0"/>
          <a:ext cx="0" cy="0"/>
          <a:chOff x="0" y="0"/>
          <a:chExt cx="0" cy="0"/>
        </a:xfrm>
      </p:grpSpPr>
      <p:sp>
        <p:nvSpPr>
          <p:cNvPr id="4" name="Rectangle 14"/>
          <p:cNvSpPr>
            <a:spLocks noChangeArrowheads="1"/>
          </p:cNvSpPr>
          <p:nvPr userDrawn="1"/>
        </p:nvSpPr>
        <p:spPr bwMode="auto">
          <a:xfrm>
            <a:off x="2188634" y="5943600"/>
            <a:ext cx="1545167" cy="914400"/>
          </a:xfrm>
          <a:prstGeom prst="rect">
            <a:avLst/>
          </a:prstGeom>
          <a:solidFill>
            <a:srgbClr val="B5D5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grpSp>
        <p:nvGrpSpPr>
          <p:cNvPr id="5" name="Group 23"/>
          <p:cNvGrpSpPr>
            <a:grpSpLocks/>
          </p:cNvGrpSpPr>
          <p:nvPr userDrawn="1"/>
        </p:nvGrpSpPr>
        <p:grpSpPr bwMode="auto">
          <a:xfrm>
            <a:off x="1" y="5943600"/>
            <a:ext cx="1987551" cy="914400"/>
            <a:chOff x="0" y="0"/>
            <a:chExt cx="1490471" cy="914400"/>
          </a:xfrm>
        </p:grpSpPr>
        <p:sp>
          <p:nvSpPr>
            <p:cNvPr id="6" name="Rectangle 15"/>
            <p:cNvSpPr>
              <a:spLocks noChangeArrowheads="1"/>
            </p:cNvSpPr>
            <p:nvPr userDrawn="1"/>
          </p:nvSpPr>
          <p:spPr bwMode="auto">
            <a:xfrm>
              <a:off x="0" y="0"/>
              <a:ext cx="1490471" cy="914400"/>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grpSp>
          <p:nvGrpSpPr>
            <p:cNvPr id="7" name="Group 14"/>
            <p:cNvGrpSpPr>
              <a:grpSpLocks/>
            </p:cNvGrpSpPr>
            <p:nvPr userDrawn="1"/>
          </p:nvGrpSpPr>
          <p:grpSpPr bwMode="auto">
            <a:xfrm>
              <a:off x="228600" y="76166"/>
              <a:ext cx="1054100" cy="757233"/>
              <a:chOff x="602" y="10257"/>
              <a:chExt cx="1661" cy="1193"/>
            </a:xfrm>
          </p:grpSpPr>
          <p:sp>
            <p:nvSpPr>
              <p:cNvPr id="8" name="Freeform 3"/>
              <p:cNvSpPr>
                <a:spLocks noEditPoints="1"/>
              </p:cNvSpPr>
              <p:nvPr/>
            </p:nvSpPr>
            <p:spPr bwMode="auto">
              <a:xfrm>
                <a:off x="770" y="11350"/>
                <a:ext cx="1326" cy="100"/>
              </a:xfrm>
              <a:custGeom>
                <a:avLst/>
                <a:gdLst>
                  <a:gd name="T0" fmla="*/ 1102 w 1327"/>
                  <a:gd name="T1" fmla="*/ 59 h 101"/>
                  <a:gd name="T2" fmla="*/ 1117 w 1327"/>
                  <a:gd name="T3" fmla="*/ 15 h 101"/>
                  <a:gd name="T4" fmla="*/ 661 w 1327"/>
                  <a:gd name="T5" fmla="*/ 29 h 101"/>
                  <a:gd name="T6" fmla="*/ 665 w 1327"/>
                  <a:gd name="T7" fmla="*/ 16 h 101"/>
                  <a:gd name="T8" fmla="*/ 1223 w 1327"/>
                  <a:gd name="T9" fmla="*/ 43 h 101"/>
                  <a:gd name="T10" fmla="*/ 1216 w 1327"/>
                  <a:gd name="T11" fmla="*/ 14 h 101"/>
                  <a:gd name="T12" fmla="*/ 347 w 1327"/>
                  <a:gd name="T13" fmla="*/ 48 h 101"/>
                  <a:gd name="T14" fmla="*/ 361 w 1327"/>
                  <a:gd name="T15" fmla="*/ 19 h 101"/>
                  <a:gd name="T16" fmla="*/ 138 w 1327"/>
                  <a:gd name="T17" fmla="*/ 12 h 101"/>
                  <a:gd name="T18" fmla="*/ 102 w 1327"/>
                  <a:gd name="T19" fmla="*/ 49 h 101"/>
                  <a:gd name="T20" fmla="*/ 138 w 1327"/>
                  <a:gd name="T21" fmla="*/ 88 h 101"/>
                  <a:gd name="T22" fmla="*/ 173 w 1327"/>
                  <a:gd name="T23" fmla="*/ 49 h 101"/>
                  <a:gd name="T24" fmla="*/ 138 w 1327"/>
                  <a:gd name="T25" fmla="*/ 12 h 101"/>
                  <a:gd name="T26" fmla="*/ 1317 w 1327"/>
                  <a:gd name="T27" fmla="*/ 44 h 101"/>
                  <a:gd name="T28" fmla="*/ 1269 w 1327"/>
                  <a:gd name="T29" fmla="*/ 99 h 101"/>
                  <a:gd name="T30" fmla="*/ 1225 w 1327"/>
                  <a:gd name="T31" fmla="*/ 4 h 101"/>
                  <a:gd name="T32" fmla="*/ 1236 w 1327"/>
                  <a:gd name="T33" fmla="*/ 47 h 101"/>
                  <a:gd name="T34" fmla="*/ 1247 w 1327"/>
                  <a:gd name="T35" fmla="*/ 99 h 101"/>
                  <a:gd name="T36" fmla="*/ 1177 w 1327"/>
                  <a:gd name="T37" fmla="*/ 1 h 101"/>
                  <a:gd name="T38" fmla="*/ 1099 w 1327"/>
                  <a:gd name="T39" fmla="*/ 71 h 101"/>
                  <a:gd name="T40" fmla="*/ 891 w 1327"/>
                  <a:gd name="T41" fmla="*/ 44 h 101"/>
                  <a:gd name="T42" fmla="*/ 941 w 1327"/>
                  <a:gd name="T43" fmla="*/ 56 h 101"/>
                  <a:gd name="T44" fmla="*/ 860 w 1327"/>
                  <a:gd name="T45" fmla="*/ 1 h 101"/>
                  <a:gd name="T46" fmla="*/ 780 w 1327"/>
                  <a:gd name="T47" fmla="*/ 13 h 101"/>
                  <a:gd name="T48" fmla="*/ 781 w 1327"/>
                  <a:gd name="T49" fmla="*/ 99 h 101"/>
                  <a:gd name="T50" fmla="*/ 692 w 1327"/>
                  <a:gd name="T51" fmla="*/ 99 h 101"/>
                  <a:gd name="T52" fmla="*/ 552 w 1327"/>
                  <a:gd name="T53" fmla="*/ 1 h 101"/>
                  <a:gd name="T54" fmla="*/ 600 w 1327"/>
                  <a:gd name="T55" fmla="*/ 55 h 101"/>
                  <a:gd name="T56" fmla="*/ 552 w 1327"/>
                  <a:gd name="T57" fmla="*/ 1 h 101"/>
                  <a:gd name="T58" fmla="*/ 522 w 1327"/>
                  <a:gd name="T59" fmla="*/ 1 h 101"/>
                  <a:gd name="T60" fmla="*/ 445 w 1327"/>
                  <a:gd name="T61" fmla="*/ 99 h 101"/>
                  <a:gd name="T62" fmla="*/ 361 w 1327"/>
                  <a:gd name="T63" fmla="*/ 4 h 101"/>
                  <a:gd name="T64" fmla="*/ 373 w 1327"/>
                  <a:gd name="T65" fmla="*/ 47 h 101"/>
                  <a:gd name="T66" fmla="*/ 364 w 1327"/>
                  <a:gd name="T67" fmla="*/ 61 h 101"/>
                  <a:gd name="T68" fmla="*/ 314 w 1327"/>
                  <a:gd name="T69" fmla="*/ 99 h 101"/>
                  <a:gd name="T70" fmla="*/ 227 w 1327"/>
                  <a:gd name="T71" fmla="*/ 79 h 101"/>
                  <a:gd name="T72" fmla="*/ 267 w 1327"/>
                  <a:gd name="T73" fmla="*/ 79 h 101"/>
                  <a:gd name="T74" fmla="*/ 284 w 1327"/>
                  <a:gd name="T75" fmla="*/ 74 h 101"/>
                  <a:gd name="T76" fmla="*/ 237 w 1327"/>
                  <a:gd name="T77" fmla="*/ 99 h 101"/>
                  <a:gd name="T78" fmla="*/ 209 w 1327"/>
                  <a:gd name="T79" fmla="*/ 1 h 101"/>
                  <a:gd name="T80" fmla="*/ 40 w 1327"/>
                  <a:gd name="T81" fmla="*/ 46 h 101"/>
                  <a:gd name="T82" fmla="*/ 46 w 1327"/>
                  <a:gd name="T83" fmla="*/ 58 h 101"/>
                  <a:gd name="T84" fmla="*/ 1038 w 1327"/>
                  <a:gd name="T85" fmla="*/ 1 h 101"/>
                  <a:gd name="T86" fmla="*/ 1055 w 1327"/>
                  <a:gd name="T87" fmla="*/ 23 h 101"/>
                  <a:gd name="T88" fmla="*/ 1027 w 1327"/>
                  <a:gd name="T89" fmla="*/ 12 h 101"/>
                  <a:gd name="T90" fmla="*/ 992 w 1327"/>
                  <a:gd name="T91" fmla="*/ 49 h 101"/>
                  <a:gd name="T92" fmla="*/ 1028 w 1327"/>
                  <a:gd name="T93" fmla="*/ 88 h 101"/>
                  <a:gd name="T94" fmla="*/ 1058 w 1327"/>
                  <a:gd name="T95" fmla="*/ 75 h 101"/>
                  <a:gd name="T96" fmla="*/ 1045 w 1327"/>
                  <a:gd name="T97" fmla="*/ 97 h 101"/>
                  <a:gd name="T98" fmla="*/ 988 w 1327"/>
                  <a:gd name="T99" fmla="*/ 82 h 101"/>
                  <a:gd name="T100" fmla="*/ 988 w 1327"/>
                  <a:gd name="T101" fmla="*/ 18 h 101"/>
                  <a:gd name="T102" fmla="*/ 149 w 1327"/>
                  <a:gd name="T103" fmla="*/ 1 h 101"/>
                  <a:gd name="T104" fmla="*/ 187 w 1327"/>
                  <a:gd name="T105" fmla="*/ 49 h 101"/>
                  <a:gd name="T106" fmla="*/ 149 w 1327"/>
                  <a:gd name="T107" fmla="*/ 99 h 101"/>
                  <a:gd name="T108" fmla="*/ 93 w 1327"/>
                  <a:gd name="T109" fmla="*/ 72 h 101"/>
                  <a:gd name="T110" fmla="*/ 106 w 1327"/>
                  <a:gd name="T111" fmla="*/ 10 h 1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27" h="101">
                    <a:moveTo>
                      <a:pt x="1117" y="15"/>
                    </a:moveTo>
                    <a:lnTo>
                      <a:pt x="1116" y="16"/>
                    </a:lnTo>
                    <a:lnTo>
                      <a:pt x="1116" y="19"/>
                    </a:lnTo>
                    <a:lnTo>
                      <a:pt x="1114" y="24"/>
                    </a:lnTo>
                    <a:lnTo>
                      <a:pt x="1113" y="29"/>
                    </a:lnTo>
                    <a:lnTo>
                      <a:pt x="1102" y="59"/>
                    </a:lnTo>
                    <a:lnTo>
                      <a:pt x="1131" y="59"/>
                    </a:lnTo>
                    <a:lnTo>
                      <a:pt x="1121" y="29"/>
                    </a:lnTo>
                    <a:lnTo>
                      <a:pt x="1120" y="24"/>
                    </a:lnTo>
                    <a:lnTo>
                      <a:pt x="1118" y="19"/>
                    </a:lnTo>
                    <a:lnTo>
                      <a:pt x="1118" y="16"/>
                    </a:lnTo>
                    <a:lnTo>
                      <a:pt x="1117" y="15"/>
                    </a:lnTo>
                    <a:close/>
                    <a:moveTo>
                      <a:pt x="664" y="15"/>
                    </a:moveTo>
                    <a:lnTo>
                      <a:pt x="664" y="16"/>
                    </a:lnTo>
                    <a:lnTo>
                      <a:pt x="663" y="19"/>
                    </a:lnTo>
                    <a:lnTo>
                      <a:pt x="662" y="24"/>
                    </a:lnTo>
                    <a:lnTo>
                      <a:pt x="661" y="29"/>
                    </a:lnTo>
                    <a:lnTo>
                      <a:pt x="650" y="59"/>
                    </a:lnTo>
                    <a:lnTo>
                      <a:pt x="678" y="59"/>
                    </a:lnTo>
                    <a:lnTo>
                      <a:pt x="668" y="29"/>
                    </a:lnTo>
                    <a:lnTo>
                      <a:pt x="667" y="24"/>
                    </a:lnTo>
                    <a:lnTo>
                      <a:pt x="665" y="19"/>
                    </a:lnTo>
                    <a:lnTo>
                      <a:pt x="665" y="16"/>
                    </a:lnTo>
                    <a:lnTo>
                      <a:pt x="664" y="15"/>
                    </a:lnTo>
                    <a:close/>
                    <a:moveTo>
                      <a:pt x="1191" y="13"/>
                    </a:moveTo>
                    <a:lnTo>
                      <a:pt x="1191" y="48"/>
                    </a:lnTo>
                    <a:lnTo>
                      <a:pt x="1210" y="48"/>
                    </a:lnTo>
                    <a:lnTo>
                      <a:pt x="1217" y="47"/>
                    </a:lnTo>
                    <a:lnTo>
                      <a:pt x="1223" y="43"/>
                    </a:lnTo>
                    <a:lnTo>
                      <a:pt x="1226" y="38"/>
                    </a:lnTo>
                    <a:lnTo>
                      <a:pt x="1227" y="30"/>
                    </a:lnTo>
                    <a:lnTo>
                      <a:pt x="1226" y="24"/>
                    </a:lnTo>
                    <a:lnTo>
                      <a:pt x="1224" y="19"/>
                    </a:lnTo>
                    <a:lnTo>
                      <a:pt x="1220" y="15"/>
                    </a:lnTo>
                    <a:lnTo>
                      <a:pt x="1216" y="14"/>
                    </a:lnTo>
                    <a:lnTo>
                      <a:pt x="1213" y="13"/>
                    </a:lnTo>
                    <a:lnTo>
                      <a:pt x="1206" y="13"/>
                    </a:lnTo>
                    <a:lnTo>
                      <a:pt x="1191" y="13"/>
                    </a:lnTo>
                    <a:close/>
                    <a:moveTo>
                      <a:pt x="327" y="13"/>
                    </a:moveTo>
                    <a:lnTo>
                      <a:pt x="327" y="48"/>
                    </a:lnTo>
                    <a:lnTo>
                      <a:pt x="347" y="48"/>
                    </a:lnTo>
                    <a:lnTo>
                      <a:pt x="354" y="47"/>
                    </a:lnTo>
                    <a:lnTo>
                      <a:pt x="359" y="43"/>
                    </a:lnTo>
                    <a:lnTo>
                      <a:pt x="363" y="38"/>
                    </a:lnTo>
                    <a:lnTo>
                      <a:pt x="364" y="30"/>
                    </a:lnTo>
                    <a:lnTo>
                      <a:pt x="363" y="24"/>
                    </a:lnTo>
                    <a:lnTo>
                      <a:pt x="361" y="19"/>
                    </a:lnTo>
                    <a:lnTo>
                      <a:pt x="357" y="15"/>
                    </a:lnTo>
                    <a:lnTo>
                      <a:pt x="353" y="14"/>
                    </a:lnTo>
                    <a:lnTo>
                      <a:pt x="350" y="13"/>
                    </a:lnTo>
                    <a:lnTo>
                      <a:pt x="343" y="13"/>
                    </a:lnTo>
                    <a:lnTo>
                      <a:pt x="327" y="13"/>
                    </a:lnTo>
                    <a:close/>
                    <a:moveTo>
                      <a:pt x="138" y="12"/>
                    </a:moveTo>
                    <a:lnTo>
                      <a:pt x="128" y="13"/>
                    </a:lnTo>
                    <a:lnTo>
                      <a:pt x="119" y="17"/>
                    </a:lnTo>
                    <a:lnTo>
                      <a:pt x="112" y="23"/>
                    </a:lnTo>
                    <a:lnTo>
                      <a:pt x="107" y="30"/>
                    </a:lnTo>
                    <a:lnTo>
                      <a:pt x="103" y="39"/>
                    </a:lnTo>
                    <a:lnTo>
                      <a:pt x="102" y="49"/>
                    </a:lnTo>
                    <a:lnTo>
                      <a:pt x="103" y="60"/>
                    </a:lnTo>
                    <a:lnTo>
                      <a:pt x="107" y="69"/>
                    </a:lnTo>
                    <a:lnTo>
                      <a:pt x="112" y="77"/>
                    </a:lnTo>
                    <a:lnTo>
                      <a:pt x="119" y="83"/>
                    </a:lnTo>
                    <a:lnTo>
                      <a:pt x="128" y="87"/>
                    </a:lnTo>
                    <a:lnTo>
                      <a:pt x="138" y="88"/>
                    </a:lnTo>
                    <a:lnTo>
                      <a:pt x="147" y="87"/>
                    </a:lnTo>
                    <a:lnTo>
                      <a:pt x="155" y="83"/>
                    </a:lnTo>
                    <a:lnTo>
                      <a:pt x="162" y="77"/>
                    </a:lnTo>
                    <a:lnTo>
                      <a:pt x="168" y="69"/>
                    </a:lnTo>
                    <a:lnTo>
                      <a:pt x="172" y="60"/>
                    </a:lnTo>
                    <a:lnTo>
                      <a:pt x="173" y="49"/>
                    </a:lnTo>
                    <a:lnTo>
                      <a:pt x="172" y="39"/>
                    </a:lnTo>
                    <a:lnTo>
                      <a:pt x="168" y="30"/>
                    </a:lnTo>
                    <a:lnTo>
                      <a:pt x="162" y="23"/>
                    </a:lnTo>
                    <a:lnTo>
                      <a:pt x="155" y="17"/>
                    </a:lnTo>
                    <a:lnTo>
                      <a:pt x="147" y="13"/>
                    </a:lnTo>
                    <a:lnTo>
                      <a:pt x="138" y="12"/>
                    </a:lnTo>
                    <a:close/>
                    <a:moveTo>
                      <a:pt x="1269" y="1"/>
                    </a:moveTo>
                    <a:lnTo>
                      <a:pt x="1325" y="1"/>
                    </a:lnTo>
                    <a:lnTo>
                      <a:pt x="1325" y="13"/>
                    </a:lnTo>
                    <a:lnTo>
                      <a:pt x="1283" y="13"/>
                    </a:lnTo>
                    <a:lnTo>
                      <a:pt x="1283" y="44"/>
                    </a:lnTo>
                    <a:lnTo>
                      <a:pt x="1317" y="44"/>
                    </a:lnTo>
                    <a:lnTo>
                      <a:pt x="1317" y="55"/>
                    </a:lnTo>
                    <a:lnTo>
                      <a:pt x="1283" y="55"/>
                    </a:lnTo>
                    <a:lnTo>
                      <a:pt x="1283" y="87"/>
                    </a:lnTo>
                    <a:lnTo>
                      <a:pt x="1327" y="87"/>
                    </a:lnTo>
                    <a:lnTo>
                      <a:pt x="1327" y="99"/>
                    </a:lnTo>
                    <a:lnTo>
                      <a:pt x="1269" y="99"/>
                    </a:lnTo>
                    <a:lnTo>
                      <a:pt x="1269" y="1"/>
                    </a:lnTo>
                    <a:close/>
                    <a:moveTo>
                      <a:pt x="1177" y="1"/>
                    </a:moveTo>
                    <a:lnTo>
                      <a:pt x="1213" y="1"/>
                    </a:lnTo>
                    <a:lnTo>
                      <a:pt x="1218" y="2"/>
                    </a:lnTo>
                    <a:lnTo>
                      <a:pt x="1222" y="3"/>
                    </a:lnTo>
                    <a:lnTo>
                      <a:pt x="1225" y="4"/>
                    </a:lnTo>
                    <a:lnTo>
                      <a:pt x="1231" y="7"/>
                    </a:lnTo>
                    <a:lnTo>
                      <a:pt x="1237" y="13"/>
                    </a:lnTo>
                    <a:lnTo>
                      <a:pt x="1240" y="21"/>
                    </a:lnTo>
                    <a:lnTo>
                      <a:pt x="1241" y="30"/>
                    </a:lnTo>
                    <a:lnTo>
                      <a:pt x="1240" y="38"/>
                    </a:lnTo>
                    <a:lnTo>
                      <a:pt x="1236" y="47"/>
                    </a:lnTo>
                    <a:lnTo>
                      <a:pt x="1231" y="53"/>
                    </a:lnTo>
                    <a:lnTo>
                      <a:pt x="1224" y="56"/>
                    </a:lnTo>
                    <a:lnTo>
                      <a:pt x="1224" y="58"/>
                    </a:lnTo>
                    <a:lnTo>
                      <a:pt x="1225" y="59"/>
                    </a:lnTo>
                    <a:lnTo>
                      <a:pt x="1227" y="61"/>
                    </a:lnTo>
                    <a:lnTo>
                      <a:pt x="1247" y="99"/>
                    </a:lnTo>
                    <a:lnTo>
                      <a:pt x="1232" y="99"/>
                    </a:lnTo>
                    <a:lnTo>
                      <a:pt x="1211" y="60"/>
                    </a:lnTo>
                    <a:lnTo>
                      <a:pt x="1191" y="60"/>
                    </a:lnTo>
                    <a:lnTo>
                      <a:pt x="1191" y="99"/>
                    </a:lnTo>
                    <a:lnTo>
                      <a:pt x="1177" y="99"/>
                    </a:lnTo>
                    <a:lnTo>
                      <a:pt x="1177" y="1"/>
                    </a:lnTo>
                    <a:close/>
                    <a:moveTo>
                      <a:pt x="1110" y="1"/>
                    </a:moveTo>
                    <a:lnTo>
                      <a:pt x="1124" y="1"/>
                    </a:lnTo>
                    <a:lnTo>
                      <a:pt x="1159" y="99"/>
                    </a:lnTo>
                    <a:lnTo>
                      <a:pt x="1145" y="99"/>
                    </a:lnTo>
                    <a:lnTo>
                      <a:pt x="1135" y="71"/>
                    </a:lnTo>
                    <a:lnTo>
                      <a:pt x="1099" y="71"/>
                    </a:lnTo>
                    <a:lnTo>
                      <a:pt x="1089" y="99"/>
                    </a:lnTo>
                    <a:lnTo>
                      <a:pt x="1075" y="99"/>
                    </a:lnTo>
                    <a:lnTo>
                      <a:pt x="1110" y="1"/>
                    </a:lnTo>
                    <a:close/>
                    <a:moveTo>
                      <a:pt x="877" y="1"/>
                    </a:moveTo>
                    <a:lnTo>
                      <a:pt x="891" y="1"/>
                    </a:lnTo>
                    <a:lnTo>
                      <a:pt x="891" y="44"/>
                    </a:lnTo>
                    <a:lnTo>
                      <a:pt x="941" y="44"/>
                    </a:lnTo>
                    <a:lnTo>
                      <a:pt x="941" y="1"/>
                    </a:lnTo>
                    <a:lnTo>
                      <a:pt x="954" y="1"/>
                    </a:lnTo>
                    <a:lnTo>
                      <a:pt x="954" y="99"/>
                    </a:lnTo>
                    <a:lnTo>
                      <a:pt x="941" y="99"/>
                    </a:lnTo>
                    <a:lnTo>
                      <a:pt x="941" y="56"/>
                    </a:lnTo>
                    <a:lnTo>
                      <a:pt x="891" y="56"/>
                    </a:lnTo>
                    <a:lnTo>
                      <a:pt x="891" y="99"/>
                    </a:lnTo>
                    <a:lnTo>
                      <a:pt x="877" y="99"/>
                    </a:lnTo>
                    <a:lnTo>
                      <a:pt x="877" y="1"/>
                    </a:lnTo>
                    <a:close/>
                    <a:moveTo>
                      <a:pt x="780" y="1"/>
                    </a:moveTo>
                    <a:lnTo>
                      <a:pt x="860" y="1"/>
                    </a:lnTo>
                    <a:lnTo>
                      <a:pt x="860" y="13"/>
                    </a:lnTo>
                    <a:lnTo>
                      <a:pt x="826" y="13"/>
                    </a:lnTo>
                    <a:lnTo>
                      <a:pt x="826" y="99"/>
                    </a:lnTo>
                    <a:lnTo>
                      <a:pt x="813" y="99"/>
                    </a:lnTo>
                    <a:lnTo>
                      <a:pt x="813" y="13"/>
                    </a:lnTo>
                    <a:lnTo>
                      <a:pt x="780" y="13"/>
                    </a:lnTo>
                    <a:lnTo>
                      <a:pt x="780" y="1"/>
                    </a:lnTo>
                    <a:close/>
                    <a:moveTo>
                      <a:pt x="725" y="1"/>
                    </a:moveTo>
                    <a:lnTo>
                      <a:pt x="738" y="1"/>
                    </a:lnTo>
                    <a:lnTo>
                      <a:pt x="738" y="87"/>
                    </a:lnTo>
                    <a:lnTo>
                      <a:pt x="781" y="87"/>
                    </a:lnTo>
                    <a:lnTo>
                      <a:pt x="781" y="99"/>
                    </a:lnTo>
                    <a:lnTo>
                      <a:pt x="725" y="99"/>
                    </a:lnTo>
                    <a:lnTo>
                      <a:pt x="725" y="1"/>
                    </a:lnTo>
                    <a:close/>
                    <a:moveTo>
                      <a:pt x="657" y="1"/>
                    </a:moveTo>
                    <a:lnTo>
                      <a:pt x="671" y="1"/>
                    </a:lnTo>
                    <a:lnTo>
                      <a:pt x="706" y="99"/>
                    </a:lnTo>
                    <a:lnTo>
                      <a:pt x="692" y="99"/>
                    </a:lnTo>
                    <a:lnTo>
                      <a:pt x="682" y="71"/>
                    </a:lnTo>
                    <a:lnTo>
                      <a:pt x="646" y="71"/>
                    </a:lnTo>
                    <a:lnTo>
                      <a:pt x="636" y="99"/>
                    </a:lnTo>
                    <a:lnTo>
                      <a:pt x="622" y="99"/>
                    </a:lnTo>
                    <a:lnTo>
                      <a:pt x="657" y="1"/>
                    </a:lnTo>
                    <a:close/>
                    <a:moveTo>
                      <a:pt x="552" y="1"/>
                    </a:moveTo>
                    <a:lnTo>
                      <a:pt x="608" y="1"/>
                    </a:lnTo>
                    <a:lnTo>
                      <a:pt x="608" y="13"/>
                    </a:lnTo>
                    <a:lnTo>
                      <a:pt x="566" y="13"/>
                    </a:lnTo>
                    <a:lnTo>
                      <a:pt x="566" y="44"/>
                    </a:lnTo>
                    <a:lnTo>
                      <a:pt x="600" y="44"/>
                    </a:lnTo>
                    <a:lnTo>
                      <a:pt x="600" y="55"/>
                    </a:lnTo>
                    <a:lnTo>
                      <a:pt x="566" y="55"/>
                    </a:lnTo>
                    <a:lnTo>
                      <a:pt x="566" y="87"/>
                    </a:lnTo>
                    <a:lnTo>
                      <a:pt x="610" y="87"/>
                    </a:lnTo>
                    <a:lnTo>
                      <a:pt x="610" y="99"/>
                    </a:lnTo>
                    <a:lnTo>
                      <a:pt x="552" y="99"/>
                    </a:lnTo>
                    <a:lnTo>
                      <a:pt x="552" y="1"/>
                    </a:lnTo>
                    <a:close/>
                    <a:moveTo>
                      <a:pt x="445" y="1"/>
                    </a:moveTo>
                    <a:lnTo>
                      <a:pt x="458" y="1"/>
                    </a:lnTo>
                    <a:lnTo>
                      <a:pt x="458" y="44"/>
                    </a:lnTo>
                    <a:lnTo>
                      <a:pt x="508" y="44"/>
                    </a:lnTo>
                    <a:lnTo>
                      <a:pt x="508" y="1"/>
                    </a:lnTo>
                    <a:lnTo>
                      <a:pt x="522" y="1"/>
                    </a:lnTo>
                    <a:lnTo>
                      <a:pt x="522" y="99"/>
                    </a:lnTo>
                    <a:lnTo>
                      <a:pt x="508" y="99"/>
                    </a:lnTo>
                    <a:lnTo>
                      <a:pt x="508" y="56"/>
                    </a:lnTo>
                    <a:lnTo>
                      <a:pt x="458" y="56"/>
                    </a:lnTo>
                    <a:lnTo>
                      <a:pt x="458" y="99"/>
                    </a:lnTo>
                    <a:lnTo>
                      <a:pt x="445" y="99"/>
                    </a:lnTo>
                    <a:lnTo>
                      <a:pt x="445" y="1"/>
                    </a:lnTo>
                    <a:close/>
                    <a:moveTo>
                      <a:pt x="314" y="1"/>
                    </a:moveTo>
                    <a:lnTo>
                      <a:pt x="350" y="1"/>
                    </a:lnTo>
                    <a:lnTo>
                      <a:pt x="355" y="2"/>
                    </a:lnTo>
                    <a:lnTo>
                      <a:pt x="359" y="3"/>
                    </a:lnTo>
                    <a:lnTo>
                      <a:pt x="361" y="4"/>
                    </a:lnTo>
                    <a:lnTo>
                      <a:pt x="368" y="7"/>
                    </a:lnTo>
                    <a:lnTo>
                      <a:pt x="374" y="13"/>
                    </a:lnTo>
                    <a:lnTo>
                      <a:pt x="377" y="21"/>
                    </a:lnTo>
                    <a:lnTo>
                      <a:pt x="378" y="30"/>
                    </a:lnTo>
                    <a:lnTo>
                      <a:pt x="377" y="38"/>
                    </a:lnTo>
                    <a:lnTo>
                      <a:pt x="373" y="47"/>
                    </a:lnTo>
                    <a:lnTo>
                      <a:pt x="368" y="53"/>
                    </a:lnTo>
                    <a:lnTo>
                      <a:pt x="360" y="56"/>
                    </a:lnTo>
                    <a:lnTo>
                      <a:pt x="361" y="57"/>
                    </a:lnTo>
                    <a:lnTo>
                      <a:pt x="361" y="58"/>
                    </a:lnTo>
                    <a:lnTo>
                      <a:pt x="362" y="59"/>
                    </a:lnTo>
                    <a:lnTo>
                      <a:pt x="364" y="61"/>
                    </a:lnTo>
                    <a:lnTo>
                      <a:pt x="384" y="99"/>
                    </a:lnTo>
                    <a:lnTo>
                      <a:pt x="368" y="99"/>
                    </a:lnTo>
                    <a:lnTo>
                      <a:pt x="348" y="60"/>
                    </a:lnTo>
                    <a:lnTo>
                      <a:pt x="327" y="60"/>
                    </a:lnTo>
                    <a:lnTo>
                      <a:pt x="327" y="99"/>
                    </a:lnTo>
                    <a:lnTo>
                      <a:pt x="314" y="99"/>
                    </a:lnTo>
                    <a:lnTo>
                      <a:pt x="314" y="1"/>
                    </a:lnTo>
                    <a:close/>
                    <a:moveTo>
                      <a:pt x="209" y="1"/>
                    </a:moveTo>
                    <a:lnTo>
                      <a:pt x="223" y="1"/>
                    </a:lnTo>
                    <a:lnTo>
                      <a:pt x="223" y="64"/>
                    </a:lnTo>
                    <a:lnTo>
                      <a:pt x="224" y="72"/>
                    </a:lnTo>
                    <a:lnTo>
                      <a:pt x="227" y="79"/>
                    </a:lnTo>
                    <a:lnTo>
                      <a:pt x="232" y="84"/>
                    </a:lnTo>
                    <a:lnTo>
                      <a:pt x="239" y="87"/>
                    </a:lnTo>
                    <a:lnTo>
                      <a:pt x="247" y="88"/>
                    </a:lnTo>
                    <a:lnTo>
                      <a:pt x="255" y="87"/>
                    </a:lnTo>
                    <a:lnTo>
                      <a:pt x="262" y="84"/>
                    </a:lnTo>
                    <a:lnTo>
                      <a:pt x="267" y="79"/>
                    </a:lnTo>
                    <a:lnTo>
                      <a:pt x="270" y="72"/>
                    </a:lnTo>
                    <a:lnTo>
                      <a:pt x="272" y="64"/>
                    </a:lnTo>
                    <a:lnTo>
                      <a:pt x="272" y="1"/>
                    </a:lnTo>
                    <a:lnTo>
                      <a:pt x="285" y="1"/>
                    </a:lnTo>
                    <a:lnTo>
                      <a:pt x="285" y="64"/>
                    </a:lnTo>
                    <a:lnTo>
                      <a:pt x="284" y="74"/>
                    </a:lnTo>
                    <a:lnTo>
                      <a:pt x="280" y="83"/>
                    </a:lnTo>
                    <a:lnTo>
                      <a:pt x="275" y="91"/>
                    </a:lnTo>
                    <a:lnTo>
                      <a:pt x="267" y="96"/>
                    </a:lnTo>
                    <a:lnTo>
                      <a:pt x="258" y="99"/>
                    </a:lnTo>
                    <a:lnTo>
                      <a:pt x="247" y="101"/>
                    </a:lnTo>
                    <a:lnTo>
                      <a:pt x="237" y="99"/>
                    </a:lnTo>
                    <a:lnTo>
                      <a:pt x="227" y="96"/>
                    </a:lnTo>
                    <a:lnTo>
                      <a:pt x="220" y="91"/>
                    </a:lnTo>
                    <a:lnTo>
                      <a:pt x="214" y="83"/>
                    </a:lnTo>
                    <a:lnTo>
                      <a:pt x="210" y="74"/>
                    </a:lnTo>
                    <a:lnTo>
                      <a:pt x="209" y="64"/>
                    </a:lnTo>
                    <a:lnTo>
                      <a:pt x="209" y="1"/>
                    </a:lnTo>
                    <a:close/>
                    <a:moveTo>
                      <a:pt x="0" y="1"/>
                    </a:moveTo>
                    <a:lnTo>
                      <a:pt x="16" y="1"/>
                    </a:lnTo>
                    <a:lnTo>
                      <a:pt x="34" y="33"/>
                    </a:lnTo>
                    <a:lnTo>
                      <a:pt x="36" y="37"/>
                    </a:lnTo>
                    <a:lnTo>
                      <a:pt x="37" y="41"/>
                    </a:lnTo>
                    <a:lnTo>
                      <a:pt x="40" y="46"/>
                    </a:lnTo>
                    <a:lnTo>
                      <a:pt x="40" y="44"/>
                    </a:lnTo>
                    <a:lnTo>
                      <a:pt x="41" y="42"/>
                    </a:lnTo>
                    <a:lnTo>
                      <a:pt x="46" y="33"/>
                    </a:lnTo>
                    <a:lnTo>
                      <a:pt x="63" y="1"/>
                    </a:lnTo>
                    <a:lnTo>
                      <a:pt x="78" y="1"/>
                    </a:lnTo>
                    <a:lnTo>
                      <a:pt x="46" y="58"/>
                    </a:lnTo>
                    <a:lnTo>
                      <a:pt x="46" y="99"/>
                    </a:lnTo>
                    <a:lnTo>
                      <a:pt x="33" y="99"/>
                    </a:lnTo>
                    <a:lnTo>
                      <a:pt x="33" y="58"/>
                    </a:lnTo>
                    <a:lnTo>
                      <a:pt x="0" y="1"/>
                    </a:lnTo>
                    <a:close/>
                    <a:moveTo>
                      <a:pt x="1027" y="0"/>
                    </a:moveTo>
                    <a:lnTo>
                      <a:pt x="1038" y="1"/>
                    </a:lnTo>
                    <a:lnTo>
                      <a:pt x="1047" y="3"/>
                    </a:lnTo>
                    <a:lnTo>
                      <a:pt x="1054" y="6"/>
                    </a:lnTo>
                    <a:lnTo>
                      <a:pt x="1059" y="9"/>
                    </a:lnTo>
                    <a:lnTo>
                      <a:pt x="1061" y="11"/>
                    </a:lnTo>
                    <a:lnTo>
                      <a:pt x="1062" y="12"/>
                    </a:lnTo>
                    <a:lnTo>
                      <a:pt x="1055" y="23"/>
                    </a:lnTo>
                    <a:lnTo>
                      <a:pt x="1054" y="22"/>
                    </a:lnTo>
                    <a:lnTo>
                      <a:pt x="1052" y="20"/>
                    </a:lnTo>
                    <a:lnTo>
                      <a:pt x="1048" y="17"/>
                    </a:lnTo>
                    <a:lnTo>
                      <a:pt x="1042" y="15"/>
                    </a:lnTo>
                    <a:lnTo>
                      <a:pt x="1036" y="12"/>
                    </a:lnTo>
                    <a:lnTo>
                      <a:pt x="1027" y="12"/>
                    </a:lnTo>
                    <a:lnTo>
                      <a:pt x="1017" y="13"/>
                    </a:lnTo>
                    <a:lnTo>
                      <a:pt x="1009" y="17"/>
                    </a:lnTo>
                    <a:lnTo>
                      <a:pt x="1002" y="23"/>
                    </a:lnTo>
                    <a:lnTo>
                      <a:pt x="996" y="30"/>
                    </a:lnTo>
                    <a:lnTo>
                      <a:pt x="993" y="40"/>
                    </a:lnTo>
                    <a:lnTo>
                      <a:pt x="992" y="49"/>
                    </a:lnTo>
                    <a:lnTo>
                      <a:pt x="993" y="59"/>
                    </a:lnTo>
                    <a:lnTo>
                      <a:pt x="996" y="68"/>
                    </a:lnTo>
                    <a:lnTo>
                      <a:pt x="1002" y="77"/>
                    </a:lnTo>
                    <a:lnTo>
                      <a:pt x="1009" y="83"/>
                    </a:lnTo>
                    <a:lnTo>
                      <a:pt x="1018" y="86"/>
                    </a:lnTo>
                    <a:lnTo>
                      <a:pt x="1028" y="88"/>
                    </a:lnTo>
                    <a:lnTo>
                      <a:pt x="1037" y="87"/>
                    </a:lnTo>
                    <a:lnTo>
                      <a:pt x="1044" y="85"/>
                    </a:lnTo>
                    <a:lnTo>
                      <a:pt x="1050" y="82"/>
                    </a:lnTo>
                    <a:lnTo>
                      <a:pt x="1054" y="78"/>
                    </a:lnTo>
                    <a:lnTo>
                      <a:pt x="1057" y="76"/>
                    </a:lnTo>
                    <a:lnTo>
                      <a:pt x="1058" y="75"/>
                    </a:lnTo>
                    <a:lnTo>
                      <a:pt x="1065" y="85"/>
                    </a:lnTo>
                    <a:lnTo>
                      <a:pt x="1064" y="86"/>
                    </a:lnTo>
                    <a:lnTo>
                      <a:pt x="1061" y="88"/>
                    </a:lnTo>
                    <a:lnTo>
                      <a:pt x="1058" y="91"/>
                    </a:lnTo>
                    <a:lnTo>
                      <a:pt x="1052" y="95"/>
                    </a:lnTo>
                    <a:lnTo>
                      <a:pt x="1045" y="97"/>
                    </a:lnTo>
                    <a:lnTo>
                      <a:pt x="1037" y="99"/>
                    </a:lnTo>
                    <a:lnTo>
                      <a:pt x="1027" y="101"/>
                    </a:lnTo>
                    <a:lnTo>
                      <a:pt x="1016" y="99"/>
                    </a:lnTo>
                    <a:lnTo>
                      <a:pt x="1005" y="96"/>
                    </a:lnTo>
                    <a:lnTo>
                      <a:pt x="996" y="90"/>
                    </a:lnTo>
                    <a:lnTo>
                      <a:pt x="988" y="82"/>
                    </a:lnTo>
                    <a:lnTo>
                      <a:pt x="983" y="72"/>
                    </a:lnTo>
                    <a:lnTo>
                      <a:pt x="979" y="61"/>
                    </a:lnTo>
                    <a:lnTo>
                      <a:pt x="978" y="49"/>
                    </a:lnTo>
                    <a:lnTo>
                      <a:pt x="979" y="38"/>
                    </a:lnTo>
                    <a:lnTo>
                      <a:pt x="983" y="27"/>
                    </a:lnTo>
                    <a:lnTo>
                      <a:pt x="988" y="18"/>
                    </a:lnTo>
                    <a:lnTo>
                      <a:pt x="996" y="10"/>
                    </a:lnTo>
                    <a:lnTo>
                      <a:pt x="1005" y="5"/>
                    </a:lnTo>
                    <a:lnTo>
                      <a:pt x="1016" y="1"/>
                    </a:lnTo>
                    <a:lnTo>
                      <a:pt x="1027" y="0"/>
                    </a:lnTo>
                    <a:close/>
                    <a:moveTo>
                      <a:pt x="138" y="0"/>
                    </a:moveTo>
                    <a:lnTo>
                      <a:pt x="149" y="1"/>
                    </a:lnTo>
                    <a:lnTo>
                      <a:pt x="160" y="5"/>
                    </a:lnTo>
                    <a:lnTo>
                      <a:pt x="169" y="10"/>
                    </a:lnTo>
                    <a:lnTo>
                      <a:pt x="176" y="18"/>
                    </a:lnTo>
                    <a:lnTo>
                      <a:pt x="182" y="27"/>
                    </a:lnTo>
                    <a:lnTo>
                      <a:pt x="186" y="38"/>
                    </a:lnTo>
                    <a:lnTo>
                      <a:pt x="187" y="49"/>
                    </a:lnTo>
                    <a:lnTo>
                      <a:pt x="186" y="61"/>
                    </a:lnTo>
                    <a:lnTo>
                      <a:pt x="182" y="72"/>
                    </a:lnTo>
                    <a:lnTo>
                      <a:pt x="176" y="82"/>
                    </a:lnTo>
                    <a:lnTo>
                      <a:pt x="169" y="90"/>
                    </a:lnTo>
                    <a:lnTo>
                      <a:pt x="160" y="96"/>
                    </a:lnTo>
                    <a:lnTo>
                      <a:pt x="149" y="99"/>
                    </a:lnTo>
                    <a:lnTo>
                      <a:pt x="138" y="101"/>
                    </a:lnTo>
                    <a:lnTo>
                      <a:pt x="126" y="99"/>
                    </a:lnTo>
                    <a:lnTo>
                      <a:pt x="115" y="96"/>
                    </a:lnTo>
                    <a:lnTo>
                      <a:pt x="106" y="90"/>
                    </a:lnTo>
                    <a:lnTo>
                      <a:pt x="99" y="82"/>
                    </a:lnTo>
                    <a:lnTo>
                      <a:pt x="93" y="72"/>
                    </a:lnTo>
                    <a:lnTo>
                      <a:pt x="89" y="61"/>
                    </a:lnTo>
                    <a:lnTo>
                      <a:pt x="88" y="49"/>
                    </a:lnTo>
                    <a:lnTo>
                      <a:pt x="89" y="38"/>
                    </a:lnTo>
                    <a:lnTo>
                      <a:pt x="93" y="27"/>
                    </a:lnTo>
                    <a:lnTo>
                      <a:pt x="99" y="18"/>
                    </a:lnTo>
                    <a:lnTo>
                      <a:pt x="106" y="10"/>
                    </a:lnTo>
                    <a:lnTo>
                      <a:pt x="115" y="5"/>
                    </a:lnTo>
                    <a:lnTo>
                      <a:pt x="126" y="1"/>
                    </a:lnTo>
                    <a:lnTo>
                      <a:pt x="138" y="0"/>
                    </a:lnTo>
                    <a:close/>
                  </a:path>
                </a:pathLst>
              </a:custGeom>
              <a:solidFill>
                <a:srgbClr val="FFFFFF"/>
              </a:solidFill>
              <a:ln w="0">
                <a:solidFill>
                  <a:srgbClr val="FFFFFF"/>
                </a:solidFill>
                <a:round/>
                <a:headEnd/>
                <a:tailEnd/>
              </a:ln>
            </p:spPr>
            <p:txBody>
              <a:bodyPr/>
              <a:lstStyle/>
              <a:p>
                <a:pPr defTabSz="457200">
                  <a:defRPr/>
                </a:pPr>
                <a:endParaRPr lang="en-US" sz="1800">
                  <a:solidFill>
                    <a:srgbClr val="000000"/>
                  </a:solidFill>
                </a:endParaRPr>
              </a:p>
            </p:txBody>
          </p:sp>
          <p:sp>
            <p:nvSpPr>
              <p:cNvPr id="9" name="Freeform 4"/>
              <p:cNvSpPr>
                <a:spLocks noEditPoints="1"/>
              </p:cNvSpPr>
              <p:nvPr/>
            </p:nvSpPr>
            <p:spPr bwMode="auto">
              <a:xfrm>
                <a:off x="602" y="10890"/>
                <a:ext cx="1661" cy="315"/>
              </a:xfrm>
              <a:custGeom>
                <a:avLst/>
                <a:gdLst>
                  <a:gd name="T0" fmla="*/ 1200 w 1661"/>
                  <a:gd name="T1" fmla="*/ 196 h 316"/>
                  <a:gd name="T2" fmla="*/ 1259 w 1661"/>
                  <a:gd name="T3" fmla="*/ 168 h 316"/>
                  <a:gd name="T4" fmla="*/ 423 w 1661"/>
                  <a:gd name="T5" fmla="*/ 145 h 316"/>
                  <a:gd name="T6" fmla="*/ 445 w 1661"/>
                  <a:gd name="T7" fmla="*/ 202 h 316"/>
                  <a:gd name="T8" fmla="*/ 486 w 1661"/>
                  <a:gd name="T9" fmla="*/ 134 h 316"/>
                  <a:gd name="T10" fmla="*/ 1570 w 1661"/>
                  <a:gd name="T11" fmla="*/ 110 h 316"/>
                  <a:gd name="T12" fmla="*/ 1614 w 1661"/>
                  <a:gd name="T13" fmla="*/ 125 h 316"/>
                  <a:gd name="T14" fmla="*/ 314 w 1661"/>
                  <a:gd name="T15" fmla="*/ 204 h 316"/>
                  <a:gd name="T16" fmla="*/ 272 w 1661"/>
                  <a:gd name="T17" fmla="*/ 75 h 316"/>
                  <a:gd name="T18" fmla="*/ 1451 w 1661"/>
                  <a:gd name="T19" fmla="*/ 122 h 316"/>
                  <a:gd name="T20" fmla="*/ 1429 w 1661"/>
                  <a:gd name="T21" fmla="*/ 239 h 316"/>
                  <a:gd name="T22" fmla="*/ 1424 w 1661"/>
                  <a:gd name="T23" fmla="*/ 123 h 316"/>
                  <a:gd name="T24" fmla="*/ 1475 w 1661"/>
                  <a:gd name="T25" fmla="*/ 74 h 316"/>
                  <a:gd name="T26" fmla="*/ 503 w 1661"/>
                  <a:gd name="T27" fmla="*/ 75 h 316"/>
                  <a:gd name="T28" fmla="*/ 488 w 1661"/>
                  <a:gd name="T29" fmla="*/ 290 h 316"/>
                  <a:gd name="T30" fmla="*/ 359 w 1661"/>
                  <a:gd name="T31" fmla="*/ 306 h 316"/>
                  <a:gd name="T32" fmla="*/ 437 w 1661"/>
                  <a:gd name="T33" fmla="*/ 273 h 316"/>
                  <a:gd name="T34" fmla="*/ 448 w 1661"/>
                  <a:gd name="T35" fmla="*/ 235 h 316"/>
                  <a:gd name="T36" fmla="*/ 371 w 1661"/>
                  <a:gd name="T37" fmla="*/ 200 h 316"/>
                  <a:gd name="T38" fmla="*/ 404 w 1661"/>
                  <a:gd name="T39" fmla="*/ 93 h 316"/>
                  <a:gd name="T40" fmla="*/ 1630 w 1661"/>
                  <a:gd name="T41" fmla="*/ 82 h 316"/>
                  <a:gd name="T42" fmla="*/ 1544 w 1661"/>
                  <a:gd name="T43" fmla="*/ 167 h 316"/>
                  <a:gd name="T44" fmla="*/ 1583 w 1661"/>
                  <a:gd name="T45" fmla="*/ 210 h 316"/>
                  <a:gd name="T46" fmla="*/ 1600 w 1661"/>
                  <a:gd name="T47" fmla="*/ 239 h 316"/>
                  <a:gd name="T48" fmla="*/ 1504 w 1661"/>
                  <a:gd name="T49" fmla="*/ 207 h 316"/>
                  <a:gd name="T50" fmla="*/ 1523 w 1661"/>
                  <a:gd name="T51" fmla="*/ 101 h 316"/>
                  <a:gd name="T52" fmla="*/ 1277 w 1661"/>
                  <a:gd name="T53" fmla="*/ 74 h 316"/>
                  <a:gd name="T54" fmla="*/ 1316 w 1661"/>
                  <a:gd name="T55" fmla="*/ 136 h 316"/>
                  <a:gd name="T56" fmla="*/ 1212 w 1661"/>
                  <a:gd name="T57" fmla="*/ 240 h 316"/>
                  <a:gd name="T58" fmla="*/ 1155 w 1661"/>
                  <a:gd name="T59" fmla="*/ 205 h 316"/>
                  <a:gd name="T60" fmla="*/ 1217 w 1661"/>
                  <a:gd name="T61" fmla="*/ 136 h 316"/>
                  <a:gd name="T62" fmla="*/ 1267 w 1661"/>
                  <a:gd name="T63" fmla="*/ 117 h 316"/>
                  <a:gd name="T64" fmla="*/ 1202 w 1661"/>
                  <a:gd name="T65" fmla="*/ 114 h 316"/>
                  <a:gd name="T66" fmla="*/ 137 w 1661"/>
                  <a:gd name="T67" fmla="*/ 104 h 316"/>
                  <a:gd name="T68" fmla="*/ 180 w 1661"/>
                  <a:gd name="T69" fmla="*/ 60 h 316"/>
                  <a:gd name="T70" fmla="*/ 863 w 1661"/>
                  <a:gd name="T71" fmla="*/ 75 h 316"/>
                  <a:gd name="T72" fmla="*/ 839 w 1661"/>
                  <a:gd name="T73" fmla="*/ 202 h 316"/>
                  <a:gd name="T74" fmla="*/ 834 w 1661"/>
                  <a:gd name="T75" fmla="*/ 243 h 316"/>
                  <a:gd name="T76" fmla="*/ 786 w 1661"/>
                  <a:gd name="T77" fmla="*/ 200 h 316"/>
                  <a:gd name="T78" fmla="*/ 606 w 1661"/>
                  <a:gd name="T79" fmla="*/ 4 h 316"/>
                  <a:gd name="T80" fmla="*/ 720 w 1661"/>
                  <a:gd name="T81" fmla="*/ 74 h 316"/>
                  <a:gd name="T82" fmla="*/ 747 w 1661"/>
                  <a:gd name="T83" fmla="*/ 122 h 316"/>
                  <a:gd name="T84" fmla="*/ 696 w 1661"/>
                  <a:gd name="T85" fmla="*/ 127 h 316"/>
                  <a:gd name="T86" fmla="*/ 648 w 1661"/>
                  <a:gd name="T87" fmla="*/ 131 h 316"/>
                  <a:gd name="T88" fmla="*/ 598 w 1661"/>
                  <a:gd name="T89" fmla="*/ 39 h 316"/>
                  <a:gd name="T90" fmla="*/ 223 w 1661"/>
                  <a:gd name="T91" fmla="*/ 23 h 316"/>
                  <a:gd name="T92" fmla="*/ 220 w 1661"/>
                  <a:gd name="T93" fmla="*/ 117 h 316"/>
                  <a:gd name="T94" fmla="*/ 137 w 1661"/>
                  <a:gd name="T95" fmla="*/ 135 h 316"/>
                  <a:gd name="T96" fmla="*/ 68 w 1661"/>
                  <a:gd name="T97" fmla="*/ 41 h 316"/>
                  <a:gd name="T98" fmla="*/ 1123 w 1661"/>
                  <a:gd name="T99" fmla="*/ 27 h 316"/>
                  <a:gd name="T100" fmla="*/ 1090 w 1661"/>
                  <a:gd name="T101" fmla="*/ 49 h 316"/>
                  <a:gd name="T102" fmla="*/ 992 w 1661"/>
                  <a:gd name="T103" fmla="*/ 72 h 316"/>
                  <a:gd name="T104" fmla="*/ 973 w 1661"/>
                  <a:gd name="T105" fmla="*/ 173 h 316"/>
                  <a:gd name="T106" fmla="*/ 1064 w 1661"/>
                  <a:gd name="T107" fmla="*/ 184 h 316"/>
                  <a:gd name="T108" fmla="*/ 1058 w 1661"/>
                  <a:gd name="T109" fmla="*/ 235 h 316"/>
                  <a:gd name="T110" fmla="*/ 924 w 1661"/>
                  <a:gd name="T111" fmla="*/ 200 h 316"/>
                  <a:gd name="T112" fmla="*/ 924 w 1661"/>
                  <a:gd name="T113" fmla="*/ 71 h 316"/>
                  <a:gd name="T114" fmla="*/ 1059 w 1661"/>
                  <a:gd name="T115" fmla="*/ 0 h 316"/>
                  <a:gd name="T116" fmla="*/ 355 w 1661"/>
                  <a:gd name="T117" fmla="*/ 35 h 316"/>
                  <a:gd name="T118" fmla="*/ 310 w 1661"/>
                  <a:gd name="T119" fmla="*/ 47 h 316"/>
                  <a:gd name="T120" fmla="*/ 322 w 1661"/>
                  <a:gd name="T121" fmla="*/ 1 h 3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61" h="316">
                    <a:moveTo>
                      <a:pt x="1234" y="165"/>
                    </a:moveTo>
                    <a:lnTo>
                      <a:pt x="1224" y="166"/>
                    </a:lnTo>
                    <a:lnTo>
                      <a:pt x="1216" y="168"/>
                    </a:lnTo>
                    <a:lnTo>
                      <a:pt x="1209" y="172"/>
                    </a:lnTo>
                    <a:lnTo>
                      <a:pt x="1204" y="178"/>
                    </a:lnTo>
                    <a:lnTo>
                      <a:pt x="1201" y="184"/>
                    </a:lnTo>
                    <a:lnTo>
                      <a:pt x="1200" y="191"/>
                    </a:lnTo>
                    <a:lnTo>
                      <a:pt x="1200" y="196"/>
                    </a:lnTo>
                    <a:lnTo>
                      <a:pt x="1202" y="200"/>
                    </a:lnTo>
                    <a:lnTo>
                      <a:pt x="1205" y="204"/>
                    </a:lnTo>
                    <a:lnTo>
                      <a:pt x="1211" y="208"/>
                    </a:lnTo>
                    <a:lnTo>
                      <a:pt x="1218" y="209"/>
                    </a:lnTo>
                    <a:lnTo>
                      <a:pt x="1229" y="208"/>
                    </a:lnTo>
                    <a:lnTo>
                      <a:pt x="1241" y="203"/>
                    </a:lnTo>
                    <a:lnTo>
                      <a:pt x="1253" y="195"/>
                    </a:lnTo>
                    <a:lnTo>
                      <a:pt x="1259" y="168"/>
                    </a:lnTo>
                    <a:lnTo>
                      <a:pt x="1246" y="166"/>
                    </a:lnTo>
                    <a:lnTo>
                      <a:pt x="1234" y="165"/>
                    </a:lnTo>
                    <a:close/>
                    <a:moveTo>
                      <a:pt x="460" y="112"/>
                    </a:moveTo>
                    <a:lnTo>
                      <a:pt x="452" y="114"/>
                    </a:lnTo>
                    <a:lnTo>
                      <a:pt x="444" y="117"/>
                    </a:lnTo>
                    <a:lnTo>
                      <a:pt x="436" y="123"/>
                    </a:lnTo>
                    <a:lnTo>
                      <a:pt x="430" y="132"/>
                    </a:lnTo>
                    <a:lnTo>
                      <a:pt x="423" y="145"/>
                    </a:lnTo>
                    <a:lnTo>
                      <a:pt x="419" y="159"/>
                    </a:lnTo>
                    <a:lnTo>
                      <a:pt x="418" y="172"/>
                    </a:lnTo>
                    <a:lnTo>
                      <a:pt x="419" y="181"/>
                    </a:lnTo>
                    <a:lnTo>
                      <a:pt x="421" y="188"/>
                    </a:lnTo>
                    <a:lnTo>
                      <a:pt x="425" y="194"/>
                    </a:lnTo>
                    <a:lnTo>
                      <a:pt x="430" y="198"/>
                    </a:lnTo>
                    <a:lnTo>
                      <a:pt x="437" y="201"/>
                    </a:lnTo>
                    <a:lnTo>
                      <a:pt x="445" y="202"/>
                    </a:lnTo>
                    <a:lnTo>
                      <a:pt x="453" y="201"/>
                    </a:lnTo>
                    <a:lnTo>
                      <a:pt x="461" y="197"/>
                    </a:lnTo>
                    <a:lnTo>
                      <a:pt x="469" y="191"/>
                    </a:lnTo>
                    <a:lnTo>
                      <a:pt x="475" y="184"/>
                    </a:lnTo>
                    <a:lnTo>
                      <a:pt x="481" y="171"/>
                    </a:lnTo>
                    <a:lnTo>
                      <a:pt x="485" y="157"/>
                    </a:lnTo>
                    <a:lnTo>
                      <a:pt x="486" y="142"/>
                    </a:lnTo>
                    <a:lnTo>
                      <a:pt x="486" y="134"/>
                    </a:lnTo>
                    <a:lnTo>
                      <a:pt x="483" y="127"/>
                    </a:lnTo>
                    <a:lnTo>
                      <a:pt x="479" y="121"/>
                    </a:lnTo>
                    <a:lnTo>
                      <a:pt x="474" y="116"/>
                    </a:lnTo>
                    <a:lnTo>
                      <a:pt x="468" y="114"/>
                    </a:lnTo>
                    <a:lnTo>
                      <a:pt x="460" y="112"/>
                    </a:lnTo>
                    <a:close/>
                    <a:moveTo>
                      <a:pt x="1588" y="104"/>
                    </a:moveTo>
                    <a:lnTo>
                      <a:pt x="1578" y="105"/>
                    </a:lnTo>
                    <a:lnTo>
                      <a:pt x="1570" y="110"/>
                    </a:lnTo>
                    <a:lnTo>
                      <a:pt x="1562" y="117"/>
                    </a:lnTo>
                    <a:lnTo>
                      <a:pt x="1556" y="127"/>
                    </a:lnTo>
                    <a:lnTo>
                      <a:pt x="1550" y="140"/>
                    </a:lnTo>
                    <a:lnTo>
                      <a:pt x="1614" y="140"/>
                    </a:lnTo>
                    <a:lnTo>
                      <a:pt x="1614" y="138"/>
                    </a:lnTo>
                    <a:lnTo>
                      <a:pt x="1615" y="135"/>
                    </a:lnTo>
                    <a:lnTo>
                      <a:pt x="1615" y="133"/>
                    </a:lnTo>
                    <a:lnTo>
                      <a:pt x="1614" y="125"/>
                    </a:lnTo>
                    <a:lnTo>
                      <a:pt x="1611" y="118"/>
                    </a:lnTo>
                    <a:lnTo>
                      <a:pt x="1607" y="112"/>
                    </a:lnTo>
                    <a:lnTo>
                      <a:pt x="1601" y="108"/>
                    </a:lnTo>
                    <a:lnTo>
                      <a:pt x="1595" y="105"/>
                    </a:lnTo>
                    <a:lnTo>
                      <a:pt x="1588" y="104"/>
                    </a:lnTo>
                    <a:close/>
                    <a:moveTo>
                      <a:pt x="272" y="75"/>
                    </a:moveTo>
                    <a:lnTo>
                      <a:pt x="344" y="75"/>
                    </a:lnTo>
                    <a:lnTo>
                      <a:pt x="314" y="204"/>
                    </a:lnTo>
                    <a:lnTo>
                      <a:pt x="337" y="204"/>
                    </a:lnTo>
                    <a:lnTo>
                      <a:pt x="328" y="239"/>
                    </a:lnTo>
                    <a:lnTo>
                      <a:pt x="240" y="239"/>
                    </a:lnTo>
                    <a:lnTo>
                      <a:pt x="248" y="204"/>
                    </a:lnTo>
                    <a:lnTo>
                      <a:pt x="265" y="204"/>
                    </a:lnTo>
                    <a:lnTo>
                      <a:pt x="286" y="110"/>
                    </a:lnTo>
                    <a:lnTo>
                      <a:pt x="265" y="110"/>
                    </a:lnTo>
                    <a:lnTo>
                      <a:pt x="272" y="75"/>
                    </a:lnTo>
                    <a:close/>
                    <a:moveTo>
                      <a:pt x="1482" y="74"/>
                    </a:moveTo>
                    <a:lnTo>
                      <a:pt x="1489" y="74"/>
                    </a:lnTo>
                    <a:lnTo>
                      <a:pt x="1497" y="75"/>
                    </a:lnTo>
                    <a:lnTo>
                      <a:pt x="1487" y="119"/>
                    </a:lnTo>
                    <a:lnTo>
                      <a:pt x="1479" y="118"/>
                    </a:lnTo>
                    <a:lnTo>
                      <a:pt x="1472" y="117"/>
                    </a:lnTo>
                    <a:lnTo>
                      <a:pt x="1461" y="118"/>
                    </a:lnTo>
                    <a:lnTo>
                      <a:pt x="1451" y="122"/>
                    </a:lnTo>
                    <a:lnTo>
                      <a:pt x="1443" y="127"/>
                    </a:lnTo>
                    <a:lnTo>
                      <a:pt x="1435" y="134"/>
                    </a:lnTo>
                    <a:lnTo>
                      <a:pt x="1429" y="143"/>
                    </a:lnTo>
                    <a:lnTo>
                      <a:pt x="1424" y="155"/>
                    </a:lnTo>
                    <a:lnTo>
                      <a:pt x="1420" y="169"/>
                    </a:lnTo>
                    <a:lnTo>
                      <a:pt x="1412" y="204"/>
                    </a:lnTo>
                    <a:lnTo>
                      <a:pt x="1437" y="204"/>
                    </a:lnTo>
                    <a:lnTo>
                      <a:pt x="1429" y="239"/>
                    </a:lnTo>
                    <a:lnTo>
                      <a:pt x="1335" y="239"/>
                    </a:lnTo>
                    <a:lnTo>
                      <a:pt x="1343" y="204"/>
                    </a:lnTo>
                    <a:lnTo>
                      <a:pt x="1363" y="204"/>
                    </a:lnTo>
                    <a:lnTo>
                      <a:pt x="1384" y="110"/>
                    </a:lnTo>
                    <a:lnTo>
                      <a:pt x="1362" y="110"/>
                    </a:lnTo>
                    <a:lnTo>
                      <a:pt x="1370" y="75"/>
                    </a:lnTo>
                    <a:lnTo>
                      <a:pt x="1436" y="75"/>
                    </a:lnTo>
                    <a:lnTo>
                      <a:pt x="1424" y="123"/>
                    </a:lnTo>
                    <a:lnTo>
                      <a:pt x="1426" y="123"/>
                    </a:lnTo>
                    <a:lnTo>
                      <a:pt x="1435" y="109"/>
                    </a:lnTo>
                    <a:lnTo>
                      <a:pt x="1444" y="98"/>
                    </a:lnTo>
                    <a:lnTo>
                      <a:pt x="1451" y="90"/>
                    </a:lnTo>
                    <a:lnTo>
                      <a:pt x="1457" y="83"/>
                    </a:lnTo>
                    <a:lnTo>
                      <a:pt x="1461" y="80"/>
                    </a:lnTo>
                    <a:lnTo>
                      <a:pt x="1468" y="77"/>
                    </a:lnTo>
                    <a:lnTo>
                      <a:pt x="1475" y="74"/>
                    </a:lnTo>
                    <a:lnTo>
                      <a:pt x="1482" y="74"/>
                    </a:lnTo>
                    <a:close/>
                    <a:moveTo>
                      <a:pt x="452" y="74"/>
                    </a:moveTo>
                    <a:lnTo>
                      <a:pt x="463" y="75"/>
                    </a:lnTo>
                    <a:lnTo>
                      <a:pt x="473" y="78"/>
                    </a:lnTo>
                    <a:lnTo>
                      <a:pt x="482" y="84"/>
                    </a:lnTo>
                    <a:lnTo>
                      <a:pt x="490" y="92"/>
                    </a:lnTo>
                    <a:lnTo>
                      <a:pt x="497" y="102"/>
                    </a:lnTo>
                    <a:lnTo>
                      <a:pt x="503" y="75"/>
                    </a:lnTo>
                    <a:lnTo>
                      <a:pt x="571" y="75"/>
                    </a:lnTo>
                    <a:lnTo>
                      <a:pt x="563" y="110"/>
                    </a:lnTo>
                    <a:lnTo>
                      <a:pt x="545" y="110"/>
                    </a:lnTo>
                    <a:lnTo>
                      <a:pt x="517" y="233"/>
                    </a:lnTo>
                    <a:lnTo>
                      <a:pt x="512" y="251"/>
                    </a:lnTo>
                    <a:lnTo>
                      <a:pt x="505" y="266"/>
                    </a:lnTo>
                    <a:lnTo>
                      <a:pt x="497" y="279"/>
                    </a:lnTo>
                    <a:lnTo>
                      <a:pt x="488" y="290"/>
                    </a:lnTo>
                    <a:lnTo>
                      <a:pt x="477" y="299"/>
                    </a:lnTo>
                    <a:lnTo>
                      <a:pt x="464" y="306"/>
                    </a:lnTo>
                    <a:lnTo>
                      <a:pt x="450" y="312"/>
                    </a:lnTo>
                    <a:lnTo>
                      <a:pt x="434" y="314"/>
                    </a:lnTo>
                    <a:lnTo>
                      <a:pt x="417" y="316"/>
                    </a:lnTo>
                    <a:lnTo>
                      <a:pt x="396" y="314"/>
                    </a:lnTo>
                    <a:lnTo>
                      <a:pt x="376" y="312"/>
                    </a:lnTo>
                    <a:lnTo>
                      <a:pt x="359" y="306"/>
                    </a:lnTo>
                    <a:lnTo>
                      <a:pt x="343" y="299"/>
                    </a:lnTo>
                    <a:lnTo>
                      <a:pt x="357" y="263"/>
                    </a:lnTo>
                    <a:lnTo>
                      <a:pt x="373" y="269"/>
                    </a:lnTo>
                    <a:lnTo>
                      <a:pt x="387" y="274"/>
                    </a:lnTo>
                    <a:lnTo>
                      <a:pt x="399" y="276"/>
                    </a:lnTo>
                    <a:lnTo>
                      <a:pt x="411" y="277"/>
                    </a:lnTo>
                    <a:lnTo>
                      <a:pt x="425" y="276"/>
                    </a:lnTo>
                    <a:lnTo>
                      <a:pt x="437" y="273"/>
                    </a:lnTo>
                    <a:lnTo>
                      <a:pt x="447" y="268"/>
                    </a:lnTo>
                    <a:lnTo>
                      <a:pt x="455" y="260"/>
                    </a:lnTo>
                    <a:lnTo>
                      <a:pt x="461" y="251"/>
                    </a:lnTo>
                    <a:lnTo>
                      <a:pt x="466" y="239"/>
                    </a:lnTo>
                    <a:lnTo>
                      <a:pt x="470" y="221"/>
                    </a:lnTo>
                    <a:lnTo>
                      <a:pt x="469" y="220"/>
                    </a:lnTo>
                    <a:lnTo>
                      <a:pt x="459" y="229"/>
                    </a:lnTo>
                    <a:lnTo>
                      <a:pt x="448" y="235"/>
                    </a:lnTo>
                    <a:lnTo>
                      <a:pt x="437" y="239"/>
                    </a:lnTo>
                    <a:lnTo>
                      <a:pt x="426" y="240"/>
                    </a:lnTo>
                    <a:lnTo>
                      <a:pt x="413" y="239"/>
                    </a:lnTo>
                    <a:lnTo>
                      <a:pt x="402" y="235"/>
                    </a:lnTo>
                    <a:lnTo>
                      <a:pt x="392" y="230"/>
                    </a:lnTo>
                    <a:lnTo>
                      <a:pt x="384" y="221"/>
                    </a:lnTo>
                    <a:lnTo>
                      <a:pt x="377" y="212"/>
                    </a:lnTo>
                    <a:lnTo>
                      <a:pt x="371" y="200"/>
                    </a:lnTo>
                    <a:lnTo>
                      <a:pt x="369" y="187"/>
                    </a:lnTo>
                    <a:lnTo>
                      <a:pt x="368" y="172"/>
                    </a:lnTo>
                    <a:lnTo>
                      <a:pt x="369" y="157"/>
                    </a:lnTo>
                    <a:lnTo>
                      <a:pt x="372" y="142"/>
                    </a:lnTo>
                    <a:lnTo>
                      <a:pt x="377" y="129"/>
                    </a:lnTo>
                    <a:lnTo>
                      <a:pt x="384" y="116"/>
                    </a:lnTo>
                    <a:lnTo>
                      <a:pt x="393" y="103"/>
                    </a:lnTo>
                    <a:lnTo>
                      <a:pt x="404" y="93"/>
                    </a:lnTo>
                    <a:lnTo>
                      <a:pt x="415" y="84"/>
                    </a:lnTo>
                    <a:lnTo>
                      <a:pt x="426" y="79"/>
                    </a:lnTo>
                    <a:lnTo>
                      <a:pt x="439" y="75"/>
                    </a:lnTo>
                    <a:lnTo>
                      <a:pt x="452" y="74"/>
                    </a:lnTo>
                    <a:close/>
                    <a:moveTo>
                      <a:pt x="1590" y="71"/>
                    </a:moveTo>
                    <a:lnTo>
                      <a:pt x="1604" y="72"/>
                    </a:lnTo>
                    <a:lnTo>
                      <a:pt x="1618" y="76"/>
                    </a:lnTo>
                    <a:lnTo>
                      <a:pt x="1630" y="82"/>
                    </a:lnTo>
                    <a:lnTo>
                      <a:pt x="1641" y="91"/>
                    </a:lnTo>
                    <a:lnTo>
                      <a:pt x="1649" y="102"/>
                    </a:lnTo>
                    <a:lnTo>
                      <a:pt x="1656" y="114"/>
                    </a:lnTo>
                    <a:lnTo>
                      <a:pt x="1660" y="128"/>
                    </a:lnTo>
                    <a:lnTo>
                      <a:pt x="1661" y="144"/>
                    </a:lnTo>
                    <a:lnTo>
                      <a:pt x="1661" y="155"/>
                    </a:lnTo>
                    <a:lnTo>
                      <a:pt x="1659" y="167"/>
                    </a:lnTo>
                    <a:lnTo>
                      <a:pt x="1544" y="167"/>
                    </a:lnTo>
                    <a:lnTo>
                      <a:pt x="1543" y="178"/>
                    </a:lnTo>
                    <a:lnTo>
                      <a:pt x="1544" y="188"/>
                    </a:lnTo>
                    <a:lnTo>
                      <a:pt x="1547" y="196"/>
                    </a:lnTo>
                    <a:lnTo>
                      <a:pt x="1551" y="202"/>
                    </a:lnTo>
                    <a:lnTo>
                      <a:pt x="1557" y="207"/>
                    </a:lnTo>
                    <a:lnTo>
                      <a:pt x="1565" y="210"/>
                    </a:lnTo>
                    <a:lnTo>
                      <a:pt x="1573" y="211"/>
                    </a:lnTo>
                    <a:lnTo>
                      <a:pt x="1583" y="210"/>
                    </a:lnTo>
                    <a:lnTo>
                      <a:pt x="1592" y="206"/>
                    </a:lnTo>
                    <a:lnTo>
                      <a:pt x="1600" y="199"/>
                    </a:lnTo>
                    <a:lnTo>
                      <a:pt x="1606" y="190"/>
                    </a:lnTo>
                    <a:lnTo>
                      <a:pt x="1643" y="207"/>
                    </a:lnTo>
                    <a:lnTo>
                      <a:pt x="1634" y="218"/>
                    </a:lnTo>
                    <a:lnTo>
                      <a:pt x="1624" y="227"/>
                    </a:lnTo>
                    <a:lnTo>
                      <a:pt x="1613" y="234"/>
                    </a:lnTo>
                    <a:lnTo>
                      <a:pt x="1600" y="239"/>
                    </a:lnTo>
                    <a:lnTo>
                      <a:pt x="1586" y="243"/>
                    </a:lnTo>
                    <a:lnTo>
                      <a:pt x="1570" y="244"/>
                    </a:lnTo>
                    <a:lnTo>
                      <a:pt x="1554" y="243"/>
                    </a:lnTo>
                    <a:lnTo>
                      <a:pt x="1540" y="239"/>
                    </a:lnTo>
                    <a:lnTo>
                      <a:pt x="1527" y="233"/>
                    </a:lnTo>
                    <a:lnTo>
                      <a:pt x="1516" y="224"/>
                    </a:lnTo>
                    <a:lnTo>
                      <a:pt x="1509" y="216"/>
                    </a:lnTo>
                    <a:lnTo>
                      <a:pt x="1504" y="207"/>
                    </a:lnTo>
                    <a:lnTo>
                      <a:pt x="1500" y="196"/>
                    </a:lnTo>
                    <a:lnTo>
                      <a:pt x="1497" y="185"/>
                    </a:lnTo>
                    <a:lnTo>
                      <a:pt x="1497" y="173"/>
                    </a:lnTo>
                    <a:lnTo>
                      <a:pt x="1498" y="157"/>
                    </a:lnTo>
                    <a:lnTo>
                      <a:pt x="1501" y="141"/>
                    </a:lnTo>
                    <a:lnTo>
                      <a:pt x="1506" y="127"/>
                    </a:lnTo>
                    <a:lnTo>
                      <a:pt x="1514" y="114"/>
                    </a:lnTo>
                    <a:lnTo>
                      <a:pt x="1523" y="101"/>
                    </a:lnTo>
                    <a:lnTo>
                      <a:pt x="1535" y="90"/>
                    </a:lnTo>
                    <a:lnTo>
                      <a:pt x="1547" y="82"/>
                    </a:lnTo>
                    <a:lnTo>
                      <a:pt x="1560" y="76"/>
                    </a:lnTo>
                    <a:lnTo>
                      <a:pt x="1575" y="72"/>
                    </a:lnTo>
                    <a:lnTo>
                      <a:pt x="1590" y="71"/>
                    </a:lnTo>
                    <a:close/>
                    <a:moveTo>
                      <a:pt x="1248" y="71"/>
                    </a:moveTo>
                    <a:lnTo>
                      <a:pt x="1264" y="72"/>
                    </a:lnTo>
                    <a:lnTo>
                      <a:pt x="1277" y="74"/>
                    </a:lnTo>
                    <a:lnTo>
                      <a:pt x="1289" y="79"/>
                    </a:lnTo>
                    <a:lnTo>
                      <a:pt x="1299" y="85"/>
                    </a:lnTo>
                    <a:lnTo>
                      <a:pt x="1307" y="92"/>
                    </a:lnTo>
                    <a:lnTo>
                      <a:pt x="1313" y="100"/>
                    </a:lnTo>
                    <a:lnTo>
                      <a:pt x="1316" y="110"/>
                    </a:lnTo>
                    <a:lnTo>
                      <a:pt x="1317" y="121"/>
                    </a:lnTo>
                    <a:lnTo>
                      <a:pt x="1317" y="128"/>
                    </a:lnTo>
                    <a:lnTo>
                      <a:pt x="1316" y="136"/>
                    </a:lnTo>
                    <a:lnTo>
                      <a:pt x="1300" y="204"/>
                    </a:lnTo>
                    <a:lnTo>
                      <a:pt x="1327" y="204"/>
                    </a:lnTo>
                    <a:lnTo>
                      <a:pt x="1317" y="239"/>
                    </a:lnTo>
                    <a:lnTo>
                      <a:pt x="1243" y="239"/>
                    </a:lnTo>
                    <a:lnTo>
                      <a:pt x="1246" y="226"/>
                    </a:lnTo>
                    <a:lnTo>
                      <a:pt x="1235" y="232"/>
                    </a:lnTo>
                    <a:lnTo>
                      <a:pt x="1223" y="237"/>
                    </a:lnTo>
                    <a:lnTo>
                      <a:pt x="1212" y="240"/>
                    </a:lnTo>
                    <a:lnTo>
                      <a:pt x="1202" y="241"/>
                    </a:lnTo>
                    <a:lnTo>
                      <a:pt x="1192" y="240"/>
                    </a:lnTo>
                    <a:lnTo>
                      <a:pt x="1183" y="238"/>
                    </a:lnTo>
                    <a:lnTo>
                      <a:pt x="1175" y="234"/>
                    </a:lnTo>
                    <a:lnTo>
                      <a:pt x="1167" y="228"/>
                    </a:lnTo>
                    <a:lnTo>
                      <a:pt x="1161" y="221"/>
                    </a:lnTo>
                    <a:lnTo>
                      <a:pt x="1157" y="214"/>
                    </a:lnTo>
                    <a:lnTo>
                      <a:pt x="1155" y="205"/>
                    </a:lnTo>
                    <a:lnTo>
                      <a:pt x="1154" y="196"/>
                    </a:lnTo>
                    <a:lnTo>
                      <a:pt x="1155" y="183"/>
                    </a:lnTo>
                    <a:lnTo>
                      <a:pt x="1159" y="171"/>
                    </a:lnTo>
                    <a:lnTo>
                      <a:pt x="1166" y="161"/>
                    </a:lnTo>
                    <a:lnTo>
                      <a:pt x="1175" y="152"/>
                    </a:lnTo>
                    <a:lnTo>
                      <a:pt x="1187" y="145"/>
                    </a:lnTo>
                    <a:lnTo>
                      <a:pt x="1201" y="140"/>
                    </a:lnTo>
                    <a:lnTo>
                      <a:pt x="1217" y="136"/>
                    </a:lnTo>
                    <a:lnTo>
                      <a:pt x="1236" y="135"/>
                    </a:lnTo>
                    <a:lnTo>
                      <a:pt x="1243" y="136"/>
                    </a:lnTo>
                    <a:lnTo>
                      <a:pt x="1253" y="137"/>
                    </a:lnTo>
                    <a:lnTo>
                      <a:pt x="1265" y="140"/>
                    </a:lnTo>
                    <a:lnTo>
                      <a:pt x="1268" y="127"/>
                    </a:lnTo>
                    <a:lnTo>
                      <a:pt x="1268" y="126"/>
                    </a:lnTo>
                    <a:lnTo>
                      <a:pt x="1268" y="123"/>
                    </a:lnTo>
                    <a:lnTo>
                      <a:pt x="1267" y="117"/>
                    </a:lnTo>
                    <a:lnTo>
                      <a:pt x="1265" y="112"/>
                    </a:lnTo>
                    <a:lnTo>
                      <a:pt x="1260" y="109"/>
                    </a:lnTo>
                    <a:lnTo>
                      <a:pt x="1254" y="105"/>
                    </a:lnTo>
                    <a:lnTo>
                      <a:pt x="1248" y="104"/>
                    </a:lnTo>
                    <a:lnTo>
                      <a:pt x="1240" y="103"/>
                    </a:lnTo>
                    <a:lnTo>
                      <a:pt x="1229" y="104"/>
                    </a:lnTo>
                    <a:lnTo>
                      <a:pt x="1216" y="108"/>
                    </a:lnTo>
                    <a:lnTo>
                      <a:pt x="1202" y="114"/>
                    </a:lnTo>
                    <a:lnTo>
                      <a:pt x="1178" y="90"/>
                    </a:lnTo>
                    <a:lnTo>
                      <a:pt x="1195" y="81"/>
                    </a:lnTo>
                    <a:lnTo>
                      <a:pt x="1212" y="76"/>
                    </a:lnTo>
                    <a:lnTo>
                      <a:pt x="1230" y="72"/>
                    </a:lnTo>
                    <a:lnTo>
                      <a:pt x="1248" y="71"/>
                    </a:lnTo>
                    <a:close/>
                    <a:moveTo>
                      <a:pt x="127" y="41"/>
                    </a:moveTo>
                    <a:lnTo>
                      <a:pt x="112" y="104"/>
                    </a:lnTo>
                    <a:lnTo>
                      <a:pt x="137" y="104"/>
                    </a:lnTo>
                    <a:lnTo>
                      <a:pt x="149" y="104"/>
                    </a:lnTo>
                    <a:lnTo>
                      <a:pt x="158" y="102"/>
                    </a:lnTo>
                    <a:lnTo>
                      <a:pt x="166" y="98"/>
                    </a:lnTo>
                    <a:lnTo>
                      <a:pt x="173" y="92"/>
                    </a:lnTo>
                    <a:lnTo>
                      <a:pt x="177" y="86"/>
                    </a:lnTo>
                    <a:lnTo>
                      <a:pt x="180" y="77"/>
                    </a:lnTo>
                    <a:lnTo>
                      <a:pt x="181" y="67"/>
                    </a:lnTo>
                    <a:lnTo>
                      <a:pt x="180" y="60"/>
                    </a:lnTo>
                    <a:lnTo>
                      <a:pt x="178" y="53"/>
                    </a:lnTo>
                    <a:lnTo>
                      <a:pt x="173" y="48"/>
                    </a:lnTo>
                    <a:lnTo>
                      <a:pt x="168" y="44"/>
                    </a:lnTo>
                    <a:lnTo>
                      <a:pt x="161" y="42"/>
                    </a:lnTo>
                    <a:lnTo>
                      <a:pt x="153" y="41"/>
                    </a:lnTo>
                    <a:lnTo>
                      <a:pt x="127" y="41"/>
                    </a:lnTo>
                    <a:close/>
                    <a:moveTo>
                      <a:pt x="878" y="10"/>
                    </a:moveTo>
                    <a:lnTo>
                      <a:pt x="863" y="75"/>
                    </a:lnTo>
                    <a:lnTo>
                      <a:pt x="885" y="75"/>
                    </a:lnTo>
                    <a:lnTo>
                      <a:pt x="877" y="110"/>
                    </a:lnTo>
                    <a:lnTo>
                      <a:pt x="856" y="110"/>
                    </a:lnTo>
                    <a:lnTo>
                      <a:pt x="838" y="186"/>
                    </a:lnTo>
                    <a:lnTo>
                      <a:pt x="837" y="191"/>
                    </a:lnTo>
                    <a:lnTo>
                      <a:pt x="837" y="195"/>
                    </a:lnTo>
                    <a:lnTo>
                      <a:pt x="837" y="199"/>
                    </a:lnTo>
                    <a:lnTo>
                      <a:pt x="839" y="202"/>
                    </a:lnTo>
                    <a:lnTo>
                      <a:pt x="842" y="203"/>
                    </a:lnTo>
                    <a:lnTo>
                      <a:pt x="847" y="204"/>
                    </a:lnTo>
                    <a:lnTo>
                      <a:pt x="854" y="203"/>
                    </a:lnTo>
                    <a:lnTo>
                      <a:pt x="862" y="200"/>
                    </a:lnTo>
                    <a:lnTo>
                      <a:pt x="870" y="196"/>
                    </a:lnTo>
                    <a:lnTo>
                      <a:pt x="862" y="233"/>
                    </a:lnTo>
                    <a:lnTo>
                      <a:pt x="848" y="239"/>
                    </a:lnTo>
                    <a:lnTo>
                      <a:pt x="834" y="243"/>
                    </a:lnTo>
                    <a:lnTo>
                      <a:pt x="820" y="244"/>
                    </a:lnTo>
                    <a:lnTo>
                      <a:pt x="811" y="243"/>
                    </a:lnTo>
                    <a:lnTo>
                      <a:pt x="802" y="239"/>
                    </a:lnTo>
                    <a:lnTo>
                      <a:pt x="795" y="234"/>
                    </a:lnTo>
                    <a:lnTo>
                      <a:pt x="790" y="228"/>
                    </a:lnTo>
                    <a:lnTo>
                      <a:pt x="786" y="220"/>
                    </a:lnTo>
                    <a:lnTo>
                      <a:pt x="785" y="210"/>
                    </a:lnTo>
                    <a:lnTo>
                      <a:pt x="786" y="200"/>
                    </a:lnTo>
                    <a:lnTo>
                      <a:pt x="788" y="188"/>
                    </a:lnTo>
                    <a:lnTo>
                      <a:pt x="806" y="110"/>
                    </a:lnTo>
                    <a:lnTo>
                      <a:pt x="787" y="110"/>
                    </a:lnTo>
                    <a:lnTo>
                      <a:pt x="795" y="75"/>
                    </a:lnTo>
                    <a:lnTo>
                      <a:pt x="814" y="75"/>
                    </a:lnTo>
                    <a:lnTo>
                      <a:pt x="819" y="51"/>
                    </a:lnTo>
                    <a:lnTo>
                      <a:pt x="878" y="10"/>
                    </a:lnTo>
                    <a:close/>
                    <a:moveTo>
                      <a:pt x="606" y="4"/>
                    </a:moveTo>
                    <a:lnTo>
                      <a:pt x="678" y="4"/>
                    </a:lnTo>
                    <a:lnTo>
                      <a:pt x="656" y="97"/>
                    </a:lnTo>
                    <a:lnTo>
                      <a:pt x="667" y="89"/>
                    </a:lnTo>
                    <a:lnTo>
                      <a:pt x="678" y="84"/>
                    </a:lnTo>
                    <a:lnTo>
                      <a:pt x="686" y="79"/>
                    </a:lnTo>
                    <a:lnTo>
                      <a:pt x="699" y="75"/>
                    </a:lnTo>
                    <a:lnTo>
                      <a:pt x="712" y="73"/>
                    </a:lnTo>
                    <a:lnTo>
                      <a:pt x="720" y="74"/>
                    </a:lnTo>
                    <a:lnTo>
                      <a:pt x="727" y="76"/>
                    </a:lnTo>
                    <a:lnTo>
                      <a:pt x="733" y="79"/>
                    </a:lnTo>
                    <a:lnTo>
                      <a:pt x="738" y="84"/>
                    </a:lnTo>
                    <a:lnTo>
                      <a:pt x="742" y="90"/>
                    </a:lnTo>
                    <a:lnTo>
                      <a:pt x="745" y="97"/>
                    </a:lnTo>
                    <a:lnTo>
                      <a:pt x="747" y="104"/>
                    </a:lnTo>
                    <a:lnTo>
                      <a:pt x="748" y="113"/>
                    </a:lnTo>
                    <a:lnTo>
                      <a:pt x="747" y="122"/>
                    </a:lnTo>
                    <a:lnTo>
                      <a:pt x="746" y="130"/>
                    </a:lnTo>
                    <a:lnTo>
                      <a:pt x="729" y="204"/>
                    </a:lnTo>
                    <a:lnTo>
                      <a:pt x="751" y="204"/>
                    </a:lnTo>
                    <a:lnTo>
                      <a:pt x="743" y="239"/>
                    </a:lnTo>
                    <a:lnTo>
                      <a:pt x="671" y="239"/>
                    </a:lnTo>
                    <a:lnTo>
                      <a:pt x="695" y="134"/>
                    </a:lnTo>
                    <a:lnTo>
                      <a:pt x="696" y="131"/>
                    </a:lnTo>
                    <a:lnTo>
                      <a:pt x="696" y="127"/>
                    </a:lnTo>
                    <a:lnTo>
                      <a:pt x="695" y="121"/>
                    </a:lnTo>
                    <a:lnTo>
                      <a:pt x="693" y="117"/>
                    </a:lnTo>
                    <a:lnTo>
                      <a:pt x="690" y="114"/>
                    </a:lnTo>
                    <a:lnTo>
                      <a:pt x="685" y="113"/>
                    </a:lnTo>
                    <a:lnTo>
                      <a:pt x="678" y="114"/>
                    </a:lnTo>
                    <a:lnTo>
                      <a:pt x="669" y="118"/>
                    </a:lnTo>
                    <a:lnTo>
                      <a:pt x="659" y="123"/>
                    </a:lnTo>
                    <a:lnTo>
                      <a:pt x="648" y="131"/>
                    </a:lnTo>
                    <a:lnTo>
                      <a:pt x="632" y="204"/>
                    </a:lnTo>
                    <a:lnTo>
                      <a:pt x="653" y="204"/>
                    </a:lnTo>
                    <a:lnTo>
                      <a:pt x="645" y="239"/>
                    </a:lnTo>
                    <a:lnTo>
                      <a:pt x="557" y="239"/>
                    </a:lnTo>
                    <a:lnTo>
                      <a:pt x="565" y="204"/>
                    </a:lnTo>
                    <a:lnTo>
                      <a:pt x="582" y="204"/>
                    </a:lnTo>
                    <a:lnTo>
                      <a:pt x="620" y="39"/>
                    </a:lnTo>
                    <a:lnTo>
                      <a:pt x="598" y="39"/>
                    </a:lnTo>
                    <a:lnTo>
                      <a:pt x="606" y="4"/>
                    </a:lnTo>
                    <a:close/>
                    <a:moveTo>
                      <a:pt x="53" y="4"/>
                    </a:moveTo>
                    <a:lnTo>
                      <a:pt x="173" y="4"/>
                    </a:lnTo>
                    <a:lnTo>
                      <a:pt x="186" y="5"/>
                    </a:lnTo>
                    <a:lnTo>
                      <a:pt x="197" y="7"/>
                    </a:lnTo>
                    <a:lnTo>
                      <a:pt x="207" y="11"/>
                    </a:lnTo>
                    <a:lnTo>
                      <a:pt x="215" y="16"/>
                    </a:lnTo>
                    <a:lnTo>
                      <a:pt x="223" y="23"/>
                    </a:lnTo>
                    <a:lnTo>
                      <a:pt x="231" y="32"/>
                    </a:lnTo>
                    <a:lnTo>
                      <a:pt x="236" y="43"/>
                    </a:lnTo>
                    <a:lnTo>
                      <a:pt x="240" y="55"/>
                    </a:lnTo>
                    <a:lnTo>
                      <a:pt x="241" y="68"/>
                    </a:lnTo>
                    <a:lnTo>
                      <a:pt x="239" y="82"/>
                    </a:lnTo>
                    <a:lnTo>
                      <a:pt x="235" y="96"/>
                    </a:lnTo>
                    <a:lnTo>
                      <a:pt x="227" y="109"/>
                    </a:lnTo>
                    <a:lnTo>
                      <a:pt x="220" y="117"/>
                    </a:lnTo>
                    <a:lnTo>
                      <a:pt x="211" y="124"/>
                    </a:lnTo>
                    <a:lnTo>
                      <a:pt x="200" y="128"/>
                    </a:lnTo>
                    <a:lnTo>
                      <a:pt x="187" y="131"/>
                    </a:lnTo>
                    <a:lnTo>
                      <a:pt x="207" y="202"/>
                    </a:lnTo>
                    <a:lnTo>
                      <a:pt x="231" y="202"/>
                    </a:lnTo>
                    <a:lnTo>
                      <a:pt x="222" y="239"/>
                    </a:lnTo>
                    <a:lnTo>
                      <a:pt x="163" y="239"/>
                    </a:lnTo>
                    <a:lnTo>
                      <a:pt x="137" y="135"/>
                    </a:lnTo>
                    <a:lnTo>
                      <a:pt x="105" y="135"/>
                    </a:lnTo>
                    <a:lnTo>
                      <a:pt x="90" y="202"/>
                    </a:lnTo>
                    <a:lnTo>
                      <a:pt x="112" y="202"/>
                    </a:lnTo>
                    <a:lnTo>
                      <a:pt x="103" y="239"/>
                    </a:lnTo>
                    <a:lnTo>
                      <a:pt x="0" y="239"/>
                    </a:lnTo>
                    <a:lnTo>
                      <a:pt x="8" y="202"/>
                    </a:lnTo>
                    <a:lnTo>
                      <a:pt x="31" y="202"/>
                    </a:lnTo>
                    <a:lnTo>
                      <a:pt x="68" y="41"/>
                    </a:lnTo>
                    <a:lnTo>
                      <a:pt x="45" y="41"/>
                    </a:lnTo>
                    <a:lnTo>
                      <a:pt x="53" y="4"/>
                    </a:lnTo>
                    <a:close/>
                    <a:moveTo>
                      <a:pt x="1059" y="0"/>
                    </a:moveTo>
                    <a:lnTo>
                      <a:pt x="1075" y="1"/>
                    </a:lnTo>
                    <a:lnTo>
                      <a:pt x="1089" y="5"/>
                    </a:lnTo>
                    <a:lnTo>
                      <a:pt x="1102" y="10"/>
                    </a:lnTo>
                    <a:lnTo>
                      <a:pt x="1113" y="17"/>
                    </a:lnTo>
                    <a:lnTo>
                      <a:pt x="1123" y="27"/>
                    </a:lnTo>
                    <a:lnTo>
                      <a:pt x="1127" y="4"/>
                    </a:lnTo>
                    <a:lnTo>
                      <a:pt x="1165" y="4"/>
                    </a:lnTo>
                    <a:lnTo>
                      <a:pt x="1147" y="80"/>
                    </a:lnTo>
                    <a:lnTo>
                      <a:pt x="1110" y="80"/>
                    </a:lnTo>
                    <a:lnTo>
                      <a:pt x="1108" y="70"/>
                    </a:lnTo>
                    <a:lnTo>
                      <a:pt x="1103" y="62"/>
                    </a:lnTo>
                    <a:lnTo>
                      <a:pt x="1097" y="55"/>
                    </a:lnTo>
                    <a:lnTo>
                      <a:pt x="1090" y="49"/>
                    </a:lnTo>
                    <a:lnTo>
                      <a:pt x="1081" y="45"/>
                    </a:lnTo>
                    <a:lnTo>
                      <a:pt x="1070" y="43"/>
                    </a:lnTo>
                    <a:lnTo>
                      <a:pt x="1058" y="42"/>
                    </a:lnTo>
                    <a:lnTo>
                      <a:pt x="1044" y="43"/>
                    </a:lnTo>
                    <a:lnTo>
                      <a:pt x="1030" y="47"/>
                    </a:lnTo>
                    <a:lnTo>
                      <a:pt x="1017" y="53"/>
                    </a:lnTo>
                    <a:lnTo>
                      <a:pt x="1004" y="61"/>
                    </a:lnTo>
                    <a:lnTo>
                      <a:pt x="992" y="72"/>
                    </a:lnTo>
                    <a:lnTo>
                      <a:pt x="982" y="84"/>
                    </a:lnTo>
                    <a:lnTo>
                      <a:pt x="975" y="97"/>
                    </a:lnTo>
                    <a:lnTo>
                      <a:pt x="969" y="111"/>
                    </a:lnTo>
                    <a:lnTo>
                      <a:pt x="965" y="126"/>
                    </a:lnTo>
                    <a:lnTo>
                      <a:pt x="964" y="141"/>
                    </a:lnTo>
                    <a:lnTo>
                      <a:pt x="965" y="153"/>
                    </a:lnTo>
                    <a:lnTo>
                      <a:pt x="968" y="164"/>
                    </a:lnTo>
                    <a:lnTo>
                      <a:pt x="973" y="173"/>
                    </a:lnTo>
                    <a:lnTo>
                      <a:pt x="979" y="182"/>
                    </a:lnTo>
                    <a:lnTo>
                      <a:pt x="988" y="189"/>
                    </a:lnTo>
                    <a:lnTo>
                      <a:pt x="997" y="195"/>
                    </a:lnTo>
                    <a:lnTo>
                      <a:pt x="1007" y="197"/>
                    </a:lnTo>
                    <a:lnTo>
                      <a:pt x="1019" y="198"/>
                    </a:lnTo>
                    <a:lnTo>
                      <a:pt x="1034" y="197"/>
                    </a:lnTo>
                    <a:lnTo>
                      <a:pt x="1049" y="192"/>
                    </a:lnTo>
                    <a:lnTo>
                      <a:pt x="1064" y="184"/>
                    </a:lnTo>
                    <a:lnTo>
                      <a:pt x="1078" y="172"/>
                    </a:lnTo>
                    <a:lnTo>
                      <a:pt x="1092" y="158"/>
                    </a:lnTo>
                    <a:lnTo>
                      <a:pt x="1130" y="185"/>
                    </a:lnTo>
                    <a:lnTo>
                      <a:pt x="1118" y="198"/>
                    </a:lnTo>
                    <a:lnTo>
                      <a:pt x="1106" y="209"/>
                    </a:lnTo>
                    <a:lnTo>
                      <a:pt x="1092" y="219"/>
                    </a:lnTo>
                    <a:lnTo>
                      <a:pt x="1078" y="227"/>
                    </a:lnTo>
                    <a:lnTo>
                      <a:pt x="1058" y="235"/>
                    </a:lnTo>
                    <a:lnTo>
                      <a:pt x="1037" y="240"/>
                    </a:lnTo>
                    <a:lnTo>
                      <a:pt x="1016" y="242"/>
                    </a:lnTo>
                    <a:lnTo>
                      <a:pt x="997" y="241"/>
                    </a:lnTo>
                    <a:lnTo>
                      <a:pt x="979" y="237"/>
                    </a:lnTo>
                    <a:lnTo>
                      <a:pt x="963" y="232"/>
                    </a:lnTo>
                    <a:lnTo>
                      <a:pt x="948" y="223"/>
                    </a:lnTo>
                    <a:lnTo>
                      <a:pt x="935" y="213"/>
                    </a:lnTo>
                    <a:lnTo>
                      <a:pt x="924" y="200"/>
                    </a:lnTo>
                    <a:lnTo>
                      <a:pt x="914" y="186"/>
                    </a:lnTo>
                    <a:lnTo>
                      <a:pt x="908" y="172"/>
                    </a:lnTo>
                    <a:lnTo>
                      <a:pt x="904" y="155"/>
                    </a:lnTo>
                    <a:lnTo>
                      <a:pt x="903" y="138"/>
                    </a:lnTo>
                    <a:lnTo>
                      <a:pt x="904" y="120"/>
                    </a:lnTo>
                    <a:lnTo>
                      <a:pt x="908" y="103"/>
                    </a:lnTo>
                    <a:lnTo>
                      <a:pt x="914" y="86"/>
                    </a:lnTo>
                    <a:lnTo>
                      <a:pt x="924" y="71"/>
                    </a:lnTo>
                    <a:lnTo>
                      <a:pt x="935" y="56"/>
                    </a:lnTo>
                    <a:lnTo>
                      <a:pt x="949" y="42"/>
                    </a:lnTo>
                    <a:lnTo>
                      <a:pt x="965" y="29"/>
                    </a:lnTo>
                    <a:lnTo>
                      <a:pt x="982" y="19"/>
                    </a:lnTo>
                    <a:lnTo>
                      <a:pt x="1000" y="11"/>
                    </a:lnTo>
                    <a:lnTo>
                      <a:pt x="1018" y="5"/>
                    </a:lnTo>
                    <a:lnTo>
                      <a:pt x="1038" y="1"/>
                    </a:lnTo>
                    <a:lnTo>
                      <a:pt x="1059" y="0"/>
                    </a:lnTo>
                    <a:close/>
                    <a:moveTo>
                      <a:pt x="329" y="0"/>
                    </a:moveTo>
                    <a:lnTo>
                      <a:pt x="336" y="1"/>
                    </a:lnTo>
                    <a:lnTo>
                      <a:pt x="342" y="4"/>
                    </a:lnTo>
                    <a:lnTo>
                      <a:pt x="348" y="8"/>
                    </a:lnTo>
                    <a:lnTo>
                      <a:pt x="353" y="14"/>
                    </a:lnTo>
                    <a:lnTo>
                      <a:pt x="355" y="20"/>
                    </a:lnTo>
                    <a:lnTo>
                      <a:pt x="356" y="28"/>
                    </a:lnTo>
                    <a:lnTo>
                      <a:pt x="355" y="35"/>
                    </a:lnTo>
                    <a:lnTo>
                      <a:pt x="353" y="41"/>
                    </a:lnTo>
                    <a:lnTo>
                      <a:pt x="348" y="47"/>
                    </a:lnTo>
                    <a:lnTo>
                      <a:pt x="342" y="51"/>
                    </a:lnTo>
                    <a:lnTo>
                      <a:pt x="336" y="54"/>
                    </a:lnTo>
                    <a:lnTo>
                      <a:pt x="329" y="55"/>
                    </a:lnTo>
                    <a:lnTo>
                      <a:pt x="322" y="54"/>
                    </a:lnTo>
                    <a:lnTo>
                      <a:pt x="316" y="51"/>
                    </a:lnTo>
                    <a:lnTo>
                      <a:pt x="310" y="47"/>
                    </a:lnTo>
                    <a:lnTo>
                      <a:pt x="306" y="41"/>
                    </a:lnTo>
                    <a:lnTo>
                      <a:pt x="303" y="35"/>
                    </a:lnTo>
                    <a:lnTo>
                      <a:pt x="302" y="28"/>
                    </a:lnTo>
                    <a:lnTo>
                      <a:pt x="303" y="20"/>
                    </a:lnTo>
                    <a:lnTo>
                      <a:pt x="306" y="14"/>
                    </a:lnTo>
                    <a:lnTo>
                      <a:pt x="310" y="8"/>
                    </a:lnTo>
                    <a:lnTo>
                      <a:pt x="316" y="4"/>
                    </a:lnTo>
                    <a:lnTo>
                      <a:pt x="322" y="1"/>
                    </a:lnTo>
                    <a:lnTo>
                      <a:pt x="329" y="0"/>
                    </a:lnTo>
                    <a:close/>
                  </a:path>
                </a:pathLst>
              </a:custGeom>
              <a:solidFill>
                <a:srgbClr val="FFFFFF"/>
              </a:solidFill>
              <a:ln w="0">
                <a:solidFill>
                  <a:srgbClr val="FFFFFF"/>
                </a:solidFill>
                <a:round/>
                <a:headEnd/>
                <a:tailEnd/>
              </a:ln>
            </p:spPr>
            <p:txBody>
              <a:bodyPr/>
              <a:lstStyle/>
              <a:p>
                <a:pPr defTabSz="457200">
                  <a:defRPr/>
                </a:pPr>
                <a:endParaRPr lang="en-US" sz="1800">
                  <a:solidFill>
                    <a:srgbClr val="000000"/>
                  </a:solidFill>
                </a:endParaRPr>
              </a:p>
            </p:txBody>
          </p:sp>
          <p:grpSp>
            <p:nvGrpSpPr>
              <p:cNvPr id="10" name="Group 5"/>
              <p:cNvGrpSpPr>
                <a:grpSpLocks/>
              </p:cNvGrpSpPr>
              <p:nvPr/>
            </p:nvGrpSpPr>
            <p:grpSpPr bwMode="auto">
              <a:xfrm>
                <a:off x="1170" y="10257"/>
                <a:ext cx="527" cy="528"/>
                <a:chOff x="1192" y="10302"/>
                <a:chExt cx="527" cy="528"/>
              </a:xfrm>
            </p:grpSpPr>
            <p:sp>
              <p:nvSpPr>
                <p:cNvPr id="12" name="Freeform 6"/>
                <p:cNvSpPr>
                  <a:spLocks/>
                </p:cNvSpPr>
                <p:nvPr/>
              </p:nvSpPr>
              <p:spPr bwMode="auto">
                <a:xfrm>
                  <a:off x="1192" y="10302"/>
                  <a:ext cx="513" cy="520"/>
                </a:xfrm>
                <a:custGeom>
                  <a:avLst/>
                  <a:gdLst>
                    <a:gd name="T0" fmla="*/ 256 w 513"/>
                    <a:gd name="T1" fmla="*/ 0 h 519"/>
                    <a:gd name="T2" fmla="*/ 284 w 513"/>
                    <a:gd name="T3" fmla="*/ 2 h 519"/>
                    <a:gd name="T4" fmla="*/ 311 w 513"/>
                    <a:gd name="T5" fmla="*/ 6 h 519"/>
                    <a:gd name="T6" fmla="*/ 338 w 513"/>
                    <a:gd name="T7" fmla="*/ 13 h 519"/>
                    <a:gd name="T8" fmla="*/ 362 w 513"/>
                    <a:gd name="T9" fmla="*/ 23 h 519"/>
                    <a:gd name="T10" fmla="*/ 386 w 513"/>
                    <a:gd name="T11" fmla="*/ 35 h 519"/>
                    <a:gd name="T12" fmla="*/ 408 w 513"/>
                    <a:gd name="T13" fmla="*/ 50 h 519"/>
                    <a:gd name="T14" fmla="*/ 429 w 513"/>
                    <a:gd name="T15" fmla="*/ 67 h 519"/>
                    <a:gd name="T16" fmla="*/ 447 w 513"/>
                    <a:gd name="T17" fmla="*/ 86 h 519"/>
                    <a:gd name="T18" fmla="*/ 464 w 513"/>
                    <a:gd name="T19" fmla="*/ 106 h 519"/>
                    <a:gd name="T20" fmla="*/ 478 w 513"/>
                    <a:gd name="T21" fmla="*/ 129 h 519"/>
                    <a:gd name="T22" fmla="*/ 490 w 513"/>
                    <a:gd name="T23" fmla="*/ 153 h 519"/>
                    <a:gd name="T24" fmla="*/ 500 w 513"/>
                    <a:gd name="T25" fmla="*/ 178 h 519"/>
                    <a:gd name="T26" fmla="*/ 507 w 513"/>
                    <a:gd name="T27" fmla="*/ 204 h 519"/>
                    <a:gd name="T28" fmla="*/ 511 w 513"/>
                    <a:gd name="T29" fmla="*/ 231 h 519"/>
                    <a:gd name="T30" fmla="*/ 513 w 513"/>
                    <a:gd name="T31" fmla="*/ 260 h 519"/>
                    <a:gd name="T32" fmla="*/ 511 w 513"/>
                    <a:gd name="T33" fmla="*/ 288 h 519"/>
                    <a:gd name="T34" fmla="*/ 507 w 513"/>
                    <a:gd name="T35" fmla="*/ 315 h 519"/>
                    <a:gd name="T36" fmla="*/ 500 w 513"/>
                    <a:gd name="T37" fmla="*/ 342 h 519"/>
                    <a:gd name="T38" fmla="*/ 490 w 513"/>
                    <a:gd name="T39" fmla="*/ 367 h 519"/>
                    <a:gd name="T40" fmla="*/ 478 w 513"/>
                    <a:gd name="T41" fmla="*/ 391 h 519"/>
                    <a:gd name="T42" fmla="*/ 464 w 513"/>
                    <a:gd name="T43" fmla="*/ 413 h 519"/>
                    <a:gd name="T44" fmla="*/ 447 w 513"/>
                    <a:gd name="T45" fmla="*/ 433 h 519"/>
                    <a:gd name="T46" fmla="*/ 429 w 513"/>
                    <a:gd name="T47" fmla="*/ 453 h 519"/>
                    <a:gd name="T48" fmla="*/ 408 w 513"/>
                    <a:gd name="T49" fmla="*/ 469 h 519"/>
                    <a:gd name="T50" fmla="*/ 386 w 513"/>
                    <a:gd name="T51" fmla="*/ 484 h 519"/>
                    <a:gd name="T52" fmla="*/ 362 w 513"/>
                    <a:gd name="T53" fmla="*/ 496 h 519"/>
                    <a:gd name="T54" fmla="*/ 338 w 513"/>
                    <a:gd name="T55" fmla="*/ 506 h 519"/>
                    <a:gd name="T56" fmla="*/ 311 w 513"/>
                    <a:gd name="T57" fmla="*/ 513 h 519"/>
                    <a:gd name="T58" fmla="*/ 284 w 513"/>
                    <a:gd name="T59" fmla="*/ 518 h 519"/>
                    <a:gd name="T60" fmla="*/ 256 w 513"/>
                    <a:gd name="T61" fmla="*/ 519 h 519"/>
                    <a:gd name="T62" fmla="*/ 228 w 513"/>
                    <a:gd name="T63" fmla="*/ 518 h 519"/>
                    <a:gd name="T64" fmla="*/ 202 w 513"/>
                    <a:gd name="T65" fmla="*/ 513 h 519"/>
                    <a:gd name="T66" fmla="*/ 175 w 513"/>
                    <a:gd name="T67" fmla="*/ 506 h 519"/>
                    <a:gd name="T68" fmla="*/ 150 w 513"/>
                    <a:gd name="T69" fmla="*/ 496 h 519"/>
                    <a:gd name="T70" fmla="*/ 127 w 513"/>
                    <a:gd name="T71" fmla="*/ 484 h 519"/>
                    <a:gd name="T72" fmla="*/ 105 w 513"/>
                    <a:gd name="T73" fmla="*/ 469 h 519"/>
                    <a:gd name="T74" fmla="*/ 85 w 513"/>
                    <a:gd name="T75" fmla="*/ 453 h 519"/>
                    <a:gd name="T76" fmla="*/ 66 w 513"/>
                    <a:gd name="T77" fmla="*/ 433 h 519"/>
                    <a:gd name="T78" fmla="*/ 49 w 513"/>
                    <a:gd name="T79" fmla="*/ 413 h 519"/>
                    <a:gd name="T80" fmla="*/ 35 w 513"/>
                    <a:gd name="T81" fmla="*/ 391 h 519"/>
                    <a:gd name="T82" fmla="*/ 23 w 513"/>
                    <a:gd name="T83" fmla="*/ 367 h 519"/>
                    <a:gd name="T84" fmla="*/ 13 w 513"/>
                    <a:gd name="T85" fmla="*/ 342 h 519"/>
                    <a:gd name="T86" fmla="*/ 6 w 513"/>
                    <a:gd name="T87" fmla="*/ 315 h 519"/>
                    <a:gd name="T88" fmla="*/ 1 w 513"/>
                    <a:gd name="T89" fmla="*/ 288 h 519"/>
                    <a:gd name="T90" fmla="*/ 0 w 513"/>
                    <a:gd name="T91" fmla="*/ 260 h 519"/>
                    <a:gd name="T92" fmla="*/ 1 w 513"/>
                    <a:gd name="T93" fmla="*/ 231 h 519"/>
                    <a:gd name="T94" fmla="*/ 6 w 513"/>
                    <a:gd name="T95" fmla="*/ 204 h 519"/>
                    <a:gd name="T96" fmla="*/ 13 w 513"/>
                    <a:gd name="T97" fmla="*/ 178 h 519"/>
                    <a:gd name="T98" fmla="*/ 23 w 513"/>
                    <a:gd name="T99" fmla="*/ 153 h 519"/>
                    <a:gd name="T100" fmla="*/ 35 w 513"/>
                    <a:gd name="T101" fmla="*/ 129 h 519"/>
                    <a:gd name="T102" fmla="*/ 49 w 513"/>
                    <a:gd name="T103" fmla="*/ 106 h 519"/>
                    <a:gd name="T104" fmla="*/ 66 w 513"/>
                    <a:gd name="T105" fmla="*/ 86 h 519"/>
                    <a:gd name="T106" fmla="*/ 85 w 513"/>
                    <a:gd name="T107" fmla="*/ 67 h 519"/>
                    <a:gd name="T108" fmla="*/ 105 w 513"/>
                    <a:gd name="T109" fmla="*/ 50 h 519"/>
                    <a:gd name="T110" fmla="*/ 127 w 513"/>
                    <a:gd name="T111" fmla="*/ 35 h 519"/>
                    <a:gd name="T112" fmla="*/ 150 w 513"/>
                    <a:gd name="T113" fmla="*/ 23 h 519"/>
                    <a:gd name="T114" fmla="*/ 175 w 513"/>
                    <a:gd name="T115" fmla="*/ 13 h 519"/>
                    <a:gd name="T116" fmla="*/ 202 w 513"/>
                    <a:gd name="T117" fmla="*/ 6 h 519"/>
                    <a:gd name="T118" fmla="*/ 228 w 513"/>
                    <a:gd name="T119" fmla="*/ 2 h 519"/>
                    <a:gd name="T120" fmla="*/ 256 w 513"/>
                    <a:gd name="T121" fmla="*/ 0 h 5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3" h="519">
                      <a:moveTo>
                        <a:pt x="256" y="0"/>
                      </a:moveTo>
                      <a:lnTo>
                        <a:pt x="284" y="2"/>
                      </a:lnTo>
                      <a:lnTo>
                        <a:pt x="311" y="6"/>
                      </a:lnTo>
                      <a:lnTo>
                        <a:pt x="338" y="13"/>
                      </a:lnTo>
                      <a:lnTo>
                        <a:pt x="362" y="23"/>
                      </a:lnTo>
                      <a:lnTo>
                        <a:pt x="386" y="35"/>
                      </a:lnTo>
                      <a:lnTo>
                        <a:pt x="408" y="50"/>
                      </a:lnTo>
                      <a:lnTo>
                        <a:pt x="429" y="67"/>
                      </a:lnTo>
                      <a:lnTo>
                        <a:pt x="447" y="86"/>
                      </a:lnTo>
                      <a:lnTo>
                        <a:pt x="464" y="106"/>
                      </a:lnTo>
                      <a:lnTo>
                        <a:pt x="478" y="129"/>
                      </a:lnTo>
                      <a:lnTo>
                        <a:pt x="490" y="153"/>
                      </a:lnTo>
                      <a:lnTo>
                        <a:pt x="500" y="178"/>
                      </a:lnTo>
                      <a:lnTo>
                        <a:pt x="507" y="204"/>
                      </a:lnTo>
                      <a:lnTo>
                        <a:pt x="511" y="231"/>
                      </a:lnTo>
                      <a:lnTo>
                        <a:pt x="513" y="260"/>
                      </a:lnTo>
                      <a:lnTo>
                        <a:pt x="511" y="288"/>
                      </a:lnTo>
                      <a:lnTo>
                        <a:pt x="507" y="315"/>
                      </a:lnTo>
                      <a:lnTo>
                        <a:pt x="500" y="342"/>
                      </a:lnTo>
                      <a:lnTo>
                        <a:pt x="490" y="367"/>
                      </a:lnTo>
                      <a:lnTo>
                        <a:pt x="478" y="391"/>
                      </a:lnTo>
                      <a:lnTo>
                        <a:pt x="464" y="413"/>
                      </a:lnTo>
                      <a:lnTo>
                        <a:pt x="447" y="433"/>
                      </a:lnTo>
                      <a:lnTo>
                        <a:pt x="429" y="453"/>
                      </a:lnTo>
                      <a:lnTo>
                        <a:pt x="408" y="469"/>
                      </a:lnTo>
                      <a:lnTo>
                        <a:pt x="386" y="484"/>
                      </a:lnTo>
                      <a:lnTo>
                        <a:pt x="362" y="496"/>
                      </a:lnTo>
                      <a:lnTo>
                        <a:pt x="338" y="506"/>
                      </a:lnTo>
                      <a:lnTo>
                        <a:pt x="311" y="513"/>
                      </a:lnTo>
                      <a:lnTo>
                        <a:pt x="284" y="518"/>
                      </a:lnTo>
                      <a:lnTo>
                        <a:pt x="256" y="519"/>
                      </a:lnTo>
                      <a:lnTo>
                        <a:pt x="228" y="518"/>
                      </a:lnTo>
                      <a:lnTo>
                        <a:pt x="202" y="513"/>
                      </a:lnTo>
                      <a:lnTo>
                        <a:pt x="175" y="506"/>
                      </a:lnTo>
                      <a:lnTo>
                        <a:pt x="150" y="496"/>
                      </a:lnTo>
                      <a:lnTo>
                        <a:pt x="127" y="484"/>
                      </a:lnTo>
                      <a:lnTo>
                        <a:pt x="105" y="469"/>
                      </a:lnTo>
                      <a:lnTo>
                        <a:pt x="85" y="453"/>
                      </a:lnTo>
                      <a:lnTo>
                        <a:pt x="66" y="433"/>
                      </a:lnTo>
                      <a:lnTo>
                        <a:pt x="49" y="413"/>
                      </a:lnTo>
                      <a:lnTo>
                        <a:pt x="35" y="391"/>
                      </a:lnTo>
                      <a:lnTo>
                        <a:pt x="23" y="367"/>
                      </a:lnTo>
                      <a:lnTo>
                        <a:pt x="13" y="342"/>
                      </a:lnTo>
                      <a:lnTo>
                        <a:pt x="6" y="315"/>
                      </a:lnTo>
                      <a:lnTo>
                        <a:pt x="1" y="288"/>
                      </a:lnTo>
                      <a:lnTo>
                        <a:pt x="0" y="260"/>
                      </a:lnTo>
                      <a:lnTo>
                        <a:pt x="1" y="231"/>
                      </a:lnTo>
                      <a:lnTo>
                        <a:pt x="6" y="204"/>
                      </a:lnTo>
                      <a:lnTo>
                        <a:pt x="13" y="178"/>
                      </a:lnTo>
                      <a:lnTo>
                        <a:pt x="23" y="153"/>
                      </a:lnTo>
                      <a:lnTo>
                        <a:pt x="35" y="129"/>
                      </a:lnTo>
                      <a:lnTo>
                        <a:pt x="49" y="106"/>
                      </a:lnTo>
                      <a:lnTo>
                        <a:pt x="66" y="86"/>
                      </a:lnTo>
                      <a:lnTo>
                        <a:pt x="85" y="67"/>
                      </a:lnTo>
                      <a:lnTo>
                        <a:pt x="105" y="50"/>
                      </a:lnTo>
                      <a:lnTo>
                        <a:pt x="127" y="35"/>
                      </a:lnTo>
                      <a:lnTo>
                        <a:pt x="150" y="23"/>
                      </a:lnTo>
                      <a:lnTo>
                        <a:pt x="175" y="13"/>
                      </a:lnTo>
                      <a:lnTo>
                        <a:pt x="202" y="6"/>
                      </a:lnTo>
                      <a:lnTo>
                        <a:pt x="228" y="2"/>
                      </a:lnTo>
                      <a:lnTo>
                        <a:pt x="256" y="0"/>
                      </a:lnTo>
                      <a:close/>
                    </a:path>
                  </a:pathLst>
                </a:custGeom>
                <a:solidFill>
                  <a:srgbClr val="FFFFFF"/>
                </a:solidFill>
                <a:ln w="0">
                  <a:solidFill>
                    <a:srgbClr val="FFFFFF"/>
                  </a:solidFill>
                  <a:round/>
                  <a:headEnd/>
                  <a:tailEnd/>
                </a:ln>
              </p:spPr>
              <p:txBody>
                <a:bodyPr/>
                <a:lstStyle/>
                <a:p>
                  <a:pPr defTabSz="457200">
                    <a:defRPr/>
                  </a:pPr>
                  <a:endParaRPr lang="en-US" sz="1800">
                    <a:solidFill>
                      <a:srgbClr val="000000"/>
                    </a:solidFill>
                  </a:endParaRPr>
                </a:p>
              </p:txBody>
            </p:sp>
            <p:sp>
              <p:nvSpPr>
                <p:cNvPr id="13" name="Freeform 7"/>
                <p:cNvSpPr>
                  <a:spLocks/>
                </p:cNvSpPr>
                <p:nvPr/>
              </p:nvSpPr>
              <p:spPr bwMode="auto">
                <a:xfrm>
                  <a:off x="1509" y="10580"/>
                  <a:ext cx="210" cy="250"/>
                </a:xfrm>
                <a:custGeom>
                  <a:avLst/>
                  <a:gdLst>
                    <a:gd name="T0" fmla="*/ 105 w 209"/>
                    <a:gd name="T1" fmla="*/ 0 h 211"/>
                    <a:gd name="T2" fmla="*/ 123 w 209"/>
                    <a:gd name="T3" fmla="*/ 2 h 211"/>
                    <a:gd name="T4" fmla="*/ 141 w 209"/>
                    <a:gd name="T5" fmla="*/ 7 h 211"/>
                    <a:gd name="T6" fmla="*/ 157 w 209"/>
                    <a:gd name="T7" fmla="*/ 14 h 211"/>
                    <a:gd name="T8" fmla="*/ 172 w 209"/>
                    <a:gd name="T9" fmla="*/ 25 h 211"/>
                    <a:gd name="T10" fmla="*/ 184 w 209"/>
                    <a:gd name="T11" fmla="*/ 38 h 211"/>
                    <a:gd name="T12" fmla="*/ 194 w 209"/>
                    <a:gd name="T13" fmla="*/ 52 h 211"/>
                    <a:gd name="T14" fmla="*/ 202 w 209"/>
                    <a:gd name="T15" fmla="*/ 69 h 211"/>
                    <a:gd name="T16" fmla="*/ 207 w 209"/>
                    <a:gd name="T17" fmla="*/ 86 h 211"/>
                    <a:gd name="T18" fmla="*/ 209 w 209"/>
                    <a:gd name="T19" fmla="*/ 105 h 211"/>
                    <a:gd name="T20" fmla="*/ 207 w 209"/>
                    <a:gd name="T21" fmla="*/ 124 h 211"/>
                    <a:gd name="T22" fmla="*/ 202 w 209"/>
                    <a:gd name="T23" fmla="*/ 142 h 211"/>
                    <a:gd name="T24" fmla="*/ 194 w 209"/>
                    <a:gd name="T25" fmla="*/ 159 h 211"/>
                    <a:gd name="T26" fmla="*/ 184 w 209"/>
                    <a:gd name="T27" fmla="*/ 173 h 211"/>
                    <a:gd name="T28" fmla="*/ 172 w 209"/>
                    <a:gd name="T29" fmla="*/ 186 h 211"/>
                    <a:gd name="T30" fmla="*/ 157 w 209"/>
                    <a:gd name="T31" fmla="*/ 196 h 211"/>
                    <a:gd name="T32" fmla="*/ 141 w 209"/>
                    <a:gd name="T33" fmla="*/ 204 h 211"/>
                    <a:gd name="T34" fmla="*/ 123 w 209"/>
                    <a:gd name="T35" fmla="*/ 209 h 211"/>
                    <a:gd name="T36" fmla="*/ 105 w 209"/>
                    <a:gd name="T37" fmla="*/ 211 h 211"/>
                    <a:gd name="T38" fmla="*/ 86 w 209"/>
                    <a:gd name="T39" fmla="*/ 209 h 211"/>
                    <a:gd name="T40" fmla="*/ 68 w 209"/>
                    <a:gd name="T41" fmla="*/ 204 h 211"/>
                    <a:gd name="T42" fmla="*/ 52 w 209"/>
                    <a:gd name="T43" fmla="*/ 196 h 211"/>
                    <a:gd name="T44" fmla="*/ 37 w 209"/>
                    <a:gd name="T45" fmla="*/ 186 h 211"/>
                    <a:gd name="T46" fmla="*/ 25 w 209"/>
                    <a:gd name="T47" fmla="*/ 173 h 211"/>
                    <a:gd name="T48" fmla="*/ 15 w 209"/>
                    <a:gd name="T49" fmla="*/ 159 h 211"/>
                    <a:gd name="T50" fmla="*/ 7 w 209"/>
                    <a:gd name="T51" fmla="*/ 142 h 211"/>
                    <a:gd name="T52" fmla="*/ 2 w 209"/>
                    <a:gd name="T53" fmla="*/ 124 h 211"/>
                    <a:gd name="T54" fmla="*/ 0 w 209"/>
                    <a:gd name="T55" fmla="*/ 105 h 211"/>
                    <a:gd name="T56" fmla="*/ 2 w 209"/>
                    <a:gd name="T57" fmla="*/ 86 h 211"/>
                    <a:gd name="T58" fmla="*/ 7 w 209"/>
                    <a:gd name="T59" fmla="*/ 69 h 211"/>
                    <a:gd name="T60" fmla="*/ 15 w 209"/>
                    <a:gd name="T61" fmla="*/ 52 h 211"/>
                    <a:gd name="T62" fmla="*/ 25 w 209"/>
                    <a:gd name="T63" fmla="*/ 38 h 211"/>
                    <a:gd name="T64" fmla="*/ 37 w 209"/>
                    <a:gd name="T65" fmla="*/ 25 h 211"/>
                    <a:gd name="T66" fmla="*/ 52 w 209"/>
                    <a:gd name="T67" fmla="*/ 14 h 211"/>
                    <a:gd name="T68" fmla="*/ 68 w 209"/>
                    <a:gd name="T69" fmla="*/ 7 h 211"/>
                    <a:gd name="T70" fmla="*/ 86 w 209"/>
                    <a:gd name="T71" fmla="*/ 2 h 211"/>
                    <a:gd name="T72" fmla="*/ 105 w 209"/>
                    <a:gd name="T73" fmla="*/ 0 h 2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9" h="211">
                      <a:moveTo>
                        <a:pt x="105" y="0"/>
                      </a:moveTo>
                      <a:lnTo>
                        <a:pt x="123" y="2"/>
                      </a:lnTo>
                      <a:lnTo>
                        <a:pt x="141" y="7"/>
                      </a:lnTo>
                      <a:lnTo>
                        <a:pt x="157" y="14"/>
                      </a:lnTo>
                      <a:lnTo>
                        <a:pt x="172" y="25"/>
                      </a:lnTo>
                      <a:lnTo>
                        <a:pt x="184" y="38"/>
                      </a:lnTo>
                      <a:lnTo>
                        <a:pt x="194" y="52"/>
                      </a:lnTo>
                      <a:lnTo>
                        <a:pt x="202" y="69"/>
                      </a:lnTo>
                      <a:lnTo>
                        <a:pt x="207" y="86"/>
                      </a:lnTo>
                      <a:lnTo>
                        <a:pt x="209" y="105"/>
                      </a:lnTo>
                      <a:lnTo>
                        <a:pt x="207" y="124"/>
                      </a:lnTo>
                      <a:lnTo>
                        <a:pt x="202" y="142"/>
                      </a:lnTo>
                      <a:lnTo>
                        <a:pt x="194" y="159"/>
                      </a:lnTo>
                      <a:lnTo>
                        <a:pt x="184" y="173"/>
                      </a:lnTo>
                      <a:lnTo>
                        <a:pt x="172" y="186"/>
                      </a:lnTo>
                      <a:lnTo>
                        <a:pt x="157" y="196"/>
                      </a:lnTo>
                      <a:lnTo>
                        <a:pt x="141" y="204"/>
                      </a:lnTo>
                      <a:lnTo>
                        <a:pt x="123" y="209"/>
                      </a:lnTo>
                      <a:lnTo>
                        <a:pt x="105" y="211"/>
                      </a:lnTo>
                      <a:lnTo>
                        <a:pt x="86" y="209"/>
                      </a:lnTo>
                      <a:lnTo>
                        <a:pt x="68" y="204"/>
                      </a:lnTo>
                      <a:lnTo>
                        <a:pt x="52" y="196"/>
                      </a:lnTo>
                      <a:lnTo>
                        <a:pt x="37" y="186"/>
                      </a:lnTo>
                      <a:lnTo>
                        <a:pt x="25" y="173"/>
                      </a:lnTo>
                      <a:lnTo>
                        <a:pt x="15" y="159"/>
                      </a:lnTo>
                      <a:lnTo>
                        <a:pt x="7" y="142"/>
                      </a:lnTo>
                      <a:lnTo>
                        <a:pt x="2" y="124"/>
                      </a:lnTo>
                      <a:lnTo>
                        <a:pt x="0" y="105"/>
                      </a:lnTo>
                      <a:lnTo>
                        <a:pt x="2" y="86"/>
                      </a:lnTo>
                      <a:lnTo>
                        <a:pt x="7" y="69"/>
                      </a:lnTo>
                      <a:lnTo>
                        <a:pt x="15" y="52"/>
                      </a:lnTo>
                      <a:lnTo>
                        <a:pt x="25" y="38"/>
                      </a:lnTo>
                      <a:lnTo>
                        <a:pt x="37" y="25"/>
                      </a:lnTo>
                      <a:lnTo>
                        <a:pt x="52" y="14"/>
                      </a:lnTo>
                      <a:lnTo>
                        <a:pt x="68" y="7"/>
                      </a:lnTo>
                      <a:lnTo>
                        <a:pt x="86" y="2"/>
                      </a:lnTo>
                      <a:lnTo>
                        <a:pt x="105" y="0"/>
                      </a:lnTo>
                      <a:close/>
                    </a:path>
                  </a:pathLst>
                </a:custGeom>
                <a:solidFill>
                  <a:srgbClr val="FFC000"/>
                </a:solidFill>
                <a:ln>
                  <a:noFill/>
                </a:ln>
                <a:extLst/>
              </p:spPr>
              <p:txBody>
                <a:bodyPr/>
                <a:lstStyle/>
                <a:p>
                  <a:pPr defTabSz="457200">
                    <a:defRPr/>
                  </a:pPr>
                  <a:endParaRPr lang="en-US" sz="1800">
                    <a:solidFill>
                      <a:srgbClr val="000000"/>
                    </a:solidFill>
                  </a:endParaRPr>
                </a:p>
              </p:txBody>
            </p:sp>
          </p:grpSp>
          <p:cxnSp>
            <p:nvCxnSpPr>
              <p:cNvPr id="11" name="AutoShape 8"/>
              <p:cNvCxnSpPr>
                <a:cxnSpLocks noChangeShapeType="1"/>
              </p:cNvCxnSpPr>
              <p:nvPr/>
            </p:nvCxnSpPr>
            <p:spPr bwMode="auto">
              <a:xfrm>
                <a:off x="602" y="11266"/>
                <a:ext cx="1661" cy="0"/>
              </a:xfrm>
              <a:prstGeom prst="straightConnector1">
                <a:avLst/>
              </a:prstGeom>
              <a:noFill/>
              <a:ln w="12700">
                <a:solidFill>
                  <a:srgbClr val="FFFFFF"/>
                </a:solidFill>
                <a:round/>
                <a:headEnd/>
                <a:tailEnd/>
              </a:ln>
              <a:extLst>
                <a:ext uri="{909E8E84-426E-40DD-AFC4-6F175D3DCCD1}">
                  <a14:hiddenFill xmlns:a14="http://schemas.microsoft.com/office/drawing/2010/main">
                    <a:noFill/>
                  </a14:hiddenFill>
                </a:ext>
              </a:extLst>
            </p:spPr>
          </p:cxnSp>
        </p:grpSp>
      </p:grpSp>
      <p:sp>
        <p:nvSpPr>
          <p:cNvPr id="14" name="Rectangle 2"/>
          <p:cNvSpPr>
            <a:spLocks noChangeArrowheads="1"/>
          </p:cNvSpPr>
          <p:nvPr userDrawn="1"/>
        </p:nvSpPr>
        <p:spPr bwMode="auto">
          <a:xfrm>
            <a:off x="7416800" y="5943600"/>
            <a:ext cx="4775200" cy="914400"/>
          </a:xfrm>
          <a:prstGeom prst="rect">
            <a:avLst/>
          </a:prstGeom>
          <a:solidFill>
            <a:srgbClr val="CEE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sp>
        <p:nvSpPr>
          <p:cNvPr id="15" name="Rectangle 3"/>
          <p:cNvSpPr>
            <a:spLocks noChangeArrowheads="1"/>
          </p:cNvSpPr>
          <p:nvPr userDrawn="1"/>
        </p:nvSpPr>
        <p:spPr bwMode="auto">
          <a:xfrm>
            <a:off x="3930651" y="5943600"/>
            <a:ext cx="1549400" cy="914400"/>
          </a:xfrm>
          <a:prstGeom prst="rect">
            <a:avLst/>
          </a:prstGeom>
          <a:solidFill>
            <a:srgbClr val="3636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sp>
        <p:nvSpPr>
          <p:cNvPr id="16" name="Rectangle 4"/>
          <p:cNvSpPr>
            <a:spLocks noChangeArrowheads="1"/>
          </p:cNvSpPr>
          <p:nvPr userDrawn="1"/>
        </p:nvSpPr>
        <p:spPr bwMode="auto">
          <a:xfrm>
            <a:off x="5679017" y="5943600"/>
            <a:ext cx="1538816" cy="914400"/>
          </a:xfrm>
          <a:prstGeom prst="rect">
            <a:avLst/>
          </a:prstGeom>
          <a:solidFill>
            <a:srgbClr val="BF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grpSp>
        <p:nvGrpSpPr>
          <p:cNvPr id="17" name="Group 43"/>
          <p:cNvGrpSpPr>
            <a:grpSpLocks/>
          </p:cNvGrpSpPr>
          <p:nvPr/>
        </p:nvGrpSpPr>
        <p:grpSpPr bwMode="auto">
          <a:xfrm>
            <a:off x="7620000" y="6096001"/>
            <a:ext cx="4368800" cy="555625"/>
            <a:chOff x="76200" y="6286500"/>
            <a:chExt cx="3276600" cy="555456"/>
          </a:xfrm>
        </p:grpSpPr>
        <p:sp>
          <p:nvSpPr>
            <p:cNvPr id="18" name="TextBox 29"/>
            <p:cNvSpPr txBox="1">
              <a:spLocks noChangeArrowheads="1"/>
            </p:cNvSpPr>
            <p:nvPr userDrawn="1"/>
          </p:nvSpPr>
          <p:spPr bwMode="auto">
            <a:xfrm>
              <a:off x="76200" y="6334111"/>
              <a:ext cx="1905000" cy="507845"/>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hangingPunct="1">
                <a:defRPr/>
              </a:pPr>
              <a:r>
                <a:rPr lang="en-US" sz="900">
                  <a:solidFill>
                    <a:srgbClr val="000000"/>
                  </a:solidFill>
                  <a:cs typeface="Arial" pitchFamily="34" charset="0"/>
                </a:rPr>
                <a:t>P: 555.123.4568 F: 555.123.4567</a:t>
              </a:r>
            </a:p>
            <a:p>
              <a:pPr defTabSz="457200" eaLnBrk="1" hangingPunct="1">
                <a:defRPr/>
              </a:pPr>
              <a:r>
                <a:rPr lang="en-US" sz="900">
                  <a:solidFill>
                    <a:srgbClr val="000000"/>
                  </a:solidFill>
                  <a:cs typeface="Arial" pitchFamily="34" charset="0"/>
                </a:rPr>
                <a:t>123 West Main Street, New York, </a:t>
              </a:r>
            </a:p>
            <a:p>
              <a:pPr defTabSz="457200" eaLnBrk="1" hangingPunct="1">
                <a:defRPr/>
              </a:pPr>
              <a:r>
                <a:rPr lang="en-US" sz="900">
                  <a:solidFill>
                    <a:srgbClr val="000000"/>
                  </a:solidFill>
                  <a:cs typeface="Arial" pitchFamily="34" charset="0"/>
                </a:rPr>
                <a:t>NY 10001</a:t>
              </a:r>
            </a:p>
          </p:txBody>
        </p:sp>
        <p:sp>
          <p:nvSpPr>
            <p:cNvPr id="19" name="TextBox 18"/>
            <p:cNvSpPr txBox="1"/>
            <p:nvPr userDrawn="1"/>
          </p:nvSpPr>
          <p:spPr>
            <a:xfrm>
              <a:off x="2209800" y="6438854"/>
              <a:ext cx="1143000" cy="223770"/>
            </a:xfrm>
            <a:prstGeom prst="rect">
              <a:avLst/>
            </a:prstGeom>
            <a:noFill/>
          </p:spPr>
          <p:txBody>
            <a:bodyPr>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defTabSz="457200" eaLnBrk="1" hangingPunct="1">
                <a:defRPr/>
              </a:pPr>
              <a:r>
                <a:rPr lang="en-US" sz="800">
                  <a:solidFill>
                    <a:srgbClr val="000000"/>
                  </a:solidFill>
                  <a:cs typeface="Arial" pitchFamily="34" charset="0"/>
                </a:rPr>
                <a:t>www.rightcare.com</a:t>
              </a:r>
              <a:endParaRPr lang="en-US" sz="800">
                <a:solidFill>
                  <a:srgbClr val="000000"/>
                </a:solidFill>
                <a:latin typeface="Trebushet MS" charset="0"/>
                <a:cs typeface="Arial" pitchFamily="34" charset="0"/>
              </a:endParaRPr>
            </a:p>
          </p:txBody>
        </p:sp>
        <p:sp>
          <p:nvSpPr>
            <p:cNvPr id="20" name="TextBox 31"/>
            <p:cNvSpPr txBox="1">
              <a:spLocks noChangeArrowheads="1"/>
            </p:cNvSpPr>
            <p:nvPr userDrawn="1"/>
          </p:nvSpPr>
          <p:spPr bwMode="auto">
            <a:xfrm>
              <a:off x="1981200" y="6286500"/>
              <a:ext cx="228600" cy="47769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hangingPunct="1">
                <a:defRPr/>
              </a:pPr>
              <a:r>
                <a:rPr lang="en-US" sz="2500">
                  <a:solidFill>
                    <a:srgbClr val="000000"/>
                  </a:solidFill>
                  <a:latin typeface="Trebushet MS"/>
                </a:rPr>
                <a:t>|</a:t>
              </a:r>
            </a:p>
          </p:txBody>
        </p:sp>
      </p:grpSp>
      <p:sp>
        <p:nvSpPr>
          <p:cNvPr id="21" name="Rectangle 24"/>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800">
              <a:solidFill>
                <a:srgbClr val="FFFFFF"/>
              </a:solidFill>
            </a:endParaRPr>
          </a:p>
        </p:txBody>
      </p:sp>
      <p:sp>
        <p:nvSpPr>
          <p:cNvPr id="22" name="Rectangle 2"/>
          <p:cNvSpPr>
            <a:spLocks noChangeArrowheads="1"/>
          </p:cNvSpPr>
          <p:nvPr userDrawn="1"/>
        </p:nvSpPr>
        <p:spPr bwMode="auto">
          <a:xfrm>
            <a:off x="203200" y="4267200"/>
            <a:ext cx="11988800" cy="2590800"/>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sp>
        <p:nvSpPr>
          <p:cNvPr id="23" name="Rectangle 3"/>
          <p:cNvSpPr>
            <a:spLocks noChangeArrowheads="1"/>
          </p:cNvSpPr>
          <p:nvPr userDrawn="1"/>
        </p:nvSpPr>
        <p:spPr bwMode="auto">
          <a:xfrm>
            <a:off x="7291917" y="2438401"/>
            <a:ext cx="4900083" cy="1692275"/>
          </a:xfrm>
          <a:prstGeom prst="rect">
            <a:avLst/>
          </a:prstGeom>
          <a:solidFill>
            <a:srgbClr val="3FAE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sp>
        <p:nvSpPr>
          <p:cNvPr id="24" name="Rectangle 8"/>
          <p:cNvSpPr>
            <a:spLocks noChangeArrowheads="1"/>
          </p:cNvSpPr>
          <p:nvPr userDrawn="1"/>
        </p:nvSpPr>
        <p:spPr bwMode="auto">
          <a:xfrm>
            <a:off x="203201" y="7938"/>
            <a:ext cx="4144433" cy="10668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sp>
        <p:nvSpPr>
          <p:cNvPr id="25" name="Rectangle 4"/>
          <p:cNvSpPr>
            <a:spLocks noChangeArrowheads="1"/>
          </p:cNvSpPr>
          <p:nvPr userDrawn="1"/>
        </p:nvSpPr>
        <p:spPr bwMode="auto">
          <a:xfrm>
            <a:off x="213784" y="2438400"/>
            <a:ext cx="2091267" cy="1676400"/>
          </a:xfrm>
          <a:prstGeom prst="rect">
            <a:avLst/>
          </a:prstGeom>
          <a:solidFill>
            <a:srgbClr val="CEE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pic>
        <p:nvPicPr>
          <p:cNvPr id="26" name="Picture 16"/>
          <p:cNvPicPr>
            <a:picLocks noChangeAspect="1" noChangeArrowheads="1"/>
          </p:cNvPicPr>
          <p:nvPr userDrawn="1"/>
        </p:nvPicPr>
        <p:blipFill>
          <a:blip r:embed="rId2" cstate="screen">
            <a:extLst>
              <a:ext uri="{28A0092B-C50C-407E-A947-70E740481C1C}">
                <a14:useLocalDpi xmlns:a14="http://schemas.microsoft.com/office/drawing/2010/main"/>
              </a:ext>
            </a:extLst>
          </a:blip>
          <a:srcRect t="-3672" r="-657"/>
          <a:stretch>
            <a:fillRect/>
          </a:stretch>
        </p:blipFill>
        <p:spPr bwMode="auto">
          <a:xfrm>
            <a:off x="4555068" y="-68263"/>
            <a:ext cx="5044017"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02285" y="0"/>
            <a:ext cx="2389716"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501900" y="2438400"/>
            <a:ext cx="45720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800" dirty="0">
              <a:solidFill>
                <a:srgbClr val="FFFFFF"/>
              </a:solidFill>
            </a:endParaRPr>
          </a:p>
        </p:txBody>
      </p:sp>
      <p:pic>
        <p:nvPicPr>
          <p:cNvPr id="30" name="Picture 19" descr="SANDAG LOGO - Black"/>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56451" y="6381751"/>
            <a:ext cx="24384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9" descr="Logo.HealthyWorks_final.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68868" y="1195389"/>
            <a:ext cx="341841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1"/>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187518" y="6342063"/>
            <a:ext cx="158538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Placeholder 39"/>
          <p:cNvSpPr>
            <a:spLocks noGrp="1"/>
          </p:cNvSpPr>
          <p:nvPr>
            <p:ph type="body" sz="quarter" idx="14"/>
          </p:nvPr>
        </p:nvSpPr>
        <p:spPr>
          <a:xfrm>
            <a:off x="812800" y="4572000"/>
            <a:ext cx="10566400" cy="457200"/>
          </a:xfrm>
          <a:prstGeom prst="rect">
            <a:avLst/>
          </a:prstGeom>
        </p:spPr>
        <p:txBody>
          <a:bodyPr/>
          <a:lstStyle>
            <a:lvl1pPr marL="0" indent="0" algn="l">
              <a:buNone/>
              <a:defRPr sz="3000" b="1">
                <a:solidFill>
                  <a:schemeClr val="bg1"/>
                </a:solidFill>
                <a:latin typeface="Courier New" pitchFamily="49" charset="0"/>
                <a:cs typeface="Courier New" pitchFamily="49" charset="0"/>
              </a:defRPr>
            </a:lvl1pPr>
          </a:lstStyle>
          <a:p>
            <a:pPr lvl="0"/>
            <a:r>
              <a:rPr lang="en-US" dirty="0"/>
              <a:t>Click to edit Master text styles</a:t>
            </a:r>
          </a:p>
        </p:txBody>
      </p:sp>
      <p:sp>
        <p:nvSpPr>
          <p:cNvPr id="41" name="Text Placeholder 39"/>
          <p:cNvSpPr>
            <a:spLocks noGrp="1"/>
          </p:cNvSpPr>
          <p:nvPr>
            <p:ph type="body" sz="quarter" idx="15"/>
          </p:nvPr>
        </p:nvSpPr>
        <p:spPr>
          <a:xfrm>
            <a:off x="812800" y="5054600"/>
            <a:ext cx="9855200" cy="381000"/>
          </a:xfrm>
          <a:prstGeom prst="rect">
            <a:avLst/>
          </a:prstGeom>
        </p:spPr>
        <p:txBody>
          <a:bodyPr/>
          <a:lstStyle>
            <a:lvl1pPr marL="0" indent="0" algn="l">
              <a:buNone/>
              <a:defRPr sz="2500" b="1">
                <a:solidFill>
                  <a:schemeClr val="bg1"/>
                </a:solidFill>
                <a:latin typeface="Courier New" pitchFamily="49" charset="0"/>
                <a:cs typeface="Courier New" pitchFamily="49" charset="0"/>
              </a:defRPr>
            </a:lvl1pPr>
          </a:lstStyle>
          <a:p>
            <a:pPr lvl="0"/>
            <a:r>
              <a:rPr lang="en-US" dirty="0"/>
              <a:t>Click to edit Master text styles</a:t>
            </a:r>
          </a:p>
        </p:txBody>
      </p:sp>
    </p:spTree>
    <p:extLst>
      <p:ext uri="{BB962C8B-B14F-4D97-AF65-F5344CB8AC3E}">
        <p14:creationId xmlns:p14="http://schemas.microsoft.com/office/powerpoint/2010/main" val="547105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2" name="Title 1"/>
          <p:cNvSpPr>
            <a:spLocks noGrp="1"/>
          </p:cNvSpPr>
          <p:nvPr>
            <p:ph type="ctrTitle"/>
          </p:nvPr>
        </p:nvSpPr>
        <p:spPr>
          <a:xfrm>
            <a:off x="475411" y="1518248"/>
            <a:ext cx="10802189" cy="1886669"/>
          </a:xfrm>
        </p:spPr>
        <p:txBody>
          <a:bodyPr lIns="0" anchor="b"/>
          <a:lstStyle>
            <a:lvl1pPr algn="l">
              <a:defRPr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75411" y="3466377"/>
            <a:ext cx="8534400" cy="1752600"/>
          </a:xfrm>
        </p:spPr>
        <p:txBody>
          <a:bodyPr lIns="0"/>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psf\Host\Volumes\graphics\CREATIVE SERVICES\LOGOS\SANDAG\SANDAG---LOGO---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639" y="685433"/>
            <a:ext cx="3755964" cy="49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467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6" name="Title 1"/>
          <p:cNvSpPr>
            <a:spLocks noGrp="1"/>
          </p:cNvSpPr>
          <p:nvPr>
            <p:ph type="title"/>
          </p:nvPr>
        </p:nvSpPr>
        <p:spPr>
          <a:xfrm>
            <a:off x="115019" y="274638"/>
            <a:ext cx="11467381" cy="1143000"/>
          </a:xfrm>
        </p:spPr>
        <p:txBody>
          <a:bodyPr anchor="b">
            <a:normAutofit/>
          </a:bodyPr>
          <a:lstStyle>
            <a:lvl1pPr algn="l">
              <a:defRPr sz="4000" b="1"/>
            </a:lvl1pPr>
          </a:lstStyle>
          <a:p>
            <a:r>
              <a:rPr lang="en-US" dirty="0"/>
              <a:t>Click to edit Master title style</a:t>
            </a:r>
          </a:p>
        </p:txBody>
      </p:sp>
    </p:spTree>
    <p:extLst>
      <p:ext uri="{BB962C8B-B14F-4D97-AF65-F5344CB8AC3E}">
        <p14:creationId xmlns:p14="http://schemas.microsoft.com/office/powerpoint/2010/main" val="313648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6" name="Title 1"/>
          <p:cNvSpPr>
            <a:spLocks noGrp="1"/>
          </p:cNvSpPr>
          <p:nvPr>
            <p:ph type="title" hasCustomPrompt="1"/>
          </p:nvPr>
        </p:nvSpPr>
        <p:spPr>
          <a:xfrm>
            <a:off x="115019" y="274638"/>
            <a:ext cx="11467381" cy="3210434"/>
          </a:xfrm>
        </p:spPr>
        <p:txBody>
          <a:bodyPr anchor="b">
            <a:normAutofit/>
          </a:bodyPr>
          <a:lstStyle>
            <a:lvl1pPr algn="l">
              <a:defRPr sz="4000" b="1"/>
            </a:lvl1pPr>
          </a:lstStyle>
          <a:p>
            <a:r>
              <a:rPr lang="en-US" dirty="0"/>
              <a:t>“Quotation”</a:t>
            </a:r>
          </a:p>
        </p:txBody>
      </p:sp>
    </p:spTree>
    <p:extLst>
      <p:ext uri="{BB962C8B-B14F-4D97-AF65-F5344CB8AC3E}">
        <p14:creationId xmlns:p14="http://schemas.microsoft.com/office/powerpoint/2010/main" val="2321767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2" name="Title 1"/>
          <p:cNvSpPr>
            <a:spLocks noGrp="1"/>
          </p:cNvSpPr>
          <p:nvPr>
            <p:ph type="title"/>
          </p:nvPr>
        </p:nvSpPr>
        <p:spPr>
          <a:xfrm>
            <a:off x="199366" y="274638"/>
            <a:ext cx="11383033" cy="1143000"/>
          </a:xfrm>
        </p:spPr>
        <p:txBody>
          <a:bodyPr anchor="b">
            <a:normAutofit/>
          </a:bodyPr>
          <a:lstStyle>
            <a:lvl1pPr algn="l">
              <a:defRPr sz="4000" b="1"/>
            </a:lvl1pPr>
          </a:lstStyle>
          <a:p>
            <a:r>
              <a:rPr lang="en-US" dirty="0"/>
              <a:t>Click to edit Master title style</a:t>
            </a:r>
          </a:p>
        </p:txBody>
      </p:sp>
      <p:sp>
        <p:nvSpPr>
          <p:cNvPr id="3" name="Content Placeholder 2"/>
          <p:cNvSpPr>
            <a:spLocks noGrp="1"/>
          </p:cNvSpPr>
          <p:nvPr>
            <p:ph idx="1"/>
          </p:nvPr>
        </p:nvSpPr>
        <p:spPr>
          <a:xfrm>
            <a:off x="207033" y="1489495"/>
            <a:ext cx="11708921" cy="4636669"/>
          </a:xfrm>
        </p:spPr>
        <p:txBody>
          <a:bodyPr/>
          <a:lstStyle>
            <a:lvl1pPr marL="287338" indent="-287338">
              <a:buClr>
                <a:schemeClr val="bg2">
                  <a:lumMod val="50000"/>
                </a:schemeClr>
              </a:buClr>
              <a:buSzPct val="96000"/>
              <a:defRPr>
                <a:solidFill>
                  <a:schemeClr val="tx1">
                    <a:lumMod val="75000"/>
                    <a:lumOff val="25000"/>
                  </a:schemeClr>
                </a:solidFill>
              </a:defRPr>
            </a:lvl1pPr>
            <a:lvl2pPr marL="627063" indent="-339725">
              <a:buClr>
                <a:schemeClr val="bg2">
                  <a:lumMod val="50000"/>
                </a:schemeClr>
              </a:buClr>
              <a:defRPr>
                <a:solidFill>
                  <a:schemeClr val="tx1">
                    <a:lumMod val="75000"/>
                    <a:lumOff val="25000"/>
                  </a:schemeClr>
                </a:solidFill>
              </a:defRPr>
            </a:lvl2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1" y="6645216"/>
            <a:ext cx="659441" cy="212785"/>
          </a:xfrm>
        </p:spPr>
        <p:txBody>
          <a:bodyPr/>
          <a:lstStyle>
            <a:lvl1pPr algn="l">
              <a:defRPr sz="1000">
                <a:solidFill>
                  <a:schemeClr val="tx1">
                    <a:lumMod val="95000"/>
                    <a:lumOff val="5000"/>
                  </a:schemeClr>
                </a:solidFill>
              </a:defRPr>
            </a:lvl1pPr>
          </a:lstStyle>
          <a:p>
            <a:fld id="{468FD5E2-3D51-4CA7-BF7D-7A404856AF54}" type="slidenum">
              <a:rPr lang="en-US" smtClean="0">
                <a:solidFill>
                  <a:prstClr val="black">
                    <a:lumMod val="95000"/>
                    <a:lumOff val="5000"/>
                  </a:prstClr>
                </a:solidFill>
              </a:rPr>
              <a:pPr/>
              <a:t>‹#›</a:t>
            </a:fld>
            <a:endParaRPr lang="en-US" dirty="0">
              <a:solidFill>
                <a:prstClr val="black">
                  <a:lumMod val="95000"/>
                  <a:lumOff val="5000"/>
                </a:prstClr>
              </a:solidFill>
            </a:endParaRPr>
          </a:p>
        </p:txBody>
      </p:sp>
      <p:pic>
        <p:nvPicPr>
          <p:cNvPr id="10" name="Picture 2" descr="\\psf\Host\Volumes\graphics\CREATIVE SERVICES\LOGOS\SANDAG\SANDAG---LOGO---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2800" y="6665810"/>
            <a:ext cx="1088845" cy="1438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0" y="6602083"/>
            <a:ext cx="12192000" cy="1150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13435" y="6607834"/>
            <a:ext cx="0" cy="250166"/>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0807940" y="6613585"/>
            <a:ext cx="0" cy="250166"/>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3" hasCustomPrompt="1"/>
          </p:nvPr>
        </p:nvSpPr>
        <p:spPr>
          <a:xfrm>
            <a:off x="613434" y="6619337"/>
            <a:ext cx="10005884" cy="238664"/>
          </a:xfrm>
        </p:spPr>
        <p:txBody>
          <a:bodyPr>
            <a:noAutofit/>
          </a:bodyPr>
          <a:lstStyle>
            <a:lvl1pPr marL="0" indent="0">
              <a:buNone/>
              <a:defRPr sz="1000" b="0" cap="all" spc="120" baseline="0">
                <a:solidFill>
                  <a:schemeClr val="tx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Subtitle, meeting name, partners, or logos</a:t>
            </a:r>
          </a:p>
        </p:txBody>
      </p:sp>
    </p:spTree>
    <p:extLst>
      <p:ext uri="{BB962C8B-B14F-4D97-AF65-F5344CB8AC3E}">
        <p14:creationId xmlns:p14="http://schemas.microsoft.com/office/powerpoint/2010/main" val="676558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459DB-7F69-453C-A369-8ABC06CEEBE1}"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92C8E9-3BFB-4892-8E41-AB8103525E6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8" name="Title 1"/>
          <p:cNvSpPr txBox="1">
            <a:spLocks/>
          </p:cNvSpPr>
          <p:nvPr userDrawn="1"/>
        </p:nvSpPr>
        <p:spPr>
          <a:xfrm>
            <a:off x="115019" y="274638"/>
            <a:ext cx="11467381"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sz="4000" dirty="0">
                <a:solidFill>
                  <a:prstClr val="black"/>
                </a:solidFill>
              </a:rPr>
              <a:t>Click to edit Master title style</a:t>
            </a:r>
          </a:p>
        </p:txBody>
      </p:sp>
      <p:sp>
        <p:nvSpPr>
          <p:cNvPr id="9" name="Content Placeholder 2"/>
          <p:cNvSpPr>
            <a:spLocks noGrp="1"/>
          </p:cNvSpPr>
          <p:nvPr>
            <p:ph idx="13" hasCustomPrompt="1"/>
          </p:nvPr>
        </p:nvSpPr>
        <p:spPr>
          <a:xfrm>
            <a:off x="84347" y="1600201"/>
            <a:ext cx="11831608" cy="4525963"/>
          </a:xfrm>
        </p:spPr>
        <p:txBody>
          <a:bodyPr/>
          <a:lstStyle>
            <a:lvl1pPr marL="0" indent="0">
              <a:buClr>
                <a:schemeClr val="bg2">
                  <a:lumMod val="50000"/>
                </a:schemeClr>
              </a:buClr>
              <a:buSzPct val="96000"/>
              <a:buNone/>
              <a:defRPr>
                <a:solidFill>
                  <a:schemeClr val="tx1">
                    <a:lumMod val="75000"/>
                    <a:lumOff val="25000"/>
                  </a:schemeClr>
                </a:solidFill>
              </a:defRPr>
            </a:lvl1pPr>
            <a:lvl2pPr marL="287338" indent="0">
              <a:buClr>
                <a:schemeClr val="bg2">
                  <a:lumMod val="50000"/>
                </a:schemeClr>
              </a:buClr>
              <a:buNone/>
              <a:defRPr>
                <a:solidFill>
                  <a:schemeClr val="tx1">
                    <a:lumMod val="75000"/>
                    <a:lumOff val="25000"/>
                  </a:schemeClr>
                </a:solidFill>
              </a:defRPr>
            </a:lvl2pPr>
          </a:lstStyle>
          <a:p>
            <a:pPr lvl="0"/>
            <a:r>
              <a:rPr lang="en-US" dirty="0"/>
              <a:t>Click to add text</a:t>
            </a:r>
          </a:p>
        </p:txBody>
      </p:sp>
    </p:spTree>
    <p:extLst>
      <p:ext uri="{BB962C8B-B14F-4D97-AF65-F5344CB8AC3E}">
        <p14:creationId xmlns:p14="http://schemas.microsoft.com/office/powerpoint/2010/main" val="19492292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3_Title Slide">
    <p:bg>
      <p:bgRef idx="1002">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3564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1FAA6B6-10E5-4810-BC9F-DA72D8452E73}" type="datetime1">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A21A4E-0D1D-4C60-84AD-627BCDBA7BE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55686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CE65B27-20CC-4954-9623-0CB3904C9EA4}"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5F1C8A9-E951-439E-8110-27605F95BA40}" type="slidenum">
              <a:rPr lang="en-US" altLang="en-US"/>
              <a:pPr>
                <a:defRPr/>
              </a:pPr>
              <a:t>‹#›</a:t>
            </a:fld>
            <a:endParaRPr lang="en-US" altLang="en-US"/>
          </a:p>
        </p:txBody>
      </p:sp>
    </p:spTree>
    <p:extLst>
      <p:ext uri="{BB962C8B-B14F-4D97-AF65-F5344CB8AC3E}">
        <p14:creationId xmlns:p14="http://schemas.microsoft.com/office/powerpoint/2010/main" val="29228314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417513"/>
            <a:ext cx="10972800" cy="715962"/>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810000"/>
            <a:ext cx="53848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810000"/>
            <a:ext cx="53848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0"/>
          <p:cNvSpPr>
            <a:spLocks noGrp="1" noChangeArrowheads="1"/>
          </p:cNvSpPr>
          <p:nvPr>
            <p:ph type="sldNum" sz="quarter" idx="10"/>
          </p:nvPr>
        </p:nvSpPr>
        <p:spPr>
          <a:ln/>
        </p:spPr>
        <p:txBody>
          <a:bodyPr/>
          <a:lstStyle>
            <a:lvl1pPr>
              <a:defRPr/>
            </a:lvl1pPr>
          </a:lstStyle>
          <a:p>
            <a:pPr>
              <a:defRPr/>
            </a:pPr>
            <a:fld id="{DD185CA4-CE84-4168-B835-F61F0D30CBF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34008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41A7A0F-1CF4-4507-BE8A-87A853AEBC9B}"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51054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fld id="{CEC542F4-10BC-42D0-B2E1-6A06B09CD900}" type="datetimeFigureOut">
              <a:rPr lang="en-US" altLang="en-US"/>
              <a:pPr/>
              <a:t>10/26/2016</a:t>
            </a:fld>
            <a:endParaRPr lang="en-US" altLang="en-US"/>
          </a:p>
        </p:txBody>
      </p:sp>
    </p:spTree>
    <p:extLst>
      <p:ext uri="{BB962C8B-B14F-4D97-AF65-F5344CB8AC3E}">
        <p14:creationId xmlns:p14="http://schemas.microsoft.com/office/powerpoint/2010/main" val="3736110381"/>
      </p:ext>
    </p:extLst>
  </p:cSld>
  <p:clrMapOvr>
    <a:masterClrMapping/>
  </p:clrMapOvr>
  <p:transition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fld id="{8AE11295-D837-49EB-AD4B-16515A0B69C1}" type="datetimeFigureOut">
              <a:rPr lang="en-US" altLang="en-US"/>
              <a:pPr/>
              <a:t>10/26/2016</a:t>
            </a:fld>
            <a:endParaRPr lang="en-US" altLang="en-US"/>
          </a:p>
        </p:txBody>
      </p:sp>
    </p:spTree>
    <p:extLst>
      <p:ext uri="{BB962C8B-B14F-4D97-AF65-F5344CB8AC3E}">
        <p14:creationId xmlns:p14="http://schemas.microsoft.com/office/powerpoint/2010/main" val="1819329638"/>
      </p:ext>
    </p:extLst>
  </p:cSld>
  <p:clrMapOvr>
    <a:masterClrMapping/>
  </p:clrMapOvr>
  <p:transition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fld id="{23E6D5E5-2E9E-4443-9914-227D9CDCDDB2}" type="datetimeFigureOut">
              <a:rPr lang="en-US" altLang="en-US"/>
              <a:pPr/>
              <a:t>10/26/2016</a:t>
            </a:fld>
            <a:endParaRPr lang="en-US" altLang="en-US"/>
          </a:p>
        </p:txBody>
      </p:sp>
    </p:spTree>
    <p:extLst>
      <p:ext uri="{BB962C8B-B14F-4D97-AF65-F5344CB8AC3E}">
        <p14:creationId xmlns:p14="http://schemas.microsoft.com/office/powerpoint/2010/main" val="900811362"/>
      </p:ext>
    </p:extLst>
  </p:cSld>
  <p:clrMapOvr>
    <a:masterClrMapping/>
  </p:clrMapOvr>
  <p:transition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00918" y="4305301"/>
            <a:ext cx="3776133" cy="141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80252" y="4305301"/>
            <a:ext cx="3778249" cy="141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fld id="{B266B2D4-B1C7-4C09-B71C-31AF668E37E9}" type="datetimeFigureOut">
              <a:rPr lang="en-US" altLang="en-US"/>
              <a:pPr/>
              <a:t>10/26/2016</a:t>
            </a:fld>
            <a:endParaRPr lang="en-US" altLang="en-US"/>
          </a:p>
        </p:txBody>
      </p:sp>
    </p:spTree>
    <p:extLst>
      <p:ext uri="{BB962C8B-B14F-4D97-AF65-F5344CB8AC3E}">
        <p14:creationId xmlns:p14="http://schemas.microsoft.com/office/powerpoint/2010/main" val="2947167955"/>
      </p:ext>
    </p:extLst>
  </p:cSld>
  <p:clrMapOvr>
    <a:masterClrMapping/>
  </p:clrMapOvr>
  <p:transition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fld id="{C71BE185-1079-4CFD-94D0-A107E36BD7D4}" type="datetimeFigureOut">
              <a:rPr lang="en-US" altLang="en-US"/>
              <a:pPr/>
              <a:t>10/26/2016</a:t>
            </a:fld>
            <a:endParaRPr lang="en-US" altLang="en-US"/>
          </a:p>
        </p:txBody>
      </p:sp>
    </p:spTree>
    <p:extLst>
      <p:ext uri="{BB962C8B-B14F-4D97-AF65-F5344CB8AC3E}">
        <p14:creationId xmlns:p14="http://schemas.microsoft.com/office/powerpoint/2010/main" val="1843942709"/>
      </p:ext>
    </p:extLst>
  </p:cSld>
  <p:clrMapOvr>
    <a:masterClrMapping/>
  </p:clrMapOvr>
  <p:transition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fld id="{DD078CD5-C90E-4122-8D78-F653EA3160A4}" type="datetimeFigureOut">
              <a:rPr lang="en-US" altLang="en-US"/>
              <a:pPr/>
              <a:t>10/26/2016</a:t>
            </a:fld>
            <a:endParaRPr lang="en-US" altLang="en-US"/>
          </a:p>
        </p:txBody>
      </p:sp>
    </p:spTree>
    <p:extLst>
      <p:ext uri="{BB962C8B-B14F-4D97-AF65-F5344CB8AC3E}">
        <p14:creationId xmlns:p14="http://schemas.microsoft.com/office/powerpoint/2010/main" val="2410190964"/>
      </p:ext>
    </p:extLst>
  </p:cSld>
  <p:clrMapOvr>
    <a:masterClrMapping/>
  </p:clrMapOvr>
  <p:transition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fld id="{0F850EBF-F1DF-4A60-98DE-A27337FEA4AF}" type="datetimeFigureOut">
              <a:rPr lang="en-US" altLang="en-US"/>
              <a:pPr/>
              <a:t>10/26/2016</a:t>
            </a:fld>
            <a:endParaRPr lang="en-US" altLang="en-US"/>
          </a:p>
        </p:txBody>
      </p:sp>
    </p:spTree>
    <p:extLst>
      <p:ext uri="{BB962C8B-B14F-4D97-AF65-F5344CB8AC3E}">
        <p14:creationId xmlns:p14="http://schemas.microsoft.com/office/powerpoint/2010/main" val="3717407077"/>
      </p:ext>
    </p:extLst>
  </p:cSld>
  <p:clrMapOvr>
    <a:masterClrMapping/>
  </p:clrMapOvr>
  <p:transition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fld id="{9F7A7EDA-14E9-418D-A3D9-F7A57B836FD1}" type="datetimeFigureOut">
              <a:rPr lang="en-US" altLang="en-US"/>
              <a:pPr/>
              <a:t>10/26/2016</a:t>
            </a:fld>
            <a:endParaRPr lang="en-US" altLang="en-US"/>
          </a:p>
        </p:txBody>
      </p:sp>
    </p:spTree>
    <p:extLst>
      <p:ext uri="{BB962C8B-B14F-4D97-AF65-F5344CB8AC3E}">
        <p14:creationId xmlns:p14="http://schemas.microsoft.com/office/powerpoint/2010/main" val="2672079652"/>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F471F5-859D-4FC5-933B-53F39E1D9FFC}"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1508AD0-A0B2-4CC1-9E5E-A240D05C7791}" type="slidenum">
              <a:rPr lang="en-US" altLang="en-US"/>
              <a:pPr>
                <a:defRPr/>
              </a:pPr>
              <a:t>‹#›</a:t>
            </a:fld>
            <a:endParaRPr lang="en-US" altLang="en-US"/>
          </a:p>
        </p:txBody>
      </p:sp>
    </p:spTree>
    <p:extLst>
      <p:ext uri="{BB962C8B-B14F-4D97-AF65-F5344CB8AC3E}">
        <p14:creationId xmlns:p14="http://schemas.microsoft.com/office/powerpoint/2010/main" val="33799920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fld id="{BC5BDD2C-D86A-418A-B08C-688B8EE11796}" type="datetimeFigureOut">
              <a:rPr lang="en-US" altLang="en-US"/>
              <a:pPr/>
              <a:t>10/26/2016</a:t>
            </a:fld>
            <a:endParaRPr lang="en-US" altLang="en-US"/>
          </a:p>
        </p:txBody>
      </p:sp>
    </p:spTree>
    <p:extLst>
      <p:ext uri="{BB962C8B-B14F-4D97-AF65-F5344CB8AC3E}">
        <p14:creationId xmlns:p14="http://schemas.microsoft.com/office/powerpoint/2010/main" val="2633909571"/>
      </p:ext>
    </p:extLst>
  </p:cSld>
  <p:clrMapOvr>
    <a:masterClrMapping/>
  </p:clrMapOvr>
  <p:transition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fld id="{D13502B3-0372-434A-A4D6-4334A3F0E2C7}" type="datetimeFigureOut">
              <a:rPr lang="en-US" altLang="en-US"/>
              <a:pPr/>
              <a:t>10/26/2016</a:t>
            </a:fld>
            <a:endParaRPr lang="en-US" altLang="en-US"/>
          </a:p>
        </p:txBody>
      </p:sp>
    </p:spTree>
    <p:extLst>
      <p:ext uri="{BB962C8B-B14F-4D97-AF65-F5344CB8AC3E}">
        <p14:creationId xmlns:p14="http://schemas.microsoft.com/office/powerpoint/2010/main" val="3459159904"/>
      </p:ext>
    </p:extLst>
  </p:cSld>
  <p:clrMapOvr>
    <a:masterClrMapping/>
  </p:clrMapOvr>
  <p:transition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50767" y="3141663"/>
            <a:ext cx="2607733" cy="2576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3334" y="3141663"/>
            <a:ext cx="7624233" cy="2576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fld id="{763AD5F5-3793-4D5D-A79A-AFA139501CBC}" type="datetimeFigureOut">
              <a:rPr lang="en-US" altLang="en-US"/>
              <a:pPr/>
              <a:t>10/26/2016</a:t>
            </a:fld>
            <a:endParaRPr lang="en-US" altLang="en-US"/>
          </a:p>
        </p:txBody>
      </p:sp>
    </p:spTree>
    <p:extLst>
      <p:ext uri="{BB962C8B-B14F-4D97-AF65-F5344CB8AC3E}">
        <p14:creationId xmlns:p14="http://schemas.microsoft.com/office/powerpoint/2010/main" val="1995550918"/>
      </p:ext>
    </p:extLst>
  </p:cSld>
  <p:clrMapOvr>
    <a:masterClrMapping/>
  </p:clrMapOvr>
  <p:transition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75646690"/>
      </p:ext>
    </p:extLst>
  </p:cSld>
  <p:clrMapOvr>
    <a:masterClrMapping/>
  </p:clrMapOvr>
  <p:transition advClick="0"/>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783772150"/>
      </p:ext>
    </p:extLst>
  </p:cSld>
  <p:clrMapOvr>
    <a:masterClrMapping/>
  </p:clrMapOvr>
  <p:transition advClick="0"/>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240212463"/>
      </p:ext>
    </p:extLst>
  </p:cSld>
  <p:clrMapOvr>
    <a:masterClrMapping/>
  </p:clrMapOvr>
  <p:transition advClick="0"/>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4200" y="1690689"/>
            <a:ext cx="4413251"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00651" y="1690689"/>
            <a:ext cx="4413249"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308987463"/>
      </p:ext>
    </p:extLst>
  </p:cSld>
  <p:clrMapOvr>
    <a:masterClrMapping/>
  </p:clrMapOvr>
  <p:transition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596196597"/>
      </p:ext>
    </p:extLst>
  </p:cSld>
  <p:clrMapOvr>
    <a:masterClrMapping/>
  </p:clrMapOvr>
  <p:transition advClick="0"/>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514251248"/>
      </p:ext>
    </p:extLst>
  </p:cSld>
  <p:clrMapOvr>
    <a:masterClrMapping/>
  </p:clrMapOvr>
  <p:transition advClick="0"/>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878821254"/>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1.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4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4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5.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22.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1.jp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26.png"/><Relationship Id="rId5" Type="http://schemas.openxmlformats.org/officeDocument/2006/relationships/slideLayout" Target="../slideLayouts/slideLayout69.xml"/><Relationship Id="rId10" Type="http://schemas.openxmlformats.org/officeDocument/2006/relationships/image" Target="../media/image25.png"/><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32.png"/><Relationship Id="rId5" Type="http://schemas.openxmlformats.org/officeDocument/2006/relationships/slideLayout" Target="../slideLayouts/slideLayout77.xml"/><Relationship Id="rId10" Type="http://schemas.openxmlformats.org/officeDocument/2006/relationships/theme" Target="../theme/theme8.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7.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39.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3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1D07A5B-CF91-4653-8FA5-71948847B289}" type="datetimeFigureOut">
              <a:rPr lang="en-US">
                <a:solidFill>
                  <a:prstClr val="black">
                    <a:tint val="75000"/>
                  </a:prstClr>
                </a:solidFill>
              </a:rPr>
              <a:pPr>
                <a:def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DD51A44E-7124-4988-8F00-AB4E09409FD8}" type="slidenum">
              <a:rPr lang="en-US" altLang="en-US">
                <a:cs typeface="Arial" pitchFamily="34" charset="0"/>
              </a:rPr>
              <a:pPr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41590146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7138" name="Picture 6" descr="bg_wht_sub.png"/>
          <p:cNvPicPr>
            <a:picLocks noChangeAspect="1"/>
          </p:cNvPicPr>
          <p:nvPr/>
        </p:nvPicPr>
        <p:blipFill>
          <a:blip r:embed="rId14">
            <a:extLst>
              <a:ext uri="{28A0092B-C50C-407E-A947-70E740481C1C}">
                <a14:useLocalDpi xmlns:a14="http://schemas.microsoft.com/office/drawing/2010/main" val="0"/>
              </a:ext>
            </a:extLst>
          </a:blip>
          <a:srcRect b="87340"/>
          <a:stretch>
            <a:fillRect/>
          </a:stretch>
        </p:blipFill>
        <p:spPr bwMode="auto">
          <a:xfrm>
            <a:off x="0" y="-3175"/>
            <a:ext cx="12192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Title Placeholder 1"/>
          <p:cNvSpPr>
            <a:spLocks noGrp="1"/>
          </p:cNvSpPr>
          <p:nvPr>
            <p:ph type="title"/>
          </p:nvPr>
        </p:nvSpPr>
        <p:spPr bwMode="auto">
          <a:xfrm>
            <a:off x="609600" y="547689"/>
            <a:ext cx="10972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47140" name="Text Placeholder 2"/>
          <p:cNvSpPr>
            <a:spLocks noGrp="1"/>
          </p:cNvSpPr>
          <p:nvPr>
            <p:ph type="body" idx="1"/>
          </p:nvPr>
        </p:nvSpPr>
        <p:spPr bwMode="auto">
          <a:xfrm>
            <a:off x="584201" y="1690689"/>
            <a:ext cx="90297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1451" name="Rectangle 11"/>
          <p:cNvSpPr>
            <a:spLocks noGrp="1" noChangeArrowheads="1"/>
          </p:cNvSpPr>
          <p:nvPr>
            <p:ph type="ftr" sz="quarter" idx="3"/>
          </p:nvPr>
        </p:nvSpPr>
        <p:spPr bwMode="auto">
          <a:xfrm>
            <a:off x="584201" y="6553200"/>
            <a:ext cx="90297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7EBE"/>
                </a:solidFill>
                <a:latin typeface="Arial" charset="0"/>
                <a:ea typeface="+mn-ea"/>
                <a:cs typeface="Arial" charset="0"/>
              </a:defRPr>
            </a:lvl1pPr>
          </a:lstStyle>
          <a:p>
            <a:pPr fontAlgn="base">
              <a:spcBef>
                <a:spcPct val="0"/>
              </a:spcBef>
              <a:spcAft>
                <a:spcPct val="0"/>
              </a:spcAft>
              <a:defRPr/>
            </a:pPr>
            <a:endParaRPr lang="en-US"/>
          </a:p>
        </p:txBody>
      </p:sp>
      <p:sp>
        <p:nvSpPr>
          <p:cNvPr id="2054" name="Text Box 12"/>
          <p:cNvSpPr txBox="1">
            <a:spLocks noChangeArrowheads="1"/>
          </p:cNvSpPr>
          <p:nvPr userDrawn="1"/>
        </p:nvSpPr>
        <p:spPr bwMode="auto">
          <a:xfrm>
            <a:off x="9643533" y="6548438"/>
            <a:ext cx="1967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800" dirty="0">
                <a:solidFill>
                  <a:srgbClr val="4F81BD"/>
                </a:solidFill>
                <a:ea typeface="ＭＳ Ｐゴシック" panose="020B0600070205080204" pitchFamily="34" charset="-128"/>
              </a:rPr>
              <a:t>nashville</a:t>
            </a:r>
            <a:r>
              <a:rPr lang="en-US" sz="1800" b="1" dirty="0">
                <a:solidFill>
                  <a:srgbClr val="1F497D"/>
                </a:solidFill>
                <a:ea typeface="ＭＳ Ｐゴシック" panose="020B0600070205080204" pitchFamily="34" charset="-128"/>
              </a:rPr>
              <a:t>mpo</a:t>
            </a:r>
            <a:r>
              <a:rPr lang="en-US" sz="1800" dirty="0">
                <a:solidFill>
                  <a:srgbClr val="4F81BD"/>
                </a:solidFill>
                <a:ea typeface="ＭＳ Ｐゴシック" panose="020B0600070205080204" pitchFamily="34" charset="-128"/>
              </a:rPr>
              <a:t>.org</a:t>
            </a:r>
          </a:p>
        </p:txBody>
      </p:sp>
    </p:spTree>
    <p:extLst>
      <p:ext uri="{BB962C8B-B14F-4D97-AF65-F5344CB8AC3E}">
        <p14:creationId xmlns:p14="http://schemas.microsoft.com/office/powerpoint/2010/main" val="273964468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advClick="0"/>
  <p:txStyles>
    <p:titleStyle>
      <a:lvl1pPr algn="l" rtl="0" eaLnBrk="0" fontAlgn="base" hangingPunct="0">
        <a:spcBef>
          <a:spcPct val="0"/>
        </a:spcBef>
        <a:spcAft>
          <a:spcPct val="0"/>
        </a:spcAft>
        <a:defRPr sz="3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2pPr>
      <a:lvl3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3pPr>
      <a:lvl4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4pPr>
      <a:lvl5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p:titleStyle>
    <p:bodyStyle>
      <a:lvl1pPr marL="342900" indent="-342900" algn="l" rtl="0" eaLnBrk="0" fontAlgn="base" hangingPunct="0">
        <a:spcBef>
          <a:spcPct val="20000"/>
        </a:spcBef>
        <a:spcAft>
          <a:spcPct val="0"/>
        </a:spcAft>
        <a:buClr>
          <a:srgbClr val="007EBE"/>
        </a:buClr>
        <a:buFont typeface="Wingdings" panose="05000000000000000000" pitchFamily="2" charset="2"/>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panose="05000000000000000000" pitchFamily="2" charset="2"/>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6434" name="Picture 6" descr="bg_wht_sub.png"/>
          <p:cNvPicPr>
            <a:picLocks noChangeAspect="1"/>
          </p:cNvPicPr>
          <p:nvPr/>
        </p:nvPicPr>
        <p:blipFill>
          <a:blip r:embed="rId14">
            <a:extLst>
              <a:ext uri="{28A0092B-C50C-407E-A947-70E740481C1C}">
                <a14:useLocalDpi xmlns:a14="http://schemas.microsoft.com/office/drawing/2010/main" val="0"/>
              </a:ext>
            </a:extLst>
          </a:blip>
          <a:srcRect b="87340"/>
          <a:stretch>
            <a:fillRect/>
          </a:stretch>
        </p:blipFill>
        <p:spPr bwMode="auto">
          <a:xfrm>
            <a:off x="0" y="-3175"/>
            <a:ext cx="12192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itle Placeholder 1"/>
          <p:cNvSpPr>
            <a:spLocks noGrp="1"/>
          </p:cNvSpPr>
          <p:nvPr>
            <p:ph type="title"/>
          </p:nvPr>
        </p:nvSpPr>
        <p:spPr bwMode="auto">
          <a:xfrm>
            <a:off x="609600" y="547689"/>
            <a:ext cx="10972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6436" name="Text Placeholder 2"/>
          <p:cNvSpPr>
            <a:spLocks noGrp="1"/>
          </p:cNvSpPr>
          <p:nvPr>
            <p:ph type="body" idx="1"/>
          </p:nvPr>
        </p:nvSpPr>
        <p:spPr bwMode="auto">
          <a:xfrm>
            <a:off x="584201" y="1690689"/>
            <a:ext cx="90297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1451" name="Rectangle 11"/>
          <p:cNvSpPr>
            <a:spLocks noGrp="1" noChangeArrowheads="1"/>
          </p:cNvSpPr>
          <p:nvPr>
            <p:ph type="ftr" sz="quarter" idx="3"/>
          </p:nvPr>
        </p:nvSpPr>
        <p:spPr bwMode="auto">
          <a:xfrm>
            <a:off x="584201" y="6553200"/>
            <a:ext cx="90297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7EBE"/>
                </a:solidFill>
                <a:latin typeface="Arial" pitchFamily="34" charset="0"/>
                <a:ea typeface="+mn-ea"/>
                <a:cs typeface="Arial" pitchFamily="34" charset="0"/>
              </a:defRPr>
            </a:lvl1pPr>
          </a:lstStyle>
          <a:p>
            <a:pPr fontAlgn="base">
              <a:spcBef>
                <a:spcPct val="0"/>
              </a:spcBef>
              <a:spcAft>
                <a:spcPct val="0"/>
              </a:spcAft>
              <a:defRPr/>
            </a:pPr>
            <a:endParaRPr lang="en-US"/>
          </a:p>
        </p:txBody>
      </p:sp>
      <p:sp>
        <p:nvSpPr>
          <p:cNvPr id="2054" name="Text Box 12"/>
          <p:cNvSpPr txBox="1">
            <a:spLocks noChangeArrowheads="1"/>
          </p:cNvSpPr>
          <p:nvPr userDrawn="1"/>
        </p:nvSpPr>
        <p:spPr bwMode="auto">
          <a:xfrm>
            <a:off x="9643533" y="6548438"/>
            <a:ext cx="1967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800" dirty="0">
                <a:solidFill>
                  <a:srgbClr val="4F81BD"/>
                </a:solidFill>
                <a:ea typeface="ＭＳ Ｐゴシック" panose="020B0600070205080204" pitchFamily="34" charset="-128"/>
              </a:rPr>
              <a:t>nashville</a:t>
            </a:r>
            <a:r>
              <a:rPr lang="en-US" sz="1800" b="1" dirty="0">
                <a:solidFill>
                  <a:srgbClr val="1F497D"/>
                </a:solidFill>
                <a:ea typeface="ＭＳ Ｐゴシック" panose="020B0600070205080204" pitchFamily="34" charset="-128"/>
              </a:rPr>
              <a:t>mpo</a:t>
            </a:r>
            <a:r>
              <a:rPr lang="en-US" sz="1800" dirty="0">
                <a:solidFill>
                  <a:srgbClr val="4F81BD"/>
                </a:solidFill>
                <a:ea typeface="ＭＳ Ｐゴシック" panose="020B0600070205080204" pitchFamily="34" charset="-128"/>
              </a:rPr>
              <a:t>.org</a:t>
            </a:r>
          </a:p>
        </p:txBody>
      </p:sp>
    </p:spTree>
    <p:extLst>
      <p:ext uri="{BB962C8B-B14F-4D97-AF65-F5344CB8AC3E}">
        <p14:creationId xmlns:p14="http://schemas.microsoft.com/office/powerpoint/2010/main" val="401756720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ransition advClick="0"/>
  <p:txStyles>
    <p:titleStyle>
      <a:lvl1pPr algn="l" rtl="0" eaLnBrk="0" fontAlgn="base" hangingPunct="0">
        <a:spcBef>
          <a:spcPct val="0"/>
        </a:spcBef>
        <a:spcAft>
          <a:spcPct val="0"/>
        </a:spcAft>
        <a:defRPr sz="3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2pPr>
      <a:lvl3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3pPr>
      <a:lvl4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4pPr>
      <a:lvl5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p:titleStyle>
    <p:bodyStyle>
      <a:lvl1pPr marL="342900" indent="-342900" algn="l" rtl="0" eaLnBrk="0" fontAlgn="base" hangingPunct="0">
        <a:spcBef>
          <a:spcPct val="20000"/>
        </a:spcBef>
        <a:spcAft>
          <a:spcPct val="0"/>
        </a:spcAft>
        <a:buClr>
          <a:srgbClr val="007EBE"/>
        </a:buClr>
        <a:buFont typeface="Wingdings" panose="05000000000000000000" pitchFamily="2" charset="2"/>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panose="05000000000000000000" pitchFamily="2" charset="2"/>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pitchFamily="34" charset="0"/>
        <a:buChar char="»"/>
        <a:defRPr sz="2000">
          <a:solidFill>
            <a:srgbClr val="333333"/>
          </a:solidFill>
          <a:latin typeface="+mn-lt"/>
        </a:defRPr>
      </a:lvl6pPr>
      <a:lvl7pPr marL="2971800" indent="-228600" algn="l" rtl="0" fontAlgn="base">
        <a:spcBef>
          <a:spcPct val="20000"/>
        </a:spcBef>
        <a:spcAft>
          <a:spcPct val="0"/>
        </a:spcAft>
        <a:buFont typeface="Arial" pitchFamily="34" charset="0"/>
        <a:buChar char="»"/>
        <a:defRPr sz="2000">
          <a:solidFill>
            <a:srgbClr val="333333"/>
          </a:solidFill>
          <a:latin typeface="+mn-lt"/>
        </a:defRPr>
      </a:lvl7pPr>
      <a:lvl8pPr marL="3429000" indent="-228600" algn="l" rtl="0" fontAlgn="base">
        <a:spcBef>
          <a:spcPct val="20000"/>
        </a:spcBef>
        <a:spcAft>
          <a:spcPct val="0"/>
        </a:spcAft>
        <a:buFont typeface="Arial" pitchFamily="34" charset="0"/>
        <a:buChar char="»"/>
        <a:defRPr sz="2000">
          <a:solidFill>
            <a:srgbClr val="333333"/>
          </a:solidFill>
          <a:latin typeface="+mn-lt"/>
        </a:defRPr>
      </a:lvl8pPr>
      <a:lvl9pPr marL="3886200" indent="-228600" algn="l" rtl="0" fontAlgn="base">
        <a:spcBef>
          <a:spcPct val="20000"/>
        </a:spcBef>
        <a:spcAft>
          <a:spcPct val="0"/>
        </a:spcAft>
        <a:buFont typeface="Arial" pitchFamily="34" charset="0"/>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2386" name="Picture 6" descr="bg_wht_sub.png"/>
          <p:cNvPicPr>
            <a:picLocks noChangeAspect="1"/>
          </p:cNvPicPr>
          <p:nvPr/>
        </p:nvPicPr>
        <p:blipFill>
          <a:blip r:embed="rId14">
            <a:extLst>
              <a:ext uri="{28A0092B-C50C-407E-A947-70E740481C1C}">
                <a14:useLocalDpi xmlns:a14="http://schemas.microsoft.com/office/drawing/2010/main" val="0"/>
              </a:ext>
            </a:extLst>
          </a:blip>
          <a:srcRect b="87340"/>
          <a:stretch>
            <a:fillRect/>
          </a:stretch>
        </p:blipFill>
        <p:spPr bwMode="auto">
          <a:xfrm>
            <a:off x="0" y="-3175"/>
            <a:ext cx="12192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itle Placeholder 1"/>
          <p:cNvSpPr>
            <a:spLocks noGrp="1"/>
          </p:cNvSpPr>
          <p:nvPr>
            <p:ph type="title"/>
          </p:nvPr>
        </p:nvSpPr>
        <p:spPr bwMode="auto">
          <a:xfrm>
            <a:off x="609600" y="547689"/>
            <a:ext cx="10972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72388" name="Text Placeholder 2"/>
          <p:cNvSpPr>
            <a:spLocks noGrp="1"/>
          </p:cNvSpPr>
          <p:nvPr>
            <p:ph type="body" idx="1"/>
          </p:nvPr>
        </p:nvSpPr>
        <p:spPr bwMode="auto">
          <a:xfrm>
            <a:off x="584201" y="1690689"/>
            <a:ext cx="90297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1451" name="Rectangle 11"/>
          <p:cNvSpPr>
            <a:spLocks noGrp="1" noChangeArrowheads="1"/>
          </p:cNvSpPr>
          <p:nvPr>
            <p:ph type="ftr" sz="quarter" idx="3"/>
          </p:nvPr>
        </p:nvSpPr>
        <p:spPr bwMode="auto">
          <a:xfrm>
            <a:off x="584201" y="6553200"/>
            <a:ext cx="90297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7EBE"/>
                </a:solidFill>
                <a:latin typeface="Arial" charset="0"/>
                <a:ea typeface="+mn-ea"/>
                <a:cs typeface="Arial" charset="0"/>
              </a:defRPr>
            </a:lvl1pPr>
          </a:lstStyle>
          <a:p>
            <a:pPr fontAlgn="base">
              <a:spcBef>
                <a:spcPct val="0"/>
              </a:spcBef>
              <a:spcAft>
                <a:spcPct val="0"/>
              </a:spcAft>
              <a:defRPr/>
            </a:pPr>
            <a:endParaRPr lang="en-US"/>
          </a:p>
        </p:txBody>
      </p:sp>
      <p:sp>
        <p:nvSpPr>
          <p:cNvPr id="2054" name="Text Box 12"/>
          <p:cNvSpPr txBox="1">
            <a:spLocks noChangeArrowheads="1"/>
          </p:cNvSpPr>
          <p:nvPr userDrawn="1"/>
        </p:nvSpPr>
        <p:spPr bwMode="auto">
          <a:xfrm>
            <a:off x="9643533" y="6548438"/>
            <a:ext cx="1967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800" dirty="0">
                <a:solidFill>
                  <a:srgbClr val="4F81BD"/>
                </a:solidFill>
                <a:ea typeface="ＭＳ Ｐゴシック" panose="020B0600070205080204" pitchFamily="34" charset="-128"/>
              </a:rPr>
              <a:t>nashville</a:t>
            </a:r>
            <a:r>
              <a:rPr lang="en-US" sz="1800" b="1" dirty="0">
                <a:solidFill>
                  <a:srgbClr val="1F497D"/>
                </a:solidFill>
                <a:ea typeface="ＭＳ Ｐゴシック" panose="020B0600070205080204" pitchFamily="34" charset="-128"/>
              </a:rPr>
              <a:t>mpo</a:t>
            </a:r>
            <a:r>
              <a:rPr lang="en-US" sz="1800" dirty="0">
                <a:solidFill>
                  <a:srgbClr val="4F81BD"/>
                </a:solidFill>
                <a:ea typeface="ＭＳ Ｐゴシック" panose="020B0600070205080204" pitchFamily="34" charset="-128"/>
              </a:rPr>
              <a:t>.org</a:t>
            </a:r>
          </a:p>
        </p:txBody>
      </p:sp>
    </p:spTree>
    <p:extLst>
      <p:ext uri="{BB962C8B-B14F-4D97-AF65-F5344CB8AC3E}">
        <p14:creationId xmlns:p14="http://schemas.microsoft.com/office/powerpoint/2010/main" val="215192480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advClick="0"/>
  <p:txStyles>
    <p:titleStyle>
      <a:lvl1pPr algn="l" rtl="0" eaLnBrk="0" fontAlgn="base" hangingPunct="0">
        <a:spcBef>
          <a:spcPct val="0"/>
        </a:spcBef>
        <a:spcAft>
          <a:spcPct val="0"/>
        </a:spcAft>
        <a:defRPr sz="3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2pPr>
      <a:lvl3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3pPr>
      <a:lvl4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4pPr>
      <a:lvl5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p:titleStyle>
    <p:bodyStyle>
      <a:lvl1pPr marL="342900" indent="-342900" algn="l" rtl="0" eaLnBrk="0" fontAlgn="base" hangingPunct="0">
        <a:spcBef>
          <a:spcPct val="20000"/>
        </a:spcBef>
        <a:spcAft>
          <a:spcPct val="0"/>
        </a:spcAft>
        <a:buClr>
          <a:srgbClr val="007EBE"/>
        </a:buClr>
        <a:buFont typeface="Wingdings" panose="05000000000000000000" pitchFamily="2" charset="2"/>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panose="05000000000000000000" pitchFamily="2" charset="2"/>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CEA47CD-F46B-457C-BC59-E5A262DE12C8}"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AFD9E279-4E01-4355-B589-CDD941403B1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912833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1076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11"/>
          <p:cNvSpPr>
            <a:spLocks noGrp="1" noChangeArrowheads="1"/>
          </p:cNvSpPr>
          <p:nvPr>
            <p:ph type="body" idx="1"/>
          </p:nvPr>
        </p:nvSpPr>
        <p:spPr bwMode="auto">
          <a:xfrm>
            <a:off x="609600" y="2057400"/>
            <a:ext cx="1076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56092497"/>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rtl="0" eaLnBrk="0" fontAlgn="base" hangingPunct="0">
        <a:spcBef>
          <a:spcPct val="0"/>
        </a:spcBef>
        <a:spcAft>
          <a:spcPct val="0"/>
        </a:spcAft>
        <a:defRPr sz="5400" b="1">
          <a:solidFill>
            <a:srgbClr val="F37320"/>
          </a:solidFill>
          <a:latin typeface="+mj-lt"/>
          <a:ea typeface="+mj-ea"/>
          <a:cs typeface="+mj-cs"/>
        </a:defRPr>
      </a:lvl1pPr>
      <a:lvl2pPr algn="l" rtl="0" eaLnBrk="0" fontAlgn="base" hangingPunct="0">
        <a:spcBef>
          <a:spcPct val="0"/>
        </a:spcBef>
        <a:spcAft>
          <a:spcPct val="0"/>
        </a:spcAft>
        <a:defRPr sz="5400" b="1">
          <a:solidFill>
            <a:srgbClr val="F37320"/>
          </a:solidFill>
          <a:latin typeface="Tw Cen MT Bold" pitchFamily="1" charset="-18"/>
          <a:ea typeface="Osaka" pitchFamily="1" charset="-128"/>
        </a:defRPr>
      </a:lvl2pPr>
      <a:lvl3pPr algn="l" rtl="0" eaLnBrk="0" fontAlgn="base" hangingPunct="0">
        <a:spcBef>
          <a:spcPct val="0"/>
        </a:spcBef>
        <a:spcAft>
          <a:spcPct val="0"/>
        </a:spcAft>
        <a:defRPr sz="5400" b="1">
          <a:solidFill>
            <a:srgbClr val="F37320"/>
          </a:solidFill>
          <a:latin typeface="Tw Cen MT Bold" pitchFamily="1" charset="-18"/>
          <a:ea typeface="Osaka" pitchFamily="1" charset="-128"/>
        </a:defRPr>
      </a:lvl3pPr>
      <a:lvl4pPr algn="l" rtl="0" eaLnBrk="0" fontAlgn="base" hangingPunct="0">
        <a:spcBef>
          <a:spcPct val="0"/>
        </a:spcBef>
        <a:spcAft>
          <a:spcPct val="0"/>
        </a:spcAft>
        <a:defRPr sz="5400" b="1">
          <a:solidFill>
            <a:srgbClr val="F37320"/>
          </a:solidFill>
          <a:latin typeface="Tw Cen MT Bold" pitchFamily="1" charset="-18"/>
          <a:ea typeface="Osaka" pitchFamily="1" charset="-128"/>
        </a:defRPr>
      </a:lvl4pPr>
      <a:lvl5pPr algn="l" rtl="0" eaLnBrk="0" fontAlgn="base" hangingPunct="0">
        <a:spcBef>
          <a:spcPct val="0"/>
        </a:spcBef>
        <a:spcAft>
          <a:spcPct val="0"/>
        </a:spcAft>
        <a:defRPr sz="5400" b="1">
          <a:solidFill>
            <a:srgbClr val="F37320"/>
          </a:solidFill>
          <a:latin typeface="Tw Cen MT Bold" pitchFamily="1" charset="-18"/>
          <a:ea typeface="Osaka" pitchFamily="1" charset="-128"/>
        </a:defRPr>
      </a:lvl5pPr>
      <a:lvl6pPr marL="457200" algn="l" rtl="0" fontAlgn="base">
        <a:spcBef>
          <a:spcPct val="0"/>
        </a:spcBef>
        <a:spcAft>
          <a:spcPct val="0"/>
        </a:spcAft>
        <a:defRPr sz="5400" b="1">
          <a:solidFill>
            <a:srgbClr val="F37320"/>
          </a:solidFill>
          <a:latin typeface="Tw Cen MT Bold" pitchFamily="1" charset="-18"/>
          <a:ea typeface="Osaka" pitchFamily="1" charset="-128"/>
        </a:defRPr>
      </a:lvl6pPr>
      <a:lvl7pPr marL="914400" algn="l" rtl="0" fontAlgn="base">
        <a:spcBef>
          <a:spcPct val="0"/>
        </a:spcBef>
        <a:spcAft>
          <a:spcPct val="0"/>
        </a:spcAft>
        <a:defRPr sz="5400" b="1">
          <a:solidFill>
            <a:srgbClr val="F37320"/>
          </a:solidFill>
          <a:latin typeface="Tw Cen MT Bold" pitchFamily="1" charset="-18"/>
          <a:ea typeface="Osaka" pitchFamily="1" charset="-128"/>
        </a:defRPr>
      </a:lvl7pPr>
      <a:lvl8pPr marL="1371600" algn="l" rtl="0" fontAlgn="base">
        <a:spcBef>
          <a:spcPct val="0"/>
        </a:spcBef>
        <a:spcAft>
          <a:spcPct val="0"/>
        </a:spcAft>
        <a:defRPr sz="5400" b="1">
          <a:solidFill>
            <a:srgbClr val="F37320"/>
          </a:solidFill>
          <a:latin typeface="Tw Cen MT Bold" pitchFamily="1" charset="-18"/>
          <a:ea typeface="Osaka" pitchFamily="1" charset="-128"/>
        </a:defRPr>
      </a:lvl8pPr>
      <a:lvl9pPr marL="1828800" algn="l" rtl="0" fontAlgn="base">
        <a:spcBef>
          <a:spcPct val="0"/>
        </a:spcBef>
        <a:spcAft>
          <a:spcPct val="0"/>
        </a:spcAft>
        <a:defRPr sz="5400" b="1">
          <a:solidFill>
            <a:srgbClr val="F37320"/>
          </a:solidFill>
          <a:latin typeface="Tw Cen MT Bold" pitchFamily="1" charset="-18"/>
          <a:ea typeface="Osaka" pitchFamily="1" charset="-128"/>
        </a:defRPr>
      </a:lvl9pPr>
    </p:titleStyle>
    <p:bodyStyle>
      <a:lvl1pPr marL="342900" indent="-342900" algn="l" rtl="0" eaLnBrk="0" fontAlgn="base" hangingPunct="0">
        <a:spcBef>
          <a:spcPct val="20000"/>
        </a:spcBef>
        <a:spcAft>
          <a:spcPct val="0"/>
        </a:spcAft>
        <a:buFont typeface="Monotype Sorts" pitchFamily="1" charset="2"/>
        <a:defRPr sz="4400">
          <a:solidFill>
            <a:srgbClr val="FFFFFF"/>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1" charset="2"/>
        <a:defRPr sz="4000">
          <a:solidFill>
            <a:srgbClr val="FFFFFF"/>
          </a:solidFill>
          <a:latin typeface="+mn-lt"/>
          <a:ea typeface="+mn-ea"/>
        </a:defRPr>
      </a:lvl2pPr>
      <a:lvl3pPr marL="1143000" indent="-228600" algn="l" rtl="0" eaLnBrk="0" fontAlgn="base" hangingPunct="0">
        <a:spcBef>
          <a:spcPct val="20000"/>
        </a:spcBef>
        <a:spcAft>
          <a:spcPct val="0"/>
        </a:spcAft>
        <a:buFont typeface="Monotype Sorts" pitchFamily="1" charset="2"/>
        <a:defRPr sz="3600">
          <a:solidFill>
            <a:srgbClr val="FFFFFF"/>
          </a:solidFill>
          <a:latin typeface="Tw Cen MT" pitchFamily="34" charset="0"/>
          <a:ea typeface="+mn-ea"/>
        </a:defRPr>
      </a:lvl3pPr>
      <a:lvl4pPr marL="1600200" indent="-228600" algn="l" rtl="0" eaLnBrk="0" fontAlgn="base" hangingPunct="0">
        <a:spcBef>
          <a:spcPct val="20000"/>
        </a:spcBef>
        <a:spcAft>
          <a:spcPct val="0"/>
        </a:spcAft>
        <a:buClr>
          <a:srgbClr val="FF8000"/>
        </a:buClr>
        <a:buFont typeface="Monotype Sorts" pitchFamily="1" charset="2"/>
        <a:defRPr sz="2800">
          <a:solidFill>
            <a:srgbClr val="FFFFFF"/>
          </a:solidFill>
          <a:latin typeface="Tw Cen MT" pitchFamily="34" charset="0"/>
          <a:ea typeface="+mn-ea"/>
        </a:defRPr>
      </a:lvl4pPr>
      <a:lvl5pPr marL="2057400" indent="-228600" algn="l" rtl="0" eaLnBrk="0" fontAlgn="base" hangingPunct="0">
        <a:spcBef>
          <a:spcPct val="20000"/>
        </a:spcBef>
        <a:spcAft>
          <a:spcPct val="0"/>
        </a:spcAft>
        <a:buFont typeface="Monotype Sorts" pitchFamily="1" charset="2"/>
        <a:defRPr sz="2400">
          <a:solidFill>
            <a:srgbClr val="FFFFFF"/>
          </a:solidFill>
          <a:latin typeface="Tw Cen MT" pitchFamily="34" charset="0"/>
          <a:ea typeface="+mn-ea"/>
        </a:defRPr>
      </a:lvl5pPr>
      <a:lvl6pPr marL="2514600" indent="-228600" algn="l" rtl="0" fontAlgn="base">
        <a:spcBef>
          <a:spcPct val="20000"/>
        </a:spcBef>
        <a:spcAft>
          <a:spcPct val="0"/>
        </a:spcAft>
        <a:buFont typeface="Monotype Sorts" pitchFamily="1" charset="2"/>
        <a:defRPr sz="2400">
          <a:solidFill>
            <a:srgbClr val="FFFFFF"/>
          </a:solidFill>
          <a:latin typeface="Tw Cen MT" pitchFamily="34" charset="0"/>
          <a:ea typeface="+mn-ea"/>
        </a:defRPr>
      </a:lvl6pPr>
      <a:lvl7pPr marL="2971800" indent="-228600" algn="l" rtl="0" fontAlgn="base">
        <a:spcBef>
          <a:spcPct val="20000"/>
        </a:spcBef>
        <a:spcAft>
          <a:spcPct val="0"/>
        </a:spcAft>
        <a:buFont typeface="Monotype Sorts" pitchFamily="1" charset="2"/>
        <a:defRPr sz="2400">
          <a:solidFill>
            <a:srgbClr val="FFFFFF"/>
          </a:solidFill>
          <a:latin typeface="Tw Cen MT" pitchFamily="34" charset="0"/>
          <a:ea typeface="+mn-ea"/>
        </a:defRPr>
      </a:lvl7pPr>
      <a:lvl8pPr marL="3429000" indent="-228600" algn="l" rtl="0" fontAlgn="base">
        <a:spcBef>
          <a:spcPct val="20000"/>
        </a:spcBef>
        <a:spcAft>
          <a:spcPct val="0"/>
        </a:spcAft>
        <a:buFont typeface="Monotype Sorts" pitchFamily="1" charset="2"/>
        <a:defRPr sz="2400">
          <a:solidFill>
            <a:srgbClr val="FFFFFF"/>
          </a:solidFill>
          <a:latin typeface="Tw Cen MT" pitchFamily="34" charset="0"/>
          <a:ea typeface="+mn-ea"/>
        </a:defRPr>
      </a:lvl8pPr>
      <a:lvl9pPr marL="3886200" indent="-228600" algn="l" rtl="0" fontAlgn="base">
        <a:spcBef>
          <a:spcPct val="20000"/>
        </a:spcBef>
        <a:spcAft>
          <a:spcPct val="0"/>
        </a:spcAft>
        <a:buFont typeface="Monotype Sorts" pitchFamily="1" charset="2"/>
        <a:defRPr sz="2400">
          <a:solidFill>
            <a:srgbClr val="FFFFFF"/>
          </a:solidFill>
          <a:latin typeface="Tw Cen MT" pitchFamily="3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400"/>
            <a:ext cx="10497389" cy="1114245"/>
          </a:xfrm>
          <a:prstGeom prst="rect">
            <a:avLst/>
          </a:prstGeom>
        </p:spPr>
        <p:txBody>
          <a:bodyPr vert="horz" lIns="18288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6680" y="1117121"/>
            <a:ext cx="11261881" cy="5289431"/>
          </a:xfrm>
          <a:prstGeom prst="rect">
            <a:avLst/>
          </a:prstGeom>
        </p:spPr>
        <p:txBody>
          <a:bodyPr vert="horz" lIns="18288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844666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hf hdr="0" ftr="0" dt="0"/>
  <p:txStyles>
    <p:titleStyle>
      <a:lvl1pPr algn="l" defTabSz="457200" rtl="0" eaLnBrk="1" latinLnBrk="0" hangingPunct="1">
        <a:lnSpc>
          <a:spcPts val="4600"/>
        </a:lnSpc>
        <a:spcBef>
          <a:spcPct val="0"/>
        </a:spcBef>
        <a:buNone/>
        <a:defRPr sz="4400" kern="1200">
          <a:solidFill>
            <a:schemeClr val="bg1"/>
          </a:solidFill>
          <a:latin typeface="Arial Narrow"/>
          <a:ea typeface="+mj-ea"/>
          <a:cs typeface="Arial Narrow"/>
        </a:defRPr>
      </a:lvl1pPr>
    </p:titleStyle>
    <p:bodyStyle>
      <a:lvl1pPr marL="230188" indent="-230188"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569913" indent="-339725"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800100" indent="-230188"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400"/>
            <a:ext cx="10497389" cy="1114245"/>
          </a:xfrm>
          <a:prstGeom prst="rect">
            <a:avLst/>
          </a:prstGeom>
        </p:spPr>
        <p:txBody>
          <a:bodyPr vert="horz" lIns="18288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6680" y="1117121"/>
            <a:ext cx="11261881" cy="5289431"/>
          </a:xfrm>
          <a:prstGeom prst="rect">
            <a:avLst/>
          </a:prstGeom>
        </p:spPr>
        <p:txBody>
          <a:bodyPr vert="horz" lIns="18288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17840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ransition spd="slow">
    <p:fade/>
  </p:transition>
  <p:hf hdr="0" ftr="0" dt="0"/>
  <p:txStyles>
    <p:titleStyle>
      <a:lvl1pPr algn="l" defTabSz="457200" rtl="0" eaLnBrk="1" latinLnBrk="0" hangingPunct="1">
        <a:lnSpc>
          <a:spcPts val="4600"/>
        </a:lnSpc>
        <a:spcBef>
          <a:spcPct val="0"/>
        </a:spcBef>
        <a:buNone/>
        <a:defRPr sz="4400" kern="1200">
          <a:solidFill>
            <a:schemeClr val="bg1"/>
          </a:solidFill>
          <a:latin typeface="Arial Narrow"/>
          <a:ea typeface="+mj-ea"/>
          <a:cs typeface="Arial Narrow"/>
        </a:defRPr>
      </a:lvl1pPr>
    </p:titleStyle>
    <p:bodyStyle>
      <a:lvl1pPr marL="230188" indent="-230188"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569913" indent="-339725"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800100" indent="-230188"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ANDAG Rebranding Presentation 020113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1" y="206598"/>
            <a:ext cx="970191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1734" y="6346006"/>
            <a:ext cx="2048933" cy="284660"/>
          </a:xfrm>
          <a:prstGeom prst="rect">
            <a:avLst/>
          </a:prstGeom>
        </p:spPr>
      </p:pic>
    </p:spTree>
    <p:extLst>
      <p:ext uri="{BB962C8B-B14F-4D97-AF65-F5344CB8AC3E}">
        <p14:creationId xmlns:p14="http://schemas.microsoft.com/office/powerpoint/2010/main" val="9609010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457200" rtl="0" eaLnBrk="1" latinLnBrk="0" hangingPunct="1">
        <a:spcBef>
          <a:spcPct val="0"/>
        </a:spcBef>
        <a:buNone/>
        <a:defRPr sz="440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3"/>
          <p:cNvSpPr>
            <a:spLocks noChangeArrowheads="1"/>
          </p:cNvSpPr>
          <p:nvPr userDrawn="1"/>
        </p:nvSpPr>
        <p:spPr bwMode="auto">
          <a:xfrm>
            <a:off x="0" y="0"/>
            <a:ext cx="12192000" cy="762000"/>
          </a:xfrm>
          <a:prstGeom prst="rect">
            <a:avLst/>
          </a:prstGeom>
          <a:solidFill>
            <a:srgbClr val="3FAE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z="1800">
              <a:solidFill>
                <a:srgbClr val="000000"/>
              </a:solidFill>
            </a:endParaRPr>
          </a:p>
        </p:txBody>
      </p:sp>
      <p:sp>
        <p:nvSpPr>
          <p:cNvPr id="1027" name="Rectangle 22"/>
          <p:cNvSpPr>
            <a:spLocks noGrp="1" noChangeArrowheads="1"/>
          </p:cNvSpPr>
          <p:nvPr>
            <p:ph type="title"/>
          </p:nvPr>
        </p:nvSpPr>
        <p:spPr bwMode="auto">
          <a:xfrm>
            <a:off x="406400" y="-2286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3"/>
          <p:cNvSpPr>
            <a:spLocks noGrp="1" noChangeArrowheads="1"/>
          </p:cNvSpPr>
          <p:nvPr>
            <p:ph type="body" idx="1"/>
          </p:nvPr>
        </p:nvSpPr>
        <p:spPr bwMode="auto">
          <a:xfrm>
            <a:off x="609600" y="1143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4"/>
          <p:cNvSpPr>
            <a:spLocks noChangeArrowheads="1"/>
          </p:cNvSpPr>
          <p:nvPr userDrawn="1"/>
        </p:nvSpPr>
        <p:spPr bwMode="auto">
          <a:xfrm>
            <a:off x="2188634" y="6400800"/>
            <a:ext cx="1545167" cy="457200"/>
          </a:xfrm>
          <a:prstGeom prst="rect">
            <a:avLst/>
          </a:prstGeom>
          <a:solidFill>
            <a:srgbClr val="B5D55B"/>
          </a:solidFill>
          <a:ln>
            <a:noFill/>
          </a:ln>
          <a:extLst/>
        </p:spPr>
        <p:txBody>
          <a:bodyPr/>
          <a:lstStyle/>
          <a:p>
            <a:pPr defTabSz="457200">
              <a:defRPr/>
            </a:pPr>
            <a:endParaRPr lang="en-US" sz="1800">
              <a:solidFill>
                <a:srgbClr val="000000"/>
              </a:solidFill>
            </a:endParaRPr>
          </a:p>
        </p:txBody>
      </p:sp>
      <p:sp>
        <p:nvSpPr>
          <p:cNvPr id="14" name="Rectangle 2"/>
          <p:cNvSpPr>
            <a:spLocks noChangeArrowheads="1"/>
          </p:cNvSpPr>
          <p:nvPr userDrawn="1"/>
        </p:nvSpPr>
        <p:spPr bwMode="auto">
          <a:xfrm>
            <a:off x="9218085" y="6400800"/>
            <a:ext cx="2973916" cy="457200"/>
          </a:xfrm>
          <a:prstGeom prst="rect">
            <a:avLst/>
          </a:prstGeom>
          <a:solidFill>
            <a:srgbClr val="CEE39F"/>
          </a:solidFill>
          <a:ln>
            <a:noFill/>
          </a:ln>
          <a:extLst/>
        </p:spPr>
        <p:txBody>
          <a:bodyPr/>
          <a:lstStyle/>
          <a:p>
            <a:pPr defTabSz="457200">
              <a:defRPr/>
            </a:pPr>
            <a:endParaRPr lang="en-US" sz="1800">
              <a:solidFill>
                <a:srgbClr val="000000"/>
              </a:solidFill>
            </a:endParaRPr>
          </a:p>
        </p:txBody>
      </p:sp>
      <p:sp>
        <p:nvSpPr>
          <p:cNvPr id="15" name="Rectangle 3"/>
          <p:cNvSpPr>
            <a:spLocks noChangeArrowheads="1"/>
          </p:cNvSpPr>
          <p:nvPr userDrawn="1"/>
        </p:nvSpPr>
        <p:spPr bwMode="auto">
          <a:xfrm>
            <a:off x="3930651" y="6408738"/>
            <a:ext cx="1549400" cy="457200"/>
          </a:xfrm>
          <a:prstGeom prst="rect">
            <a:avLst/>
          </a:prstGeom>
          <a:solidFill>
            <a:srgbClr val="36363E"/>
          </a:solidFill>
          <a:ln>
            <a:noFill/>
          </a:ln>
          <a:extLst/>
        </p:spPr>
        <p:txBody>
          <a:bodyPr/>
          <a:lstStyle/>
          <a:p>
            <a:pPr defTabSz="457200">
              <a:defRPr/>
            </a:pPr>
            <a:endParaRPr lang="en-US" sz="1800">
              <a:solidFill>
                <a:srgbClr val="000000"/>
              </a:solidFill>
            </a:endParaRPr>
          </a:p>
        </p:txBody>
      </p:sp>
      <p:sp>
        <p:nvSpPr>
          <p:cNvPr id="16" name="Rectangle 4"/>
          <p:cNvSpPr>
            <a:spLocks noChangeArrowheads="1"/>
          </p:cNvSpPr>
          <p:nvPr userDrawn="1"/>
        </p:nvSpPr>
        <p:spPr bwMode="auto">
          <a:xfrm>
            <a:off x="5679017" y="6400800"/>
            <a:ext cx="1538816" cy="457200"/>
          </a:xfrm>
          <a:prstGeom prst="rect">
            <a:avLst/>
          </a:prstGeom>
          <a:solidFill>
            <a:srgbClr val="FFC000"/>
          </a:solidFill>
          <a:ln>
            <a:noFill/>
          </a:ln>
          <a:extLst/>
        </p:spPr>
        <p:txBody>
          <a:bodyPr/>
          <a:lstStyle/>
          <a:p>
            <a:pPr defTabSz="457200">
              <a:defRPr/>
            </a:pPr>
            <a:endParaRPr lang="en-US" sz="1800">
              <a:solidFill>
                <a:srgbClr val="000000"/>
              </a:solidFill>
            </a:endParaRPr>
          </a:p>
        </p:txBody>
      </p:sp>
      <p:sp>
        <p:nvSpPr>
          <p:cNvPr id="17" name="Rectangle 24"/>
          <p:cNvSpPr>
            <a:spLocks noGrp="1" noChangeArrowheads="1"/>
          </p:cNvSpPr>
          <p:nvPr>
            <p:ph type="sldNum" sz="quarter" idx="4"/>
          </p:nvPr>
        </p:nvSpPr>
        <p:spPr bwMode="auto">
          <a:xfrm>
            <a:off x="11480800" y="6610350"/>
            <a:ext cx="711200" cy="1714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b="1">
                <a:solidFill>
                  <a:srgbClr val="262626"/>
                </a:solidFill>
                <a:effectLst/>
                <a:latin typeface="Frutiger 55 Roman" pitchFamily="2" charset="0"/>
                <a:ea typeface="ＭＳ Ｐゴシック" charset="-128"/>
              </a:defRPr>
            </a:lvl1pPr>
          </a:lstStyle>
          <a:p>
            <a:pPr defTabSz="457200">
              <a:defRPr/>
            </a:pPr>
            <a:fld id="{2D93254D-2539-4E26-9FC4-64998E9F16F4}" type="slidenum">
              <a:rPr lang="en-US" smtClean="0"/>
              <a:pPr defTabSz="457200">
                <a:defRPr/>
              </a:pPr>
              <a:t>‹#›</a:t>
            </a:fld>
            <a:endParaRPr lang="en-US"/>
          </a:p>
        </p:txBody>
      </p:sp>
      <p:pic>
        <p:nvPicPr>
          <p:cNvPr id="1034" name="Picture 11"/>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95633" y="6453188"/>
            <a:ext cx="1585384"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Logo.HealthyWorks_final.png"/>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353484" y="6376988"/>
            <a:ext cx="1555749"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2278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2" r:id="rId8"/>
  </p:sldLayoutIdLst>
  <p:hf hdr="0" ftr="0" dt="0"/>
  <p:txStyles>
    <p:titleStyle>
      <a:lvl1pPr algn="l" rtl="0" eaLnBrk="0" fontAlgn="base" hangingPunct="0">
        <a:spcBef>
          <a:spcPct val="0"/>
        </a:spcBef>
        <a:spcAft>
          <a:spcPct val="0"/>
        </a:spcAft>
        <a:defRPr sz="2800" b="1" kern="1200">
          <a:solidFill>
            <a:schemeClr val="tx1"/>
          </a:solidFill>
          <a:latin typeface="Frutiger 55 Roman" pitchFamily="2" charset="0"/>
          <a:ea typeface="+mj-ea"/>
          <a:cs typeface="+mj-cs"/>
        </a:defRPr>
      </a:lvl1pPr>
      <a:lvl2pPr algn="l" rtl="0" eaLnBrk="0" fontAlgn="base" hangingPunct="0">
        <a:spcBef>
          <a:spcPct val="0"/>
        </a:spcBef>
        <a:spcAft>
          <a:spcPct val="0"/>
        </a:spcAft>
        <a:defRPr sz="2800" b="1">
          <a:solidFill>
            <a:schemeClr val="tx1"/>
          </a:solidFill>
          <a:latin typeface="Frutiger 55 Roman" pitchFamily="2" charset="0"/>
        </a:defRPr>
      </a:lvl2pPr>
      <a:lvl3pPr algn="l" rtl="0" eaLnBrk="0" fontAlgn="base" hangingPunct="0">
        <a:spcBef>
          <a:spcPct val="0"/>
        </a:spcBef>
        <a:spcAft>
          <a:spcPct val="0"/>
        </a:spcAft>
        <a:defRPr sz="2800" b="1">
          <a:solidFill>
            <a:schemeClr val="tx1"/>
          </a:solidFill>
          <a:latin typeface="Frutiger 55 Roman" pitchFamily="2" charset="0"/>
        </a:defRPr>
      </a:lvl3pPr>
      <a:lvl4pPr algn="l" rtl="0" eaLnBrk="0" fontAlgn="base" hangingPunct="0">
        <a:spcBef>
          <a:spcPct val="0"/>
        </a:spcBef>
        <a:spcAft>
          <a:spcPct val="0"/>
        </a:spcAft>
        <a:defRPr sz="2800" b="1">
          <a:solidFill>
            <a:schemeClr val="tx1"/>
          </a:solidFill>
          <a:latin typeface="Frutiger 55 Roman" pitchFamily="2" charset="0"/>
        </a:defRPr>
      </a:lvl4pPr>
      <a:lvl5pPr algn="l" rtl="0" eaLnBrk="0" fontAlgn="base" hangingPunct="0">
        <a:spcBef>
          <a:spcPct val="0"/>
        </a:spcBef>
        <a:spcAft>
          <a:spcPct val="0"/>
        </a:spcAft>
        <a:defRPr sz="2800" b="1">
          <a:solidFill>
            <a:schemeClr val="tx1"/>
          </a:solidFill>
          <a:latin typeface="Frutiger 55 Roman" pitchFamily="2" charset="0"/>
        </a:defRPr>
      </a:lvl5pPr>
      <a:lvl6pPr marL="457200" algn="l" rtl="0" fontAlgn="base">
        <a:spcBef>
          <a:spcPct val="0"/>
        </a:spcBef>
        <a:spcAft>
          <a:spcPct val="0"/>
        </a:spcAft>
        <a:defRPr sz="2800" b="1">
          <a:solidFill>
            <a:schemeClr val="tx1"/>
          </a:solidFill>
          <a:latin typeface="Frutiger 55 Roman" pitchFamily="2" charset="0"/>
        </a:defRPr>
      </a:lvl6pPr>
      <a:lvl7pPr marL="914400" algn="l" rtl="0" fontAlgn="base">
        <a:spcBef>
          <a:spcPct val="0"/>
        </a:spcBef>
        <a:spcAft>
          <a:spcPct val="0"/>
        </a:spcAft>
        <a:defRPr sz="2800" b="1">
          <a:solidFill>
            <a:schemeClr val="tx1"/>
          </a:solidFill>
          <a:latin typeface="Frutiger 55 Roman" pitchFamily="2" charset="0"/>
        </a:defRPr>
      </a:lvl7pPr>
      <a:lvl8pPr marL="1371600" algn="l" rtl="0" fontAlgn="base">
        <a:spcBef>
          <a:spcPct val="0"/>
        </a:spcBef>
        <a:spcAft>
          <a:spcPct val="0"/>
        </a:spcAft>
        <a:defRPr sz="2800" b="1">
          <a:solidFill>
            <a:schemeClr val="tx1"/>
          </a:solidFill>
          <a:latin typeface="Frutiger 55 Roman" pitchFamily="2" charset="0"/>
        </a:defRPr>
      </a:lvl8pPr>
      <a:lvl9pPr marL="1828800" algn="l" rtl="0" fontAlgn="base">
        <a:spcBef>
          <a:spcPct val="0"/>
        </a:spcBef>
        <a:spcAft>
          <a:spcPct val="0"/>
        </a:spcAft>
        <a:defRPr sz="2800" b="1">
          <a:solidFill>
            <a:schemeClr val="tx1"/>
          </a:solidFill>
          <a:latin typeface="Frutiger 55 Roman" pitchFamily="2" charset="0"/>
        </a:defRPr>
      </a:lvl9pPr>
    </p:titleStyle>
    <p:bodyStyle>
      <a:lvl1pPr marL="342900" indent="-342900" algn="l" rtl="0" eaLnBrk="0" fontAlgn="base" hangingPunct="0">
        <a:spcBef>
          <a:spcPct val="20000"/>
        </a:spcBef>
        <a:spcAft>
          <a:spcPct val="0"/>
        </a:spcAft>
        <a:buClr>
          <a:srgbClr val="99CC00"/>
        </a:buClr>
        <a:buFont typeface="Wingdings"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1BBA5EA-12D5-49B9-8A6A-7406FA7FBC0A}" type="datetimeFigureOut">
              <a:rPr lang="en-US" smtClean="0">
                <a:solidFill>
                  <a:prstClr val="black">
                    <a:tint val="75000"/>
                  </a:prstClr>
                </a:solidFill>
              </a:rPr>
              <a:pPr defTabSz="457200"/>
              <a:t>10/26/2016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68FD5E2-3D51-4CA7-BF7D-7A404856AF54}" type="slidenum">
              <a:rPr lang="en-US" smtClean="0">
                <a:solidFill>
                  <a:prstClr val="black">
                    <a:tint val="75000"/>
                  </a:prstClr>
                </a:solidFill>
              </a:rPr>
              <a:pPr defTabSz="457200"/>
              <a:t>‹#›</a:t>
            </a:fld>
            <a:endParaRPr lang="en-US">
              <a:solidFill>
                <a:prstClr val="black">
                  <a:tint val="75000"/>
                </a:prstClr>
              </a:solidFill>
            </a:endParaRPr>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Tree>
    <p:extLst>
      <p:ext uri="{BB962C8B-B14F-4D97-AF65-F5344CB8AC3E}">
        <p14:creationId xmlns:p14="http://schemas.microsoft.com/office/powerpoint/2010/main" val="113620613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0402" name="Picture 4" descr="title.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804988"/>
            <a:ext cx="12192000"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2" descr="logo_final_outlines.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9134" y="819151"/>
            <a:ext cx="6906684"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5" descr="watermark_wht_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7234" y="0"/>
            <a:ext cx="9897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9591929" y="100014"/>
            <a:ext cx="24032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400" dirty="0">
                <a:solidFill>
                  <a:srgbClr val="5F5F5F"/>
                </a:solidFill>
                <a:latin typeface="Futura Std Medium" pitchFamily="34" charset="0"/>
                <a:ea typeface="ＭＳ Ｐゴシック" panose="020B0600070205080204" pitchFamily="34" charset="-128"/>
              </a:rPr>
              <a:t>Mayor Karl Dean, Chairman</a:t>
            </a:r>
          </a:p>
        </p:txBody>
      </p:sp>
      <p:sp>
        <p:nvSpPr>
          <p:cNvPr id="230406" name="Title Placeholder 1"/>
          <p:cNvSpPr>
            <a:spLocks noGrp="1"/>
          </p:cNvSpPr>
          <p:nvPr>
            <p:ph type="title"/>
          </p:nvPr>
        </p:nvSpPr>
        <p:spPr bwMode="auto">
          <a:xfrm>
            <a:off x="423334" y="3141664"/>
            <a:ext cx="10435167"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30407" name="Text Placeholder 2"/>
          <p:cNvSpPr>
            <a:spLocks noGrp="1"/>
          </p:cNvSpPr>
          <p:nvPr>
            <p:ph type="body" idx="1"/>
          </p:nvPr>
        </p:nvSpPr>
        <p:spPr bwMode="auto">
          <a:xfrm>
            <a:off x="3100918" y="4305301"/>
            <a:ext cx="775758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a:t>
            </a:r>
          </a:p>
        </p:txBody>
      </p:sp>
      <p:sp>
        <p:nvSpPr>
          <p:cNvPr id="40972" name="Rectangle 12"/>
          <p:cNvSpPr>
            <a:spLocks noGrp="1" noChangeArrowheads="1"/>
          </p:cNvSpPr>
          <p:nvPr>
            <p:ph type="dt" sz="half" idx="2"/>
          </p:nvPr>
        </p:nvSpPr>
        <p:spPr bwMode="auto">
          <a:xfrm>
            <a:off x="8015817" y="638175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cs typeface="Arial" panose="020B0604020202020204" pitchFamily="34" charset="0"/>
              </a:defRPr>
            </a:lvl1pPr>
          </a:lstStyle>
          <a:p>
            <a:pPr fontAlgn="base">
              <a:spcBef>
                <a:spcPct val="0"/>
              </a:spcBef>
              <a:spcAft>
                <a:spcPct val="0"/>
              </a:spcAft>
            </a:pPr>
            <a:fld id="{E99BE6C3-A56F-4B29-A0B2-0F6AD68502F1}" type="datetimeFigureOut">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10/26/2016</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6067676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advClick="0"/>
  <p:txStyles>
    <p:titleStyle>
      <a:lvl1pPr algn="r" rtl="0" eaLnBrk="0" fontAlgn="base" hangingPunct="0">
        <a:spcBef>
          <a:spcPct val="0"/>
        </a:spcBef>
        <a:spcAft>
          <a:spcPct val="0"/>
        </a:spcAft>
        <a:defRPr sz="4400">
          <a:solidFill>
            <a:srgbClr val="007EBE"/>
          </a:solidFill>
          <a:latin typeface="+mj-lt"/>
          <a:ea typeface="ＭＳ Ｐゴシック" charset="0"/>
          <a:cs typeface="ＭＳ Ｐゴシック" charset="0"/>
        </a:defRPr>
      </a:lvl1pPr>
      <a:lvl2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2pPr>
      <a:lvl3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3pPr>
      <a:lvl4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4pPr>
      <a:lvl5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5pPr>
      <a:lvl6pPr marL="457200" algn="r" rtl="0" eaLnBrk="0" fontAlgn="base" hangingPunct="0">
        <a:spcBef>
          <a:spcPct val="0"/>
        </a:spcBef>
        <a:spcAft>
          <a:spcPct val="0"/>
        </a:spcAft>
        <a:defRPr sz="4400">
          <a:solidFill>
            <a:srgbClr val="007EBE"/>
          </a:solidFill>
          <a:latin typeface="Futura Std Medium" pitchFamily="34" charset="0"/>
        </a:defRPr>
      </a:lvl6pPr>
      <a:lvl7pPr marL="914400" algn="r" rtl="0" eaLnBrk="0" fontAlgn="base" hangingPunct="0">
        <a:spcBef>
          <a:spcPct val="0"/>
        </a:spcBef>
        <a:spcAft>
          <a:spcPct val="0"/>
        </a:spcAft>
        <a:defRPr sz="4400">
          <a:solidFill>
            <a:srgbClr val="007EBE"/>
          </a:solidFill>
          <a:latin typeface="Futura Std Medium" pitchFamily="34" charset="0"/>
        </a:defRPr>
      </a:lvl7pPr>
      <a:lvl8pPr marL="1371600" algn="r" rtl="0" eaLnBrk="0" fontAlgn="base" hangingPunct="0">
        <a:spcBef>
          <a:spcPct val="0"/>
        </a:spcBef>
        <a:spcAft>
          <a:spcPct val="0"/>
        </a:spcAft>
        <a:defRPr sz="4400">
          <a:solidFill>
            <a:srgbClr val="007EBE"/>
          </a:solidFill>
          <a:latin typeface="Futura Std Medium" pitchFamily="34" charset="0"/>
        </a:defRPr>
      </a:lvl8pPr>
      <a:lvl9pPr marL="1828800" algn="r" rtl="0" eaLnBrk="0" fontAlgn="base" hangingPunct="0">
        <a:spcBef>
          <a:spcPct val="0"/>
        </a:spcBef>
        <a:spcAft>
          <a:spcPct val="0"/>
        </a:spcAft>
        <a:defRPr sz="4400">
          <a:solidFill>
            <a:srgbClr val="007EBE"/>
          </a:solidFill>
          <a:latin typeface="Futura Std Medium" pitchFamily="34" charset="0"/>
        </a:defRPr>
      </a:lvl9pPr>
    </p:titleStyle>
    <p:bodyStyle>
      <a:lvl1pPr marL="609600" indent="-609600" algn="r" rtl="0" eaLnBrk="0" fontAlgn="base" hangingPunct="0">
        <a:spcBef>
          <a:spcPct val="0"/>
        </a:spcBef>
        <a:spcAft>
          <a:spcPct val="0"/>
        </a:spcAft>
        <a:buFont typeface="Arial" panose="020B0604020202020204" pitchFamily="34" charset="0"/>
        <a:defRPr sz="2400">
          <a:solidFill>
            <a:schemeClr val="bg1"/>
          </a:solidFill>
          <a:latin typeface="+mn-lt"/>
          <a:ea typeface="ＭＳ Ｐゴシック" charset="0"/>
          <a:cs typeface="ＭＳ Ｐゴシック" charset="0"/>
        </a:defRPr>
      </a:lvl1pPr>
      <a:lvl2pPr marL="990600" indent="-533400" algn="ctr" rtl="0" eaLnBrk="0" fontAlgn="base" hangingPunct="0">
        <a:spcBef>
          <a:spcPct val="20000"/>
        </a:spcBef>
        <a:spcAft>
          <a:spcPct val="0"/>
        </a:spcAft>
        <a:buFont typeface="Arial" panose="020B0604020202020204" pitchFamily="34" charset="0"/>
        <a:defRPr sz="2800">
          <a:solidFill>
            <a:schemeClr val="bg1"/>
          </a:solidFill>
          <a:latin typeface="+mn-lt"/>
          <a:ea typeface="ＭＳ Ｐゴシック" charset="0"/>
        </a:defRPr>
      </a:lvl2pPr>
      <a:lvl3pPr marL="1371600" indent="-457200" algn="ctr" rtl="0" eaLnBrk="0" fontAlgn="base" hangingPunct="0">
        <a:spcBef>
          <a:spcPct val="20000"/>
        </a:spcBef>
        <a:spcAft>
          <a:spcPct val="0"/>
        </a:spcAft>
        <a:buFont typeface="Arial" panose="020B0604020202020204" pitchFamily="34" charset="0"/>
        <a:defRPr sz="2400">
          <a:solidFill>
            <a:schemeClr val="bg1"/>
          </a:solidFill>
          <a:latin typeface="+mn-lt"/>
          <a:ea typeface="ＭＳ Ｐゴシック" charset="0"/>
        </a:defRPr>
      </a:lvl3pPr>
      <a:lvl4pPr marL="1752600" indent="-3810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charset="0"/>
        </a:defRPr>
      </a:lvl4pPr>
      <a:lvl5pPr marL="2209800" indent="-3810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ＭＳ Ｐゴシック" charset="0"/>
        </a:defRPr>
      </a:lvl5pPr>
      <a:lvl6pPr marL="2667000" indent="-381000" algn="l" rtl="0" eaLnBrk="0" fontAlgn="base" hangingPunct="0">
        <a:spcBef>
          <a:spcPct val="20000"/>
        </a:spcBef>
        <a:spcAft>
          <a:spcPct val="0"/>
        </a:spcAft>
        <a:buFont typeface="Arial" charset="0"/>
        <a:buChar char="»"/>
        <a:defRPr sz="2000">
          <a:solidFill>
            <a:schemeClr val="tx1"/>
          </a:solidFill>
          <a:latin typeface="+mn-lt"/>
        </a:defRPr>
      </a:lvl6pPr>
      <a:lvl7pPr marL="3124200" indent="-381000" algn="l" rtl="0" eaLnBrk="0" fontAlgn="base" hangingPunct="0">
        <a:spcBef>
          <a:spcPct val="20000"/>
        </a:spcBef>
        <a:spcAft>
          <a:spcPct val="0"/>
        </a:spcAft>
        <a:buFont typeface="Arial" charset="0"/>
        <a:buChar char="»"/>
        <a:defRPr sz="2000">
          <a:solidFill>
            <a:schemeClr val="tx1"/>
          </a:solidFill>
          <a:latin typeface="+mn-lt"/>
        </a:defRPr>
      </a:lvl7pPr>
      <a:lvl8pPr marL="3581400" indent="-381000" algn="l" rtl="0" eaLnBrk="0" fontAlgn="base" hangingPunct="0">
        <a:spcBef>
          <a:spcPct val="20000"/>
        </a:spcBef>
        <a:spcAft>
          <a:spcPct val="0"/>
        </a:spcAft>
        <a:buFont typeface="Arial" charset="0"/>
        <a:buChar char="»"/>
        <a:defRPr sz="2000">
          <a:solidFill>
            <a:schemeClr val="tx1"/>
          </a:solidFill>
          <a:latin typeface="+mn-lt"/>
        </a:defRPr>
      </a:lvl8pPr>
      <a:lvl9pPr marL="4038600" indent="-3810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11.xml"/><Relationship Id="rId7"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3.jpeg"/><Relationship Id="rId5" Type="http://schemas.openxmlformats.org/officeDocument/2006/relationships/image" Target="../media/image62.emf"/><Relationship Id="rId4" Type="http://schemas.openxmlformats.org/officeDocument/2006/relationships/oleObject" Target="../embeddings/oleObject1.bin"/><Relationship Id="rId9"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73.emf"/></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Kelly.porter@campotexas.or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63.xml"/><Relationship Id="rId6" Type="http://schemas.openxmlformats.org/officeDocument/2006/relationships/image" Target="../media/image93.jpeg"/><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hyperlink" Target="http://www.apha.org/advocacy/reports/reports/" TargetMode="External"/><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hyperlink" Target="http://www.apha.org/advocacy/reports/reports/" TargetMode="External"/><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46.xml"/><Relationship Id="rId5" Type="http://schemas.openxmlformats.org/officeDocument/2006/relationships/image" Target="../media/image13.png"/><Relationship Id="rId4" Type="http://schemas.openxmlformats.org/officeDocument/2006/relationships/image" Target="../media/image111.jpeg"/></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3.jpeg"/><Relationship Id="rId7"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46.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46.xml"/><Relationship Id="rId6" Type="http://schemas.openxmlformats.org/officeDocument/2006/relationships/image" Target="../media/image111.jpeg"/><Relationship Id="rId5" Type="http://schemas.openxmlformats.org/officeDocument/2006/relationships/image" Target="../media/image119.jpe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6.xml"/><Relationship Id="rId1" Type="http://schemas.openxmlformats.org/officeDocument/2006/relationships/slideLayout" Target="../slideLayouts/slideLayout41.xml"/><Relationship Id="rId4" Type="http://schemas.openxmlformats.org/officeDocument/2006/relationships/image" Target="../media/image136.jpeg"/></Relationships>
</file>

<file path=ppt/slides/_rels/slide5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9.jpeg"/><Relationship Id="rId2" Type="http://schemas.openxmlformats.org/officeDocument/2006/relationships/notesSlide" Target="../notesSlides/notesSlide47.xml"/><Relationship Id="rId1" Type="http://schemas.openxmlformats.org/officeDocument/2006/relationships/slideLayout" Target="../slideLayouts/slideLayout44.xml"/><Relationship Id="rId6" Type="http://schemas.openxmlformats.org/officeDocument/2006/relationships/hyperlink" Target="http://sandag.maps.arcgis.com/apps/OnePane/basicviewer/index.html?appid=3b778b7ae0084f78b7a196fd7448781a" TargetMode="External"/><Relationship Id="rId5" Type="http://schemas.openxmlformats.org/officeDocument/2006/relationships/image" Target="../media/image138.jpeg"/><Relationship Id="rId4" Type="http://schemas.openxmlformats.org/officeDocument/2006/relationships/hyperlink" Target="http://sandag.maps.arcgis.com/apps/OnePane/basicviewer/index.html?appid=a54360338a884633b3b402ad00366884" TargetMode="External"/></Relationships>
</file>

<file path=ppt/slides/_rels/slide5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7.jpeg"/><Relationship Id="rId7" Type="http://schemas.openxmlformats.org/officeDocument/2006/relationships/diagramColors" Target="../diagrams/colors3.xml"/><Relationship Id="rId2" Type="http://schemas.openxmlformats.org/officeDocument/2006/relationships/notesSlide" Target="../notesSlides/notesSlide48.xml"/><Relationship Id="rId1" Type="http://schemas.openxmlformats.org/officeDocument/2006/relationships/slideLayout" Target="../slideLayouts/slideLayout4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40.jpeg"/></Relationships>
</file>

<file path=ppt/slides/_rels/slide59.xml.rels><?xml version="1.0" encoding="UTF-8" standalone="yes"?>
<Relationships xmlns="http://schemas.openxmlformats.org/package/2006/relationships"><Relationship Id="rId3" Type="http://schemas.openxmlformats.org/officeDocument/2006/relationships/hyperlink" Target="http://www.sandag.org/index.asp?classid=34&amp;projectid=496&amp;fuseaction=projects.detail" TargetMode="External"/><Relationship Id="rId7" Type="http://schemas.microsoft.com/office/2007/relationships/hdphoto" Target="../media/hdphoto1.wdp"/><Relationship Id="rId2" Type="http://schemas.openxmlformats.org/officeDocument/2006/relationships/notesSlide" Target="../notesSlides/notesSlide49.xml"/><Relationship Id="rId1" Type="http://schemas.openxmlformats.org/officeDocument/2006/relationships/slideLayout" Target="../slideLayouts/slideLayout49.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60.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40.jpeg"/><Relationship Id="rId2" Type="http://schemas.openxmlformats.org/officeDocument/2006/relationships/notesSlide" Target="../notesSlides/notesSlide50.xml"/><Relationship Id="rId1" Type="http://schemas.openxmlformats.org/officeDocument/2006/relationships/slideLayout" Target="../slideLayouts/slideLayout44.xml"/><Relationship Id="rId6" Type="http://schemas.openxmlformats.org/officeDocument/2006/relationships/diagramColors" Target="../diagrams/colors4.xml"/><Relationship Id="rId11" Type="http://schemas.openxmlformats.org/officeDocument/2006/relationships/image" Target="../media/image147.jpeg"/><Relationship Id="rId5" Type="http://schemas.openxmlformats.org/officeDocument/2006/relationships/diagramQuickStyle" Target="../diagrams/quickStyle4.xml"/><Relationship Id="rId10" Type="http://schemas.openxmlformats.org/officeDocument/2006/relationships/image" Target="../media/image146.jpeg"/><Relationship Id="rId4" Type="http://schemas.openxmlformats.org/officeDocument/2006/relationships/diagramLayout" Target="../diagrams/layout4.xml"/><Relationship Id="rId9" Type="http://schemas.openxmlformats.org/officeDocument/2006/relationships/image" Target="../media/image145.jpeg"/></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48.jpeg"/><Relationship Id="rId7" Type="http://schemas.openxmlformats.org/officeDocument/2006/relationships/diagramLayout" Target="../diagrams/layout5.xml"/><Relationship Id="rId2" Type="http://schemas.openxmlformats.org/officeDocument/2006/relationships/notesSlide" Target="../notesSlides/notesSlide51.xml"/><Relationship Id="rId1" Type="http://schemas.openxmlformats.org/officeDocument/2006/relationships/slideLayout" Target="../slideLayouts/slideLayout44.xml"/><Relationship Id="rId6" Type="http://schemas.openxmlformats.org/officeDocument/2006/relationships/diagramData" Target="../diagrams/data5.xml"/><Relationship Id="rId11" Type="http://schemas.openxmlformats.org/officeDocument/2006/relationships/image" Target="../media/image140.jpeg"/><Relationship Id="rId5" Type="http://schemas.openxmlformats.org/officeDocument/2006/relationships/image" Target="../media/image127.jpeg"/><Relationship Id="rId10" Type="http://schemas.microsoft.com/office/2007/relationships/diagramDrawing" Target="../diagrams/drawing5.xml"/><Relationship Id="rId4" Type="http://schemas.openxmlformats.org/officeDocument/2006/relationships/image" Target="../media/image149.jpeg"/><Relationship Id="rId9" Type="http://schemas.openxmlformats.org/officeDocument/2006/relationships/diagramColors" Target="../diagrams/colors5.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56.xml"/><Relationship Id="rId1" Type="http://schemas.openxmlformats.org/officeDocument/2006/relationships/slideLayout" Target="../slideLayouts/slideLayout45.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7.xml"/><Relationship Id="rId1" Type="http://schemas.openxmlformats.org/officeDocument/2006/relationships/slideLayout" Target="../slideLayouts/slideLayout41.xml"/><Relationship Id="rId4" Type="http://schemas.openxmlformats.org/officeDocument/2006/relationships/image" Target="../media/image156.jpeg"/></Relationships>
</file>

<file path=ppt/slides/_rels/slide68.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notesSlide" Target="../notesSlides/notesSlide58.xml"/><Relationship Id="rId1" Type="http://schemas.openxmlformats.org/officeDocument/2006/relationships/slideLayout" Target="../slideLayouts/slideLayout41.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9.xml"/><Relationship Id="rId1" Type="http://schemas.openxmlformats.org/officeDocument/2006/relationships/slideLayout" Target="../slideLayouts/slideLayout41.xml"/><Relationship Id="rId4" Type="http://schemas.openxmlformats.org/officeDocument/2006/relationships/image" Target="../media/image161.jpeg"/></Relationships>
</file>

<file path=ppt/slides/_rels/slide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60.xml"/><Relationship Id="rId1" Type="http://schemas.openxmlformats.org/officeDocument/2006/relationships/slideLayout" Target="../slideLayouts/slideLayout77.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1.xml"/><Relationship Id="rId1" Type="http://schemas.openxmlformats.org/officeDocument/2006/relationships/slideLayout" Target="../slideLayouts/slideLayout76.xml"/><Relationship Id="rId5" Type="http://schemas.microsoft.com/office/2007/relationships/hdphoto" Target="../media/hdphoto3.wdp"/><Relationship Id="rId4" Type="http://schemas.openxmlformats.org/officeDocument/2006/relationships/image" Target="../media/image164.jpeg"/></Relationships>
</file>

<file path=ppt/slides/_rels/slide7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5.jpeg"/><Relationship Id="rId7" Type="http://schemas.openxmlformats.org/officeDocument/2006/relationships/image" Target="../media/image168.jpeg"/><Relationship Id="rId2" Type="http://schemas.openxmlformats.org/officeDocument/2006/relationships/notesSlide" Target="../notesSlides/notesSlide62.xml"/><Relationship Id="rId1" Type="http://schemas.openxmlformats.org/officeDocument/2006/relationships/slideLayout" Target="../slideLayouts/slideLayout76.xml"/><Relationship Id="rId6" Type="http://schemas.microsoft.com/office/2007/relationships/hdphoto" Target="../media/hdphoto4.wdp"/><Relationship Id="rId5" Type="http://schemas.openxmlformats.org/officeDocument/2006/relationships/image" Target="../media/image167.jpeg"/><Relationship Id="rId10" Type="http://schemas.microsoft.com/office/2007/relationships/hdphoto" Target="../media/hdphoto6.wdp"/><Relationship Id="rId4" Type="http://schemas.openxmlformats.org/officeDocument/2006/relationships/image" Target="../media/image166.jpeg"/><Relationship Id="rId9" Type="http://schemas.openxmlformats.org/officeDocument/2006/relationships/image" Target="../media/image169.jpeg"/></Relationships>
</file>

<file path=ppt/slides/_rels/slide7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3.xml"/><Relationship Id="rId1" Type="http://schemas.openxmlformats.org/officeDocument/2006/relationships/slideLayout" Target="../slideLayouts/slideLayout76.xml"/><Relationship Id="rId6" Type="http://schemas.openxmlformats.org/officeDocument/2006/relationships/image" Target="../media/image172.jpeg"/><Relationship Id="rId5" Type="http://schemas.openxmlformats.org/officeDocument/2006/relationships/image" Target="../media/image171.jpeg"/><Relationship Id="rId4" Type="http://schemas.microsoft.com/office/2007/relationships/hdphoto" Target="../media/hdphoto7.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6.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7.xml"/><Relationship Id="rId1" Type="http://schemas.openxmlformats.org/officeDocument/2006/relationships/slideLayout" Target="../slideLayouts/slideLayout99.xml"/><Relationship Id="rId4" Type="http://schemas.openxmlformats.org/officeDocument/2006/relationships/image" Target="../media/image174.png"/></Relationships>
</file>

<file path=ppt/slides/_rels/slide7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8.xml"/><Relationship Id="rId1" Type="http://schemas.openxmlformats.org/officeDocument/2006/relationships/slideLayout" Target="../slideLayouts/slideLayout105.xml"/></Relationships>
</file>

<file path=ppt/slides/_rels/slide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9.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0.xml"/><Relationship Id="rId1" Type="http://schemas.openxmlformats.org/officeDocument/2006/relationships/slideLayout" Target="../slideLayouts/slideLayout118.xml"/><Relationship Id="rId4" Type="http://schemas.openxmlformats.org/officeDocument/2006/relationships/image" Target="../media/image177.png"/></Relationships>
</file>

<file path=ppt/slides/_rels/slide81.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81.jpeg"/><Relationship Id="rId2" Type="http://schemas.openxmlformats.org/officeDocument/2006/relationships/notesSlide" Target="../notesSlides/notesSlide71.xml"/><Relationship Id="rId1" Type="http://schemas.openxmlformats.org/officeDocument/2006/relationships/slideLayout" Target="../slideLayouts/slideLayout118.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8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2.xml"/><Relationship Id="rId1" Type="http://schemas.openxmlformats.org/officeDocument/2006/relationships/slideLayout" Target="../slideLayouts/slideLayout118.xml"/><Relationship Id="rId5" Type="http://schemas.openxmlformats.org/officeDocument/2006/relationships/image" Target="../media/image183.jpeg"/><Relationship Id="rId4" Type="http://schemas.openxmlformats.org/officeDocument/2006/relationships/image" Target="../media/image182.jpeg"/></Relationships>
</file>

<file path=ppt/slides/_rels/slide8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3.xml"/><Relationship Id="rId1" Type="http://schemas.openxmlformats.org/officeDocument/2006/relationships/slideLayout" Target="../slideLayouts/slideLayout118.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8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74.xml"/><Relationship Id="rId1" Type="http://schemas.openxmlformats.org/officeDocument/2006/relationships/slideLayout" Target="../slideLayouts/slideLayout123.xml"/></Relationships>
</file>

<file path=ppt/slides/_rels/slide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5.xml"/><Relationship Id="rId1" Type="http://schemas.openxmlformats.org/officeDocument/2006/relationships/slideLayout" Target="../slideLayouts/slideLayout118.xml"/></Relationships>
</file>

<file path=ppt/slides/_rels/slide86.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76.xml"/><Relationship Id="rId1" Type="http://schemas.openxmlformats.org/officeDocument/2006/relationships/slideLayout" Target="../slideLayouts/slideLayout118.xml"/></Relationships>
</file>

<file path=ppt/slides/_rels/slide8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77.xml"/><Relationship Id="rId1" Type="http://schemas.openxmlformats.org/officeDocument/2006/relationships/slideLayout" Target="../slideLayouts/slideLayout118.xml"/></Relationships>
</file>

<file path=ppt/slides/_rels/slide8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8.xml"/><Relationship Id="rId1" Type="http://schemas.openxmlformats.org/officeDocument/2006/relationships/slideLayout" Target="../slideLayouts/slideLayout118.xml"/></Relationships>
</file>

<file path=ppt/slides/_rels/slide8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79.xml"/><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80.xml"/><Relationship Id="rId1" Type="http://schemas.openxmlformats.org/officeDocument/2006/relationships/slideLayout" Target="../slideLayouts/slideLayout118.xml"/></Relationships>
</file>

<file path=ppt/slides/_rels/slide9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81.xml"/><Relationship Id="rId1" Type="http://schemas.openxmlformats.org/officeDocument/2006/relationships/slideLayout" Target="../slideLayouts/slideLayout118.xml"/></Relationships>
</file>

<file path=ppt/slides/_rels/slide9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2.xml"/><Relationship Id="rId1" Type="http://schemas.openxmlformats.org/officeDocument/2006/relationships/slideLayout" Target="../slideLayouts/slideLayout123.xml"/></Relationships>
</file>

<file path=ppt/slides/_rels/slide93.xml.rels><?xml version="1.0" encoding="UTF-8" standalone="yes"?>
<Relationships xmlns="http://schemas.openxmlformats.org/package/2006/relationships"><Relationship Id="rId3" Type="http://schemas.openxmlformats.org/officeDocument/2006/relationships/image" Target="../media/image196.jpeg"/><Relationship Id="rId7" Type="http://schemas.openxmlformats.org/officeDocument/2006/relationships/image" Target="../media/image197.jpeg"/><Relationship Id="rId2" Type="http://schemas.openxmlformats.org/officeDocument/2006/relationships/image" Target="../media/image195.jpe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8100" y="3764228"/>
            <a:ext cx="10738136" cy="696643"/>
          </a:xfrm>
        </p:spPr>
        <p:txBody>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Healthy Regions in The Sunbelt</a:t>
            </a:r>
          </a:p>
        </p:txBody>
      </p:sp>
      <p:sp>
        <p:nvSpPr>
          <p:cNvPr id="5" name="Text Placeholder 4"/>
          <p:cNvSpPr>
            <a:spLocks noGrp="1"/>
          </p:cNvSpPr>
          <p:nvPr>
            <p:ph type="body" idx="1"/>
          </p:nvPr>
        </p:nvSpPr>
        <p:spPr>
          <a:xfrm>
            <a:off x="796080" y="5365896"/>
            <a:ext cx="10363200" cy="1176607"/>
          </a:xfrm>
        </p:spPr>
        <p:txBody>
          <a:bodyPr/>
          <a:lstStyle/>
          <a:p>
            <a:r>
              <a:rPr lang="en-US" b="1" dirty="0">
                <a:latin typeface="Times New Roman" panose="02020603050405020304" pitchFamily="18" charset="0"/>
                <a:cs typeface="Times New Roman" panose="02020603050405020304" pitchFamily="18" charset="0"/>
              </a:rPr>
              <a:t>Austin/Capital Area MPO – Kelly Porter, AICP</a:t>
            </a:r>
          </a:p>
          <a:p>
            <a:r>
              <a:rPr lang="en-US" b="1" dirty="0">
                <a:latin typeface="Times New Roman" panose="02020603050405020304" pitchFamily="18" charset="0"/>
                <a:cs typeface="Times New Roman" panose="02020603050405020304" pitchFamily="18" charset="0"/>
              </a:rPr>
              <a:t>San Diego/SANDAG – Carolina </a:t>
            </a:r>
            <a:r>
              <a:rPr lang="en-US" b="1" dirty="0" err="1">
                <a:latin typeface="Times New Roman" panose="02020603050405020304" pitchFamily="18" charset="0"/>
                <a:cs typeface="Times New Roman" panose="02020603050405020304" pitchFamily="18" charset="0"/>
              </a:rPr>
              <a:t>Ilic</a:t>
            </a:r>
            <a:r>
              <a:rPr lang="en-US" b="1" dirty="0">
                <a:latin typeface="Times New Roman" panose="02020603050405020304" pitchFamily="18" charset="0"/>
                <a:cs typeface="Times New Roman" panose="02020603050405020304" pitchFamily="18" charset="0"/>
              </a:rPr>
              <a:t>, AICP</a:t>
            </a:r>
          </a:p>
          <a:p>
            <a:r>
              <a:rPr lang="en-US" b="1" dirty="0">
                <a:latin typeface="Times New Roman" panose="02020603050405020304" pitchFamily="18" charset="0"/>
                <a:cs typeface="Times New Roman" panose="02020603050405020304" pitchFamily="18" charset="0"/>
              </a:rPr>
              <a:t>Nashville MPO – Rochelle Carpenter</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411"/>
          <a:stretch/>
        </p:blipFill>
        <p:spPr>
          <a:xfrm>
            <a:off x="8455811" y="587091"/>
            <a:ext cx="3546135" cy="310741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9614" b="9986"/>
          <a:stretch/>
        </p:blipFill>
        <p:spPr>
          <a:xfrm>
            <a:off x="4477520" y="577257"/>
            <a:ext cx="3709261" cy="3115159"/>
          </a:xfrm>
          <a:prstGeom prst="rect">
            <a:avLst/>
          </a:prstGeom>
        </p:spPr>
      </p:pic>
      <p:pic>
        <p:nvPicPr>
          <p:cNvPr id="10" name="Picture 9"/>
          <p:cNvPicPr>
            <a:picLocks noChangeAspect="1"/>
          </p:cNvPicPr>
          <p:nvPr/>
        </p:nvPicPr>
        <p:blipFill>
          <a:blip r:embed="rId5"/>
          <a:stretch>
            <a:fillRect/>
          </a:stretch>
        </p:blipFill>
        <p:spPr>
          <a:xfrm>
            <a:off x="7722246" y="5488935"/>
            <a:ext cx="1714286" cy="314286"/>
          </a:xfrm>
          <a:prstGeom prst="rect">
            <a:avLst/>
          </a:prstGeom>
        </p:spPr>
      </p:pic>
      <p:pic>
        <p:nvPicPr>
          <p:cNvPr id="6146" name="Picture 2" descr="Nashville Area MPO -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246" y="6009103"/>
            <a:ext cx="3886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2246" y="4572258"/>
            <a:ext cx="2202880" cy="600786"/>
          </a:xfrm>
          <a:prstGeom prst="rect">
            <a:avLst/>
          </a:prstGeom>
        </p:spPr>
      </p:pic>
      <p:sp>
        <p:nvSpPr>
          <p:cNvPr id="12" name="TextBox 11"/>
          <p:cNvSpPr txBox="1"/>
          <p:nvPr/>
        </p:nvSpPr>
        <p:spPr>
          <a:xfrm>
            <a:off x="810485" y="4459484"/>
            <a:ext cx="7065039"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Association of Metropolitan Planning Organizations</a:t>
            </a:r>
          </a:p>
          <a:p>
            <a:r>
              <a:rPr lang="en-US" b="1" dirty="0">
                <a:latin typeface="Times New Roman" panose="02020603050405020304" pitchFamily="18" charset="0"/>
                <a:cs typeface="Times New Roman" panose="02020603050405020304" pitchFamily="18" charset="0"/>
              </a:rPr>
              <a:t>2016 Annual Conference – Fort Worth</a:t>
            </a:r>
          </a:p>
          <a:p>
            <a:r>
              <a:rPr lang="en-US" b="1" dirty="0">
                <a:latin typeface="Times New Roman" panose="02020603050405020304" pitchFamily="18" charset="0"/>
                <a:cs typeface="Times New Roman" panose="02020603050405020304" pitchFamily="18" charset="0"/>
              </a:rPr>
              <a:t>Wednesday, August 26, 2016</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572" y="587091"/>
            <a:ext cx="4140433" cy="3105325"/>
          </a:xfrm>
          <a:prstGeom prst="rect">
            <a:avLst/>
          </a:prstGeom>
        </p:spPr>
      </p:pic>
    </p:spTree>
    <p:extLst>
      <p:ext uri="{BB962C8B-B14F-4D97-AF65-F5344CB8AC3E}">
        <p14:creationId xmlns:p14="http://schemas.microsoft.com/office/powerpoint/2010/main" val="362504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688"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Arial" panose="020B0604020202020204" pitchFamily="34" charset="0"/>
                <a:cs typeface="Arial" panose="020B0604020202020204" pitchFamily="34" charset="0"/>
              </a:rPr>
              <a:t/>
            </a:r>
            <a:br>
              <a:rPr lang="en-US" b="1" dirty="0">
                <a:solidFill>
                  <a:schemeClr val="tx2">
                    <a:lumMod val="75000"/>
                  </a:schemeClr>
                </a:solidFill>
                <a:latin typeface="Arial" panose="020B0604020202020204" pitchFamily="34" charset="0"/>
                <a:cs typeface="Arial" panose="020B0604020202020204" pitchFamily="34"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30318" y="1576369"/>
            <a:ext cx="9285128" cy="4243431"/>
          </a:xfrm>
        </p:spPr>
        <p:txBody>
          <a:bodyPr/>
          <a:lstStyle/>
          <a:p>
            <a:pPr>
              <a:lnSpc>
                <a:spcPct val="150000"/>
              </a:lnSpc>
            </a:pPr>
            <a:r>
              <a:rPr lang="en-US" dirty="0">
                <a:solidFill>
                  <a:srgbClr val="002060"/>
                </a:solidFill>
              </a:rPr>
              <a:t>Walkability Action Institute</a:t>
            </a:r>
          </a:p>
          <a:p>
            <a:pPr>
              <a:lnSpc>
                <a:spcPct val="150000"/>
              </a:lnSpc>
            </a:pPr>
            <a:r>
              <a:rPr lang="en-US" dirty="0">
                <a:solidFill>
                  <a:srgbClr val="002060"/>
                </a:solidFill>
              </a:rPr>
              <a:t>2045 Regional Active Transportation Plan</a:t>
            </a:r>
          </a:p>
          <a:p>
            <a:pPr lvl="1">
              <a:lnSpc>
                <a:spcPct val="150000"/>
              </a:lnSpc>
            </a:pPr>
            <a:r>
              <a:rPr lang="en-US" dirty="0">
                <a:solidFill>
                  <a:srgbClr val="002060"/>
                </a:solidFill>
              </a:rPr>
              <a:t>Online Project Viewer</a:t>
            </a:r>
          </a:p>
          <a:p>
            <a:pPr lvl="1">
              <a:lnSpc>
                <a:spcPct val="150000"/>
              </a:lnSpc>
            </a:pPr>
            <a:r>
              <a:rPr lang="en-US" dirty="0">
                <a:solidFill>
                  <a:srgbClr val="002060"/>
                </a:solidFill>
              </a:rPr>
              <a:t>Near Northwest Corridor Case Study</a:t>
            </a:r>
          </a:p>
          <a:p>
            <a:pPr>
              <a:lnSpc>
                <a:spcPct val="150000"/>
              </a:lnSpc>
            </a:pPr>
            <a:r>
              <a:rPr lang="en-US" dirty="0">
                <a:solidFill>
                  <a:srgbClr val="002060"/>
                </a:solidFill>
              </a:rPr>
              <a:t>15 percent STP-MM Funding Target</a:t>
            </a:r>
          </a:p>
          <a:p>
            <a:pPr>
              <a:lnSpc>
                <a:spcPct val="150000"/>
              </a:lnSpc>
            </a:pPr>
            <a:r>
              <a:rPr lang="en-US" dirty="0">
                <a:solidFill>
                  <a:srgbClr val="002060"/>
                </a:solidFill>
              </a:rPr>
              <a:t>Platinum Planning – Georgetown Williams Drive</a:t>
            </a:r>
          </a:p>
        </p:txBody>
      </p:sp>
      <p:sp>
        <p:nvSpPr>
          <p:cNvPr id="5" name="TextBox 4"/>
          <p:cNvSpPr txBox="1"/>
          <p:nvPr/>
        </p:nvSpPr>
        <p:spPr>
          <a:xfrm>
            <a:off x="5093306" y="940016"/>
            <a:ext cx="7037183" cy="646331"/>
          </a:xfrm>
          <a:prstGeom prst="rect">
            <a:avLst/>
          </a:prstGeom>
          <a:noFill/>
        </p:spPr>
        <p:txBody>
          <a:bodyPr wrap="none" rtlCol="0">
            <a:spAutoFit/>
          </a:bodyPr>
          <a:lstStyle/>
          <a:p>
            <a:r>
              <a:rPr lang="en-US" sz="3600" b="1" dirty="0">
                <a:solidFill>
                  <a:schemeClr val="tx2">
                    <a:lumMod val="75000"/>
                  </a:schemeClr>
                </a:solidFill>
                <a:latin typeface="Times New Roman" panose="02020603050405020304" pitchFamily="18" charset="0"/>
                <a:cs typeface="Times New Roman" panose="02020603050405020304" pitchFamily="18" charset="0"/>
              </a:rPr>
              <a:t>Current Regional Planning Efforts</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97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688"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Arial" panose="020B0604020202020204" pitchFamily="34" charset="0"/>
                <a:cs typeface="Arial" panose="020B0604020202020204" pitchFamily="34" charset="0"/>
              </a:rPr>
              <a:t/>
            </a:r>
            <a:br>
              <a:rPr lang="en-US" b="1" dirty="0">
                <a:solidFill>
                  <a:schemeClr val="tx2">
                    <a:lumMod val="75000"/>
                  </a:schemeClr>
                </a:solidFill>
                <a:latin typeface="Arial" panose="020B0604020202020204" pitchFamily="34" charset="0"/>
                <a:cs typeface="Arial" panose="020B0604020202020204" pitchFamily="34" charset="0"/>
              </a:rPr>
            </a:b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439012" y="908399"/>
            <a:ext cx="5673733" cy="646331"/>
          </a:xfrm>
          <a:prstGeom prst="rect">
            <a:avLst/>
          </a:prstGeom>
          <a:noFill/>
        </p:spPr>
        <p:txBody>
          <a:bodyPr wrap="none" rtlCol="0">
            <a:spAutoFit/>
          </a:bodyPr>
          <a:lstStyle/>
          <a:p>
            <a:r>
              <a:rPr lang="en-US" sz="3600" b="1" dirty="0">
                <a:solidFill>
                  <a:schemeClr val="tx2">
                    <a:lumMod val="75000"/>
                  </a:schemeClr>
                </a:solidFill>
                <a:latin typeface="Times New Roman" panose="02020603050405020304" pitchFamily="18" charset="0"/>
                <a:cs typeface="Times New Roman" panose="02020603050405020304" pitchFamily="18" charset="0"/>
              </a:rPr>
              <a:t>Walkability Action Institute</a:t>
            </a:r>
            <a:endParaRPr lang="en-US" sz="3600" dirty="0">
              <a:latin typeface="Times New Roman" panose="02020603050405020304" pitchFamily="18" charset="0"/>
              <a:cs typeface="Times New Roman" panose="02020603050405020304" pitchFamily="18" charset="0"/>
            </a:endParaRPr>
          </a:p>
        </p:txBody>
      </p:sp>
      <p:grpSp>
        <p:nvGrpSpPr>
          <p:cNvPr id="6" name="Group 9"/>
          <p:cNvGrpSpPr>
            <a:grpSpLocks/>
          </p:cNvGrpSpPr>
          <p:nvPr/>
        </p:nvGrpSpPr>
        <p:grpSpPr bwMode="auto">
          <a:xfrm>
            <a:off x="4234068" y="1792314"/>
            <a:ext cx="2926307" cy="2058874"/>
            <a:chOff x="1219200" y="1634413"/>
            <a:chExt cx="6553200" cy="426720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34413"/>
              <a:ext cx="6553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Point Star 7"/>
            <p:cNvSpPr/>
            <p:nvPr/>
          </p:nvSpPr>
          <p:spPr>
            <a:xfrm>
              <a:off x="4114134" y="4606906"/>
              <a:ext cx="458603" cy="4881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026" name="Picture 2" descr="https://share.kaiserpermanente.org/wp-content/uploads/2015/09/CDC-web-button-v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733" y="1871646"/>
            <a:ext cx="2375451" cy="1979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glassdoor.com/sqll/463025/tmf-health-quality-institute-squarelogo-142710147377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3097" y="1792314"/>
            <a:ext cx="2375451" cy="2000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eorgetownheritagesociety.org/wp-content/uploads/2014/09/Georgetown-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785" y="4214797"/>
            <a:ext cx="2428875" cy="19795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flugervilletx.gov/images/pages/N433/CitySeal_3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7136" y="3851188"/>
            <a:ext cx="2143125" cy="234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1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32382" y="842076"/>
            <a:ext cx="4442242" cy="646331"/>
          </a:xfrm>
          <a:prstGeom prst="rect">
            <a:avLst/>
          </a:prstGeom>
          <a:noFill/>
        </p:spPr>
        <p:txBody>
          <a:bodyPr wrap="none" rtlCol="0">
            <a:spAutoFit/>
          </a:bodyPr>
          <a:lstStyle/>
          <a:p>
            <a:r>
              <a:rPr lang="en-US" sz="3600" b="1" dirty="0">
                <a:solidFill>
                  <a:schemeClr val="tx2">
                    <a:lumMod val="75000"/>
                  </a:schemeClr>
                </a:solidFill>
                <a:latin typeface="Times New Roman" panose="02020603050405020304" pitchFamily="18" charset="0"/>
                <a:cs typeface="Times New Roman" panose="02020603050405020304" pitchFamily="18" charset="0"/>
              </a:rPr>
              <a:t>Action Plan Elements</a:t>
            </a:r>
            <a:endParaRPr lang="en-US" sz="3600"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bwMode="auto">
          <a:xfrm>
            <a:off x="1114819" y="1692420"/>
            <a:ext cx="9285128" cy="34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2060"/>
                </a:solidFill>
              </a:rPr>
              <a:t>Regional Active Transportation Plan – Summer 2017</a:t>
            </a:r>
          </a:p>
          <a:p>
            <a:r>
              <a:rPr lang="en-US" dirty="0">
                <a:solidFill>
                  <a:srgbClr val="002060"/>
                </a:solidFill>
              </a:rPr>
              <a:t>Multimodal Corridor Plan – May 2017</a:t>
            </a:r>
          </a:p>
          <a:p>
            <a:r>
              <a:rPr lang="en-US" dirty="0">
                <a:solidFill>
                  <a:srgbClr val="002060"/>
                </a:solidFill>
              </a:rPr>
              <a:t>Online Project Viewer and Data Warehouse – December 2016</a:t>
            </a:r>
          </a:p>
          <a:p>
            <a:r>
              <a:rPr lang="en-US" dirty="0">
                <a:solidFill>
                  <a:srgbClr val="002060"/>
                </a:solidFill>
              </a:rPr>
              <a:t>Health Outcome Performance Measures – March 2017</a:t>
            </a:r>
          </a:p>
          <a:p>
            <a:r>
              <a:rPr lang="en-US" dirty="0">
                <a:solidFill>
                  <a:srgbClr val="002060"/>
                </a:solidFill>
              </a:rPr>
              <a:t>Public Health Representative on Technical Standing Committee – July 2017</a:t>
            </a:r>
          </a:p>
        </p:txBody>
      </p:sp>
    </p:spTree>
    <p:extLst>
      <p:ext uri="{BB962C8B-B14F-4D97-AF65-F5344CB8AC3E}">
        <p14:creationId xmlns:p14="http://schemas.microsoft.com/office/powerpoint/2010/main" val="1382002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688"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Arial" panose="020B0604020202020204" pitchFamily="34" charset="0"/>
                <a:cs typeface="Arial" panose="020B0604020202020204" pitchFamily="34" charset="0"/>
              </a:rPr>
              <a:t/>
            </a:r>
            <a:br>
              <a:rPr lang="en-US" b="1" dirty="0">
                <a:solidFill>
                  <a:schemeClr val="tx2">
                    <a:lumMod val="75000"/>
                  </a:schemeClr>
                </a:solidFill>
                <a:latin typeface="Arial" panose="020B0604020202020204" pitchFamily="34" charset="0"/>
                <a:cs typeface="Arial" panose="020B0604020202020204" pitchFamily="34" charset="0"/>
              </a:rPr>
            </a:b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765398" y="984328"/>
            <a:ext cx="8426602" cy="646331"/>
          </a:xfrm>
          <a:prstGeom prst="rect">
            <a:avLst/>
          </a:prstGeom>
          <a:noFill/>
        </p:spPr>
        <p:txBody>
          <a:bodyPr wrap="none" rtlCol="0">
            <a:spAutoFit/>
          </a:bodyPr>
          <a:lstStyle/>
          <a:p>
            <a:r>
              <a:rPr lang="en-US" sz="3600" b="1" dirty="0">
                <a:solidFill>
                  <a:schemeClr val="tx2">
                    <a:lumMod val="75000"/>
                  </a:schemeClr>
                </a:solidFill>
                <a:latin typeface="Times New Roman" panose="02020603050405020304" pitchFamily="18" charset="0"/>
                <a:cs typeface="Times New Roman" panose="02020603050405020304" pitchFamily="18" charset="0"/>
              </a:rPr>
              <a:t>2045 Regional Active Transportation Plan</a:t>
            </a:r>
            <a:endParaRPr lang="en-US" sz="36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nvPr>
        </p:nvGraphicFramePr>
        <p:xfrm>
          <a:off x="501427" y="1907099"/>
          <a:ext cx="3095985" cy="3534713"/>
        </p:xfrm>
        <a:graphic>
          <a:graphicData uri="http://schemas.openxmlformats.org/presentationml/2006/ole">
            <mc:AlternateContent xmlns:mc="http://schemas.openxmlformats.org/markup-compatibility/2006">
              <mc:Choice xmlns:v="urn:schemas-microsoft-com:vml" Requires="v">
                <p:oleObj spid="_x0000_s5157" name="Acrobat Document" r:id="rId4" imgW="6172065" imgH="8229499" progId="AcroExch.Document.11">
                  <p:embed/>
                </p:oleObj>
              </mc:Choice>
              <mc:Fallback>
                <p:oleObj name="Acrobat Document" r:id="rId4" imgW="6172065" imgH="8229499" progId="AcroExch.Document.11">
                  <p:embed/>
                  <p:pic>
                    <p:nvPicPr>
                      <p:cNvPr id="0" name=""/>
                      <p:cNvPicPr/>
                      <p:nvPr/>
                    </p:nvPicPr>
                    <p:blipFill>
                      <a:blip r:embed="rId5"/>
                      <a:stretch>
                        <a:fillRect/>
                      </a:stretch>
                    </p:blipFill>
                    <p:spPr>
                      <a:xfrm>
                        <a:off x="501427" y="1907099"/>
                        <a:ext cx="3095985" cy="3534713"/>
                      </a:xfrm>
                      <a:prstGeom prst="rect">
                        <a:avLst/>
                      </a:prstGeom>
                    </p:spPr>
                  </p:pic>
                </p:oleObj>
              </mc:Fallback>
            </mc:AlternateContent>
          </a:graphicData>
        </a:graphic>
      </p:graphicFrame>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3207" y="1907096"/>
            <a:ext cx="3095985" cy="3456545"/>
          </a:xfrm>
          <a:prstGeom prst="rect">
            <a:avLst/>
          </a:prstGeom>
        </p:spPr>
      </p:pic>
      <p:pic>
        <p:nvPicPr>
          <p:cNvPr id="4103" name="Picture 7" descr="http://i.huffpost.com/gen/1309209/thumbs/o-CITIBIKE-570.jpg?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4987" y="3374471"/>
            <a:ext cx="1753766" cy="198917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Image result for biking to 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9510" y="3374471"/>
            <a:ext cx="1807147" cy="2067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7335" y="1869219"/>
            <a:ext cx="3695700" cy="1466506"/>
          </a:xfrm>
          <a:prstGeom prst="rect">
            <a:avLst/>
          </a:prstGeom>
        </p:spPr>
      </p:pic>
    </p:spTree>
    <p:extLst>
      <p:ext uri="{BB962C8B-B14F-4D97-AF65-F5344CB8AC3E}">
        <p14:creationId xmlns:p14="http://schemas.microsoft.com/office/powerpoint/2010/main" val="153292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37903" y="824311"/>
            <a:ext cx="3754097" cy="646331"/>
          </a:xfrm>
          <a:prstGeom prst="rect">
            <a:avLst/>
          </a:prstGeom>
          <a:noFill/>
        </p:spPr>
        <p:txBody>
          <a:bodyPr wrap="square" rtlCol="0">
            <a:spAutoFit/>
          </a:bodyPr>
          <a:lstStyle/>
          <a:p>
            <a:r>
              <a:rPr lang="en-US" sz="3600" b="1" dirty="0">
                <a:solidFill>
                  <a:schemeClr val="tx2">
                    <a:lumMod val="75000"/>
                  </a:schemeClr>
                </a:solidFill>
                <a:latin typeface="Times New Roman" panose="02020603050405020304" pitchFamily="18" charset="0"/>
                <a:cs typeface="Times New Roman" panose="02020603050405020304" pitchFamily="18" charset="0"/>
              </a:rPr>
              <a:t>Project Viewer</a:t>
            </a:r>
          </a:p>
        </p:txBody>
      </p:sp>
      <p:pic>
        <p:nvPicPr>
          <p:cNvPr id="9" name="Picture 8"/>
          <p:cNvPicPr>
            <a:picLocks noChangeAspect="1"/>
          </p:cNvPicPr>
          <p:nvPr/>
        </p:nvPicPr>
        <p:blipFill rotWithShape="1">
          <a:blip r:embed="rId3"/>
          <a:srcRect t="8647" b="4118"/>
          <a:stretch/>
        </p:blipFill>
        <p:spPr>
          <a:xfrm>
            <a:off x="8258765" y="1907096"/>
            <a:ext cx="3726316" cy="281878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193" y="1907096"/>
            <a:ext cx="3506737" cy="2818787"/>
          </a:xfrm>
          <a:prstGeom prst="rect">
            <a:avLst/>
          </a:prstGeom>
        </p:spPr>
      </p:pic>
      <p:pic>
        <p:nvPicPr>
          <p:cNvPr id="8" name="Picture 7"/>
          <p:cNvPicPr>
            <a:picLocks noChangeAspect="1"/>
          </p:cNvPicPr>
          <p:nvPr/>
        </p:nvPicPr>
        <p:blipFill>
          <a:blip r:embed="rId5"/>
          <a:stretch>
            <a:fillRect/>
          </a:stretch>
        </p:blipFill>
        <p:spPr>
          <a:xfrm>
            <a:off x="3927902" y="1236962"/>
            <a:ext cx="4141891" cy="237043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902" y="3767096"/>
            <a:ext cx="4141891" cy="2928343"/>
          </a:xfrm>
          <a:prstGeom prst="rect">
            <a:avLst/>
          </a:prstGeom>
        </p:spPr>
      </p:pic>
    </p:spTree>
    <p:extLst>
      <p:ext uri="{BB962C8B-B14F-4D97-AF65-F5344CB8AC3E}">
        <p14:creationId xmlns:p14="http://schemas.microsoft.com/office/powerpoint/2010/main" val="769210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18490" y="-35170"/>
            <a:ext cx="9507657" cy="6723407"/>
          </a:xfrm>
        </p:spPr>
      </p:pic>
    </p:spTree>
    <p:extLst>
      <p:ext uri="{BB962C8B-B14F-4D97-AF65-F5344CB8AC3E}">
        <p14:creationId xmlns:p14="http://schemas.microsoft.com/office/powerpoint/2010/main" val="178610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1160" y="1806191"/>
            <a:ext cx="4099728" cy="4267200"/>
          </a:xfrm>
        </p:spPr>
        <p:txBody>
          <a:bodyPr/>
          <a:lstStyle/>
          <a:p>
            <a:pPr indent="0"/>
            <a:r>
              <a:rPr lang="en-US" sz="2200" dirty="0"/>
              <a:t>Recommendations on: </a:t>
            </a:r>
          </a:p>
          <a:p>
            <a:pPr marL="685800">
              <a:buFont typeface="Arial" panose="020B0604020202020204" pitchFamily="34" charset="0"/>
              <a:buChar char="•"/>
            </a:pPr>
            <a:r>
              <a:rPr lang="en-US" sz="2000" dirty="0"/>
              <a:t>Connectivity </a:t>
            </a:r>
          </a:p>
          <a:p>
            <a:pPr marL="685800">
              <a:buFont typeface="Arial" panose="020B0604020202020204" pitchFamily="34" charset="0"/>
              <a:buChar char="•"/>
            </a:pPr>
            <a:r>
              <a:rPr lang="en-US" sz="2000" dirty="0"/>
              <a:t>Facility design </a:t>
            </a:r>
          </a:p>
          <a:p>
            <a:pPr marL="685800">
              <a:buFont typeface="Arial" panose="020B0604020202020204" pitchFamily="34" charset="0"/>
              <a:buChar char="•"/>
            </a:pPr>
            <a:r>
              <a:rPr lang="en-US" sz="2000" dirty="0"/>
              <a:t>Policy </a:t>
            </a:r>
          </a:p>
          <a:p>
            <a:pPr marL="800100" lvl="1" indent="0"/>
            <a:endParaRPr lang="en-US" sz="1800" dirty="0"/>
          </a:p>
          <a:p>
            <a:pPr indent="0"/>
            <a:r>
              <a:rPr lang="en-US" sz="2200" dirty="0"/>
              <a:t>Implementation plan with </a:t>
            </a:r>
            <a:r>
              <a:rPr lang="en-US" sz="2200" u="sng" dirty="0"/>
              <a:t>project and policy priorities</a:t>
            </a:r>
            <a:r>
              <a:rPr lang="en-US" sz="2200" dirty="0"/>
              <a:t>: </a:t>
            </a:r>
          </a:p>
          <a:p>
            <a:pPr marL="685800">
              <a:buFont typeface="Arial" panose="020B0604020202020204" pitchFamily="34" charset="0"/>
              <a:buChar char="•"/>
            </a:pPr>
            <a:r>
              <a:rPr lang="en-US" sz="2000" dirty="0"/>
              <a:t>Near-term </a:t>
            </a:r>
          </a:p>
          <a:p>
            <a:pPr marL="685800">
              <a:buFont typeface="Arial" panose="020B0604020202020204" pitchFamily="34" charset="0"/>
              <a:buChar char="•"/>
            </a:pPr>
            <a:r>
              <a:rPr lang="en-US" sz="2000" dirty="0"/>
              <a:t>Short-term </a:t>
            </a:r>
          </a:p>
          <a:p>
            <a:pPr marL="685800">
              <a:buFont typeface="Arial" panose="020B0604020202020204" pitchFamily="34" charset="0"/>
              <a:buChar char="•"/>
            </a:pPr>
            <a:r>
              <a:rPr lang="en-US" sz="2000" dirty="0"/>
              <a:t>Medium-term </a:t>
            </a:r>
          </a:p>
          <a:p>
            <a:pPr marL="685800">
              <a:buFont typeface="Arial" panose="020B0604020202020204" pitchFamily="34" charset="0"/>
              <a:buChar char="•"/>
            </a:pPr>
            <a:r>
              <a:rPr lang="en-US" sz="2000" dirty="0"/>
              <a:t>Long-term </a:t>
            </a:r>
          </a:p>
          <a:p>
            <a:pPr marL="685800">
              <a:buFont typeface="Arial" panose="020B0604020202020204" pitchFamily="34" charset="0"/>
              <a:buChar char="•"/>
            </a:pPr>
            <a:r>
              <a:rPr lang="en-US" sz="2000" dirty="0"/>
              <a:t>Vision</a:t>
            </a:r>
          </a:p>
        </p:txBody>
      </p:sp>
      <p:sp>
        <p:nvSpPr>
          <p:cNvPr id="6" name="Content Placeholder 2"/>
          <p:cNvSpPr txBox="1">
            <a:spLocks/>
          </p:cNvSpPr>
          <p:nvPr/>
        </p:nvSpPr>
        <p:spPr bwMode="auto">
          <a:xfrm>
            <a:off x="4076281" y="1835880"/>
            <a:ext cx="4099728" cy="483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Monotype Sorts" pitchFamily="1" charset="2"/>
              <a:defRPr sz="2800">
                <a:solidFill>
                  <a:srgbClr val="FFFFFF"/>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1" charset="2"/>
              <a:defRPr sz="2400">
                <a:solidFill>
                  <a:srgbClr val="FFFFFF"/>
                </a:solidFill>
                <a:latin typeface="+mn-lt"/>
                <a:ea typeface="+mn-ea"/>
              </a:defRPr>
            </a:lvl2pPr>
            <a:lvl3pPr marL="1143000" indent="-228600" algn="l" rtl="0" eaLnBrk="0" fontAlgn="base" hangingPunct="0">
              <a:spcBef>
                <a:spcPct val="20000"/>
              </a:spcBef>
              <a:spcAft>
                <a:spcPct val="0"/>
              </a:spcAft>
              <a:buFont typeface="Monotype Sorts" pitchFamily="1" charset="2"/>
              <a:defRPr sz="2000">
                <a:solidFill>
                  <a:srgbClr val="FFFFFF"/>
                </a:solidFill>
                <a:latin typeface="Tw Cen MT" pitchFamily="34" charset="0"/>
                <a:ea typeface="+mn-ea"/>
              </a:defRPr>
            </a:lvl3pPr>
            <a:lvl4pPr marL="1600200" indent="-228600" algn="l" rtl="0" eaLnBrk="0" fontAlgn="base" hangingPunct="0">
              <a:spcBef>
                <a:spcPct val="20000"/>
              </a:spcBef>
              <a:spcAft>
                <a:spcPct val="0"/>
              </a:spcAft>
              <a:buClr>
                <a:srgbClr val="FF8000"/>
              </a:buClr>
              <a:buFont typeface="Monotype Sorts" pitchFamily="1" charset="2"/>
              <a:defRPr sz="1800">
                <a:solidFill>
                  <a:srgbClr val="FFFFFF"/>
                </a:solidFill>
                <a:latin typeface="Tw Cen MT" pitchFamily="34" charset="0"/>
                <a:ea typeface="+mn-ea"/>
              </a:defRPr>
            </a:lvl4pPr>
            <a:lvl5pPr marL="2057400" indent="-228600" algn="l" rtl="0" eaLnBrk="0" fontAlgn="base" hangingPunct="0">
              <a:spcBef>
                <a:spcPct val="20000"/>
              </a:spcBef>
              <a:spcAft>
                <a:spcPct val="0"/>
              </a:spcAft>
              <a:buFont typeface="Monotype Sorts" pitchFamily="1" charset="2"/>
              <a:defRPr sz="1800">
                <a:solidFill>
                  <a:srgbClr val="FFFFFF"/>
                </a:solidFill>
                <a:latin typeface="Tw Cen MT" pitchFamily="34" charset="0"/>
                <a:ea typeface="+mn-ea"/>
              </a:defRPr>
            </a:lvl5pPr>
            <a:lvl6pPr marL="2514600" indent="-228600" algn="l" rtl="0" fontAlgn="base">
              <a:spcBef>
                <a:spcPct val="20000"/>
              </a:spcBef>
              <a:spcAft>
                <a:spcPct val="0"/>
              </a:spcAft>
              <a:buFont typeface="Monotype Sorts" pitchFamily="1" charset="2"/>
              <a:defRPr sz="1800">
                <a:solidFill>
                  <a:srgbClr val="FFFFFF"/>
                </a:solidFill>
                <a:latin typeface="Tw Cen MT" pitchFamily="34" charset="0"/>
                <a:ea typeface="+mn-ea"/>
              </a:defRPr>
            </a:lvl6pPr>
            <a:lvl7pPr marL="2971800" indent="-228600" algn="l" rtl="0" fontAlgn="base">
              <a:spcBef>
                <a:spcPct val="20000"/>
              </a:spcBef>
              <a:spcAft>
                <a:spcPct val="0"/>
              </a:spcAft>
              <a:buFont typeface="Monotype Sorts" pitchFamily="1" charset="2"/>
              <a:defRPr sz="1800">
                <a:solidFill>
                  <a:srgbClr val="FFFFFF"/>
                </a:solidFill>
                <a:latin typeface="Tw Cen MT" pitchFamily="34" charset="0"/>
                <a:ea typeface="+mn-ea"/>
              </a:defRPr>
            </a:lvl7pPr>
            <a:lvl8pPr marL="3429000" indent="-228600" algn="l" rtl="0" fontAlgn="base">
              <a:spcBef>
                <a:spcPct val="20000"/>
              </a:spcBef>
              <a:spcAft>
                <a:spcPct val="0"/>
              </a:spcAft>
              <a:buFont typeface="Monotype Sorts" pitchFamily="1" charset="2"/>
              <a:defRPr sz="1800">
                <a:solidFill>
                  <a:srgbClr val="FFFFFF"/>
                </a:solidFill>
                <a:latin typeface="Tw Cen MT" pitchFamily="34" charset="0"/>
                <a:ea typeface="+mn-ea"/>
              </a:defRPr>
            </a:lvl8pPr>
            <a:lvl9pPr marL="3886200" indent="-228600" algn="l" rtl="0" fontAlgn="base">
              <a:spcBef>
                <a:spcPct val="20000"/>
              </a:spcBef>
              <a:spcAft>
                <a:spcPct val="0"/>
              </a:spcAft>
              <a:buFont typeface="Monotype Sorts" pitchFamily="1" charset="2"/>
              <a:defRPr sz="1800">
                <a:solidFill>
                  <a:srgbClr val="FFFFFF"/>
                </a:solidFill>
                <a:latin typeface="Tw Cen MT" pitchFamily="34" charset="0"/>
                <a:ea typeface="+mn-ea"/>
              </a:defRPr>
            </a:lvl9pPr>
          </a:lstStyle>
          <a:p>
            <a:pPr indent="0"/>
            <a:r>
              <a:rPr lang="en-US" sz="2200" kern="0" dirty="0"/>
              <a:t>Address: </a:t>
            </a:r>
          </a:p>
          <a:p>
            <a:pPr marL="685800">
              <a:buFont typeface="Arial" panose="020B0604020202020204" pitchFamily="34" charset="0"/>
              <a:buChar char="•"/>
            </a:pPr>
            <a:r>
              <a:rPr lang="en-US" sz="2000" kern="0" dirty="0"/>
              <a:t>Pedestrian and bicycle connectivity </a:t>
            </a:r>
          </a:p>
          <a:p>
            <a:pPr marL="685800">
              <a:buFont typeface="Arial" panose="020B0604020202020204" pitchFamily="34" charset="0"/>
              <a:buChar char="•"/>
            </a:pPr>
            <a:r>
              <a:rPr lang="en-US" sz="2000" kern="0" dirty="0"/>
              <a:t>Last-mile connections</a:t>
            </a:r>
          </a:p>
          <a:p>
            <a:pPr marL="685800">
              <a:buFont typeface="Arial" panose="020B0604020202020204" pitchFamily="34" charset="0"/>
              <a:buChar char="•"/>
            </a:pPr>
            <a:r>
              <a:rPr lang="en-US" sz="2000" kern="0" dirty="0"/>
              <a:t>Access management</a:t>
            </a:r>
          </a:p>
          <a:p>
            <a:pPr marL="685800">
              <a:buFont typeface="Arial" panose="020B0604020202020204" pitchFamily="34" charset="0"/>
              <a:buChar char="•"/>
            </a:pPr>
            <a:r>
              <a:rPr lang="en-US" sz="2000" kern="0" dirty="0"/>
              <a:t>Multi-modal transportation elements</a:t>
            </a:r>
          </a:p>
          <a:p>
            <a:pPr marL="685800">
              <a:buFont typeface="Arial" panose="020B0604020202020204" pitchFamily="34" charset="0"/>
              <a:buChar char="•"/>
            </a:pPr>
            <a:r>
              <a:rPr lang="en-US" sz="2000" kern="0" dirty="0"/>
              <a:t>Safety and operational improvements</a:t>
            </a:r>
          </a:p>
          <a:p>
            <a:pPr marL="685800">
              <a:buFont typeface="Arial" panose="020B0604020202020204" pitchFamily="34" charset="0"/>
              <a:buChar char="•"/>
            </a:pPr>
            <a:r>
              <a:rPr lang="en-US" sz="2000" kern="0" dirty="0"/>
              <a:t>Private realm built-form supporting active transportation </a:t>
            </a:r>
          </a:p>
          <a:p>
            <a:pPr indent="0"/>
            <a:endParaRPr lang="en-US" sz="1800" kern="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250" r="15973"/>
          <a:stretch/>
        </p:blipFill>
        <p:spPr>
          <a:xfrm>
            <a:off x="8350460" y="2064482"/>
            <a:ext cx="3606800" cy="4309008"/>
          </a:xfrm>
          <a:prstGeom prst="rect">
            <a:avLst/>
          </a:prstGeom>
        </p:spPr>
      </p:pic>
      <p:sp>
        <p:nvSpPr>
          <p:cNvPr id="8" name="Rectangle 7"/>
          <p:cNvSpPr/>
          <p:nvPr/>
        </p:nvSpPr>
        <p:spPr>
          <a:xfrm>
            <a:off x="1520990" y="391215"/>
            <a:ext cx="10671010" cy="1237892"/>
          </a:xfrm>
          <a:prstGeom prst="rect">
            <a:avLst/>
          </a:prstGeom>
          <a:solidFill>
            <a:srgbClr val="F36833">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050" dirty="0">
              <a:solidFill>
                <a:prstClr val="white"/>
              </a:solidFill>
            </a:endParaRPr>
          </a:p>
        </p:txBody>
      </p:sp>
      <p:pic>
        <p:nvPicPr>
          <p:cNvPr id="9" name="Picture 8"/>
          <p:cNvPicPr>
            <a:picLocks noChangeAspect="1"/>
          </p:cNvPicPr>
          <p:nvPr/>
        </p:nvPicPr>
        <p:blipFill>
          <a:blip r:embed="rId4"/>
          <a:stretch>
            <a:fillRect/>
          </a:stretch>
        </p:blipFill>
        <p:spPr>
          <a:xfrm>
            <a:off x="1440508" y="391215"/>
            <a:ext cx="8252132" cy="1246083"/>
          </a:xfrm>
          <a:prstGeom prst="rect">
            <a:avLst/>
          </a:prstGeom>
        </p:spPr>
      </p:pic>
      <p:sp>
        <p:nvSpPr>
          <p:cNvPr id="10" name="TextBox 9"/>
          <p:cNvSpPr txBox="1"/>
          <p:nvPr/>
        </p:nvSpPr>
        <p:spPr>
          <a:xfrm>
            <a:off x="1510830" y="551889"/>
            <a:ext cx="10133774" cy="1077218"/>
          </a:xfrm>
          <a:prstGeom prst="rect">
            <a:avLst/>
          </a:prstGeom>
          <a:noFill/>
        </p:spPr>
        <p:txBody>
          <a:bodyPr wrap="square" rtlCol="0">
            <a:spAutoFit/>
          </a:bodyPr>
          <a:lstStyle/>
          <a:p>
            <a:pPr defTabSz="457200"/>
            <a:r>
              <a:rPr lang="en-US" sz="3200" b="1" dirty="0">
                <a:solidFill>
                  <a:prstClr val="white"/>
                </a:solidFill>
                <a:effectLst>
                  <a:outerShdw blurRad="38100" dist="38100" dir="2700000" algn="tl">
                    <a:srgbClr val="000000">
                      <a:alpha val="43137"/>
                    </a:srgbClr>
                  </a:outerShdw>
                </a:effectLst>
                <a:latin typeface="Century Gothic" panose="020B0502020202020204" pitchFamily="34" charset="0"/>
              </a:rPr>
              <a:t>Purpose of the Near Northwest Corridor Connections Case Study</a:t>
            </a:r>
          </a:p>
        </p:txBody>
      </p:sp>
    </p:spTree>
    <p:extLst>
      <p:ext uri="{BB962C8B-B14F-4D97-AF65-F5344CB8AC3E}">
        <p14:creationId xmlns:p14="http://schemas.microsoft.com/office/powerpoint/2010/main" val="90302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688"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Arial" panose="020B0604020202020204" pitchFamily="34" charset="0"/>
                <a:cs typeface="Arial" panose="020B0604020202020204" pitchFamily="34" charset="0"/>
              </a:rPr>
              <a:t/>
            </a:r>
            <a:br>
              <a:rPr lang="en-US" b="1" dirty="0">
                <a:solidFill>
                  <a:schemeClr val="tx2">
                    <a:lumMod val="75000"/>
                  </a:schemeClr>
                </a:solidFill>
                <a:latin typeface="Arial" panose="020B0604020202020204" pitchFamily="34" charset="0"/>
                <a:cs typeface="Arial" panose="020B0604020202020204" pitchFamily="34" charset="0"/>
              </a:rPr>
            </a:b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811135" y="937599"/>
            <a:ext cx="5237909" cy="646331"/>
          </a:xfrm>
          <a:prstGeom prst="rect">
            <a:avLst/>
          </a:prstGeom>
          <a:noFill/>
        </p:spPr>
        <p:txBody>
          <a:bodyPr wrap="none" rtlCol="0">
            <a:spAutoFit/>
          </a:bodyPr>
          <a:lstStyle/>
          <a:p>
            <a:r>
              <a:rPr lang="en-US" sz="3600" b="1" dirty="0">
                <a:solidFill>
                  <a:schemeClr val="tx2">
                    <a:lumMod val="75000"/>
                  </a:schemeClr>
                </a:solidFill>
                <a:latin typeface="Times New Roman" panose="02020603050405020304" pitchFamily="18" charset="0"/>
                <a:cs typeface="Times New Roman" panose="02020603050405020304" pitchFamily="18" charset="0"/>
              </a:rPr>
              <a:t>STP-MM Funding Target</a:t>
            </a:r>
            <a:endParaRPr lang="en-US" sz="3600" dirty="0">
              <a:latin typeface="Times New Roman" panose="02020603050405020304" pitchFamily="18" charset="0"/>
              <a:cs typeface="Times New Roman" panose="02020603050405020304" pitchFamily="18" charset="0"/>
            </a:endParaRPr>
          </a:p>
        </p:txBody>
      </p:sp>
      <p:pic>
        <p:nvPicPr>
          <p:cNvPr id="5122" name="Picture 2" descr="Image result for austin i-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30" y="2072549"/>
            <a:ext cx="4936487" cy="33756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ustin b-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760" y="2072549"/>
            <a:ext cx="4936487" cy="337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685800"/>
            <a:ext cx="8229600" cy="800100"/>
          </a:xfrm>
        </p:spPr>
        <p:txBody>
          <a:bodyPr>
            <a:noAutofit/>
          </a:bodyPr>
          <a:lstStyle/>
          <a:p>
            <a:pPr algn="ctr">
              <a:defRPr/>
            </a:pPr>
            <a:r>
              <a:rPr lang="en-US" sz="4000" b="1" cap="small" dirty="0"/>
              <a:t>Platinum Planning</a:t>
            </a:r>
          </a:p>
        </p:txBody>
      </p:sp>
      <p:sp>
        <p:nvSpPr>
          <p:cNvPr id="4" name="Content Placeholder 1"/>
          <p:cNvSpPr>
            <a:spLocks noGrp="1"/>
          </p:cNvSpPr>
          <p:nvPr>
            <p:ph sz="half" idx="1"/>
          </p:nvPr>
        </p:nvSpPr>
        <p:spPr>
          <a:xfrm>
            <a:off x="1524001" y="1371600"/>
            <a:ext cx="4354513" cy="5486400"/>
          </a:xfrm>
        </p:spPr>
        <p:txBody>
          <a:bodyPr vert="horz" wrap="square" lIns="274320" tIns="45720" rIns="91440" bIns="45720" numCol="1" anchor="ctr" anchorCtr="0" compatLnSpc="1">
            <a:prstTxWarp prst="textNoShape">
              <a:avLst/>
            </a:prstTxWarp>
            <a:noAutofit/>
          </a:bodyPr>
          <a:lstStyle/>
          <a:p>
            <a:pPr marL="0" indent="0">
              <a:buNone/>
              <a:defRPr/>
            </a:pPr>
            <a:r>
              <a:rPr lang="en-US" sz="2400" b="1" dirty="0">
                <a:solidFill>
                  <a:schemeClr val="tx2"/>
                </a:solidFill>
              </a:rPr>
              <a:t>Locally-driven approach for CAMPO’s Long-Range Planning work </a:t>
            </a:r>
          </a:p>
          <a:p>
            <a:pPr>
              <a:defRPr/>
            </a:pPr>
            <a:r>
              <a:rPr lang="en-US" sz="2400" dirty="0">
                <a:solidFill>
                  <a:schemeClr val="tx2"/>
                </a:solidFill>
              </a:rPr>
              <a:t>Regional Special Studies</a:t>
            </a:r>
          </a:p>
          <a:p>
            <a:pPr>
              <a:defRPr/>
            </a:pPr>
            <a:r>
              <a:rPr lang="en-US" sz="2400" dirty="0">
                <a:solidFill>
                  <a:schemeClr val="tx2"/>
                </a:solidFill>
              </a:rPr>
              <a:t>Sub-regions</a:t>
            </a:r>
          </a:p>
          <a:p>
            <a:pPr>
              <a:defRPr/>
            </a:pPr>
            <a:r>
              <a:rPr lang="en-US" sz="2400" dirty="0">
                <a:solidFill>
                  <a:schemeClr val="tx2"/>
                </a:solidFill>
              </a:rPr>
              <a:t>Corridors</a:t>
            </a:r>
          </a:p>
          <a:p>
            <a:pPr>
              <a:defRPr/>
            </a:pPr>
            <a:r>
              <a:rPr lang="en-US" sz="2400" dirty="0">
                <a:solidFill>
                  <a:schemeClr val="tx2"/>
                </a:solidFill>
              </a:rPr>
              <a:t>Centers</a:t>
            </a:r>
          </a:p>
          <a:p>
            <a:pPr marL="0" indent="0">
              <a:buNone/>
              <a:defRPr/>
            </a:pPr>
            <a:endParaRPr lang="en-US" sz="2400" b="1" dirty="0"/>
          </a:p>
        </p:txBody>
      </p:sp>
      <p:grpSp>
        <p:nvGrpSpPr>
          <p:cNvPr id="73732" name="Group 33"/>
          <p:cNvGrpSpPr>
            <a:grpSpLocks/>
          </p:cNvGrpSpPr>
          <p:nvPr/>
        </p:nvGrpSpPr>
        <p:grpSpPr bwMode="auto">
          <a:xfrm>
            <a:off x="6229350" y="1974851"/>
            <a:ext cx="3316288" cy="3260725"/>
            <a:chOff x="571500" y="2171700"/>
            <a:chExt cx="3653426" cy="3591256"/>
          </a:xfrm>
        </p:grpSpPr>
        <p:pic>
          <p:nvPicPr>
            <p:cNvPr id="73734"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405" y="2834777"/>
              <a:ext cx="82296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35"/>
            <p:cNvPicPr>
              <a:picLocks noChangeAspect="1"/>
            </p:cNvPicPr>
            <p:nvPr/>
          </p:nvPicPr>
          <p:blipFill>
            <a:blip r:embed="rId4" cstate="print">
              <a:extLst>
                <a:ext uri="{28A0092B-C50C-407E-A947-70E740481C1C}">
                  <a14:useLocalDpi xmlns:a14="http://schemas.microsoft.com/office/drawing/2010/main" val="0"/>
                </a:ext>
              </a:extLst>
            </a:blip>
            <a:srcRect b="17049"/>
            <a:stretch>
              <a:fillRect/>
            </a:stretch>
          </p:blipFill>
          <p:spPr bwMode="auto">
            <a:xfrm>
              <a:off x="929415" y="4800600"/>
              <a:ext cx="1005840" cy="9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3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9515" y="21717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0" y="2514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3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 y="383848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3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6715" y="5110494"/>
              <a:ext cx="78407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4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1966" y="3543426"/>
              <a:ext cx="82296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4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4596" y="4613765"/>
              <a:ext cx="82296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4" name="TextBox 43"/>
            <p:cNvSpPr txBox="1">
              <a:spLocks noChangeArrowheads="1"/>
            </p:cNvSpPr>
            <p:nvPr/>
          </p:nvSpPr>
          <p:spPr bwMode="auto">
            <a:xfrm>
              <a:off x="1744082" y="3793364"/>
              <a:ext cx="1305239" cy="71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800" dirty="0">
                  <a:solidFill>
                    <a:schemeClr val="bg1">
                      <a:lumMod val="75000"/>
                    </a:schemeClr>
                  </a:solidFill>
                  <a:effectLst>
                    <a:glow rad="101600">
                      <a:schemeClr val="bg1">
                        <a:lumMod val="85000"/>
                        <a:alpha val="60000"/>
                      </a:schemeClr>
                    </a:glow>
                  </a:effectLst>
                </a:rPr>
                <a:t>PLATINUM</a:t>
              </a:r>
            </a:p>
            <a:p>
              <a:pPr algn="ctr">
                <a:spcBef>
                  <a:spcPct val="0"/>
                </a:spcBef>
                <a:buFontTx/>
                <a:buNone/>
                <a:defRPr/>
              </a:pPr>
              <a:r>
                <a:rPr lang="en-US" altLang="en-US" sz="1800" dirty="0">
                  <a:solidFill>
                    <a:schemeClr val="bg1">
                      <a:lumMod val="75000"/>
                    </a:schemeClr>
                  </a:solidFill>
                  <a:effectLst>
                    <a:glow rad="101600">
                      <a:schemeClr val="bg1">
                        <a:lumMod val="85000"/>
                        <a:alpha val="60000"/>
                      </a:schemeClr>
                    </a:glow>
                  </a:effectLst>
                </a:rPr>
                <a:t>PLANNING</a:t>
              </a:r>
            </a:p>
          </p:txBody>
        </p:sp>
        <p:cxnSp>
          <p:nvCxnSpPr>
            <p:cNvPr id="45" name="Straight Arrow Connector 44"/>
            <p:cNvCxnSpPr/>
            <p:nvPr/>
          </p:nvCxnSpPr>
          <p:spPr>
            <a:xfrm>
              <a:off x="2185723" y="3126338"/>
              <a:ext cx="83947" cy="3426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564868" y="3486512"/>
              <a:ext cx="325293" cy="1958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349755" y="4138674"/>
              <a:ext cx="365517" cy="209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2768102" y="3318664"/>
              <a:ext cx="218611" cy="2762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026938" y="4016284"/>
              <a:ext cx="344531" cy="454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2935996" y="4493603"/>
              <a:ext cx="251840" cy="215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711774" y="4682432"/>
              <a:ext cx="223858" cy="2517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2504021" y="4759363"/>
              <a:ext cx="45471" cy="3077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bwMode="auto">
          <a:xfrm rot="3143209">
            <a:off x="5914233" y="1754980"/>
            <a:ext cx="3952875" cy="3967166"/>
          </a:xfrm>
          <a:prstGeom prst="rect">
            <a:avLst/>
          </a:prstGeom>
          <a:noFill/>
        </p:spPr>
        <p:txBody>
          <a:bodyPr spcFirstLastPara="1" wrap="none">
            <a:prstTxWarp prst="textCircle">
              <a:avLst/>
            </a:prstTxWarp>
            <a:spAutoFit/>
          </a:bodyPr>
          <a:lstStyle/>
          <a:p>
            <a:pPr>
              <a:defRPr/>
            </a:pPr>
            <a:r>
              <a:rPr lang="en-US" sz="5400" dirty="0"/>
              <a:t>HOUSING – ENVIRONMENT – ECONOMIC DEVELOPMENT – EQUITY – MIXED USE – MULTI-MODAL – </a:t>
            </a:r>
          </a:p>
        </p:txBody>
      </p:sp>
    </p:spTree>
    <p:extLst>
      <p:ext uri="{BB962C8B-B14F-4D97-AF65-F5344CB8AC3E}">
        <p14:creationId xmlns:p14="http://schemas.microsoft.com/office/powerpoint/2010/main" val="13237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688"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Arial" panose="020B0604020202020204" pitchFamily="34" charset="0"/>
                <a:cs typeface="Arial" panose="020B0604020202020204" pitchFamily="34" charset="0"/>
              </a:rPr>
              <a:t/>
            </a:r>
            <a:br>
              <a:rPr lang="en-US" b="1" dirty="0">
                <a:solidFill>
                  <a:schemeClr val="tx2">
                    <a:lumMod val="75000"/>
                  </a:schemeClr>
                </a:solidFill>
                <a:latin typeface="Arial" panose="020B0604020202020204" pitchFamily="34" charset="0"/>
                <a:cs typeface="Arial" panose="020B0604020202020204" pitchFamily="34" charset="0"/>
              </a:rPr>
            </a:b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51063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4690" t="39096"/>
          <a:stretch/>
        </p:blipFill>
        <p:spPr>
          <a:xfrm>
            <a:off x="5305586" y="0"/>
            <a:ext cx="6886414" cy="417679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85010"/>
            <a:ext cx="6101166" cy="3669283"/>
          </a:xfrm>
          <a:prstGeom prst="rect">
            <a:avLst/>
          </a:prstGeom>
        </p:spPr>
      </p:pic>
      <p:pic>
        <p:nvPicPr>
          <p:cNvPr id="5" name="Picture 4"/>
          <p:cNvPicPr>
            <a:picLocks noChangeAspect="1"/>
          </p:cNvPicPr>
          <p:nvPr/>
        </p:nvPicPr>
        <p:blipFill>
          <a:blip r:embed="rId5"/>
          <a:stretch>
            <a:fillRect/>
          </a:stretch>
        </p:blipFill>
        <p:spPr>
          <a:xfrm>
            <a:off x="4112217" y="3942693"/>
            <a:ext cx="8379417" cy="3511600"/>
          </a:xfrm>
          <a:prstGeom prst="rect">
            <a:avLst/>
          </a:prstGeom>
        </p:spPr>
      </p:pic>
      <p:pic>
        <p:nvPicPr>
          <p:cNvPr id="4" name="Picture 3"/>
          <p:cNvPicPr>
            <a:picLocks noChangeAspect="1"/>
          </p:cNvPicPr>
          <p:nvPr/>
        </p:nvPicPr>
        <p:blipFill rotWithShape="1">
          <a:blip r:embed="rId6"/>
          <a:srcRect t="7597" r="29397" b="9166"/>
          <a:stretch/>
        </p:blipFill>
        <p:spPr>
          <a:xfrm>
            <a:off x="0" y="1"/>
            <a:ext cx="5636217" cy="4153002"/>
          </a:xfrm>
          <a:prstGeom prst="rect">
            <a:avLst/>
          </a:prstGeom>
        </p:spPr>
      </p:pic>
    </p:spTree>
    <p:extLst>
      <p:ext uri="{BB962C8B-B14F-4D97-AF65-F5344CB8AC3E}">
        <p14:creationId xmlns:p14="http://schemas.microsoft.com/office/powerpoint/2010/main" val="2030194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5400000">
            <a:off x="2663624" y="-2667001"/>
            <a:ext cx="6864750" cy="12192002"/>
          </a:xfrm>
          <a:prstGeom prst="rect">
            <a:avLst/>
          </a:prstGeom>
        </p:spPr>
      </p:pic>
    </p:spTree>
    <p:extLst>
      <p:ext uri="{BB962C8B-B14F-4D97-AF65-F5344CB8AC3E}">
        <p14:creationId xmlns:p14="http://schemas.microsoft.com/office/powerpoint/2010/main" val="2417672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897156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709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1288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066279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7847" y="1100756"/>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Arial" panose="020B0604020202020204" pitchFamily="34" charset="0"/>
                <a:cs typeface="Arial" panose="020B0604020202020204" pitchFamily="34" charset="0"/>
              </a:rPr>
              <a:t/>
            </a:r>
            <a:br>
              <a:rPr lang="en-US" b="1" dirty="0">
                <a:solidFill>
                  <a:schemeClr val="tx2">
                    <a:lumMod val="75000"/>
                  </a:schemeClr>
                </a:solidFill>
                <a:latin typeface="Arial" panose="020B0604020202020204" pitchFamily="34" charset="0"/>
                <a:cs typeface="Arial" panose="020B0604020202020204" pitchFamily="34"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39865" y="1800522"/>
            <a:ext cx="8860100" cy="3742319"/>
          </a:xfrm>
        </p:spPr>
        <p:txBody>
          <a:bodyPr/>
          <a:lstStyle/>
          <a:p>
            <a:pPr>
              <a:lnSpc>
                <a:spcPct val="150000"/>
              </a:lnSpc>
            </a:pPr>
            <a:r>
              <a:rPr lang="en-US" dirty="0">
                <a:solidFill>
                  <a:srgbClr val="002060"/>
                </a:solidFill>
              </a:rPr>
              <a:t>Grant and programs opportunities</a:t>
            </a:r>
          </a:p>
          <a:p>
            <a:pPr>
              <a:lnSpc>
                <a:spcPct val="150000"/>
              </a:lnSpc>
            </a:pPr>
            <a:r>
              <a:rPr lang="en-US" dirty="0">
                <a:solidFill>
                  <a:srgbClr val="002060"/>
                </a:solidFill>
              </a:rPr>
              <a:t>Incorporate health outcomes in projects</a:t>
            </a:r>
          </a:p>
          <a:p>
            <a:pPr>
              <a:lnSpc>
                <a:spcPct val="150000"/>
              </a:lnSpc>
            </a:pPr>
            <a:r>
              <a:rPr lang="en-US" dirty="0">
                <a:solidFill>
                  <a:srgbClr val="002060"/>
                </a:solidFill>
              </a:rPr>
              <a:t>Gather data where possible</a:t>
            </a:r>
          </a:p>
          <a:p>
            <a:pPr>
              <a:lnSpc>
                <a:spcPct val="150000"/>
              </a:lnSpc>
            </a:pPr>
            <a:r>
              <a:rPr lang="en-US" dirty="0">
                <a:solidFill>
                  <a:srgbClr val="002060"/>
                </a:solidFill>
              </a:rPr>
              <a:t>Develop sound performance measures</a:t>
            </a:r>
          </a:p>
          <a:p>
            <a:pPr>
              <a:lnSpc>
                <a:spcPct val="150000"/>
              </a:lnSpc>
            </a:pPr>
            <a:r>
              <a:rPr lang="en-US" dirty="0">
                <a:solidFill>
                  <a:srgbClr val="002060"/>
                </a:solidFill>
              </a:rPr>
              <a:t>Use a locally-driven and inclusive approach</a:t>
            </a:r>
          </a:p>
          <a:p>
            <a:pPr marL="0" indent="0">
              <a:lnSpc>
                <a:spcPct val="150000"/>
              </a:lnSpc>
              <a:buNone/>
            </a:pPr>
            <a:endParaRPr lang="en-US" sz="2000" dirty="0"/>
          </a:p>
        </p:txBody>
      </p:sp>
      <p:sp>
        <p:nvSpPr>
          <p:cNvPr id="4" name="TextBox 3"/>
          <p:cNvSpPr txBox="1"/>
          <p:nvPr/>
        </p:nvSpPr>
        <p:spPr>
          <a:xfrm>
            <a:off x="9425677" y="1052154"/>
            <a:ext cx="2348015" cy="646331"/>
          </a:xfrm>
          <a:prstGeom prst="rect">
            <a:avLst/>
          </a:prstGeom>
          <a:noFill/>
        </p:spPr>
        <p:txBody>
          <a:bodyPr wrap="none" rtlCol="0">
            <a:spAutoFit/>
          </a:bodyPr>
          <a:lstStyle/>
          <a:p>
            <a:r>
              <a:rPr lang="en-US" sz="3600" b="1" dirty="0">
                <a:solidFill>
                  <a:srgbClr val="002060"/>
                </a:solidFill>
                <a:latin typeface="Times New Roman" panose="02020603050405020304" pitchFamily="18" charset="0"/>
                <a:ea typeface="+mj-ea"/>
                <a:cs typeface="Times New Roman" panose="02020603050405020304" pitchFamily="18" charset="0"/>
              </a:rPr>
              <a:t>Takeaways</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497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Arial" panose="020B0604020202020204" pitchFamily="34" charset="0"/>
                <a:cs typeface="Arial" panose="020B0604020202020204" pitchFamily="34" charset="0"/>
              </a:rPr>
              <a:t/>
            </a:r>
            <a:br>
              <a:rPr lang="en-US" b="1" dirty="0">
                <a:solidFill>
                  <a:schemeClr val="tx2">
                    <a:lumMod val="75000"/>
                  </a:schemeClr>
                </a:solidFill>
                <a:latin typeface="Arial" panose="020B0604020202020204" pitchFamily="34" charset="0"/>
                <a:cs typeface="Arial" panose="020B0604020202020204" pitchFamily="34"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20313" y="2944678"/>
            <a:ext cx="8860100" cy="2498444"/>
          </a:xfrm>
        </p:spPr>
        <p:txBody>
          <a:bodyPr/>
          <a:lstStyle/>
          <a:p>
            <a:pPr marL="0" indent="0" algn="ctr">
              <a:buNone/>
            </a:pPr>
            <a:r>
              <a:rPr lang="en-US" dirty="0">
                <a:solidFill>
                  <a:srgbClr val="002060"/>
                </a:solidFill>
              </a:rPr>
              <a:t>Kelly Porter, Regional Planning Manager</a:t>
            </a:r>
          </a:p>
          <a:p>
            <a:pPr marL="0" indent="0" algn="ctr">
              <a:buNone/>
            </a:pPr>
            <a:r>
              <a:rPr lang="en-US" dirty="0">
                <a:solidFill>
                  <a:srgbClr val="002060"/>
                </a:solidFill>
              </a:rPr>
              <a:t>(512) 974 2084</a:t>
            </a:r>
          </a:p>
          <a:p>
            <a:pPr marL="0" indent="0" algn="ctr">
              <a:buNone/>
            </a:pPr>
            <a:r>
              <a:rPr lang="en-US" dirty="0">
                <a:hlinkClick r:id="rId3"/>
              </a:rPr>
              <a:t>kelly.porter@campotexas.org</a:t>
            </a:r>
            <a:endParaRPr lang="en-US" dirty="0"/>
          </a:p>
          <a:p>
            <a:pPr marL="0" indent="0" algn="ctr">
              <a:buNone/>
            </a:pPr>
            <a:r>
              <a:rPr lang="en-US" dirty="0">
                <a:solidFill>
                  <a:srgbClr val="002060"/>
                </a:solidFill>
              </a:rPr>
              <a:t>www.campotexas.org</a:t>
            </a:r>
          </a:p>
          <a:p>
            <a:pPr marL="0" indent="0">
              <a:buNone/>
            </a:pPr>
            <a:endParaRPr lang="en-US" sz="2000" dirty="0"/>
          </a:p>
        </p:txBody>
      </p:sp>
      <p:sp>
        <p:nvSpPr>
          <p:cNvPr id="4" name="TextBox 3"/>
          <p:cNvSpPr txBox="1"/>
          <p:nvPr/>
        </p:nvSpPr>
        <p:spPr>
          <a:xfrm>
            <a:off x="4119338" y="1911929"/>
            <a:ext cx="3454792" cy="923330"/>
          </a:xfrm>
          <a:prstGeom prst="rect">
            <a:avLst/>
          </a:prstGeom>
          <a:noFill/>
        </p:spPr>
        <p:txBody>
          <a:bodyPr wrap="none" rtlCol="0">
            <a:spAutoFit/>
          </a:bodyPr>
          <a:lstStyle/>
          <a:p>
            <a:r>
              <a:rPr lang="en-US" sz="5400" b="1" dirty="0">
                <a:solidFill>
                  <a:srgbClr val="002060"/>
                </a:solidFill>
                <a:latin typeface="Times New Roman" panose="02020603050405020304" pitchFamily="18" charset="0"/>
                <a:cs typeface="Times New Roman" panose="02020603050405020304" pitchFamily="18" charset="0"/>
              </a:rPr>
              <a:t>Questions?</a:t>
            </a:r>
            <a:endParaRPr lang="en-U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160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4611214"/>
            <a:ext cx="9144000" cy="1333473"/>
          </a:xfrm>
          <a:prstGeom prst="rect">
            <a:avLst/>
          </a:prstGeom>
        </p:spPr>
        <p:txBody>
          <a:bodyPr vert="horz" lIns="182880" tIns="45720" rIns="91440" bIns="45720" rtlCol="0" anchor="b">
            <a:normAutofit/>
          </a:bodyPr>
          <a:lstStyle>
            <a:lvl1pPr algn="ctr" defTabSz="457200" rtl="0" eaLnBrk="1" latinLnBrk="0" hangingPunct="1">
              <a:lnSpc>
                <a:spcPts val="4600"/>
              </a:lnSpc>
              <a:spcBef>
                <a:spcPct val="0"/>
              </a:spcBef>
              <a:buNone/>
              <a:defRPr sz="4400" kern="1200">
                <a:solidFill>
                  <a:srgbClr val="800000"/>
                </a:solidFill>
                <a:latin typeface="Arial Narrow"/>
                <a:ea typeface="+mj-ea"/>
                <a:cs typeface="Arial Narrow"/>
              </a:defRPr>
            </a:lvl1pPr>
          </a:lstStyle>
          <a:p>
            <a:pPr algn="l"/>
            <a:r>
              <a:rPr lang="en-US" sz="3600" dirty="0"/>
              <a:t>Integrating Public Health into Regional Planning</a:t>
            </a:r>
          </a:p>
        </p:txBody>
      </p:sp>
      <p:sp>
        <p:nvSpPr>
          <p:cNvPr id="4" name="Text Placeholder 3"/>
          <p:cNvSpPr txBox="1">
            <a:spLocks/>
          </p:cNvSpPr>
          <p:nvPr/>
        </p:nvSpPr>
        <p:spPr>
          <a:xfrm>
            <a:off x="1524000" y="5829922"/>
            <a:ext cx="9144000" cy="576262"/>
          </a:xfrm>
          <a:prstGeom prst="rect">
            <a:avLst/>
          </a:prstGeom>
        </p:spPr>
        <p:txBody>
          <a:bodyPr/>
          <a:lstStyle>
            <a:lvl1pPr marL="230188" indent="-230188"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569913" indent="-339725"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800100" indent="-230188"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13131">
                    <a:lumMod val="65000"/>
                    <a:lumOff val="35000"/>
                  </a:srgbClr>
                </a:solidFill>
              </a:rPr>
              <a:t> </a:t>
            </a:r>
            <a:r>
              <a:rPr lang="en-US" sz="2400" dirty="0">
                <a:solidFill>
                  <a:srgbClr val="313131">
                    <a:lumMod val="65000"/>
                    <a:lumOff val="35000"/>
                  </a:srgbClr>
                </a:solidFill>
              </a:rPr>
              <a:t>AMPO Conference, Carolina Ilic, AICP, SANDAG </a:t>
            </a:r>
            <a:r>
              <a:rPr lang="en-US" sz="2000" dirty="0">
                <a:solidFill>
                  <a:srgbClr val="313131">
                    <a:lumMod val="65000"/>
                    <a:lumOff val="35000"/>
                  </a:srgbClr>
                </a:solidFill>
              </a:rPr>
              <a:t>October 26, 2016</a:t>
            </a:r>
            <a:endParaRPr lang="en-US" sz="2400" dirty="0">
              <a:solidFill>
                <a:srgbClr val="313131">
                  <a:lumMod val="65000"/>
                  <a:lumOff val="35000"/>
                </a:srgbClr>
              </a:solidFill>
            </a:endParaRPr>
          </a:p>
        </p:txBody>
      </p:sp>
    </p:spTree>
    <p:extLst>
      <p:ext uri="{BB962C8B-B14F-4D97-AF65-F5344CB8AC3E}">
        <p14:creationId xmlns:p14="http://schemas.microsoft.com/office/powerpoint/2010/main" val="242196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sf\Host\Users\lst\Desktop\regionBaseMa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80" r="1534" b="729"/>
          <a:stretch/>
        </p:blipFill>
        <p:spPr bwMode="auto">
          <a:xfrm>
            <a:off x="2104264" y="1112140"/>
            <a:ext cx="7973186" cy="515531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lstStyle/>
          <a:p>
            <a:r>
              <a:rPr lang="en-US" dirty="0"/>
              <a:t>The San Diego Region</a:t>
            </a:r>
          </a:p>
        </p:txBody>
      </p:sp>
      <p:sp>
        <p:nvSpPr>
          <p:cNvPr id="2" name="Slide Number Placeholder 1"/>
          <p:cNvSpPr>
            <a:spLocks noGrp="1"/>
          </p:cNvSpPr>
          <p:nvPr>
            <p:ph type="sldNum" sz="quarter" idx="4"/>
          </p:nvPr>
        </p:nvSpPr>
        <p:spPr/>
        <p:txBody>
          <a:bodyPr/>
          <a:lstStyle/>
          <a:p>
            <a:pPr marL="0">
              <a:defRPr/>
            </a:pPr>
            <a:fld id="{ECFBA69D-EAC6-453C-A185-2221FC6F1687}" type="slidenum">
              <a:rPr lang="en-US" sz="1800" kern="0">
                <a:solidFill>
                  <a:sysClr val="windowText" lastClr="000000"/>
                </a:solidFill>
              </a:rPr>
              <a:pPr marL="0">
                <a:defRPr/>
              </a:pPr>
              <a:t>28</a:t>
            </a:fld>
            <a:endParaRPr lang="en-US" sz="1800" kern="0" dirty="0">
              <a:solidFill>
                <a:sysClr val="windowText" lastClr="000000"/>
              </a:solidFill>
            </a:endParaRPr>
          </a:p>
        </p:txBody>
      </p:sp>
    </p:spTree>
    <p:extLst>
      <p:ext uri="{BB962C8B-B14F-4D97-AF65-F5344CB8AC3E}">
        <p14:creationId xmlns:p14="http://schemas.microsoft.com/office/powerpoint/2010/main" val="756960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SANDAG Jurisdictions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901" y="1228461"/>
            <a:ext cx="6886575" cy="5195237"/>
          </a:xfrm>
          <a:prstGeom prst="rect">
            <a:avLst/>
          </a:prstGeom>
        </p:spPr>
      </p:pic>
      <p:sp>
        <p:nvSpPr>
          <p:cNvPr id="3" name="Slide Number Placeholder 2"/>
          <p:cNvSpPr>
            <a:spLocks noGrp="1"/>
          </p:cNvSpPr>
          <p:nvPr>
            <p:ph type="sldNum" sz="quarter" idx="4"/>
          </p:nvPr>
        </p:nvSpPr>
        <p:spPr/>
        <p:txBody>
          <a:bodyPr/>
          <a:lstStyle/>
          <a:p>
            <a:pPr marL="0">
              <a:defRPr/>
            </a:pPr>
            <a:fld id="{ECFBA69D-EAC6-453C-A185-2221FC6F1687}" type="slidenum">
              <a:rPr lang="en-US" sz="1800" kern="0">
                <a:solidFill>
                  <a:sysClr val="windowText" lastClr="000000"/>
                </a:solidFill>
              </a:rPr>
              <a:pPr marL="0">
                <a:defRPr/>
              </a:pPr>
              <a:t>29</a:t>
            </a:fld>
            <a:endParaRPr lang="en-US" sz="1800" kern="0" dirty="0">
              <a:solidFill>
                <a:sysClr val="windowText" lastClr="000000"/>
              </a:solidFill>
            </a:endParaRPr>
          </a:p>
        </p:txBody>
      </p:sp>
    </p:spTree>
    <p:extLst>
      <p:ext uri="{BB962C8B-B14F-4D97-AF65-F5344CB8AC3E}">
        <p14:creationId xmlns:p14="http://schemas.microsoft.com/office/powerpoint/2010/main" val="2232115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Times New Roman" panose="02020603050405020304" pitchFamily="18" charset="0"/>
                <a:cs typeface="Times New Roman" panose="02020603050405020304" pitchFamily="18" charset="0"/>
              </a:rPr>
              <a:t/>
            </a:r>
            <a:br>
              <a:rPr lang="en-US" b="1" dirty="0">
                <a:solidFill>
                  <a:schemeClr val="tx2">
                    <a:lumMod val="75000"/>
                  </a:schemeClr>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69555" y="1762126"/>
            <a:ext cx="10960099" cy="3968905"/>
          </a:xfrm>
        </p:spPr>
        <p:txBody>
          <a:bodyPr/>
          <a:lstStyle/>
          <a:p>
            <a:pPr marL="285750" lvl="0" indent="-285750"/>
            <a:r>
              <a:rPr lang="en-US" dirty="0">
                <a:solidFill>
                  <a:srgbClr val="002060"/>
                </a:solidFill>
              </a:rPr>
              <a:t>Where you live matters</a:t>
            </a:r>
          </a:p>
          <a:p>
            <a:pPr marL="685800" lvl="1"/>
            <a:r>
              <a:rPr lang="en-US" dirty="0">
                <a:solidFill>
                  <a:srgbClr val="002060"/>
                </a:solidFill>
                <a:latin typeface="Times New Roman" panose="02020603050405020304" pitchFamily="18" charset="0"/>
                <a:cs typeface="Times New Roman" panose="02020603050405020304" pitchFamily="18" charset="0"/>
              </a:rPr>
              <a:t>Zip Code relates to health outcomes</a:t>
            </a:r>
          </a:p>
          <a:p>
            <a:pPr marL="285750"/>
            <a:r>
              <a:rPr lang="en-US" dirty="0">
                <a:solidFill>
                  <a:srgbClr val="002060"/>
                </a:solidFill>
              </a:rPr>
              <a:t>Access to public transit, sidewalks and trails matter</a:t>
            </a:r>
          </a:p>
          <a:p>
            <a:pPr marL="685800" lvl="1"/>
            <a:r>
              <a:rPr lang="en-US" dirty="0">
                <a:solidFill>
                  <a:srgbClr val="002060"/>
                </a:solidFill>
                <a:latin typeface="Times New Roman" panose="02020603050405020304" pitchFamily="18" charset="0"/>
                <a:cs typeface="Times New Roman" panose="02020603050405020304" pitchFamily="18" charset="0"/>
              </a:rPr>
              <a:t>Physical inactivity includes higher risk of:</a:t>
            </a:r>
          </a:p>
          <a:p>
            <a:pPr marL="1085850" lvl="2"/>
            <a:r>
              <a:rPr lang="en-US" dirty="0">
                <a:solidFill>
                  <a:srgbClr val="002060"/>
                </a:solidFill>
              </a:rPr>
              <a:t>High blood pressure</a:t>
            </a:r>
          </a:p>
          <a:p>
            <a:pPr marL="1085850" lvl="2"/>
            <a:r>
              <a:rPr lang="en-US" dirty="0">
                <a:solidFill>
                  <a:srgbClr val="002060"/>
                </a:solidFill>
                <a:latin typeface="Times New Roman" panose="02020603050405020304" pitchFamily="18" charset="0"/>
                <a:cs typeface="Times New Roman" panose="02020603050405020304" pitchFamily="18" charset="0"/>
              </a:rPr>
              <a:t>Heart diseas</a:t>
            </a:r>
            <a:r>
              <a:rPr lang="en-US" dirty="0">
                <a:solidFill>
                  <a:srgbClr val="002060"/>
                </a:solidFill>
              </a:rPr>
              <a:t>e</a:t>
            </a:r>
          </a:p>
          <a:p>
            <a:pPr marL="1085850" lvl="2"/>
            <a:r>
              <a:rPr lang="en-US" dirty="0">
                <a:solidFill>
                  <a:srgbClr val="002060"/>
                </a:solidFill>
                <a:latin typeface="Times New Roman" panose="02020603050405020304" pitchFamily="18" charset="0"/>
                <a:cs typeface="Times New Roman" panose="02020603050405020304" pitchFamily="18" charset="0"/>
              </a:rPr>
              <a:t>Anxiety and Depression</a:t>
            </a:r>
          </a:p>
          <a:p>
            <a:pPr marL="1085850" lvl="2"/>
            <a:r>
              <a:rPr lang="en-US" dirty="0">
                <a:solidFill>
                  <a:srgbClr val="002060"/>
                </a:solidFill>
              </a:rPr>
              <a:t>Cancer</a:t>
            </a:r>
          </a:p>
          <a:p>
            <a:pPr marL="1085850" lvl="2"/>
            <a:r>
              <a:rPr lang="en-US" dirty="0">
                <a:solidFill>
                  <a:srgbClr val="002060"/>
                </a:solidFill>
              </a:rPr>
              <a:t>Obesity</a:t>
            </a:r>
          </a:p>
          <a:p>
            <a:pPr marL="1085850" lvl="2"/>
            <a:endParaRPr lang="en-US"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494778" y="908680"/>
            <a:ext cx="5634876" cy="646331"/>
          </a:xfrm>
          <a:prstGeom prst="rect">
            <a:avLst/>
          </a:prstGeom>
          <a:noFill/>
        </p:spPr>
        <p:txBody>
          <a:bodyPr wrap="non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Planning and Public Health</a:t>
            </a:r>
          </a:p>
        </p:txBody>
      </p:sp>
    </p:spTree>
    <p:extLst>
      <p:ext uri="{BB962C8B-B14F-4D97-AF65-F5344CB8AC3E}">
        <p14:creationId xmlns:p14="http://schemas.microsoft.com/office/powerpoint/2010/main" val="87309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374" y="1253707"/>
            <a:ext cx="5119401" cy="5162860"/>
          </a:xfrm>
          <a:prstGeom prst="rect">
            <a:avLst/>
          </a:prstGeom>
        </p:spPr>
      </p:pic>
      <p:sp>
        <p:nvSpPr>
          <p:cNvPr id="2" name="Slide Number Placeholder 1"/>
          <p:cNvSpPr>
            <a:spLocks noGrp="1"/>
          </p:cNvSpPr>
          <p:nvPr>
            <p:ph type="sldNum" sz="quarter" idx="4"/>
          </p:nvPr>
        </p:nvSpPr>
        <p:spPr/>
        <p:txBody>
          <a:bodyPr/>
          <a:lstStyle/>
          <a:p>
            <a:pPr marL="0">
              <a:defRPr/>
            </a:pPr>
            <a:fld id="{ECFBA69D-EAC6-453C-A185-2221FC6F1687}" type="slidenum">
              <a:rPr lang="en-US" sz="1800" kern="0">
                <a:solidFill>
                  <a:prstClr val="white">
                    <a:lumMod val="50000"/>
                  </a:prstClr>
                </a:solidFill>
              </a:rPr>
              <a:pPr marL="0">
                <a:defRPr/>
              </a:pPr>
              <a:t>30</a:t>
            </a:fld>
            <a:endParaRPr lang="en-US" sz="1800" kern="0" dirty="0">
              <a:solidFill>
                <a:prstClr val="white">
                  <a:lumMod val="50000"/>
                </a:prstClr>
              </a:solidFill>
            </a:endParaRPr>
          </a:p>
        </p:txBody>
      </p:sp>
      <p:sp>
        <p:nvSpPr>
          <p:cNvPr id="4" name="Title 3"/>
          <p:cNvSpPr>
            <a:spLocks noGrp="1"/>
          </p:cNvSpPr>
          <p:nvPr>
            <p:ph type="title"/>
          </p:nvPr>
        </p:nvSpPr>
        <p:spPr/>
        <p:txBody>
          <a:bodyPr>
            <a:normAutofit/>
          </a:bodyPr>
          <a:lstStyle/>
          <a:p>
            <a:r>
              <a:rPr lang="en-US" sz="3600" dirty="0">
                <a:latin typeface="+mj-lt"/>
              </a:rPr>
              <a:t>San Diego Forward: The Regional Plan</a:t>
            </a:r>
          </a:p>
        </p:txBody>
      </p:sp>
    </p:spTree>
    <p:extLst>
      <p:ext uri="{BB962C8B-B14F-4D97-AF65-F5344CB8AC3E}">
        <p14:creationId xmlns:p14="http://schemas.microsoft.com/office/powerpoint/2010/main" val="21652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182880" tIns="45720" rIns="91440" bIns="45720" rtlCol="0" anchor="ctr">
            <a:normAutofit/>
          </a:bodyPr>
          <a:lstStyle/>
          <a:p>
            <a:r>
              <a:rPr lang="en-US" dirty="0"/>
              <a:t>Why Public Health Matters</a:t>
            </a:r>
          </a:p>
        </p:txBody>
      </p:sp>
      <p:grpSp>
        <p:nvGrpSpPr>
          <p:cNvPr id="8" name="Group 7"/>
          <p:cNvGrpSpPr/>
          <p:nvPr/>
        </p:nvGrpSpPr>
        <p:grpSpPr>
          <a:xfrm>
            <a:off x="2442055" y="1721505"/>
            <a:ext cx="2304893" cy="1148668"/>
            <a:chOff x="974856" y="1911927"/>
            <a:chExt cx="1851471" cy="1148668"/>
          </a:xfrm>
        </p:grpSpPr>
        <p:sp>
          <p:nvSpPr>
            <p:cNvPr id="2" name="Rectangle 1"/>
            <p:cNvSpPr/>
            <p:nvPr/>
          </p:nvSpPr>
          <p:spPr>
            <a:xfrm>
              <a:off x="974856" y="1911927"/>
              <a:ext cx="1851471" cy="1148668"/>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extBox 6"/>
            <p:cNvSpPr txBox="1"/>
            <p:nvPr/>
          </p:nvSpPr>
          <p:spPr>
            <a:xfrm>
              <a:off x="1042869" y="2063068"/>
              <a:ext cx="1723631" cy="990015"/>
            </a:xfrm>
            <a:prstGeom prst="rect">
              <a:avLst/>
            </a:prstGeom>
            <a:noFill/>
          </p:spPr>
          <p:txBody>
            <a:bodyPr wrap="square" rtlCol="0">
              <a:spAutoFit/>
            </a:bodyPr>
            <a:lstStyle/>
            <a:p>
              <a:pPr algn="ctr" defTabSz="457200">
                <a:lnSpc>
                  <a:spcPts val="3500"/>
                </a:lnSpc>
              </a:pPr>
              <a:r>
                <a:rPr lang="en-US" sz="4400" b="1" dirty="0">
                  <a:solidFill>
                    <a:prstClr val="white"/>
                  </a:solidFill>
                </a:rPr>
                <a:t>3</a:t>
              </a:r>
            </a:p>
            <a:p>
              <a:pPr algn="ctr" defTabSz="457200">
                <a:lnSpc>
                  <a:spcPts val="3500"/>
                </a:lnSpc>
              </a:pPr>
              <a:r>
                <a:rPr lang="en-US" sz="3200" dirty="0">
                  <a:solidFill>
                    <a:prstClr val="white"/>
                  </a:solidFill>
                </a:rPr>
                <a:t>Behaviors</a:t>
              </a:r>
            </a:p>
          </p:txBody>
        </p:sp>
      </p:grpSp>
      <p:grpSp>
        <p:nvGrpSpPr>
          <p:cNvPr id="12" name="Group 11"/>
          <p:cNvGrpSpPr/>
          <p:nvPr/>
        </p:nvGrpSpPr>
        <p:grpSpPr>
          <a:xfrm>
            <a:off x="4886752" y="1721505"/>
            <a:ext cx="2304893" cy="1148668"/>
            <a:chOff x="974856" y="1911927"/>
            <a:chExt cx="1851471" cy="1148668"/>
          </a:xfrm>
        </p:grpSpPr>
        <p:sp>
          <p:nvSpPr>
            <p:cNvPr id="13" name="Rectangle 12"/>
            <p:cNvSpPr/>
            <p:nvPr/>
          </p:nvSpPr>
          <p:spPr>
            <a:xfrm>
              <a:off x="974856" y="1911927"/>
              <a:ext cx="1851471" cy="1148668"/>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TextBox 13"/>
            <p:cNvSpPr txBox="1"/>
            <p:nvPr/>
          </p:nvSpPr>
          <p:spPr>
            <a:xfrm>
              <a:off x="1042869" y="2063068"/>
              <a:ext cx="1723631" cy="990015"/>
            </a:xfrm>
            <a:prstGeom prst="rect">
              <a:avLst/>
            </a:prstGeom>
            <a:noFill/>
          </p:spPr>
          <p:txBody>
            <a:bodyPr wrap="square" rtlCol="0">
              <a:spAutoFit/>
            </a:bodyPr>
            <a:lstStyle/>
            <a:p>
              <a:pPr algn="ctr" defTabSz="457200">
                <a:lnSpc>
                  <a:spcPts val="3500"/>
                </a:lnSpc>
              </a:pPr>
              <a:r>
                <a:rPr lang="en-US" sz="4400" b="1" dirty="0">
                  <a:solidFill>
                    <a:prstClr val="white"/>
                  </a:solidFill>
                </a:rPr>
                <a:t>4</a:t>
              </a:r>
            </a:p>
            <a:p>
              <a:pPr algn="ctr" defTabSz="457200">
                <a:lnSpc>
                  <a:spcPts val="3500"/>
                </a:lnSpc>
              </a:pPr>
              <a:r>
                <a:rPr lang="en-US" sz="3200" dirty="0">
                  <a:solidFill>
                    <a:prstClr val="white"/>
                  </a:solidFill>
                </a:rPr>
                <a:t>Diseases</a:t>
              </a:r>
            </a:p>
          </p:txBody>
        </p:sp>
      </p:grpSp>
      <p:grpSp>
        <p:nvGrpSpPr>
          <p:cNvPr id="15" name="Group 14"/>
          <p:cNvGrpSpPr/>
          <p:nvPr/>
        </p:nvGrpSpPr>
        <p:grpSpPr>
          <a:xfrm>
            <a:off x="7320114" y="1713993"/>
            <a:ext cx="2304893" cy="1148668"/>
            <a:chOff x="974856" y="1911927"/>
            <a:chExt cx="1851471" cy="1148668"/>
          </a:xfrm>
        </p:grpSpPr>
        <p:sp>
          <p:nvSpPr>
            <p:cNvPr id="16" name="Rectangle 15"/>
            <p:cNvSpPr/>
            <p:nvPr/>
          </p:nvSpPr>
          <p:spPr>
            <a:xfrm>
              <a:off x="974856" y="1911927"/>
              <a:ext cx="1851471" cy="1148668"/>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7" name="TextBox 16"/>
            <p:cNvSpPr txBox="1"/>
            <p:nvPr/>
          </p:nvSpPr>
          <p:spPr>
            <a:xfrm>
              <a:off x="1042869" y="2063068"/>
              <a:ext cx="1723631" cy="990015"/>
            </a:xfrm>
            <a:prstGeom prst="rect">
              <a:avLst/>
            </a:prstGeom>
            <a:noFill/>
          </p:spPr>
          <p:txBody>
            <a:bodyPr wrap="square" rtlCol="0">
              <a:spAutoFit/>
            </a:bodyPr>
            <a:lstStyle/>
            <a:p>
              <a:pPr algn="ctr" defTabSz="457200">
                <a:lnSpc>
                  <a:spcPts val="3500"/>
                </a:lnSpc>
              </a:pPr>
              <a:r>
                <a:rPr lang="en-US" sz="4400" b="1" dirty="0">
                  <a:solidFill>
                    <a:prstClr val="white"/>
                  </a:solidFill>
                </a:rPr>
                <a:t>50+</a:t>
              </a:r>
            </a:p>
            <a:p>
              <a:pPr algn="ctr" defTabSz="457200">
                <a:lnSpc>
                  <a:spcPts val="3500"/>
                </a:lnSpc>
              </a:pPr>
              <a:r>
                <a:rPr lang="en-US" sz="3200" dirty="0">
                  <a:solidFill>
                    <a:prstClr val="white"/>
                  </a:solidFill>
                </a:rPr>
                <a:t>Percent</a:t>
              </a:r>
            </a:p>
          </p:txBody>
        </p:sp>
      </p:grpSp>
      <p:sp>
        <p:nvSpPr>
          <p:cNvPr id="19" name="Rectangle 18"/>
          <p:cNvSpPr/>
          <p:nvPr/>
        </p:nvSpPr>
        <p:spPr>
          <a:xfrm>
            <a:off x="2442054" y="3013756"/>
            <a:ext cx="2629846" cy="1715445"/>
          </a:xfrm>
          <a:custGeom>
            <a:avLst/>
            <a:gdLst>
              <a:gd name="connsiteX0" fmla="*/ 0 w 2304893"/>
              <a:gd name="connsiteY0" fmla="*/ 0 h 1715445"/>
              <a:gd name="connsiteX1" fmla="*/ 2304893 w 2304893"/>
              <a:gd name="connsiteY1" fmla="*/ 0 h 1715445"/>
              <a:gd name="connsiteX2" fmla="*/ 2304893 w 2304893"/>
              <a:gd name="connsiteY2" fmla="*/ 1715445 h 1715445"/>
              <a:gd name="connsiteX3" fmla="*/ 0 w 2304893"/>
              <a:gd name="connsiteY3" fmla="*/ 1715445 h 1715445"/>
              <a:gd name="connsiteX4" fmla="*/ 0 w 2304893"/>
              <a:gd name="connsiteY4" fmla="*/ 0 h 1715445"/>
              <a:gd name="connsiteX0" fmla="*/ 0 w 2304894"/>
              <a:gd name="connsiteY0" fmla="*/ 0 h 1715445"/>
              <a:gd name="connsiteX1" fmla="*/ 2304893 w 2304894"/>
              <a:gd name="connsiteY1" fmla="*/ 0 h 1715445"/>
              <a:gd name="connsiteX2" fmla="*/ 2304894 w 2304894"/>
              <a:gd name="connsiteY2" fmla="*/ 831274 h 1715445"/>
              <a:gd name="connsiteX3" fmla="*/ 2304893 w 2304894"/>
              <a:gd name="connsiteY3" fmla="*/ 1715445 h 1715445"/>
              <a:gd name="connsiteX4" fmla="*/ 0 w 2304894"/>
              <a:gd name="connsiteY4" fmla="*/ 1715445 h 1715445"/>
              <a:gd name="connsiteX5" fmla="*/ 0 w 2304894"/>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43019"/>
              <a:gd name="connsiteY0" fmla="*/ 0 h 1715445"/>
              <a:gd name="connsiteX1" fmla="*/ 2304893 w 2643019"/>
              <a:gd name="connsiteY1" fmla="*/ 0 h 1715445"/>
              <a:gd name="connsiteX2" fmla="*/ 2629846 w 2643019"/>
              <a:gd name="connsiteY2" fmla="*/ 861502 h 1715445"/>
              <a:gd name="connsiteX3" fmla="*/ 2304893 w 2643019"/>
              <a:gd name="connsiteY3" fmla="*/ 1715445 h 1715445"/>
              <a:gd name="connsiteX4" fmla="*/ 0 w 2643019"/>
              <a:gd name="connsiteY4" fmla="*/ 1715445 h 1715445"/>
              <a:gd name="connsiteX5" fmla="*/ 0 w 2643019"/>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808603 h 1715445"/>
              <a:gd name="connsiteX6" fmla="*/ 0 w 2629846"/>
              <a:gd name="connsiteY6" fmla="*/ 0 h 1715445"/>
              <a:gd name="connsiteX0" fmla="*/ 170732 w 2800578"/>
              <a:gd name="connsiteY0" fmla="*/ 0 h 1715445"/>
              <a:gd name="connsiteX1" fmla="*/ 2475625 w 2800578"/>
              <a:gd name="connsiteY1" fmla="*/ 0 h 1715445"/>
              <a:gd name="connsiteX2" fmla="*/ 2800578 w 2800578"/>
              <a:gd name="connsiteY2" fmla="*/ 861502 h 1715445"/>
              <a:gd name="connsiteX3" fmla="*/ 2475625 w 2800578"/>
              <a:gd name="connsiteY3" fmla="*/ 1715445 h 1715445"/>
              <a:gd name="connsiteX4" fmla="*/ 170732 w 2800578"/>
              <a:gd name="connsiteY4" fmla="*/ 1715445 h 1715445"/>
              <a:gd name="connsiteX5" fmla="*/ 170732 w 2800578"/>
              <a:gd name="connsiteY5" fmla="*/ 808603 h 1715445"/>
              <a:gd name="connsiteX6" fmla="*/ 170732 w 2800578"/>
              <a:gd name="connsiteY6" fmla="*/ 0 h 1715445"/>
              <a:gd name="connsiteX0" fmla="*/ 183472 w 2813318"/>
              <a:gd name="connsiteY0" fmla="*/ 0 h 1715445"/>
              <a:gd name="connsiteX1" fmla="*/ 2488365 w 2813318"/>
              <a:gd name="connsiteY1" fmla="*/ 0 h 1715445"/>
              <a:gd name="connsiteX2" fmla="*/ 2813318 w 2813318"/>
              <a:gd name="connsiteY2" fmla="*/ 861502 h 1715445"/>
              <a:gd name="connsiteX3" fmla="*/ 2488365 w 2813318"/>
              <a:gd name="connsiteY3" fmla="*/ 1715445 h 1715445"/>
              <a:gd name="connsiteX4" fmla="*/ 183472 w 2813318"/>
              <a:gd name="connsiteY4" fmla="*/ 1715445 h 1715445"/>
              <a:gd name="connsiteX5" fmla="*/ 183472 w 2813318"/>
              <a:gd name="connsiteY5" fmla="*/ 808603 h 1715445"/>
              <a:gd name="connsiteX6" fmla="*/ 183472 w 2813318"/>
              <a:gd name="connsiteY6" fmla="*/ 0 h 1715445"/>
              <a:gd name="connsiteX0" fmla="*/ 341465 w 2971311"/>
              <a:gd name="connsiteY0" fmla="*/ 0 h 1715445"/>
              <a:gd name="connsiteX1" fmla="*/ 2646358 w 2971311"/>
              <a:gd name="connsiteY1" fmla="*/ 0 h 1715445"/>
              <a:gd name="connsiteX2" fmla="*/ 2971311 w 2971311"/>
              <a:gd name="connsiteY2" fmla="*/ 861502 h 1715445"/>
              <a:gd name="connsiteX3" fmla="*/ 2646358 w 2971311"/>
              <a:gd name="connsiteY3" fmla="*/ 1715445 h 1715445"/>
              <a:gd name="connsiteX4" fmla="*/ 341465 w 2971311"/>
              <a:gd name="connsiteY4" fmla="*/ 1715445 h 1715445"/>
              <a:gd name="connsiteX5" fmla="*/ 341465 w 2971311"/>
              <a:gd name="connsiteY5" fmla="*/ 808603 h 1715445"/>
              <a:gd name="connsiteX6" fmla="*/ 341465 w 2971311"/>
              <a:gd name="connsiteY6" fmla="*/ 0 h 1715445"/>
              <a:gd name="connsiteX0" fmla="*/ 170733 w 2800579"/>
              <a:gd name="connsiteY0" fmla="*/ 0 h 1715445"/>
              <a:gd name="connsiteX1" fmla="*/ 2475626 w 2800579"/>
              <a:gd name="connsiteY1" fmla="*/ 0 h 1715445"/>
              <a:gd name="connsiteX2" fmla="*/ 2800579 w 2800579"/>
              <a:gd name="connsiteY2" fmla="*/ 861502 h 1715445"/>
              <a:gd name="connsiteX3" fmla="*/ 2475626 w 2800579"/>
              <a:gd name="connsiteY3" fmla="*/ 1715445 h 1715445"/>
              <a:gd name="connsiteX4" fmla="*/ 170733 w 2800579"/>
              <a:gd name="connsiteY4" fmla="*/ 1715445 h 1715445"/>
              <a:gd name="connsiteX5" fmla="*/ 170733 w 2800579"/>
              <a:gd name="connsiteY5" fmla="*/ 808603 h 1715445"/>
              <a:gd name="connsiteX6" fmla="*/ 170733 w 2800579"/>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808603 h 1715445"/>
              <a:gd name="connsiteX6" fmla="*/ 0 w 2629846"/>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241825 w 2629846"/>
              <a:gd name="connsiteY5" fmla="*/ 861502 h 1715445"/>
              <a:gd name="connsiteX6" fmla="*/ 0 w 2629846"/>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309838 w 2629846"/>
              <a:gd name="connsiteY5" fmla="*/ 869059 h 1715445"/>
              <a:gd name="connsiteX6" fmla="*/ 0 w 2629846"/>
              <a:gd name="connsiteY6" fmla="*/ 0 h 171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846" h="1715445">
                <a:moveTo>
                  <a:pt x="0" y="0"/>
                </a:moveTo>
                <a:lnTo>
                  <a:pt x="2304893" y="0"/>
                </a:lnTo>
                <a:lnTo>
                  <a:pt x="2629846" y="861502"/>
                </a:lnTo>
                <a:cubicBezTo>
                  <a:pt x="2516490" y="1171340"/>
                  <a:pt x="2467369" y="1288473"/>
                  <a:pt x="2304893" y="1715445"/>
                </a:cubicBezTo>
                <a:lnTo>
                  <a:pt x="0" y="1715445"/>
                </a:lnTo>
                <a:lnTo>
                  <a:pt x="309838" y="869059"/>
                </a:lnTo>
                <a:lnTo>
                  <a:pt x="0" y="0"/>
                </a:lnTo>
                <a:close/>
              </a:path>
            </a:pathLst>
          </a:cu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TextBox 19"/>
          <p:cNvSpPr txBox="1"/>
          <p:nvPr/>
        </p:nvSpPr>
        <p:spPr>
          <a:xfrm>
            <a:off x="2836557" y="3352825"/>
            <a:ext cx="2145745" cy="1033488"/>
          </a:xfrm>
          <a:prstGeom prst="rect">
            <a:avLst/>
          </a:prstGeom>
          <a:noFill/>
        </p:spPr>
        <p:txBody>
          <a:bodyPr wrap="square" rtlCol="0">
            <a:spAutoFit/>
          </a:bodyPr>
          <a:lstStyle>
            <a:defPPr>
              <a:defRPr lang="en-US"/>
            </a:defPPr>
            <a:lvl1pPr>
              <a:lnSpc>
                <a:spcPts val="2400"/>
              </a:lnSpc>
              <a:defRPr sz="2400" b="1">
                <a:solidFill>
                  <a:schemeClr val="bg1"/>
                </a:solidFill>
              </a:defRPr>
            </a:lvl1pPr>
          </a:lstStyle>
          <a:p>
            <a:pPr defTabSz="457200"/>
            <a:r>
              <a:rPr lang="en-US" b="0" dirty="0">
                <a:solidFill>
                  <a:prstClr val="white"/>
                </a:solidFill>
              </a:rPr>
              <a:t>Tobacco use </a:t>
            </a:r>
          </a:p>
          <a:p>
            <a:pPr defTabSz="457200"/>
            <a:r>
              <a:rPr lang="en-US" b="0" dirty="0">
                <a:solidFill>
                  <a:prstClr val="white"/>
                </a:solidFill>
              </a:rPr>
              <a:t>Poor diet</a:t>
            </a:r>
          </a:p>
          <a:p>
            <a:pPr defTabSz="457200"/>
            <a:r>
              <a:rPr lang="en-US" b="0" dirty="0">
                <a:solidFill>
                  <a:prstClr val="white"/>
                </a:solidFill>
              </a:rPr>
              <a:t>No exercise</a:t>
            </a:r>
          </a:p>
        </p:txBody>
      </p:sp>
      <p:sp>
        <p:nvSpPr>
          <p:cNvPr id="30" name="Rectangle 18"/>
          <p:cNvSpPr/>
          <p:nvPr/>
        </p:nvSpPr>
        <p:spPr>
          <a:xfrm>
            <a:off x="4886751" y="3013756"/>
            <a:ext cx="2629846" cy="1715445"/>
          </a:xfrm>
          <a:custGeom>
            <a:avLst/>
            <a:gdLst>
              <a:gd name="connsiteX0" fmla="*/ 0 w 2304893"/>
              <a:gd name="connsiteY0" fmla="*/ 0 h 1715445"/>
              <a:gd name="connsiteX1" fmla="*/ 2304893 w 2304893"/>
              <a:gd name="connsiteY1" fmla="*/ 0 h 1715445"/>
              <a:gd name="connsiteX2" fmla="*/ 2304893 w 2304893"/>
              <a:gd name="connsiteY2" fmla="*/ 1715445 h 1715445"/>
              <a:gd name="connsiteX3" fmla="*/ 0 w 2304893"/>
              <a:gd name="connsiteY3" fmla="*/ 1715445 h 1715445"/>
              <a:gd name="connsiteX4" fmla="*/ 0 w 2304893"/>
              <a:gd name="connsiteY4" fmla="*/ 0 h 1715445"/>
              <a:gd name="connsiteX0" fmla="*/ 0 w 2304894"/>
              <a:gd name="connsiteY0" fmla="*/ 0 h 1715445"/>
              <a:gd name="connsiteX1" fmla="*/ 2304893 w 2304894"/>
              <a:gd name="connsiteY1" fmla="*/ 0 h 1715445"/>
              <a:gd name="connsiteX2" fmla="*/ 2304894 w 2304894"/>
              <a:gd name="connsiteY2" fmla="*/ 831274 h 1715445"/>
              <a:gd name="connsiteX3" fmla="*/ 2304893 w 2304894"/>
              <a:gd name="connsiteY3" fmla="*/ 1715445 h 1715445"/>
              <a:gd name="connsiteX4" fmla="*/ 0 w 2304894"/>
              <a:gd name="connsiteY4" fmla="*/ 1715445 h 1715445"/>
              <a:gd name="connsiteX5" fmla="*/ 0 w 2304894"/>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43019"/>
              <a:gd name="connsiteY0" fmla="*/ 0 h 1715445"/>
              <a:gd name="connsiteX1" fmla="*/ 2304893 w 2643019"/>
              <a:gd name="connsiteY1" fmla="*/ 0 h 1715445"/>
              <a:gd name="connsiteX2" fmla="*/ 2629846 w 2643019"/>
              <a:gd name="connsiteY2" fmla="*/ 861502 h 1715445"/>
              <a:gd name="connsiteX3" fmla="*/ 2304893 w 2643019"/>
              <a:gd name="connsiteY3" fmla="*/ 1715445 h 1715445"/>
              <a:gd name="connsiteX4" fmla="*/ 0 w 2643019"/>
              <a:gd name="connsiteY4" fmla="*/ 1715445 h 1715445"/>
              <a:gd name="connsiteX5" fmla="*/ 0 w 2643019"/>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808603 h 1715445"/>
              <a:gd name="connsiteX6" fmla="*/ 0 w 2629846"/>
              <a:gd name="connsiteY6" fmla="*/ 0 h 1715445"/>
              <a:gd name="connsiteX0" fmla="*/ 170732 w 2800578"/>
              <a:gd name="connsiteY0" fmla="*/ 0 h 1715445"/>
              <a:gd name="connsiteX1" fmla="*/ 2475625 w 2800578"/>
              <a:gd name="connsiteY1" fmla="*/ 0 h 1715445"/>
              <a:gd name="connsiteX2" fmla="*/ 2800578 w 2800578"/>
              <a:gd name="connsiteY2" fmla="*/ 861502 h 1715445"/>
              <a:gd name="connsiteX3" fmla="*/ 2475625 w 2800578"/>
              <a:gd name="connsiteY3" fmla="*/ 1715445 h 1715445"/>
              <a:gd name="connsiteX4" fmla="*/ 170732 w 2800578"/>
              <a:gd name="connsiteY4" fmla="*/ 1715445 h 1715445"/>
              <a:gd name="connsiteX5" fmla="*/ 170732 w 2800578"/>
              <a:gd name="connsiteY5" fmla="*/ 808603 h 1715445"/>
              <a:gd name="connsiteX6" fmla="*/ 170732 w 2800578"/>
              <a:gd name="connsiteY6" fmla="*/ 0 h 1715445"/>
              <a:gd name="connsiteX0" fmla="*/ 183472 w 2813318"/>
              <a:gd name="connsiteY0" fmla="*/ 0 h 1715445"/>
              <a:gd name="connsiteX1" fmla="*/ 2488365 w 2813318"/>
              <a:gd name="connsiteY1" fmla="*/ 0 h 1715445"/>
              <a:gd name="connsiteX2" fmla="*/ 2813318 w 2813318"/>
              <a:gd name="connsiteY2" fmla="*/ 861502 h 1715445"/>
              <a:gd name="connsiteX3" fmla="*/ 2488365 w 2813318"/>
              <a:gd name="connsiteY3" fmla="*/ 1715445 h 1715445"/>
              <a:gd name="connsiteX4" fmla="*/ 183472 w 2813318"/>
              <a:gd name="connsiteY4" fmla="*/ 1715445 h 1715445"/>
              <a:gd name="connsiteX5" fmla="*/ 183472 w 2813318"/>
              <a:gd name="connsiteY5" fmla="*/ 808603 h 1715445"/>
              <a:gd name="connsiteX6" fmla="*/ 183472 w 2813318"/>
              <a:gd name="connsiteY6" fmla="*/ 0 h 1715445"/>
              <a:gd name="connsiteX0" fmla="*/ 341465 w 2971311"/>
              <a:gd name="connsiteY0" fmla="*/ 0 h 1715445"/>
              <a:gd name="connsiteX1" fmla="*/ 2646358 w 2971311"/>
              <a:gd name="connsiteY1" fmla="*/ 0 h 1715445"/>
              <a:gd name="connsiteX2" fmla="*/ 2971311 w 2971311"/>
              <a:gd name="connsiteY2" fmla="*/ 861502 h 1715445"/>
              <a:gd name="connsiteX3" fmla="*/ 2646358 w 2971311"/>
              <a:gd name="connsiteY3" fmla="*/ 1715445 h 1715445"/>
              <a:gd name="connsiteX4" fmla="*/ 341465 w 2971311"/>
              <a:gd name="connsiteY4" fmla="*/ 1715445 h 1715445"/>
              <a:gd name="connsiteX5" fmla="*/ 341465 w 2971311"/>
              <a:gd name="connsiteY5" fmla="*/ 808603 h 1715445"/>
              <a:gd name="connsiteX6" fmla="*/ 341465 w 2971311"/>
              <a:gd name="connsiteY6" fmla="*/ 0 h 1715445"/>
              <a:gd name="connsiteX0" fmla="*/ 170733 w 2800579"/>
              <a:gd name="connsiteY0" fmla="*/ 0 h 1715445"/>
              <a:gd name="connsiteX1" fmla="*/ 2475626 w 2800579"/>
              <a:gd name="connsiteY1" fmla="*/ 0 h 1715445"/>
              <a:gd name="connsiteX2" fmla="*/ 2800579 w 2800579"/>
              <a:gd name="connsiteY2" fmla="*/ 861502 h 1715445"/>
              <a:gd name="connsiteX3" fmla="*/ 2475626 w 2800579"/>
              <a:gd name="connsiteY3" fmla="*/ 1715445 h 1715445"/>
              <a:gd name="connsiteX4" fmla="*/ 170733 w 2800579"/>
              <a:gd name="connsiteY4" fmla="*/ 1715445 h 1715445"/>
              <a:gd name="connsiteX5" fmla="*/ 170733 w 2800579"/>
              <a:gd name="connsiteY5" fmla="*/ 808603 h 1715445"/>
              <a:gd name="connsiteX6" fmla="*/ 170733 w 2800579"/>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808603 h 1715445"/>
              <a:gd name="connsiteX6" fmla="*/ 0 w 2629846"/>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241825 w 2629846"/>
              <a:gd name="connsiteY5" fmla="*/ 861502 h 1715445"/>
              <a:gd name="connsiteX6" fmla="*/ 0 w 2629846"/>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309838 w 2629846"/>
              <a:gd name="connsiteY5" fmla="*/ 869059 h 1715445"/>
              <a:gd name="connsiteX6" fmla="*/ 0 w 2629846"/>
              <a:gd name="connsiteY6" fmla="*/ 0 h 171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846" h="1715445">
                <a:moveTo>
                  <a:pt x="0" y="0"/>
                </a:moveTo>
                <a:lnTo>
                  <a:pt x="2304893" y="0"/>
                </a:lnTo>
                <a:lnTo>
                  <a:pt x="2629846" y="861502"/>
                </a:lnTo>
                <a:cubicBezTo>
                  <a:pt x="2516490" y="1171340"/>
                  <a:pt x="2467369" y="1288473"/>
                  <a:pt x="2304893" y="1715445"/>
                </a:cubicBezTo>
                <a:lnTo>
                  <a:pt x="0" y="1715445"/>
                </a:lnTo>
                <a:lnTo>
                  <a:pt x="309838" y="869059"/>
                </a:lnTo>
                <a:lnTo>
                  <a:pt x="0" y="0"/>
                </a:lnTo>
                <a:close/>
              </a:path>
            </a:pathLst>
          </a:cu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5281253" y="3262142"/>
            <a:ext cx="2251998" cy="1323439"/>
          </a:xfrm>
          <a:prstGeom prst="rect">
            <a:avLst/>
          </a:prstGeom>
          <a:noFill/>
        </p:spPr>
        <p:txBody>
          <a:bodyPr wrap="square" rtlCol="0">
            <a:spAutoFit/>
          </a:bodyPr>
          <a:lstStyle/>
          <a:p>
            <a:pPr defTabSz="457200">
              <a:lnSpc>
                <a:spcPts val="2400"/>
              </a:lnSpc>
            </a:pPr>
            <a:r>
              <a:rPr lang="en-US" sz="2400" dirty="0">
                <a:solidFill>
                  <a:prstClr val="white"/>
                </a:solidFill>
              </a:rPr>
              <a:t>Heart Disease</a:t>
            </a:r>
          </a:p>
          <a:p>
            <a:pPr defTabSz="457200">
              <a:lnSpc>
                <a:spcPts val="2400"/>
              </a:lnSpc>
            </a:pPr>
            <a:r>
              <a:rPr lang="en-US" sz="2400" dirty="0">
                <a:solidFill>
                  <a:prstClr val="white"/>
                </a:solidFill>
              </a:rPr>
              <a:t>Type 2 diabetes</a:t>
            </a:r>
          </a:p>
          <a:p>
            <a:pPr defTabSz="457200">
              <a:lnSpc>
                <a:spcPts val="2400"/>
              </a:lnSpc>
            </a:pPr>
            <a:r>
              <a:rPr lang="en-US" sz="2400" dirty="0">
                <a:solidFill>
                  <a:prstClr val="white"/>
                </a:solidFill>
              </a:rPr>
              <a:t>Lung Disease</a:t>
            </a:r>
          </a:p>
          <a:p>
            <a:pPr defTabSz="457200">
              <a:lnSpc>
                <a:spcPts val="2400"/>
              </a:lnSpc>
            </a:pPr>
            <a:r>
              <a:rPr lang="en-US" sz="2400" dirty="0">
                <a:solidFill>
                  <a:prstClr val="white"/>
                </a:solidFill>
              </a:rPr>
              <a:t>Cancer</a:t>
            </a:r>
          </a:p>
        </p:txBody>
      </p:sp>
      <p:sp>
        <p:nvSpPr>
          <p:cNvPr id="32" name="Rectangle 18"/>
          <p:cNvSpPr/>
          <p:nvPr/>
        </p:nvSpPr>
        <p:spPr>
          <a:xfrm>
            <a:off x="7320113" y="3013756"/>
            <a:ext cx="2629846" cy="1715445"/>
          </a:xfrm>
          <a:custGeom>
            <a:avLst/>
            <a:gdLst>
              <a:gd name="connsiteX0" fmla="*/ 0 w 2304893"/>
              <a:gd name="connsiteY0" fmla="*/ 0 h 1715445"/>
              <a:gd name="connsiteX1" fmla="*/ 2304893 w 2304893"/>
              <a:gd name="connsiteY1" fmla="*/ 0 h 1715445"/>
              <a:gd name="connsiteX2" fmla="*/ 2304893 w 2304893"/>
              <a:gd name="connsiteY2" fmla="*/ 1715445 h 1715445"/>
              <a:gd name="connsiteX3" fmla="*/ 0 w 2304893"/>
              <a:gd name="connsiteY3" fmla="*/ 1715445 h 1715445"/>
              <a:gd name="connsiteX4" fmla="*/ 0 w 2304893"/>
              <a:gd name="connsiteY4" fmla="*/ 0 h 1715445"/>
              <a:gd name="connsiteX0" fmla="*/ 0 w 2304894"/>
              <a:gd name="connsiteY0" fmla="*/ 0 h 1715445"/>
              <a:gd name="connsiteX1" fmla="*/ 2304893 w 2304894"/>
              <a:gd name="connsiteY1" fmla="*/ 0 h 1715445"/>
              <a:gd name="connsiteX2" fmla="*/ 2304894 w 2304894"/>
              <a:gd name="connsiteY2" fmla="*/ 831274 h 1715445"/>
              <a:gd name="connsiteX3" fmla="*/ 2304893 w 2304894"/>
              <a:gd name="connsiteY3" fmla="*/ 1715445 h 1715445"/>
              <a:gd name="connsiteX4" fmla="*/ 0 w 2304894"/>
              <a:gd name="connsiteY4" fmla="*/ 1715445 h 1715445"/>
              <a:gd name="connsiteX5" fmla="*/ 0 w 2304894"/>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43019"/>
              <a:gd name="connsiteY0" fmla="*/ 0 h 1715445"/>
              <a:gd name="connsiteX1" fmla="*/ 2304893 w 2643019"/>
              <a:gd name="connsiteY1" fmla="*/ 0 h 1715445"/>
              <a:gd name="connsiteX2" fmla="*/ 2629846 w 2643019"/>
              <a:gd name="connsiteY2" fmla="*/ 861502 h 1715445"/>
              <a:gd name="connsiteX3" fmla="*/ 2304893 w 2643019"/>
              <a:gd name="connsiteY3" fmla="*/ 1715445 h 1715445"/>
              <a:gd name="connsiteX4" fmla="*/ 0 w 2643019"/>
              <a:gd name="connsiteY4" fmla="*/ 1715445 h 1715445"/>
              <a:gd name="connsiteX5" fmla="*/ 0 w 2643019"/>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808603 h 1715445"/>
              <a:gd name="connsiteX6" fmla="*/ 0 w 2629846"/>
              <a:gd name="connsiteY6" fmla="*/ 0 h 1715445"/>
              <a:gd name="connsiteX0" fmla="*/ 170732 w 2800578"/>
              <a:gd name="connsiteY0" fmla="*/ 0 h 1715445"/>
              <a:gd name="connsiteX1" fmla="*/ 2475625 w 2800578"/>
              <a:gd name="connsiteY1" fmla="*/ 0 h 1715445"/>
              <a:gd name="connsiteX2" fmla="*/ 2800578 w 2800578"/>
              <a:gd name="connsiteY2" fmla="*/ 861502 h 1715445"/>
              <a:gd name="connsiteX3" fmla="*/ 2475625 w 2800578"/>
              <a:gd name="connsiteY3" fmla="*/ 1715445 h 1715445"/>
              <a:gd name="connsiteX4" fmla="*/ 170732 w 2800578"/>
              <a:gd name="connsiteY4" fmla="*/ 1715445 h 1715445"/>
              <a:gd name="connsiteX5" fmla="*/ 170732 w 2800578"/>
              <a:gd name="connsiteY5" fmla="*/ 808603 h 1715445"/>
              <a:gd name="connsiteX6" fmla="*/ 170732 w 2800578"/>
              <a:gd name="connsiteY6" fmla="*/ 0 h 1715445"/>
              <a:gd name="connsiteX0" fmla="*/ 183472 w 2813318"/>
              <a:gd name="connsiteY0" fmla="*/ 0 h 1715445"/>
              <a:gd name="connsiteX1" fmla="*/ 2488365 w 2813318"/>
              <a:gd name="connsiteY1" fmla="*/ 0 h 1715445"/>
              <a:gd name="connsiteX2" fmla="*/ 2813318 w 2813318"/>
              <a:gd name="connsiteY2" fmla="*/ 861502 h 1715445"/>
              <a:gd name="connsiteX3" fmla="*/ 2488365 w 2813318"/>
              <a:gd name="connsiteY3" fmla="*/ 1715445 h 1715445"/>
              <a:gd name="connsiteX4" fmla="*/ 183472 w 2813318"/>
              <a:gd name="connsiteY4" fmla="*/ 1715445 h 1715445"/>
              <a:gd name="connsiteX5" fmla="*/ 183472 w 2813318"/>
              <a:gd name="connsiteY5" fmla="*/ 808603 h 1715445"/>
              <a:gd name="connsiteX6" fmla="*/ 183472 w 2813318"/>
              <a:gd name="connsiteY6" fmla="*/ 0 h 1715445"/>
              <a:gd name="connsiteX0" fmla="*/ 341465 w 2971311"/>
              <a:gd name="connsiteY0" fmla="*/ 0 h 1715445"/>
              <a:gd name="connsiteX1" fmla="*/ 2646358 w 2971311"/>
              <a:gd name="connsiteY1" fmla="*/ 0 h 1715445"/>
              <a:gd name="connsiteX2" fmla="*/ 2971311 w 2971311"/>
              <a:gd name="connsiteY2" fmla="*/ 861502 h 1715445"/>
              <a:gd name="connsiteX3" fmla="*/ 2646358 w 2971311"/>
              <a:gd name="connsiteY3" fmla="*/ 1715445 h 1715445"/>
              <a:gd name="connsiteX4" fmla="*/ 341465 w 2971311"/>
              <a:gd name="connsiteY4" fmla="*/ 1715445 h 1715445"/>
              <a:gd name="connsiteX5" fmla="*/ 341465 w 2971311"/>
              <a:gd name="connsiteY5" fmla="*/ 808603 h 1715445"/>
              <a:gd name="connsiteX6" fmla="*/ 341465 w 2971311"/>
              <a:gd name="connsiteY6" fmla="*/ 0 h 1715445"/>
              <a:gd name="connsiteX0" fmla="*/ 170733 w 2800579"/>
              <a:gd name="connsiteY0" fmla="*/ 0 h 1715445"/>
              <a:gd name="connsiteX1" fmla="*/ 2475626 w 2800579"/>
              <a:gd name="connsiteY1" fmla="*/ 0 h 1715445"/>
              <a:gd name="connsiteX2" fmla="*/ 2800579 w 2800579"/>
              <a:gd name="connsiteY2" fmla="*/ 861502 h 1715445"/>
              <a:gd name="connsiteX3" fmla="*/ 2475626 w 2800579"/>
              <a:gd name="connsiteY3" fmla="*/ 1715445 h 1715445"/>
              <a:gd name="connsiteX4" fmla="*/ 170733 w 2800579"/>
              <a:gd name="connsiteY4" fmla="*/ 1715445 h 1715445"/>
              <a:gd name="connsiteX5" fmla="*/ 170733 w 2800579"/>
              <a:gd name="connsiteY5" fmla="*/ 808603 h 1715445"/>
              <a:gd name="connsiteX6" fmla="*/ 170733 w 2800579"/>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0 w 2629846"/>
              <a:gd name="connsiteY5" fmla="*/ 808603 h 1715445"/>
              <a:gd name="connsiteX6" fmla="*/ 0 w 2629846"/>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241825 w 2629846"/>
              <a:gd name="connsiteY5" fmla="*/ 861502 h 1715445"/>
              <a:gd name="connsiteX6" fmla="*/ 0 w 2629846"/>
              <a:gd name="connsiteY6" fmla="*/ 0 h 1715445"/>
              <a:gd name="connsiteX0" fmla="*/ 0 w 2629846"/>
              <a:gd name="connsiteY0" fmla="*/ 0 h 1715445"/>
              <a:gd name="connsiteX1" fmla="*/ 2304893 w 2629846"/>
              <a:gd name="connsiteY1" fmla="*/ 0 h 1715445"/>
              <a:gd name="connsiteX2" fmla="*/ 2629846 w 2629846"/>
              <a:gd name="connsiteY2" fmla="*/ 861502 h 1715445"/>
              <a:gd name="connsiteX3" fmla="*/ 2304893 w 2629846"/>
              <a:gd name="connsiteY3" fmla="*/ 1715445 h 1715445"/>
              <a:gd name="connsiteX4" fmla="*/ 0 w 2629846"/>
              <a:gd name="connsiteY4" fmla="*/ 1715445 h 1715445"/>
              <a:gd name="connsiteX5" fmla="*/ 309838 w 2629846"/>
              <a:gd name="connsiteY5" fmla="*/ 869059 h 1715445"/>
              <a:gd name="connsiteX6" fmla="*/ 0 w 2629846"/>
              <a:gd name="connsiteY6" fmla="*/ 0 h 171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846" h="1715445">
                <a:moveTo>
                  <a:pt x="0" y="0"/>
                </a:moveTo>
                <a:lnTo>
                  <a:pt x="2304893" y="0"/>
                </a:lnTo>
                <a:lnTo>
                  <a:pt x="2629846" y="861502"/>
                </a:lnTo>
                <a:cubicBezTo>
                  <a:pt x="2516490" y="1171340"/>
                  <a:pt x="2467369" y="1288473"/>
                  <a:pt x="2304893" y="1715445"/>
                </a:cubicBezTo>
                <a:lnTo>
                  <a:pt x="0" y="1715445"/>
                </a:lnTo>
                <a:lnTo>
                  <a:pt x="309838" y="869059"/>
                </a:lnTo>
                <a:lnTo>
                  <a:pt x="0" y="0"/>
                </a:lnTo>
                <a:close/>
              </a:path>
            </a:pathLst>
          </a:cu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3" name="TextBox 32"/>
          <p:cNvSpPr txBox="1"/>
          <p:nvPr/>
        </p:nvSpPr>
        <p:spPr>
          <a:xfrm>
            <a:off x="7835528" y="3534194"/>
            <a:ext cx="2251998" cy="725711"/>
          </a:xfrm>
          <a:prstGeom prst="rect">
            <a:avLst/>
          </a:prstGeom>
          <a:noFill/>
        </p:spPr>
        <p:txBody>
          <a:bodyPr wrap="square" rtlCol="0">
            <a:spAutoFit/>
          </a:bodyPr>
          <a:lstStyle/>
          <a:p>
            <a:pPr defTabSz="457200">
              <a:lnSpc>
                <a:spcPts val="2400"/>
              </a:lnSpc>
            </a:pPr>
            <a:r>
              <a:rPr lang="en-US" sz="2800" dirty="0">
                <a:solidFill>
                  <a:prstClr val="white"/>
                </a:solidFill>
              </a:rPr>
              <a:t>Percent </a:t>
            </a:r>
            <a:br>
              <a:rPr lang="en-US" sz="2800" dirty="0">
                <a:solidFill>
                  <a:prstClr val="white"/>
                </a:solidFill>
              </a:rPr>
            </a:br>
            <a:r>
              <a:rPr lang="en-US" sz="2800" dirty="0">
                <a:solidFill>
                  <a:prstClr val="white"/>
                </a:solidFill>
              </a:rPr>
              <a:t>of deaths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926" y="4955919"/>
            <a:ext cx="1787632" cy="1390380"/>
          </a:xfrm>
          <a:prstGeom prst="rect">
            <a:avLst/>
          </a:prstGeom>
          <a:noFill/>
          <a:ln>
            <a:noFill/>
          </a:ln>
        </p:spPr>
      </p:pic>
      <p:sp>
        <p:nvSpPr>
          <p:cNvPr id="4" name="Slide Number Placeholder 3"/>
          <p:cNvSpPr>
            <a:spLocks noGrp="1"/>
          </p:cNvSpPr>
          <p:nvPr>
            <p:ph type="sldNum" sz="quarter" idx="4"/>
          </p:nvPr>
        </p:nvSpPr>
        <p:spPr/>
        <p:txBody>
          <a:bodyPr/>
          <a:lstStyle/>
          <a:p>
            <a:fld id="{ECFBA69D-EAC6-453C-A185-2221FC6F1687}" type="slidenum">
              <a:rPr lang="en-US" smtClean="0">
                <a:solidFill>
                  <a:prstClr val="white">
                    <a:lumMod val="50000"/>
                  </a:prstClr>
                </a:solidFill>
              </a:rPr>
              <a:pPr/>
              <a:t>31</a:t>
            </a:fld>
            <a:endParaRPr lang="en-US">
              <a:solidFill>
                <a:prstClr val="white">
                  <a:lumMod val="50000"/>
                </a:prstClr>
              </a:solidFill>
            </a:endParaRPr>
          </a:p>
        </p:txBody>
      </p:sp>
    </p:spTree>
    <p:extLst>
      <p:ext uri="{BB962C8B-B14F-4D97-AF65-F5344CB8AC3E}">
        <p14:creationId xmlns:p14="http://schemas.microsoft.com/office/powerpoint/2010/main" val="2075343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9630"/>
            <a:ext cx="9144000" cy="6858000"/>
          </a:xfrm>
          <a:prstGeom prst="rect">
            <a:avLst/>
          </a:prstGeom>
        </p:spPr>
      </p:pic>
      <p:sp>
        <p:nvSpPr>
          <p:cNvPr id="11" name="Slide Number Placeholder 10"/>
          <p:cNvSpPr>
            <a:spLocks noGrp="1"/>
          </p:cNvSpPr>
          <p:nvPr>
            <p:ph type="sldNum" sz="quarter" idx="4"/>
          </p:nvPr>
        </p:nvSpPr>
        <p:spPr/>
        <p:txBody>
          <a:bodyPr/>
          <a:lstStyle/>
          <a:p>
            <a:pPr marL="0">
              <a:defRPr/>
            </a:pPr>
            <a:fld id="{612FCD34-742A-4CB7-92A6-E4617B3F7815}" type="slidenum">
              <a:rPr lang="en-US" sz="1800" kern="0">
                <a:solidFill>
                  <a:sysClr val="windowText" lastClr="000000"/>
                </a:solidFill>
              </a:rPr>
              <a:pPr marL="0">
                <a:defRPr/>
              </a:pPr>
              <a:t>32</a:t>
            </a:fld>
            <a:endParaRPr lang="en-US" sz="1800" kern="0" dirty="0">
              <a:solidFill>
                <a:sysClr val="windowText" lastClr="000000"/>
              </a:solidFill>
            </a:endParaRPr>
          </a:p>
        </p:txBody>
      </p:sp>
      <p:sp>
        <p:nvSpPr>
          <p:cNvPr id="22" name="Text Placeholder 2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a:t>Partnership</a:t>
            </a:r>
            <a:endParaRPr lang="en-US" dirty="0"/>
          </a:p>
        </p:txBody>
      </p:sp>
      <p:pic>
        <p:nvPicPr>
          <p:cNvPr id="9" name="Picture 3" descr="M:\Planning\CPPW ARRA Grant\Communications\Healthy Works - Updated 8.30.2011\HHSA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1154" y="2154880"/>
            <a:ext cx="2663237" cy="80512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2" name="Group 44"/>
          <p:cNvGrpSpPr>
            <a:grpSpLocks/>
          </p:cNvGrpSpPr>
          <p:nvPr/>
        </p:nvGrpSpPr>
        <p:grpSpPr bwMode="auto">
          <a:xfrm>
            <a:off x="2729048" y="2366319"/>
            <a:ext cx="2777546" cy="486305"/>
            <a:chOff x="720" y="2784"/>
            <a:chExt cx="4752" cy="832"/>
          </a:xfrm>
        </p:grpSpPr>
        <p:sp>
          <p:nvSpPr>
            <p:cNvPr id="13" name="Freeform 5"/>
            <p:cNvSpPr>
              <a:spLocks/>
            </p:cNvSpPr>
            <p:nvPr/>
          </p:nvSpPr>
          <p:spPr bwMode="auto">
            <a:xfrm>
              <a:off x="720" y="2784"/>
              <a:ext cx="4752" cy="832"/>
            </a:xfrm>
            <a:custGeom>
              <a:avLst/>
              <a:gdLst>
                <a:gd name="T0" fmla="*/ 1301 w 8188"/>
                <a:gd name="T1" fmla="*/ 1346 h 1430"/>
                <a:gd name="T2" fmla="*/ 986 w 8188"/>
                <a:gd name="T3" fmla="*/ 1291 h 1430"/>
                <a:gd name="T4" fmla="*/ 666 w 8188"/>
                <a:gd name="T5" fmla="*/ 1210 h 1430"/>
                <a:gd name="T6" fmla="*/ 403 w 8188"/>
                <a:gd name="T7" fmla="*/ 1123 h 1430"/>
                <a:gd name="T8" fmla="*/ 242 w 8188"/>
                <a:gd name="T9" fmla="*/ 1038 h 1430"/>
                <a:gd name="T10" fmla="*/ 120 w 8188"/>
                <a:gd name="T11" fmla="*/ 938 h 1430"/>
                <a:gd name="T12" fmla="*/ 48 w 8188"/>
                <a:gd name="T13" fmla="*/ 847 h 1430"/>
                <a:gd name="T14" fmla="*/ 14 w 8188"/>
                <a:gd name="T15" fmla="*/ 770 h 1430"/>
                <a:gd name="T16" fmla="*/ 0 w 8188"/>
                <a:gd name="T17" fmla="*/ 690 h 1430"/>
                <a:gd name="T18" fmla="*/ 6 w 8188"/>
                <a:gd name="T19" fmla="*/ 608 h 1430"/>
                <a:gd name="T20" fmla="*/ 38 w 8188"/>
                <a:gd name="T21" fmla="*/ 526 h 1430"/>
                <a:gd name="T22" fmla="*/ 92 w 8188"/>
                <a:gd name="T23" fmla="*/ 448 h 1430"/>
                <a:gd name="T24" fmla="*/ 208 w 8188"/>
                <a:gd name="T25" fmla="*/ 338 h 1430"/>
                <a:gd name="T26" fmla="*/ 327 w 8188"/>
                <a:gd name="T27" fmla="*/ 258 h 1430"/>
                <a:gd name="T28" fmla="*/ 536 w 8188"/>
                <a:gd name="T29" fmla="*/ 153 h 1430"/>
                <a:gd name="T30" fmla="*/ 741 w 8188"/>
                <a:gd name="T31" fmla="*/ 84 h 1430"/>
                <a:gd name="T32" fmla="*/ 1021 w 8188"/>
                <a:gd name="T33" fmla="*/ 24 h 1430"/>
                <a:gd name="T34" fmla="*/ 1198 w 8188"/>
                <a:gd name="T35" fmla="*/ 0 h 1430"/>
                <a:gd name="T36" fmla="*/ 954 w 8188"/>
                <a:gd name="T37" fmla="*/ 63 h 1430"/>
                <a:gd name="T38" fmla="*/ 728 w 8188"/>
                <a:gd name="T39" fmla="*/ 140 h 1430"/>
                <a:gd name="T40" fmla="*/ 538 w 8188"/>
                <a:gd name="T41" fmla="*/ 227 h 1430"/>
                <a:gd name="T42" fmla="*/ 408 w 8188"/>
                <a:gd name="T43" fmla="*/ 307 h 1430"/>
                <a:gd name="T44" fmla="*/ 332 w 8188"/>
                <a:gd name="T45" fmla="*/ 376 h 1430"/>
                <a:gd name="T46" fmla="*/ 282 w 8188"/>
                <a:gd name="T47" fmla="*/ 451 h 1430"/>
                <a:gd name="T48" fmla="*/ 249 w 8188"/>
                <a:gd name="T49" fmla="*/ 527 h 1430"/>
                <a:gd name="T50" fmla="*/ 232 w 8188"/>
                <a:gd name="T51" fmla="*/ 606 h 1430"/>
                <a:gd name="T52" fmla="*/ 234 w 8188"/>
                <a:gd name="T53" fmla="*/ 657 h 1430"/>
                <a:gd name="T54" fmla="*/ 245 w 8188"/>
                <a:gd name="T55" fmla="*/ 708 h 1430"/>
                <a:gd name="T56" fmla="*/ 277 w 8188"/>
                <a:gd name="T57" fmla="*/ 771 h 1430"/>
                <a:gd name="T58" fmla="*/ 347 w 8188"/>
                <a:gd name="T59" fmla="*/ 844 h 1430"/>
                <a:gd name="T60" fmla="*/ 451 w 8188"/>
                <a:gd name="T61" fmla="*/ 913 h 1430"/>
                <a:gd name="T62" fmla="*/ 598 w 8188"/>
                <a:gd name="T63" fmla="*/ 976 h 1430"/>
                <a:gd name="T64" fmla="*/ 790 w 8188"/>
                <a:gd name="T65" fmla="*/ 1035 h 1430"/>
                <a:gd name="T66" fmla="*/ 1125 w 8188"/>
                <a:gd name="T67" fmla="*/ 1101 h 1430"/>
                <a:gd name="T68" fmla="*/ 1499 w 8188"/>
                <a:gd name="T69" fmla="*/ 1146 h 1430"/>
                <a:gd name="T70" fmla="*/ 1943 w 8188"/>
                <a:gd name="T71" fmla="*/ 1177 h 1430"/>
                <a:gd name="T72" fmla="*/ 2386 w 8188"/>
                <a:gd name="T73" fmla="*/ 1185 h 1430"/>
                <a:gd name="T74" fmla="*/ 2829 w 8188"/>
                <a:gd name="T75" fmla="*/ 1175 h 1430"/>
                <a:gd name="T76" fmla="*/ 3512 w 8188"/>
                <a:gd name="T77" fmla="*/ 1125 h 1430"/>
                <a:gd name="T78" fmla="*/ 4228 w 8188"/>
                <a:gd name="T79" fmla="*/ 1043 h 1430"/>
                <a:gd name="T80" fmla="*/ 5210 w 8188"/>
                <a:gd name="T81" fmla="*/ 907 h 1430"/>
                <a:gd name="T82" fmla="*/ 5886 w 8188"/>
                <a:gd name="T83" fmla="*/ 798 h 1430"/>
                <a:gd name="T84" fmla="*/ 6269 w 8188"/>
                <a:gd name="T85" fmla="*/ 717 h 1430"/>
                <a:gd name="T86" fmla="*/ 6756 w 8188"/>
                <a:gd name="T87" fmla="*/ 584 h 1430"/>
                <a:gd name="T88" fmla="*/ 6790 w 8188"/>
                <a:gd name="T89" fmla="*/ 289 h 1430"/>
                <a:gd name="T90" fmla="*/ 7097 w 8188"/>
                <a:gd name="T91" fmla="*/ 1175 h 1430"/>
                <a:gd name="T92" fmla="*/ 6791 w 8188"/>
                <a:gd name="T93" fmla="*/ 980 h 1430"/>
                <a:gd name="T94" fmla="*/ 6039 w 8188"/>
                <a:gd name="T95" fmla="*/ 1137 h 1430"/>
                <a:gd name="T96" fmla="*/ 5314 w 8188"/>
                <a:gd name="T97" fmla="*/ 1262 h 1430"/>
                <a:gd name="T98" fmla="*/ 4794 w 8188"/>
                <a:gd name="T99" fmla="*/ 1332 h 1430"/>
                <a:gd name="T100" fmla="*/ 4271 w 8188"/>
                <a:gd name="T101" fmla="*/ 1382 h 1430"/>
                <a:gd name="T102" fmla="*/ 3540 w 8188"/>
                <a:gd name="T103" fmla="*/ 1416 h 1430"/>
                <a:gd name="T104" fmla="*/ 2818 w 8188"/>
                <a:gd name="T105" fmla="*/ 1430 h 1430"/>
                <a:gd name="T106" fmla="*/ 2169 w 8188"/>
                <a:gd name="T107" fmla="*/ 1422 h 1430"/>
                <a:gd name="T108" fmla="*/ 1713 w 8188"/>
                <a:gd name="T109" fmla="*/ 1396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88" h="1430">
                  <a:moveTo>
                    <a:pt x="1557" y="1381"/>
                  </a:moveTo>
                  <a:lnTo>
                    <a:pt x="1301" y="1346"/>
                  </a:lnTo>
                  <a:lnTo>
                    <a:pt x="1175" y="1327"/>
                  </a:lnTo>
                  <a:lnTo>
                    <a:pt x="986" y="1291"/>
                  </a:lnTo>
                  <a:lnTo>
                    <a:pt x="860" y="1262"/>
                  </a:lnTo>
                  <a:lnTo>
                    <a:pt x="666" y="1210"/>
                  </a:lnTo>
                  <a:lnTo>
                    <a:pt x="499" y="1158"/>
                  </a:lnTo>
                  <a:lnTo>
                    <a:pt x="403" y="1123"/>
                  </a:lnTo>
                  <a:lnTo>
                    <a:pt x="318" y="1081"/>
                  </a:lnTo>
                  <a:lnTo>
                    <a:pt x="242" y="1038"/>
                  </a:lnTo>
                  <a:lnTo>
                    <a:pt x="176" y="989"/>
                  </a:lnTo>
                  <a:lnTo>
                    <a:pt x="120" y="938"/>
                  </a:lnTo>
                  <a:lnTo>
                    <a:pt x="73" y="884"/>
                  </a:lnTo>
                  <a:lnTo>
                    <a:pt x="48" y="847"/>
                  </a:lnTo>
                  <a:lnTo>
                    <a:pt x="29" y="809"/>
                  </a:lnTo>
                  <a:lnTo>
                    <a:pt x="14" y="770"/>
                  </a:lnTo>
                  <a:lnTo>
                    <a:pt x="4" y="731"/>
                  </a:lnTo>
                  <a:lnTo>
                    <a:pt x="0" y="690"/>
                  </a:lnTo>
                  <a:lnTo>
                    <a:pt x="0" y="649"/>
                  </a:lnTo>
                  <a:lnTo>
                    <a:pt x="6" y="608"/>
                  </a:lnTo>
                  <a:lnTo>
                    <a:pt x="18" y="566"/>
                  </a:lnTo>
                  <a:lnTo>
                    <a:pt x="38" y="526"/>
                  </a:lnTo>
                  <a:lnTo>
                    <a:pt x="62" y="487"/>
                  </a:lnTo>
                  <a:lnTo>
                    <a:pt x="92" y="448"/>
                  </a:lnTo>
                  <a:lnTo>
                    <a:pt x="146" y="393"/>
                  </a:lnTo>
                  <a:lnTo>
                    <a:pt x="208" y="338"/>
                  </a:lnTo>
                  <a:lnTo>
                    <a:pt x="277" y="289"/>
                  </a:lnTo>
                  <a:lnTo>
                    <a:pt x="327" y="258"/>
                  </a:lnTo>
                  <a:lnTo>
                    <a:pt x="430" y="201"/>
                  </a:lnTo>
                  <a:lnTo>
                    <a:pt x="536" y="153"/>
                  </a:lnTo>
                  <a:lnTo>
                    <a:pt x="639" y="114"/>
                  </a:lnTo>
                  <a:lnTo>
                    <a:pt x="741" y="84"/>
                  </a:lnTo>
                  <a:lnTo>
                    <a:pt x="889" y="48"/>
                  </a:lnTo>
                  <a:lnTo>
                    <a:pt x="1021" y="24"/>
                  </a:lnTo>
                  <a:lnTo>
                    <a:pt x="1185" y="1"/>
                  </a:lnTo>
                  <a:lnTo>
                    <a:pt x="1198" y="0"/>
                  </a:lnTo>
                  <a:lnTo>
                    <a:pt x="1079" y="27"/>
                  </a:lnTo>
                  <a:lnTo>
                    <a:pt x="954" y="63"/>
                  </a:lnTo>
                  <a:lnTo>
                    <a:pt x="805" y="111"/>
                  </a:lnTo>
                  <a:lnTo>
                    <a:pt x="728" y="140"/>
                  </a:lnTo>
                  <a:lnTo>
                    <a:pt x="612" y="190"/>
                  </a:lnTo>
                  <a:lnTo>
                    <a:pt x="538" y="227"/>
                  </a:lnTo>
                  <a:lnTo>
                    <a:pt x="470" y="266"/>
                  </a:lnTo>
                  <a:lnTo>
                    <a:pt x="408" y="307"/>
                  </a:lnTo>
                  <a:lnTo>
                    <a:pt x="355" y="352"/>
                  </a:lnTo>
                  <a:lnTo>
                    <a:pt x="332" y="376"/>
                  </a:lnTo>
                  <a:lnTo>
                    <a:pt x="312" y="401"/>
                  </a:lnTo>
                  <a:lnTo>
                    <a:pt x="282" y="451"/>
                  </a:lnTo>
                  <a:lnTo>
                    <a:pt x="258" y="502"/>
                  </a:lnTo>
                  <a:lnTo>
                    <a:pt x="249" y="527"/>
                  </a:lnTo>
                  <a:lnTo>
                    <a:pt x="236" y="580"/>
                  </a:lnTo>
                  <a:lnTo>
                    <a:pt x="232" y="606"/>
                  </a:lnTo>
                  <a:lnTo>
                    <a:pt x="231" y="632"/>
                  </a:lnTo>
                  <a:lnTo>
                    <a:pt x="234" y="657"/>
                  </a:lnTo>
                  <a:lnTo>
                    <a:pt x="238" y="683"/>
                  </a:lnTo>
                  <a:lnTo>
                    <a:pt x="245" y="708"/>
                  </a:lnTo>
                  <a:lnTo>
                    <a:pt x="256" y="733"/>
                  </a:lnTo>
                  <a:lnTo>
                    <a:pt x="277" y="771"/>
                  </a:lnTo>
                  <a:lnTo>
                    <a:pt x="307" y="808"/>
                  </a:lnTo>
                  <a:lnTo>
                    <a:pt x="347" y="844"/>
                  </a:lnTo>
                  <a:lnTo>
                    <a:pt x="394" y="880"/>
                  </a:lnTo>
                  <a:lnTo>
                    <a:pt x="451" y="913"/>
                  </a:lnTo>
                  <a:lnTo>
                    <a:pt x="518" y="945"/>
                  </a:lnTo>
                  <a:lnTo>
                    <a:pt x="598" y="976"/>
                  </a:lnTo>
                  <a:lnTo>
                    <a:pt x="688" y="1006"/>
                  </a:lnTo>
                  <a:lnTo>
                    <a:pt x="790" y="1035"/>
                  </a:lnTo>
                  <a:lnTo>
                    <a:pt x="946" y="1070"/>
                  </a:lnTo>
                  <a:lnTo>
                    <a:pt x="1125" y="1101"/>
                  </a:lnTo>
                  <a:lnTo>
                    <a:pt x="1278" y="1122"/>
                  </a:lnTo>
                  <a:lnTo>
                    <a:pt x="1499" y="1146"/>
                  </a:lnTo>
                  <a:lnTo>
                    <a:pt x="1721" y="1164"/>
                  </a:lnTo>
                  <a:lnTo>
                    <a:pt x="1943" y="1177"/>
                  </a:lnTo>
                  <a:lnTo>
                    <a:pt x="2165" y="1184"/>
                  </a:lnTo>
                  <a:lnTo>
                    <a:pt x="2386" y="1185"/>
                  </a:lnTo>
                  <a:lnTo>
                    <a:pt x="2607" y="1183"/>
                  </a:lnTo>
                  <a:lnTo>
                    <a:pt x="2829" y="1175"/>
                  </a:lnTo>
                  <a:lnTo>
                    <a:pt x="3168" y="1154"/>
                  </a:lnTo>
                  <a:lnTo>
                    <a:pt x="3512" y="1125"/>
                  </a:lnTo>
                  <a:lnTo>
                    <a:pt x="3864" y="1088"/>
                  </a:lnTo>
                  <a:lnTo>
                    <a:pt x="4228" y="1043"/>
                  </a:lnTo>
                  <a:lnTo>
                    <a:pt x="4604" y="994"/>
                  </a:lnTo>
                  <a:lnTo>
                    <a:pt x="5210" y="907"/>
                  </a:lnTo>
                  <a:lnTo>
                    <a:pt x="5576" y="852"/>
                  </a:lnTo>
                  <a:lnTo>
                    <a:pt x="5886" y="798"/>
                  </a:lnTo>
                  <a:lnTo>
                    <a:pt x="6054" y="765"/>
                  </a:lnTo>
                  <a:lnTo>
                    <a:pt x="6269" y="717"/>
                  </a:lnTo>
                  <a:lnTo>
                    <a:pt x="6533" y="648"/>
                  </a:lnTo>
                  <a:lnTo>
                    <a:pt x="6756" y="584"/>
                  </a:lnTo>
                  <a:lnTo>
                    <a:pt x="7067" y="485"/>
                  </a:lnTo>
                  <a:lnTo>
                    <a:pt x="6790" y="289"/>
                  </a:lnTo>
                  <a:lnTo>
                    <a:pt x="8188" y="285"/>
                  </a:lnTo>
                  <a:lnTo>
                    <a:pt x="7097" y="1175"/>
                  </a:lnTo>
                  <a:lnTo>
                    <a:pt x="7134" y="898"/>
                  </a:lnTo>
                  <a:lnTo>
                    <a:pt x="6791" y="980"/>
                  </a:lnTo>
                  <a:lnTo>
                    <a:pt x="6455" y="1054"/>
                  </a:lnTo>
                  <a:lnTo>
                    <a:pt x="6039" y="1137"/>
                  </a:lnTo>
                  <a:lnTo>
                    <a:pt x="5566" y="1222"/>
                  </a:lnTo>
                  <a:lnTo>
                    <a:pt x="5314" y="1262"/>
                  </a:lnTo>
                  <a:lnTo>
                    <a:pt x="5055" y="1299"/>
                  </a:lnTo>
                  <a:lnTo>
                    <a:pt x="4794" y="1332"/>
                  </a:lnTo>
                  <a:lnTo>
                    <a:pt x="4531" y="1360"/>
                  </a:lnTo>
                  <a:lnTo>
                    <a:pt x="4271" y="1382"/>
                  </a:lnTo>
                  <a:lnTo>
                    <a:pt x="3893" y="1403"/>
                  </a:lnTo>
                  <a:lnTo>
                    <a:pt x="3540" y="1416"/>
                  </a:lnTo>
                  <a:lnTo>
                    <a:pt x="3213" y="1426"/>
                  </a:lnTo>
                  <a:lnTo>
                    <a:pt x="2818" y="1430"/>
                  </a:lnTo>
                  <a:lnTo>
                    <a:pt x="2470" y="1429"/>
                  </a:lnTo>
                  <a:lnTo>
                    <a:pt x="2169" y="1422"/>
                  </a:lnTo>
                  <a:lnTo>
                    <a:pt x="1917" y="1411"/>
                  </a:lnTo>
                  <a:lnTo>
                    <a:pt x="1713" y="1396"/>
                  </a:lnTo>
                  <a:lnTo>
                    <a:pt x="1557" y="1381"/>
                  </a:lnTo>
                  <a:close/>
                </a:path>
              </a:pathLst>
            </a:custGeom>
            <a:gradFill rotWithShape="0">
              <a:gsLst>
                <a:gs pos="0">
                  <a:srgbClr val="FF0000"/>
                </a:gs>
                <a:gs pos="100000">
                  <a:srgbClr val="FEE70C"/>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dirty="0">
                <a:solidFill>
                  <a:prstClr val="white"/>
                </a:solidFill>
                <a:latin typeface="Arial"/>
              </a:endParaRPr>
            </a:p>
          </p:txBody>
        </p:sp>
        <p:sp>
          <p:nvSpPr>
            <p:cNvPr id="14" name="Freeform 6"/>
            <p:cNvSpPr>
              <a:spLocks/>
            </p:cNvSpPr>
            <p:nvPr/>
          </p:nvSpPr>
          <p:spPr bwMode="auto">
            <a:xfrm>
              <a:off x="3345" y="2819"/>
              <a:ext cx="636" cy="490"/>
            </a:xfrm>
            <a:custGeom>
              <a:avLst/>
              <a:gdLst>
                <a:gd name="T0" fmla="*/ 467 w 1096"/>
                <a:gd name="T1" fmla="*/ 5 h 845"/>
                <a:gd name="T2" fmla="*/ 446 w 1096"/>
                <a:gd name="T3" fmla="*/ 43 h 845"/>
                <a:gd name="T4" fmla="*/ 408 w 1096"/>
                <a:gd name="T5" fmla="*/ 111 h 845"/>
                <a:gd name="T6" fmla="*/ 357 w 1096"/>
                <a:gd name="T7" fmla="*/ 202 h 845"/>
                <a:gd name="T8" fmla="*/ 299 w 1096"/>
                <a:gd name="T9" fmla="*/ 309 h 845"/>
                <a:gd name="T10" fmla="*/ 235 w 1096"/>
                <a:gd name="T11" fmla="*/ 423 h 845"/>
                <a:gd name="T12" fmla="*/ 172 w 1096"/>
                <a:gd name="T13" fmla="*/ 536 h 845"/>
                <a:gd name="T14" fmla="*/ 112 w 1096"/>
                <a:gd name="T15" fmla="*/ 643 h 845"/>
                <a:gd name="T16" fmla="*/ 61 w 1096"/>
                <a:gd name="T17" fmla="*/ 734 h 845"/>
                <a:gd name="T18" fmla="*/ 23 w 1096"/>
                <a:gd name="T19" fmla="*/ 802 h 845"/>
                <a:gd name="T20" fmla="*/ 2 w 1096"/>
                <a:gd name="T21" fmla="*/ 840 h 845"/>
                <a:gd name="T22" fmla="*/ 20 w 1096"/>
                <a:gd name="T23" fmla="*/ 845 h 845"/>
                <a:gd name="T24" fmla="*/ 141 w 1096"/>
                <a:gd name="T25" fmla="*/ 845 h 845"/>
                <a:gd name="T26" fmla="*/ 287 w 1096"/>
                <a:gd name="T27" fmla="*/ 845 h 845"/>
                <a:gd name="T28" fmla="*/ 357 w 1096"/>
                <a:gd name="T29" fmla="*/ 845 h 845"/>
                <a:gd name="T30" fmla="*/ 406 w 1096"/>
                <a:gd name="T31" fmla="*/ 745 h 845"/>
                <a:gd name="T32" fmla="*/ 452 w 1096"/>
                <a:gd name="T33" fmla="*/ 709 h 845"/>
                <a:gd name="T34" fmla="*/ 600 w 1096"/>
                <a:gd name="T35" fmla="*/ 709 h 845"/>
                <a:gd name="T36" fmla="*/ 696 w 1096"/>
                <a:gd name="T37" fmla="*/ 709 h 845"/>
                <a:gd name="T38" fmla="*/ 703 w 1096"/>
                <a:gd name="T39" fmla="*/ 810 h 845"/>
                <a:gd name="T40" fmla="*/ 721 w 1096"/>
                <a:gd name="T41" fmla="*/ 845 h 845"/>
                <a:gd name="T42" fmla="*/ 829 w 1096"/>
                <a:gd name="T43" fmla="*/ 845 h 845"/>
                <a:gd name="T44" fmla="*/ 971 w 1096"/>
                <a:gd name="T45" fmla="*/ 845 h 845"/>
                <a:gd name="T46" fmla="*/ 1079 w 1096"/>
                <a:gd name="T47" fmla="*/ 845 h 845"/>
                <a:gd name="T48" fmla="*/ 1095 w 1096"/>
                <a:gd name="T49" fmla="*/ 838 h 845"/>
                <a:gd name="T50" fmla="*/ 1087 w 1096"/>
                <a:gd name="T51" fmla="*/ 788 h 845"/>
                <a:gd name="T52" fmla="*/ 1072 w 1096"/>
                <a:gd name="T53" fmla="*/ 701 h 845"/>
                <a:gd name="T54" fmla="*/ 1053 w 1096"/>
                <a:gd name="T55" fmla="*/ 586 h 845"/>
                <a:gd name="T56" fmla="*/ 1031 w 1096"/>
                <a:gd name="T57" fmla="*/ 455 h 845"/>
                <a:gd name="T58" fmla="*/ 1009 w 1096"/>
                <a:gd name="T59" fmla="*/ 323 h 845"/>
                <a:gd name="T60" fmla="*/ 990 w 1096"/>
                <a:gd name="T61" fmla="*/ 200 h 845"/>
                <a:gd name="T62" fmla="*/ 973 w 1096"/>
                <a:gd name="T63" fmla="*/ 97 h 845"/>
                <a:gd name="T64" fmla="*/ 961 w 1096"/>
                <a:gd name="T65" fmla="*/ 26 h 845"/>
                <a:gd name="T66" fmla="*/ 956 w 1096"/>
                <a:gd name="T67" fmla="*/ 0 h 845"/>
                <a:gd name="T68" fmla="*/ 906 w 1096"/>
                <a:gd name="T69" fmla="*/ 0 h 845"/>
                <a:gd name="T70" fmla="*/ 785 w 1096"/>
                <a:gd name="T71" fmla="*/ 0 h 845"/>
                <a:gd name="T72" fmla="*/ 641 w 1096"/>
                <a:gd name="T73" fmla="*/ 0 h 845"/>
                <a:gd name="T74" fmla="*/ 520 w 1096"/>
                <a:gd name="T75" fmla="*/ 0 h 845"/>
                <a:gd name="T76" fmla="*/ 469 w 1096"/>
                <a:gd name="T77" fmla="*/ 0 h 845"/>
                <a:gd name="T78" fmla="*/ 663 w 1096"/>
                <a:gd name="T79" fmla="*/ 189 h 845"/>
                <a:gd name="T80" fmla="*/ 666 w 1096"/>
                <a:gd name="T81" fmla="*/ 189 h 845"/>
                <a:gd name="T82" fmla="*/ 670 w 1096"/>
                <a:gd name="T83" fmla="*/ 271 h 845"/>
                <a:gd name="T84" fmla="*/ 677 w 1096"/>
                <a:gd name="T85" fmla="*/ 422 h 845"/>
                <a:gd name="T86" fmla="*/ 680 w 1096"/>
                <a:gd name="T87" fmla="*/ 503 h 845"/>
                <a:gd name="T88" fmla="*/ 560 w 1096"/>
                <a:gd name="T89" fmla="*/ 503 h 845"/>
                <a:gd name="T90" fmla="*/ 526 w 1096"/>
                <a:gd name="T91" fmla="*/ 485 h 845"/>
                <a:gd name="T92" fmla="*/ 574 w 1096"/>
                <a:gd name="T93" fmla="*/ 379 h 845"/>
                <a:gd name="T94" fmla="*/ 633 w 1096"/>
                <a:gd name="T95" fmla="*/ 252 h 845"/>
                <a:gd name="T96" fmla="*/ 660 w 1096"/>
                <a:gd name="T97" fmla="*/ 18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6" h="845">
                  <a:moveTo>
                    <a:pt x="469" y="0"/>
                  </a:moveTo>
                  <a:lnTo>
                    <a:pt x="467" y="5"/>
                  </a:lnTo>
                  <a:lnTo>
                    <a:pt x="459" y="20"/>
                  </a:lnTo>
                  <a:lnTo>
                    <a:pt x="446" y="43"/>
                  </a:lnTo>
                  <a:lnTo>
                    <a:pt x="429" y="74"/>
                  </a:lnTo>
                  <a:lnTo>
                    <a:pt x="408" y="111"/>
                  </a:lnTo>
                  <a:lnTo>
                    <a:pt x="384" y="155"/>
                  </a:lnTo>
                  <a:lnTo>
                    <a:pt x="357" y="202"/>
                  </a:lnTo>
                  <a:lnTo>
                    <a:pt x="329" y="254"/>
                  </a:lnTo>
                  <a:lnTo>
                    <a:pt x="299" y="309"/>
                  </a:lnTo>
                  <a:lnTo>
                    <a:pt x="266" y="366"/>
                  </a:lnTo>
                  <a:lnTo>
                    <a:pt x="235" y="423"/>
                  </a:lnTo>
                  <a:lnTo>
                    <a:pt x="203" y="480"/>
                  </a:lnTo>
                  <a:lnTo>
                    <a:pt x="172" y="536"/>
                  </a:lnTo>
                  <a:lnTo>
                    <a:pt x="141" y="591"/>
                  </a:lnTo>
                  <a:lnTo>
                    <a:pt x="112" y="643"/>
                  </a:lnTo>
                  <a:lnTo>
                    <a:pt x="85" y="690"/>
                  </a:lnTo>
                  <a:lnTo>
                    <a:pt x="61" y="734"/>
                  </a:lnTo>
                  <a:lnTo>
                    <a:pt x="41" y="771"/>
                  </a:lnTo>
                  <a:lnTo>
                    <a:pt x="23" y="802"/>
                  </a:lnTo>
                  <a:lnTo>
                    <a:pt x="11" y="825"/>
                  </a:lnTo>
                  <a:lnTo>
                    <a:pt x="2" y="840"/>
                  </a:lnTo>
                  <a:lnTo>
                    <a:pt x="0" y="845"/>
                  </a:lnTo>
                  <a:lnTo>
                    <a:pt x="20" y="845"/>
                  </a:lnTo>
                  <a:lnTo>
                    <a:pt x="70" y="845"/>
                  </a:lnTo>
                  <a:lnTo>
                    <a:pt x="141" y="845"/>
                  </a:lnTo>
                  <a:lnTo>
                    <a:pt x="217" y="845"/>
                  </a:lnTo>
                  <a:lnTo>
                    <a:pt x="287" y="845"/>
                  </a:lnTo>
                  <a:lnTo>
                    <a:pt x="338" y="845"/>
                  </a:lnTo>
                  <a:lnTo>
                    <a:pt x="357" y="845"/>
                  </a:lnTo>
                  <a:lnTo>
                    <a:pt x="375" y="810"/>
                  </a:lnTo>
                  <a:lnTo>
                    <a:pt x="406" y="745"/>
                  </a:lnTo>
                  <a:lnTo>
                    <a:pt x="423" y="709"/>
                  </a:lnTo>
                  <a:lnTo>
                    <a:pt x="452" y="709"/>
                  </a:lnTo>
                  <a:lnTo>
                    <a:pt x="520" y="709"/>
                  </a:lnTo>
                  <a:lnTo>
                    <a:pt x="600" y="709"/>
                  </a:lnTo>
                  <a:lnTo>
                    <a:pt x="667" y="709"/>
                  </a:lnTo>
                  <a:lnTo>
                    <a:pt x="696" y="709"/>
                  </a:lnTo>
                  <a:lnTo>
                    <a:pt x="698" y="745"/>
                  </a:lnTo>
                  <a:lnTo>
                    <a:pt x="703" y="810"/>
                  </a:lnTo>
                  <a:lnTo>
                    <a:pt x="705" y="845"/>
                  </a:lnTo>
                  <a:lnTo>
                    <a:pt x="721" y="845"/>
                  </a:lnTo>
                  <a:lnTo>
                    <a:pt x="766" y="845"/>
                  </a:lnTo>
                  <a:lnTo>
                    <a:pt x="829" y="845"/>
                  </a:lnTo>
                  <a:lnTo>
                    <a:pt x="900" y="845"/>
                  </a:lnTo>
                  <a:lnTo>
                    <a:pt x="971" y="845"/>
                  </a:lnTo>
                  <a:lnTo>
                    <a:pt x="1035" y="845"/>
                  </a:lnTo>
                  <a:lnTo>
                    <a:pt x="1079" y="845"/>
                  </a:lnTo>
                  <a:lnTo>
                    <a:pt x="1096" y="845"/>
                  </a:lnTo>
                  <a:lnTo>
                    <a:pt x="1095" y="838"/>
                  </a:lnTo>
                  <a:lnTo>
                    <a:pt x="1091" y="819"/>
                  </a:lnTo>
                  <a:lnTo>
                    <a:pt x="1087" y="788"/>
                  </a:lnTo>
                  <a:lnTo>
                    <a:pt x="1080" y="748"/>
                  </a:lnTo>
                  <a:lnTo>
                    <a:pt x="1072" y="701"/>
                  </a:lnTo>
                  <a:lnTo>
                    <a:pt x="1062" y="645"/>
                  </a:lnTo>
                  <a:lnTo>
                    <a:pt x="1053" y="586"/>
                  </a:lnTo>
                  <a:lnTo>
                    <a:pt x="1043" y="522"/>
                  </a:lnTo>
                  <a:lnTo>
                    <a:pt x="1031" y="455"/>
                  </a:lnTo>
                  <a:lnTo>
                    <a:pt x="1021" y="390"/>
                  </a:lnTo>
                  <a:lnTo>
                    <a:pt x="1009" y="323"/>
                  </a:lnTo>
                  <a:lnTo>
                    <a:pt x="999" y="260"/>
                  </a:lnTo>
                  <a:lnTo>
                    <a:pt x="990" y="200"/>
                  </a:lnTo>
                  <a:lnTo>
                    <a:pt x="981" y="144"/>
                  </a:lnTo>
                  <a:lnTo>
                    <a:pt x="973" y="97"/>
                  </a:lnTo>
                  <a:lnTo>
                    <a:pt x="966" y="57"/>
                  </a:lnTo>
                  <a:lnTo>
                    <a:pt x="961" y="26"/>
                  </a:lnTo>
                  <a:lnTo>
                    <a:pt x="958" y="7"/>
                  </a:lnTo>
                  <a:lnTo>
                    <a:pt x="956" y="0"/>
                  </a:lnTo>
                  <a:lnTo>
                    <a:pt x="943" y="0"/>
                  </a:lnTo>
                  <a:lnTo>
                    <a:pt x="906" y="0"/>
                  </a:lnTo>
                  <a:lnTo>
                    <a:pt x="852" y="0"/>
                  </a:lnTo>
                  <a:lnTo>
                    <a:pt x="785" y="0"/>
                  </a:lnTo>
                  <a:lnTo>
                    <a:pt x="713" y="0"/>
                  </a:lnTo>
                  <a:lnTo>
                    <a:pt x="641" y="0"/>
                  </a:lnTo>
                  <a:lnTo>
                    <a:pt x="575" y="0"/>
                  </a:lnTo>
                  <a:lnTo>
                    <a:pt x="520" y="0"/>
                  </a:lnTo>
                  <a:lnTo>
                    <a:pt x="483" y="0"/>
                  </a:lnTo>
                  <a:lnTo>
                    <a:pt x="469" y="0"/>
                  </a:lnTo>
                  <a:lnTo>
                    <a:pt x="660" y="189"/>
                  </a:lnTo>
                  <a:lnTo>
                    <a:pt x="663" y="189"/>
                  </a:lnTo>
                  <a:lnTo>
                    <a:pt x="665" y="189"/>
                  </a:lnTo>
                  <a:lnTo>
                    <a:pt x="666" y="189"/>
                  </a:lnTo>
                  <a:lnTo>
                    <a:pt x="667" y="212"/>
                  </a:lnTo>
                  <a:lnTo>
                    <a:pt x="670" y="271"/>
                  </a:lnTo>
                  <a:lnTo>
                    <a:pt x="673" y="346"/>
                  </a:lnTo>
                  <a:lnTo>
                    <a:pt x="677" y="422"/>
                  </a:lnTo>
                  <a:lnTo>
                    <a:pt x="679" y="480"/>
                  </a:lnTo>
                  <a:lnTo>
                    <a:pt x="680" y="503"/>
                  </a:lnTo>
                  <a:lnTo>
                    <a:pt x="637" y="503"/>
                  </a:lnTo>
                  <a:lnTo>
                    <a:pt x="560" y="503"/>
                  </a:lnTo>
                  <a:lnTo>
                    <a:pt x="518" y="503"/>
                  </a:lnTo>
                  <a:lnTo>
                    <a:pt x="526" y="485"/>
                  </a:lnTo>
                  <a:lnTo>
                    <a:pt x="546" y="440"/>
                  </a:lnTo>
                  <a:lnTo>
                    <a:pt x="574" y="379"/>
                  </a:lnTo>
                  <a:lnTo>
                    <a:pt x="604" y="313"/>
                  </a:lnTo>
                  <a:lnTo>
                    <a:pt x="633" y="252"/>
                  </a:lnTo>
                  <a:lnTo>
                    <a:pt x="652" y="207"/>
                  </a:lnTo>
                  <a:lnTo>
                    <a:pt x="660" y="189"/>
                  </a:lnTo>
                  <a:lnTo>
                    <a:pt x="46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prstClr val="white"/>
                </a:solidFill>
                <a:latin typeface="Arial"/>
              </a:endParaRPr>
            </a:p>
          </p:txBody>
        </p:sp>
        <p:sp>
          <p:nvSpPr>
            <p:cNvPr id="15" name="Freeform 7"/>
            <p:cNvSpPr>
              <a:spLocks/>
            </p:cNvSpPr>
            <p:nvPr/>
          </p:nvSpPr>
          <p:spPr bwMode="auto">
            <a:xfrm>
              <a:off x="2837" y="2819"/>
              <a:ext cx="609" cy="490"/>
            </a:xfrm>
            <a:custGeom>
              <a:avLst/>
              <a:gdLst>
                <a:gd name="T0" fmla="*/ 164 w 1051"/>
                <a:gd name="T1" fmla="*/ 7 h 845"/>
                <a:gd name="T2" fmla="*/ 155 w 1051"/>
                <a:gd name="T3" fmla="*/ 57 h 845"/>
                <a:gd name="T4" fmla="*/ 137 w 1051"/>
                <a:gd name="T5" fmla="*/ 144 h 845"/>
                <a:gd name="T6" fmla="*/ 114 w 1051"/>
                <a:gd name="T7" fmla="*/ 260 h 845"/>
                <a:gd name="T8" fmla="*/ 89 w 1051"/>
                <a:gd name="T9" fmla="*/ 390 h 845"/>
                <a:gd name="T10" fmla="*/ 64 w 1051"/>
                <a:gd name="T11" fmla="*/ 522 h 845"/>
                <a:gd name="T12" fmla="*/ 40 w 1051"/>
                <a:gd name="T13" fmla="*/ 645 h 845"/>
                <a:gd name="T14" fmla="*/ 19 w 1051"/>
                <a:gd name="T15" fmla="*/ 748 h 845"/>
                <a:gd name="T16" fmla="*/ 5 w 1051"/>
                <a:gd name="T17" fmla="*/ 819 h 845"/>
                <a:gd name="T18" fmla="*/ 0 w 1051"/>
                <a:gd name="T19" fmla="*/ 845 h 845"/>
                <a:gd name="T20" fmla="*/ 59 w 1051"/>
                <a:gd name="T21" fmla="*/ 845 h 845"/>
                <a:gd name="T22" fmla="*/ 188 w 1051"/>
                <a:gd name="T23" fmla="*/ 845 h 845"/>
                <a:gd name="T24" fmla="*/ 317 w 1051"/>
                <a:gd name="T25" fmla="*/ 845 h 845"/>
                <a:gd name="T26" fmla="*/ 376 w 1051"/>
                <a:gd name="T27" fmla="*/ 845 h 845"/>
                <a:gd name="T28" fmla="*/ 517 w 1051"/>
                <a:gd name="T29" fmla="*/ 844 h 845"/>
                <a:gd name="T30" fmla="*/ 612 w 1051"/>
                <a:gd name="T31" fmla="*/ 832 h 845"/>
                <a:gd name="T32" fmla="*/ 714 w 1051"/>
                <a:gd name="T33" fmla="*/ 807 h 845"/>
                <a:gd name="T34" fmla="*/ 800 w 1051"/>
                <a:gd name="T35" fmla="*/ 769 h 845"/>
                <a:gd name="T36" fmla="*/ 877 w 1051"/>
                <a:gd name="T37" fmla="*/ 715 h 845"/>
                <a:gd name="T38" fmla="*/ 942 w 1051"/>
                <a:gd name="T39" fmla="*/ 644 h 845"/>
                <a:gd name="T40" fmla="*/ 994 w 1051"/>
                <a:gd name="T41" fmla="*/ 561 h 845"/>
                <a:gd name="T42" fmla="*/ 1030 w 1051"/>
                <a:gd name="T43" fmla="*/ 467 h 845"/>
                <a:gd name="T44" fmla="*/ 1050 w 1051"/>
                <a:gd name="T45" fmla="*/ 360 h 845"/>
                <a:gd name="T46" fmla="*/ 1047 w 1051"/>
                <a:gd name="T47" fmla="*/ 255 h 845"/>
                <a:gd name="T48" fmla="*/ 1017 w 1051"/>
                <a:gd name="T49" fmla="*/ 165 h 845"/>
                <a:gd name="T50" fmla="*/ 969 w 1051"/>
                <a:gd name="T51" fmla="*/ 101 h 845"/>
                <a:gd name="T52" fmla="*/ 905 w 1051"/>
                <a:gd name="T53" fmla="*/ 53 h 845"/>
                <a:gd name="T54" fmla="*/ 818 w 1051"/>
                <a:gd name="T55" fmla="*/ 22 h 845"/>
                <a:gd name="T56" fmla="*/ 709 w 1051"/>
                <a:gd name="T57" fmla="*/ 6 h 845"/>
                <a:gd name="T58" fmla="*/ 619 w 1051"/>
                <a:gd name="T59" fmla="*/ 0 h 845"/>
                <a:gd name="T60" fmla="*/ 525 w 1051"/>
                <a:gd name="T61" fmla="*/ 0 h 845"/>
                <a:gd name="T62" fmla="*/ 422 w 1051"/>
                <a:gd name="T63" fmla="*/ 0 h 845"/>
                <a:gd name="T64" fmla="*/ 285 w 1051"/>
                <a:gd name="T65" fmla="*/ 0 h 845"/>
                <a:gd name="T66" fmla="*/ 182 w 1051"/>
                <a:gd name="T67" fmla="*/ 0 h 845"/>
                <a:gd name="T68" fmla="*/ 503 w 1051"/>
                <a:gd name="T69" fmla="*/ 193 h 845"/>
                <a:gd name="T70" fmla="*/ 512 w 1051"/>
                <a:gd name="T71" fmla="*/ 193 h 845"/>
                <a:gd name="T72" fmla="*/ 568 w 1051"/>
                <a:gd name="T73" fmla="*/ 195 h 845"/>
                <a:gd name="T74" fmla="*/ 631 w 1051"/>
                <a:gd name="T75" fmla="*/ 217 h 845"/>
                <a:gd name="T76" fmla="*/ 665 w 1051"/>
                <a:gd name="T77" fmla="*/ 290 h 845"/>
                <a:gd name="T78" fmla="*/ 656 w 1051"/>
                <a:gd name="T79" fmla="*/ 416 h 845"/>
                <a:gd name="T80" fmla="*/ 614 w 1051"/>
                <a:gd name="T81" fmla="*/ 549 h 845"/>
                <a:gd name="T82" fmla="*/ 551 w 1051"/>
                <a:gd name="T83" fmla="*/ 626 h 845"/>
                <a:gd name="T84" fmla="*/ 476 w 1051"/>
                <a:gd name="T85" fmla="*/ 648 h 845"/>
                <a:gd name="T86" fmla="*/ 416 w 1051"/>
                <a:gd name="T87" fmla="*/ 637 h 845"/>
                <a:gd name="T88" fmla="*/ 434 w 1051"/>
                <a:gd name="T89" fmla="*/ 551 h 845"/>
                <a:gd name="T90" fmla="*/ 458 w 1051"/>
                <a:gd name="T91" fmla="*/ 421 h 845"/>
                <a:gd name="T92" fmla="*/ 483 w 1051"/>
                <a:gd name="T93" fmla="*/ 292 h 845"/>
                <a:gd name="T94" fmla="*/ 500 w 1051"/>
                <a:gd name="T95" fmla="*/ 206 h 845"/>
                <a:gd name="T96" fmla="*/ 166 w 1051"/>
                <a:gd name="T97"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1" h="845">
                  <a:moveTo>
                    <a:pt x="166" y="0"/>
                  </a:moveTo>
                  <a:lnTo>
                    <a:pt x="164" y="7"/>
                  </a:lnTo>
                  <a:lnTo>
                    <a:pt x="161" y="26"/>
                  </a:lnTo>
                  <a:lnTo>
                    <a:pt x="155" y="57"/>
                  </a:lnTo>
                  <a:lnTo>
                    <a:pt x="147" y="97"/>
                  </a:lnTo>
                  <a:lnTo>
                    <a:pt x="137" y="144"/>
                  </a:lnTo>
                  <a:lnTo>
                    <a:pt x="127" y="200"/>
                  </a:lnTo>
                  <a:lnTo>
                    <a:pt x="114" y="260"/>
                  </a:lnTo>
                  <a:lnTo>
                    <a:pt x="103" y="323"/>
                  </a:lnTo>
                  <a:lnTo>
                    <a:pt x="89" y="390"/>
                  </a:lnTo>
                  <a:lnTo>
                    <a:pt x="76" y="455"/>
                  </a:lnTo>
                  <a:lnTo>
                    <a:pt x="64" y="522"/>
                  </a:lnTo>
                  <a:lnTo>
                    <a:pt x="51" y="586"/>
                  </a:lnTo>
                  <a:lnTo>
                    <a:pt x="40" y="645"/>
                  </a:lnTo>
                  <a:lnTo>
                    <a:pt x="29" y="701"/>
                  </a:lnTo>
                  <a:lnTo>
                    <a:pt x="19" y="748"/>
                  </a:lnTo>
                  <a:lnTo>
                    <a:pt x="12" y="788"/>
                  </a:lnTo>
                  <a:lnTo>
                    <a:pt x="5" y="819"/>
                  </a:lnTo>
                  <a:lnTo>
                    <a:pt x="2" y="838"/>
                  </a:lnTo>
                  <a:lnTo>
                    <a:pt x="0" y="845"/>
                  </a:lnTo>
                  <a:lnTo>
                    <a:pt x="17" y="845"/>
                  </a:lnTo>
                  <a:lnTo>
                    <a:pt x="59" y="845"/>
                  </a:lnTo>
                  <a:lnTo>
                    <a:pt x="119" y="845"/>
                  </a:lnTo>
                  <a:lnTo>
                    <a:pt x="188" y="845"/>
                  </a:lnTo>
                  <a:lnTo>
                    <a:pt x="257" y="845"/>
                  </a:lnTo>
                  <a:lnTo>
                    <a:pt x="317" y="845"/>
                  </a:lnTo>
                  <a:lnTo>
                    <a:pt x="360" y="845"/>
                  </a:lnTo>
                  <a:lnTo>
                    <a:pt x="376" y="845"/>
                  </a:lnTo>
                  <a:lnTo>
                    <a:pt x="467" y="845"/>
                  </a:lnTo>
                  <a:lnTo>
                    <a:pt x="517" y="844"/>
                  </a:lnTo>
                  <a:lnTo>
                    <a:pt x="556" y="839"/>
                  </a:lnTo>
                  <a:lnTo>
                    <a:pt x="612" y="832"/>
                  </a:lnTo>
                  <a:lnTo>
                    <a:pt x="665" y="821"/>
                  </a:lnTo>
                  <a:lnTo>
                    <a:pt x="714" y="807"/>
                  </a:lnTo>
                  <a:lnTo>
                    <a:pt x="757" y="789"/>
                  </a:lnTo>
                  <a:lnTo>
                    <a:pt x="800" y="769"/>
                  </a:lnTo>
                  <a:lnTo>
                    <a:pt x="840" y="743"/>
                  </a:lnTo>
                  <a:lnTo>
                    <a:pt x="877" y="715"/>
                  </a:lnTo>
                  <a:lnTo>
                    <a:pt x="911" y="681"/>
                  </a:lnTo>
                  <a:lnTo>
                    <a:pt x="942" y="644"/>
                  </a:lnTo>
                  <a:lnTo>
                    <a:pt x="969" y="604"/>
                  </a:lnTo>
                  <a:lnTo>
                    <a:pt x="994" y="561"/>
                  </a:lnTo>
                  <a:lnTo>
                    <a:pt x="1014" y="515"/>
                  </a:lnTo>
                  <a:lnTo>
                    <a:pt x="1030" y="467"/>
                  </a:lnTo>
                  <a:lnTo>
                    <a:pt x="1042" y="416"/>
                  </a:lnTo>
                  <a:lnTo>
                    <a:pt x="1050" y="360"/>
                  </a:lnTo>
                  <a:lnTo>
                    <a:pt x="1051" y="306"/>
                  </a:lnTo>
                  <a:lnTo>
                    <a:pt x="1047" y="255"/>
                  </a:lnTo>
                  <a:lnTo>
                    <a:pt x="1035" y="208"/>
                  </a:lnTo>
                  <a:lnTo>
                    <a:pt x="1017" y="165"/>
                  </a:lnTo>
                  <a:lnTo>
                    <a:pt x="996" y="131"/>
                  </a:lnTo>
                  <a:lnTo>
                    <a:pt x="969" y="101"/>
                  </a:lnTo>
                  <a:lnTo>
                    <a:pt x="939" y="75"/>
                  </a:lnTo>
                  <a:lnTo>
                    <a:pt x="905" y="53"/>
                  </a:lnTo>
                  <a:lnTo>
                    <a:pt x="865" y="36"/>
                  </a:lnTo>
                  <a:lnTo>
                    <a:pt x="818" y="22"/>
                  </a:lnTo>
                  <a:lnTo>
                    <a:pt x="767" y="12"/>
                  </a:lnTo>
                  <a:lnTo>
                    <a:pt x="709" y="6"/>
                  </a:lnTo>
                  <a:lnTo>
                    <a:pt x="667" y="3"/>
                  </a:lnTo>
                  <a:lnTo>
                    <a:pt x="619" y="0"/>
                  </a:lnTo>
                  <a:lnTo>
                    <a:pt x="541" y="0"/>
                  </a:lnTo>
                  <a:lnTo>
                    <a:pt x="525" y="0"/>
                  </a:lnTo>
                  <a:lnTo>
                    <a:pt x="482" y="0"/>
                  </a:lnTo>
                  <a:lnTo>
                    <a:pt x="422" y="0"/>
                  </a:lnTo>
                  <a:lnTo>
                    <a:pt x="353" y="0"/>
                  </a:lnTo>
                  <a:lnTo>
                    <a:pt x="285" y="0"/>
                  </a:lnTo>
                  <a:lnTo>
                    <a:pt x="224" y="0"/>
                  </a:lnTo>
                  <a:lnTo>
                    <a:pt x="182" y="0"/>
                  </a:lnTo>
                  <a:lnTo>
                    <a:pt x="166" y="0"/>
                  </a:lnTo>
                  <a:lnTo>
                    <a:pt x="503" y="193"/>
                  </a:lnTo>
                  <a:lnTo>
                    <a:pt x="506" y="193"/>
                  </a:lnTo>
                  <a:lnTo>
                    <a:pt x="512" y="193"/>
                  </a:lnTo>
                  <a:lnTo>
                    <a:pt x="515" y="193"/>
                  </a:lnTo>
                  <a:lnTo>
                    <a:pt x="568" y="195"/>
                  </a:lnTo>
                  <a:lnTo>
                    <a:pt x="604" y="203"/>
                  </a:lnTo>
                  <a:lnTo>
                    <a:pt x="631" y="217"/>
                  </a:lnTo>
                  <a:lnTo>
                    <a:pt x="654" y="247"/>
                  </a:lnTo>
                  <a:lnTo>
                    <a:pt x="665" y="290"/>
                  </a:lnTo>
                  <a:lnTo>
                    <a:pt x="666" y="346"/>
                  </a:lnTo>
                  <a:lnTo>
                    <a:pt x="656" y="416"/>
                  </a:lnTo>
                  <a:lnTo>
                    <a:pt x="638" y="490"/>
                  </a:lnTo>
                  <a:lnTo>
                    <a:pt x="614" y="549"/>
                  </a:lnTo>
                  <a:lnTo>
                    <a:pt x="586" y="594"/>
                  </a:lnTo>
                  <a:lnTo>
                    <a:pt x="551" y="626"/>
                  </a:lnTo>
                  <a:lnTo>
                    <a:pt x="520" y="641"/>
                  </a:lnTo>
                  <a:lnTo>
                    <a:pt x="476" y="648"/>
                  </a:lnTo>
                  <a:lnTo>
                    <a:pt x="414" y="650"/>
                  </a:lnTo>
                  <a:lnTo>
                    <a:pt x="416" y="637"/>
                  </a:lnTo>
                  <a:lnTo>
                    <a:pt x="423" y="602"/>
                  </a:lnTo>
                  <a:lnTo>
                    <a:pt x="434" y="551"/>
                  </a:lnTo>
                  <a:lnTo>
                    <a:pt x="445" y="489"/>
                  </a:lnTo>
                  <a:lnTo>
                    <a:pt x="458" y="421"/>
                  </a:lnTo>
                  <a:lnTo>
                    <a:pt x="472" y="354"/>
                  </a:lnTo>
                  <a:lnTo>
                    <a:pt x="483" y="292"/>
                  </a:lnTo>
                  <a:lnTo>
                    <a:pt x="494" y="240"/>
                  </a:lnTo>
                  <a:lnTo>
                    <a:pt x="500" y="206"/>
                  </a:lnTo>
                  <a:lnTo>
                    <a:pt x="503" y="193"/>
                  </a:lnTo>
                  <a:lnTo>
                    <a:pt x="16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prstClr val="white"/>
                </a:solidFill>
                <a:latin typeface="Arial"/>
              </a:endParaRPr>
            </a:p>
          </p:txBody>
        </p:sp>
        <p:sp>
          <p:nvSpPr>
            <p:cNvPr id="16" name="Freeform 8"/>
            <p:cNvSpPr>
              <a:spLocks/>
            </p:cNvSpPr>
            <p:nvPr/>
          </p:nvSpPr>
          <p:spPr bwMode="auto">
            <a:xfrm>
              <a:off x="3980" y="2806"/>
              <a:ext cx="587" cy="516"/>
            </a:xfrm>
            <a:custGeom>
              <a:avLst/>
              <a:gdLst>
                <a:gd name="T0" fmla="*/ 1012 w 1012"/>
                <a:gd name="T1" fmla="*/ 245 h 888"/>
                <a:gd name="T2" fmla="*/ 1009 w 1012"/>
                <a:gd name="T3" fmla="*/ 174 h 888"/>
                <a:gd name="T4" fmla="*/ 984 w 1012"/>
                <a:gd name="T5" fmla="*/ 115 h 888"/>
                <a:gd name="T6" fmla="*/ 940 w 1012"/>
                <a:gd name="T7" fmla="*/ 69 h 888"/>
                <a:gd name="T8" fmla="*/ 874 w 1012"/>
                <a:gd name="T9" fmla="*/ 34 h 888"/>
                <a:gd name="T10" fmla="*/ 788 w 1012"/>
                <a:gd name="T11" fmla="*/ 12 h 888"/>
                <a:gd name="T12" fmla="*/ 682 w 1012"/>
                <a:gd name="T13" fmla="*/ 2 h 888"/>
                <a:gd name="T14" fmla="*/ 595 w 1012"/>
                <a:gd name="T15" fmla="*/ 1 h 888"/>
                <a:gd name="T16" fmla="*/ 539 w 1012"/>
                <a:gd name="T17" fmla="*/ 3 h 888"/>
                <a:gd name="T18" fmla="*/ 474 w 1012"/>
                <a:gd name="T19" fmla="*/ 11 h 888"/>
                <a:gd name="T20" fmla="*/ 406 w 1012"/>
                <a:gd name="T21" fmla="*/ 25 h 888"/>
                <a:gd name="T22" fmla="*/ 336 w 1012"/>
                <a:gd name="T23" fmla="*/ 47 h 888"/>
                <a:gd name="T24" fmla="*/ 266 w 1012"/>
                <a:gd name="T25" fmla="*/ 78 h 888"/>
                <a:gd name="T26" fmla="*/ 199 w 1012"/>
                <a:gd name="T27" fmla="*/ 122 h 888"/>
                <a:gd name="T28" fmla="*/ 138 w 1012"/>
                <a:gd name="T29" fmla="*/ 178 h 888"/>
                <a:gd name="T30" fmla="*/ 84 w 1012"/>
                <a:gd name="T31" fmla="*/ 250 h 888"/>
                <a:gd name="T32" fmla="*/ 41 w 1012"/>
                <a:gd name="T33" fmla="*/ 338 h 888"/>
                <a:gd name="T34" fmla="*/ 11 w 1012"/>
                <a:gd name="T35" fmla="*/ 444 h 888"/>
                <a:gd name="T36" fmla="*/ 3 w 1012"/>
                <a:gd name="T37" fmla="*/ 501 h 888"/>
                <a:gd name="T38" fmla="*/ 2 w 1012"/>
                <a:gd name="T39" fmla="*/ 600 h 888"/>
                <a:gd name="T40" fmla="*/ 20 w 1012"/>
                <a:gd name="T41" fmla="*/ 680 h 888"/>
                <a:gd name="T42" fmla="*/ 54 w 1012"/>
                <a:gd name="T43" fmla="*/ 744 h 888"/>
                <a:gd name="T44" fmla="*/ 100 w 1012"/>
                <a:gd name="T45" fmla="*/ 793 h 888"/>
                <a:gd name="T46" fmla="*/ 155 w 1012"/>
                <a:gd name="T47" fmla="*/ 830 h 888"/>
                <a:gd name="T48" fmla="*/ 217 w 1012"/>
                <a:gd name="T49" fmla="*/ 857 h 888"/>
                <a:gd name="T50" fmla="*/ 281 w 1012"/>
                <a:gd name="T51" fmla="*/ 874 h 888"/>
                <a:gd name="T52" fmla="*/ 344 w 1012"/>
                <a:gd name="T53" fmla="*/ 883 h 888"/>
                <a:gd name="T54" fmla="*/ 403 w 1012"/>
                <a:gd name="T55" fmla="*/ 887 h 888"/>
                <a:gd name="T56" fmla="*/ 477 w 1012"/>
                <a:gd name="T57" fmla="*/ 887 h 888"/>
                <a:gd name="T58" fmla="*/ 571 w 1012"/>
                <a:gd name="T59" fmla="*/ 882 h 888"/>
                <a:gd name="T60" fmla="*/ 668 w 1012"/>
                <a:gd name="T61" fmla="*/ 873 h 888"/>
                <a:gd name="T62" fmla="*/ 767 w 1012"/>
                <a:gd name="T63" fmla="*/ 859 h 888"/>
                <a:gd name="T64" fmla="*/ 866 w 1012"/>
                <a:gd name="T65" fmla="*/ 841 h 888"/>
                <a:gd name="T66" fmla="*/ 919 w 1012"/>
                <a:gd name="T67" fmla="*/ 814 h 888"/>
                <a:gd name="T68" fmla="*/ 939 w 1012"/>
                <a:gd name="T69" fmla="*/ 714 h 888"/>
                <a:gd name="T70" fmla="*/ 966 w 1012"/>
                <a:gd name="T71" fmla="*/ 570 h 888"/>
                <a:gd name="T72" fmla="*/ 992 w 1012"/>
                <a:gd name="T73" fmla="*/ 440 h 888"/>
                <a:gd name="T74" fmla="*/ 1002 w 1012"/>
                <a:gd name="T75" fmla="*/ 384 h 888"/>
                <a:gd name="T76" fmla="*/ 951 w 1012"/>
                <a:gd name="T77" fmla="*/ 384 h 888"/>
                <a:gd name="T78" fmla="*/ 830 w 1012"/>
                <a:gd name="T79" fmla="*/ 384 h 888"/>
                <a:gd name="T80" fmla="*/ 685 w 1012"/>
                <a:gd name="T81" fmla="*/ 384 h 888"/>
                <a:gd name="T82" fmla="*/ 563 w 1012"/>
                <a:gd name="T83" fmla="*/ 384 h 888"/>
                <a:gd name="T84" fmla="*/ 512 w 1012"/>
                <a:gd name="T85" fmla="*/ 384 h 888"/>
                <a:gd name="T86" fmla="*/ 488 w 1012"/>
                <a:gd name="T87" fmla="*/ 508 h 888"/>
                <a:gd name="T88" fmla="*/ 512 w 1012"/>
                <a:gd name="T89" fmla="*/ 551 h 888"/>
                <a:gd name="T90" fmla="*/ 608 w 1012"/>
                <a:gd name="T91" fmla="*/ 551 h 888"/>
                <a:gd name="T92" fmla="*/ 593 w 1012"/>
                <a:gd name="T93" fmla="*/ 627 h 888"/>
                <a:gd name="T94" fmla="*/ 558 w 1012"/>
                <a:gd name="T95" fmla="*/ 661 h 888"/>
                <a:gd name="T96" fmla="*/ 487 w 1012"/>
                <a:gd name="T97" fmla="*/ 668 h 888"/>
                <a:gd name="T98" fmla="*/ 409 w 1012"/>
                <a:gd name="T99" fmla="*/ 644 h 888"/>
                <a:gd name="T100" fmla="*/ 382 w 1012"/>
                <a:gd name="T101" fmla="*/ 584 h 888"/>
                <a:gd name="T102" fmla="*/ 386 w 1012"/>
                <a:gd name="T103" fmla="*/ 505 h 888"/>
                <a:gd name="T104" fmla="*/ 394 w 1012"/>
                <a:gd name="T105" fmla="*/ 464 h 888"/>
                <a:gd name="T106" fmla="*/ 413 w 1012"/>
                <a:gd name="T107" fmla="*/ 378 h 888"/>
                <a:gd name="T108" fmla="*/ 443 w 1012"/>
                <a:gd name="T109" fmla="*/ 299 h 888"/>
                <a:gd name="T110" fmla="*/ 494 w 1012"/>
                <a:gd name="T111" fmla="*/ 242 h 888"/>
                <a:gd name="T112" fmla="*/ 573 w 1012"/>
                <a:gd name="T113" fmla="*/ 219 h 888"/>
                <a:gd name="T114" fmla="*/ 647 w 1012"/>
                <a:gd name="T115" fmla="*/ 250 h 888"/>
                <a:gd name="T116" fmla="*/ 671 w 1012"/>
                <a:gd name="T117" fmla="*/ 285 h 888"/>
                <a:gd name="T118" fmla="*/ 791 w 1012"/>
                <a:gd name="T119" fmla="*/ 285 h 888"/>
                <a:gd name="T120" fmla="*/ 936 w 1012"/>
                <a:gd name="T121" fmla="*/ 285 h 888"/>
                <a:gd name="T122" fmla="*/ 1007 w 1012"/>
                <a:gd name="T123" fmla="*/ 285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2" h="888">
                  <a:moveTo>
                    <a:pt x="1007" y="285"/>
                  </a:moveTo>
                  <a:lnTo>
                    <a:pt x="1012" y="245"/>
                  </a:lnTo>
                  <a:lnTo>
                    <a:pt x="1012" y="207"/>
                  </a:lnTo>
                  <a:lnTo>
                    <a:pt x="1009" y="174"/>
                  </a:lnTo>
                  <a:lnTo>
                    <a:pt x="999" y="143"/>
                  </a:lnTo>
                  <a:lnTo>
                    <a:pt x="984" y="115"/>
                  </a:lnTo>
                  <a:lnTo>
                    <a:pt x="964" y="91"/>
                  </a:lnTo>
                  <a:lnTo>
                    <a:pt x="940" y="69"/>
                  </a:lnTo>
                  <a:lnTo>
                    <a:pt x="909" y="50"/>
                  </a:lnTo>
                  <a:lnTo>
                    <a:pt x="874" y="34"/>
                  </a:lnTo>
                  <a:lnTo>
                    <a:pt x="834" y="22"/>
                  </a:lnTo>
                  <a:lnTo>
                    <a:pt x="788" y="12"/>
                  </a:lnTo>
                  <a:lnTo>
                    <a:pt x="737" y="6"/>
                  </a:lnTo>
                  <a:lnTo>
                    <a:pt x="682" y="2"/>
                  </a:lnTo>
                  <a:lnTo>
                    <a:pt x="621" y="0"/>
                  </a:lnTo>
                  <a:lnTo>
                    <a:pt x="595" y="1"/>
                  </a:lnTo>
                  <a:lnTo>
                    <a:pt x="568" y="2"/>
                  </a:lnTo>
                  <a:lnTo>
                    <a:pt x="539" y="3"/>
                  </a:lnTo>
                  <a:lnTo>
                    <a:pt x="508" y="7"/>
                  </a:lnTo>
                  <a:lnTo>
                    <a:pt x="474" y="11"/>
                  </a:lnTo>
                  <a:lnTo>
                    <a:pt x="441" y="17"/>
                  </a:lnTo>
                  <a:lnTo>
                    <a:pt x="406" y="25"/>
                  </a:lnTo>
                  <a:lnTo>
                    <a:pt x="371" y="34"/>
                  </a:lnTo>
                  <a:lnTo>
                    <a:pt x="336" y="47"/>
                  </a:lnTo>
                  <a:lnTo>
                    <a:pt x="300" y="62"/>
                  </a:lnTo>
                  <a:lnTo>
                    <a:pt x="266" y="78"/>
                  </a:lnTo>
                  <a:lnTo>
                    <a:pt x="232" y="99"/>
                  </a:lnTo>
                  <a:lnTo>
                    <a:pt x="199" y="122"/>
                  </a:lnTo>
                  <a:lnTo>
                    <a:pt x="168" y="148"/>
                  </a:lnTo>
                  <a:lnTo>
                    <a:pt x="138" y="178"/>
                  </a:lnTo>
                  <a:lnTo>
                    <a:pt x="110" y="212"/>
                  </a:lnTo>
                  <a:lnTo>
                    <a:pt x="84" y="250"/>
                  </a:lnTo>
                  <a:lnTo>
                    <a:pt x="61" y="292"/>
                  </a:lnTo>
                  <a:lnTo>
                    <a:pt x="41" y="338"/>
                  </a:lnTo>
                  <a:lnTo>
                    <a:pt x="25" y="389"/>
                  </a:lnTo>
                  <a:lnTo>
                    <a:pt x="11" y="444"/>
                  </a:lnTo>
                  <a:lnTo>
                    <a:pt x="11" y="444"/>
                  </a:lnTo>
                  <a:lnTo>
                    <a:pt x="3" y="501"/>
                  </a:lnTo>
                  <a:lnTo>
                    <a:pt x="0" y="553"/>
                  </a:lnTo>
                  <a:lnTo>
                    <a:pt x="2" y="600"/>
                  </a:lnTo>
                  <a:lnTo>
                    <a:pt x="9" y="642"/>
                  </a:lnTo>
                  <a:lnTo>
                    <a:pt x="20" y="680"/>
                  </a:lnTo>
                  <a:lnTo>
                    <a:pt x="35" y="714"/>
                  </a:lnTo>
                  <a:lnTo>
                    <a:pt x="54" y="744"/>
                  </a:lnTo>
                  <a:lnTo>
                    <a:pt x="76" y="770"/>
                  </a:lnTo>
                  <a:lnTo>
                    <a:pt x="100" y="793"/>
                  </a:lnTo>
                  <a:lnTo>
                    <a:pt x="126" y="814"/>
                  </a:lnTo>
                  <a:lnTo>
                    <a:pt x="155" y="830"/>
                  </a:lnTo>
                  <a:lnTo>
                    <a:pt x="185" y="845"/>
                  </a:lnTo>
                  <a:lnTo>
                    <a:pt x="217" y="857"/>
                  </a:lnTo>
                  <a:lnTo>
                    <a:pt x="248" y="866"/>
                  </a:lnTo>
                  <a:lnTo>
                    <a:pt x="281" y="874"/>
                  </a:lnTo>
                  <a:lnTo>
                    <a:pt x="313" y="880"/>
                  </a:lnTo>
                  <a:lnTo>
                    <a:pt x="344" y="883"/>
                  </a:lnTo>
                  <a:lnTo>
                    <a:pt x="374" y="885"/>
                  </a:lnTo>
                  <a:lnTo>
                    <a:pt x="403" y="887"/>
                  </a:lnTo>
                  <a:lnTo>
                    <a:pt x="431" y="888"/>
                  </a:lnTo>
                  <a:lnTo>
                    <a:pt x="477" y="887"/>
                  </a:lnTo>
                  <a:lnTo>
                    <a:pt x="524" y="885"/>
                  </a:lnTo>
                  <a:lnTo>
                    <a:pt x="571" y="882"/>
                  </a:lnTo>
                  <a:lnTo>
                    <a:pt x="619" y="877"/>
                  </a:lnTo>
                  <a:lnTo>
                    <a:pt x="668" y="873"/>
                  </a:lnTo>
                  <a:lnTo>
                    <a:pt x="717" y="866"/>
                  </a:lnTo>
                  <a:lnTo>
                    <a:pt x="767" y="859"/>
                  </a:lnTo>
                  <a:lnTo>
                    <a:pt x="816" y="850"/>
                  </a:lnTo>
                  <a:lnTo>
                    <a:pt x="866" y="841"/>
                  </a:lnTo>
                  <a:lnTo>
                    <a:pt x="916" y="829"/>
                  </a:lnTo>
                  <a:lnTo>
                    <a:pt x="919" y="814"/>
                  </a:lnTo>
                  <a:lnTo>
                    <a:pt x="927" y="773"/>
                  </a:lnTo>
                  <a:lnTo>
                    <a:pt x="939" y="714"/>
                  </a:lnTo>
                  <a:lnTo>
                    <a:pt x="952" y="644"/>
                  </a:lnTo>
                  <a:lnTo>
                    <a:pt x="966" y="570"/>
                  </a:lnTo>
                  <a:lnTo>
                    <a:pt x="980" y="500"/>
                  </a:lnTo>
                  <a:lnTo>
                    <a:pt x="992" y="440"/>
                  </a:lnTo>
                  <a:lnTo>
                    <a:pt x="1000" y="399"/>
                  </a:lnTo>
                  <a:lnTo>
                    <a:pt x="1002" y="384"/>
                  </a:lnTo>
                  <a:lnTo>
                    <a:pt x="988" y="384"/>
                  </a:lnTo>
                  <a:lnTo>
                    <a:pt x="951" y="384"/>
                  </a:lnTo>
                  <a:lnTo>
                    <a:pt x="896" y="384"/>
                  </a:lnTo>
                  <a:lnTo>
                    <a:pt x="830" y="384"/>
                  </a:lnTo>
                  <a:lnTo>
                    <a:pt x="758" y="384"/>
                  </a:lnTo>
                  <a:lnTo>
                    <a:pt x="685" y="384"/>
                  </a:lnTo>
                  <a:lnTo>
                    <a:pt x="618" y="384"/>
                  </a:lnTo>
                  <a:lnTo>
                    <a:pt x="563" y="384"/>
                  </a:lnTo>
                  <a:lnTo>
                    <a:pt x="526" y="384"/>
                  </a:lnTo>
                  <a:lnTo>
                    <a:pt x="512" y="384"/>
                  </a:lnTo>
                  <a:lnTo>
                    <a:pt x="504" y="427"/>
                  </a:lnTo>
                  <a:lnTo>
                    <a:pt x="488" y="508"/>
                  </a:lnTo>
                  <a:lnTo>
                    <a:pt x="480" y="551"/>
                  </a:lnTo>
                  <a:lnTo>
                    <a:pt x="512" y="551"/>
                  </a:lnTo>
                  <a:lnTo>
                    <a:pt x="575" y="551"/>
                  </a:lnTo>
                  <a:lnTo>
                    <a:pt x="608" y="551"/>
                  </a:lnTo>
                  <a:lnTo>
                    <a:pt x="602" y="578"/>
                  </a:lnTo>
                  <a:lnTo>
                    <a:pt x="593" y="627"/>
                  </a:lnTo>
                  <a:lnTo>
                    <a:pt x="587" y="655"/>
                  </a:lnTo>
                  <a:lnTo>
                    <a:pt x="558" y="661"/>
                  </a:lnTo>
                  <a:lnTo>
                    <a:pt x="524" y="665"/>
                  </a:lnTo>
                  <a:lnTo>
                    <a:pt x="487" y="668"/>
                  </a:lnTo>
                  <a:lnTo>
                    <a:pt x="440" y="661"/>
                  </a:lnTo>
                  <a:lnTo>
                    <a:pt x="409" y="644"/>
                  </a:lnTo>
                  <a:lnTo>
                    <a:pt x="390" y="617"/>
                  </a:lnTo>
                  <a:lnTo>
                    <a:pt x="382" y="584"/>
                  </a:lnTo>
                  <a:lnTo>
                    <a:pt x="381" y="546"/>
                  </a:lnTo>
                  <a:lnTo>
                    <a:pt x="386" y="505"/>
                  </a:lnTo>
                  <a:lnTo>
                    <a:pt x="394" y="464"/>
                  </a:lnTo>
                  <a:lnTo>
                    <a:pt x="394" y="464"/>
                  </a:lnTo>
                  <a:lnTo>
                    <a:pt x="403" y="420"/>
                  </a:lnTo>
                  <a:lnTo>
                    <a:pt x="413" y="378"/>
                  </a:lnTo>
                  <a:lnTo>
                    <a:pt x="426" y="336"/>
                  </a:lnTo>
                  <a:lnTo>
                    <a:pt x="443" y="299"/>
                  </a:lnTo>
                  <a:lnTo>
                    <a:pt x="465" y="267"/>
                  </a:lnTo>
                  <a:lnTo>
                    <a:pt x="494" y="242"/>
                  </a:lnTo>
                  <a:lnTo>
                    <a:pt x="530" y="226"/>
                  </a:lnTo>
                  <a:lnTo>
                    <a:pt x="573" y="219"/>
                  </a:lnTo>
                  <a:lnTo>
                    <a:pt x="621" y="227"/>
                  </a:lnTo>
                  <a:lnTo>
                    <a:pt x="647" y="250"/>
                  </a:lnTo>
                  <a:lnTo>
                    <a:pt x="652" y="285"/>
                  </a:lnTo>
                  <a:lnTo>
                    <a:pt x="671" y="285"/>
                  </a:lnTo>
                  <a:lnTo>
                    <a:pt x="722" y="285"/>
                  </a:lnTo>
                  <a:lnTo>
                    <a:pt x="791" y="285"/>
                  </a:lnTo>
                  <a:lnTo>
                    <a:pt x="867" y="285"/>
                  </a:lnTo>
                  <a:lnTo>
                    <a:pt x="936" y="285"/>
                  </a:lnTo>
                  <a:lnTo>
                    <a:pt x="987" y="285"/>
                  </a:lnTo>
                  <a:lnTo>
                    <a:pt x="1007" y="2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prstClr val="white"/>
                </a:solidFill>
                <a:latin typeface="Arial"/>
              </a:endParaRPr>
            </a:p>
          </p:txBody>
        </p:sp>
        <p:sp>
          <p:nvSpPr>
            <p:cNvPr id="17" name="Freeform 9"/>
            <p:cNvSpPr>
              <a:spLocks/>
            </p:cNvSpPr>
            <p:nvPr/>
          </p:nvSpPr>
          <p:spPr bwMode="auto">
            <a:xfrm>
              <a:off x="1142" y="2806"/>
              <a:ext cx="549" cy="516"/>
            </a:xfrm>
            <a:custGeom>
              <a:avLst/>
              <a:gdLst>
                <a:gd name="T0" fmla="*/ 4 w 946"/>
                <a:gd name="T1" fmla="*/ 611 h 888"/>
                <a:gd name="T2" fmla="*/ 0 w 946"/>
                <a:gd name="T3" fmla="*/ 660 h 888"/>
                <a:gd name="T4" fmla="*/ 14 w 946"/>
                <a:gd name="T5" fmla="*/ 731 h 888"/>
                <a:gd name="T6" fmla="*/ 69 w 946"/>
                <a:gd name="T7" fmla="*/ 805 h 888"/>
                <a:gd name="T8" fmla="*/ 189 w 946"/>
                <a:gd name="T9" fmla="*/ 864 h 888"/>
                <a:gd name="T10" fmla="*/ 395 w 946"/>
                <a:gd name="T11" fmla="*/ 888 h 888"/>
                <a:gd name="T12" fmla="*/ 556 w 946"/>
                <a:gd name="T13" fmla="*/ 875 h 888"/>
                <a:gd name="T14" fmla="*/ 689 w 946"/>
                <a:gd name="T15" fmla="*/ 839 h 888"/>
                <a:gd name="T16" fmla="*/ 792 w 946"/>
                <a:gd name="T17" fmla="*/ 780 h 888"/>
                <a:gd name="T18" fmla="*/ 864 w 946"/>
                <a:gd name="T19" fmla="*/ 699 h 888"/>
                <a:gd name="T20" fmla="*/ 903 w 946"/>
                <a:gd name="T21" fmla="*/ 596 h 888"/>
                <a:gd name="T22" fmla="*/ 897 w 946"/>
                <a:gd name="T23" fmla="*/ 486 h 888"/>
                <a:gd name="T24" fmla="*/ 843 w 946"/>
                <a:gd name="T25" fmla="*/ 411 h 888"/>
                <a:gd name="T26" fmla="*/ 756 w 946"/>
                <a:gd name="T27" fmla="*/ 363 h 888"/>
                <a:gd name="T28" fmla="*/ 654 w 946"/>
                <a:gd name="T29" fmla="*/ 331 h 888"/>
                <a:gd name="T30" fmla="*/ 555 w 946"/>
                <a:gd name="T31" fmla="*/ 310 h 888"/>
                <a:gd name="T32" fmla="*/ 479 w 946"/>
                <a:gd name="T33" fmla="*/ 289 h 888"/>
                <a:gd name="T34" fmla="*/ 442 w 946"/>
                <a:gd name="T35" fmla="*/ 258 h 888"/>
                <a:gd name="T36" fmla="*/ 489 w 946"/>
                <a:gd name="T37" fmla="*/ 197 h 888"/>
                <a:gd name="T38" fmla="*/ 604 w 946"/>
                <a:gd name="T39" fmla="*/ 221 h 888"/>
                <a:gd name="T40" fmla="*/ 673 w 946"/>
                <a:gd name="T41" fmla="*/ 260 h 888"/>
                <a:gd name="T42" fmla="*/ 874 w 946"/>
                <a:gd name="T43" fmla="*/ 260 h 888"/>
                <a:gd name="T44" fmla="*/ 946 w 946"/>
                <a:gd name="T45" fmla="*/ 221 h 888"/>
                <a:gd name="T46" fmla="*/ 927 w 946"/>
                <a:gd name="T47" fmla="*/ 124 h 888"/>
                <a:gd name="T48" fmla="*/ 863 w 946"/>
                <a:gd name="T49" fmla="*/ 55 h 888"/>
                <a:gd name="T50" fmla="*/ 750 w 946"/>
                <a:gd name="T51" fmla="*/ 14 h 888"/>
                <a:gd name="T52" fmla="*/ 590 w 946"/>
                <a:gd name="T53" fmla="*/ 0 h 888"/>
                <a:gd name="T54" fmla="*/ 500 w 946"/>
                <a:gd name="T55" fmla="*/ 4 h 888"/>
                <a:gd name="T56" fmla="*/ 387 w 946"/>
                <a:gd name="T57" fmla="*/ 22 h 888"/>
                <a:gd name="T58" fmla="*/ 269 w 946"/>
                <a:gd name="T59" fmla="*/ 60 h 888"/>
                <a:gd name="T60" fmla="*/ 167 w 946"/>
                <a:gd name="T61" fmla="*/ 125 h 888"/>
                <a:gd name="T62" fmla="*/ 98 w 946"/>
                <a:gd name="T63" fmla="*/ 229 h 888"/>
                <a:gd name="T64" fmla="*/ 83 w 946"/>
                <a:gd name="T65" fmla="*/ 348 h 888"/>
                <a:gd name="T66" fmla="*/ 124 w 946"/>
                <a:gd name="T67" fmla="*/ 431 h 888"/>
                <a:gd name="T68" fmla="*/ 204 w 946"/>
                <a:gd name="T69" fmla="*/ 485 h 888"/>
                <a:gd name="T70" fmla="*/ 303 w 946"/>
                <a:gd name="T71" fmla="*/ 518 h 888"/>
                <a:gd name="T72" fmla="*/ 404 w 946"/>
                <a:gd name="T73" fmla="*/ 542 h 888"/>
                <a:gd name="T74" fmla="*/ 489 w 946"/>
                <a:gd name="T75" fmla="*/ 565 h 888"/>
                <a:gd name="T76" fmla="*/ 540 w 946"/>
                <a:gd name="T77" fmla="*/ 596 h 888"/>
                <a:gd name="T78" fmla="*/ 529 w 946"/>
                <a:gd name="T79" fmla="*/ 662 h 888"/>
                <a:gd name="T80" fmla="*/ 383 w 946"/>
                <a:gd name="T81" fmla="*/ 682 h 888"/>
                <a:gd name="T82" fmla="*/ 365 w 946"/>
                <a:gd name="T83" fmla="*/ 600 h 888"/>
                <a:gd name="T84" fmla="*/ 224 w 946"/>
                <a:gd name="T85" fmla="*/ 600 h 888"/>
                <a:gd name="T86" fmla="*/ 27 w 946"/>
                <a:gd name="T87" fmla="*/ 60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6" h="888">
                  <a:moveTo>
                    <a:pt x="8" y="600"/>
                  </a:moveTo>
                  <a:lnTo>
                    <a:pt x="7" y="602"/>
                  </a:lnTo>
                  <a:lnTo>
                    <a:pt x="4" y="611"/>
                  </a:lnTo>
                  <a:lnTo>
                    <a:pt x="2" y="624"/>
                  </a:lnTo>
                  <a:lnTo>
                    <a:pt x="0" y="640"/>
                  </a:lnTo>
                  <a:lnTo>
                    <a:pt x="0" y="660"/>
                  </a:lnTo>
                  <a:lnTo>
                    <a:pt x="1" y="682"/>
                  </a:lnTo>
                  <a:lnTo>
                    <a:pt x="6" y="706"/>
                  </a:lnTo>
                  <a:lnTo>
                    <a:pt x="14" y="731"/>
                  </a:lnTo>
                  <a:lnTo>
                    <a:pt x="26" y="756"/>
                  </a:lnTo>
                  <a:lnTo>
                    <a:pt x="45" y="782"/>
                  </a:lnTo>
                  <a:lnTo>
                    <a:pt x="69" y="805"/>
                  </a:lnTo>
                  <a:lnTo>
                    <a:pt x="100" y="828"/>
                  </a:lnTo>
                  <a:lnTo>
                    <a:pt x="140" y="847"/>
                  </a:lnTo>
                  <a:lnTo>
                    <a:pt x="189" y="864"/>
                  </a:lnTo>
                  <a:lnTo>
                    <a:pt x="246" y="876"/>
                  </a:lnTo>
                  <a:lnTo>
                    <a:pt x="315" y="884"/>
                  </a:lnTo>
                  <a:lnTo>
                    <a:pt x="395" y="888"/>
                  </a:lnTo>
                  <a:lnTo>
                    <a:pt x="451" y="887"/>
                  </a:lnTo>
                  <a:lnTo>
                    <a:pt x="506" y="882"/>
                  </a:lnTo>
                  <a:lnTo>
                    <a:pt x="556" y="875"/>
                  </a:lnTo>
                  <a:lnTo>
                    <a:pt x="604" y="866"/>
                  </a:lnTo>
                  <a:lnTo>
                    <a:pt x="647" y="853"/>
                  </a:lnTo>
                  <a:lnTo>
                    <a:pt x="689" y="839"/>
                  </a:lnTo>
                  <a:lnTo>
                    <a:pt x="727" y="822"/>
                  </a:lnTo>
                  <a:lnTo>
                    <a:pt x="761" y="801"/>
                  </a:lnTo>
                  <a:lnTo>
                    <a:pt x="792" y="780"/>
                  </a:lnTo>
                  <a:lnTo>
                    <a:pt x="819" y="755"/>
                  </a:lnTo>
                  <a:lnTo>
                    <a:pt x="843" y="728"/>
                  </a:lnTo>
                  <a:lnTo>
                    <a:pt x="864" y="699"/>
                  </a:lnTo>
                  <a:lnTo>
                    <a:pt x="880" y="667"/>
                  </a:lnTo>
                  <a:lnTo>
                    <a:pt x="894" y="633"/>
                  </a:lnTo>
                  <a:lnTo>
                    <a:pt x="903" y="596"/>
                  </a:lnTo>
                  <a:lnTo>
                    <a:pt x="908" y="555"/>
                  </a:lnTo>
                  <a:lnTo>
                    <a:pt x="905" y="518"/>
                  </a:lnTo>
                  <a:lnTo>
                    <a:pt x="897" y="486"/>
                  </a:lnTo>
                  <a:lnTo>
                    <a:pt x="883" y="457"/>
                  </a:lnTo>
                  <a:lnTo>
                    <a:pt x="865" y="433"/>
                  </a:lnTo>
                  <a:lnTo>
                    <a:pt x="843" y="411"/>
                  </a:lnTo>
                  <a:lnTo>
                    <a:pt x="817" y="393"/>
                  </a:lnTo>
                  <a:lnTo>
                    <a:pt x="787" y="376"/>
                  </a:lnTo>
                  <a:lnTo>
                    <a:pt x="756" y="363"/>
                  </a:lnTo>
                  <a:lnTo>
                    <a:pt x="722" y="351"/>
                  </a:lnTo>
                  <a:lnTo>
                    <a:pt x="688" y="341"/>
                  </a:lnTo>
                  <a:lnTo>
                    <a:pt x="654" y="331"/>
                  </a:lnTo>
                  <a:lnTo>
                    <a:pt x="620" y="323"/>
                  </a:lnTo>
                  <a:lnTo>
                    <a:pt x="586" y="316"/>
                  </a:lnTo>
                  <a:lnTo>
                    <a:pt x="555" y="310"/>
                  </a:lnTo>
                  <a:lnTo>
                    <a:pt x="526" y="304"/>
                  </a:lnTo>
                  <a:lnTo>
                    <a:pt x="501" y="296"/>
                  </a:lnTo>
                  <a:lnTo>
                    <a:pt x="479" y="289"/>
                  </a:lnTo>
                  <a:lnTo>
                    <a:pt x="462" y="280"/>
                  </a:lnTo>
                  <a:lnTo>
                    <a:pt x="449" y="270"/>
                  </a:lnTo>
                  <a:lnTo>
                    <a:pt x="442" y="258"/>
                  </a:lnTo>
                  <a:lnTo>
                    <a:pt x="441" y="245"/>
                  </a:lnTo>
                  <a:lnTo>
                    <a:pt x="457" y="216"/>
                  </a:lnTo>
                  <a:lnTo>
                    <a:pt x="489" y="197"/>
                  </a:lnTo>
                  <a:lnTo>
                    <a:pt x="533" y="190"/>
                  </a:lnTo>
                  <a:lnTo>
                    <a:pt x="579" y="198"/>
                  </a:lnTo>
                  <a:lnTo>
                    <a:pt x="604" y="221"/>
                  </a:lnTo>
                  <a:lnTo>
                    <a:pt x="607" y="260"/>
                  </a:lnTo>
                  <a:lnTo>
                    <a:pt x="625" y="260"/>
                  </a:lnTo>
                  <a:lnTo>
                    <a:pt x="673" y="260"/>
                  </a:lnTo>
                  <a:lnTo>
                    <a:pt x="738" y="260"/>
                  </a:lnTo>
                  <a:lnTo>
                    <a:pt x="810" y="260"/>
                  </a:lnTo>
                  <a:lnTo>
                    <a:pt x="874" y="260"/>
                  </a:lnTo>
                  <a:lnTo>
                    <a:pt x="923" y="260"/>
                  </a:lnTo>
                  <a:lnTo>
                    <a:pt x="941" y="260"/>
                  </a:lnTo>
                  <a:lnTo>
                    <a:pt x="946" y="221"/>
                  </a:lnTo>
                  <a:lnTo>
                    <a:pt x="945" y="186"/>
                  </a:lnTo>
                  <a:lnTo>
                    <a:pt x="939" y="154"/>
                  </a:lnTo>
                  <a:lnTo>
                    <a:pt x="927" y="124"/>
                  </a:lnTo>
                  <a:lnTo>
                    <a:pt x="911" y="99"/>
                  </a:lnTo>
                  <a:lnTo>
                    <a:pt x="889" y="76"/>
                  </a:lnTo>
                  <a:lnTo>
                    <a:pt x="863" y="55"/>
                  </a:lnTo>
                  <a:lnTo>
                    <a:pt x="830" y="39"/>
                  </a:lnTo>
                  <a:lnTo>
                    <a:pt x="792" y="25"/>
                  </a:lnTo>
                  <a:lnTo>
                    <a:pt x="750" y="14"/>
                  </a:lnTo>
                  <a:lnTo>
                    <a:pt x="701" y="7"/>
                  </a:lnTo>
                  <a:lnTo>
                    <a:pt x="648" y="2"/>
                  </a:lnTo>
                  <a:lnTo>
                    <a:pt x="590" y="0"/>
                  </a:lnTo>
                  <a:lnTo>
                    <a:pt x="563" y="1"/>
                  </a:lnTo>
                  <a:lnTo>
                    <a:pt x="533" y="2"/>
                  </a:lnTo>
                  <a:lnTo>
                    <a:pt x="500" y="4"/>
                  </a:lnTo>
                  <a:lnTo>
                    <a:pt x="463" y="8"/>
                  </a:lnTo>
                  <a:lnTo>
                    <a:pt x="425" y="14"/>
                  </a:lnTo>
                  <a:lnTo>
                    <a:pt x="387" y="22"/>
                  </a:lnTo>
                  <a:lnTo>
                    <a:pt x="347" y="31"/>
                  </a:lnTo>
                  <a:lnTo>
                    <a:pt x="307" y="44"/>
                  </a:lnTo>
                  <a:lnTo>
                    <a:pt x="269" y="60"/>
                  </a:lnTo>
                  <a:lnTo>
                    <a:pt x="233" y="78"/>
                  </a:lnTo>
                  <a:lnTo>
                    <a:pt x="198" y="100"/>
                  </a:lnTo>
                  <a:lnTo>
                    <a:pt x="167" y="125"/>
                  </a:lnTo>
                  <a:lnTo>
                    <a:pt x="139" y="155"/>
                  </a:lnTo>
                  <a:lnTo>
                    <a:pt x="116" y="190"/>
                  </a:lnTo>
                  <a:lnTo>
                    <a:pt x="98" y="229"/>
                  </a:lnTo>
                  <a:lnTo>
                    <a:pt x="85" y="272"/>
                  </a:lnTo>
                  <a:lnTo>
                    <a:pt x="80" y="312"/>
                  </a:lnTo>
                  <a:lnTo>
                    <a:pt x="83" y="348"/>
                  </a:lnTo>
                  <a:lnTo>
                    <a:pt x="92" y="379"/>
                  </a:lnTo>
                  <a:lnTo>
                    <a:pt x="106" y="406"/>
                  </a:lnTo>
                  <a:lnTo>
                    <a:pt x="124" y="431"/>
                  </a:lnTo>
                  <a:lnTo>
                    <a:pt x="147" y="451"/>
                  </a:lnTo>
                  <a:lnTo>
                    <a:pt x="174" y="469"/>
                  </a:lnTo>
                  <a:lnTo>
                    <a:pt x="204" y="485"/>
                  </a:lnTo>
                  <a:lnTo>
                    <a:pt x="235" y="497"/>
                  </a:lnTo>
                  <a:lnTo>
                    <a:pt x="268" y="509"/>
                  </a:lnTo>
                  <a:lnTo>
                    <a:pt x="303" y="518"/>
                  </a:lnTo>
                  <a:lnTo>
                    <a:pt x="337" y="527"/>
                  </a:lnTo>
                  <a:lnTo>
                    <a:pt x="371" y="535"/>
                  </a:lnTo>
                  <a:lnTo>
                    <a:pt x="404" y="542"/>
                  </a:lnTo>
                  <a:lnTo>
                    <a:pt x="435" y="549"/>
                  </a:lnTo>
                  <a:lnTo>
                    <a:pt x="463" y="557"/>
                  </a:lnTo>
                  <a:lnTo>
                    <a:pt x="489" y="565"/>
                  </a:lnTo>
                  <a:lnTo>
                    <a:pt x="511" y="574"/>
                  </a:lnTo>
                  <a:lnTo>
                    <a:pt x="529" y="584"/>
                  </a:lnTo>
                  <a:lnTo>
                    <a:pt x="540" y="596"/>
                  </a:lnTo>
                  <a:lnTo>
                    <a:pt x="547" y="609"/>
                  </a:lnTo>
                  <a:lnTo>
                    <a:pt x="547" y="625"/>
                  </a:lnTo>
                  <a:lnTo>
                    <a:pt x="529" y="662"/>
                  </a:lnTo>
                  <a:lnTo>
                    <a:pt x="492" y="687"/>
                  </a:lnTo>
                  <a:lnTo>
                    <a:pt x="443" y="697"/>
                  </a:lnTo>
                  <a:lnTo>
                    <a:pt x="383" y="682"/>
                  </a:lnTo>
                  <a:lnTo>
                    <a:pt x="362" y="648"/>
                  </a:lnTo>
                  <a:lnTo>
                    <a:pt x="362" y="615"/>
                  </a:lnTo>
                  <a:lnTo>
                    <a:pt x="365" y="600"/>
                  </a:lnTo>
                  <a:lnTo>
                    <a:pt x="345" y="600"/>
                  </a:lnTo>
                  <a:lnTo>
                    <a:pt x="294" y="600"/>
                  </a:lnTo>
                  <a:lnTo>
                    <a:pt x="224" y="600"/>
                  </a:lnTo>
                  <a:lnTo>
                    <a:pt x="148" y="600"/>
                  </a:lnTo>
                  <a:lnTo>
                    <a:pt x="78" y="600"/>
                  </a:lnTo>
                  <a:lnTo>
                    <a:pt x="27" y="600"/>
                  </a:lnTo>
                  <a:lnTo>
                    <a:pt x="8" y="60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prstClr val="white"/>
                </a:solidFill>
                <a:latin typeface="Arial"/>
              </a:endParaRPr>
            </a:p>
          </p:txBody>
        </p:sp>
        <p:sp>
          <p:nvSpPr>
            <p:cNvPr id="18" name="Freeform 10"/>
            <p:cNvSpPr>
              <a:spLocks/>
            </p:cNvSpPr>
            <p:nvPr/>
          </p:nvSpPr>
          <p:spPr bwMode="auto">
            <a:xfrm>
              <a:off x="1603" y="2819"/>
              <a:ext cx="636" cy="490"/>
            </a:xfrm>
            <a:custGeom>
              <a:avLst/>
              <a:gdLst>
                <a:gd name="T0" fmla="*/ 466 w 1095"/>
                <a:gd name="T1" fmla="*/ 5 h 845"/>
                <a:gd name="T2" fmla="*/ 446 w 1095"/>
                <a:gd name="T3" fmla="*/ 43 h 845"/>
                <a:gd name="T4" fmla="*/ 408 w 1095"/>
                <a:gd name="T5" fmla="*/ 111 h 845"/>
                <a:gd name="T6" fmla="*/ 357 w 1095"/>
                <a:gd name="T7" fmla="*/ 202 h 845"/>
                <a:gd name="T8" fmla="*/ 298 w 1095"/>
                <a:gd name="T9" fmla="*/ 309 h 845"/>
                <a:gd name="T10" fmla="*/ 235 w 1095"/>
                <a:gd name="T11" fmla="*/ 423 h 845"/>
                <a:gd name="T12" fmla="*/ 171 w 1095"/>
                <a:gd name="T13" fmla="*/ 536 h 845"/>
                <a:gd name="T14" fmla="*/ 113 w 1095"/>
                <a:gd name="T15" fmla="*/ 643 h 845"/>
                <a:gd name="T16" fmla="*/ 62 w 1095"/>
                <a:gd name="T17" fmla="*/ 734 h 845"/>
                <a:gd name="T18" fmla="*/ 24 w 1095"/>
                <a:gd name="T19" fmla="*/ 802 h 845"/>
                <a:gd name="T20" fmla="*/ 3 w 1095"/>
                <a:gd name="T21" fmla="*/ 840 h 845"/>
                <a:gd name="T22" fmla="*/ 19 w 1095"/>
                <a:gd name="T23" fmla="*/ 845 h 845"/>
                <a:gd name="T24" fmla="*/ 140 w 1095"/>
                <a:gd name="T25" fmla="*/ 845 h 845"/>
                <a:gd name="T26" fmla="*/ 287 w 1095"/>
                <a:gd name="T27" fmla="*/ 845 h 845"/>
                <a:gd name="T28" fmla="*/ 358 w 1095"/>
                <a:gd name="T29" fmla="*/ 845 h 845"/>
                <a:gd name="T30" fmla="*/ 405 w 1095"/>
                <a:gd name="T31" fmla="*/ 745 h 845"/>
                <a:gd name="T32" fmla="*/ 451 w 1095"/>
                <a:gd name="T33" fmla="*/ 709 h 845"/>
                <a:gd name="T34" fmla="*/ 600 w 1095"/>
                <a:gd name="T35" fmla="*/ 709 h 845"/>
                <a:gd name="T36" fmla="*/ 696 w 1095"/>
                <a:gd name="T37" fmla="*/ 709 h 845"/>
                <a:gd name="T38" fmla="*/ 703 w 1095"/>
                <a:gd name="T39" fmla="*/ 810 h 845"/>
                <a:gd name="T40" fmla="*/ 721 w 1095"/>
                <a:gd name="T41" fmla="*/ 845 h 845"/>
                <a:gd name="T42" fmla="*/ 828 w 1095"/>
                <a:gd name="T43" fmla="*/ 845 h 845"/>
                <a:gd name="T44" fmla="*/ 971 w 1095"/>
                <a:gd name="T45" fmla="*/ 845 h 845"/>
                <a:gd name="T46" fmla="*/ 1078 w 1095"/>
                <a:gd name="T47" fmla="*/ 845 h 845"/>
                <a:gd name="T48" fmla="*/ 1094 w 1095"/>
                <a:gd name="T49" fmla="*/ 838 h 845"/>
                <a:gd name="T50" fmla="*/ 1086 w 1095"/>
                <a:gd name="T51" fmla="*/ 788 h 845"/>
                <a:gd name="T52" fmla="*/ 1071 w 1095"/>
                <a:gd name="T53" fmla="*/ 701 h 845"/>
                <a:gd name="T54" fmla="*/ 1053 w 1095"/>
                <a:gd name="T55" fmla="*/ 586 h 845"/>
                <a:gd name="T56" fmla="*/ 1031 w 1095"/>
                <a:gd name="T57" fmla="*/ 455 h 845"/>
                <a:gd name="T58" fmla="*/ 1010 w 1095"/>
                <a:gd name="T59" fmla="*/ 323 h 845"/>
                <a:gd name="T60" fmla="*/ 989 w 1095"/>
                <a:gd name="T61" fmla="*/ 200 h 845"/>
                <a:gd name="T62" fmla="*/ 972 w 1095"/>
                <a:gd name="T63" fmla="*/ 97 h 845"/>
                <a:gd name="T64" fmla="*/ 961 w 1095"/>
                <a:gd name="T65" fmla="*/ 26 h 845"/>
                <a:gd name="T66" fmla="*/ 957 w 1095"/>
                <a:gd name="T67" fmla="*/ 0 h 845"/>
                <a:gd name="T68" fmla="*/ 907 w 1095"/>
                <a:gd name="T69" fmla="*/ 0 h 845"/>
                <a:gd name="T70" fmla="*/ 786 w 1095"/>
                <a:gd name="T71" fmla="*/ 0 h 845"/>
                <a:gd name="T72" fmla="*/ 642 w 1095"/>
                <a:gd name="T73" fmla="*/ 0 h 845"/>
                <a:gd name="T74" fmla="*/ 521 w 1095"/>
                <a:gd name="T75" fmla="*/ 0 h 845"/>
                <a:gd name="T76" fmla="*/ 470 w 1095"/>
                <a:gd name="T77" fmla="*/ 0 h 845"/>
                <a:gd name="T78" fmla="*/ 662 w 1095"/>
                <a:gd name="T79" fmla="*/ 189 h 845"/>
                <a:gd name="T80" fmla="*/ 666 w 1095"/>
                <a:gd name="T81" fmla="*/ 189 h 845"/>
                <a:gd name="T82" fmla="*/ 669 w 1095"/>
                <a:gd name="T83" fmla="*/ 271 h 845"/>
                <a:gd name="T84" fmla="*/ 676 w 1095"/>
                <a:gd name="T85" fmla="*/ 422 h 845"/>
                <a:gd name="T86" fmla="*/ 678 w 1095"/>
                <a:gd name="T87" fmla="*/ 503 h 845"/>
                <a:gd name="T88" fmla="*/ 560 w 1095"/>
                <a:gd name="T89" fmla="*/ 503 h 845"/>
                <a:gd name="T90" fmla="*/ 525 w 1095"/>
                <a:gd name="T91" fmla="*/ 485 h 845"/>
                <a:gd name="T92" fmla="*/ 574 w 1095"/>
                <a:gd name="T93" fmla="*/ 379 h 845"/>
                <a:gd name="T94" fmla="*/ 632 w 1095"/>
                <a:gd name="T95" fmla="*/ 252 h 845"/>
                <a:gd name="T96" fmla="*/ 661 w 1095"/>
                <a:gd name="T97" fmla="*/ 18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5" h="845">
                  <a:moveTo>
                    <a:pt x="470" y="0"/>
                  </a:moveTo>
                  <a:lnTo>
                    <a:pt x="466" y="5"/>
                  </a:lnTo>
                  <a:lnTo>
                    <a:pt x="458" y="20"/>
                  </a:lnTo>
                  <a:lnTo>
                    <a:pt x="446" y="43"/>
                  </a:lnTo>
                  <a:lnTo>
                    <a:pt x="428" y="74"/>
                  </a:lnTo>
                  <a:lnTo>
                    <a:pt x="408" y="111"/>
                  </a:lnTo>
                  <a:lnTo>
                    <a:pt x="383" y="155"/>
                  </a:lnTo>
                  <a:lnTo>
                    <a:pt x="357" y="202"/>
                  </a:lnTo>
                  <a:lnTo>
                    <a:pt x="328" y="254"/>
                  </a:lnTo>
                  <a:lnTo>
                    <a:pt x="298" y="309"/>
                  </a:lnTo>
                  <a:lnTo>
                    <a:pt x="267" y="366"/>
                  </a:lnTo>
                  <a:lnTo>
                    <a:pt x="235" y="423"/>
                  </a:lnTo>
                  <a:lnTo>
                    <a:pt x="203" y="480"/>
                  </a:lnTo>
                  <a:lnTo>
                    <a:pt x="171" y="536"/>
                  </a:lnTo>
                  <a:lnTo>
                    <a:pt x="141" y="591"/>
                  </a:lnTo>
                  <a:lnTo>
                    <a:pt x="113" y="643"/>
                  </a:lnTo>
                  <a:lnTo>
                    <a:pt x="86" y="690"/>
                  </a:lnTo>
                  <a:lnTo>
                    <a:pt x="62" y="734"/>
                  </a:lnTo>
                  <a:lnTo>
                    <a:pt x="41" y="771"/>
                  </a:lnTo>
                  <a:lnTo>
                    <a:pt x="24" y="802"/>
                  </a:lnTo>
                  <a:lnTo>
                    <a:pt x="11" y="825"/>
                  </a:lnTo>
                  <a:lnTo>
                    <a:pt x="3" y="840"/>
                  </a:lnTo>
                  <a:lnTo>
                    <a:pt x="0" y="845"/>
                  </a:lnTo>
                  <a:lnTo>
                    <a:pt x="19" y="845"/>
                  </a:lnTo>
                  <a:lnTo>
                    <a:pt x="71" y="845"/>
                  </a:lnTo>
                  <a:lnTo>
                    <a:pt x="140" y="845"/>
                  </a:lnTo>
                  <a:lnTo>
                    <a:pt x="216" y="845"/>
                  </a:lnTo>
                  <a:lnTo>
                    <a:pt x="287" y="845"/>
                  </a:lnTo>
                  <a:lnTo>
                    <a:pt x="337" y="845"/>
                  </a:lnTo>
                  <a:lnTo>
                    <a:pt x="358" y="845"/>
                  </a:lnTo>
                  <a:lnTo>
                    <a:pt x="374" y="810"/>
                  </a:lnTo>
                  <a:lnTo>
                    <a:pt x="405" y="745"/>
                  </a:lnTo>
                  <a:lnTo>
                    <a:pt x="423" y="709"/>
                  </a:lnTo>
                  <a:lnTo>
                    <a:pt x="451" y="709"/>
                  </a:lnTo>
                  <a:lnTo>
                    <a:pt x="519" y="709"/>
                  </a:lnTo>
                  <a:lnTo>
                    <a:pt x="600" y="709"/>
                  </a:lnTo>
                  <a:lnTo>
                    <a:pt x="668" y="709"/>
                  </a:lnTo>
                  <a:lnTo>
                    <a:pt x="696" y="709"/>
                  </a:lnTo>
                  <a:lnTo>
                    <a:pt x="698" y="745"/>
                  </a:lnTo>
                  <a:lnTo>
                    <a:pt x="703" y="810"/>
                  </a:lnTo>
                  <a:lnTo>
                    <a:pt x="705" y="845"/>
                  </a:lnTo>
                  <a:lnTo>
                    <a:pt x="721" y="845"/>
                  </a:lnTo>
                  <a:lnTo>
                    <a:pt x="766" y="845"/>
                  </a:lnTo>
                  <a:lnTo>
                    <a:pt x="828" y="845"/>
                  </a:lnTo>
                  <a:lnTo>
                    <a:pt x="900" y="845"/>
                  </a:lnTo>
                  <a:lnTo>
                    <a:pt x="971" y="845"/>
                  </a:lnTo>
                  <a:lnTo>
                    <a:pt x="1034" y="845"/>
                  </a:lnTo>
                  <a:lnTo>
                    <a:pt x="1078" y="845"/>
                  </a:lnTo>
                  <a:lnTo>
                    <a:pt x="1095" y="845"/>
                  </a:lnTo>
                  <a:lnTo>
                    <a:pt x="1094" y="838"/>
                  </a:lnTo>
                  <a:lnTo>
                    <a:pt x="1091" y="819"/>
                  </a:lnTo>
                  <a:lnTo>
                    <a:pt x="1086" y="788"/>
                  </a:lnTo>
                  <a:lnTo>
                    <a:pt x="1079" y="748"/>
                  </a:lnTo>
                  <a:lnTo>
                    <a:pt x="1071" y="701"/>
                  </a:lnTo>
                  <a:lnTo>
                    <a:pt x="1062" y="645"/>
                  </a:lnTo>
                  <a:lnTo>
                    <a:pt x="1053" y="586"/>
                  </a:lnTo>
                  <a:lnTo>
                    <a:pt x="1042" y="522"/>
                  </a:lnTo>
                  <a:lnTo>
                    <a:pt x="1031" y="455"/>
                  </a:lnTo>
                  <a:lnTo>
                    <a:pt x="1021" y="390"/>
                  </a:lnTo>
                  <a:lnTo>
                    <a:pt x="1010" y="323"/>
                  </a:lnTo>
                  <a:lnTo>
                    <a:pt x="1000" y="260"/>
                  </a:lnTo>
                  <a:lnTo>
                    <a:pt x="989" y="200"/>
                  </a:lnTo>
                  <a:lnTo>
                    <a:pt x="980" y="144"/>
                  </a:lnTo>
                  <a:lnTo>
                    <a:pt x="972" y="97"/>
                  </a:lnTo>
                  <a:lnTo>
                    <a:pt x="966" y="57"/>
                  </a:lnTo>
                  <a:lnTo>
                    <a:pt x="961" y="26"/>
                  </a:lnTo>
                  <a:lnTo>
                    <a:pt x="958" y="7"/>
                  </a:lnTo>
                  <a:lnTo>
                    <a:pt x="957" y="0"/>
                  </a:lnTo>
                  <a:lnTo>
                    <a:pt x="943" y="0"/>
                  </a:lnTo>
                  <a:lnTo>
                    <a:pt x="907" y="0"/>
                  </a:lnTo>
                  <a:lnTo>
                    <a:pt x="851" y="0"/>
                  </a:lnTo>
                  <a:lnTo>
                    <a:pt x="786" y="0"/>
                  </a:lnTo>
                  <a:lnTo>
                    <a:pt x="713" y="0"/>
                  </a:lnTo>
                  <a:lnTo>
                    <a:pt x="642" y="0"/>
                  </a:lnTo>
                  <a:lnTo>
                    <a:pt x="575" y="0"/>
                  </a:lnTo>
                  <a:lnTo>
                    <a:pt x="521" y="0"/>
                  </a:lnTo>
                  <a:lnTo>
                    <a:pt x="484" y="0"/>
                  </a:lnTo>
                  <a:lnTo>
                    <a:pt x="470" y="0"/>
                  </a:lnTo>
                  <a:lnTo>
                    <a:pt x="661" y="189"/>
                  </a:lnTo>
                  <a:lnTo>
                    <a:pt x="662" y="189"/>
                  </a:lnTo>
                  <a:lnTo>
                    <a:pt x="665" y="189"/>
                  </a:lnTo>
                  <a:lnTo>
                    <a:pt x="666" y="189"/>
                  </a:lnTo>
                  <a:lnTo>
                    <a:pt x="667" y="212"/>
                  </a:lnTo>
                  <a:lnTo>
                    <a:pt x="669" y="271"/>
                  </a:lnTo>
                  <a:lnTo>
                    <a:pt x="673" y="346"/>
                  </a:lnTo>
                  <a:lnTo>
                    <a:pt x="676" y="422"/>
                  </a:lnTo>
                  <a:lnTo>
                    <a:pt x="678" y="480"/>
                  </a:lnTo>
                  <a:lnTo>
                    <a:pt x="678" y="503"/>
                  </a:lnTo>
                  <a:lnTo>
                    <a:pt x="637" y="503"/>
                  </a:lnTo>
                  <a:lnTo>
                    <a:pt x="560" y="503"/>
                  </a:lnTo>
                  <a:lnTo>
                    <a:pt x="517" y="503"/>
                  </a:lnTo>
                  <a:lnTo>
                    <a:pt x="525" y="485"/>
                  </a:lnTo>
                  <a:lnTo>
                    <a:pt x="546" y="440"/>
                  </a:lnTo>
                  <a:lnTo>
                    <a:pt x="574" y="379"/>
                  </a:lnTo>
                  <a:lnTo>
                    <a:pt x="605" y="313"/>
                  </a:lnTo>
                  <a:lnTo>
                    <a:pt x="632" y="252"/>
                  </a:lnTo>
                  <a:lnTo>
                    <a:pt x="653" y="207"/>
                  </a:lnTo>
                  <a:lnTo>
                    <a:pt x="661" y="189"/>
                  </a:lnTo>
                  <a:lnTo>
                    <a:pt x="4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prstClr val="white"/>
                </a:solidFill>
                <a:latin typeface="Arial"/>
              </a:endParaRPr>
            </a:p>
          </p:txBody>
        </p:sp>
        <p:sp>
          <p:nvSpPr>
            <p:cNvPr id="19" name="Freeform 11"/>
            <p:cNvSpPr>
              <a:spLocks/>
            </p:cNvSpPr>
            <p:nvPr/>
          </p:nvSpPr>
          <p:spPr bwMode="auto">
            <a:xfrm>
              <a:off x="2242" y="2819"/>
              <a:ext cx="655" cy="490"/>
            </a:xfrm>
            <a:custGeom>
              <a:avLst/>
              <a:gdLst>
                <a:gd name="T0" fmla="*/ 165 w 1127"/>
                <a:gd name="T1" fmla="*/ 7 h 845"/>
                <a:gd name="T2" fmla="*/ 155 w 1127"/>
                <a:gd name="T3" fmla="*/ 57 h 845"/>
                <a:gd name="T4" fmla="*/ 137 w 1127"/>
                <a:gd name="T5" fmla="*/ 144 h 845"/>
                <a:gd name="T6" fmla="*/ 115 w 1127"/>
                <a:gd name="T7" fmla="*/ 260 h 845"/>
                <a:gd name="T8" fmla="*/ 90 w 1127"/>
                <a:gd name="T9" fmla="*/ 390 h 845"/>
                <a:gd name="T10" fmla="*/ 64 w 1127"/>
                <a:gd name="T11" fmla="*/ 522 h 845"/>
                <a:gd name="T12" fmla="*/ 39 w 1127"/>
                <a:gd name="T13" fmla="*/ 645 h 845"/>
                <a:gd name="T14" fmla="*/ 20 w 1127"/>
                <a:gd name="T15" fmla="*/ 748 h 845"/>
                <a:gd name="T16" fmla="*/ 6 w 1127"/>
                <a:gd name="T17" fmla="*/ 819 h 845"/>
                <a:gd name="T18" fmla="*/ 0 w 1127"/>
                <a:gd name="T19" fmla="*/ 845 h 845"/>
                <a:gd name="T20" fmla="*/ 80 w 1127"/>
                <a:gd name="T21" fmla="*/ 845 h 845"/>
                <a:gd name="T22" fmla="*/ 228 w 1127"/>
                <a:gd name="T23" fmla="*/ 845 h 845"/>
                <a:gd name="T24" fmla="*/ 308 w 1127"/>
                <a:gd name="T25" fmla="*/ 845 h 845"/>
                <a:gd name="T26" fmla="*/ 316 w 1127"/>
                <a:gd name="T27" fmla="*/ 803 h 845"/>
                <a:gd name="T28" fmla="*/ 336 w 1127"/>
                <a:gd name="T29" fmla="*/ 698 h 845"/>
                <a:gd name="T30" fmla="*/ 361 w 1127"/>
                <a:gd name="T31" fmla="*/ 566 h 845"/>
                <a:gd name="T32" fmla="*/ 385 w 1127"/>
                <a:gd name="T33" fmla="*/ 438 h 845"/>
                <a:gd name="T34" fmla="*/ 400 w 1127"/>
                <a:gd name="T35" fmla="*/ 348 h 845"/>
                <a:gd name="T36" fmla="*/ 405 w 1127"/>
                <a:gd name="T37" fmla="*/ 328 h 845"/>
                <a:gd name="T38" fmla="*/ 408 w 1127"/>
                <a:gd name="T39" fmla="*/ 328 h 845"/>
                <a:gd name="T40" fmla="*/ 417 w 1127"/>
                <a:gd name="T41" fmla="*/ 391 h 845"/>
                <a:gd name="T42" fmla="*/ 438 w 1127"/>
                <a:gd name="T43" fmla="*/ 505 h 845"/>
                <a:gd name="T44" fmla="*/ 466 w 1127"/>
                <a:gd name="T45" fmla="*/ 639 h 845"/>
                <a:gd name="T46" fmla="*/ 491 w 1127"/>
                <a:gd name="T47" fmla="*/ 758 h 845"/>
                <a:gd name="T48" fmla="*/ 507 w 1127"/>
                <a:gd name="T49" fmla="*/ 834 h 845"/>
                <a:gd name="T50" fmla="*/ 524 w 1127"/>
                <a:gd name="T51" fmla="*/ 845 h 845"/>
                <a:gd name="T52" fmla="*/ 627 w 1127"/>
                <a:gd name="T53" fmla="*/ 845 h 845"/>
                <a:gd name="T54" fmla="*/ 773 w 1127"/>
                <a:gd name="T55" fmla="*/ 845 h 845"/>
                <a:gd name="T56" fmla="*/ 905 w 1127"/>
                <a:gd name="T57" fmla="*/ 845 h 845"/>
                <a:gd name="T58" fmla="*/ 962 w 1127"/>
                <a:gd name="T59" fmla="*/ 845 h 845"/>
                <a:gd name="T60" fmla="*/ 968 w 1127"/>
                <a:gd name="T61" fmla="*/ 819 h 845"/>
                <a:gd name="T62" fmla="*/ 981 w 1127"/>
                <a:gd name="T63" fmla="*/ 748 h 845"/>
                <a:gd name="T64" fmla="*/ 1001 w 1127"/>
                <a:gd name="T65" fmla="*/ 645 h 845"/>
                <a:gd name="T66" fmla="*/ 1026 w 1127"/>
                <a:gd name="T67" fmla="*/ 522 h 845"/>
                <a:gd name="T68" fmla="*/ 1051 w 1127"/>
                <a:gd name="T69" fmla="*/ 390 h 845"/>
                <a:gd name="T70" fmla="*/ 1076 w 1127"/>
                <a:gd name="T71" fmla="*/ 260 h 845"/>
                <a:gd name="T72" fmla="*/ 1099 w 1127"/>
                <a:gd name="T73" fmla="*/ 144 h 845"/>
                <a:gd name="T74" fmla="*/ 1117 w 1127"/>
                <a:gd name="T75" fmla="*/ 57 h 845"/>
                <a:gd name="T76" fmla="*/ 1126 w 1127"/>
                <a:gd name="T77" fmla="*/ 7 h 845"/>
                <a:gd name="T78" fmla="*/ 1104 w 1127"/>
                <a:gd name="T79" fmla="*/ 0 h 845"/>
                <a:gd name="T80" fmla="*/ 974 w 1127"/>
                <a:gd name="T81" fmla="*/ 0 h 845"/>
                <a:gd name="T82" fmla="*/ 844 w 1127"/>
                <a:gd name="T83" fmla="*/ 0 h 845"/>
                <a:gd name="T84" fmla="*/ 818 w 1127"/>
                <a:gd name="T85" fmla="*/ 10 h 845"/>
                <a:gd name="T86" fmla="*/ 806 w 1127"/>
                <a:gd name="T87" fmla="*/ 78 h 845"/>
                <a:gd name="T88" fmla="*/ 785 w 1127"/>
                <a:gd name="T89" fmla="*/ 187 h 845"/>
                <a:gd name="T90" fmla="*/ 761 w 1127"/>
                <a:gd name="T91" fmla="*/ 313 h 845"/>
                <a:gd name="T92" fmla="*/ 741 w 1127"/>
                <a:gd name="T93" fmla="*/ 429 h 845"/>
                <a:gd name="T94" fmla="*/ 730 w 1127"/>
                <a:gd name="T95" fmla="*/ 508 h 845"/>
                <a:gd name="T96" fmla="*/ 728 w 1127"/>
                <a:gd name="T97" fmla="*/ 508 h 845"/>
                <a:gd name="T98" fmla="*/ 724 w 1127"/>
                <a:gd name="T99" fmla="*/ 508 h 845"/>
                <a:gd name="T100" fmla="*/ 716 w 1127"/>
                <a:gd name="T101" fmla="*/ 435 h 845"/>
                <a:gd name="T102" fmla="*/ 695 w 1127"/>
                <a:gd name="T103" fmla="*/ 320 h 845"/>
                <a:gd name="T104" fmla="*/ 669 w 1127"/>
                <a:gd name="T105" fmla="*/ 193 h 845"/>
                <a:gd name="T106" fmla="*/ 644 w 1127"/>
                <a:gd name="T107" fmla="*/ 80 h 845"/>
                <a:gd name="T108" fmla="*/ 628 w 1127"/>
                <a:gd name="T109" fmla="*/ 10 h 845"/>
                <a:gd name="T110" fmla="*/ 613 w 1127"/>
                <a:gd name="T111" fmla="*/ 0 h 845"/>
                <a:gd name="T112" fmla="*/ 527 w 1127"/>
                <a:gd name="T113" fmla="*/ 0 h 845"/>
                <a:gd name="T114" fmla="*/ 397 w 1127"/>
                <a:gd name="T115" fmla="*/ 0 h 845"/>
                <a:gd name="T116" fmla="*/ 265 w 1127"/>
                <a:gd name="T117" fmla="*/ 0 h 845"/>
                <a:gd name="T118" fmla="*/ 179 w 1127"/>
                <a:gd name="T119"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7" h="845">
                  <a:moveTo>
                    <a:pt x="166" y="0"/>
                  </a:moveTo>
                  <a:lnTo>
                    <a:pt x="165" y="7"/>
                  </a:lnTo>
                  <a:lnTo>
                    <a:pt x="162" y="26"/>
                  </a:lnTo>
                  <a:lnTo>
                    <a:pt x="155" y="57"/>
                  </a:lnTo>
                  <a:lnTo>
                    <a:pt x="148" y="97"/>
                  </a:lnTo>
                  <a:lnTo>
                    <a:pt x="137" y="144"/>
                  </a:lnTo>
                  <a:lnTo>
                    <a:pt x="127" y="200"/>
                  </a:lnTo>
                  <a:lnTo>
                    <a:pt x="115" y="260"/>
                  </a:lnTo>
                  <a:lnTo>
                    <a:pt x="103" y="323"/>
                  </a:lnTo>
                  <a:lnTo>
                    <a:pt x="90" y="390"/>
                  </a:lnTo>
                  <a:lnTo>
                    <a:pt x="76" y="455"/>
                  </a:lnTo>
                  <a:lnTo>
                    <a:pt x="64" y="522"/>
                  </a:lnTo>
                  <a:lnTo>
                    <a:pt x="51" y="586"/>
                  </a:lnTo>
                  <a:lnTo>
                    <a:pt x="39" y="645"/>
                  </a:lnTo>
                  <a:lnTo>
                    <a:pt x="29" y="701"/>
                  </a:lnTo>
                  <a:lnTo>
                    <a:pt x="20" y="748"/>
                  </a:lnTo>
                  <a:lnTo>
                    <a:pt x="12" y="788"/>
                  </a:lnTo>
                  <a:lnTo>
                    <a:pt x="6" y="819"/>
                  </a:lnTo>
                  <a:lnTo>
                    <a:pt x="1" y="838"/>
                  </a:lnTo>
                  <a:lnTo>
                    <a:pt x="0" y="845"/>
                  </a:lnTo>
                  <a:lnTo>
                    <a:pt x="23" y="845"/>
                  </a:lnTo>
                  <a:lnTo>
                    <a:pt x="80" y="845"/>
                  </a:lnTo>
                  <a:lnTo>
                    <a:pt x="155" y="845"/>
                  </a:lnTo>
                  <a:lnTo>
                    <a:pt x="228" y="845"/>
                  </a:lnTo>
                  <a:lnTo>
                    <a:pt x="285" y="845"/>
                  </a:lnTo>
                  <a:lnTo>
                    <a:pt x="308" y="845"/>
                  </a:lnTo>
                  <a:lnTo>
                    <a:pt x="310" y="833"/>
                  </a:lnTo>
                  <a:lnTo>
                    <a:pt x="316" y="803"/>
                  </a:lnTo>
                  <a:lnTo>
                    <a:pt x="325" y="756"/>
                  </a:lnTo>
                  <a:lnTo>
                    <a:pt x="336" y="698"/>
                  </a:lnTo>
                  <a:lnTo>
                    <a:pt x="348" y="634"/>
                  </a:lnTo>
                  <a:lnTo>
                    <a:pt x="361" y="566"/>
                  </a:lnTo>
                  <a:lnTo>
                    <a:pt x="374" y="500"/>
                  </a:lnTo>
                  <a:lnTo>
                    <a:pt x="385" y="438"/>
                  </a:lnTo>
                  <a:lnTo>
                    <a:pt x="394" y="386"/>
                  </a:lnTo>
                  <a:lnTo>
                    <a:pt x="400" y="348"/>
                  </a:lnTo>
                  <a:lnTo>
                    <a:pt x="402" y="328"/>
                  </a:lnTo>
                  <a:lnTo>
                    <a:pt x="405" y="328"/>
                  </a:lnTo>
                  <a:lnTo>
                    <a:pt x="407" y="328"/>
                  </a:lnTo>
                  <a:lnTo>
                    <a:pt x="408" y="328"/>
                  </a:lnTo>
                  <a:lnTo>
                    <a:pt x="410" y="352"/>
                  </a:lnTo>
                  <a:lnTo>
                    <a:pt x="417" y="391"/>
                  </a:lnTo>
                  <a:lnTo>
                    <a:pt x="427" y="444"/>
                  </a:lnTo>
                  <a:lnTo>
                    <a:pt x="438" y="505"/>
                  </a:lnTo>
                  <a:lnTo>
                    <a:pt x="452" y="572"/>
                  </a:lnTo>
                  <a:lnTo>
                    <a:pt x="466" y="639"/>
                  </a:lnTo>
                  <a:lnTo>
                    <a:pt x="478" y="702"/>
                  </a:lnTo>
                  <a:lnTo>
                    <a:pt x="491" y="758"/>
                  </a:lnTo>
                  <a:lnTo>
                    <a:pt x="500" y="804"/>
                  </a:lnTo>
                  <a:lnTo>
                    <a:pt x="507" y="834"/>
                  </a:lnTo>
                  <a:lnTo>
                    <a:pt x="510" y="845"/>
                  </a:lnTo>
                  <a:lnTo>
                    <a:pt x="524" y="845"/>
                  </a:lnTo>
                  <a:lnTo>
                    <a:pt x="566" y="845"/>
                  </a:lnTo>
                  <a:lnTo>
                    <a:pt x="627" y="845"/>
                  </a:lnTo>
                  <a:lnTo>
                    <a:pt x="698" y="845"/>
                  </a:lnTo>
                  <a:lnTo>
                    <a:pt x="773" y="845"/>
                  </a:lnTo>
                  <a:lnTo>
                    <a:pt x="845" y="845"/>
                  </a:lnTo>
                  <a:lnTo>
                    <a:pt x="905" y="845"/>
                  </a:lnTo>
                  <a:lnTo>
                    <a:pt x="947" y="845"/>
                  </a:lnTo>
                  <a:lnTo>
                    <a:pt x="962" y="845"/>
                  </a:lnTo>
                  <a:lnTo>
                    <a:pt x="963" y="838"/>
                  </a:lnTo>
                  <a:lnTo>
                    <a:pt x="968" y="819"/>
                  </a:lnTo>
                  <a:lnTo>
                    <a:pt x="974" y="788"/>
                  </a:lnTo>
                  <a:lnTo>
                    <a:pt x="981" y="748"/>
                  </a:lnTo>
                  <a:lnTo>
                    <a:pt x="991" y="701"/>
                  </a:lnTo>
                  <a:lnTo>
                    <a:pt x="1001" y="645"/>
                  </a:lnTo>
                  <a:lnTo>
                    <a:pt x="1013" y="586"/>
                  </a:lnTo>
                  <a:lnTo>
                    <a:pt x="1026" y="522"/>
                  </a:lnTo>
                  <a:lnTo>
                    <a:pt x="1038" y="455"/>
                  </a:lnTo>
                  <a:lnTo>
                    <a:pt x="1051" y="390"/>
                  </a:lnTo>
                  <a:lnTo>
                    <a:pt x="1064" y="323"/>
                  </a:lnTo>
                  <a:lnTo>
                    <a:pt x="1076" y="260"/>
                  </a:lnTo>
                  <a:lnTo>
                    <a:pt x="1088" y="200"/>
                  </a:lnTo>
                  <a:lnTo>
                    <a:pt x="1099" y="144"/>
                  </a:lnTo>
                  <a:lnTo>
                    <a:pt x="1109" y="97"/>
                  </a:lnTo>
                  <a:lnTo>
                    <a:pt x="1117" y="57"/>
                  </a:lnTo>
                  <a:lnTo>
                    <a:pt x="1122" y="26"/>
                  </a:lnTo>
                  <a:lnTo>
                    <a:pt x="1126" y="7"/>
                  </a:lnTo>
                  <a:lnTo>
                    <a:pt x="1127" y="0"/>
                  </a:lnTo>
                  <a:lnTo>
                    <a:pt x="1104" y="0"/>
                  </a:lnTo>
                  <a:lnTo>
                    <a:pt x="1048" y="0"/>
                  </a:lnTo>
                  <a:lnTo>
                    <a:pt x="974" y="0"/>
                  </a:lnTo>
                  <a:lnTo>
                    <a:pt x="900" y="0"/>
                  </a:lnTo>
                  <a:lnTo>
                    <a:pt x="844" y="0"/>
                  </a:lnTo>
                  <a:lnTo>
                    <a:pt x="821" y="0"/>
                  </a:lnTo>
                  <a:lnTo>
                    <a:pt x="818" y="10"/>
                  </a:lnTo>
                  <a:lnTo>
                    <a:pt x="814" y="36"/>
                  </a:lnTo>
                  <a:lnTo>
                    <a:pt x="806" y="78"/>
                  </a:lnTo>
                  <a:lnTo>
                    <a:pt x="795" y="128"/>
                  </a:lnTo>
                  <a:lnTo>
                    <a:pt x="785" y="187"/>
                  </a:lnTo>
                  <a:lnTo>
                    <a:pt x="772" y="249"/>
                  </a:lnTo>
                  <a:lnTo>
                    <a:pt x="761" y="313"/>
                  </a:lnTo>
                  <a:lnTo>
                    <a:pt x="750" y="374"/>
                  </a:lnTo>
                  <a:lnTo>
                    <a:pt x="741" y="429"/>
                  </a:lnTo>
                  <a:lnTo>
                    <a:pt x="734" y="475"/>
                  </a:lnTo>
                  <a:lnTo>
                    <a:pt x="730" y="508"/>
                  </a:lnTo>
                  <a:lnTo>
                    <a:pt x="730" y="508"/>
                  </a:lnTo>
                  <a:lnTo>
                    <a:pt x="728" y="508"/>
                  </a:lnTo>
                  <a:lnTo>
                    <a:pt x="726" y="508"/>
                  </a:lnTo>
                  <a:lnTo>
                    <a:pt x="724" y="508"/>
                  </a:lnTo>
                  <a:lnTo>
                    <a:pt x="722" y="478"/>
                  </a:lnTo>
                  <a:lnTo>
                    <a:pt x="716" y="435"/>
                  </a:lnTo>
                  <a:lnTo>
                    <a:pt x="707" y="381"/>
                  </a:lnTo>
                  <a:lnTo>
                    <a:pt x="695" y="320"/>
                  </a:lnTo>
                  <a:lnTo>
                    <a:pt x="681" y="256"/>
                  </a:lnTo>
                  <a:lnTo>
                    <a:pt x="669" y="193"/>
                  </a:lnTo>
                  <a:lnTo>
                    <a:pt x="656" y="133"/>
                  </a:lnTo>
                  <a:lnTo>
                    <a:pt x="644" y="80"/>
                  </a:lnTo>
                  <a:lnTo>
                    <a:pt x="635" y="38"/>
                  </a:lnTo>
                  <a:lnTo>
                    <a:pt x="628" y="10"/>
                  </a:lnTo>
                  <a:lnTo>
                    <a:pt x="626" y="0"/>
                  </a:lnTo>
                  <a:lnTo>
                    <a:pt x="613" y="0"/>
                  </a:lnTo>
                  <a:lnTo>
                    <a:pt x="579" y="0"/>
                  </a:lnTo>
                  <a:lnTo>
                    <a:pt x="527" y="0"/>
                  </a:lnTo>
                  <a:lnTo>
                    <a:pt x="465" y="0"/>
                  </a:lnTo>
                  <a:lnTo>
                    <a:pt x="397" y="0"/>
                  </a:lnTo>
                  <a:lnTo>
                    <a:pt x="327" y="0"/>
                  </a:lnTo>
                  <a:lnTo>
                    <a:pt x="265" y="0"/>
                  </a:lnTo>
                  <a:lnTo>
                    <a:pt x="213" y="0"/>
                  </a:lnTo>
                  <a:lnTo>
                    <a:pt x="179" y="0"/>
                  </a:lnTo>
                  <a:lnTo>
                    <a:pt x="16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prstClr val="white"/>
                </a:solidFill>
                <a:latin typeface="Arial"/>
              </a:endParaRPr>
            </a:p>
          </p:txBody>
        </p:sp>
      </p:grpSp>
      <p:pic>
        <p:nvPicPr>
          <p:cNvPr id="20" name="Picture 2" descr="M:\Planning\CPPW ARRA Grant\Communications\Healthy Works - Updated 8.30.2011\HealthyWorks_final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3922" y="4254435"/>
            <a:ext cx="2832075" cy="11865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5190" y="4085993"/>
            <a:ext cx="1925169" cy="1497353"/>
          </a:xfrm>
          <a:prstGeom prst="rect">
            <a:avLst/>
          </a:prstGeom>
          <a:noFill/>
          <a:ln>
            <a:noFill/>
          </a:ln>
        </p:spPr>
      </p:pic>
    </p:spTree>
    <p:extLst>
      <p:ext uri="{BB962C8B-B14F-4D97-AF65-F5344CB8AC3E}">
        <p14:creationId xmlns:p14="http://schemas.microsoft.com/office/powerpoint/2010/main" val="68079129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20155" y="1282702"/>
            <a:ext cx="8923748" cy="1434373"/>
          </a:xfrm>
        </p:spPr>
        <p:txBody>
          <a:bodyPr/>
          <a:lstStyle/>
          <a:p>
            <a:pPr marL="0" indent="0">
              <a:buNone/>
              <a:defRPr/>
            </a:pPr>
            <a:r>
              <a:rPr lang="en-US" dirty="0"/>
              <a:t>Promote consideration of health co-benefits in SANDAG proposed policies, projects, and programs</a:t>
            </a:r>
          </a:p>
          <a:p>
            <a:pPr>
              <a:lnSpc>
                <a:spcPct val="140000"/>
              </a:lnSpc>
              <a:spcBef>
                <a:spcPct val="0"/>
              </a:spcBef>
              <a:buFont typeface="Wingdings" pitchFamily="2" charset="2"/>
              <a:buNone/>
              <a:defRPr/>
            </a:pPr>
            <a:endParaRPr lang="en-US" dirty="0"/>
          </a:p>
          <a:p>
            <a:endParaRPr lang="en-US" dirty="0"/>
          </a:p>
        </p:txBody>
      </p:sp>
      <p:sp>
        <p:nvSpPr>
          <p:cNvPr id="3" name="Title 2"/>
          <p:cNvSpPr>
            <a:spLocks noGrp="1"/>
          </p:cNvSpPr>
          <p:nvPr>
            <p:ph type="title"/>
          </p:nvPr>
        </p:nvSpPr>
        <p:spPr/>
        <p:txBody>
          <a:bodyPr vert="horz" lIns="182880" tIns="45720" rIns="91440" bIns="45720" rtlCol="0" anchor="ctr">
            <a:normAutofit/>
          </a:bodyPr>
          <a:lstStyle/>
          <a:p>
            <a:r>
              <a:rPr lang="en-US" dirty="0"/>
              <a:t>Public Health Stakeholders Group</a:t>
            </a:r>
          </a:p>
        </p:txBody>
      </p:sp>
      <p:grpSp>
        <p:nvGrpSpPr>
          <p:cNvPr id="4" name="Group 2"/>
          <p:cNvGrpSpPr>
            <a:grpSpLocks/>
          </p:cNvGrpSpPr>
          <p:nvPr/>
        </p:nvGrpSpPr>
        <p:grpSpPr bwMode="auto">
          <a:xfrm>
            <a:off x="1524000" y="2499359"/>
            <a:ext cx="9144000" cy="3200400"/>
            <a:chOff x="0" y="3124200"/>
            <a:chExt cx="9144000" cy="3200400"/>
          </a:xfrm>
        </p:grpSpPr>
        <p:pic>
          <p:nvPicPr>
            <p:cNvPr id="5" name="Picture 6" descr="C:\Users\Vikrant Sood\Desktop\photo (3).jpg"/>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0" y="31242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r="73334"/>
            <a:stretch>
              <a:fillRect/>
            </a:stretch>
          </p:blipFill>
          <p:spPr bwMode="auto">
            <a:xfrm>
              <a:off x="0" y="31242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Slide Number Placeholder 6"/>
          <p:cNvSpPr>
            <a:spLocks noGrp="1"/>
          </p:cNvSpPr>
          <p:nvPr>
            <p:ph type="sldNum" sz="quarter" idx="4"/>
          </p:nvPr>
        </p:nvSpPr>
        <p:spPr/>
        <p:txBody>
          <a:bodyPr/>
          <a:lstStyle/>
          <a:p>
            <a:fld id="{ECFBA69D-EAC6-453C-A185-2221FC6F1687}" type="slidenum">
              <a:rPr lang="en-US" smtClean="0">
                <a:solidFill>
                  <a:prstClr val="white">
                    <a:lumMod val="50000"/>
                  </a:prstClr>
                </a:solidFill>
              </a:rPr>
              <a:pPr/>
              <a:t>33</a:t>
            </a:fld>
            <a:endParaRPr lang="en-US">
              <a:solidFill>
                <a:prstClr val="white">
                  <a:lumMod val="50000"/>
                </a:prstClr>
              </a:solidFill>
            </a:endParaRPr>
          </a:p>
        </p:txBody>
      </p:sp>
    </p:spTree>
    <p:extLst>
      <p:ext uri="{BB962C8B-B14F-4D97-AF65-F5344CB8AC3E}">
        <p14:creationId xmlns:p14="http://schemas.microsoft.com/office/powerpoint/2010/main" val="3153631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5507" y="368073"/>
            <a:ext cx="7873042" cy="1082903"/>
          </a:xfrm>
        </p:spPr>
        <p:txBody>
          <a:bodyPr vert="horz" lIns="182880" tIns="45720" rIns="91440" bIns="45720" rtlCol="0" anchor="ctr">
            <a:noAutofit/>
          </a:bodyPr>
          <a:lstStyle/>
          <a:p>
            <a:pPr>
              <a:lnSpc>
                <a:spcPts val="3600"/>
              </a:lnSpc>
            </a:pPr>
            <a:r>
              <a:rPr lang="en-US" sz="3600" dirty="0"/>
              <a:t>How Transportation &amp; Land Use Patterns Impact Health </a:t>
            </a:r>
            <a:br>
              <a:rPr lang="en-US" sz="3600" dirty="0"/>
            </a:br>
            <a:endParaRPr lang="en-US" sz="3600" dirty="0"/>
          </a:p>
        </p:txBody>
      </p:sp>
      <p:sp>
        <p:nvSpPr>
          <p:cNvPr id="5" name="TextBox 4"/>
          <p:cNvSpPr txBox="1"/>
          <p:nvPr/>
        </p:nvSpPr>
        <p:spPr>
          <a:xfrm>
            <a:off x="1660711" y="2265943"/>
            <a:ext cx="2055511" cy="682238"/>
          </a:xfrm>
          <a:prstGeom prst="rect">
            <a:avLst/>
          </a:prstGeom>
          <a:noFill/>
        </p:spPr>
        <p:txBody>
          <a:bodyPr wrap="square" rtlCol="0">
            <a:spAutoFit/>
          </a:bodyPr>
          <a:lstStyle/>
          <a:p>
            <a:pPr algn="ctr" defTabSz="457200">
              <a:lnSpc>
                <a:spcPts val="2300"/>
              </a:lnSpc>
            </a:pPr>
            <a:r>
              <a:rPr lang="en-US" sz="2400" b="1" dirty="0">
                <a:solidFill>
                  <a:srgbClr val="313131">
                    <a:lumMod val="75000"/>
                    <a:lumOff val="25000"/>
                  </a:srgbClr>
                </a:solidFill>
              </a:rPr>
              <a:t>Transportation</a:t>
            </a:r>
            <a:br>
              <a:rPr lang="en-US" sz="2400" b="1" dirty="0">
                <a:solidFill>
                  <a:srgbClr val="313131">
                    <a:lumMod val="75000"/>
                    <a:lumOff val="25000"/>
                  </a:srgbClr>
                </a:solidFill>
              </a:rPr>
            </a:br>
            <a:r>
              <a:rPr lang="en-US" sz="2400" b="1" dirty="0">
                <a:solidFill>
                  <a:srgbClr val="313131">
                    <a:lumMod val="75000"/>
                    <a:lumOff val="25000"/>
                  </a:srgbClr>
                </a:solidFill>
              </a:rPr>
              <a:t>Options</a:t>
            </a:r>
          </a:p>
        </p:txBody>
      </p:sp>
      <p:sp>
        <p:nvSpPr>
          <p:cNvPr id="6" name="TextBox 5"/>
          <p:cNvSpPr txBox="1"/>
          <p:nvPr/>
        </p:nvSpPr>
        <p:spPr>
          <a:xfrm>
            <a:off x="3578988" y="2279940"/>
            <a:ext cx="1565406" cy="689741"/>
          </a:xfrm>
          <a:prstGeom prst="rect">
            <a:avLst/>
          </a:prstGeom>
          <a:noFill/>
        </p:spPr>
        <p:txBody>
          <a:bodyPr wrap="square" rtlCol="0">
            <a:spAutoFit/>
          </a:bodyPr>
          <a:lstStyle/>
          <a:p>
            <a:pPr algn="ctr" defTabSz="457200">
              <a:lnSpc>
                <a:spcPts val="2300"/>
              </a:lnSpc>
            </a:pPr>
            <a:r>
              <a:rPr lang="en-US" sz="2400" b="1" dirty="0">
                <a:solidFill>
                  <a:srgbClr val="313131">
                    <a:lumMod val="75000"/>
                    <a:lumOff val="25000"/>
                  </a:srgbClr>
                </a:solidFill>
              </a:rPr>
              <a:t>Land Use Patterns</a:t>
            </a:r>
          </a:p>
        </p:txBody>
      </p:sp>
      <p:sp>
        <p:nvSpPr>
          <p:cNvPr id="7" name="TextBox 6"/>
          <p:cNvSpPr txBox="1"/>
          <p:nvPr/>
        </p:nvSpPr>
        <p:spPr>
          <a:xfrm>
            <a:off x="5321432" y="2266438"/>
            <a:ext cx="1565406" cy="689741"/>
          </a:xfrm>
          <a:prstGeom prst="rect">
            <a:avLst/>
          </a:prstGeom>
          <a:noFill/>
        </p:spPr>
        <p:txBody>
          <a:bodyPr wrap="square" rtlCol="0">
            <a:spAutoFit/>
          </a:bodyPr>
          <a:lstStyle/>
          <a:p>
            <a:pPr algn="ctr" defTabSz="457200">
              <a:lnSpc>
                <a:spcPts val="2300"/>
              </a:lnSpc>
            </a:pPr>
            <a:r>
              <a:rPr lang="en-US" sz="2400" b="1" dirty="0">
                <a:solidFill>
                  <a:srgbClr val="313131">
                    <a:lumMod val="75000"/>
                    <a:lumOff val="25000"/>
                  </a:srgbClr>
                </a:solidFill>
              </a:rPr>
              <a:t>Travel Behavior</a:t>
            </a:r>
          </a:p>
        </p:txBody>
      </p:sp>
      <p:sp>
        <p:nvSpPr>
          <p:cNvPr id="8" name="TextBox 7"/>
          <p:cNvSpPr txBox="1"/>
          <p:nvPr/>
        </p:nvSpPr>
        <p:spPr>
          <a:xfrm>
            <a:off x="6992636" y="2553393"/>
            <a:ext cx="1565406" cy="394788"/>
          </a:xfrm>
          <a:prstGeom prst="rect">
            <a:avLst/>
          </a:prstGeom>
          <a:noFill/>
        </p:spPr>
        <p:txBody>
          <a:bodyPr wrap="square" rtlCol="0">
            <a:spAutoFit/>
          </a:bodyPr>
          <a:lstStyle/>
          <a:p>
            <a:pPr algn="ctr" defTabSz="457200">
              <a:lnSpc>
                <a:spcPts val="2300"/>
              </a:lnSpc>
            </a:pPr>
            <a:r>
              <a:rPr lang="en-US" sz="2400" b="1" dirty="0">
                <a:solidFill>
                  <a:srgbClr val="313131">
                    <a:lumMod val="75000"/>
                    <a:lumOff val="25000"/>
                  </a:srgbClr>
                </a:solidFill>
              </a:rPr>
              <a:t>Health</a:t>
            </a:r>
          </a:p>
        </p:txBody>
      </p:sp>
      <p:sp>
        <p:nvSpPr>
          <p:cNvPr id="9" name="TextBox 8"/>
          <p:cNvSpPr txBox="1"/>
          <p:nvPr/>
        </p:nvSpPr>
        <p:spPr>
          <a:xfrm>
            <a:off x="8718866" y="2563001"/>
            <a:ext cx="1565406" cy="394788"/>
          </a:xfrm>
          <a:prstGeom prst="rect">
            <a:avLst/>
          </a:prstGeom>
          <a:noFill/>
        </p:spPr>
        <p:txBody>
          <a:bodyPr wrap="square" rtlCol="0">
            <a:spAutoFit/>
          </a:bodyPr>
          <a:lstStyle/>
          <a:p>
            <a:pPr algn="ctr" defTabSz="457200">
              <a:lnSpc>
                <a:spcPts val="2300"/>
              </a:lnSpc>
            </a:pPr>
            <a:r>
              <a:rPr lang="en-US" sz="2400" b="1" dirty="0">
                <a:solidFill>
                  <a:srgbClr val="313131">
                    <a:lumMod val="75000"/>
                    <a:lumOff val="25000"/>
                  </a:srgbClr>
                </a:solidFill>
              </a:rPr>
              <a:t>Costs</a:t>
            </a:r>
          </a:p>
        </p:txBody>
      </p:sp>
      <p:sp>
        <p:nvSpPr>
          <p:cNvPr id="10" name="Text Placeholder 1"/>
          <p:cNvSpPr txBox="1">
            <a:spLocks/>
          </p:cNvSpPr>
          <p:nvPr/>
        </p:nvSpPr>
        <p:spPr>
          <a:xfrm>
            <a:off x="1660713" y="4659437"/>
            <a:ext cx="3526971" cy="879226"/>
          </a:xfrm>
          <a:prstGeom prst="rect">
            <a:avLst/>
          </a:prstGeom>
        </p:spPr>
        <p:txBody>
          <a:bodyPr vert="horz" lIns="182880" tIns="45720" rIns="91440" bIns="45720" rtlCol="0">
            <a:noAutofit/>
          </a:bodyPr>
          <a:lstStyle>
            <a:lvl1pPr marL="230188" indent="-230188" algn="l" defTabSz="457200" rtl="0" eaLnBrk="1" latinLnBrk="0" hangingPunct="1">
              <a:lnSpc>
                <a:spcPts val="3300"/>
              </a:lnSpc>
              <a:spcBef>
                <a:spcPct val="20000"/>
              </a:spcBef>
              <a:buFont typeface="Arial"/>
              <a:buChar char="•"/>
              <a:defRPr lang="en-US" sz="3200" kern="1200" dirty="0" smtClean="0">
                <a:solidFill>
                  <a:schemeClr val="tx1">
                    <a:lumMod val="75000"/>
                    <a:lumOff val="25000"/>
                  </a:schemeClr>
                </a:solidFill>
                <a:latin typeface="+mn-lt"/>
                <a:ea typeface="+mn-ea"/>
                <a:cs typeface="+mn-cs"/>
              </a:defRPr>
            </a:lvl1pPr>
            <a:lvl2pPr marL="569913" indent="-339725"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800100" indent="-230188"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900"/>
              </a:lnSpc>
              <a:buNone/>
            </a:pPr>
            <a:r>
              <a:rPr sz="800">
                <a:solidFill>
                  <a:srgbClr val="313131">
                    <a:lumMod val="75000"/>
                    <a:lumOff val="25000"/>
                  </a:srgbClr>
                </a:solidFill>
              </a:rPr>
              <a:t>From </a:t>
            </a:r>
            <a:r>
              <a:rPr sz="800">
                <a:solidFill>
                  <a:srgbClr val="313131">
                    <a:lumMod val="75000"/>
                    <a:lumOff val="25000"/>
                  </a:srgbClr>
                </a:solidFill>
                <a:hlinkClick r:id="rId3"/>
              </a:rPr>
              <a:t>http://www.apha.org/advocacy/reports/reports/</a:t>
            </a:r>
            <a:endParaRPr sz="800">
              <a:solidFill>
                <a:srgbClr val="313131">
                  <a:lumMod val="75000"/>
                  <a:lumOff val="25000"/>
                </a:srgbClr>
              </a:solidFill>
            </a:endParaRPr>
          </a:p>
          <a:p>
            <a:pPr marL="0" indent="0">
              <a:lnSpc>
                <a:spcPts val="900"/>
              </a:lnSpc>
              <a:buNone/>
            </a:pPr>
            <a:r>
              <a:rPr sz="800">
                <a:solidFill>
                  <a:srgbClr val="313131">
                    <a:lumMod val="75000"/>
                    <a:lumOff val="25000"/>
                  </a:srgbClr>
                </a:solidFill>
              </a:rPr>
              <a:t>Source: The Hidden Health Costs of Transportation.” A report prepared by Urban Design 4 Health, Inc. and the American Public Health Association, February 2010., </a:t>
            </a:r>
            <a:r>
              <a:rPr sz="800" err="1">
                <a:solidFill>
                  <a:srgbClr val="313131">
                    <a:lumMod val="75000"/>
                    <a:lumOff val="25000"/>
                  </a:srgbClr>
                </a:solidFill>
              </a:rPr>
              <a:t>pp</a:t>
            </a:r>
            <a:r>
              <a:rPr sz="800">
                <a:solidFill>
                  <a:srgbClr val="313131">
                    <a:lumMod val="75000"/>
                    <a:lumOff val="25000"/>
                  </a:srgbClr>
                </a:solidFill>
              </a:rPr>
              <a:t>: 2-3.</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264" t="34680" r="5474" b="42634"/>
          <a:stretch/>
        </p:blipFill>
        <p:spPr>
          <a:xfrm>
            <a:off x="1847850" y="2948181"/>
            <a:ext cx="8436422" cy="1555858"/>
          </a:xfrm>
          <a:prstGeom prst="rect">
            <a:avLst/>
          </a:prstGeom>
        </p:spPr>
      </p:pic>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34</a:t>
            </a:fld>
            <a:endParaRPr lang="en-US">
              <a:solidFill>
                <a:prstClr val="white">
                  <a:lumMod val="50000"/>
                </a:prstClr>
              </a:solidFill>
            </a:endParaRPr>
          </a:p>
        </p:txBody>
      </p:sp>
    </p:spTree>
    <p:extLst>
      <p:ext uri="{BB962C8B-B14F-4D97-AF65-F5344CB8AC3E}">
        <p14:creationId xmlns:p14="http://schemas.microsoft.com/office/powerpoint/2010/main" val="19554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Walkable and </a:t>
            </a:r>
            <a:r>
              <a:rPr lang="en-US" sz="3200" dirty="0" err="1"/>
              <a:t>Bikable</a:t>
            </a:r>
            <a:r>
              <a:rPr lang="en-US" sz="3200" dirty="0"/>
              <a:t> </a:t>
            </a:r>
            <a:r>
              <a:rPr lang="en-US" sz="3200" dirty="0" err="1"/>
              <a:t>Communties</a:t>
            </a:r>
            <a:r>
              <a:rPr lang="en-US" sz="3200" dirty="0"/>
              <a:t> – A Triple Win</a:t>
            </a:r>
          </a:p>
        </p:txBody>
      </p:sp>
      <p:sp>
        <p:nvSpPr>
          <p:cNvPr id="6" name="Text Placeholder 1"/>
          <p:cNvSpPr txBox="1">
            <a:spLocks/>
          </p:cNvSpPr>
          <p:nvPr/>
        </p:nvSpPr>
        <p:spPr>
          <a:xfrm>
            <a:off x="1667693" y="5632609"/>
            <a:ext cx="3526971" cy="879226"/>
          </a:xfrm>
          <a:prstGeom prst="rect">
            <a:avLst/>
          </a:prstGeom>
        </p:spPr>
        <p:txBody>
          <a:bodyPr vert="horz" lIns="182880" tIns="45720" rIns="91440" bIns="45720" rtlCol="0">
            <a:noAutofit/>
          </a:bodyPr>
          <a:lstStyle>
            <a:lvl1pPr marL="230188" indent="-230188" algn="l" defTabSz="457200" rtl="0" eaLnBrk="1" latinLnBrk="0" hangingPunct="1">
              <a:lnSpc>
                <a:spcPts val="3300"/>
              </a:lnSpc>
              <a:spcBef>
                <a:spcPct val="20000"/>
              </a:spcBef>
              <a:buFont typeface="Arial"/>
              <a:buChar char="•"/>
              <a:defRPr lang="en-US" sz="3200" kern="1200" dirty="0" smtClean="0">
                <a:solidFill>
                  <a:schemeClr val="tx1">
                    <a:lumMod val="75000"/>
                    <a:lumOff val="25000"/>
                  </a:schemeClr>
                </a:solidFill>
                <a:latin typeface="+mn-lt"/>
                <a:ea typeface="+mn-ea"/>
                <a:cs typeface="+mn-cs"/>
              </a:defRPr>
            </a:lvl1pPr>
            <a:lvl2pPr marL="569913" indent="-339725"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800100" indent="-230188"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900"/>
              </a:lnSpc>
              <a:buNone/>
            </a:pPr>
            <a:r>
              <a:rPr sz="800">
                <a:solidFill>
                  <a:srgbClr val="313131">
                    <a:lumMod val="75000"/>
                    <a:lumOff val="25000"/>
                  </a:srgbClr>
                </a:solidFill>
              </a:rPr>
              <a:t>From </a:t>
            </a:r>
            <a:r>
              <a:rPr sz="800">
                <a:solidFill>
                  <a:srgbClr val="313131">
                    <a:lumMod val="75000"/>
                    <a:lumOff val="25000"/>
                  </a:srgbClr>
                </a:solidFill>
                <a:hlinkClick r:id="rId3"/>
              </a:rPr>
              <a:t>http://www.apha.org/advocacy/reports/reports/</a:t>
            </a:r>
            <a:endParaRPr sz="800">
              <a:solidFill>
                <a:srgbClr val="313131">
                  <a:lumMod val="75000"/>
                  <a:lumOff val="25000"/>
                </a:srgbClr>
              </a:solidFill>
            </a:endParaRPr>
          </a:p>
          <a:p>
            <a:pPr marL="0" indent="0">
              <a:lnSpc>
                <a:spcPts val="900"/>
              </a:lnSpc>
              <a:buNone/>
            </a:pPr>
            <a:r>
              <a:rPr sz="800">
                <a:solidFill>
                  <a:srgbClr val="313131">
                    <a:lumMod val="75000"/>
                    <a:lumOff val="25000"/>
                  </a:srgbClr>
                </a:solidFill>
              </a:rPr>
              <a:t>Source: The Hidden Health Costs of Transportation.” A report prepared by Urban Design 4 Health, Inc. and the American Public Health Association, February 2010., </a:t>
            </a:r>
            <a:r>
              <a:rPr sz="800" err="1">
                <a:solidFill>
                  <a:srgbClr val="313131">
                    <a:lumMod val="75000"/>
                    <a:lumOff val="25000"/>
                  </a:srgbClr>
                </a:solidFill>
              </a:rPr>
              <a:t>pp</a:t>
            </a:r>
            <a:r>
              <a:rPr sz="800">
                <a:solidFill>
                  <a:srgbClr val="313131">
                    <a:lumMod val="75000"/>
                    <a:lumOff val="25000"/>
                  </a:srgbClr>
                </a:solidFill>
              </a:rPr>
              <a:t>: 2-3.</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563" t="12157" r="11145" b="9166"/>
          <a:stretch/>
        </p:blipFill>
        <p:spPr>
          <a:xfrm>
            <a:off x="3257550" y="1511990"/>
            <a:ext cx="5715000" cy="4362998"/>
          </a:xfrm>
          <a:prstGeom prst="rect">
            <a:avLst/>
          </a:prstGeom>
        </p:spPr>
      </p:pic>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35</a:t>
            </a:fld>
            <a:endParaRPr lang="en-US">
              <a:solidFill>
                <a:prstClr val="white">
                  <a:lumMod val="50000"/>
                </a:prstClr>
              </a:solidFill>
            </a:endParaRPr>
          </a:p>
        </p:txBody>
      </p:sp>
    </p:spTree>
    <p:extLst>
      <p:ext uri="{BB962C8B-B14F-4D97-AF65-F5344CB8AC3E}">
        <p14:creationId xmlns:p14="http://schemas.microsoft.com/office/powerpoint/2010/main" val="1674506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Invest in transportation infrastructure that maximizes public health benefits, social interaction, and community cohesion </a:t>
            </a:r>
          </a:p>
        </p:txBody>
      </p:sp>
      <p:sp>
        <p:nvSpPr>
          <p:cNvPr id="3" name="Title 2"/>
          <p:cNvSpPr>
            <a:spLocks noGrp="1"/>
          </p:cNvSpPr>
          <p:nvPr>
            <p:ph type="title"/>
          </p:nvPr>
        </p:nvSpPr>
        <p:spPr/>
        <p:txBody>
          <a:bodyPr/>
          <a:lstStyle/>
          <a:p>
            <a:r>
              <a:rPr lang="en-US"/>
              <a:t>Healthy Communities: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036"/>
          <a:stretch/>
        </p:blipFill>
        <p:spPr>
          <a:xfrm>
            <a:off x="3617381" y="3729684"/>
            <a:ext cx="4957233" cy="2579436"/>
          </a:xfrm>
          <a:prstGeom prst="rect">
            <a:avLst/>
          </a:prstGeom>
        </p:spPr>
      </p:pic>
      <p:sp>
        <p:nvSpPr>
          <p:cNvPr id="4" name="Slide Number Placeholder 3"/>
          <p:cNvSpPr>
            <a:spLocks noGrp="1"/>
          </p:cNvSpPr>
          <p:nvPr>
            <p:ph type="sldNum" sz="quarter" idx="4"/>
          </p:nvPr>
        </p:nvSpPr>
        <p:spPr/>
        <p:txBody>
          <a:bodyPr/>
          <a:lstStyle/>
          <a:p>
            <a:fld id="{ECFBA69D-EAC6-453C-A185-2221FC6F1687}" type="slidenum">
              <a:rPr lang="en-US" smtClean="0">
                <a:solidFill>
                  <a:prstClr val="white">
                    <a:lumMod val="50000"/>
                  </a:prstClr>
                </a:solidFill>
              </a:rPr>
              <a:pPr/>
              <a:t>36</a:t>
            </a:fld>
            <a:endParaRPr lang="en-US">
              <a:solidFill>
                <a:prstClr val="white">
                  <a:lumMod val="50000"/>
                </a:prstClr>
              </a:solidFill>
            </a:endParaRPr>
          </a:p>
        </p:txBody>
      </p:sp>
    </p:spTree>
    <p:extLst>
      <p:ext uri="{BB962C8B-B14F-4D97-AF65-F5344CB8AC3E}">
        <p14:creationId xmlns:p14="http://schemas.microsoft.com/office/powerpoint/2010/main" val="1353307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87501" y="1282701"/>
            <a:ext cx="4508500" cy="5054600"/>
          </a:xfrm>
        </p:spPr>
        <p:txBody>
          <a:bodyPr/>
          <a:lstStyle/>
          <a:p>
            <a:r>
              <a:rPr lang="en-US" dirty="0"/>
              <a:t>Improve access to healthy, affordable, </a:t>
            </a:r>
            <a:br>
              <a:rPr lang="en-US" dirty="0"/>
            </a:br>
            <a:r>
              <a:rPr lang="en-US" dirty="0"/>
              <a:t>and culturally appropriate food </a:t>
            </a:r>
            <a:br>
              <a:rPr lang="en-US" dirty="0"/>
            </a:br>
            <a:r>
              <a:rPr lang="en-US" dirty="0"/>
              <a:t>and nutrition</a:t>
            </a:r>
          </a:p>
          <a:p>
            <a:r>
              <a:rPr lang="en-US" dirty="0"/>
              <a:t>Access includes transportation </a:t>
            </a:r>
          </a:p>
        </p:txBody>
      </p:sp>
      <p:sp>
        <p:nvSpPr>
          <p:cNvPr id="3" name="Title 2"/>
          <p:cNvSpPr>
            <a:spLocks noGrp="1"/>
          </p:cNvSpPr>
          <p:nvPr>
            <p:ph type="title"/>
          </p:nvPr>
        </p:nvSpPr>
        <p:spPr/>
        <p:txBody>
          <a:bodyPr/>
          <a:lstStyle/>
          <a:p>
            <a:r>
              <a:rPr lang="en-US"/>
              <a:t>Access to Healthy Foods</a:t>
            </a:r>
            <a:endParaRPr lang="en-US" dirty="0"/>
          </a:p>
        </p:txBody>
      </p:sp>
      <p:pic>
        <p:nvPicPr>
          <p:cNvPr id="4" name="Picture 7" descr="farmers-market-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6392"/>
            <a:ext cx="4114800" cy="273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
          </p:nvPr>
        </p:nvSpPr>
        <p:spPr/>
        <p:txBody>
          <a:bodyPr/>
          <a:lstStyle/>
          <a:p>
            <a:fld id="{ECFBA69D-EAC6-453C-A185-2221FC6F1687}" type="slidenum">
              <a:rPr lang="en-US" smtClean="0">
                <a:solidFill>
                  <a:prstClr val="white">
                    <a:lumMod val="50000"/>
                  </a:prstClr>
                </a:solidFill>
              </a:rPr>
              <a:pPr/>
              <a:t>37</a:t>
            </a:fld>
            <a:endParaRPr lang="en-US">
              <a:solidFill>
                <a:prstClr val="white">
                  <a:lumMod val="50000"/>
                </a:prstClr>
              </a:solidFill>
            </a:endParaRPr>
          </a:p>
        </p:txBody>
      </p:sp>
    </p:spTree>
    <p:extLst>
      <p:ext uri="{BB962C8B-B14F-4D97-AF65-F5344CB8AC3E}">
        <p14:creationId xmlns:p14="http://schemas.microsoft.com/office/powerpoint/2010/main" val="3807180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Encourage active uses in streets and public space  to promote public safety </a:t>
            </a:r>
          </a:p>
        </p:txBody>
      </p:sp>
      <p:sp>
        <p:nvSpPr>
          <p:cNvPr id="3" name="Title 2"/>
          <p:cNvSpPr>
            <a:spLocks noGrp="1"/>
          </p:cNvSpPr>
          <p:nvPr>
            <p:ph type="title"/>
          </p:nvPr>
        </p:nvSpPr>
        <p:spPr/>
        <p:txBody>
          <a:bodyPr/>
          <a:lstStyle/>
          <a:p>
            <a:r>
              <a:rPr lang="en-US"/>
              <a:t>Public Safety</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630" y="2125894"/>
            <a:ext cx="3200480" cy="39106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ECFBA69D-EAC6-453C-A185-2221FC6F1687}" type="slidenum">
              <a:rPr lang="en-US" smtClean="0">
                <a:solidFill>
                  <a:prstClr val="white">
                    <a:lumMod val="50000"/>
                  </a:prstClr>
                </a:solidFill>
              </a:rPr>
              <a:pPr/>
              <a:t>38</a:t>
            </a:fld>
            <a:endParaRPr lang="en-US">
              <a:solidFill>
                <a:prstClr val="white">
                  <a:lumMod val="50000"/>
                </a:prstClr>
              </a:solidFill>
            </a:endParaRPr>
          </a:p>
        </p:txBody>
      </p:sp>
    </p:spTree>
    <p:extLst>
      <p:ext uri="{BB962C8B-B14F-4D97-AF65-F5344CB8AC3E}">
        <p14:creationId xmlns:p14="http://schemas.microsoft.com/office/powerpoint/2010/main" val="1499160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ECFBA69D-EAC6-453C-A185-2221FC6F1687}" type="slidenum">
              <a:rPr lang="en-US" smtClean="0">
                <a:solidFill>
                  <a:prstClr val="white">
                    <a:lumMod val="50000"/>
                  </a:prstClr>
                </a:solidFill>
              </a:rPr>
              <a:pPr/>
              <a:t>39</a:t>
            </a:fld>
            <a:endParaRPr lang="en-US" dirty="0">
              <a:solidFill>
                <a:prstClr val="white">
                  <a:lumMod val="50000"/>
                </a:prstClr>
              </a:solidFill>
            </a:endParaRPr>
          </a:p>
        </p:txBody>
      </p:sp>
      <p:sp>
        <p:nvSpPr>
          <p:cNvPr id="12" name="Title 11"/>
          <p:cNvSpPr>
            <a:spLocks noGrp="1"/>
          </p:cNvSpPr>
          <p:nvPr>
            <p:ph type="title"/>
          </p:nvPr>
        </p:nvSpPr>
        <p:spPr/>
        <p:txBody>
          <a:bodyPr>
            <a:normAutofit/>
          </a:bodyPr>
          <a:lstStyle/>
          <a:p>
            <a:r>
              <a:rPr lang="en-US" sz="3600" dirty="0"/>
              <a:t>San Diego Forward: The Regional Plan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308" y="1349829"/>
            <a:ext cx="3859848" cy="5021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876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Times New Roman" panose="02020603050405020304" pitchFamily="18" charset="0"/>
                <a:cs typeface="Times New Roman" panose="02020603050405020304" pitchFamily="18" charset="0"/>
              </a:rPr>
              <a:t/>
            </a:r>
            <a:br>
              <a:rPr lang="en-US" b="1" dirty="0">
                <a:solidFill>
                  <a:schemeClr val="tx2">
                    <a:lumMod val="75000"/>
                  </a:schemeClr>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44090" y="1715631"/>
            <a:ext cx="10960099" cy="3968905"/>
          </a:xfrm>
        </p:spPr>
        <p:txBody>
          <a:bodyPr/>
          <a:lstStyle/>
          <a:p>
            <a:pPr marL="285750" indent="-285750"/>
            <a:r>
              <a:rPr lang="en-US" dirty="0">
                <a:solidFill>
                  <a:srgbClr val="002060"/>
                </a:solidFill>
              </a:rPr>
              <a:t>Non-Hispanic white adults are more likely to engage in physical activity than Hispanic and African American adults</a:t>
            </a:r>
          </a:p>
          <a:p>
            <a:pPr marL="285750" indent="-285750"/>
            <a:r>
              <a:rPr lang="en-US" dirty="0">
                <a:solidFill>
                  <a:srgbClr val="002060"/>
                </a:solidFill>
              </a:rPr>
              <a:t>Health disparities between Non-Hispanic white adults and Hispanic and African American adults are </a:t>
            </a:r>
            <a:r>
              <a:rPr lang="en-US" i="1" dirty="0">
                <a:solidFill>
                  <a:srgbClr val="002060"/>
                </a:solidFill>
              </a:rPr>
              <a:t>highest </a:t>
            </a:r>
            <a:r>
              <a:rPr lang="en-US" dirty="0">
                <a:solidFill>
                  <a:srgbClr val="002060"/>
                </a:solidFill>
              </a:rPr>
              <a:t>for wealthier Americans</a:t>
            </a:r>
            <a:endParaRPr lang="en-US" i="1" dirty="0">
              <a:solidFill>
                <a:srgbClr val="002060"/>
              </a:solidFill>
            </a:endParaRPr>
          </a:p>
          <a:p>
            <a:pPr marL="285750" indent="-285750"/>
            <a:r>
              <a:rPr lang="en-US" dirty="0">
                <a:solidFill>
                  <a:srgbClr val="002060"/>
                </a:solidFill>
              </a:rPr>
              <a:t>Low-income American adults have higher rates of:</a:t>
            </a:r>
          </a:p>
          <a:p>
            <a:pPr marL="685800" lvl="1"/>
            <a:r>
              <a:rPr lang="en-US" dirty="0">
                <a:solidFill>
                  <a:srgbClr val="002060"/>
                </a:solidFill>
              </a:rPr>
              <a:t>Heart disease</a:t>
            </a:r>
          </a:p>
          <a:p>
            <a:pPr marL="685800" lvl="1"/>
            <a:r>
              <a:rPr lang="en-US" dirty="0">
                <a:solidFill>
                  <a:srgbClr val="002060"/>
                </a:solidFill>
              </a:rPr>
              <a:t>Stroke</a:t>
            </a:r>
          </a:p>
          <a:p>
            <a:pPr marL="685800" lvl="1"/>
            <a:r>
              <a:rPr lang="en-US" dirty="0">
                <a:solidFill>
                  <a:srgbClr val="002060"/>
                </a:solidFill>
              </a:rPr>
              <a:t>Diabetes</a:t>
            </a:r>
          </a:p>
          <a:p>
            <a:pPr marL="285750" lvl="0" indent="-285750"/>
            <a:endParaRPr lang="en-US"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494778" y="908680"/>
            <a:ext cx="5634876" cy="646331"/>
          </a:xfrm>
          <a:prstGeom prst="rect">
            <a:avLst/>
          </a:prstGeom>
          <a:noFill/>
        </p:spPr>
        <p:txBody>
          <a:bodyPr wrap="non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Planning and Public Health</a:t>
            </a:r>
          </a:p>
        </p:txBody>
      </p:sp>
    </p:spTree>
    <p:extLst>
      <p:ext uri="{BB962C8B-B14F-4D97-AF65-F5344CB8AC3E}">
        <p14:creationId xmlns:p14="http://schemas.microsoft.com/office/powerpoint/2010/main" val="2021280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87501" y="1282701"/>
            <a:ext cx="4930530" cy="5054600"/>
          </a:xfrm>
        </p:spPr>
        <p:txBody>
          <a:bodyPr>
            <a:normAutofit fontScale="85000" lnSpcReduction="10000"/>
          </a:bodyPr>
          <a:lstStyle/>
          <a:p>
            <a:r>
              <a:rPr lang="en-US" dirty="0"/>
              <a:t>Multi-modal transportation network</a:t>
            </a:r>
          </a:p>
          <a:p>
            <a:r>
              <a:rPr lang="en-US" dirty="0"/>
              <a:t>Health-based project evaluation criteria</a:t>
            </a:r>
          </a:p>
          <a:p>
            <a:r>
              <a:rPr lang="en-US" dirty="0"/>
              <a:t>Health-based performance metrics</a:t>
            </a:r>
          </a:p>
          <a:p>
            <a:r>
              <a:rPr lang="en-US" dirty="0"/>
              <a:t>Active Transportation enhancements to the travel forecasting model</a:t>
            </a:r>
          </a:p>
          <a:p>
            <a:r>
              <a:rPr lang="en-US" dirty="0"/>
              <a:t>Integrated Transportation Health Impact Model</a:t>
            </a:r>
          </a:p>
          <a:p>
            <a:endParaRPr lang="en-US" dirty="0"/>
          </a:p>
        </p:txBody>
      </p:sp>
      <p:sp>
        <p:nvSpPr>
          <p:cNvPr id="3" name="Title 2"/>
          <p:cNvSpPr>
            <a:spLocks noGrp="1"/>
          </p:cNvSpPr>
          <p:nvPr>
            <p:ph type="title"/>
          </p:nvPr>
        </p:nvSpPr>
        <p:spPr/>
        <p:txBody>
          <a:bodyPr>
            <a:normAutofit/>
          </a:bodyPr>
          <a:lstStyle/>
          <a:p>
            <a:r>
              <a:rPr lang="en-US" dirty="0"/>
              <a:t>Integration of Health into San Diego Forward</a:t>
            </a:r>
          </a:p>
        </p:txBody>
      </p:sp>
      <p:sp>
        <p:nvSpPr>
          <p:cNvPr id="5" name="Slide Number Placeholder 4"/>
          <p:cNvSpPr>
            <a:spLocks noGrp="1"/>
          </p:cNvSpPr>
          <p:nvPr>
            <p:ph type="sldNum" sz="quarter" idx="4"/>
          </p:nvPr>
        </p:nvSpPr>
        <p:spPr/>
        <p:txBody>
          <a:bodyPr/>
          <a:lstStyle/>
          <a:p>
            <a:fld id="{ECFBA69D-EAC6-453C-A185-2221FC6F1687}" type="slidenum">
              <a:rPr lang="en-US" smtClean="0">
                <a:solidFill>
                  <a:prstClr val="white">
                    <a:lumMod val="50000"/>
                  </a:prstClr>
                </a:solidFill>
              </a:rPr>
              <a:pPr/>
              <a:t>40</a:t>
            </a:fld>
            <a:endParaRPr lang="en-US">
              <a:solidFill>
                <a:prstClr val="white">
                  <a:lumMod val="50000"/>
                </a:prstClr>
              </a:solidFill>
            </a:endParaRPr>
          </a:p>
        </p:txBody>
      </p:sp>
      <p:pic>
        <p:nvPicPr>
          <p:cNvPr id="6" name="Picture 7" descr="SD-UP-6-B-08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8031" y="1282701"/>
            <a:ext cx="3524358" cy="44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97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Our Changing Land Use Pattern…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739"/>
          <a:stretch/>
        </p:blipFill>
        <p:spPr>
          <a:xfrm>
            <a:off x="1524378" y="1166400"/>
            <a:ext cx="9143245" cy="5663887"/>
          </a:xfrm>
          <a:prstGeom prst="rect">
            <a:avLst/>
          </a:prstGeom>
        </p:spPr>
      </p:pic>
    </p:spTree>
    <p:extLst>
      <p:ext uri="{BB962C8B-B14F-4D97-AF65-F5344CB8AC3E}">
        <p14:creationId xmlns:p14="http://schemas.microsoft.com/office/powerpoint/2010/main" val="1218841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825" y="320675"/>
            <a:ext cx="3543300" cy="1544103"/>
          </a:xfrm>
        </p:spPr>
        <p:txBody>
          <a:bodyPr>
            <a:noAutofit/>
          </a:bodyPr>
          <a:lstStyle/>
          <a:p>
            <a:pPr>
              <a:lnSpc>
                <a:spcPts val="3600"/>
              </a:lnSpc>
            </a:pPr>
            <a:r>
              <a:rPr lang="en-US" sz="3300" dirty="0">
                <a:solidFill>
                  <a:srgbClr val="C00000"/>
                </a:solidFill>
              </a:rPr>
              <a:t>TODAY: Regional Transit</a:t>
            </a:r>
          </a:p>
        </p:txBody>
      </p:sp>
      <p:pic>
        <p:nvPicPr>
          <p:cNvPr id="3075" name="Picture 3" descr="\\psf\Host\Volumes\graphics\PLANNING\REGIONAL PLAN\MAPS\SDFRP-Draft-DocumentMaps\2912_2012 Existing Housing and Employment Densities with Transportation Network\2912b_2012 Existing Housing and Employment Densities with Transit Network-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0A2FF88-F4E1-4FAF-95E8-DABDD5571789}" type="slidenum">
              <a:rPr lang="en-US" smtClean="0">
                <a:solidFill>
                  <a:prstClr val="black">
                    <a:tint val="75000"/>
                  </a:prstClr>
                </a:solidFill>
              </a:rPr>
              <a:pPr/>
              <a:t>42</a:t>
            </a:fld>
            <a:endParaRPr lang="en-US" dirty="0">
              <a:solidFill>
                <a:prstClr val="black">
                  <a:tint val="75000"/>
                </a:prstClr>
              </a:solidFill>
            </a:endParaRPr>
          </a:p>
        </p:txBody>
      </p:sp>
      <p:pic>
        <p:nvPicPr>
          <p:cNvPr id="1026" name="Picture 2" descr="\\psf\Host\Volumes\shared\TEMP\Hicks\PPT photos for Kawada presentation\NCCDelMarRailMisc-Jun_2012-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6742" y="1541092"/>
            <a:ext cx="240929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sf\Host\Volumes\shared\TEMP\Hicks\PPT photos for Kawada presentation\MTS - GreenLine 2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715" y="2955666"/>
            <a:ext cx="241081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sf\Host\Volumes\shared\TEMP\Hicks\PPT photos for Kawada presentation\RapidBusVehicles-May2014-0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88" t="8522" b="9220"/>
          <a:stretch/>
        </p:blipFill>
        <p:spPr bwMode="auto">
          <a:xfrm>
            <a:off x="2173067" y="4381605"/>
            <a:ext cx="2547770"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p:cNvSpPr txBox="1">
            <a:spLocks/>
          </p:cNvSpPr>
          <p:nvPr/>
        </p:nvSpPr>
        <p:spPr>
          <a:xfrm>
            <a:off x="2764478" y="6527638"/>
            <a:ext cx="419819" cy="337179"/>
          </a:xfrm>
          <a:prstGeom prst="rect">
            <a:avLst/>
          </a:prstGeom>
        </p:spPr>
        <p:txBody>
          <a:bodyPr vert="horz" lIns="0" tIns="45720" rIns="91440" bIns="45720" rtlCol="0" anchor="ctr"/>
          <a:lstStyle>
            <a:defPPr>
              <a:defRPr lang="en-US"/>
            </a:defPPr>
            <a:lvl1pPr marL="91440" algn="l" defTabSz="914400" rtl="0" eaLnBrk="1" latinLnBrk="0" hangingPunct="1">
              <a:defRPr sz="1100" kern="1200">
                <a:solidFill>
                  <a:schemeClr val="bg1">
                    <a:lumMod val="50000"/>
                  </a:schemeClr>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ECFBA69D-EAC6-453C-A185-2221FC6F1687}" type="slidenum">
              <a:rPr lang="en-US">
                <a:solidFill>
                  <a:prstClr val="white">
                    <a:lumMod val="50000"/>
                  </a:prstClr>
                </a:solidFill>
              </a:rPr>
              <a:pPr defTabSz="457200"/>
              <a:t>42</a:t>
            </a:fld>
            <a:endParaRPr lang="en-US" dirty="0">
              <a:solidFill>
                <a:prstClr val="white">
                  <a:lumMod val="50000"/>
                </a:prstClr>
              </a:solidFill>
            </a:endParaRPr>
          </a:p>
        </p:txBody>
      </p:sp>
      <p:cxnSp>
        <p:nvCxnSpPr>
          <p:cNvPr id="9" name="Straight Connector 8"/>
          <p:cNvCxnSpPr/>
          <p:nvPr/>
        </p:nvCxnSpPr>
        <p:spPr>
          <a:xfrm rot="16200000" flipH="1">
            <a:off x="2569810"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4885" y="6596917"/>
            <a:ext cx="1028700" cy="189989"/>
          </a:xfrm>
          <a:prstGeom prst="rect">
            <a:avLst/>
          </a:prstGeom>
        </p:spPr>
      </p:pic>
      <p:pic>
        <p:nvPicPr>
          <p:cNvPr id="11" name="Picture 2" descr="\\psf\Host\Volumes\graphics\CREATIVE SERVICES\LOGOS\San Diego Forward Logo\Color\San Diego Forward Logo (RGB).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33088" y="162619"/>
            <a:ext cx="1100104" cy="62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102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1" y="320675"/>
            <a:ext cx="3008313" cy="1544103"/>
          </a:xfrm>
        </p:spPr>
        <p:txBody>
          <a:bodyPr>
            <a:noAutofit/>
          </a:bodyPr>
          <a:lstStyle/>
          <a:p>
            <a:pPr>
              <a:lnSpc>
                <a:spcPts val="3600"/>
              </a:lnSpc>
            </a:pPr>
            <a:r>
              <a:rPr lang="en-US" sz="3300" dirty="0">
                <a:solidFill>
                  <a:srgbClr val="C00000"/>
                </a:solidFill>
              </a:rPr>
              <a:t>2050: More Transit Choices</a:t>
            </a:r>
          </a:p>
        </p:txBody>
      </p:sp>
      <p:sp>
        <p:nvSpPr>
          <p:cNvPr id="4" name="Text Placeholder 3"/>
          <p:cNvSpPr>
            <a:spLocks noGrp="1"/>
          </p:cNvSpPr>
          <p:nvPr>
            <p:ph type="body" sz="half" idx="2"/>
          </p:nvPr>
        </p:nvSpPr>
        <p:spPr>
          <a:xfrm>
            <a:off x="1630989" y="1397359"/>
            <a:ext cx="3941136" cy="5101866"/>
          </a:xfrm>
        </p:spPr>
        <p:txBody>
          <a:bodyPr>
            <a:normAutofit/>
          </a:bodyPr>
          <a:lstStyle/>
          <a:p>
            <a:pPr marL="342900" indent="-342900">
              <a:buFont typeface="Arial" panose="020B0604020202020204" pitchFamily="34" charset="0"/>
              <a:buChar char="•"/>
            </a:pPr>
            <a:r>
              <a:rPr lang="en-US" sz="2600" dirty="0">
                <a:solidFill>
                  <a:schemeClr val="accent6">
                    <a:lumMod val="75000"/>
                  </a:schemeClr>
                </a:solidFill>
              </a:rPr>
              <a:t>Five new Trolley lines</a:t>
            </a:r>
          </a:p>
          <a:p>
            <a:pPr marL="342900" indent="-342900">
              <a:buFont typeface="Arial" panose="020B0604020202020204" pitchFamily="34" charset="0"/>
              <a:buChar char="•"/>
            </a:pPr>
            <a:r>
              <a:rPr lang="en-US" sz="2600" dirty="0">
                <a:solidFill>
                  <a:schemeClr val="accent6">
                    <a:lumMod val="75000"/>
                  </a:schemeClr>
                </a:solidFill>
              </a:rPr>
              <a:t>12 new Bus Rapid Transit lines</a:t>
            </a:r>
          </a:p>
          <a:p>
            <a:pPr marL="342900" indent="-342900">
              <a:buFont typeface="Arial" panose="020B0604020202020204" pitchFamily="34" charset="0"/>
              <a:buChar char="•"/>
            </a:pPr>
            <a:r>
              <a:rPr lang="en-US" sz="2600" dirty="0">
                <a:solidFill>
                  <a:schemeClr val="accent6">
                    <a:lumMod val="75000"/>
                  </a:schemeClr>
                </a:solidFill>
              </a:rPr>
              <a:t>20 new Rapid bus lines</a:t>
            </a:r>
          </a:p>
          <a:p>
            <a:pPr marL="342900" indent="-342900">
              <a:buFont typeface="Arial" panose="020B0604020202020204" pitchFamily="34" charset="0"/>
              <a:buChar char="•"/>
            </a:pPr>
            <a:r>
              <a:rPr lang="en-US" sz="2600" dirty="0">
                <a:solidFill>
                  <a:schemeClr val="accent6">
                    <a:lumMod val="75000"/>
                  </a:schemeClr>
                </a:solidFill>
              </a:rPr>
              <a:t>New SPRINTER express service and extension</a:t>
            </a:r>
          </a:p>
          <a:p>
            <a:pPr marL="342900" indent="-342900">
              <a:buFont typeface="Arial" panose="020B0604020202020204" pitchFamily="34" charset="0"/>
              <a:buChar char="•"/>
            </a:pPr>
            <a:r>
              <a:rPr lang="en-US" sz="2600" dirty="0">
                <a:solidFill>
                  <a:schemeClr val="accent6">
                    <a:lumMod val="75000"/>
                  </a:schemeClr>
                </a:solidFill>
              </a:rPr>
              <a:t>Continued COASTER double tracking</a:t>
            </a:r>
          </a:p>
          <a:p>
            <a:pPr marL="342900" indent="-342900">
              <a:buFont typeface="Arial" panose="020B0604020202020204" pitchFamily="34" charset="0"/>
              <a:buChar char="•"/>
            </a:pPr>
            <a:r>
              <a:rPr lang="en-US" sz="2600" dirty="0">
                <a:solidFill>
                  <a:schemeClr val="accent6">
                    <a:lumMod val="75000"/>
                  </a:schemeClr>
                </a:solidFill>
              </a:rPr>
              <a:t>Four new streetcar lines</a:t>
            </a:r>
          </a:p>
          <a:p>
            <a:pPr marL="342900" indent="-342900">
              <a:buFont typeface="Arial" panose="020B0604020202020204" pitchFamily="34" charset="0"/>
              <a:buChar char="•"/>
            </a:pPr>
            <a:r>
              <a:rPr lang="en-US" sz="2600" dirty="0">
                <a:solidFill>
                  <a:schemeClr val="accent6">
                    <a:lumMod val="75000"/>
                  </a:schemeClr>
                </a:solidFill>
              </a:rPr>
              <a:t>Two new intermodal transit centers</a:t>
            </a:r>
          </a:p>
          <a:p>
            <a:pPr marL="342900" indent="-342900">
              <a:buFont typeface="Arial" panose="020B0604020202020204" pitchFamily="34" charset="0"/>
              <a:buChar char="•"/>
            </a:pPr>
            <a:endParaRPr lang="en-US" dirty="0"/>
          </a:p>
        </p:txBody>
      </p:sp>
      <p:pic>
        <p:nvPicPr>
          <p:cNvPr id="4098" name="Picture 2" descr="\\psf\Host\Volumes\graphics\PLANNING\REGIONAL PLAN\MAPS\SDFRP-Draft-DocumentMaps\2832_2050 Housing and Employment Densities with Transit Network\2832_2050 Housing and Employment Densities with Transit Network-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0A2FF88-F4E1-4FAF-95E8-DABDD5571789}" type="slidenum">
              <a:rPr lang="en-US" smtClean="0">
                <a:solidFill>
                  <a:prstClr val="black">
                    <a:tint val="75000"/>
                  </a:prstClr>
                </a:solidFill>
              </a:rPr>
              <a:pPr/>
              <a:t>43</a:t>
            </a:fld>
            <a:endParaRPr lang="en-US" dirty="0">
              <a:solidFill>
                <a:prstClr val="black">
                  <a:tint val="75000"/>
                </a:prstClr>
              </a:solidFill>
            </a:endParaRPr>
          </a:p>
        </p:txBody>
      </p:sp>
      <p:sp>
        <p:nvSpPr>
          <p:cNvPr id="6" name="Rectangle 5"/>
          <p:cNvSpPr/>
          <p:nvPr/>
        </p:nvSpPr>
        <p:spPr>
          <a:xfrm>
            <a:off x="5781675" y="6505575"/>
            <a:ext cx="11049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Slide Number Placeholder 5"/>
          <p:cNvSpPr txBox="1">
            <a:spLocks/>
          </p:cNvSpPr>
          <p:nvPr/>
        </p:nvSpPr>
        <p:spPr>
          <a:xfrm>
            <a:off x="2764478" y="6527638"/>
            <a:ext cx="419819" cy="337179"/>
          </a:xfrm>
          <a:prstGeom prst="rect">
            <a:avLst/>
          </a:prstGeom>
        </p:spPr>
        <p:txBody>
          <a:bodyPr vert="horz" lIns="0" tIns="45720" rIns="91440" bIns="45720" rtlCol="0" anchor="ctr"/>
          <a:lstStyle>
            <a:defPPr>
              <a:defRPr lang="en-US"/>
            </a:defPPr>
            <a:lvl1pPr marL="91440" algn="l" defTabSz="914400" rtl="0" eaLnBrk="1" latinLnBrk="0" hangingPunct="1">
              <a:defRPr sz="1100" kern="1200">
                <a:solidFill>
                  <a:schemeClr val="bg1">
                    <a:lumMod val="50000"/>
                  </a:schemeClr>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ECFBA69D-EAC6-453C-A185-2221FC6F1687}" type="slidenum">
              <a:rPr lang="en-US">
                <a:solidFill>
                  <a:prstClr val="white">
                    <a:lumMod val="50000"/>
                  </a:prstClr>
                </a:solidFill>
              </a:rPr>
              <a:pPr defTabSz="457200"/>
              <a:t>43</a:t>
            </a:fld>
            <a:endParaRPr lang="en-US" dirty="0">
              <a:solidFill>
                <a:prstClr val="white">
                  <a:lumMod val="50000"/>
                </a:prstClr>
              </a:solidFill>
            </a:endParaRPr>
          </a:p>
        </p:txBody>
      </p:sp>
      <p:cxnSp>
        <p:nvCxnSpPr>
          <p:cNvPr id="8" name="Straight Connector 7"/>
          <p:cNvCxnSpPr/>
          <p:nvPr/>
        </p:nvCxnSpPr>
        <p:spPr>
          <a:xfrm rot="16200000" flipH="1">
            <a:off x="2569810"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885" y="6596917"/>
            <a:ext cx="1028700" cy="189989"/>
          </a:xfrm>
          <a:prstGeom prst="rect">
            <a:avLst/>
          </a:prstGeom>
        </p:spPr>
      </p:pic>
      <p:pic>
        <p:nvPicPr>
          <p:cNvPr id="10" name="Picture 2" descr="\\psf\Host\Volumes\graphics\CREATIVE SERVICES\LOGOS\San Diego Forward Logo\Color\San Diego Forward Logo (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33088" y="162619"/>
            <a:ext cx="1100104" cy="62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734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786" y="314433"/>
            <a:ext cx="3806456" cy="1544103"/>
          </a:xfrm>
        </p:spPr>
        <p:txBody>
          <a:bodyPr>
            <a:noAutofit/>
          </a:bodyPr>
          <a:lstStyle/>
          <a:p>
            <a:pPr>
              <a:lnSpc>
                <a:spcPts val="3600"/>
              </a:lnSpc>
            </a:pPr>
            <a:r>
              <a:rPr lang="en-US" sz="3300" dirty="0">
                <a:solidFill>
                  <a:srgbClr val="C00000"/>
                </a:solidFill>
              </a:rPr>
              <a:t>TODAY: Regional Bikeways</a:t>
            </a:r>
          </a:p>
        </p:txBody>
      </p:sp>
      <p:sp>
        <p:nvSpPr>
          <p:cNvPr id="3" name="Slide Number Placeholder 2"/>
          <p:cNvSpPr>
            <a:spLocks noGrp="1"/>
          </p:cNvSpPr>
          <p:nvPr>
            <p:ph type="sldNum" sz="quarter" idx="12"/>
          </p:nvPr>
        </p:nvSpPr>
        <p:spPr/>
        <p:txBody>
          <a:bodyPr/>
          <a:lstStyle/>
          <a:p>
            <a:fld id="{90A2FF88-F4E1-4FAF-95E8-DABDD5571789}" type="slidenum">
              <a:rPr lang="en-US" smtClean="0">
                <a:solidFill>
                  <a:prstClr val="black">
                    <a:tint val="75000"/>
                  </a:prstClr>
                </a:solidFill>
              </a:rPr>
              <a:pPr/>
              <a:t>44</a:t>
            </a:fld>
            <a:endParaRPr lang="en-US" dirty="0">
              <a:solidFill>
                <a:prstClr val="black">
                  <a:tint val="75000"/>
                </a:prstClr>
              </a:solidFill>
            </a:endParaRPr>
          </a:p>
        </p:txBody>
      </p:sp>
      <p:pic>
        <p:nvPicPr>
          <p:cNvPr id="2052" name="Picture 4" descr="\\psf\Home\Desktop\BayshoreBikeway-Mar2012-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6742" y="1542887"/>
            <a:ext cx="240482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sf\Home\Desktop\Photos for David\BayshoreBikeway-Mar2012-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6742" y="4406955"/>
            <a:ext cx="24003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sf\Host\Volumes\graphics\PLANNING\REGIONAL PLAN\MAPS\SDFRP-Draft-DocumentMaps\2912_2012 Existing Housing and Employment Densities with Transportation Network\2912c_2012 Existing Housing and Employment Densities with Active Transportation Network-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psf\Home\Desktop\Photos for David\AmtrakSurfliner-June2012-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8980" y="2913458"/>
            <a:ext cx="2424145"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p:cNvSpPr txBox="1">
            <a:spLocks/>
          </p:cNvSpPr>
          <p:nvPr/>
        </p:nvSpPr>
        <p:spPr>
          <a:xfrm>
            <a:off x="2764478" y="6527638"/>
            <a:ext cx="419819" cy="337179"/>
          </a:xfrm>
          <a:prstGeom prst="rect">
            <a:avLst/>
          </a:prstGeom>
        </p:spPr>
        <p:txBody>
          <a:bodyPr vert="horz" lIns="0" tIns="45720" rIns="91440" bIns="45720" rtlCol="0" anchor="ctr"/>
          <a:lstStyle>
            <a:defPPr>
              <a:defRPr lang="en-US"/>
            </a:defPPr>
            <a:lvl1pPr marL="91440" algn="l" defTabSz="914400" rtl="0" eaLnBrk="1" latinLnBrk="0" hangingPunct="1">
              <a:defRPr sz="1100" kern="1200">
                <a:solidFill>
                  <a:schemeClr val="bg1">
                    <a:lumMod val="50000"/>
                  </a:schemeClr>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ECFBA69D-EAC6-453C-A185-2221FC6F1687}" type="slidenum">
              <a:rPr lang="en-US">
                <a:solidFill>
                  <a:prstClr val="white">
                    <a:lumMod val="50000"/>
                  </a:prstClr>
                </a:solidFill>
              </a:rPr>
              <a:pPr defTabSz="457200"/>
              <a:t>44</a:t>
            </a:fld>
            <a:endParaRPr lang="en-US" dirty="0">
              <a:solidFill>
                <a:prstClr val="white">
                  <a:lumMod val="50000"/>
                </a:prstClr>
              </a:solidFill>
            </a:endParaRPr>
          </a:p>
        </p:txBody>
      </p:sp>
      <p:cxnSp>
        <p:nvCxnSpPr>
          <p:cNvPr id="9" name="Straight Connector 8"/>
          <p:cNvCxnSpPr/>
          <p:nvPr/>
        </p:nvCxnSpPr>
        <p:spPr>
          <a:xfrm rot="16200000" flipH="1">
            <a:off x="2569810"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4885" y="6596917"/>
            <a:ext cx="1028700" cy="189989"/>
          </a:xfrm>
          <a:prstGeom prst="rect">
            <a:avLst/>
          </a:prstGeom>
        </p:spPr>
      </p:pic>
      <p:pic>
        <p:nvPicPr>
          <p:cNvPr id="12" name="Picture 2" descr="\\psf\Host\Volumes\graphics\CREATIVE SERVICES\LOGOS\San Diego Forward Logo\Color\San Diego Forward Logo (RGB).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33088" y="162619"/>
            <a:ext cx="1100104" cy="62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399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490" y="318014"/>
            <a:ext cx="3742660" cy="1544103"/>
          </a:xfrm>
        </p:spPr>
        <p:txBody>
          <a:bodyPr>
            <a:noAutofit/>
          </a:bodyPr>
          <a:lstStyle/>
          <a:p>
            <a:pPr>
              <a:lnSpc>
                <a:spcPts val="3600"/>
              </a:lnSpc>
            </a:pPr>
            <a:r>
              <a:rPr lang="en-US" sz="3300" dirty="0">
                <a:solidFill>
                  <a:srgbClr val="C00000"/>
                </a:solidFill>
              </a:rPr>
              <a:t>2050: More Biking and Walking Choices</a:t>
            </a:r>
          </a:p>
        </p:txBody>
      </p:sp>
      <p:sp>
        <p:nvSpPr>
          <p:cNvPr id="3" name="Slide Number Placeholder 2"/>
          <p:cNvSpPr>
            <a:spLocks noGrp="1"/>
          </p:cNvSpPr>
          <p:nvPr>
            <p:ph type="sldNum" sz="quarter" idx="12"/>
          </p:nvPr>
        </p:nvSpPr>
        <p:spPr/>
        <p:txBody>
          <a:bodyPr/>
          <a:lstStyle/>
          <a:p>
            <a:fld id="{90A2FF88-F4E1-4FAF-95E8-DABDD5571789}" type="slidenum">
              <a:rPr lang="en-US" smtClean="0">
                <a:solidFill>
                  <a:prstClr val="black">
                    <a:tint val="75000"/>
                  </a:prstClr>
                </a:solidFill>
              </a:rPr>
              <a:pPr/>
              <a:t>45</a:t>
            </a:fld>
            <a:endParaRPr lang="en-US" dirty="0">
              <a:solidFill>
                <a:prstClr val="black">
                  <a:tint val="75000"/>
                </a:prstClr>
              </a:solidFill>
            </a:endParaRPr>
          </a:p>
        </p:txBody>
      </p:sp>
      <p:pic>
        <p:nvPicPr>
          <p:cNvPr id="2050" name="Picture 2" descr="\\psf\Host\Volumes\graphics\PLANNING\REGIONAL PLAN\MAPS\SDFRP-Draft-DocumentMaps\2913_2050 Housing and Employment Densities with Active Transportation Network\2913_2050 Housing and Employment Densities with Active Transportation Network-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Walking School Bus 1"/>
          <p:cNvPicPr>
            <a:picLocks noChangeAspect="1" noChangeArrowheads="1"/>
          </p:cNvPicPr>
          <p:nvPr/>
        </p:nvPicPr>
        <p:blipFill>
          <a:blip r:embed="rId4" cstate="print">
            <a:extLst>
              <a:ext uri="{28A0092B-C50C-407E-A947-70E740481C1C}">
                <a14:useLocalDpi xmlns:a14="http://schemas.microsoft.com/office/drawing/2010/main" val="0"/>
              </a:ext>
            </a:extLst>
          </a:blip>
          <a:srcRect l="1102" t="1910" r="2267" b="1942"/>
          <a:stretch>
            <a:fillRect/>
          </a:stretch>
        </p:blipFill>
        <p:spPr bwMode="auto">
          <a:xfrm>
            <a:off x="1841500" y="4915595"/>
            <a:ext cx="2313706" cy="13485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68" r="17868"/>
          <a:stretch/>
        </p:blipFill>
        <p:spPr bwMode="auto">
          <a:xfrm>
            <a:off x="4274227" y="4914900"/>
            <a:ext cx="1297898" cy="1344429"/>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1635190" y="1411493"/>
            <a:ext cx="4460810" cy="4140109"/>
          </a:xfrm>
        </p:spPr>
        <p:txBody>
          <a:bodyPr>
            <a:noAutofit/>
          </a:bodyPr>
          <a:lstStyle/>
          <a:p>
            <a:pPr marL="342900" indent="-342900">
              <a:buFont typeface="Arial" panose="020B0604020202020204" pitchFamily="34" charset="0"/>
              <a:buChar char="•"/>
            </a:pPr>
            <a:r>
              <a:rPr lang="en-US" sz="1800" dirty="0">
                <a:solidFill>
                  <a:schemeClr val="accent6">
                    <a:lumMod val="75000"/>
                  </a:schemeClr>
                </a:solidFill>
              </a:rPr>
              <a:t>More than 275 new miles of regional bikeways</a:t>
            </a:r>
          </a:p>
          <a:p>
            <a:pPr marL="342900" indent="-342900">
              <a:buFont typeface="Arial" panose="020B0604020202020204" pitchFamily="34" charset="0"/>
              <a:buChar char="•"/>
            </a:pPr>
            <a:r>
              <a:rPr lang="en-US" sz="1800" dirty="0">
                <a:solidFill>
                  <a:schemeClr val="accent6">
                    <a:lumMod val="75000"/>
                  </a:schemeClr>
                </a:solidFill>
              </a:rPr>
              <a:t>In addition (not shown)</a:t>
            </a:r>
          </a:p>
          <a:p>
            <a:pPr marL="800100" lvl="1" indent="-342900">
              <a:buFont typeface="Arial" panose="020B0604020202020204" pitchFamily="34" charset="0"/>
              <a:buChar char="•"/>
            </a:pPr>
            <a:r>
              <a:rPr lang="en-US" sz="1800" dirty="0">
                <a:solidFill>
                  <a:schemeClr val="accent6">
                    <a:lumMod val="75000"/>
                  </a:schemeClr>
                </a:solidFill>
              </a:rPr>
              <a:t>$728M local bike projects</a:t>
            </a:r>
          </a:p>
          <a:p>
            <a:pPr marL="800100" lvl="1" indent="-342900">
              <a:buFont typeface="Arial" panose="020B0604020202020204" pitchFamily="34" charset="0"/>
              <a:buChar char="•"/>
            </a:pPr>
            <a:r>
              <a:rPr lang="en-US" sz="1800" dirty="0">
                <a:solidFill>
                  <a:schemeClr val="accent6">
                    <a:lumMod val="75000"/>
                  </a:schemeClr>
                </a:solidFill>
              </a:rPr>
              <a:t>$77M safe routes to school programs</a:t>
            </a:r>
          </a:p>
          <a:p>
            <a:pPr marL="800100" lvl="1" indent="-342900">
              <a:buFont typeface="Arial" panose="020B0604020202020204" pitchFamily="34" charset="0"/>
              <a:buChar char="•"/>
            </a:pPr>
            <a:r>
              <a:rPr lang="en-US" sz="1800" dirty="0">
                <a:solidFill>
                  <a:schemeClr val="accent6">
                    <a:lumMod val="75000"/>
                  </a:schemeClr>
                </a:solidFill>
              </a:rPr>
              <a:t>$180M local pedestrian safety and traffic calming projects</a:t>
            </a:r>
          </a:p>
          <a:p>
            <a:pPr marL="800100" lvl="1" indent="-342900">
              <a:buFont typeface="Arial" panose="020B0604020202020204" pitchFamily="34" charset="0"/>
              <a:buChar char="•"/>
            </a:pPr>
            <a:r>
              <a:rPr lang="en-US" sz="1800" dirty="0">
                <a:solidFill>
                  <a:schemeClr val="accent6">
                    <a:lumMod val="75000"/>
                  </a:schemeClr>
                </a:solidFill>
              </a:rPr>
              <a:t>528 safe routes to transit projects</a:t>
            </a:r>
          </a:p>
          <a:p>
            <a:pPr marL="800100" lvl="1" indent="-342900">
              <a:buFont typeface="Arial" panose="020B0604020202020204" pitchFamily="34" charset="0"/>
              <a:buChar char="•"/>
            </a:pPr>
            <a:r>
              <a:rPr lang="en-US" sz="1800" dirty="0">
                <a:solidFill>
                  <a:schemeClr val="accent6">
                    <a:lumMod val="75000"/>
                  </a:schemeClr>
                </a:solidFill>
              </a:rPr>
              <a:t>77 highway interchange improvements</a:t>
            </a:r>
          </a:p>
        </p:txBody>
      </p:sp>
      <p:sp>
        <p:nvSpPr>
          <p:cNvPr id="8" name="Slide Number Placeholder 5"/>
          <p:cNvSpPr txBox="1">
            <a:spLocks/>
          </p:cNvSpPr>
          <p:nvPr/>
        </p:nvSpPr>
        <p:spPr>
          <a:xfrm>
            <a:off x="2764478" y="6527638"/>
            <a:ext cx="419819" cy="337179"/>
          </a:xfrm>
          <a:prstGeom prst="rect">
            <a:avLst/>
          </a:prstGeom>
        </p:spPr>
        <p:txBody>
          <a:bodyPr vert="horz" lIns="0" tIns="45720" rIns="91440" bIns="45720" rtlCol="0" anchor="ctr"/>
          <a:lstStyle>
            <a:defPPr>
              <a:defRPr lang="en-US"/>
            </a:defPPr>
            <a:lvl1pPr marL="91440" algn="l" defTabSz="914400" rtl="0" eaLnBrk="1" latinLnBrk="0" hangingPunct="1">
              <a:defRPr sz="1100" kern="1200">
                <a:solidFill>
                  <a:schemeClr val="bg1">
                    <a:lumMod val="50000"/>
                  </a:schemeClr>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ECFBA69D-EAC6-453C-A185-2221FC6F1687}" type="slidenum">
              <a:rPr lang="en-US">
                <a:solidFill>
                  <a:prstClr val="white">
                    <a:lumMod val="50000"/>
                  </a:prstClr>
                </a:solidFill>
              </a:rPr>
              <a:pPr defTabSz="457200"/>
              <a:t>45</a:t>
            </a:fld>
            <a:endParaRPr lang="en-US" dirty="0">
              <a:solidFill>
                <a:prstClr val="white">
                  <a:lumMod val="50000"/>
                </a:prstClr>
              </a:solidFill>
            </a:endParaRPr>
          </a:p>
        </p:txBody>
      </p:sp>
      <p:cxnSp>
        <p:nvCxnSpPr>
          <p:cNvPr id="9" name="Straight Connector 8"/>
          <p:cNvCxnSpPr/>
          <p:nvPr/>
        </p:nvCxnSpPr>
        <p:spPr>
          <a:xfrm rot="16200000" flipH="1">
            <a:off x="2569810" y="6691911"/>
            <a:ext cx="27432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4885" y="6596917"/>
            <a:ext cx="1028700" cy="189989"/>
          </a:xfrm>
          <a:prstGeom prst="rect">
            <a:avLst/>
          </a:prstGeom>
        </p:spPr>
      </p:pic>
      <p:pic>
        <p:nvPicPr>
          <p:cNvPr id="11" name="Picture 2" descr="\\psf\Host\Volumes\graphics\CREATIVE SERVICES\LOGOS\San Diego Forward Logo\Color\San Diego Forward Logo (RGB).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33088" y="162619"/>
            <a:ext cx="1100104" cy="62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462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46</a:t>
            </a:fld>
            <a:endParaRPr lang="en-US">
              <a:solidFill>
                <a:prstClr val="white">
                  <a:lumMod val="50000"/>
                </a:prstClr>
              </a:solidFill>
            </a:endParaRPr>
          </a:p>
        </p:txBody>
      </p:sp>
      <p:sp>
        <p:nvSpPr>
          <p:cNvPr id="3" name="Text Placeholder 2"/>
          <p:cNvSpPr>
            <a:spLocks noGrp="1"/>
          </p:cNvSpPr>
          <p:nvPr>
            <p:ph type="body" sz="quarter" idx="10"/>
          </p:nvPr>
        </p:nvSpPr>
        <p:spPr/>
        <p:txBody>
          <a:bodyPr>
            <a:normAutofit/>
          </a:bodyPr>
          <a:lstStyle/>
          <a:p>
            <a:pPr>
              <a:buFont typeface="Arial" panose="020B0604020202020204" pitchFamily="34" charset="0"/>
              <a:buChar char="•"/>
            </a:pPr>
            <a:r>
              <a:rPr lang="en-US" dirty="0"/>
              <a:t>$200 million initiative to expand the bike network countywide and finish high-priority projects within a decade.</a:t>
            </a:r>
          </a:p>
          <a:p>
            <a:pPr>
              <a:buFont typeface="Arial" panose="020B0604020202020204" pitchFamily="34" charset="0"/>
              <a:buChar char="•"/>
            </a:pPr>
            <a:r>
              <a:rPr lang="en-US" dirty="0"/>
              <a:t>42 projects totaling</a:t>
            </a:r>
          </a:p>
          <a:p>
            <a:pPr marL="0" indent="0">
              <a:buNone/>
            </a:pPr>
            <a:r>
              <a:rPr lang="en-US" dirty="0"/>
              <a:t>  about 77 miles of new </a:t>
            </a:r>
          </a:p>
          <a:p>
            <a:pPr marL="0" indent="0">
              <a:buNone/>
            </a:pPr>
            <a:r>
              <a:rPr lang="en-US" dirty="0"/>
              <a:t>  bikeways. </a:t>
            </a:r>
          </a:p>
          <a:p>
            <a:pPr>
              <a:buFont typeface="Arial" panose="020B0604020202020204" pitchFamily="34" charset="0"/>
              <a:buChar char="•"/>
            </a:pPr>
            <a:r>
              <a:rPr lang="en-US" dirty="0"/>
              <a:t>Provides Health, </a:t>
            </a:r>
          </a:p>
          <a:p>
            <a:pPr marL="0" indent="0">
              <a:buNone/>
            </a:pPr>
            <a:r>
              <a:rPr lang="en-US" dirty="0"/>
              <a:t>  Mobility &amp; Economic </a:t>
            </a:r>
          </a:p>
          <a:p>
            <a:pPr marL="0" indent="0">
              <a:buNone/>
            </a:pPr>
            <a:r>
              <a:rPr lang="en-US" dirty="0"/>
              <a:t>  Benefits.</a:t>
            </a:r>
          </a:p>
          <a:p>
            <a:pPr marL="0" indent="0">
              <a:buNone/>
            </a:pPr>
            <a:endParaRPr lang="en-US" dirty="0"/>
          </a:p>
          <a:p>
            <a:pPr marL="0" indent="0">
              <a:buNone/>
            </a:pPr>
            <a:endParaRPr lang="en-US" dirty="0"/>
          </a:p>
        </p:txBody>
      </p:sp>
      <p:sp>
        <p:nvSpPr>
          <p:cNvPr id="4" name="Title 3"/>
          <p:cNvSpPr>
            <a:spLocks noGrp="1"/>
          </p:cNvSpPr>
          <p:nvPr>
            <p:ph type="title"/>
          </p:nvPr>
        </p:nvSpPr>
        <p:spPr/>
        <p:txBody>
          <a:bodyPr/>
          <a:lstStyle/>
          <a:p>
            <a:r>
              <a:rPr lang="en-US" dirty="0"/>
              <a:t>Regional Bike Early Action Program</a:t>
            </a:r>
          </a:p>
        </p:txBody>
      </p:sp>
      <p:pic>
        <p:nvPicPr>
          <p:cNvPr id="2050" name="Picture 2" descr="M:\TEMP\SVA\On-line Bayshore map\17-AT Bay and Marina Pkw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2401888"/>
            <a:ext cx="4475891" cy="298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464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47</a:t>
            </a:fld>
            <a:endParaRPr lang="en-US">
              <a:solidFill>
                <a:prstClr val="white">
                  <a:lumMod val="50000"/>
                </a:prstClr>
              </a:solidFill>
            </a:endParaRPr>
          </a:p>
        </p:txBody>
      </p:sp>
      <p:sp>
        <p:nvSpPr>
          <p:cNvPr id="3" name="Text Placeholder 2"/>
          <p:cNvSpPr>
            <a:spLocks noGrp="1"/>
          </p:cNvSpPr>
          <p:nvPr>
            <p:ph type="body" sz="quarter" idx="10"/>
          </p:nvPr>
        </p:nvSpPr>
        <p:spPr/>
        <p:txBody>
          <a:bodyPr/>
          <a:lstStyle/>
          <a:p>
            <a:r>
              <a:rPr lang="en-US" dirty="0"/>
              <a:t>Safe Routes to Transit projects that enhance bicycle and pedestrian access in transit stop and station areas are identified in of San Diego Forward: The Regional Plan. </a:t>
            </a:r>
          </a:p>
        </p:txBody>
      </p:sp>
      <p:sp>
        <p:nvSpPr>
          <p:cNvPr id="4" name="Title 3"/>
          <p:cNvSpPr>
            <a:spLocks noGrp="1"/>
          </p:cNvSpPr>
          <p:nvPr>
            <p:ph type="title"/>
          </p:nvPr>
        </p:nvSpPr>
        <p:spPr/>
        <p:txBody>
          <a:bodyPr/>
          <a:lstStyle/>
          <a:p>
            <a:r>
              <a:rPr lang="en-US" dirty="0"/>
              <a:t>Safe Routes to Transit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3693729"/>
            <a:ext cx="5707400" cy="239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83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48</a:t>
            </a:fld>
            <a:endParaRPr lang="en-US">
              <a:solidFill>
                <a:prstClr val="white">
                  <a:lumMod val="50000"/>
                </a:prstClr>
              </a:solidFill>
            </a:endParaRPr>
          </a:p>
        </p:txBody>
      </p:sp>
      <p:sp>
        <p:nvSpPr>
          <p:cNvPr id="4" name="Title 3"/>
          <p:cNvSpPr>
            <a:spLocks noGrp="1"/>
          </p:cNvSpPr>
          <p:nvPr>
            <p:ph type="title"/>
          </p:nvPr>
        </p:nvSpPr>
        <p:spPr/>
        <p:txBody>
          <a:bodyPr/>
          <a:lstStyle/>
          <a:p>
            <a:r>
              <a:rPr lang="en-US" dirty="0"/>
              <a:t>Transportation Project Evaluation Criteria</a:t>
            </a:r>
          </a:p>
        </p:txBody>
      </p:sp>
      <p:sp>
        <p:nvSpPr>
          <p:cNvPr id="5" name="Rectangle 4"/>
          <p:cNvSpPr/>
          <p:nvPr/>
        </p:nvSpPr>
        <p:spPr>
          <a:xfrm>
            <a:off x="1847851" y="1286782"/>
            <a:ext cx="3920159" cy="4524315"/>
          </a:xfrm>
          <a:prstGeom prst="rect">
            <a:avLst/>
          </a:prstGeom>
        </p:spPr>
        <p:txBody>
          <a:bodyPr wrap="square">
            <a:spAutoFit/>
          </a:bodyPr>
          <a:lstStyle/>
          <a:p>
            <a:pPr marL="457200" indent="-457200" defTabSz="457200">
              <a:buFont typeface="Arial" panose="020B0604020202020204" pitchFamily="34" charset="0"/>
              <a:buChar char="•"/>
            </a:pPr>
            <a:r>
              <a:rPr lang="en-US" sz="2400" dirty="0">
                <a:solidFill>
                  <a:srgbClr val="313131"/>
                </a:solidFill>
              </a:rPr>
              <a:t>Evaluate transportation projects by modal categories including transit services, highway corridors, active transportation, freeway and HOV connectors, and rail grade separations </a:t>
            </a:r>
          </a:p>
          <a:p>
            <a:pPr marL="457200" indent="-457200" defTabSz="457200">
              <a:buFont typeface="Arial" panose="020B0604020202020204" pitchFamily="34" charset="0"/>
              <a:buChar char="•"/>
            </a:pPr>
            <a:r>
              <a:rPr lang="en-US" sz="2400" dirty="0">
                <a:solidFill>
                  <a:srgbClr val="313131"/>
                </a:solidFill>
              </a:rPr>
              <a:t>Physical Activity including reduced bicycle and pedestrian stress level now included as criteria</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9633"/>
          <a:stretch/>
        </p:blipFill>
        <p:spPr>
          <a:xfrm>
            <a:off x="6280702" y="1286781"/>
            <a:ext cx="3802864" cy="2345934"/>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702" y="3877205"/>
            <a:ext cx="3794456" cy="253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05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49</a:t>
            </a:fld>
            <a:endParaRPr lang="en-US">
              <a:solidFill>
                <a:prstClr val="white">
                  <a:lumMod val="50000"/>
                </a:prstClr>
              </a:solidFill>
            </a:endParaRPr>
          </a:p>
        </p:txBody>
      </p:sp>
      <p:sp>
        <p:nvSpPr>
          <p:cNvPr id="4" name="Title 3"/>
          <p:cNvSpPr>
            <a:spLocks noGrp="1"/>
          </p:cNvSpPr>
          <p:nvPr>
            <p:ph type="title"/>
          </p:nvPr>
        </p:nvSpPr>
        <p:spPr/>
        <p:txBody>
          <a:bodyPr/>
          <a:lstStyle/>
          <a:p>
            <a:r>
              <a:rPr lang="en-US" dirty="0"/>
              <a:t>Scenario Performance Measures</a:t>
            </a:r>
          </a:p>
        </p:txBody>
      </p:sp>
      <p:sp>
        <p:nvSpPr>
          <p:cNvPr id="5" name="Rectangle 4"/>
          <p:cNvSpPr/>
          <p:nvPr/>
        </p:nvSpPr>
        <p:spPr>
          <a:xfrm>
            <a:off x="1742661" y="1488999"/>
            <a:ext cx="4572000" cy="3416320"/>
          </a:xfrm>
          <a:prstGeom prst="rect">
            <a:avLst/>
          </a:prstGeom>
        </p:spPr>
        <p:txBody>
          <a:bodyPr>
            <a:spAutoFit/>
          </a:bodyPr>
          <a:lstStyle/>
          <a:p>
            <a:pPr marL="342900" indent="-342900" defTabSz="457200">
              <a:buFont typeface="Arial" panose="020B0604020202020204" pitchFamily="34" charset="0"/>
              <a:buChar char="•"/>
            </a:pPr>
            <a:r>
              <a:rPr lang="en-US" sz="2400" dirty="0">
                <a:solidFill>
                  <a:srgbClr val="313131"/>
                </a:solidFill>
              </a:rPr>
              <a:t>Evaluate revenue constrained multimodal transportation network scenarios and provide a comparative assessment</a:t>
            </a:r>
          </a:p>
          <a:p>
            <a:pPr defTabSz="457200"/>
            <a:endParaRPr lang="en-US" sz="2400" dirty="0">
              <a:solidFill>
                <a:srgbClr val="313131"/>
              </a:solidFill>
            </a:endParaRPr>
          </a:p>
          <a:p>
            <a:pPr marL="342900" indent="-342900" defTabSz="457200">
              <a:buFont typeface="Arial" panose="020B0604020202020204" pitchFamily="34" charset="0"/>
              <a:buChar char="•"/>
            </a:pPr>
            <a:r>
              <a:rPr lang="en-US" sz="2400" dirty="0">
                <a:solidFill>
                  <a:srgbClr val="313131"/>
                </a:solidFill>
              </a:rPr>
              <a:t>Physical Activity including walking and biking included as performance measures </a:t>
            </a:r>
          </a:p>
          <a:p>
            <a:pPr marL="342900" indent="-342900" defTabSz="457200">
              <a:buFont typeface="Arial" panose="020B0604020202020204" pitchFamily="34" charset="0"/>
              <a:buChar char="•"/>
            </a:pPr>
            <a:endParaRPr lang="en-US" sz="2400" dirty="0">
              <a:solidFill>
                <a:srgbClr val="31313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5913" y="1360379"/>
            <a:ext cx="3620305" cy="2584898"/>
          </a:xfrm>
          <a:prstGeom prst="rect">
            <a:avLst/>
          </a:prstGeom>
        </p:spPr>
      </p:pic>
      <p:pic>
        <p:nvPicPr>
          <p:cNvPr id="7" name="Picture 6" descr="SD-UP-4-A-48"/>
          <p:cNvPicPr>
            <a:picLocks noChangeAspect="1" noChangeArrowheads="1"/>
          </p:cNvPicPr>
          <p:nvPr/>
        </p:nvPicPr>
        <p:blipFill>
          <a:blip r:embed="rId3">
            <a:extLst>
              <a:ext uri="{28A0092B-C50C-407E-A947-70E740481C1C}">
                <a14:useLocalDpi xmlns:a14="http://schemas.microsoft.com/office/drawing/2010/main" val="0"/>
              </a:ext>
            </a:extLst>
          </a:blip>
          <a:srcRect l="12541" t="16472"/>
          <a:stretch>
            <a:fillRect/>
          </a:stretch>
        </p:blipFill>
        <p:spPr bwMode="auto">
          <a:xfrm>
            <a:off x="6655913" y="4098972"/>
            <a:ext cx="3620305" cy="2294023"/>
          </a:xfrm>
          <a:prstGeom prst="rect">
            <a:avLst/>
          </a:prstGeom>
          <a:ln>
            <a:noFill/>
          </a:ln>
          <a:effectLst/>
        </p:spPr>
      </p:pic>
    </p:spTree>
    <p:extLst>
      <p:ext uri="{BB962C8B-B14F-4D97-AF65-F5344CB8AC3E}">
        <p14:creationId xmlns:p14="http://schemas.microsoft.com/office/powerpoint/2010/main" val="382323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Times New Roman" panose="02020603050405020304" pitchFamily="18" charset="0"/>
                <a:cs typeface="Times New Roman" panose="02020603050405020304" pitchFamily="18" charset="0"/>
              </a:rPr>
              <a:t/>
            </a:r>
            <a:br>
              <a:rPr lang="en-US" b="1" dirty="0">
                <a:solidFill>
                  <a:schemeClr val="tx2">
                    <a:lumMod val="75000"/>
                  </a:schemeClr>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44090" y="1715631"/>
            <a:ext cx="10960099" cy="3968905"/>
          </a:xfrm>
        </p:spPr>
        <p:txBody>
          <a:bodyPr/>
          <a:lstStyle/>
          <a:p>
            <a:pPr marL="285750" lvl="0" indent="-285750"/>
            <a:endParaRPr lang="en-US"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108283" y="937599"/>
            <a:ext cx="6083717" cy="646331"/>
          </a:xfrm>
          <a:prstGeom prst="rect">
            <a:avLst/>
          </a:prstGeom>
          <a:noFill/>
        </p:spPr>
        <p:txBody>
          <a:bodyPr wrap="non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Healthy Planning Framework</a:t>
            </a:r>
          </a:p>
        </p:txBody>
      </p:sp>
      <p:sp>
        <p:nvSpPr>
          <p:cNvPr id="5" name="Content Placeholder 2"/>
          <p:cNvSpPr txBox="1">
            <a:spLocks/>
          </p:cNvSpPr>
          <p:nvPr/>
        </p:nvSpPr>
        <p:spPr bwMode="auto">
          <a:xfrm>
            <a:off x="996490" y="1868031"/>
            <a:ext cx="10960099" cy="396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r>
              <a:rPr lang="en-US" dirty="0">
                <a:solidFill>
                  <a:srgbClr val="002060"/>
                </a:solidFill>
              </a:rPr>
              <a:t>Identify</a:t>
            </a:r>
          </a:p>
          <a:p>
            <a:pPr marL="685800" lvl="1"/>
            <a:r>
              <a:rPr lang="en-US" dirty="0">
                <a:solidFill>
                  <a:srgbClr val="002060"/>
                </a:solidFill>
              </a:rPr>
              <a:t>Understand your community’s issues</a:t>
            </a:r>
          </a:p>
          <a:p>
            <a:pPr marL="685800" lvl="1"/>
            <a:r>
              <a:rPr lang="en-US" dirty="0">
                <a:solidFill>
                  <a:srgbClr val="002060"/>
                </a:solidFill>
              </a:rPr>
              <a:t>Develop well-documented data</a:t>
            </a:r>
          </a:p>
          <a:p>
            <a:pPr marL="285750" indent="-285750"/>
            <a:r>
              <a:rPr lang="en-US" dirty="0">
                <a:solidFill>
                  <a:srgbClr val="002060"/>
                </a:solidFill>
              </a:rPr>
              <a:t>Organize</a:t>
            </a:r>
          </a:p>
          <a:p>
            <a:pPr marL="685800" lvl="1"/>
            <a:r>
              <a:rPr lang="en-US" dirty="0">
                <a:solidFill>
                  <a:srgbClr val="002060"/>
                </a:solidFill>
              </a:rPr>
              <a:t>Develop opportunities to organize stakeholders</a:t>
            </a:r>
          </a:p>
          <a:p>
            <a:pPr marL="285750" indent="-285750"/>
            <a:r>
              <a:rPr lang="en-US" dirty="0">
                <a:solidFill>
                  <a:srgbClr val="002060"/>
                </a:solidFill>
              </a:rPr>
              <a:t>Institutionalize</a:t>
            </a:r>
          </a:p>
          <a:p>
            <a:pPr marL="685800" lvl="1"/>
            <a:r>
              <a:rPr lang="en-US" dirty="0">
                <a:solidFill>
                  <a:srgbClr val="002060"/>
                </a:solidFill>
              </a:rPr>
              <a:t>Consider and include outcomes in projects, policies and plans</a:t>
            </a:r>
          </a:p>
          <a:p>
            <a:pPr marL="285750" indent="-285750"/>
            <a:endParaRPr lang="en-US" dirty="0">
              <a:solidFill>
                <a:srgbClr val="002060"/>
              </a:solidFill>
            </a:endParaRPr>
          </a:p>
          <a:p>
            <a:pPr marL="0" indent="0">
              <a:buFont typeface="Arial" pitchFamily="34" charset="0"/>
              <a:buNone/>
            </a:pPr>
            <a:endParaRPr lang="en-US" sz="2000" dirty="0"/>
          </a:p>
        </p:txBody>
      </p:sp>
    </p:spTree>
    <p:extLst>
      <p:ext uri="{BB962C8B-B14F-4D97-AF65-F5344CB8AC3E}">
        <p14:creationId xmlns:p14="http://schemas.microsoft.com/office/powerpoint/2010/main" val="33302080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182880" tIns="45720" rIns="91440" bIns="45720" rtlCol="0" anchor="ctr">
            <a:normAutofit/>
          </a:bodyPr>
          <a:lstStyle/>
          <a:p>
            <a:r>
              <a:rPr lang="en-US" dirty="0"/>
              <a:t>Local Efforts on Public Health</a:t>
            </a:r>
          </a:p>
        </p:txBody>
      </p:sp>
      <p:sp>
        <p:nvSpPr>
          <p:cNvPr id="4" name="TextBox 3"/>
          <p:cNvSpPr txBox="1"/>
          <p:nvPr/>
        </p:nvSpPr>
        <p:spPr>
          <a:xfrm>
            <a:off x="1730283" y="1219250"/>
            <a:ext cx="7922733" cy="3046988"/>
          </a:xfrm>
          <a:prstGeom prst="rect">
            <a:avLst/>
          </a:prstGeom>
          <a:noFill/>
        </p:spPr>
        <p:txBody>
          <a:bodyPr wrap="square" rtlCol="0">
            <a:spAutoFit/>
          </a:bodyPr>
          <a:lstStyle/>
          <a:p>
            <a:pPr marL="457200" indent="-457200" defTabSz="457200">
              <a:buFont typeface="Arial" pitchFamily="34" charset="0"/>
              <a:buChar char="•"/>
            </a:pPr>
            <a:r>
              <a:rPr lang="en-US" sz="3200" dirty="0">
                <a:solidFill>
                  <a:srgbClr val="313131">
                    <a:lumMod val="75000"/>
                    <a:lumOff val="25000"/>
                  </a:srgbClr>
                </a:solidFill>
              </a:rPr>
              <a:t>General plans with health considerations</a:t>
            </a:r>
          </a:p>
          <a:p>
            <a:pPr marL="457200" indent="-457200" defTabSz="457200">
              <a:buFont typeface="Arial" pitchFamily="34" charset="0"/>
              <a:buChar char="•"/>
            </a:pPr>
            <a:r>
              <a:rPr lang="en-US" sz="3200" dirty="0">
                <a:solidFill>
                  <a:srgbClr val="313131">
                    <a:lumMod val="75000"/>
                    <a:lumOff val="25000"/>
                  </a:srgbClr>
                </a:solidFill>
              </a:rPr>
              <a:t>Zoning amendments</a:t>
            </a:r>
          </a:p>
          <a:p>
            <a:pPr marL="457200" indent="-457200" defTabSz="457200">
              <a:buFont typeface="Arial" pitchFamily="34" charset="0"/>
              <a:buChar char="•"/>
            </a:pPr>
            <a:r>
              <a:rPr lang="en-US" sz="3200" dirty="0">
                <a:solidFill>
                  <a:srgbClr val="313131">
                    <a:lumMod val="75000"/>
                    <a:lumOff val="25000"/>
                  </a:srgbClr>
                </a:solidFill>
              </a:rPr>
              <a:t>Access to healthy food</a:t>
            </a:r>
          </a:p>
          <a:p>
            <a:pPr marL="457200" indent="-457200" defTabSz="457200">
              <a:buFont typeface="Arial" pitchFamily="34" charset="0"/>
              <a:buChar char="•"/>
            </a:pPr>
            <a:r>
              <a:rPr lang="en-US" sz="3200" dirty="0">
                <a:solidFill>
                  <a:srgbClr val="313131">
                    <a:lumMod val="75000"/>
                    <a:lumOff val="25000"/>
                  </a:srgbClr>
                </a:solidFill>
              </a:rPr>
              <a:t>Safe Routes to Transit</a:t>
            </a:r>
          </a:p>
          <a:p>
            <a:pPr marL="457200" indent="-457200" defTabSz="457200">
              <a:buFont typeface="Arial" pitchFamily="34" charset="0"/>
              <a:buChar char="•"/>
            </a:pPr>
            <a:r>
              <a:rPr lang="en-US" sz="3200" dirty="0">
                <a:solidFill>
                  <a:srgbClr val="313131">
                    <a:lumMod val="75000"/>
                    <a:lumOff val="25000"/>
                  </a:srgbClr>
                </a:solidFill>
              </a:rPr>
              <a:t>Safe Routes to School</a:t>
            </a:r>
          </a:p>
          <a:p>
            <a:pPr marL="457200" indent="-457200" defTabSz="457200">
              <a:buFont typeface="Arial" pitchFamily="34" charset="0"/>
              <a:buChar char="•"/>
            </a:pPr>
            <a:r>
              <a:rPr lang="en-US" sz="3200" dirty="0">
                <a:solidFill>
                  <a:srgbClr val="313131">
                    <a:lumMod val="75000"/>
                    <a:lumOff val="25000"/>
                  </a:srgbClr>
                </a:solidFill>
              </a:rPr>
              <a:t>Tribal governments</a:t>
            </a:r>
          </a:p>
        </p:txBody>
      </p:sp>
      <p:pic>
        <p:nvPicPr>
          <p:cNvPr id="6" name="Picture 2" descr="M:\Planning\CPPW ARRA Grant\Communications\Healthy Works - Updated 8.30.2011\HealthyWorks_final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8953" y="2265412"/>
            <a:ext cx="3713667" cy="15559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50</a:t>
            </a:fld>
            <a:endParaRPr lang="en-US">
              <a:solidFill>
                <a:prstClr val="white">
                  <a:lumMod val="50000"/>
                </a:prstClr>
              </a:solidFill>
            </a:endParaRPr>
          </a:p>
        </p:txBody>
      </p:sp>
    </p:spTree>
    <p:extLst>
      <p:ext uri="{BB962C8B-B14F-4D97-AF65-F5344CB8AC3E}">
        <p14:creationId xmlns:p14="http://schemas.microsoft.com/office/powerpoint/2010/main" val="1108062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790700" y="-142875"/>
          <a:ext cx="8801100" cy="5705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828800" y="-76200"/>
            <a:ext cx="8458200" cy="1143000"/>
          </a:xfrm>
        </p:spPr>
        <p:txBody>
          <a:bodyPr>
            <a:noAutofit/>
          </a:bodyPr>
          <a:lstStyle/>
          <a:p>
            <a:r>
              <a:rPr lang="en-US" b="1" dirty="0">
                <a:solidFill>
                  <a:schemeClr val="tx2"/>
                </a:solidFill>
                <a:latin typeface="Arial" pitchFamily="34" charset="0"/>
                <a:cs typeface="Arial" pitchFamily="34" charset="0"/>
              </a:rPr>
              <a:t>San Diego: Moving Toward a Healthy Region</a:t>
            </a:r>
          </a:p>
        </p:txBody>
      </p:sp>
      <p:sp>
        <p:nvSpPr>
          <p:cNvPr id="2050" name="Text Box 2"/>
          <p:cNvSpPr txBox="1">
            <a:spLocks noChangeArrowheads="1"/>
          </p:cNvSpPr>
          <p:nvPr/>
        </p:nvSpPr>
        <p:spPr bwMode="auto">
          <a:xfrm>
            <a:off x="1981201" y="23622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200" kern="0" dirty="0">
              <a:solidFill>
                <a:srgbClr val="262626"/>
              </a:solidFill>
              <a:latin typeface="times new roman"/>
              <a:ea typeface="Calibri" pitchFamily="34" charset="0"/>
              <a:cs typeface="Times New Roman" pitchFamily="18" charset="0"/>
            </a:endParaRPr>
          </a:p>
          <a:p>
            <a:pPr algn="ctr" eaLnBrk="0" fontAlgn="base" hangingPunct="0">
              <a:spcBef>
                <a:spcPct val="0"/>
              </a:spcBef>
              <a:spcAft>
                <a:spcPct val="0"/>
              </a:spcAft>
              <a:defRPr/>
            </a:pPr>
            <a:r>
              <a:rPr lang="en-US" sz="1200" kern="0" dirty="0">
                <a:solidFill>
                  <a:srgbClr val="262626"/>
                </a:solidFill>
                <a:latin typeface="times new roman"/>
                <a:ea typeface="Calibri" pitchFamily="34" charset="0"/>
                <a:cs typeface="Times New Roman" pitchFamily="18" charset="0"/>
              </a:rPr>
              <a:t>2006</a:t>
            </a:r>
            <a:endParaRPr lang="en-US" sz="1200" kern="0" dirty="0">
              <a:solidFill>
                <a:srgbClr val="262626"/>
              </a:solidFill>
              <a:latin typeface="times new roman"/>
            </a:endParaRPr>
          </a:p>
        </p:txBody>
      </p:sp>
      <p:sp>
        <p:nvSpPr>
          <p:cNvPr id="2052" name="Text Box 4"/>
          <p:cNvSpPr txBox="1">
            <a:spLocks noChangeArrowheads="1"/>
          </p:cNvSpPr>
          <p:nvPr/>
        </p:nvSpPr>
        <p:spPr bwMode="auto">
          <a:xfrm>
            <a:off x="4038601" y="23622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200" kern="0" dirty="0">
              <a:solidFill>
                <a:srgbClr val="262626"/>
              </a:solidFill>
              <a:latin typeface="times new roman"/>
              <a:ea typeface="Calibri" pitchFamily="34" charset="0"/>
              <a:cs typeface="Times New Roman" pitchFamily="18" charset="0"/>
            </a:endParaRPr>
          </a:p>
          <a:p>
            <a:pPr algn="ctr" eaLnBrk="0" fontAlgn="base" hangingPunct="0">
              <a:spcBef>
                <a:spcPct val="0"/>
              </a:spcBef>
              <a:spcAft>
                <a:spcPct val="0"/>
              </a:spcAft>
              <a:defRPr/>
            </a:pPr>
            <a:r>
              <a:rPr lang="en-US" sz="1200" kern="0" dirty="0">
                <a:solidFill>
                  <a:srgbClr val="262626"/>
                </a:solidFill>
                <a:latin typeface="times new roman"/>
                <a:ea typeface="Calibri" pitchFamily="34" charset="0"/>
                <a:cs typeface="Times New Roman" pitchFamily="18" charset="0"/>
              </a:rPr>
              <a:t>2008</a:t>
            </a:r>
            <a:endParaRPr lang="en-US" sz="1200" kern="0" dirty="0">
              <a:solidFill>
                <a:srgbClr val="262626"/>
              </a:solidFill>
              <a:latin typeface="times new roman"/>
            </a:endParaRPr>
          </a:p>
        </p:txBody>
      </p:sp>
      <p:sp>
        <p:nvSpPr>
          <p:cNvPr id="2054" name="Text Box 6"/>
          <p:cNvSpPr txBox="1">
            <a:spLocks noChangeArrowheads="1"/>
          </p:cNvSpPr>
          <p:nvPr/>
        </p:nvSpPr>
        <p:spPr bwMode="auto">
          <a:xfrm>
            <a:off x="5076826" y="23622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200" kern="0" dirty="0">
              <a:solidFill>
                <a:srgbClr val="262626"/>
              </a:solidFill>
              <a:latin typeface="times new roman"/>
              <a:ea typeface="Calibri" pitchFamily="34" charset="0"/>
              <a:cs typeface="Times New Roman" pitchFamily="18" charset="0"/>
            </a:endParaRPr>
          </a:p>
          <a:p>
            <a:pPr algn="ctr" eaLnBrk="0" fontAlgn="base" hangingPunct="0">
              <a:spcBef>
                <a:spcPct val="0"/>
              </a:spcBef>
              <a:spcAft>
                <a:spcPct val="0"/>
              </a:spcAft>
              <a:defRPr/>
            </a:pPr>
            <a:r>
              <a:rPr lang="en-US" sz="1200" kern="0" dirty="0">
                <a:solidFill>
                  <a:srgbClr val="262626"/>
                </a:solidFill>
                <a:latin typeface="times new roman"/>
                <a:ea typeface="Calibri" pitchFamily="34" charset="0"/>
                <a:cs typeface="Times New Roman" pitchFamily="18" charset="0"/>
              </a:rPr>
              <a:t>2009</a:t>
            </a:r>
            <a:endParaRPr lang="en-US" sz="1200" kern="0" dirty="0">
              <a:solidFill>
                <a:srgbClr val="262626"/>
              </a:solidFill>
              <a:latin typeface="times new roman"/>
            </a:endParaRPr>
          </a:p>
        </p:txBody>
      </p:sp>
      <p:sp>
        <p:nvSpPr>
          <p:cNvPr id="2053" name="Text Box 5"/>
          <p:cNvSpPr txBox="1">
            <a:spLocks noChangeArrowheads="1"/>
          </p:cNvSpPr>
          <p:nvPr/>
        </p:nvSpPr>
        <p:spPr bwMode="auto">
          <a:xfrm>
            <a:off x="6096001" y="23622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200" kern="0" dirty="0">
              <a:solidFill>
                <a:srgbClr val="262626"/>
              </a:solidFill>
              <a:latin typeface="times new roman"/>
              <a:ea typeface="Calibri" pitchFamily="34" charset="0"/>
              <a:cs typeface="Times New Roman" pitchFamily="18" charset="0"/>
            </a:endParaRPr>
          </a:p>
          <a:p>
            <a:pPr algn="ctr" eaLnBrk="0" fontAlgn="base" hangingPunct="0">
              <a:spcBef>
                <a:spcPct val="0"/>
              </a:spcBef>
              <a:spcAft>
                <a:spcPct val="0"/>
              </a:spcAft>
              <a:defRPr/>
            </a:pPr>
            <a:r>
              <a:rPr lang="en-US" sz="1200" kern="0" dirty="0">
                <a:solidFill>
                  <a:srgbClr val="262626"/>
                </a:solidFill>
                <a:latin typeface="times new roman"/>
                <a:ea typeface="Calibri" pitchFamily="34" charset="0"/>
                <a:cs typeface="Times New Roman" pitchFamily="18" charset="0"/>
              </a:rPr>
              <a:t>2010</a:t>
            </a:r>
            <a:endParaRPr lang="en-US" sz="1200" kern="0" dirty="0">
              <a:solidFill>
                <a:srgbClr val="262626"/>
              </a:solidFill>
              <a:latin typeface="times new roman"/>
            </a:endParaRPr>
          </a:p>
        </p:txBody>
      </p:sp>
      <p:sp>
        <p:nvSpPr>
          <p:cNvPr id="2055" name="Text Box 7"/>
          <p:cNvSpPr txBox="1">
            <a:spLocks noChangeArrowheads="1"/>
          </p:cNvSpPr>
          <p:nvPr/>
        </p:nvSpPr>
        <p:spPr bwMode="auto">
          <a:xfrm>
            <a:off x="7162801" y="23622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200" kern="0" dirty="0">
              <a:solidFill>
                <a:srgbClr val="262626"/>
              </a:solidFill>
              <a:latin typeface="times new roman"/>
              <a:ea typeface="Calibri" pitchFamily="34" charset="0"/>
              <a:cs typeface="Times New Roman" pitchFamily="18" charset="0"/>
            </a:endParaRPr>
          </a:p>
          <a:p>
            <a:pPr algn="ctr" eaLnBrk="0" fontAlgn="base" hangingPunct="0">
              <a:spcBef>
                <a:spcPct val="0"/>
              </a:spcBef>
              <a:spcAft>
                <a:spcPct val="0"/>
              </a:spcAft>
              <a:defRPr/>
            </a:pPr>
            <a:r>
              <a:rPr lang="en-US" sz="1200" kern="0" dirty="0">
                <a:solidFill>
                  <a:srgbClr val="262626"/>
                </a:solidFill>
                <a:latin typeface="times new roman"/>
                <a:ea typeface="Calibri" pitchFamily="34" charset="0"/>
                <a:cs typeface="Times New Roman" pitchFamily="18" charset="0"/>
              </a:rPr>
              <a:t>2011</a:t>
            </a:r>
            <a:endParaRPr lang="en-US" sz="1200" kern="0" dirty="0">
              <a:solidFill>
                <a:srgbClr val="262626"/>
              </a:solidFill>
              <a:latin typeface="times new roman"/>
            </a:endParaRPr>
          </a:p>
        </p:txBody>
      </p:sp>
      <p:sp>
        <p:nvSpPr>
          <p:cNvPr id="2057" name="Text Box 9"/>
          <p:cNvSpPr txBox="1">
            <a:spLocks noChangeArrowheads="1"/>
          </p:cNvSpPr>
          <p:nvPr/>
        </p:nvSpPr>
        <p:spPr bwMode="auto">
          <a:xfrm>
            <a:off x="9115426" y="25146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r>
              <a:rPr lang="en-US" sz="1200" kern="0" dirty="0">
                <a:solidFill>
                  <a:srgbClr val="262626"/>
                </a:solidFill>
                <a:latin typeface="times new roman"/>
                <a:cs typeface="Times New Roman" pitchFamily="18" charset="0"/>
              </a:rPr>
              <a:t>2020</a:t>
            </a:r>
            <a:endParaRPr lang="en-US" sz="1200" kern="0" dirty="0">
              <a:solidFill>
                <a:srgbClr val="262626"/>
              </a:solidFill>
              <a:latin typeface="times new roman"/>
            </a:endParaRPr>
          </a:p>
        </p:txBody>
      </p:sp>
      <p:sp>
        <p:nvSpPr>
          <p:cNvPr id="2056" name="Text Box 8"/>
          <p:cNvSpPr txBox="1">
            <a:spLocks noChangeArrowheads="1"/>
          </p:cNvSpPr>
          <p:nvPr/>
        </p:nvSpPr>
        <p:spPr bwMode="auto">
          <a:xfrm>
            <a:off x="8201026" y="23622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200" kern="0" dirty="0">
              <a:solidFill>
                <a:srgbClr val="262626"/>
              </a:solidFill>
              <a:latin typeface="times new roman"/>
              <a:ea typeface="Calibri" pitchFamily="34" charset="0"/>
              <a:cs typeface="Times New Roman" pitchFamily="18" charset="0"/>
            </a:endParaRPr>
          </a:p>
          <a:p>
            <a:pPr algn="ctr" eaLnBrk="0" fontAlgn="base" hangingPunct="0">
              <a:spcBef>
                <a:spcPct val="0"/>
              </a:spcBef>
              <a:spcAft>
                <a:spcPct val="0"/>
              </a:spcAft>
              <a:defRPr/>
            </a:pPr>
            <a:r>
              <a:rPr lang="en-US" sz="1200" kern="0" dirty="0">
                <a:solidFill>
                  <a:srgbClr val="262626"/>
                </a:solidFill>
                <a:latin typeface="times new roman"/>
                <a:ea typeface="Calibri" pitchFamily="34" charset="0"/>
                <a:cs typeface="Times New Roman" pitchFamily="18" charset="0"/>
              </a:rPr>
              <a:t>2012</a:t>
            </a:r>
            <a:endParaRPr lang="en-US" sz="1200" kern="0" dirty="0">
              <a:solidFill>
                <a:srgbClr val="262626"/>
              </a:solidFill>
              <a:latin typeface="times new roman"/>
            </a:endParaRPr>
          </a:p>
        </p:txBody>
      </p:sp>
      <p:sp>
        <p:nvSpPr>
          <p:cNvPr id="2051" name="Text Box 3"/>
          <p:cNvSpPr txBox="1">
            <a:spLocks noChangeArrowheads="1"/>
          </p:cNvSpPr>
          <p:nvPr/>
        </p:nvSpPr>
        <p:spPr bwMode="auto">
          <a:xfrm>
            <a:off x="2943226" y="2362201"/>
            <a:ext cx="561975" cy="314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200" kern="0" dirty="0">
              <a:solidFill>
                <a:srgbClr val="262626"/>
              </a:solidFill>
              <a:latin typeface="times new roman"/>
              <a:ea typeface="Calibri" pitchFamily="34" charset="0"/>
              <a:cs typeface="Times New Roman" pitchFamily="18" charset="0"/>
            </a:endParaRPr>
          </a:p>
          <a:p>
            <a:pPr algn="ctr" eaLnBrk="0" fontAlgn="base" hangingPunct="0">
              <a:spcBef>
                <a:spcPct val="0"/>
              </a:spcBef>
              <a:spcAft>
                <a:spcPct val="0"/>
              </a:spcAft>
              <a:defRPr/>
            </a:pPr>
            <a:r>
              <a:rPr lang="en-US" sz="1200" kern="0" dirty="0">
                <a:solidFill>
                  <a:srgbClr val="262626"/>
                </a:solidFill>
                <a:latin typeface="times new roman"/>
                <a:ea typeface="Calibri" pitchFamily="34" charset="0"/>
                <a:cs typeface="Times New Roman" pitchFamily="18" charset="0"/>
              </a:rPr>
              <a:t>2007</a:t>
            </a:r>
            <a:endParaRPr lang="en-US" sz="1200" kern="0" dirty="0">
              <a:solidFill>
                <a:srgbClr val="262626"/>
              </a:solidFill>
              <a:latin typeface="times new roman"/>
            </a:endParaRPr>
          </a:p>
        </p:txBody>
      </p:sp>
      <p:sp>
        <p:nvSpPr>
          <p:cNvPr id="2058" name="Rectangle 10"/>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defRPr/>
            </a:pPr>
            <a:endParaRPr lang="en-US" kern="0">
              <a:solidFill>
                <a:sysClr val="windowText" lastClr="000000"/>
              </a:solidFill>
            </a:endParaRPr>
          </a:p>
        </p:txBody>
      </p:sp>
      <p:sp>
        <p:nvSpPr>
          <p:cNvPr id="2059" name="Rectangle 11"/>
          <p:cNvSpPr>
            <a:spLocks noChangeArrowheads="1"/>
          </p:cNvSpPr>
          <p:nvPr/>
        </p:nvSpPr>
        <p:spPr bwMode="auto">
          <a:xfrm>
            <a:off x="1524001" y="272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defRPr/>
            </a:pPr>
            <a:endParaRPr lang="en-US" kern="0">
              <a:solidFill>
                <a:sysClr val="windowText" lastClr="000000"/>
              </a:solidFill>
            </a:endParaRPr>
          </a:p>
        </p:txBody>
      </p:sp>
      <p:pic>
        <p:nvPicPr>
          <p:cNvPr id="17" name="Picture 16"/>
          <p:cNvPicPr/>
          <p:nvPr/>
        </p:nvPicPr>
        <p:blipFill>
          <a:blip r:embed="rId8" cstate="screen">
            <a:extLst>
              <a:ext uri="{28A0092B-C50C-407E-A947-70E740481C1C}">
                <a14:useLocalDpi xmlns:a14="http://schemas.microsoft.com/office/drawing/2010/main"/>
              </a:ext>
            </a:extLst>
          </a:blip>
          <a:stretch>
            <a:fillRect/>
          </a:stretch>
        </p:blipFill>
        <p:spPr>
          <a:xfrm>
            <a:off x="1524000" y="6172200"/>
            <a:ext cx="1386974" cy="685800"/>
          </a:xfrm>
          <a:prstGeom prst="rect">
            <a:avLst/>
          </a:prstGeom>
        </p:spPr>
      </p:pic>
      <p:pic>
        <p:nvPicPr>
          <p:cNvPr id="19" name="Picture 19" descr="SANDAG LOGO - Black"/>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61400" y="6503390"/>
            <a:ext cx="1549400" cy="27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022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a:defRPr/>
            </a:pPr>
            <a:fld id="{612FCD34-742A-4CB7-92A6-E4617B3F7815}" type="slidenum">
              <a:rPr lang="en-US" sz="1800" kern="0">
                <a:solidFill>
                  <a:sysClr val="windowText" lastClr="000000"/>
                </a:solidFill>
              </a:rPr>
              <a:pPr marL="0">
                <a:defRPr/>
              </a:pPr>
              <a:t>52</a:t>
            </a:fld>
            <a:endParaRPr lang="en-US" sz="1800" kern="0" dirty="0">
              <a:solidFill>
                <a:sysClr val="windowText" lastClr="000000"/>
              </a:solidFill>
            </a:endParaRPr>
          </a:p>
        </p:txBody>
      </p:sp>
      <p:sp>
        <p:nvSpPr>
          <p:cNvPr id="3" name="Content Placeholder 2"/>
          <p:cNvSpPr>
            <a:spLocks noGrp="1"/>
          </p:cNvSpPr>
          <p:nvPr>
            <p:ph type="body" sz="quarter" idx="10"/>
          </p:nvPr>
        </p:nvSpPr>
        <p:spPr/>
        <p:txBody>
          <a:bodyPr>
            <a:normAutofit/>
          </a:bodyPr>
          <a:lstStyle/>
          <a:p>
            <a:pPr marL="0" indent="0">
              <a:buNone/>
            </a:pPr>
            <a:r>
              <a:rPr lang="en-US" dirty="0"/>
              <a:t>US Center for Disease Control (CDC) Grants</a:t>
            </a:r>
          </a:p>
          <a:p>
            <a:pPr lvl="1"/>
            <a:r>
              <a:rPr lang="en-US" dirty="0"/>
              <a:t>In 2010, SANDAG receives $3 million from Communities Putting Prevention to Work (CPPW)</a:t>
            </a:r>
          </a:p>
          <a:p>
            <a:pPr lvl="1"/>
            <a:r>
              <a:rPr lang="en-US" dirty="0"/>
              <a:t>In 2012, SANDAG receives $500,000 Community Transformation Grant (CTG)</a:t>
            </a:r>
          </a:p>
          <a:p>
            <a:pPr lvl="1"/>
            <a:endParaRPr lang="en-US" dirty="0"/>
          </a:p>
          <a:p>
            <a:pPr marL="339725" lvl="1" indent="0">
              <a:buNone/>
            </a:pPr>
            <a:r>
              <a:rPr lang="en-US" sz="2500" dirty="0"/>
              <a:t>Phase I - CPPW Grant: $16 million for obesity prevention in San Diego County</a:t>
            </a:r>
          </a:p>
          <a:p>
            <a:pPr lvl="2">
              <a:buFont typeface="Wingdings" panose="05000000000000000000" pitchFamily="2" charset="2"/>
              <a:buChar char="q"/>
            </a:pPr>
            <a:r>
              <a:rPr lang="en-US" sz="2100" dirty="0"/>
              <a:t>Healthy Nutrition: Increasing availability of fresh produce in communicates and facilitating breastfeeding workplace policies</a:t>
            </a:r>
          </a:p>
          <a:p>
            <a:pPr lvl="2">
              <a:buFont typeface="Wingdings" panose="05000000000000000000" pitchFamily="2" charset="2"/>
              <a:buChar char="q"/>
            </a:pPr>
            <a:r>
              <a:rPr lang="en-US" sz="2100" dirty="0"/>
              <a:t>Healthy Schools: Improving nutrition and increasing physical activities in schools</a:t>
            </a:r>
          </a:p>
          <a:p>
            <a:pPr lvl="2">
              <a:buFont typeface="Wingdings" panose="05000000000000000000" pitchFamily="2" charset="2"/>
              <a:buChar char="q"/>
            </a:pPr>
            <a:r>
              <a:rPr lang="en-US" sz="2100" dirty="0">
                <a:solidFill>
                  <a:srgbClr val="FF0000"/>
                </a:solidFill>
              </a:rPr>
              <a:t>Healthy Places</a:t>
            </a:r>
            <a:r>
              <a:rPr lang="en-US" sz="2100" dirty="0"/>
              <a:t>: Changing the built environment to increase physical activity ($3 million to SANDAG)</a:t>
            </a:r>
          </a:p>
          <a:p>
            <a:pPr lvl="0"/>
            <a:endParaRPr lang="en-US" dirty="0"/>
          </a:p>
        </p:txBody>
      </p:sp>
      <p:sp>
        <p:nvSpPr>
          <p:cNvPr id="2" name="Title 1"/>
          <p:cNvSpPr>
            <a:spLocks noGrp="1"/>
          </p:cNvSpPr>
          <p:nvPr>
            <p:ph type="title"/>
          </p:nvPr>
        </p:nvSpPr>
        <p:spPr/>
        <p:txBody>
          <a:bodyPr>
            <a:normAutofit/>
          </a:bodyPr>
          <a:lstStyle/>
          <a:p>
            <a:r>
              <a:rPr lang="en-US" dirty="0"/>
              <a:t>Healthy Works Programs – Phases I and II</a:t>
            </a:r>
          </a:p>
        </p:txBody>
      </p:sp>
    </p:spTree>
    <p:extLst>
      <p:ext uri="{BB962C8B-B14F-4D97-AF65-F5344CB8AC3E}">
        <p14:creationId xmlns:p14="http://schemas.microsoft.com/office/powerpoint/2010/main" val="18622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7355" y="291626"/>
            <a:ext cx="7873042" cy="1082903"/>
          </a:xfrm>
        </p:spPr>
        <p:txBody>
          <a:bodyPr vert="horz" lIns="182880" tIns="45720" rIns="91440" bIns="45720" rtlCol="0" anchor="ctr">
            <a:noAutofit/>
          </a:bodyPr>
          <a:lstStyle/>
          <a:p>
            <a:pPr>
              <a:lnSpc>
                <a:spcPts val="3600"/>
              </a:lnSpc>
            </a:pPr>
            <a:r>
              <a:rPr lang="en-US" sz="3600" dirty="0"/>
              <a:t>Healthy Works Phase I (CPPW) </a:t>
            </a:r>
            <a:br>
              <a:rPr lang="en-US" sz="3600" dirty="0"/>
            </a:br>
            <a:r>
              <a:rPr lang="en-US" sz="3600" dirty="0"/>
              <a:t>March 2010-March 2012</a:t>
            </a:r>
            <a:br>
              <a:rPr lang="en-US" sz="3600" dirty="0"/>
            </a:br>
            <a:endParaRPr lang="en-US" sz="3600" dirty="0"/>
          </a:p>
        </p:txBody>
      </p:sp>
      <p:graphicFrame>
        <p:nvGraphicFramePr>
          <p:cNvPr id="5" name="Content Placeholder 18"/>
          <p:cNvGraphicFramePr>
            <a:graphicFrameLocks noGrp="1"/>
          </p:cNvGraphicFramePr>
          <p:nvPr>
            <p:ph sz="half" idx="4294967295"/>
            <p:extLst/>
          </p:nvPr>
        </p:nvGraphicFramePr>
        <p:xfrm>
          <a:off x="2214222" y="1748280"/>
          <a:ext cx="7789634" cy="3930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63974" t="45928" r="18924" b="32381"/>
          <a:stretch/>
        </p:blipFill>
        <p:spPr>
          <a:xfrm>
            <a:off x="2137954" y="1933304"/>
            <a:ext cx="1418189" cy="1349084"/>
          </a:xfrm>
          <a:prstGeom prst="rect">
            <a:avLst/>
          </a:prstGeom>
        </p:spPr>
      </p:pic>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53</a:t>
            </a:fld>
            <a:endParaRPr lang="en-US">
              <a:solidFill>
                <a:prstClr val="white">
                  <a:lumMod val="50000"/>
                </a:prstClr>
              </a:solidFill>
            </a:endParaRPr>
          </a:p>
        </p:txBody>
      </p:sp>
    </p:spTree>
    <p:extLst>
      <p:ext uri="{BB962C8B-B14F-4D97-AF65-F5344CB8AC3E}">
        <p14:creationId xmlns:p14="http://schemas.microsoft.com/office/powerpoint/2010/main" val="3663348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a:defRPr/>
            </a:pPr>
            <a:fld id="{612FCD34-742A-4CB7-92A6-E4617B3F7815}" type="slidenum">
              <a:rPr lang="en-US" sz="1800" kern="0">
                <a:solidFill>
                  <a:sysClr val="windowText" lastClr="000000"/>
                </a:solidFill>
              </a:rPr>
              <a:pPr marL="0">
                <a:defRPr/>
              </a:pPr>
              <a:t>54</a:t>
            </a:fld>
            <a:endParaRPr lang="en-US" sz="1800" kern="0" dirty="0">
              <a:solidFill>
                <a:sysClr val="windowText" lastClr="000000"/>
              </a:solidFill>
            </a:endParaRPr>
          </a:p>
        </p:txBody>
      </p:sp>
      <p:sp>
        <p:nvSpPr>
          <p:cNvPr id="3" name="Content Placeholder 2"/>
          <p:cNvSpPr>
            <a:spLocks noGrp="1"/>
          </p:cNvSpPr>
          <p:nvPr>
            <p:ph type="body" sz="quarter" idx="10"/>
          </p:nvPr>
        </p:nvSpPr>
        <p:spPr/>
        <p:txBody>
          <a:bodyPr/>
          <a:lstStyle/>
          <a:p>
            <a:r>
              <a:rPr lang="en-US" dirty="0"/>
              <a:t>Stakeholder engagement</a:t>
            </a:r>
          </a:p>
          <a:p>
            <a:r>
              <a:rPr lang="en-US" dirty="0"/>
              <a:t>Pass-through grant programs and incentives</a:t>
            </a:r>
          </a:p>
          <a:p>
            <a:r>
              <a:rPr lang="en-US" dirty="0"/>
              <a:t>Regional policies and programs</a:t>
            </a:r>
          </a:p>
          <a:p>
            <a:r>
              <a:rPr lang="en-US" dirty="0"/>
              <a:t>Tools and technical assistance </a:t>
            </a:r>
          </a:p>
        </p:txBody>
      </p:sp>
      <p:sp>
        <p:nvSpPr>
          <p:cNvPr id="2" name="Title 1"/>
          <p:cNvSpPr>
            <a:spLocks noGrp="1"/>
          </p:cNvSpPr>
          <p:nvPr>
            <p:ph type="title"/>
          </p:nvPr>
        </p:nvSpPr>
        <p:spPr/>
        <p:txBody>
          <a:bodyPr>
            <a:normAutofit fontScale="90000"/>
          </a:bodyPr>
          <a:lstStyle/>
          <a:p>
            <a:r>
              <a:rPr lang="en-US" dirty="0"/>
              <a:t/>
            </a:r>
            <a:br>
              <a:rPr lang="en-US" dirty="0"/>
            </a:br>
            <a:r>
              <a:rPr lang="en-US" dirty="0"/>
              <a:t>SANDAG’s Healthy Works Phase I Projects</a:t>
            </a:r>
            <a:br>
              <a:rPr lang="en-US" dirty="0"/>
            </a:br>
            <a:endParaRPr lang="en-US" dirty="0"/>
          </a:p>
        </p:txBody>
      </p:sp>
    </p:spTree>
    <p:extLst>
      <p:ext uri="{BB962C8B-B14F-4D97-AF65-F5344CB8AC3E}">
        <p14:creationId xmlns:p14="http://schemas.microsoft.com/office/powerpoint/2010/main" val="260243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a:defRPr/>
            </a:pPr>
            <a:fld id="{612FCD34-742A-4CB7-92A6-E4617B3F7815}" type="slidenum">
              <a:rPr lang="en-US" sz="1800" kern="0">
                <a:solidFill>
                  <a:sysClr val="windowText" lastClr="000000"/>
                </a:solidFill>
              </a:rPr>
              <a:pPr marL="0">
                <a:defRPr/>
              </a:pPr>
              <a:t>55</a:t>
            </a:fld>
            <a:endParaRPr lang="en-US" sz="1800" kern="0" dirty="0">
              <a:solidFill>
                <a:sysClr val="windowText" lastClr="000000"/>
              </a:solidFill>
            </a:endParaRPr>
          </a:p>
        </p:txBody>
      </p:sp>
      <p:sp>
        <p:nvSpPr>
          <p:cNvPr id="3" name="Content Placeholder 2"/>
          <p:cNvSpPr>
            <a:spLocks noGrp="1"/>
          </p:cNvSpPr>
          <p:nvPr>
            <p:ph type="body" sz="quarter" idx="10"/>
          </p:nvPr>
        </p:nvSpPr>
        <p:spPr/>
        <p:txBody>
          <a:bodyPr/>
          <a:lstStyle/>
          <a:p>
            <a:r>
              <a:rPr lang="en-US" dirty="0"/>
              <a:t>Cultivate political leadership</a:t>
            </a:r>
          </a:p>
          <a:p>
            <a:r>
              <a:rPr lang="en-US" dirty="0"/>
              <a:t>Build relationships and partnerships between public health and transportation staff</a:t>
            </a:r>
          </a:p>
          <a:p>
            <a:r>
              <a:rPr lang="en-US" dirty="0"/>
              <a:t>Transportation and health professionals need to understand each others’ language and processes</a:t>
            </a:r>
          </a:p>
          <a:p>
            <a:r>
              <a:rPr lang="en-US" dirty="0"/>
              <a:t>Develop programs and projects where health and transportation interests share common outcomes (e.g., increase physical activity, promote active transportation)</a:t>
            </a:r>
          </a:p>
          <a:p>
            <a:r>
              <a:rPr lang="en-US" dirty="0"/>
              <a:t>Go where evidence points you</a:t>
            </a:r>
          </a:p>
        </p:txBody>
      </p:sp>
      <p:sp>
        <p:nvSpPr>
          <p:cNvPr id="2" name="Title 1"/>
          <p:cNvSpPr>
            <a:spLocks noGrp="1"/>
          </p:cNvSpPr>
          <p:nvPr>
            <p:ph type="title"/>
          </p:nvPr>
        </p:nvSpPr>
        <p:spPr/>
        <p:txBody>
          <a:bodyPr>
            <a:normAutofit fontScale="90000"/>
          </a:bodyPr>
          <a:lstStyle/>
          <a:p>
            <a:r>
              <a:rPr lang="en-US" dirty="0"/>
              <a:t/>
            </a:r>
            <a:br>
              <a:rPr lang="en-US" dirty="0"/>
            </a:br>
            <a:r>
              <a:rPr lang="en-US" dirty="0"/>
              <a:t>CPPW Lessons Learned </a:t>
            </a:r>
            <a:br>
              <a:rPr lang="en-US" dirty="0"/>
            </a:br>
            <a:endParaRPr lang="en-US" dirty="0"/>
          </a:p>
        </p:txBody>
      </p:sp>
    </p:spTree>
    <p:extLst>
      <p:ext uri="{BB962C8B-B14F-4D97-AF65-F5344CB8AC3E}">
        <p14:creationId xmlns:p14="http://schemas.microsoft.com/office/powerpoint/2010/main" val="334652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33269" y="1090591"/>
            <a:ext cx="8961865" cy="2280362"/>
          </a:xfrm>
        </p:spPr>
        <p:txBody>
          <a:bodyPr>
            <a:noAutofit/>
          </a:bodyPr>
          <a:lstStyle/>
          <a:p>
            <a:pPr>
              <a:lnSpc>
                <a:spcPts val="2800"/>
              </a:lnSpc>
              <a:spcBef>
                <a:spcPts val="0"/>
              </a:spcBef>
              <a:spcAft>
                <a:spcPts val="600"/>
              </a:spcAft>
              <a:buFont typeface="Arial" pitchFamily="34" charset="0"/>
              <a:buChar char="•"/>
            </a:pPr>
            <a:r>
              <a:rPr lang="en-US" sz="2400" dirty="0"/>
              <a:t>Support work on San Diego Forward: The Regional Plan </a:t>
            </a:r>
          </a:p>
          <a:p>
            <a:pPr>
              <a:lnSpc>
                <a:spcPts val="2800"/>
              </a:lnSpc>
              <a:spcBef>
                <a:spcPts val="0"/>
              </a:spcBef>
              <a:spcAft>
                <a:spcPts val="600"/>
              </a:spcAft>
              <a:buFont typeface="Arial" pitchFamily="34" charset="0"/>
              <a:buChar char="•"/>
            </a:pPr>
            <a:r>
              <a:rPr lang="en-US" sz="2400" dirty="0"/>
              <a:t>Provide planning tools for local jurisdictions</a:t>
            </a:r>
          </a:p>
          <a:p>
            <a:pPr>
              <a:lnSpc>
                <a:spcPts val="2800"/>
              </a:lnSpc>
              <a:spcBef>
                <a:spcPts val="0"/>
              </a:spcBef>
              <a:spcAft>
                <a:spcPts val="600"/>
              </a:spcAft>
              <a:buFont typeface="Arial" pitchFamily="34" charset="0"/>
              <a:buChar char="•"/>
            </a:pPr>
            <a:r>
              <a:rPr lang="en-US" sz="2400" dirty="0"/>
              <a:t>Regional monitoring and evaluation for public health</a:t>
            </a:r>
          </a:p>
          <a:p>
            <a:pPr>
              <a:lnSpc>
                <a:spcPts val="2800"/>
              </a:lnSpc>
              <a:spcBef>
                <a:spcPts val="0"/>
              </a:spcBef>
              <a:spcAft>
                <a:spcPts val="600"/>
              </a:spcAft>
              <a:buFont typeface="Arial" pitchFamily="34" charset="0"/>
              <a:buChar char="•"/>
            </a:pPr>
            <a:r>
              <a:rPr lang="en-US" sz="2400" dirty="0"/>
              <a:t>SRTS Strategic Plan</a:t>
            </a:r>
          </a:p>
          <a:p>
            <a:pPr>
              <a:lnSpc>
                <a:spcPts val="2800"/>
              </a:lnSpc>
              <a:spcBef>
                <a:spcPts val="0"/>
              </a:spcBef>
              <a:spcAft>
                <a:spcPts val="600"/>
              </a:spcAft>
              <a:buFont typeface="Arial" pitchFamily="34" charset="0"/>
              <a:buChar char="•"/>
            </a:pPr>
            <a:r>
              <a:rPr lang="en-US" sz="2400" dirty="0"/>
              <a:t>Regional Complete Streets Policy and Implementation</a:t>
            </a:r>
          </a:p>
          <a:p>
            <a:pPr>
              <a:lnSpc>
                <a:spcPts val="2800"/>
              </a:lnSpc>
              <a:spcBef>
                <a:spcPts val="0"/>
              </a:spcBef>
              <a:spcAft>
                <a:spcPts val="600"/>
              </a:spcAft>
              <a:buFont typeface="Arial" pitchFamily="34" charset="0"/>
              <a:buChar char="•"/>
            </a:pPr>
            <a:r>
              <a:rPr lang="en-US" sz="2400" dirty="0"/>
              <a:t>Health Benefits and Impacts Analysis</a:t>
            </a:r>
          </a:p>
        </p:txBody>
      </p:sp>
      <p:sp>
        <p:nvSpPr>
          <p:cNvPr id="3" name="Title 2"/>
          <p:cNvSpPr>
            <a:spLocks noGrp="1"/>
          </p:cNvSpPr>
          <p:nvPr>
            <p:ph type="title"/>
          </p:nvPr>
        </p:nvSpPr>
        <p:spPr>
          <a:xfrm>
            <a:off x="1633268" y="7689"/>
            <a:ext cx="7873042" cy="1082903"/>
          </a:xfrm>
        </p:spPr>
        <p:txBody>
          <a:bodyPr>
            <a:normAutofit fontScale="90000"/>
          </a:bodyPr>
          <a:lstStyle/>
          <a:p>
            <a:r>
              <a:rPr lang="en-US" dirty="0"/>
              <a:t>Healthy Works Phase II (CTG)</a:t>
            </a:r>
            <a:br>
              <a:rPr lang="en-US" dirty="0"/>
            </a:br>
            <a:r>
              <a:rPr lang="en-US" dirty="0"/>
              <a:t>July 2012-September 2016</a:t>
            </a:r>
          </a:p>
        </p:txBody>
      </p:sp>
      <p:sp>
        <p:nvSpPr>
          <p:cNvPr id="4" name="Slide Number Placeholder 3"/>
          <p:cNvSpPr>
            <a:spLocks noGrp="1"/>
          </p:cNvSpPr>
          <p:nvPr>
            <p:ph type="sldNum" sz="quarter" idx="4"/>
          </p:nvPr>
        </p:nvSpPr>
        <p:spPr/>
        <p:txBody>
          <a:bodyPr/>
          <a:lstStyle/>
          <a:p>
            <a:fld id="{ECFBA69D-EAC6-453C-A185-2221FC6F1687}" type="slidenum">
              <a:rPr lang="en-US" smtClean="0">
                <a:solidFill>
                  <a:prstClr val="white">
                    <a:lumMod val="50000"/>
                  </a:prstClr>
                </a:solidFill>
              </a:rPr>
              <a:pPr/>
              <a:t>56</a:t>
            </a:fld>
            <a:endParaRPr lang="en-US">
              <a:solidFill>
                <a:prstClr val="white">
                  <a:lumMod val="50000"/>
                </a:prstClr>
              </a:solidFill>
            </a:endParaRPr>
          </a:p>
        </p:txBody>
      </p:sp>
      <p:grpSp>
        <p:nvGrpSpPr>
          <p:cNvPr id="7" name="Group 3"/>
          <p:cNvGrpSpPr>
            <a:grpSpLocks/>
          </p:cNvGrpSpPr>
          <p:nvPr/>
        </p:nvGrpSpPr>
        <p:grpSpPr bwMode="auto">
          <a:xfrm>
            <a:off x="1635919" y="4120901"/>
            <a:ext cx="8920162" cy="2332037"/>
            <a:chOff x="304" y="2568"/>
            <a:chExt cx="4789" cy="1252"/>
          </a:xfrm>
        </p:grpSpPr>
        <p:pic>
          <p:nvPicPr>
            <p:cNvPr id="8" name="Picture 4" descr="El Cajo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 y="2568"/>
              <a:ext cx="2356" cy="1252"/>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El Cajon_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 y="2568"/>
              <a:ext cx="2356" cy="1252"/>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339772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a:defRPr/>
            </a:pPr>
            <a:fld id="{612FCD34-742A-4CB7-92A6-E4617B3F7815}" type="slidenum">
              <a:rPr lang="en-US" sz="1800" kern="0">
                <a:solidFill>
                  <a:sysClr val="windowText" lastClr="000000"/>
                </a:solidFill>
              </a:rPr>
              <a:pPr marL="0">
                <a:defRPr/>
              </a:pPr>
              <a:t>57</a:t>
            </a:fld>
            <a:endParaRPr lang="en-US" sz="1800" kern="0" dirty="0">
              <a:solidFill>
                <a:sysClr val="windowText" lastClr="000000"/>
              </a:solidFill>
            </a:endParaRPr>
          </a:p>
        </p:txBody>
      </p:sp>
      <p:sp>
        <p:nvSpPr>
          <p:cNvPr id="3" name="Content Placeholder 2"/>
          <p:cNvSpPr>
            <a:spLocks noGrp="1"/>
          </p:cNvSpPr>
          <p:nvPr>
            <p:ph type="body" sz="quarter" idx="10"/>
          </p:nvPr>
        </p:nvSpPr>
        <p:spPr/>
        <p:txBody>
          <a:bodyPr/>
          <a:lstStyle/>
          <a:p>
            <a:r>
              <a:rPr lang="en-US" dirty="0"/>
              <a:t>Maps existing conditions for social and physical factors that affect health outcomes in the region </a:t>
            </a:r>
          </a:p>
          <a:p>
            <a:r>
              <a:rPr lang="en-US" dirty="0"/>
              <a:t>Four categories:</a:t>
            </a:r>
          </a:p>
          <a:p>
            <a:pPr lvl="1"/>
            <a:r>
              <a:rPr lang="en-US" dirty="0"/>
              <a:t>Active transportation</a:t>
            </a:r>
          </a:p>
          <a:p>
            <a:pPr lvl="1"/>
            <a:r>
              <a:rPr lang="en-US" dirty="0"/>
              <a:t>Injury prevention</a:t>
            </a:r>
          </a:p>
          <a:p>
            <a:pPr lvl="1"/>
            <a:r>
              <a:rPr lang="en-US" dirty="0"/>
              <a:t>Nutrition</a:t>
            </a:r>
          </a:p>
          <a:p>
            <a:pPr lvl="1"/>
            <a:r>
              <a:rPr lang="en-US" dirty="0"/>
              <a:t>Air quality</a:t>
            </a:r>
          </a:p>
        </p:txBody>
      </p:sp>
      <p:sp>
        <p:nvSpPr>
          <p:cNvPr id="2" name="Title 1"/>
          <p:cNvSpPr>
            <a:spLocks noGrp="1"/>
          </p:cNvSpPr>
          <p:nvPr>
            <p:ph type="title"/>
          </p:nvPr>
        </p:nvSpPr>
        <p:spPr/>
        <p:txBody>
          <a:bodyPr>
            <a:normAutofit fontScale="90000"/>
          </a:bodyPr>
          <a:lstStyle/>
          <a:p>
            <a:r>
              <a:rPr lang="en-US"/>
              <a:t/>
            </a:r>
            <a:br>
              <a:rPr lang="en-US"/>
            </a:br>
            <a:r>
              <a:rPr lang="en-US"/>
              <a:t>Tools: Healthy Communities Atlas</a:t>
            </a:r>
            <a:br>
              <a:rPr lang="en-US"/>
            </a:br>
            <a:endParaRPr lang="en-US" dirty="0"/>
          </a:p>
        </p:txBody>
      </p:sp>
      <p:pic>
        <p:nvPicPr>
          <p:cNvPr id="7" name="Picture 6" descr="Screen Shot 2013-08-20 at 6.35.39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8463">
            <a:off x="5850317" y="2338325"/>
            <a:ext cx="1791622" cy="2024955"/>
          </a:xfrm>
          <a:prstGeom prst="rect">
            <a:avLst/>
          </a:prstGeom>
          <a:ln>
            <a:noFill/>
          </a:ln>
          <a:effectLst>
            <a:outerShdw blurRad="292100" dist="139700" dir="2700000" algn="tl" rotWithShape="0">
              <a:srgbClr val="333333">
                <a:alpha val="65000"/>
              </a:srgbClr>
            </a:outerShdw>
          </a:effectLst>
        </p:spPr>
      </p:pic>
      <p:pic>
        <p:nvPicPr>
          <p:cNvPr id="6" name="Picture 5" descr="Screen Shot 2013-08-20 at 6.48.57 PM.png">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l="1217" r="1739" b="2097"/>
          <a:stretch/>
        </p:blipFill>
        <p:spPr>
          <a:xfrm>
            <a:off x="7776309" y="3800423"/>
            <a:ext cx="2726142" cy="2198657"/>
          </a:xfrm>
          <a:prstGeom prst="rect">
            <a:avLst/>
          </a:prstGeom>
        </p:spPr>
      </p:pic>
      <p:pic>
        <p:nvPicPr>
          <p:cNvPr id="8" name="Picture 7" descr="Screen Shot 2013-08-20 at 7.07.31 PM.png">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670" r="1519" b="1863"/>
          <a:stretch/>
        </p:blipFill>
        <p:spPr>
          <a:xfrm>
            <a:off x="4166881" y="4599534"/>
            <a:ext cx="2672193" cy="1880354"/>
          </a:xfrm>
          <a:prstGeom prst="rect">
            <a:avLst/>
          </a:prstGeom>
        </p:spPr>
      </p:pic>
    </p:spTree>
    <p:extLst>
      <p:ext uri="{BB962C8B-B14F-4D97-AF65-F5344CB8AC3E}">
        <p14:creationId xmlns:p14="http://schemas.microsoft.com/office/powerpoint/2010/main" val="2067720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normAutofit fontScale="90000"/>
          </a:bodyPr>
          <a:lstStyle/>
          <a:p>
            <a:r>
              <a:rPr lang="en-US"/>
              <a:t>Active Commuters </a:t>
            </a:r>
            <a:br>
              <a:rPr lang="en-US"/>
            </a:br>
            <a:r>
              <a:rPr lang="en-US"/>
              <a:t>Regional Bikeway Signage</a:t>
            </a:r>
            <a:endParaRPr lang="en-US" dirty="0"/>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1524000" y="6172200"/>
            <a:ext cx="1386974" cy="685800"/>
          </a:xfrm>
          <a:prstGeom prst="rect">
            <a:avLst/>
          </a:prstGeom>
        </p:spPr>
      </p:pic>
      <p:graphicFrame>
        <p:nvGraphicFramePr>
          <p:cNvPr id="9" name="Diagram 8"/>
          <p:cNvGraphicFramePr/>
          <p:nvPr/>
        </p:nvGraphicFramePr>
        <p:xfrm>
          <a:off x="3124200" y="1727200"/>
          <a:ext cx="6172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4966855" y="6221248"/>
            <a:ext cx="2500745" cy="63675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11" name="Picture 9" descr="HHSA-Logo"/>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1241" y="6221248"/>
            <a:ext cx="2286000" cy="636752"/>
          </a:xfrm>
          <a:prstGeom prst="rect">
            <a:avLst/>
          </a:prstGeom>
          <a:noFill/>
          <a:ln w="9525">
            <a:noFill/>
            <a:miter lim="800000"/>
            <a:headEnd/>
            <a:tailEnd/>
          </a:ln>
        </p:spPr>
      </p:pic>
    </p:spTree>
    <p:extLst>
      <p:ext uri="{BB962C8B-B14F-4D97-AF65-F5344CB8AC3E}">
        <p14:creationId xmlns:p14="http://schemas.microsoft.com/office/powerpoint/2010/main" val="3060088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a:defRPr/>
            </a:pPr>
            <a:fld id="{612FCD34-742A-4CB7-92A6-E4617B3F7815}" type="slidenum">
              <a:rPr lang="en-US" sz="1800" kern="0">
                <a:solidFill>
                  <a:sysClr val="windowText" lastClr="000000"/>
                </a:solidFill>
              </a:rPr>
              <a:pPr marL="0">
                <a:defRPr/>
              </a:pPr>
              <a:t>59</a:t>
            </a:fld>
            <a:endParaRPr lang="en-US" sz="1800" kern="0" dirty="0">
              <a:solidFill>
                <a:sysClr val="windowText" lastClr="000000"/>
              </a:solidFill>
            </a:endParaRPr>
          </a:p>
        </p:txBody>
      </p:sp>
      <p:sp>
        <p:nvSpPr>
          <p:cNvPr id="3" name="Content Placeholder 2"/>
          <p:cNvSpPr>
            <a:spLocks noGrp="1"/>
          </p:cNvSpPr>
          <p:nvPr>
            <p:ph type="body" sz="quarter" idx="10"/>
          </p:nvPr>
        </p:nvSpPr>
        <p:spPr/>
        <p:txBody>
          <a:bodyPr/>
          <a:lstStyle/>
          <a:p>
            <a:r>
              <a:rPr lang="en-US"/>
              <a:t>37 locations  </a:t>
            </a:r>
          </a:p>
          <a:p>
            <a:r>
              <a:rPr lang="en-US"/>
              <a:t>Provide data for:</a:t>
            </a:r>
          </a:p>
          <a:p>
            <a:pPr lvl="2"/>
            <a:r>
              <a:rPr lang="en-US"/>
              <a:t>local and regional monitoring</a:t>
            </a:r>
          </a:p>
          <a:p>
            <a:pPr lvl="2"/>
            <a:r>
              <a:rPr lang="en-US"/>
              <a:t>grant funding opportunities</a:t>
            </a:r>
          </a:p>
          <a:p>
            <a:pPr lvl="1"/>
            <a:endParaRPr lang="en-US" dirty="0"/>
          </a:p>
        </p:txBody>
      </p:sp>
      <p:sp>
        <p:nvSpPr>
          <p:cNvPr id="2" name="Title 1"/>
          <p:cNvSpPr>
            <a:spLocks noGrp="1"/>
          </p:cNvSpPr>
          <p:nvPr>
            <p:ph type="title"/>
          </p:nvPr>
        </p:nvSpPr>
        <p:spPr/>
        <p:txBody>
          <a:bodyPr>
            <a:normAutofit fontScale="90000"/>
          </a:bodyPr>
          <a:lstStyle/>
          <a:p>
            <a:r>
              <a:rPr lang="en-US"/>
              <a:t>Tools: Regional Bicycle/Pedestrian </a:t>
            </a:r>
            <a:br>
              <a:rPr lang="en-US"/>
            </a:br>
            <a:r>
              <a:rPr lang="en-US"/>
              <a:t>Counter Network </a:t>
            </a:r>
            <a:endParaRPr lang="en-US" dirty="0"/>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2747" t="2754" r="3415" b="3915"/>
          <a:stretch/>
        </p:blipFill>
        <p:spPr>
          <a:xfrm>
            <a:off x="7148396" y="1420906"/>
            <a:ext cx="3519605" cy="5410200"/>
          </a:xfrm>
          <a:prstGeom prst="rect">
            <a:avLst/>
          </a:prstGeom>
          <a:ln w="19050">
            <a:solidFill>
              <a:schemeClr val="bg1">
                <a:lumMod val="50000"/>
              </a:schemeClr>
            </a:solidFill>
          </a:ln>
          <a:effectLst>
            <a:outerShdw blurRad="292100" dist="139700" dir="2700000" algn="tl" rotWithShape="0">
              <a:srgbClr val="333333">
                <a:alpha val="65000"/>
              </a:srgbClr>
            </a:outerShdw>
          </a:effectLst>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978" y="3219939"/>
            <a:ext cx="2688491" cy="201636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8000"/>
                    </a14:imgEffect>
                  </a14:imgLayer>
                </a14:imgProps>
              </a:ext>
              <a:ext uri="{28A0092B-C50C-407E-A947-70E740481C1C}">
                <a14:useLocalDpi xmlns:a14="http://schemas.microsoft.com/office/drawing/2010/main" val="0"/>
              </a:ext>
            </a:extLst>
          </a:blip>
          <a:stretch>
            <a:fillRect/>
          </a:stretch>
        </p:blipFill>
        <p:spPr>
          <a:xfrm rot="5400000">
            <a:off x="4372640" y="3880032"/>
            <a:ext cx="2907087" cy="2180864"/>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83709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Times New Roman" panose="02020603050405020304" pitchFamily="18" charset="0"/>
                <a:cs typeface="Times New Roman" panose="02020603050405020304" pitchFamily="18" charset="0"/>
              </a:rPr>
              <a:t/>
            </a:r>
            <a:br>
              <a:rPr lang="en-US" b="1" dirty="0">
                <a:solidFill>
                  <a:schemeClr val="tx2">
                    <a:lumMod val="75000"/>
                  </a:schemeClr>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149077" y="908680"/>
            <a:ext cx="3980577" cy="646331"/>
          </a:xfrm>
          <a:prstGeom prst="rect">
            <a:avLst/>
          </a:prstGeom>
          <a:noFill/>
        </p:spPr>
        <p:txBody>
          <a:bodyPr wrap="non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Disparities in Place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74" y="2103924"/>
            <a:ext cx="3901440" cy="292608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077" y="2103924"/>
            <a:ext cx="3901440" cy="292608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7001"/>
          <a:stretch/>
        </p:blipFill>
        <p:spPr>
          <a:xfrm>
            <a:off x="4032952" y="2126974"/>
            <a:ext cx="4187687" cy="2920887"/>
          </a:xfrm>
          <a:prstGeom prst="rect">
            <a:avLst/>
          </a:prstGeom>
        </p:spPr>
      </p:pic>
    </p:spTree>
    <p:extLst>
      <p:ext uri="{BB962C8B-B14F-4D97-AF65-F5344CB8AC3E}">
        <p14:creationId xmlns:p14="http://schemas.microsoft.com/office/powerpoint/2010/main" val="3746995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966855" y="6221248"/>
            <a:ext cx="2500745" cy="63675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4" name="Rectangle 2"/>
          <p:cNvSpPr txBox="1">
            <a:spLocks noChangeArrowheads="1"/>
          </p:cNvSpPr>
          <p:nvPr/>
        </p:nvSpPr>
        <p:spPr>
          <a:xfrm>
            <a:off x="1828800" y="304800"/>
            <a:ext cx="5791200" cy="1271588"/>
          </a:xfrm>
          <a:prstGeom prst="rect">
            <a:avLst/>
          </a:prstGeom>
        </p:spPr>
        <p:txBody>
          <a:bodyPr anchor="ctr">
            <a:normAutofit/>
            <a:scene3d>
              <a:camera prst="orthographicFront"/>
              <a:lightRig rig="soft" dir="t"/>
            </a:scene3d>
            <a:sp3d prstMaterial="softEdge">
              <a:bevelT w="25400" h="25400"/>
            </a:sp3d>
          </a:bodyPr>
          <a:lstStyle/>
          <a:p>
            <a:pPr>
              <a:defRPr/>
            </a:pPr>
            <a:endParaRPr lang="en-US" sz="4000" kern="0" dirty="0">
              <a:solidFill>
                <a:srgbClr val="4F81BD">
                  <a:lumMod val="50000"/>
                </a:srgbClr>
              </a:solidFill>
              <a:latin typeface="Gill Sans MT" pitchFamily="34" charset="0"/>
            </a:endParaRPr>
          </a:p>
        </p:txBody>
      </p:sp>
      <p:graphicFrame>
        <p:nvGraphicFramePr>
          <p:cNvPr id="11" name="Diagram 10"/>
          <p:cNvGraphicFramePr/>
          <p:nvPr/>
        </p:nvGraphicFramePr>
        <p:xfrm>
          <a:off x="2362200" y="1522412"/>
          <a:ext cx="5283200" cy="4573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24001" y="6248400"/>
            <a:ext cx="1447800" cy="609600"/>
          </a:xfrm>
          <a:prstGeom prst="rect">
            <a:avLst/>
          </a:prstGeom>
          <a:noFill/>
          <a:ln w="9525">
            <a:noFill/>
            <a:miter lim="800000"/>
            <a:headEnd/>
            <a:tailEnd/>
          </a:ln>
        </p:spPr>
      </p:pic>
      <p:pic>
        <p:nvPicPr>
          <p:cNvPr id="7" name="Picture 1" descr="H:\photos\1pgrpics\small\elenasm.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458200" y="1822758"/>
            <a:ext cx="1587500" cy="1072843"/>
          </a:xfrm>
          <a:prstGeom prst="rect">
            <a:avLst/>
          </a:prstGeom>
          <a:noFill/>
          <a:ln w="50800">
            <a:noFill/>
            <a:miter lim="800000"/>
            <a:headEnd/>
            <a:tailEnd/>
          </a:ln>
        </p:spPr>
      </p:pic>
      <p:pic>
        <p:nvPicPr>
          <p:cNvPr id="9" name="Picture 3" descr="H:\photos\leadership team 022811\8356smb.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462809" y="3333956"/>
            <a:ext cx="1606703" cy="1085645"/>
          </a:xfrm>
          <a:prstGeom prst="rect">
            <a:avLst/>
          </a:prstGeom>
          <a:noFill/>
          <a:ln w="50800">
            <a:noFill/>
            <a:miter lim="800000"/>
            <a:headEnd/>
            <a:tailEnd/>
          </a:ln>
        </p:spPr>
      </p:pic>
      <p:pic>
        <p:nvPicPr>
          <p:cNvPr id="10" name="Picture 10" descr="IMG_807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75406" y="4800601"/>
            <a:ext cx="1659194" cy="1106129"/>
          </a:xfrm>
          <a:prstGeom prst="rect">
            <a:avLst/>
          </a:prstGeom>
          <a:noFill/>
          <a:ln w="50800">
            <a:noFill/>
            <a:miter lim="800000"/>
            <a:headEnd/>
            <a:tailEnd/>
          </a:ln>
        </p:spPr>
      </p:pic>
      <p:sp>
        <p:nvSpPr>
          <p:cNvPr id="13" name="Title 1"/>
          <p:cNvSpPr txBox="1">
            <a:spLocks/>
          </p:cNvSpPr>
          <p:nvPr/>
        </p:nvSpPr>
        <p:spPr>
          <a:xfrm>
            <a:off x="1981200" y="274638"/>
            <a:ext cx="8229600" cy="1143000"/>
          </a:xfrm>
          <a:prstGeom prst="rect">
            <a:avLst/>
          </a:prstGeom>
        </p:spPr>
        <p:txBody>
          <a:bodyPr>
            <a:noAutofit/>
          </a:bodyPr>
          <a:lstStyle/>
          <a:p>
            <a:pPr>
              <a:defRPr/>
            </a:pPr>
            <a:endParaRPr lang="en-US" sz="3600" kern="0" dirty="0">
              <a:solidFill>
                <a:srgbClr val="1F497D"/>
              </a:solidFill>
              <a:latin typeface="Rockwell"/>
            </a:endParaRPr>
          </a:p>
        </p:txBody>
      </p:sp>
      <p:sp>
        <p:nvSpPr>
          <p:cNvPr id="15" name="Title 14"/>
          <p:cNvSpPr>
            <a:spLocks noGrp="1"/>
          </p:cNvSpPr>
          <p:nvPr>
            <p:ph type="title"/>
          </p:nvPr>
        </p:nvSpPr>
        <p:spPr/>
        <p:txBody>
          <a:bodyPr>
            <a:normAutofit/>
          </a:bodyPr>
          <a:lstStyle/>
          <a:p>
            <a:r>
              <a:rPr lang="en-US" dirty="0"/>
              <a:t>Healthy Communities Campaign</a:t>
            </a:r>
          </a:p>
        </p:txBody>
      </p:sp>
      <p:pic>
        <p:nvPicPr>
          <p:cNvPr id="18" name="Picture 9" descr="HHSA-Logo"/>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1241" y="6221248"/>
            <a:ext cx="2286000" cy="636752"/>
          </a:xfrm>
          <a:prstGeom prst="rect">
            <a:avLst/>
          </a:prstGeom>
          <a:noFill/>
          <a:ln w="9525">
            <a:noFill/>
            <a:miter lim="800000"/>
            <a:headEnd/>
            <a:tailEnd/>
          </a:ln>
        </p:spPr>
      </p:pic>
    </p:spTree>
    <p:extLst>
      <p:ext uri="{BB962C8B-B14F-4D97-AF65-F5344CB8AC3E}">
        <p14:creationId xmlns:p14="http://schemas.microsoft.com/office/powerpoint/2010/main" val="2469728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r>
              <a:rPr lang="en-US"/>
              <a:t>Safe Routes to Schools (SRTS)</a:t>
            </a:r>
            <a:endParaRPr lang="en-US" dirty="0"/>
          </a:p>
        </p:txBody>
      </p:sp>
      <p:pic>
        <p:nvPicPr>
          <p:cNvPr id="4" name="Picture 3" descr="C:\Documents and Settings\foi3\Desktop\10_210507-A_Lowry-Leonard_PPT_Local Gov\10568389-533x800_walkdad.jpg"/>
          <p:cNvPicPr>
            <a:picLocks noChangeAspect="1" noChangeArrowheads="1"/>
          </p:cNvPicPr>
          <p:nvPr/>
        </p:nvPicPr>
        <p:blipFill>
          <a:blip r:embed="rId3" cstate="screen">
            <a:extLst>
              <a:ext uri="{28A0092B-C50C-407E-A947-70E740481C1C}">
                <a14:useLocalDpi xmlns:a14="http://schemas.microsoft.com/office/drawing/2010/main"/>
              </a:ext>
            </a:extLst>
          </a:blip>
          <a:srcRect l="16013" b="7460"/>
          <a:stretch>
            <a:fillRect/>
          </a:stretch>
        </p:blipFill>
        <p:spPr bwMode="auto">
          <a:xfrm>
            <a:off x="7854290" y="3962400"/>
            <a:ext cx="2432710" cy="1719314"/>
          </a:xfrm>
          <a:prstGeom prst="rect">
            <a:avLst/>
          </a:prstGeom>
          <a:noFill/>
          <a:ln w="25400">
            <a:noFill/>
            <a:miter lim="800000"/>
            <a:headEnd/>
            <a:tailEnd/>
          </a:ln>
        </p:spPr>
      </p:pic>
      <p:pic>
        <p:nvPicPr>
          <p:cNvPr id="5" name="Picture 4" descr="233_263027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48600" y="1882730"/>
            <a:ext cx="2438400" cy="1622470"/>
          </a:xfrm>
          <a:prstGeom prst="rect">
            <a:avLst/>
          </a:prstGeom>
          <a:noFill/>
          <a:ln w="9525">
            <a:noFill/>
            <a:miter lim="800000"/>
            <a:headEnd/>
            <a:tailEnd/>
          </a:ln>
        </p:spPr>
      </p:pic>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1524000" y="6172200"/>
            <a:ext cx="1386974" cy="685800"/>
          </a:xfrm>
          <a:prstGeom prst="rect">
            <a:avLst/>
          </a:prstGeom>
        </p:spPr>
      </p:pic>
      <p:graphicFrame>
        <p:nvGraphicFramePr>
          <p:cNvPr id="10" name="Diagram 9"/>
          <p:cNvGraphicFramePr/>
          <p:nvPr/>
        </p:nvGraphicFramePr>
        <p:xfrm>
          <a:off x="2362200" y="1676400"/>
          <a:ext cx="48006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angle 11"/>
          <p:cNvSpPr/>
          <p:nvPr/>
        </p:nvSpPr>
        <p:spPr>
          <a:xfrm>
            <a:off x="4966855" y="6221248"/>
            <a:ext cx="2500745" cy="63675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13" name="Picture 9" descr="HHSA-Logo"/>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1241" y="6221248"/>
            <a:ext cx="2286000" cy="636752"/>
          </a:xfrm>
          <a:prstGeom prst="rect">
            <a:avLst/>
          </a:prstGeom>
          <a:noFill/>
          <a:ln w="9525">
            <a:noFill/>
            <a:miter lim="800000"/>
            <a:headEnd/>
            <a:tailEnd/>
          </a:ln>
        </p:spPr>
      </p:pic>
    </p:spTree>
    <p:extLst>
      <p:ext uri="{BB962C8B-B14F-4D97-AF65-F5344CB8AC3E}">
        <p14:creationId xmlns:p14="http://schemas.microsoft.com/office/powerpoint/2010/main" val="2385383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ECFBA69D-EAC6-453C-A185-2221FC6F1687}" type="slidenum">
              <a:rPr lang="en-US" smtClean="0">
                <a:solidFill>
                  <a:prstClr val="white">
                    <a:lumMod val="50000"/>
                  </a:prstClr>
                </a:solidFill>
              </a:rPr>
              <a:pPr/>
              <a:t>62</a:t>
            </a:fld>
            <a:endParaRPr lang="en-US" dirty="0">
              <a:solidFill>
                <a:prstClr val="white">
                  <a:lumMod val="50000"/>
                </a:prstClr>
              </a:solidFill>
            </a:endParaRPr>
          </a:p>
        </p:txBody>
      </p:sp>
      <p:sp>
        <p:nvSpPr>
          <p:cNvPr id="12" name="Title 11"/>
          <p:cNvSpPr>
            <a:spLocks noGrp="1"/>
          </p:cNvSpPr>
          <p:nvPr>
            <p:ph type="title"/>
          </p:nvPr>
        </p:nvSpPr>
        <p:spPr/>
        <p:txBody>
          <a:bodyPr>
            <a:normAutofit/>
          </a:bodyPr>
          <a:lstStyle/>
          <a:p>
            <a:r>
              <a:rPr lang="en-US" dirty="0">
                <a:latin typeface="+mj-lt"/>
              </a:rPr>
              <a:t>San Diego Forward: The Regional Plan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308" y="1349829"/>
            <a:ext cx="3859848" cy="5021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53170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ECFBA69D-EAC6-453C-A185-2221FC6F1687}" type="slidenum">
              <a:rPr lang="en-US" smtClean="0">
                <a:solidFill>
                  <a:prstClr val="white">
                    <a:lumMod val="50000"/>
                  </a:prstClr>
                </a:solidFill>
              </a:rPr>
              <a:pPr/>
              <a:t>63</a:t>
            </a:fld>
            <a:endParaRPr lang="en-US" dirty="0">
              <a:solidFill>
                <a:prstClr val="white">
                  <a:lumMod val="50000"/>
                </a:prstClr>
              </a:solidFill>
            </a:endParaRPr>
          </a:p>
        </p:txBody>
      </p:sp>
      <p:sp>
        <p:nvSpPr>
          <p:cNvPr id="13" name="Text Placeholder 12"/>
          <p:cNvSpPr>
            <a:spLocks noGrp="1"/>
          </p:cNvSpPr>
          <p:nvPr>
            <p:ph type="body" sz="quarter" idx="10"/>
          </p:nvPr>
        </p:nvSpPr>
        <p:spPr>
          <a:xfrm>
            <a:off x="1771187" y="1235170"/>
            <a:ext cx="4369321" cy="5216525"/>
          </a:xfrm>
        </p:spPr>
        <p:txBody>
          <a:bodyPr>
            <a:normAutofit fontScale="85000" lnSpcReduction="20000"/>
          </a:bodyPr>
          <a:lstStyle/>
          <a:p>
            <a:pPr defTabSz="917509">
              <a:buFont typeface="Arial" panose="020B0604020202020204" pitchFamily="34" charset="0"/>
              <a:buChar char="•"/>
              <a:defRPr/>
            </a:pPr>
            <a:r>
              <a:rPr lang="en-US" sz="3600" dirty="0">
                <a:solidFill>
                  <a:schemeClr val="tx1"/>
                </a:solidFill>
              </a:rPr>
              <a:t>Preserving our environment</a:t>
            </a:r>
          </a:p>
          <a:p>
            <a:pPr defTabSz="917509">
              <a:buFont typeface="Arial" panose="020B0604020202020204" pitchFamily="34" charset="0"/>
              <a:buChar char="•"/>
              <a:defRPr/>
            </a:pPr>
            <a:r>
              <a:rPr lang="en-US" sz="3600" dirty="0">
                <a:solidFill>
                  <a:schemeClr val="tx1"/>
                </a:solidFill>
              </a:rPr>
              <a:t>Creating vibrant and healthy communities</a:t>
            </a:r>
          </a:p>
          <a:p>
            <a:pPr defTabSz="917509">
              <a:buFont typeface="Arial" panose="020B0604020202020204" pitchFamily="34" charset="0"/>
              <a:buChar char="•"/>
              <a:defRPr/>
            </a:pPr>
            <a:r>
              <a:rPr lang="en-US" sz="3600" dirty="0">
                <a:solidFill>
                  <a:schemeClr val="tx1"/>
                </a:solidFill>
              </a:rPr>
              <a:t>Providing more transportation choices</a:t>
            </a:r>
          </a:p>
          <a:p>
            <a:pPr lvl="1" defTabSz="917509">
              <a:buFont typeface="Arial" panose="020B0604020202020204" pitchFamily="34" charset="0"/>
              <a:buChar char="•"/>
              <a:defRPr/>
            </a:pPr>
            <a:r>
              <a:rPr lang="en-US" dirty="0">
                <a:solidFill>
                  <a:schemeClr val="tx1"/>
                </a:solidFill>
              </a:rPr>
              <a:t>Transportation network</a:t>
            </a:r>
          </a:p>
          <a:p>
            <a:pPr lvl="1" defTabSz="917509">
              <a:buFont typeface="Arial" panose="020B0604020202020204" pitchFamily="34" charset="0"/>
              <a:buChar char="•"/>
              <a:defRPr/>
            </a:pPr>
            <a:r>
              <a:rPr lang="en-US" dirty="0">
                <a:solidFill>
                  <a:schemeClr val="tx1"/>
                </a:solidFill>
              </a:rPr>
              <a:t>Smart growth and TOD</a:t>
            </a:r>
          </a:p>
          <a:p>
            <a:pPr lvl="1" defTabSz="917509">
              <a:buFont typeface="Arial" panose="020B0604020202020204" pitchFamily="34" charset="0"/>
              <a:buChar char="•"/>
              <a:defRPr/>
            </a:pPr>
            <a:r>
              <a:rPr lang="en-US" dirty="0">
                <a:solidFill>
                  <a:schemeClr val="tx1"/>
                </a:solidFill>
              </a:rPr>
              <a:t>Active transportation</a:t>
            </a:r>
          </a:p>
          <a:p>
            <a:pPr lvl="1" defTabSz="917509">
              <a:buFont typeface="Arial" panose="020B0604020202020204" pitchFamily="34" charset="0"/>
              <a:buChar char="•"/>
              <a:defRPr/>
            </a:pPr>
            <a:r>
              <a:rPr lang="en-US" dirty="0">
                <a:solidFill>
                  <a:schemeClr val="tx1"/>
                </a:solidFill>
              </a:rPr>
              <a:t>Complete streets</a:t>
            </a:r>
          </a:p>
          <a:p>
            <a:pPr defTabSz="917509">
              <a:buFont typeface="Arial" panose="020B0604020202020204" pitchFamily="34" charset="0"/>
              <a:buChar char="•"/>
              <a:defRPr/>
            </a:pPr>
            <a:r>
              <a:rPr lang="en-US" sz="3600" dirty="0">
                <a:solidFill>
                  <a:schemeClr val="tx1"/>
                </a:solidFill>
              </a:rPr>
              <a:t>Addressing climate change</a:t>
            </a:r>
          </a:p>
        </p:txBody>
      </p:sp>
      <p:sp>
        <p:nvSpPr>
          <p:cNvPr id="12" name="Title 11"/>
          <p:cNvSpPr>
            <a:spLocks noGrp="1"/>
          </p:cNvSpPr>
          <p:nvPr>
            <p:ph type="title"/>
          </p:nvPr>
        </p:nvSpPr>
        <p:spPr/>
        <p:txBody>
          <a:bodyPr/>
          <a:lstStyle/>
          <a:p>
            <a:r>
              <a:rPr lang="en-US" dirty="0">
                <a:latin typeface="+mj-lt"/>
              </a:rPr>
              <a:t>Planning for Sustainability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768" y="1333132"/>
            <a:ext cx="3616841" cy="502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129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64</a:t>
            </a:fld>
            <a:endParaRPr lang="en-US" dirty="0">
              <a:solidFill>
                <a:prstClr val="white">
                  <a:lumMod val="50000"/>
                </a:prstClr>
              </a:solidFill>
            </a:endParaRPr>
          </a:p>
        </p:txBody>
      </p:sp>
      <p:sp>
        <p:nvSpPr>
          <p:cNvPr id="6" name="Rectangle 5"/>
          <p:cNvSpPr/>
          <p:nvPr/>
        </p:nvSpPr>
        <p:spPr>
          <a:xfrm>
            <a:off x="1524000" y="1"/>
            <a:ext cx="9144000" cy="11317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198423"/>
            <a:ext cx="8248650" cy="5990179"/>
          </a:xfrm>
          <a:prstGeom prst="rect">
            <a:avLst/>
          </a:prstGeom>
        </p:spPr>
      </p:pic>
    </p:spTree>
    <p:extLst>
      <p:ext uri="{BB962C8B-B14F-4D97-AF65-F5344CB8AC3E}">
        <p14:creationId xmlns:p14="http://schemas.microsoft.com/office/powerpoint/2010/main" val="3232236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65</a:t>
            </a:fld>
            <a:endParaRPr lang="en-US" dirty="0">
              <a:solidFill>
                <a:prstClr val="white">
                  <a:lumMod val="50000"/>
                </a:prstClr>
              </a:solidFill>
            </a:endParaRPr>
          </a:p>
        </p:txBody>
      </p:sp>
      <p:sp>
        <p:nvSpPr>
          <p:cNvPr id="4" name="Title 3"/>
          <p:cNvSpPr>
            <a:spLocks noGrp="1"/>
          </p:cNvSpPr>
          <p:nvPr>
            <p:ph type="title"/>
          </p:nvPr>
        </p:nvSpPr>
        <p:spPr/>
        <p:txBody>
          <a:bodyPr>
            <a:normAutofit fontScale="90000"/>
          </a:bodyPr>
          <a:lstStyle/>
          <a:p>
            <a:r>
              <a:rPr lang="en-US" dirty="0"/>
              <a:t>Smart Growth and Active Transportation Grant Programs</a:t>
            </a:r>
            <a:endParaRPr lang="en-US" dirty="0">
              <a:latin typeface="+mn-lt"/>
            </a:endParaRPr>
          </a:p>
        </p:txBody>
      </p:sp>
      <p:sp>
        <p:nvSpPr>
          <p:cNvPr id="8" name="TextBox 7"/>
          <p:cNvSpPr txBox="1"/>
          <p:nvPr/>
        </p:nvSpPr>
        <p:spPr>
          <a:xfrm>
            <a:off x="1981201" y="1652955"/>
            <a:ext cx="8440615" cy="4247317"/>
          </a:xfrm>
          <a:prstGeom prst="rect">
            <a:avLst/>
          </a:prstGeom>
          <a:noFill/>
        </p:spPr>
        <p:txBody>
          <a:bodyPr wrap="square" rtlCol="0">
            <a:spAutoFit/>
          </a:bodyPr>
          <a:lstStyle/>
          <a:p>
            <a:pPr marL="285750" indent="-285750" defTabSz="457200">
              <a:buFont typeface="Arial" panose="020B0604020202020204" pitchFamily="34" charset="0"/>
              <a:buChar char="•"/>
            </a:pPr>
            <a:r>
              <a:rPr lang="en-US" sz="3600" dirty="0">
                <a:solidFill>
                  <a:srgbClr val="313131"/>
                </a:solidFill>
              </a:rPr>
              <a:t>$560 million Smart Growth Incentive Programs started in 2008</a:t>
            </a:r>
          </a:p>
          <a:p>
            <a:pPr marL="285750" indent="-285750" defTabSz="457200">
              <a:buFont typeface="Arial" panose="020B0604020202020204" pitchFamily="34" charset="0"/>
              <a:buChar char="•"/>
            </a:pPr>
            <a:r>
              <a:rPr lang="en-US" sz="3600" dirty="0">
                <a:solidFill>
                  <a:srgbClr val="313131"/>
                </a:solidFill>
              </a:rPr>
              <a:t>Invested over $50 million to date</a:t>
            </a:r>
          </a:p>
          <a:p>
            <a:pPr marL="285750" indent="-285750" defTabSz="457200">
              <a:buFont typeface="Arial" panose="020B0604020202020204" pitchFamily="34" charset="0"/>
              <a:buChar char="•"/>
            </a:pPr>
            <a:r>
              <a:rPr lang="en-US" sz="3600" dirty="0">
                <a:solidFill>
                  <a:srgbClr val="313131"/>
                </a:solidFill>
              </a:rPr>
              <a:t>Over 100 local projects completed or underway</a:t>
            </a:r>
          </a:p>
          <a:p>
            <a:pPr marL="742950" lvl="1" indent="-285750" defTabSz="457200">
              <a:buFont typeface="Arial" panose="020B0604020202020204" pitchFamily="34" charset="0"/>
              <a:buChar char="•"/>
            </a:pPr>
            <a:r>
              <a:rPr lang="en-US" sz="3600" i="1" dirty="0">
                <a:solidFill>
                  <a:srgbClr val="313131"/>
                </a:solidFill>
              </a:rPr>
              <a:t>Visual simulations and actual examples</a:t>
            </a:r>
          </a:p>
          <a:p>
            <a:pPr marL="285750" indent="-285750" defTabSz="457200">
              <a:buFont typeface="Arial" panose="020B0604020202020204" pitchFamily="34" charset="0"/>
              <a:buChar char="•"/>
            </a:pPr>
            <a:endParaRPr lang="en-US" sz="3600" dirty="0">
              <a:solidFill>
                <a:srgbClr val="313131"/>
              </a:solidFill>
            </a:endParaRPr>
          </a:p>
          <a:p>
            <a:pPr defTabSz="457200"/>
            <a:endParaRPr lang="en-US" dirty="0">
              <a:solidFill>
                <a:srgbClr val="313131"/>
              </a:solidFill>
            </a:endParaRPr>
          </a:p>
        </p:txBody>
      </p:sp>
    </p:spTree>
    <p:extLst>
      <p:ext uri="{BB962C8B-B14F-4D97-AF65-F5344CB8AC3E}">
        <p14:creationId xmlns:p14="http://schemas.microsoft.com/office/powerpoint/2010/main" val="62333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CFBA69D-EAC6-453C-A185-2221FC6F1687}" type="slidenum">
              <a:rPr lang="en-US" smtClean="0">
                <a:solidFill>
                  <a:prstClr val="white">
                    <a:lumMod val="50000"/>
                  </a:prstClr>
                </a:solidFill>
              </a:rPr>
              <a:pPr/>
              <a:t>66</a:t>
            </a:fld>
            <a:endParaRPr lang="en-US" dirty="0">
              <a:solidFill>
                <a:prstClr val="white">
                  <a:lumMod val="50000"/>
                </a:prstClr>
              </a:solidFill>
            </a:endParaRPr>
          </a:p>
        </p:txBody>
      </p:sp>
      <p:sp>
        <p:nvSpPr>
          <p:cNvPr id="22532" name="Rectangle 2"/>
          <p:cNvSpPr>
            <a:spLocks noGrp="1" noChangeArrowheads="1"/>
          </p:cNvSpPr>
          <p:nvPr>
            <p:ph type="title"/>
          </p:nvPr>
        </p:nvSpPr>
        <p:spPr/>
        <p:txBody>
          <a:bodyPr>
            <a:noAutofit/>
          </a:bodyPr>
          <a:lstStyle/>
          <a:p>
            <a:pPr>
              <a:lnSpc>
                <a:spcPts val="3200"/>
              </a:lnSpc>
            </a:pPr>
            <a:r>
              <a:rPr lang="en-US" sz="3200" dirty="0"/>
              <a:t>E Street near Bayfront / E Street Trolley Station  </a:t>
            </a:r>
            <a:r>
              <a:rPr lang="en-US" sz="2400" dirty="0"/>
              <a:t>Chula Vista, CA </a:t>
            </a:r>
          </a:p>
        </p:txBody>
      </p:sp>
      <p:pic>
        <p:nvPicPr>
          <p:cNvPr id="22533" name="Picture 9" descr="Chula Vista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1635126"/>
            <a:ext cx="8153400" cy="4410075"/>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05258" name="Picture 10" descr="Chula Vista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950" y="1635126"/>
            <a:ext cx="8153400" cy="4410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05259" name="Picture 11" descr="Chula Vista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1635126"/>
            <a:ext cx="8153400" cy="4410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05260" name="Picture 12" descr="Chula Vista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950" y="1635126"/>
            <a:ext cx="8153400" cy="4410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05261" name="Picture 13" descr="Chula Vista_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2950" y="1635126"/>
            <a:ext cx="8153400" cy="4410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82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205258"/>
                                        </p:tgtEl>
                                        <p:attrNameLst>
                                          <p:attrName>style.visibility</p:attrName>
                                        </p:attrNameLst>
                                      </p:cBhvr>
                                      <p:to>
                                        <p:strVal val="visible"/>
                                      </p:to>
                                    </p:set>
                                    <p:animEffect transition="in" filter="randombar(horizontal)">
                                      <p:cBhvr>
                                        <p:cTn id="7" dur="500"/>
                                        <p:tgtEl>
                                          <p:spTgt spid="1205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205259"/>
                                        </p:tgtEl>
                                        <p:attrNameLst>
                                          <p:attrName>style.visibility</p:attrName>
                                        </p:attrNameLst>
                                      </p:cBhvr>
                                      <p:to>
                                        <p:strVal val="visible"/>
                                      </p:to>
                                    </p:set>
                                    <p:animEffect transition="in" filter="randombar(horizontal)">
                                      <p:cBhvr>
                                        <p:cTn id="12" dur="500"/>
                                        <p:tgtEl>
                                          <p:spTgt spid="12052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205260"/>
                                        </p:tgtEl>
                                        <p:attrNameLst>
                                          <p:attrName>style.visibility</p:attrName>
                                        </p:attrNameLst>
                                      </p:cBhvr>
                                      <p:to>
                                        <p:strVal val="visible"/>
                                      </p:to>
                                    </p:set>
                                    <p:animEffect transition="in" filter="randombar(horizontal)">
                                      <p:cBhvr>
                                        <p:cTn id="17" dur="500"/>
                                        <p:tgtEl>
                                          <p:spTgt spid="12052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205261"/>
                                        </p:tgtEl>
                                        <p:attrNameLst>
                                          <p:attrName>style.visibility</p:attrName>
                                        </p:attrNameLst>
                                      </p:cBhvr>
                                      <p:to>
                                        <p:strVal val="visible"/>
                                      </p:to>
                                    </p:set>
                                    <p:animEffect transition="in" filter="randombar(horizontal)">
                                      <p:cBhvr>
                                        <p:cTn id="22" dur="500"/>
                                        <p:tgtEl>
                                          <p:spTgt spid="1205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ECFBA69D-EAC6-453C-A185-2221FC6F1687}" type="slidenum">
              <a:rPr lang="en-US" smtClean="0">
                <a:solidFill>
                  <a:prstClr val="white">
                    <a:lumMod val="50000"/>
                  </a:prstClr>
                </a:solidFill>
              </a:rPr>
              <a:pPr/>
              <a:t>67</a:t>
            </a:fld>
            <a:endParaRPr lang="en-US" dirty="0">
              <a:solidFill>
                <a:prstClr val="white">
                  <a:lumMod val="50000"/>
                </a:prstClr>
              </a:solidFill>
            </a:endParaRPr>
          </a:p>
        </p:txBody>
      </p:sp>
      <p:sp>
        <p:nvSpPr>
          <p:cNvPr id="12" name="Title 11"/>
          <p:cNvSpPr>
            <a:spLocks noGrp="1"/>
          </p:cNvSpPr>
          <p:nvPr>
            <p:ph type="title"/>
          </p:nvPr>
        </p:nvSpPr>
        <p:spPr/>
        <p:txBody>
          <a:bodyPr>
            <a:normAutofit fontScale="90000"/>
          </a:bodyPr>
          <a:lstStyle/>
          <a:p>
            <a:r>
              <a:rPr lang="en-US" dirty="0"/>
              <a:t>E Street near Bayfront / E Street Trolley Station  </a:t>
            </a:r>
            <a:r>
              <a:rPr lang="en-US" sz="3200" dirty="0"/>
              <a:t>Chula Vista, CA </a:t>
            </a:r>
            <a:endParaRPr lang="en-US" dirty="0">
              <a:latin typeface="+mj-lt"/>
            </a:endParaRPr>
          </a:p>
        </p:txBody>
      </p:sp>
      <p:grpSp>
        <p:nvGrpSpPr>
          <p:cNvPr id="4" name="Group 10"/>
          <p:cNvGrpSpPr>
            <a:grpSpLocks/>
          </p:cNvGrpSpPr>
          <p:nvPr/>
        </p:nvGrpSpPr>
        <p:grpSpPr bwMode="auto">
          <a:xfrm>
            <a:off x="1638300" y="2005014"/>
            <a:ext cx="8902700" cy="2365375"/>
            <a:chOff x="-321" y="2215"/>
            <a:chExt cx="5995" cy="1593"/>
          </a:xfrm>
        </p:grpSpPr>
        <p:pic>
          <p:nvPicPr>
            <p:cNvPr id="5" name="Picture 4" descr="Chula Vista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 y="2215"/>
              <a:ext cx="2946" cy="1593"/>
            </a:xfrm>
            <a:prstGeom prst="rect">
              <a:avLst/>
            </a:prstGeom>
            <a:noFill/>
            <a:ln w="1587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Chula Vista_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 y="2215"/>
              <a:ext cx="2946" cy="1593"/>
            </a:xfrm>
            <a:prstGeom prst="rect">
              <a:avLst/>
            </a:prstGeom>
            <a:noFill/>
            <a:ln w="15875">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7950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pitchFamily="-107" charset="-128"/>
              </a:defRPr>
            </a:lvl1pPr>
            <a:lvl2pPr marL="37931725" indent="-37474525" eaLnBrk="0" hangingPunct="0">
              <a:defRPr sz="2400" b="1">
                <a:solidFill>
                  <a:schemeClr val="tx1"/>
                </a:solidFill>
                <a:latin typeface="Arial" charset="0"/>
                <a:ea typeface="ＭＳ Ｐゴシック" pitchFamily="-107" charset="-128"/>
              </a:defRPr>
            </a:lvl2pPr>
            <a:lvl3pPr eaLnBrk="0" hangingPunct="0">
              <a:defRPr sz="2400" b="1">
                <a:solidFill>
                  <a:schemeClr val="tx1"/>
                </a:solidFill>
                <a:latin typeface="Arial" charset="0"/>
                <a:ea typeface="ＭＳ Ｐゴシック" pitchFamily="-107" charset="-128"/>
              </a:defRPr>
            </a:lvl3pPr>
            <a:lvl4pPr eaLnBrk="0" hangingPunct="0">
              <a:defRPr sz="2400" b="1">
                <a:solidFill>
                  <a:schemeClr val="tx1"/>
                </a:solidFill>
                <a:latin typeface="Arial" charset="0"/>
                <a:ea typeface="ＭＳ Ｐゴシック" pitchFamily="-107" charset="-128"/>
              </a:defRPr>
            </a:lvl4pPr>
            <a:lvl5pPr eaLnBrk="0" hangingPunct="0">
              <a:defRPr sz="2400" b="1">
                <a:solidFill>
                  <a:schemeClr val="tx1"/>
                </a:solidFill>
                <a:latin typeface="Arial" charset="0"/>
                <a:ea typeface="ＭＳ Ｐゴシック" pitchFamily="-107" charset="-128"/>
              </a:defRPr>
            </a:lvl5pPr>
            <a:lvl6pPr marL="457200" eaLnBrk="0" fontAlgn="base" hangingPunct="0">
              <a:spcBef>
                <a:spcPct val="0"/>
              </a:spcBef>
              <a:spcAft>
                <a:spcPct val="0"/>
              </a:spcAft>
              <a:defRPr sz="2400" b="1">
                <a:solidFill>
                  <a:schemeClr val="tx1"/>
                </a:solidFill>
                <a:latin typeface="Arial" charset="0"/>
                <a:ea typeface="ＭＳ Ｐゴシック" pitchFamily="-107" charset="-128"/>
              </a:defRPr>
            </a:lvl6pPr>
            <a:lvl7pPr marL="914400" eaLnBrk="0" fontAlgn="base" hangingPunct="0">
              <a:spcBef>
                <a:spcPct val="0"/>
              </a:spcBef>
              <a:spcAft>
                <a:spcPct val="0"/>
              </a:spcAft>
              <a:defRPr sz="2400" b="1">
                <a:solidFill>
                  <a:schemeClr val="tx1"/>
                </a:solidFill>
                <a:latin typeface="Arial" charset="0"/>
                <a:ea typeface="ＭＳ Ｐゴシック" pitchFamily="-107" charset="-128"/>
              </a:defRPr>
            </a:lvl7pPr>
            <a:lvl8pPr marL="1371600" eaLnBrk="0" fontAlgn="base" hangingPunct="0">
              <a:spcBef>
                <a:spcPct val="0"/>
              </a:spcBef>
              <a:spcAft>
                <a:spcPct val="0"/>
              </a:spcAft>
              <a:defRPr sz="2400" b="1">
                <a:solidFill>
                  <a:schemeClr val="tx1"/>
                </a:solidFill>
                <a:latin typeface="Arial" charset="0"/>
                <a:ea typeface="ＭＳ Ｐゴシック" pitchFamily="-107" charset="-128"/>
              </a:defRPr>
            </a:lvl8pPr>
            <a:lvl9pPr marL="1828800" eaLnBrk="0" fontAlgn="base" hangingPunct="0">
              <a:spcBef>
                <a:spcPct val="0"/>
              </a:spcBef>
              <a:spcAft>
                <a:spcPct val="0"/>
              </a:spcAft>
              <a:defRPr sz="2400" b="1">
                <a:solidFill>
                  <a:schemeClr val="tx1"/>
                </a:solidFill>
                <a:latin typeface="Arial" charset="0"/>
                <a:ea typeface="ＭＳ Ｐゴシック" pitchFamily="-107" charset="-128"/>
              </a:defRPr>
            </a:lvl9pPr>
          </a:lstStyle>
          <a:p>
            <a:pPr eaLnBrk="1" hangingPunct="1"/>
            <a:fld id="{B0051CD2-DBBE-4B01-BCF6-8EE9D2EA5B99}" type="slidenum">
              <a:rPr lang="en-US" altLang="en-US" sz="1200" b="0">
                <a:solidFill>
                  <a:prstClr val="white"/>
                </a:solidFill>
              </a:rPr>
              <a:pPr eaLnBrk="1" hangingPunct="1"/>
              <a:t>68</a:t>
            </a:fld>
            <a:endParaRPr lang="en-US" altLang="en-US" sz="1200" b="0">
              <a:solidFill>
                <a:prstClr val="white"/>
              </a:solidFill>
            </a:endParaRPr>
          </a:p>
        </p:txBody>
      </p:sp>
      <p:sp>
        <p:nvSpPr>
          <p:cNvPr id="2" name="Text Placeholder 1"/>
          <p:cNvSpPr>
            <a:spLocks noGrp="1"/>
          </p:cNvSpPr>
          <p:nvPr>
            <p:ph type="body" sz="quarter" idx="10"/>
          </p:nvPr>
        </p:nvSpPr>
        <p:spPr/>
        <p:txBody>
          <a:bodyPr/>
          <a:lstStyle/>
          <a:p>
            <a:endParaRPr lang="en-US"/>
          </a:p>
        </p:txBody>
      </p:sp>
      <p:pic>
        <p:nvPicPr>
          <p:cNvPr id="69636" name="Picture 4" descr="Old Palm Av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475" y="1377951"/>
            <a:ext cx="8115300" cy="462756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217541" name="Picture 5" descr="Old Palm Ave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1377950"/>
            <a:ext cx="81153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7542" name="Picture 6" descr="Old Palm Ave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2475" y="1377951"/>
            <a:ext cx="81153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7543" name="Picture 7" descr="Old Palm Ave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475" y="1377950"/>
            <a:ext cx="81153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7544" name="Picture 8" descr="Old Palm Ave_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2475" y="1377950"/>
            <a:ext cx="81153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633268" y="11503"/>
            <a:ext cx="7873042" cy="1082903"/>
          </a:xfrm>
        </p:spPr>
        <p:txBody>
          <a:bodyPr>
            <a:normAutofit fontScale="90000"/>
          </a:bodyPr>
          <a:lstStyle/>
          <a:p>
            <a:r>
              <a:rPr lang="en-US" dirty="0"/>
              <a:t>Old Palm Ave and Second Street</a:t>
            </a:r>
            <a:br>
              <a:rPr lang="en-US" dirty="0"/>
            </a:br>
            <a:r>
              <a:rPr lang="en-US" sz="3100" dirty="0"/>
              <a:t>Imperial Beach, CA</a:t>
            </a:r>
            <a:endParaRPr lang="en-US" dirty="0"/>
          </a:p>
        </p:txBody>
      </p:sp>
    </p:spTree>
    <p:extLst>
      <p:ext uri="{BB962C8B-B14F-4D97-AF65-F5344CB8AC3E}">
        <p14:creationId xmlns:p14="http://schemas.microsoft.com/office/powerpoint/2010/main" val="26485384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217541"/>
                                        </p:tgtEl>
                                        <p:attrNameLst>
                                          <p:attrName>style.visibility</p:attrName>
                                        </p:attrNameLst>
                                      </p:cBhvr>
                                      <p:to>
                                        <p:strVal val="visible"/>
                                      </p:to>
                                    </p:set>
                                    <p:animEffect transition="in" filter="randombar(horizontal)">
                                      <p:cBhvr>
                                        <p:cTn id="7" dur="500"/>
                                        <p:tgtEl>
                                          <p:spTgt spid="1217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217542"/>
                                        </p:tgtEl>
                                        <p:attrNameLst>
                                          <p:attrName>style.visibility</p:attrName>
                                        </p:attrNameLst>
                                      </p:cBhvr>
                                      <p:to>
                                        <p:strVal val="visible"/>
                                      </p:to>
                                    </p:set>
                                    <p:animEffect transition="in" filter="randombar(horizontal)">
                                      <p:cBhvr>
                                        <p:cTn id="12" dur="500"/>
                                        <p:tgtEl>
                                          <p:spTgt spid="12175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217543"/>
                                        </p:tgtEl>
                                        <p:attrNameLst>
                                          <p:attrName>style.visibility</p:attrName>
                                        </p:attrNameLst>
                                      </p:cBhvr>
                                      <p:to>
                                        <p:strVal val="visible"/>
                                      </p:to>
                                    </p:set>
                                    <p:animEffect transition="in" filter="randombar(horizontal)">
                                      <p:cBhvr>
                                        <p:cTn id="17" dur="500"/>
                                        <p:tgtEl>
                                          <p:spTgt spid="12175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217544"/>
                                        </p:tgtEl>
                                        <p:attrNameLst>
                                          <p:attrName>style.visibility</p:attrName>
                                        </p:attrNameLst>
                                      </p:cBhvr>
                                      <p:to>
                                        <p:strVal val="visible"/>
                                      </p:to>
                                    </p:set>
                                    <p:animEffect transition="in" filter="randombar(horizontal)">
                                      <p:cBhvr>
                                        <p:cTn id="22" dur="500"/>
                                        <p:tgtEl>
                                          <p:spTgt spid="1217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ECFBA69D-EAC6-453C-A185-2221FC6F1687}" type="slidenum">
              <a:rPr lang="en-US" smtClean="0">
                <a:solidFill>
                  <a:prstClr val="white">
                    <a:lumMod val="50000"/>
                  </a:prstClr>
                </a:solidFill>
              </a:rPr>
              <a:pPr/>
              <a:t>69</a:t>
            </a:fld>
            <a:endParaRPr lang="en-US" dirty="0">
              <a:solidFill>
                <a:prstClr val="white">
                  <a:lumMod val="50000"/>
                </a:prstClr>
              </a:solidFill>
            </a:endParaRPr>
          </a:p>
        </p:txBody>
      </p:sp>
      <p:sp>
        <p:nvSpPr>
          <p:cNvPr id="12" name="Title 11"/>
          <p:cNvSpPr>
            <a:spLocks noGrp="1"/>
          </p:cNvSpPr>
          <p:nvPr>
            <p:ph type="title"/>
          </p:nvPr>
        </p:nvSpPr>
        <p:spPr/>
        <p:txBody>
          <a:bodyPr>
            <a:normAutofit fontScale="90000"/>
          </a:bodyPr>
          <a:lstStyle/>
          <a:p>
            <a:r>
              <a:rPr lang="en-US" dirty="0"/>
              <a:t>Old Palm Ave and Second Street</a:t>
            </a:r>
            <a:br>
              <a:rPr lang="en-US" dirty="0"/>
            </a:br>
            <a:r>
              <a:rPr lang="en-US" sz="3100" dirty="0"/>
              <a:t>Imperial Beach, CA</a:t>
            </a:r>
            <a:endParaRPr lang="en-US" dirty="0">
              <a:latin typeface="+mj-lt"/>
            </a:endParaRPr>
          </a:p>
        </p:txBody>
      </p:sp>
      <p:grpSp>
        <p:nvGrpSpPr>
          <p:cNvPr id="8" name="Group 16"/>
          <p:cNvGrpSpPr>
            <a:grpSpLocks/>
          </p:cNvGrpSpPr>
          <p:nvPr/>
        </p:nvGrpSpPr>
        <p:grpSpPr bwMode="auto">
          <a:xfrm>
            <a:off x="1600201" y="1878013"/>
            <a:ext cx="8982075" cy="2520950"/>
            <a:chOff x="314" y="2147"/>
            <a:chExt cx="5836" cy="1637"/>
          </a:xfrm>
        </p:grpSpPr>
        <p:pic>
          <p:nvPicPr>
            <p:cNvPr id="9" name="Picture 10" descr="Old Palm Av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 y="2147"/>
              <a:ext cx="2870" cy="1636"/>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descr="Old Palm Ave_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 y="2147"/>
              <a:ext cx="2870" cy="1637"/>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216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1260765"/>
            <a:ext cx="7121236" cy="651164"/>
          </a:xfrm>
        </p:spPr>
        <p:txBody>
          <a:bodyPr rtlCol="0">
            <a:normAutofit fontScale="90000"/>
          </a:bodyPr>
          <a:lstStyle/>
          <a:p>
            <a:pPr eaLnBrk="1" fontAlgn="auto" hangingPunct="1">
              <a:spcAft>
                <a:spcPts val="0"/>
              </a:spcAft>
              <a:defRPr/>
            </a:pPr>
            <a:r>
              <a:rPr lang="en-US" b="1" dirty="0">
                <a:solidFill>
                  <a:schemeClr val="tx2">
                    <a:lumMod val="75000"/>
                  </a:schemeClr>
                </a:solidFill>
                <a:latin typeface="Times New Roman" panose="02020603050405020304" pitchFamily="18" charset="0"/>
                <a:cs typeface="Times New Roman" panose="02020603050405020304" pitchFamily="18" charset="0"/>
              </a:rPr>
              <a:t/>
            </a:r>
            <a:br>
              <a:rPr lang="en-US" b="1" dirty="0">
                <a:solidFill>
                  <a:schemeClr val="tx2">
                    <a:lumMod val="75000"/>
                  </a:schemeClr>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149077" y="908680"/>
            <a:ext cx="3980577" cy="646331"/>
          </a:xfrm>
          <a:prstGeom prst="rect">
            <a:avLst/>
          </a:prstGeom>
          <a:noFill/>
        </p:spPr>
        <p:txBody>
          <a:bodyPr wrap="non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Disparities in Place</a:t>
            </a:r>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6780" y="2087605"/>
            <a:ext cx="5266068" cy="2676918"/>
          </a:xfr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49" y="2087605"/>
            <a:ext cx="5266068" cy="2676918"/>
          </a:xfrm>
          <a:prstGeom prst="rect">
            <a:avLst/>
          </a:prstGeom>
        </p:spPr>
      </p:pic>
    </p:spTree>
    <p:extLst>
      <p:ext uri="{BB962C8B-B14F-4D97-AF65-F5344CB8AC3E}">
        <p14:creationId xmlns:p14="http://schemas.microsoft.com/office/powerpoint/2010/main" val="2786139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cap="none" dirty="0"/>
              <a:t>COMPLETE STREETS IN THE CITY OF CHULA VISTA</a:t>
            </a:r>
          </a:p>
          <a:p>
            <a:endParaRPr lang="en-US" cap="none" dirty="0"/>
          </a:p>
        </p:txBody>
      </p:sp>
      <p:sp>
        <p:nvSpPr>
          <p:cNvPr id="12" name="Slide Number Placeholder 5"/>
          <p:cNvSpPr>
            <a:spLocks noGrp="1"/>
          </p:cNvSpPr>
          <p:nvPr>
            <p:ph type="sldNum" sz="quarter" idx="12"/>
          </p:nvPr>
        </p:nvSpPr>
        <p:spPr>
          <a:xfrm>
            <a:off x="1524001" y="6621152"/>
            <a:ext cx="494581" cy="212785"/>
          </a:xfrm>
        </p:spPr>
        <p:txBody>
          <a:bodyPr/>
          <a:lstStyle>
            <a:lvl1pPr algn="l">
              <a:defRPr sz="1000">
                <a:solidFill>
                  <a:schemeClr val="tx1">
                    <a:lumMod val="95000"/>
                    <a:lumOff val="5000"/>
                  </a:schemeClr>
                </a:solidFill>
              </a:defRPr>
            </a:lvl1pPr>
          </a:lstStyle>
          <a:p>
            <a:pPr>
              <a:defRPr/>
            </a:pPr>
            <a:fld id="{468FD5E2-3D51-4CA7-BF7D-7A404856AF54}" type="slidenum">
              <a:rPr lang="en-US" kern="0" smtClean="0">
                <a:solidFill>
                  <a:prstClr val="black">
                    <a:lumMod val="95000"/>
                    <a:lumOff val="5000"/>
                  </a:prstClr>
                </a:solidFill>
              </a:rPr>
              <a:pPr>
                <a:defRPr/>
              </a:pPr>
              <a:t>70</a:t>
            </a:fld>
            <a:endParaRPr lang="en-US" kern="0" dirty="0">
              <a:solidFill>
                <a:prstClr val="black">
                  <a:lumMod val="95000"/>
                  <a:lumOff val="5000"/>
                </a:prstClr>
              </a:solidFill>
            </a:endParaRPr>
          </a:p>
        </p:txBody>
      </p:sp>
      <p:sp>
        <p:nvSpPr>
          <p:cNvPr id="9" name="Title 3"/>
          <p:cNvSpPr txBox="1">
            <a:spLocks/>
          </p:cNvSpPr>
          <p:nvPr/>
        </p:nvSpPr>
        <p:spPr>
          <a:xfrm>
            <a:off x="1615441" y="91441"/>
            <a:ext cx="6180181" cy="66498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b="1" kern="1200">
                <a:solidFill>
                  <a:srgbClr val="C00000"/>
                </a:solidFill>
                <a:latin typeface="+mj-lt"/>
                <a:ea typeface="+mj-ea"/>
                <a:cs typeface="+mj-cs"/>
              </a:defRPr>
            </a:lvl1pPr>
          </a:lstStyle>
          <a:p>
            <a:pPr>
              <a:defRPr/>
            </a:pPr>
            <a:r>
              <a:rPr lang="en-US" sz="3200" dirty="0"/>
              <a:t>Chula Vista: Third Avenue – Before</a:t>
            </a:r>
          </a:p>
        </p:txBody>
      </p:sp>
      <p:sp>
        <p:nvSpPr>
          <p:cNvPr id="11" name="Rectangle 10"/>
          <p:cNvSpPr/>
          <p:nvPr/>
        </p:nvSpPr>
        <p:spPr>
          <a:xfrm>
            <a:off x="1660020" y="535667"/>
            <a:ext cx="3516088" cy="400110"/>
          </a:xfrm>
          <a:prstGeom prst="rect">
            <a:avLst/>
          </a:prstGeom>
        </p:spPr>
        <p:txBody>
          <a:bodyPr wrap="square">
            <a:spAutoFit/>
          </a:bodyPr>
          <a:lstStyle/>
          <a:p>
            <a:pPr>
              <a:defRPr/>
            </a:pPr>
            <a:r>
              <a:rPr lang="en-US" sz="2000" b="1" kern="0" dirty="0">
                <a:solidFill>
                  <a:prstClr val="black">
                    <a:lumMod val="65000"/>
                    <a:lumOff val="35000"/>
                  </a:prstClr>
                </a:solidFill>
              </a:rPr>
              <a:t>Looking south towards H Street</a:t>
            </a:r>
          </a:p>
        </p:txBody>
      </p:sp>
      <p:pic>
        <p:nvPicPr>
          <p:cNvPr id="13" name="Picture 2" descr="Third Ave looking south at gateway"/>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b="6797"/>
          <a:stretch/>
        </p:blipFill>
        <p:spPr bwMode="auto">
          <a:xfrm>
            <a:off x="1524000" y="885306"/>
            <a:ext cx="9144000" cy="569330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608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US" kern="0" dirty="0">
              <a:solidFill>
                <a:sysClr val="windowText" lastClr="000000"/>
              </a:solidFill>
            </a:endParaRPr>
          </a:p>
        </p:txBody>
      </p:sp>
      <p:pic>
        <p:nvPicPr>
          <p:cNvPr id="10242" name="Picture 2" descr="C52A617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732615"/>
            <a:ext cx="8553832" cy="572153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7533931" y="116479"/>
            <a:ext cx="2992555" cy="2035226"/>
            <a:chOff x="5969993" y="0"/>
            <a:chExt cx="3231558" cy="2222139"/>
          </a:xfrm>
          <a:effectLst/>
        </p:grpSpPr>
        <p:pic>
          <p:nvPicPr>
            <p:cNvPr id="7" name="Picture 2" descr="Third Ave looking south at gateway"/>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969993" y="0"/>
              <a:ext cx="3231558" cy="2168434"/>
            </a:xfrm>
            <a:prstGeom prst="rect">
              <a:avLst/>
            </a:prstGeom>
            <a:ln w="1270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969993" y="1583659"/>
              <a:ext cx="1530645" cy="638480"/>
            </a:xfrm>
            <a:prstGeom prst="rect">
              <a:avLst/>
            </a:prstGeom>
            <a:ln w="12700">
              <a:noFill/>
            </a:ln>
            <a:effectLst>
              <a:outerShdw blurRad="50800" dist="38100" dir="8100000" algn="tr" rotWithShape="0">
                <a:prstClr val="black">
                  <a:alpha val="40000"/>
                </a:prstClr>
              </a:outerShdw>
            </a:effectLst>
          </p:spPr>
          <p:txBody>
            <a:bodyPr wrap="square">
              <a:spAutoFit/>
            </a:bodyPr>
            <a:lstStyle/>
            <a:p>
              <a:pPr>
                <a:defRPr/>
              </a:pPr>
              <a:r>
                <a:rPr lang="en-US" sz="3200" b="1" kern="0" dirty="0">
                  <a:solidFill>
                    <a:srgbClr val="FFC000"/>
                  </a:solidFill>
                </a:rPr>
                <a:t>Before</a:t>
              </a:r>
              <a:endParaRPr lang="en-US" sz="3200" b="1" kern="0" dirty="0">
                <a:solidFill>
                  <a:srgbClr val="FFC000"/>
                </a:solidFill>
                <a:latin typeface="SymbolProp BT" panose="05050102010607020607" pitchFamily="18" charset="2"/>
              </a:endParaRPr>
            </a:p>
          </p:txBody>
        </p:sp>
      </p:grpSp>
      <p:sp>
        <p:nvSpPr>
          <p:cNvPr id="4" name="Title 3"/>
          <p:cNvSpPr>
            <a:spLocks noGrp="1"/>
          </p:cNvSpPr>
          <p:nvPr>
            <p:ph type="title"/>
          </p:nvPr>
        </p:nvSpPr>
        <p:spPr>
          <a:xfrm>
            <a:off x="1615441" y="91959"/>
            <a:ext cx="6743937" cy="664987"/>
          </a:xfrm>
        </p:spPr>
        <p:txBody>
          <a:bodyPr anchor="t" anchorCtr="0">
            <a:normAutofit/>
          </a:bodyPr>
          <a:lstStyle/>
          <a:p>
            <a:r>
              <a:rPr lang="en-US" sz="3200" dirty="0"/>
              <a:t>Chula Vista: Third Avenue – After</a:t>
            </a:r>
          </a:p>
        </p:txBody>
      </p:sp>
      <p:sp>
        <p:nvSpPr>
          <p:cNvPr id="15" name="Text Placeholder 9"/>
          <p:cNvSpPr>
            <a:spLocks noGrp="1"/>
          </p:cNvSpPr>
          <p:nvPr>
            <p:ph type="body" sz="quarter" idx="13"/>
          </p:nvPr>
        </p:nvSpPr>
        <p:spPr>
          <a:xfrm>
            <a:off x="1984076" y="6619337"/>
            <a:ext cx="7504413" cy="238664"/>
          </a:xfrm>
        </p:spPr>
        <p:txBody>
          <a:bodyPr/>
          <a:lstStyle/>
          <a:p>
            <a:r>
              <a:rPr lang="en-US" cap="none"/>
              <a:t>COMPLETE STREETS IN THE CITY OF CHULA VISTA</a:t>
            </a:r>
          </a:p>
          <a:p>
            <a:endParaRPr lang="en-US" cap="none" dirty="0"/>
          </a:p>
        </p:txBody>
      </p:sp>
      <p:sp>
        <p:nvSpPr>
          <p:cNvPr id="17" name="Slide Number Placeholder 5"/>
          <p:cNvSpPr>
            <a:spLocks noGrp="1"/>
          </p:cNvSpPr>
          <p:nvPr>
            <p:ph type="sldNum" sz="quarter" idx="12"/>
          </p:nvPr>
        </p:nvSpPr>
        <p:spPr>
          <a:xfrm>
            <a:off x="1524001" y="6621152"/>
            <a:ext cx="494581" cy="212785"/>
          </a:xfrm>
        </p:spPr>
        <p:txBody>
          <a:bodyPr/>
          <a:lstStyle>
            <a:lvl1pPr algn="l">
              <a:defRPr sz="1000">
                <a:solidFill>
                  <a:schemeClr val="tx1">
                    <a:lumMod val="95000"/>
                    <a:lumOff val="5000"/>
                  </a:schemeClr>
                </a:solidFill>
              </a:defRPr>
            </a:lvl1pPr>
          </a:lstStyle>
          <a:p>
            <a:pPr>
              <a:defRPr/>
            </a:pPr>
            <a:fld id="{468FD5E2-3D51-4CA7-BF7D-7A404856AF54}" type="slidenum">
              <a:rPr lang="en-US" kern="0" smtClean="0">
                <a:solidFill>
                  <a:prstClr val="black">
                    <a:lumMod val="95000"/>
                    <a:lumOff val="5000"/>
                  </a:prstClr>
                </a:solidFill>
              </a:rPr>
              <a:pPr>
                <a:defRPr/>
              </a:pPr>
              <a:t>71</a:t>
            </a:fld>
            <a:endParaRPr lang="en-US" kern="0" dirty="0">
              <a:solidFill>
                <a:prstClr val="black">
                  <a:lumMod val="95000"/>
                  <a:lumOff val="5000"/>
                </a:prstClr>
              </a:solidFill>
            </a:endParaRPr>
          </a:p>
        </p:txBody>
      </p:sp>
    </p:spTree>
    <p:extLst>
      <p:ext uri="{BB962C8B-B14F-4D97-AF65-F5344CB8AC3E}">
        <p14:creationId xmlns:p14="http://schemas.microsoft.com/office/powerpoint/2010/main" val="220370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8240593" y="2007523"/>
            <a:ext cx="2242223" cy="2242223"/>
          </a:xfrm>
          <a:prstGeom prst="ellipse">
            <a:avLst/>
          </a:prstGeom>
          <a:gradFill flip="none" rotWithShape="1">
            <a:gsLst>
              <a:gs pos="57000">
                <a:srgbClr val="C00000"/>
              </a:gs>
              <a:gs pos="100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6" name="Oval 5"/>
          <p:cNvSpPr/>
          <p:nvPr/>
        </p:nvSpPr>
        <p:spPr>
          <a:xfrm>
            <a:off x="1981752" y="881451"/>
            <a:ext cx="5299776" cy="5299776"/>
          </a:xfrm>
          <a:prstGeom prst="ellipse">
            <a:avLst/>
          </a:prstGeom>
          <a:gradFill flip="none" rotWithShape="1">
            <a:gsLst>
              <a:gs pos="57000">
                <a:srgbClr val="C00000"/>
              </a:gs>
              <a:gs pos="100000">
                <a:srgbClr val="FF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pic>
        <p:nvPicPr>
          <p:cNvPr id="2050" name="Picture 2" descr="C:\Users\patriciaf\Documents\Patricia Ferman\THIRD AVENUE MP\pictures\lady at the bus stop.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3114"/>
          <a:stretch/>
        </p:blipFill>
        <p:spPr bwMode="auto">
          <a:xfrm>
            <a:off x="7651647" y="3781684"/>
            <a:ext cx="2414351" cy="2610537"/>
          </a:xfrm>
          <a:prstGeom prst="rect">
            <a:avLst/>
          </a:prstGeom>
          <a:ln>
            <a:noFill/>
          </a:ln>
          <a:effectLst>
            <a:outerShdw blurRad="63500" sx="102000" sy="102000" algn="ctr" rotWithShape="0">
              <a:prstClr val="black">
                <a:alpha val="40000"/>
              </a:prstClr>
            </a:outerShdw>
          </a:effectLst>
          <a:extLst/>
        </p:spPr>
      </p:pic>
      <p:sp>
        <p:nvSpPr>
          <p:cNvPr id="8" name="TextBox 7"/>
          <p:cNvSpPr txBox="1"/>
          <p:nvPr/>
        </p:nvSpPr>
        <p:spPr>
          <a:xfrm>
            <a:off x="8518217" y="336910"/>
            <a:ext cx="1620508" cy="523220"/>
          </a:xfrm>
          <a:prstGeom prst="rect">
            <a:avLst/>
          </a:prstGeom>
        </p:spPr>
        <p:txBody>
          <a:bodyPr vert="horz" lIns="91440" tIns="45720" rIns="91440" bIns="45720" rtlCol="0" anchor="b">
            <a:noAutofit/>
          </a:bodyPr>
          <a:lstStyle>
            <a:lvl1pPr>
              <a:spcBef>
                <a:spcPct val="0"/>
              </a:spcBef>
              <a:buNone/>
              <a:defRPr sz="2800" b="1">
                <a:solidFill>
                  <a:srgbClr val="C00000"/>
                </a:solidFill>
                <a:latin typeface="+mj-lt"/>
                <a:ea typeface="+mj-ea"/>
                <a:cs typeface="+mj-cs"/>
              </a:defRPr>
            </a:lvl1pPr>
          </a:lstStyle>
          <a:p>
            <a:pPr>
              <a:defRPr/>
            </a:pPr>
            <a:r>
              <a:rPr lang="en-US" kern="0" dirty="0"/>
              <a:t>Bus Stops</a:t>
            </a:r>
          </a:p>
        </p:txBody>
      </p:sp>
      <p:pic>
        <p:nvPicPr>
          <p:cNvPr id="1026" name="Picture 2" descr="C:\Users\patriciaf\Documents\Patricia Ferman\THIRD AVENUE MP\pictures\brian's pictures\C52A62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4181" y="888719"/>
            <a:ext cx="2388602" cy="2699509"/>
          </a:xfrm>
          <a:prstGeom prst="rect">
            <a:avLst/>
          </a:prstGeom>
          <a:ln>
            <a:noFill/>
          </a:ln>
          <a:effectLst>
            <a:outerShdw blurRad="63500" sx="102000" sy="102000" algn="ctr" rotWithShape="0">
              <a:prstClr val="black">
                <a:alpha val="40000"/>
              </a:prstClr>
            </a:outerShdw>
          </a:effectLst>
          <a:extLst/>
        </p:spPr>
      </p:pic>
      <p:pic>
        <p:nvPicPr>
          <p:cNvPr id="1027" name="Picture 3" descr="C:\Users\patriciaf\Documents\Patricia Ferman\THIRD AVENUE MP\pictures\brian's pictures\C52A6190.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3150" r="8365"/>
          <a:stretch/>
        </p:blipFill>
        <p:spPr bwMode="auto">
          <a:xfrm>
            <a:off x="1814437" y="648572"/>
            <a:ext cx="2451508" cy="2770601"/>
          </a:xfrm>
          <a:prstGeom prst="rect">
            <a:avLst/>
          </a:prstGeom>
          <a:ln>
            <a:noFill/>
          </a:ln>
          <a:effectLst>
            <a:outerShdw blurRad="63500" sx="102000" sy="102000" algn="ctr" rotWithShape="0">
              <a:prstClr val="black">
                <a:alpha val="40000"/>
              </a:prstClr>
            </a:outerShdw>
          </a:effectLst>
          <a:extLst/>
        </p:spPr>
      </p:pic>
      <p:pic>
        <p:nvPicPr>
          <p:cNvPr id="1028" name="Picture 4" descr="C:\Users\patriciaf\Documents\Patricia Ferman\THIRD AVENUE MP\pictures\brian's pictures\C52A618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46406" t="7495" r="21517" b="22545"/>
          <a:stretch/>
        </p:blipFill>
        <p:spPr bwMode="auto">
          <a:xfrm>
            <a:off x="4462770" y="2039775"/>
            <a:ext cx="2660696" cy="3868669"/>
          </a:xfrm>
          <a:prstGeom prst="rect">
            <a:avLst/>
          </a:prstGeom>
          <a:ln>
            <a:noFill/>
          </a:ln>
          <a:effectLst>
            <a:outerShdw blurRad="63500" sx="102000" sy="102000" algn="ctr" rotWithShape="0">
              <a:prstClr val="black">
                <a:alpha val="40000"/>
              </a:prstClr>
            </a:outerShdw>
          </a:effectLst>
          <a:extLst/>
        </p:spPr>
      </p:pic>
      <p:pic>
        <p:nvPicPr>
          <p:cNvPr id="1029" name="Picture 5" descr="C:\Users\patriciaf\Documents\Patricia Ferman\THIRD AVENUE MP\pictures\brian's pictures\C52A6162.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8096" t="30155" r="53232"/>
          <a:stretch/>
        </p:blipFill>
        <p:spPr bwMode="auto">
          <a:xfrm>
            <a:off x="1833619" y="3594211"/>
            <a:ext cx="2451508" cy="2952882"/>
          </a:xfrm>
          <a:prstGeom prst="rect">
            <a:avLst/>
          </a:prstGeom>
          <a:ln>
            <a:noFill/>
          </a:ln>
          <a:effectLst>
            <a:outerShdw blurRad="63500" sx="102000" sy="102000" algn="ctr" rotWithShape="0">
              <a:prstClr val="black">
                <a:alpha val="40000"/>
              </a:prstClr>
            </a:outerShdw>
          </a:effectLst>
          <a:extLst/>
        </p:spPr>
      </p:pic>
      <p:sp>
        <p:nvSpPr>
          <p:cNvPr id="3" name="Title 2"/>
          <p:cNvSpPr>
            <a:spLocks noGrp="1"/>
          </p:cNvSpPr>
          <p:nvPr>
            <p:ph type="title"/>
          </p:nvPr>
        </p:nvSpPr>
        <p:spPr>
          <a:xfrm>
            <a:off x="4398830" y="1354764"/>
            <a:ext cx="2600070" cy="611943"/>
          </a:xfrm>
        </p:spPr>
        <p:txBody>
          <a:bodyPr vert="horz" lIns="91440" tIns="45720" rIns="91440" bIns="45720" rtlCol="0" anchor="b">
            <a:noAutofit/>
          </a:bodyPr>
          <a:lstStyle/>
          <a:p>
            <a:r>
              <a:rPr lang="en-US" sz="2800" dirty="0">
                <a:solidFill>
                  <a:schemeClr val="bg1"/>
                </a:solidFill>
              </a:rPr>
              <a:t>Wayfinding</a:t>
            </a:r>
          </a:p>
        </p:txBody>
      </p:sp>
      <p:sp>
        <p:nvSpPr>
          <p:cNvPr id="5" name="Text Placeholder 4"/>
          <p:cNvSpPr>
            <a:spLocks noGrp="1"/>
          </p:cNvSpPr>
          <p:nvPr>
            <p:ph type="body" sz="quarter" idx="13"/>
          </p:nvPr>
        </p:nvSpPr>
        <p:spPr/>
        <p:txBody>
          <a:bodyPr/>
          <a:lstStyle/>
          <a:p>
            <a:r>
              <a:rPr lang="en-US" cap="none" dirty="0"/>
              <a:t>COMPLETE STREETS IN THE CITY OF CHULA VISTA</a:t>
            </a:r>
          </a:p>
          <a:p>
            <a:endParaRPr lang="en-US" dirty="0"/>
          </a:p>
        </p:txBody>
      </p:sp>
      <p:sp>
        <p:nvSpPr>
          <p:cNvPr id="12" name="Slide Number Placeholder 5"/>
          <p:cNvSpPr>
            <a:spLocks noGrp="1"/>
          </p:cNvSpPr>
          <p:nvPr>
            <p:ph type="sldNum" sz="quarter" idx="12"/>
          </p:nvPr>
        </p:nvSpPr>
        <p:spPr>
          <a:xfrm>
            <a:off x="1524001" y="6621152"/>
            <a:ext cx="494581" cy="212785"/>
          </a:xfrm>
        </p:spPr>
        <p:txBody>
          <a:bodyPr/>
          <a:lstStyle>
            <a:lvl1pPr algn="l">
              <a:defRPr sz="1000">
                <a:solidFill>
                  <a:schemeClr val="tx1">
                    <a:lumMod val="95000"/>
                    <a:lumOff val="5000"/>
                  </a:schemeClr>
                </a:solidFill>
              </a:defRPr>
            </a:lvl1pPr>
          </a:lstStyle>
          <a:p>
            <a:pPr>
              <a:defRPr/>
            </a:pPr>
            <a:fld id="{468FD5E2-3D51-4CA7-BF7D-7A404856AF54}" type="slidenum">
              <a:rPr lang="en-US" kern="0" smtClean="0">
                <a:solidFill>
                  <a:prstClr val="black">
                    <a:lumMod val="95000"/>
                    <a:lumOff val="5000"/>
                  </a:prstClr>
                </a:solidFill>
              </a:rPr>
              <a:pPr>
                <a:defRPr/>
              </a:pPr>
              <a:t>72</a:t>
            </a:fld>
            <a:endParaRPr lang="en-US" kern="0" dirty="0">
              <a:solidFill>
                <a:prstClr val="black">
                  <a:lumMod val="95000"/>
                  <a:lumOff val="5000"/>
                </a:prstClr>
              </a:solidFill>
            </a:endParaRPr>
          </a:p>
        </p:txBody>
      </p:sp>
      <p:sp>
        <p:nvSpPr>
          <p:cNvPr id="15" name="Isosceles Triangle 14"/>
          <p:cNvSpPr/>
          <p:nvPr/>
        </p:nvSpPr>
        <p:spPr>
          <a:xfrm rot="10800000">
            <a:off x="8279550" y="409094"/>
            <a:ext cx="249154" cy="43180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4" name="Title 7"/>
          <p:cNvSpPr txBox="1">
            <a:spLocks/>
          </p:cNvSpPr>
          <p:nvPr/>
        </p:nvSpPr>
        <p:spPr>
          <a:xfrm>
            <a:off x="1615441" y="91441"/>
            <a:ext cx="7198593" cy="528767"/>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a:solidFill>
                  <a:srgbClr val="C00000"/>
                </a:solidFill>
                <a:latin typeface="+mj-lt"/>
                <a:ea typeface="+mj-ea"/>
                <a:cs typeface="+mj-cs"/>
              </a:defRPr>
            </a:lvl1pPr>
          </a:lstStyle>
          <a:p>
            <a:pPr>
              <a:defRPr/>
            </a:pPr>
            <a:r>
              <a:rPr lang="en-US" sz="3200" dirty="0"/>
              <a:t>Chula Vista – Additional Treatments</a:t>
            </a:r>
          </a:p>
        </p:txBody>
      </p:sp>
    </p:spTree>
    <p:extLst>
      <p:ext uri="{BB962C8B-B14F-4D97-AF65-F5344CB8AC3E}">
        <p14:creationId xmlns:p14="http://schemas.microsoft.com/office/powerpoint/2010/main" val="3647838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triciaf\Documents\Patricia Ferman\THIRD AVENUE MP\pictures\brian's pictures\C52A6204.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t="15432"/>
          <a:stretch/>
        </p:blipFill>
        <p:spPr bwMode="auto">
          <a:xfrm>
            <a:off x="1964965" y="283111"/>
            <a:ext cx="2954396" cy="2384415"/>
          </a:xfrm>
          <a:prstGeom prst="rect">
            <a:avLst/>
          </a:prstGeom>
          <a:ln>
            <a:noFill/>
          </a:ln>
          <a:effectLst>
            <a:outerShdw blurRad="292100" dist="139700" dir="2700000" algn="tl" rotWithShape="0">
              <a:srgbClr val="333333">
                <a:alpha val="65000"/>
              </a:srgbClr>
            </a:outerShdw>
          </a:effectLst>
          <a:extLst/>
        </p:spPr>
      </p:pic>
      <p:sp>
        <p:nvSpPr>
          <p:cNvPr id="8" name="TextBox 7"/>
          <p:cNvSpPr txBox="1"/>
          <p:nvPr/>
        </p:nvSpPr>
        <p:spPr>
          <a:xfrm>
            <a:off x="7782374" y="5187742"/>
            <a:ext cx="2173031" cy="707886"/>
          </a:xfrm>
          <a:prstGeom prst="rect">
            <a:avLst/>
          </a:prstGeom>
        </p:spPr>
        <p:txBody>
          <a:bodyPr vert="horz" lIns="91440" tIns="45720" rIns="91440" bIns="45720" rtlCol="0" anchor="b">
            <a:normAutofit/>
          </a:bodyPr>
          <a:lstStyle>
            <a:defPPr>
              <a:defRPr lang="en-US"/>
            </a:defPPr>
            <a:lvl1pPr>
              <a:spcBef>
                <a:spcPct val="0"/>
              </a:spcBef>
              <a:buNone/>
              <a:defRPr sz="4000" b="1">
                <a:solidFill>
                  <a:srgbClr val="C00000"/>
                </a:solidFill>
                <a:latin typeface="+mj-lt"/>
                <a:ea typeface="+mj-ea"/>
                <a:cs typeface="+mj-cs"/>
              </a:defRPr>
            </a:lvl1pPr>
          </a:lstStyle>
          <a:p>
            <a:pPr>
              <a:defRPr/>
            </a:pPr>
            <a:r>
              <a:rPr lang="en-US" sz="3600" kern="0" dirty="0"/>
              <a:t>Sharrows</a:t>
            </a:r>
          </a:p>
        </p:txBody>
      </p:sp>
      <p:sp>
        <p:nvSpPr>
          <p:cNvPr id="9" name="TextBox 8"/>
          <p:cNvSpPr txBox="1"/>
          <p:nvPr/>
        </p:nvSpPr>
        <p:spPr>
          <a:xfrm>
            <a:off x="5490465" y="5673094"/>
            <a:ext cx="2291909" cy="707886"/>
          </a:xfrm>
          <a:prstGeom prst="rect">
            <a:avLst/>
          </a:prstGeom>
        </p:spPr>
        <p:txBody>
          <a:bodyPr vert="horz" lIns="91440" tIns="45720" rIns="91440" bIns="45720" rtlCol="0" anchor="b">
            <a:normAutofit/>
          </a:bodyPr>
          <a:lstStyle>
            <a:defPPr>
              <a:defRPr lang="en-US"/>
            </a:defPPr>
            <a:lvl1pPr>
              <a:spcBef>
                <a:spcPct val="0"/>
              </a:spcBef>
              <a:buNone/>
              <a:defRPr sz="4000" b="1">
                <a:solidFill>
                  <a:srgbClr val="C00000"/>
                </a:solidFill>
                <a:latin typeface="+mj-lt"/>
                <a:ea typeface="+mj-ea"/>
                <a:cs typeface="+mj-cs"/>
              </a:defRPr>
            </a:lvl1pPr>
          </a:lstStyle>
          <a:p>
            <a:pPr>
              <a:defRPr/>
            </a:pPr>
            <a:r>
              <a:rPr lang="en-US" sz="3600" kern="0" dirty="0"/>
              <a:t>Bike racks</a:t>
            </a:r>
          </a:p>
        </p:txBody>
      </p:sp>
      <p:pic>
        <p:nvPicPr>
          <p:cNvPr id="2052" name="Picture 4" descr="C:\Users\patriciaf\Documents\Patricia Ferman\THIRD AVENUE MP\pictures\brian's pictures\C52A619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69" r="23635"/>
          <a:stretch/>
        </p:blipFill>
        <p:spPr bwMode="auto">
          <a:xfrm>
            <a:off x="5075651" y="283111"/>
            <a:ext cx="5238388" cy="4969786"/>
          </a:xfrm>
          <a:prstGeom prst="rect">
            <a:avLst/>
          </a:prstGeom>
          <a:ln>
            <a:noFill/>
          </a:ln>
          <a:effectLst>
            <a:outerShdw blurRad="292100" dist="139700" dir="2700000" algn="tl" rotWithShape="0">
              <a:srgbClr val="333333">
                <a:alpha val="65000"/>
              </a:srgbClr>
            </a:outerShdw>
          </a:effectLst>
          <a:extLst/>
        </p:spPr>
      </p:pic>
      <p:pic>
        <p:nvPicPr>
          <p:cNvPr id="2051" name="Picture 3" descr="C:\Users\patriciaf\Documents\Patricia Ferman\THIRD AVENUE MP\pictures\brian's pictures\C52A61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621" r="13766"/>
          <a:stretch/>
        </p:blipFill>
        <p:spPr bwMode="auto">
          <a:xfrm>
            <a:off x="1964965" y="3008061"/>
            <a:ext cx="2954396" cy="3424614"/>
          </a:xfrm>
          <a:prstGeom prst="rect">
            <a:avLst/>
          </a:prstGeom>
          <a:ln>
            <a:noFill/>
          </a:ln>
          <a:effectLst>
            <a:outerShdw blurRad="292100" dist="139700" dir="2700000" algn="tl" rotWithShape="0">
              <a:srgbClr val="333333">
                <a:alpha val="65000"/>
              </a:srgbClr>
            </a:outerShdw>
          </a:effectLst>
          <a:extLst/>
        </p:spPr>
      </p:pic>
      <p:sp>
        <p:nvSpPr>
          <p:cNvPr id="4" name="Text Placeholder 3"/>
          <p:cNvSpPr>
            <a:spLocks noGrp="1"/>
          </p:cNvSpPr>
          <p:nvPr>
            <p:ph type="body" sz="quarter" idx="13"/>
          </p:nvPr>
        </p:nvSpPr>
        <p:spPr/>
        <p:txBody>
          <a:bodyPr/>
          <a:lstStyle/>
          <a:p>
            <a:r>
              <a:rPr lang="en-US" cap="none" dirty="0"/>
              <a:t>COMPLETE STREETS IN THE CITY OF CHULA VISTA</a:t>
            </a:r>
          </a:p>
          <a:p>
            <a:endParaRPr lang="en-US" dirty="0"/>
          </a:p>
        </p:txBody>
      </p:sp>
      <p:sp>
        <p:nvSpPr>
          <p:cNvPr id="10" name="Slide Number Placeholder 5"/>
          <p:cNvSpPr>
            <a:spLocks noGrp="1"/>
          </p:cNvSpPr>
          <p:nvPr>
            <p:ph type="sldNum" sz="quarter" idx="12"/>
          </p:nvPr>
        </p:nvSpPr>
        <p:spPr>
          <a:xfrm>
            <a:off x="1524001" y="6621152"/>
            <a:ext cx="494581" cy="212785"/>
          </a:xfrm>
        </p:spPr>
        <p:txBody>
          <a:bodyPr/>
          <a:lstStyle>
            <a:lvl1pPr algn="l">
              <a:defRPr sz="1000">
                <a:solidFill>
                  <a:schemeClr val="tx1">
                    <a:lumMod val="95000"/>
                    <a:lumOff val="5000"/>
                  </a:schemeClr>
                </a:solidFill>
              </a:defRPr>
            </a:lvl1pPr>
          </a:lstStyle>
          <a:p>
            <a:pPr>
              <a:defRPr/>
            </a:pPr>
            <a:fld id="{468FD5E2-3D51-4CA7-BF7D-7A404856AF54}" type="slidenum">
              <a:rPr lang="en-US" kern="0" smtClean="0">
                <a:solidFill>
                  <a:prstClr val="black">
                    <a:lumMod val="95000"/>
                    <a:lumOff val="5000"/>
                  </a:prstClr>
                </a:solidFill>
              </a:rPr>
              <a:pPr>
                <a:defRPr/>
              </a:pPr>
              <a:t>73</a:t>
            </a:fld>
            <a:endParaRPr lang="en-US" kern="0" dirty="0">
              <a:solidFill>
                <a:prstClr val="black">
                  <a:lumMod val="95000"/>
                  <a:lumOff val="5000"/>
                </a:prstClr>
              </a:solidFill>
            </a:endParaRPr>
          </a:p>
        </p:txBody>
      </p:sp>
      <p:sp>
        <p:nvSpPr>
          <p:cNvPr id="5" name="Isosceles Triangle 4"/>
          <p:cNvSpPr/>
          <p:nvPr/>
        </p:nvSpPr>
        <p:spPr>
          <a:xfrm>
            <a:off x="9830827" y="5325784"/>
            <a:ext cx="249154" cy="43180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2" name="Isosceles Triangle 11"/>
          <p:cNvSpPr/>
          <p:nvPr/>
        </p:nvSpPr>
        <p:spPr>
          <a:xfrm rot="16200000">
            <a:off x="5166976" y="5867890"/>
            <a:ext cx="249154" cy="43180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Tree>
    <p:extLst>
      <p:ext uri="{BB962C8B-B14F-4D97-AF65-F5344CB8AC3E}">
        <p14:creationId xmlns:p14="http://schemas.microsoft.com/office/powerpoint/2010/main" val="22259992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5042036"/>
            <a:ext cx="9144000" cy="1333473"/>
          </a:xfrm>
          <a:prstGeom prst="rect">
            <a:avLst/>
          </a:prstGeom>
        </p:spPr>
        <p:txBody>
          <a:bodyPr vert="horz" lIns="182880" tIns="45720" rIns="91440" bIns="45720" rtlCol="0" anchor="b">
            <a:normAutofit/>
          </a:bodyPr>
          <a:lstStyle>
            <a:lvl1pPr algn="ctr" defTabSz="457200" rtl="0" eaLnBrk="1" latinLnBrk="0" hangingPunct="1">
              <a:lnSpc>
                <a:spcPts val="4600"/>
              </a:lnSpc>
              <a:spcBef>
                <a:spcPct val="0"/>
              </a:spcBef>
              <a:buNone/>
              <a:defRPr sz="4400" kern="1200">
                <a:solidFill>
                  <a:srgbClr val="800000"/>
                </a:solidFill>
                <a:latin typeface="Arial Narrow"/>
                <a:ea typeface="+mj-ea"/>
                <a:cs typeface="Arial Narrow"/>
              </a:defRPr>
            </a:lvl1pPr>
          </a:lstStyle>
          <a:p>
            <a:pPr marL="0" lvl="1" algn="ctr" defTabSz="457200">
              <a:lnSpc>
                <a:spcPts val="3400"/>
              </a:lnSpc>
            </a:pPr>
            <a:r>
              <a:rPr lang="en-US" sz="3200" dirty="0">
                <a:solidFill>
                  <a:srgbClr val="313131">
                    <a:lumMod val="75000"/>
                    <a:lumOff val="25000"/>
                  </a:srgbClr>
                </a:solidFill>
              </a:rPr>
              <a:t>How can transportation investments ensure </a:t>
            </a:r>
          </a:p>
          <a:p>
            <a:pPr marL="0" lvl="1" algn="ctr" defTabSz="457200">
              <a:lnSpc>
                <a:spcPts val="3400"/>
              </a:lnSpc>
            </a:pPr>
            <a:r>
              <a:rPr lang="en-US" sz="3200" dirty="0">
                <a:solidFill>
                  <a:srgbClr val="313131">
                    <a:lumMod val="75000"/>
                    <a:lumOff val="25000"/>
                  </a:srgbClr>
                </a:solidFill>
              </a:rPr>
              <a:t>healthy communities?</a:t>
            </a:r>
            <a:endParaRPr lang="en-US" dirty="0">
              <a:solidFill>
                <a:srgbClr val="313131">
                  <a:lumMod val="75000"/>
                  <a:lumOff val="25000"/>
                </a:srgbClr>
              </a:solidFill>
            </a:endParaRPr>
          </a:p>
        </p:txBody>
      </p:sp>
      <p:sp>
        <p:nvSpPr>
          <p:cNvPr id="4" name="Text Placeholder 3"/>
          <p:cNvSpPr txBox="1">
            <a:spLocks/>
          </p:cNvSpPr>
          <p:nvPr/>
        </p:nvSpPr>
        <p:spPr>
          <a:xfrm>
            <a:off x="1524000" y="6281738"/>
            <a:ext cx="9144000" cy="576262"/>
          </a:xfrm>
          <a:prstGeom prst="rect">
            <a:avLst/>
          </a:prstGeom>
        </p:spPr>
        <p:txBody>
          <a:bodyPr/>
          <a:lstStyle>
            <a:lvl1pPr marL="230188" indent="-230188"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569913" indent="-339725"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800100" indent="-230188"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13131">
                    <a:lumMod val="65000"/>
                    <a:lumOff val="35000"/>
                  </a:srgbClr>
                </a:solidFill>
              </a:rPr>
              <a:t> </a:t>
            </a:r>
            <a:endParaRPr lang="en-US" sz="2400" dirty="0">
              <a:solidFill>
                <a:srgbClr val="313131">
                  <a:lumMod val="65000"/>
                  <a:lumOff val="35000"/>
                </a:srgbClr>
              </a:solidFill>
            </a:endParaRPr>
          </a:p>
        </p:txBody>
      </p:sp>
    </p:spTree>
    <p:extLst>
      <p:ext uri="{BB962C8B-B14F-4D97-AF65-F5344CB8AC3E}">
        <p14:creationId xmlns:p14="http://schemas.microsoft.com/office/powerpoint/2010/main" val="760619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p:cNvSpPr>
          <p:nvPr>
            <p:ph type="title"/>
          </p:nvPr>
        </p:nvSpPr>
        <p:spPr>
          <a:xfrm>
            <a:off x="1298575" y="2397125"/>
            <a:ext cx="9207500" cy="1416050"/>
          </a:xfrm>
        </p:spPr>
        <p:txBody>
          <a:bodyPr/>
          <a:lstStyle/>
          <a:p>
            <a:r>
              <a:rPr lang="en-US" altLang="en-US" sz="4000" b="1" dirty="0">
                <a:latin typeface="Arial" panose="020B0604020202020204" pitchFamily="34" charset="0"/>
                <a:ea typeface="ＭＳ Ｐゴシック" panose="020B0600070205080204" pitchFamily="34" charset="-128"/>
              </a:rPr>
              <a:t>Healthy, Equitable Transportation Projects</a:t>
            </a:r>
            <a:endParaRPr lang="en-US" altLang="en-US" sz="4000" b="1" dirty="0">
              <a:solidFill>
                <a:schemeClr val="bg2"/>
              </a:solidFill>
              <a:ea typeface="ＭＳ Ｐゴシック" panose="020B0600070205080204" pitchFamily="34" charset="-128"/>
            </a:endParaRPr>
          </a:p>
        </p:txBody>
      </p:sp>
      <p:sp>
        <p:nvSpPr>
          <p:cNvPr id="429058" name="Rectangle 3"/>
          <p:cNvSpPr>
            <a:spLocks noGrp="1"/>
          </p:cNvSpPr>
          <p:nvPr>
            <p:ph type="body" idx="1"/>
          </p:nvPr>
        </p:nvSpPr>
        <p:spPr>
          <a:xfrm>
            <a:off x="1006476" y="4470401"/>
            <a:ext cx="9661525" cy="1412875"/>
          </a:xfrm>
        </p:spPr>
        <p:txBody>
          <a:bodyPr/>
          <a:lstStyle/>
          <a:p>
            <a:r>
              <a:rPr lang="en-US" altLang="en-US" sz="2200">
                <a:ea typeface="ＭＳ Ｐゴシック" panose="020B0600070205080204" pitchFamily="34" charset="-128"/>
              </a:rPr>
              <a:t>Rochelle Carpenter</a:t>
            </a:r>
          </a:p>
          <a:p>
            <a:r>
              <a:rPr lang="en-US" altLang="en-US" sz="2200">
                <a:ea typeface="ＭＳ Ｐゴシック" panose="020B0600070205080204" pitchFamily="34" charset="-128"/>
              </a:rPr>
              <a:t>AMPO Conference</a:t>
            </a:r>
          </a:p>
          <a:p>
            <a:r>
              <a:rPr lang="en-US" altLang="en-US" sz="2200">
                <a:ea typeface="ＭＳ Ｐゴシック" panose="020B0600070205080204" pitchFamily="34" charset="-128"/>
              </a:rPr>
              <a:t>October 26</a:t>
            </a:r>
            <a:r>
              <a:rPr lang="en-US" altLang="en-US" sz="2200" baseline="30000">
                <a:ea typeface="ＭＳ Ｐゴシック" panose="020B0600070205080204" pitchFamily="34" charset="-128"/>
              </a:rPr>
              <a:t>th</a:t>
            </a:r>
            <a:r>
              <a:rPr lang="en-US" altLang="en-US" sz="2200">
                <a:ea typeface="ＭＳ Ｐゴシック" panose="020B0600070205080204" pitchFamily="34" charset="-128"/>
              </a:rPr>
              <a:t>, 2016</a:t>
            </a:r>
          </a:p>
        </p:txBody>
      </p:sp>
      <p:sp>
        <p:nvSpPr>
          <p:cNvPr id="429059" name="TextBox 1"/>
          <p:cNvSpPr txBox="1">
            <a:spLocks noChangeArrowheads="1"/>
          </p:cNvSpPr>
          <p:nvPr/>
        </p:nvSpPr>
        <p:spPr bwMode="auto">
          <a:xfrm>
            <a:off x="6867526" y="76201"/>
            <a:ext cx="38004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sz="1400">
              <a:solidFill>
                <a:srgbClr val="000000"/>
              </a:solidFill>
              <a:latin typeface="Calibri" panose="020F0502020204030204" pitchFamily="34" charset="0"/>
            </a:endParaRPr>
          </a:p>
          <a:p>
            <a:pPr fontAlgn="base">
              <a:spcBef>
                <a:spcPct val="0"/>
              </a:spcBef>
              <a:spcAft>
                <a:spcPct val="0"/>
              </a:spcAft>
            </a:pPr>
            <a:endParaRPr lang="en-US" altLang="en-US" sz="1400">
              <a:solidFill>
                <a:srgbClr val="000000"/>
              </a:solidFill>
              <a:latin typeface="Calibri" panose="020F0502020204030204" pitchFamily="34" charset="0"/>
            </a:endParaRPr>
          </a:p>
        </p:txBody>
      </p:sp>
    </p:spTree>
    <p:extLst>
      <p:ext uri="{BB962C8B-B14F-4D97-AF65-F5344CB8AC3E}">
        <p14:creationId xmlns:p14="http://schemas.microsoft.com/office/powerpoint/2010/main" val="1931132253"/>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1524001" y="4721226"/>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6" name="Rectangle 3"/>
          <p:cNvSpPr txBox="1">
            <a:spLocks/>
          </p:cNvSpPr>
          <p:nvPr/>
        </p:nvSpPr>
        <p:spPr bwMode="auto">
          <a:xfrm>
            <a:off x="1533526" y="179389"/>
            <a:ext cx="90265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3000" b="1">
                <a:solidFill>
                  <a:srgbClr val="007EBE"/>
                </a:solidFill>
              </a:rPr>
              <a:t>Survey: </a:t>
            </a:r>
            <a:r>
              <a:rPr lang="en-US" altLang="en-US" sz="3000" b="1">
                <a:solidFill>
                  <a:srgbClr val="FFFFFF"/>
                </a:solidFill>
              </a:rPr>
              <a:t>Current Challenges in Healthy Transportation Planning?</a:t>
            </a:r>
          </a:p>
        </p:txBody>
      </p:sp>
      <p:sp>
        <p:nvSpPr>
          <p:cNvPr id="3" name="Rectangle 2"/>
          <p:cNvSpPr/>
          <p:nvPr/>
        </p:nvSpPr>
        <p:spPr>
          <a:xfrm>
            <a:off x="2327275" y="1684338"/>
            <a:ext cx="7348538" cy="3694112"/>
          </a:xfrm>
          <a:prstGeom prst="rect">
            <a:avLst/>
          </a:prstGeom>
        </p:spPr>
        <p:txBody>
          <a:bodyPr>
            <a:spAutoFit/>
          </a:bodyPr>
          <a:lstStyle/>
          <a:p>
            <a:pPr marL="342900" indent="-342900" eaLnBrk="0" fontAlgn="base" hangingPunct="0">
              <a:spcBef>
                <a:spcPct val="0"/>
              </a:spcBef>
              <a:spcAft>
                <a:spcPct val="0"/>
              </a:spcAft>
              <a:buFontTx/>
              <a:buAutoNum type="arabicParenR"/>
              <a:defRPr/>
            </a:pPr>
            <a:r>
              <a:rPr lang="en-US" sz="2600" dirty="0">
                <a:solidFill>
                  <a:srgbClr val="000000"/>
                </a:solidFill>
                <a:latin typeface="Arial" charset="0"/>
                <a:ea typeface="ＭＳ Ｐゴシック" charset="0"/>
                <a:cs typeface="ＭＳ Ｐゴシック" charset="0"/>
              </a:rPr>
              <a:t>What challenges does your metropolitan planning organization have in funding bicycling and walking projects and/or helping your members build them? </a:t>
            </a:r>
          </a:p>
          <a:p>
            <a:pPr eaLnBrk="0" fontAlgn="base" hangingPunct="0">
              <a:spcBef>
                <a:spcPct val="0"/>
              </a:spcBef>
              <a:spcAft>
                <a:spcPct val="0"/>
              </a:spcAft>
              <a:defRPr/>
            </a:pPr>
            <a:endParaRPr lang="en-US" sz="2600" dirty="0">
              <a:solidFill>
                <a:srgbClr val="000000"/>
              </a:solidFill>
              <a:latin typeface="Arial" charset="0"/>
              <a:ea typeface="ＭＳ Ｐゴシック" charset="0"/>
              <a:cs typeface="ＭＳ Ｐゴシック" charset="0"/>
            </a:endParaRPr>
          </a:p>
          <a:p>
            <a:pPr marL="342900" indent="-342900" eaLnBrk="0" fontAlgn="base" hangingPunct="0">
              <a:spcBef>
                <a:spcPct val="0"/>
              </a:spcBef>
              <a:spcAft>
                <a:spcPct val="0"/>
              </a:spcAft>
              <a:buFontTx/>
              <a:buAutoNum type="arabicParenR"/>
              <a:defRPr/>
            </a:pPr>
            <a:r>
              <a:rPr lang="en-US" sz="2600" dirty="0">
                <a:solidFill>
                  <a:srgbClr val="000000"/>
                </a:solidFill>
                <a:latin typeface="Arial" charset="0"/>
                <a:ea typeface="ＭＳ Ｐゴシック" charset="0"/>
                <a:cs typeface="ＭＳ Ｐゴシック" charset="0"/>
              </a:rPr>
              <a:t>What information would be most helpful to you in a forthcoming guidebook for MPOs on planning for, funding, and helping your members build bicycling and walking projects? </a:t>
            </a:r>
          </a:p>
        </p:txBody>
      </p:sp>
    </p:spTree>
    <p:extLst>
      <p:ext uri="{BB962C8B-B14F-4D97-AF65-F5344CB8AC3E}">
        <p14:creationId xmlns:p14="http://schemas.microsoft.com/office/powerpoint/2010/main" val="316287663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1524001" y="4721226"/>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4" name="Rectangle 3"/>
          <p:cNvSpPr txBox="1">
            <a:spLocks/>
          </p:cNvSpPr>
          <p:nvPr/>
        </p:nvSpPr>
        <p:spPr bwMode="auto">
          <a:xfrm>
            <a:off x="1533526" y="179389"/>
            <a:ext cx="90265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3000" b="1">
                <a:solidFill>
                  <a:srgbClr val="007EBE"/>
                </a:solidFill>
              </a:rPr>
              <a:t>2040 LRTP: </a:t>
            </a:r>
            <a:r>
              <a:rPr lang="en-US" altLang="en-US" sz="3000" b="1">
                <a:solidFill>
                  <a:srgbClr val="FFFFFF"/>
                </a:solidFill>
              </a:rPr>
              <a:t>Project Scoring Methodology</a:t>
            </a:r>
          </a:p>
        </p:txBody>
      </p:sp>
      <p:pic>
        <p:nvPicPr>
          <p:cNvPr id="433155" name="Picture 1" descr="Screen Shot 2016-10-25 at 8.18.3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7188" y="1865313"/>
            <a:ext cx="9040812"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85439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TextBox 3"/>
          <p:cNvSpPr txBox="1">
            <a:spLocks noChangeArrowheads="1"/>
          </p:cNvSpPr>
          <p:nvPr/>
        </p:nvSpPr>
        <p:spPr bwMode="auto">
          <a:xfrm>
            <a:off x="1987550" y="3176"/>
            <a:ext cx="7467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3800" b="1">
                <a:solidFill>
                  <a:srgbClr val="007EBE"/>
                </a:solidFill>
              </a:rPr>
              <a:t>2040 Plan Prioritization: </a:t>
            </a:r>
            <a:r>
              <a:rPr lang="en-US" altLang="en-US" sz="3800" b="1">
                <a:solidFill>
                  <a:srgbClr val="FFFFFF"/>
                </a:solidFill>
              </a:rPr>
              <a:t>Health </a:t>
            </a:r>
          </a:p>
          <a:p>
            <a:pPr fontAlgn="base">
              <a:spcBef>
                <a:spcPct val="0"/>
              </a:spcBef>
              <a:spcAft>
                <a:spcPct val="0"/>
              </a:spcAft>
            </a:pPr>
            <a:r>
              <a:rPr lang="en-US" altLang="en-US" sz="3800" b="1">
                <a:solidFill>
                  <a:srgbClr val="FFFFFF"/>
                </a:solidFill>
              </a:rPr>
              <a:t>Priority Areas</a:t>
            </a:r>
          </a:p>
        </p:txBody>
      </p:sp>
      <p:sp>
        <p:nvSpPr>
          <p:cNvPr id="4" name="Rectangle 4"/>
          <p:cNvSpPr txBox="1">
            <a:spLocks/>
          </p:cNvSpPr>
          <p:nvPr/>
        </p:nvSpPr>
        <p:spPr bwMode="auto">
          <a:xfrm>
            <a:off x="2513014" y="1709738"/>
            <a:ext cx="741838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007EBE"/>
              </a:buClr>
              <a:buFont typeface="Wingdings" pitchFamily="2" charset="2"/>
              <a:buChar char="Ü"/>
              <a:defRPr sz="2400">
                <a:solidFill>
                  <a:srgbClr val="333333"/>
                </a:solidFill>
                <a:latin typeface="+mn-lt"/>
                <a:ea typeface="+mn-ea"/>
                <a:cs typeface="+mn-cs"/>
              </a:defRPr>
            </a:lvl1pPr>
            <a:lvl2pPr marL="742950" indent="-285750" algn="l" rtl="0" eaLnBrk="0" fontAlgn="base" hangingPunct="0">
              <a:spcBef>
                <a:spcPct val="20000"/>
              </a:spcBef>
              <a:spcAft>
                <a:spcPct val="0"/>
              </a:spcAft>
              <a:buSzPct val="95000"/>
              <a:buFont typeface="Wingdings" pitchFamily="2" charset="2"/>
              <a:buChar char="î"/>
              <a:defRPr sz="2200">
                <a:solidFill>
                  <a:srgbClr val="007EBE"/>
                </a:solidFill>
                <a:latin typeface="+mn-lt"/>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defRPr>
            </a:lvl3pPr>
            <a:lvl4pPr marL="1600200" indent="-228600" algn="l" rtl="0" eaLnBrk="0" fontAlgn="base" hangingPunct="0">
              <a:spcBef>
                <a:spcPct val="20000"/>
              </a:spcBef>
              <a:spcAft>
                <a:spcPct val="0"/>
              </a:spcAft>
              <a:buFont typeface="Arial" charset="0"/>
              <a:buChar char="–"/>
              <a:defRPr sz="2000">
                <a:solidFill>
                  <a:srgbClr val="333333"/>
                </a:solidFill>
                <a:latin typeface="+mn-lt"/>
              </a:defRPr>
            </a:lvl4pPr>
            <a:lvl5pPr marL="2057400" indent="-228600" algn="l" rtl="0" eaLnBrk="0" fontAlgn="base" hangingPunct="0">
              <a:spcBef>
                <a:spcPct val="20000"/>
              </a:spcBef>
              <a:spcAft>
                <a:spcPct val="0"/>
              </a:spcAft>
              <a:buFont typeface="Arial" charset="0"/>
              <a:buChar char="»"/>
              <a:defRPr sz="2000">
                <a:solidFill>
                  <a:srgbClr val="333333"/>
                </a:solidFill>
                <a:latin typeface="+mn-lt"/>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a:lstStyle>
          <a:p>
            <a:pPr marL="457200" lvl="1" indent="0" eaLnBrk="1" hangingPunct="1">
              <a:buNone/>
              <a:defRPr/>
            </a:pPr>
            <a:endParaRPr lang="en-US" altLang="en-US" sz="2800" kern="0" dirty="0">
              <a:ea typeface="ＭＳ Ｐゴシック" panose="020B0600070205080204" pitchFamily="34" charset="-128"/>
              <a:cs typeface="Arial" charset="0"/>
            </a:endParaRPr>
          </a:p>
        </p:txBody>
      </p:sp>
      <p:sp>
        <p:nvSpPr>
          <p:cNvPr id="5" name="TextBox 4"/>
          <p:cNvSpPr txBox="1">
            <a:spLocks noChangeArrowheads="1"/>
          </p:cNvSpPr>
          <p:nvPr/>
        </p:nvSpPr>
        <p:spPr bwMode="auto">
          <a:xfrm>
            <a:off x="7531100" y="1465264"/>
            <a:ext cx="2895600" cy="1970087"/>
          </a:xfrm>
          <a:prstGeom prst="rect">
            <a:avLst/>
          </a:prstGeom>
          <a:solidFill>
            <a:srgbClr val="17375E"/>
          </a:solidFill>
          <a:ln w="88900" cap="sq">
            <a:solidFill>
              <a:srgbClr val="FFFFFF"/>
            </a:solidFill>
            <a:miter lim="800000"/>
            <a:headEnd/>
            <a:tailEnd/>
          </a:ln>
          <a:effectLst>
            <a:outerShdw blurRad="40000" dist="23000" dir="5400000" rotWithShape="0">
              <a:srgbClr val="808080">
                <a:alpha val="34998"/>
              </a:srgbClr>
            </a:outerShdw>
          </a:effectLst>
        </p:spPr>
        <p:txBody>
          <a:bodyPr>
            <a:spAutoFit/>
          </a:bodyPr>
          <a:lstStyle/>
          <a:p>
            <a:pPr marL="114300" lvl="1">
              <a:defRPr/>
            </a:pPr>
            <a:endParaRPr lang="en-US" sz="900" kern="0" dirty="0">
              <a:solidFill>
                <a:srgbClr val="FFFFFF"/>
              </a:solidFill>
              <a:latin typeface="Arial" charset="0"/>
              <a:ea typeface="ＭＳ Ｐゴシック" panose="020B0600070205080204" pitchFamily="34" charset="-128"/>
              <a:cs typeface="Arial" charset="0"/>
            </a:endParaRPr>
          </a:p>
          <a:p>
            <a:pPr marL="114300">
              <a:defRPr/>
            </a:pPr>
            <a:r>
              <a:rPr lang="en-US" sz="1600" u="sng" dirty="0">
                <a:solidFill>
                  <a:prstClr val="white"/>
                </a:solidFill>
                <a:ea typeface="ＭＳ Ｐゴシック" panose="020B0600070205080204" pitchFamily="34" charset="-128"/>
                <a:cs typeface="Arial" charset="0"/>
              </a:rPr>
              <a:t>Health Priority Areas </a:t>
            </a:r>
          </a:p>
          <a:p>
            <a:pPr marL="114300">
              <a:defRPr/>
            </a:pPr>
            <a:r>
              <a:rPr lang="en-US" sz="1600" dirty="0">
                <a:solidFill>
                  <a:prstClr val="white"/>
                </a:solidFill>
                <a:ea typeface="ＭＳ Ｐゴシック" panose="020B0600070205080204" pitchFamily="34" charset="-128"/>
                <a:cs typeface="Arial" charset="0"/>
              </a:rPr>
              <a:t>3 out of 4:</a:t>
            </a:r>
          </a:p>
          <a:p>
            <a:pPr marL="400050" indent="-285750">
              <a:buFontTx/>
              <a:buChar char="-"/>
              <a:defRPr/>
            </a:pPr>
            <a:r>
              <a:rPr lang="en-US" sz="1600" dirty="0">
                <a:solidFill>
                  <a:prstClr val="white"/>
                </a:solidFill>
                <a:ea typeface="ＭＳ Ｐゴシック" panose="020B0600070205080204" pitchFamily="34" charset="-128"/>
                <a:cs typeface="Arial" charset="0"/>
              </a:rPr>
              <a:t>Poverty</a:t>
            </a:r>
          </a:p>
          <a:p>
            <a:pPr marL="400050" indent="-285750">
              <a:buFontTx/>
              <a:buChar char="-"/>
              <a:defRPr/>
            </a:pPr>
            <a:r>
              <a:rPr lang="en-US" sz="1600" dirty="0">
                <a:solidFill>
                  <a:prstClr val="white"/>
                </a:solidFill>
                <a:ea typeface="ＭＳ Ｐゴシック" panose="020B0600070205080204" pitchFamily="34" charset="-128"/>
                <a:cs typeface="Arial" charset="0"/>
              </a:rPr>
              <a:t>Unemployment</a:t>
            </a:r>
          </a:p>
          <a:p>
            <a:pPr marL="400050" indent="-285750">
              <a:buFontTx/>
              <a:buChar char="-"/>
              <a:defRPr/>
            </a:pPr>
            <a:r>
              <a:rPr lang="en-US" sz="1600" dirty="0">
                <a:solidFill>
                  <a:prstClr val="white"/>
                </a:solidFill>
                <a:ea typeface="ＭＳ Ｐゴシック" panose="020B0600070205080204" pitchFamily="34" charset="-128"/>
                <a:cs typeface="Arial" charset="0"/>
              </a:rPr>
              <a:t>Carless Household</a:t>
            </a:r>
          </a:p>
          <a:p>
            <a:pPr marL="400050" indent="-285750">
              <a:buFontTx/>
              <a:buChar char="-"/>
              <a:defRPr/>
            </a:pPr>
            <a:r>
              <a:rPr lang="en-US" sz="1600" dirty="0">
                <a:solidFill>
                  <a:prstClr val="white"/>
                </a:solidFill>
                <a:ea typeface="ＭＳ Ｐゴシック" panose="020B0600070205080204" pitchFamily="34" charset="-128"/>
                <a:cs typeface="Arial" charset="0"/>
              </a:rPr>
              <a:t>Aging (over age 65)</a:t>
            </a:r>
          </a:p>
          <a:p>
            <a:pPr marL="114300">
              <a:defRPr/>
            </a:pPr>
            <a:endParaRPr lang="en-US" sz="700" dirty="0">
              <a:solidFill>
                <a:prstClr val="white"/>
              </a:solidFill>
              <a:ea typeface="ＭＳ Ｐゴシック" panose="020B0600070205080204" pitchFamily="34" charset="-128"/>
              <a:cs typeface="Arial" charset="0"/>
            </a:endParaRPr>
          </a:p>
          <a:p>
            <a:pPr lvl="1">
              <a:buFontTx/>
              <a:buChar char="-"/>
              <a:defRPr/>
            </a:pPr>
            <a:endParaRPr lang="en-US" sz="1000" dirty="0">
              <a:solidFill>
                <a:prstClr val="white"/>
              </a:solidFill>
              <a:ea typeface="ＭＳ Ｐゴシック" panose="020B0600070205080204" pitchFamily="34" charset="-128"/>
              <a:cs typeface="Arial" charset="0"/>
            </a:endParaRPr>
          </a:p>
        </p:txBody>
      </p:sp>
      <p:pic>
        <p:nvPicPr>
          <p:cNvPr id="435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9164" y="1465264"/>
            <a:ext cx="4694237"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299138"/>
      </p:ext>
    </p:ext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2513014" y="1709738"/>
            <a:ext cx="741838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007EBE"/>
              </a:buClr>
              <a:buFont typeface="Wingdings" pitchFamily="2" charset="2"/>
              <a:buChar char="Ü"/>
              <a:defRPr sz="2400">
                <a:solidFill>
                  <a:srgbClr val="333333"/>
                </a:solidFill>
                <a:latin typeface="+mn-lt"/>
                <a:ea typeface="+mn-ea"/>
                <a:cs typeface="+mn-cs"/>
              </a:defRPr>
            </a:lvl1pPr>
            <a:lvl2pPr marL="742950" indent="-285750" algn="l" rtl="0" eaLnBrk="0" fontAlgn="base" hangingPunct="0">
              <a:spcBef>
                <a:spcPct val="20000"/>
              </a:spcBef>
              <a:spcAft>
                <a:spcPct val="0"/>
              </a:spcAft>
              <a:buSzPct val="95000"/>
              <a:buFont typeface="Wingdings" pitchFamily="2" charset="2"/>
              <a:buChar char="î"/>
              <a:defRPr sz="2200">
                <a:solidFill>
                  <a:srgbClr val="007EBE"/>
                </a:solidFill>
                <a:latin typeface="+mn-lt"/>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defRPr>
            </a:lvl3pPr>
            <a:lvl4pPr marL="1600200" indent="-228600" algn="l" rtl="0" eaLnBrk="0" fontAlgn="base" hangingPunct="0">
              <a:spcBef>
                <a:spcPct val="20000"/>
              </a:spcBef>
              <a:spcAft>
                <a:spcPct val="0"/>
              </a:spcAft>
              <a:buFont typeface="Arial" charset="0"/>
              <a:buChar char="–"/>
              <a:defRPr sz="2000">
                <a:solidFill>
                  <a:srgbClr val="333333"/>
                </a:solidFill>
                <a:latin typeface="+mn-lt"/>
              </a:defRPr>
            </a:lvl4pPr>
            <a:lvl5pPr marL="2057400" indent="-228600" algn="l" rtl="0" eaLnBrk="0" fontAlgn="base" hangingPunct="0">
              <a:spcBef>
                <a:spcPct val="20000"/>
              </a:spcBef>
              <a:spcAft>
                <a:spcPct val="0"/>
              </a:spcAft>
              <a:buFont typeface="Arial" charset="0"/>
              <a:buChar char="»"/>
              <a:defRPr sz="2000">
                <a:solidFill>
                  <a:srgbClr val="333333"/>
                </a:solidFill>
                <a:latin typeface="+mn-lt"/>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a:lstStyle>
          <a:p>
            <a:pPr marL="457200" lvl="1" indent="0" eaLnBrk="1" hangingPunct="1">
              <a:buNone/>
              <a:defRPr/>
            </a:pPr>
            <a:endParaRPr lang="en-US" altLang="en-US" sz="2800" kern="0" dirty="0">
              <a:ea typeface="ＭＳ Ｐゴシック" panose="020B0600070205080204" pitchFamily="34" charset="-128"/>
              <a:cs typeface="Arial" charset="0"/>
            </a:endParaRPr>
          </a:p>
        </p:txBody>
      </p:sp>
      <p:pic>
        <p:nvPicPr>
          <p:cNvPr id="437250" name="Picture 7" descr="Hillsboro Pik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064" y="1508126"/>
            <a:ext cx="6465887"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p:cNvSpPr>
          <p:nvPr/>
        </p:nvSpPr>
        <p:spPr bwMode="auto">
          <a:xfrm>
            <a:off x="1981200" y="57150"/>
            <a:ext cx="82296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800" b="1">
                <a:solidFill>
                  <a:schemeClr val="bg1"/>
                </a:solidFill>
                <a:latin typeface="+mj-lt"/>
                <a:ea typeface="+mj-ea"/>
                <a:cs typeface="+mj-cs"/>
              </a:defRPr>
            </a:lvl1pPr>
            <a:lvl2pPr algn="l" rtl="0" eaLnBrk="0" fontAlgn="base" hangingPunct="0">
              <a:spcBef>
                <a:spcPct val="0"/>
              </a:spcBef>
              <a:spcAft>
                <a:spcPct val="0"/>
              </a:spcAft>
              <a:defRPr sz="3800" b="1">
                <a:solidFill>
                  <a:schemeClr val="bg1"/>
                </a:solidFill>
                <a:latin typeface="Futura Std Medium" pitchFamily="34" charset="0"/>
              </a:defRPr>
            </a:lvl2pPr>
            <a:lvl3pPr algn="l" rtl="0" eaLnBrk="0" fontAlgn="base" hangingPunct="0">
              <a:spcBef>
                <a:spcPct val="0"/>
              </a:spcBef>
              <a:spcAft>
                <a:spcPct val="0"/>
              </a:spcAft>
              <a:defRPr sz="3800" b="1">
                <a:solidFill>
                  <a:schemeClr val="bg1"/>
                </a:solidFill>
                <a:latin typeface="Futura Std Medium" pitchFamily="34" charset="0"/>
              </a:defRPr>
            </a:lvl3pPr>
            <a:lvl4pPr algn="l" rtl="0" eaLnBrk="0" fontAlgn="base" hangingPunct="0">
              <a:spcBef>
                <a:spcPct val="0"/>
              </a:spcBef>
              <a:spcAft>
                <a:spcPct val="0"/>
              </a:spcAft>
              <a:defRPr sz="3800" b="1">
                <a:solidFill>
                  <a:schemeClr val="bg1"/>
                </a:solidFill>
                <a:latin typeface="Futura Std Medium" pitchFamily="34" charset="0"/>
              </a:defRPr>
            </a:lvl4pPr>
            <a:lvl5pPr algn="l" rtl="0" eaLnBrk="0" fontAlgn="base" hangingPunct="0">
              <a:spcBef>
                <a:spcPct val="0"/>
              </a:spcBef>
              <a:spcAft>
                <a:spcPct val="0"/>
              </a:spcAft>
              <a:defRPr sz="3800" b="1">
                <a:solidFill>
                  <a:schemeClr val="bg1"/>
                </a:solidFill>
                <a:latin typeface="Futura Std Medium" pitchFamily="34"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a:lstStyle>
          <a:p>
            <a:pPr algn="ctr" eaLnBrk="1" hangingPunct="1">
              <a:defRPr/>
            </a:pPr>
            <a:r>
              <a:rPr lang="en-US" altLang="en-US" sz="4000" dirty="0">
                <a:solidFill>
                  <a:srgbClr val="007EBE"/>
                </a:solidFill>
                <a:latin typeface="Arial" charset="0"/>
                <a:cs typeface="Arial" charset="0"/>
              </a:rPr>
              <a:t>Bicycle/Pedestrian Trip Potential: </a:t>
            </a:r>
            <a:r>
              <a:rPr lang="en-US" altLang="en-US" kern="0" dirty="0">
                <a:solidFill>
                  <a:srgbClr val="FFFFFF"/>
                </a:solidFill>
                <a:latin typeface="Arial" pitchFamily="34" charset="0"/>
              </a:rPr>
              <a:t>Green Hills</a:t>
            </a:r>
          </a:p>
        </p:txBody>
      </p:sp>
    </p:spTree>
    <p:extLst>
      <p:ext uri="{BB962C8B-B14F-4D97-AF65-F5344CB8AC3E}">
        <p14:creationId xmlns:p14="http://schemas.microsoft.com/office/powerpoint/2010/main" val="360076884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latin typeface="Times New Roman" panose="02020603050405020304" pitchFamily="18" charset="0"/>
                <a:cs typeface="Times New Roman" panose="02020603050405020304" pitchFamily="18" charset="0"/>
              </a:rPr>
              <a:t>CAMPO Region</a:t>
            </a:r>
          </a:p>
        </p:txBody>
      </p:sp>
      <p:sp>
        <p:nvSpPr>
          <p:cNvPr id="10243" name="TextBox 2"/>
          <p:cNvSpPr txBox="1">
            <a:spLocks noChangeArrowheads="1"/>
          </p:cNvSpPr>
          <p:nvPr/>
        </p:nvSpPr>
        <p:spPr bwMode="auto">
          <a:xfrm>
            <a:off x="6324600" y="1524001"/>
            <a:ext cx="4114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ts val="1500"/>
              </a:spcBef>
              <a:spcAft>
                <a:spcPct val="0"/>
              </a:spcAft>
            </a:pPr>
            <a:r>
              <a:rPr lang="en-US" altLang="en-US" sz="2600" dirty="0">
                <a:solidFill>
                  <a:srgbClr val="002060"/>
                </a:solidFill>
                <a:latin typeface="Times New Roman" panose="02020603050405020304" pitchFamily="18" charset="0"/>
                <a:cs typeface="Times New Roman" panose="02020603050405020304" pitchFamily="18" charset="0"/>
              </a:rPr>
              <a:t>Six counties </a:t>
            </a:r>
          </a:p>
          <a:p>
            <a:pPr eaLnBrk="1" fontAlgn="base" hangingPunct="1">
              <a:spcBef>
                <a:spcPts val="1500"/>
              </a:spcBef>
              <a:spcAft>
                <a:spcPct val="0"/>
              </a:spcAft>
            </a:pPr>
            <a:r>
              <a:rPr lang="en-US" altLang="en-US" sz="2600" dirty="0">
                <a:solidFill>
                  <a:srgbClr val="002060"/>
                </a:solidFill>
                <a:latin typeface="Times New Roman" panose="02020603050405020304" pitchFamily="18" charset="0"/>
                <a:cs typeface="Times New Roman" panose="02020603050405020304" pitchFamily="18" charset="0"/>
              </a:rPr>
              <a:t>5,302 square miles</a:t>
            </a:r>
          </a:p>
          <a:p>
            <a:pPr eaLnBrk="1" fontAlgn="base" hangingPunct="1">
              <a:spcBef>
                <a:spcPts val="1500"/>
              </a:spcBef>
              <a:spcAft>
                <a:spcPct val="0"/>
              </a:spcAft>
            </a:pPr>
            <a:r>
              <a:rPr lang="en-US" altLang="en-US" sz="2600" dirty="0">
                <a:solidFill>
                  <a:srgbClr val="002060"/>
                </a:solidFill>
                <a:latin typeface="Times New Roman" panose="02020603050405020304" pitchFamily="18" charset="0"/>
                <a:cs typeface="Times New Roman" panose="02020603050405020304" pitchFamily="18" charset="0"/>
              </a:rPr>
              <a:t>2 million people</a:t>
            </a:r>
          </a:p>
          <a:p>
            <a:pPr eaLnBrk="1" fontAlgn="base" hangingPunct="1">
              <a:spcBef>
                <a:spcPts val="1500"/>
              </a:spcBef>
              <a:spcAft>
                <a:spcPct val="0"/>
              </a:spcAft>
            </a:pPr>
            <a:r>
              <a:rPr lang="en-US" altLang="en-US" sz="2600" dirty="0">
                <a:solidFill>
                  <a:srgbClr val="002060"/>
                </a:solidFill>
                <a:latin typeface="Times New Roman" panose="02020603050405020304" pitchFamily="18" charset="0"/>
                <a:cs typeface="Times New Roman" panose="02020603050405020304" pitchFamily="18" charset="0"/>
              </a:rPr>
              <a:t>4</a:t>
            </a:r>
            <a:r>
              <a:rPr lang="en-US" altLang="en-US" sz="2600" baseline="30000" dirty="0">
                <a:solidFill>
                  <a:srgbClr val="002060"/>
                </a:solidFill>
                <a:latin typeface="Times New Roman" panose="02020603050405020304" pitchFamily="18" charset="0"/>
                <a:cs typeface="Times New Roman" panose="02020603050405020304" pitchFamily="18" charset="0"/>
              </a:rPr>
              <a:t>th</a:t>
            </a:r>
            <a:r>
              <a:rPr lang="en-US" altLang="en-US" sz="2600" dirty="0">
                <a:solidFill>
                  <a:srgbClr val="002060"/>
                </a:solidFill>
                <a:latin typeface="Times New Roman" panose="02020603050405020304" pitchFamily="18" charset="0"/>
                <a:cs typeface="Times New Roman" panose="02020603050405020304" pitchFamily="18" charset="0"/>
              </a:rPr>
              <a:t> Largest in Texas</a:t>
            </a:r>
          </a:p>
          <a:p>
            <a:pPr eaLnBrk="1" fontAlgn="base" hangingPunct="1">
              <a:spcBef>
                <a:spcPts val="1500"/>
              </a:spcBef>
              <a:spcAft>
                <a:spcPct val="0"/>
              </a:spcAft>
            </a:pPr>
            <a:r>
              <a:rPr lang="en-US" altLang="en-US" sz="2600" dirty="0">
                <a:solidFill>
                  <a:srgbClr val="002060"/>
                </a:solidFill>
                <a:latin typeface="Times New Roman" panose="02020603050405020304" pitchFamily="18" charset="0"/>
                <a:cs typeface="Times New Roman" panose="02020603050405020304" pitchFamily="18" charset="0"/>
              </a:rPr>
              <a:t>11</a:t>
            </a:r>
            <a:r>
              <a:rPr lang="en-US" altLang="en-US" sz="2600" baseline="30000" dirty="0">
                <a:solidFill>
                  <a:srgbClr val="002060"/>
                </a:solidFill>
                <a:latin typeface="Times New Roman" panose="02020603050405020304" pitchFamily="18" charset="0"/>
                <a:cs typeface="Times New Roman" panose="02020603050405020304" pitchFamily="18" charset="0"/>
              </a:rPr>
              <a:t>th</a:t>
            </a:r>
            <a:r>
              <a:rPr lang="en-US" altLang="en-US" sz="2600" dirty="0">
                <a:solidFill>
                  <a:srgbClr val="002060"/>
                </a:solidFill>
                <a:latin typeface="Times New Roman" panose="02020603050405020304" pitchFamily="18" charset="0"/>
                <a:cs typeface="Times New Roman" panose="02020603050405020304" pitchFamily="18" charset="0"/>
              </a:rPr>
              <a:t> Largest in the Nation</a:t>
            </a:r>
          </a:p>
        </p:txBody>
      </p:sp>
      <p:pic>
        <p:nvPicPr>
          <p:cNvPr id="102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143000"/>
            <a:ext cx="44831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547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1524001" y="4721226"/>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8" name="Rectangle 3"/>
          <p:cNvSpPr>
            <a:spLocks noGrp="1"/>
          </p:cNvSpPr>
          <p:nvPr>
            <p:ph type="title"/>
          </p:nvPr>
        </p:nvSpPr>
        <p:spPr>
          <a:xfrm>
            <a:off x="1981200" y="404814"/>
            <a:ext cx="8096250" cy="644525"/>
          </a:xfrm>
        </p:spPr>
        <p:txBody>
          <a:bodyPr/>
          <a:lstStyle/>
          <a:p>
            <a:pPr eaLnBrk="1" hangingPunct="1"/>
            <a:r>
              <a:rPr lang="en-US" altLang="en-US" sz="2800">
                <a:solidFill>
                  <a:srgbClr val="007EBE"/>
                </a:solidFill>
                <a:latin typeface="Arial" panose="020B0604020202020204" pitchFamily="34" charset="0"/>
                <a:ea typeface="ＭＳ Ｐゴシック" panose="020B0600070205080204" pitchFamily="34" charset="-128"/>
                <a:cs typeface="Arial" panose="020B0604020202020204" pitchFamily="34" charset="0"/>
              </a:rPr>
              <a:t>Columbia, TN:</a:t>
            </a:r>
            <a:r>
              <a:rPr lang="en-US" altLang="en-US" sz="2800">
                <a:latin typeface="Arial" panose="020B0604020202020204" pitchFamily="34" charset="0"/>
                <a:ea typeface="ＭＳ Ｐゴシック" panose="020B0600070205080204" pitchFamily="34" charset="-128"/>
                <a:cs typeface="Arial" panose="020B0604020202020204" pitchFamily="34" charset="0"/>
              </a:rPr>
              <a:t> James Campbell Boulevard</a:t>
            </a:r>
            <a:endParaRPr lang="en-US" altLang="en-US" sz="2800">
              <a:latin typeface="Arial" panose="020B0604020202020204" pitchFamily="34" charset="0"/>
              <a:ea typeface="ＭＳ Ｐゴシック" panose="020B0600070205080204" pitchFamily="34" charset="-128"/>
            </a:endParaRPr>
          </a:p>
        </p:txBody>
      </p:sp>
      <p:pic>
        <p:nvPicPr>
          <p:cNvPr id="439299" name="Picture 1" descr="Pictur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1358900"/>
            <a:ext cx="639445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317040"/>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1524001" y="4721226"/>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6" name="Rectangle 3"/>
          <p:cNvSpPr>
            <a:spLocks noGrp="1"/>
          </p:cNvSpPr>
          <p:nvPr>
            <p:ph type="title"/>
          </p:nvPr>
        </p:nvSpPr>
        <p:spPr>
          <a:xfrm>
            <a:off x="1981200" y="31751"/>
            <a:ext cx="8096250" cy="644525"/>
          </a:xfrm>
        </p:spPr>
        <p:txBody>
          <a:bodyPr/>
          <a:lstStyle/>
          <a:p>
            <a:pPr eaLnBrk="1" hangingPunct="1"/>
            <a:r>
              <a:rPr lang="en-US" altLang="en-US" sz="3600">
                <a:solidFill>
                  <a:srgbClr val="007EBE"/>
                </a:solidFill>
                <a:latin typeface="Arial" panose="020B0604020202020204" pitchFamily="34" charset="0"/>
                <a:ea typeface="ＭＳ Ｐゴシック" panose="020B0600070205080204" pitchFamily="34" charset="-128"/>
                <a:cs typeface="Arial" panose="020B0604020202020204" pitchFamily="34" charset="0"/>
              </a:rPr>
              <a:t>Nashville, TN:</a:t>
            </a:r>
            <a:r>
              <a:rPr lang="en-US" altLang="en-US" sz="3600">
                <a:latin typeface="Arial" panose="020B0604020202020204" pitchFamily="34" charset="0"/>
                <a:ea typeface="ＭＳ Ｐゴシック" panose="020B0600070205080204" pitchFamily="34" charset="-128"/>
                <a:cs typeface="Arial" panose="020B0604020202020204" pitchFamily="34" charset="0"/>
              </a:rPr>
              <a:t> Rapid Transit Corridors</a:t>
            </a:r>
            <a:endParaRPr lang="en-US" altLang="en-US" sz="3600">
              <a:latin typeface="Arial" panose="020B0604020202020204" pitchFamily="34" charset="0"/>
              <a:ea typeface="ＭＳ Ｐゴシック" panose="020B0600070205080204" pitchFamily="34" charset="-128"/>
            </a:endParaRPr>
          </a:p>
        </p:txBody>
      </p:sp>
      <p:pic>
        <p:nvPicPr>
          <p:cNvPr id="441347" name="Picture 1" descr="0087pedcrossin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5889" y="1549400"/>
            <a:ext cx="2924175"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8" name="Picture 2" descr="BicyclistCrossing.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450" y="1384300"/>
            <a:ext cx="31432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9" name="Content Placeholder 4" descr="PedCrossingatMcHenry.JPG"/>
          <p:cNvPicPr>
            <a:picLocks noGrp="1" noChangeAspect="1"/>
          </p:cNvPicPr>
          <p:nvPr>
            <p:ph idx="1"/>
          </p:nvPr>
        </p:nvPicPr>
        <p:blipFill>
          <a:blip r:embed="rId6" cstate="print">
            <a:extLst>
              <a:ext uri="{28A0092B-C50C-407E-A947-70E740481C1C}">
                <a14:useLocalDpi xmlns:a14="http://schemas.microsoft.com/office/drawing/2010/main" val="0"/>
              </a:ext>
            </a:extLst>
          </a:blip>
          <a:srcRect t="3523" b="3523"/>
          <a:stretch>
            <a:fillRect/>
          </a:stretch>
        </p:blipFill>
        <p:spPr>
          <a:xfrm>
            <a:off x="6648450" y="4144964"/>
            <a:ext cx="3143250" cy="2192337"/>
          </a:xfrm>
        </p:spPr>
      </p:pic>
      <p:pic>
        <p:nvPicPr>
          <p:cNvPr id="441350" name="Picture 5" descr="0119ped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5889" y="4144964"/>
            <a:ext cx="2924175"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636504"/>
      </p:ext>
    </p:extLst>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1524001" y="4721226"/>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Rectangle 3"/>
          <p:cNvSpPr>
            <a:spLocks noGrp="1"/>
          </p:cNvSpPr>
          <p:nvPr>
            <p:ph type="title"/>
          </p:nvPr>
        </p:nvSpPr>
        <p:spPr>
          <a:xfrm>
            <a:off x="1981200" y="547689"/>
            <a:ext cx="8096250" cy="644525"/>
          </a:xfrm>
        </p:spPr>
        <p:txBody>
          <a:bodyPr/>
          <a:lstStyle/>
          <a:p>
            <a:pPr eaLnBrk="1" hangingPunct="1"/>
            <a:r>
              <a:rPr lang="en-US" altLang="en-US" sz="2800">
                <a:solidFill>
                  <a:srgbClr val="007EBE"/>
                </a:solidFill>
                <a:latin typeface="Arial" panose="020B0604020202020204" pitchFamily="34" charset="0"/>
                <a:ea typeface="ＭＳ Ｐゴシック" panose="020B0600070205080204" pitchFamily="34" charset="-128"/>
                <a:cs typeface="Arial" panose="020B0604020202020204" pitchFamily="34" charset="0"/>
              </a:rPr>
              <a:t>Nashville, TN:</a:t>
            </a:r>
            <a:r>
              <a:rPr lang="en-US" altLang="en-US" sz="2800">
                <a:latin typeface="Arial" panose="020B0604020202020204" pitchFamily="34" charset="0"/>
                <a:ea typeface="ＭＳ Ｐゴシック" panose="020B0600070205080204" pitchFamily="34" charset="-128"/>
                <a:cs typeface="Arial" panose="020B0604020202020204" pitchFamily="34" charset="0"/>
              </a:rPr>
              <a:t> Rapid Transit Corridors</a:t>
            </a:r>
            <a:endParaRPr lang="en-US" altLang="en-US" sz="2800">
              <a:latin typeface="Arial" panose="020B0604020202020204" pitchFamily="34" charset="0"/>
              <a:ea typeface="ＭＳ Ｐゴシック" panose="020B0600070205080204" pitchFamily="34" charset="-128"/>
            </a:endParaRPr>
          </a:p>
        </p:txBody>
      </p:sp>
      <p:sp>
        <p:nvSpPr>
          <p:cNvPr id="443395" name="Content Placeholder 1"/>
          <p:cNvSpPr>
            <a:spLocks noGrp="1"/>
          </p:cNvSpPr>
          <p:nvPr>
            <p:ph idx="1"/>
          </p:nvPr>
        </p:nvSpPr>
        <p:spPr>
          <a:xfrm>
            <a:off x="1770064" y="4986339"/>
            <a:ext cx="8435975" cy="903287"/>
          </a:xfrm>
        </p:spPr>
        <p:txBody>
          <a:bodyPr/>
          <a:lstStyle/>
          <a:p>
            <a:r>
              <a:rPr lang="en-US" altLang="en-US" sz="2000">
                <a:ea typeface="ＭＳ Ｐゴシック" panose="020B0600070205080204" pitchFamily="34" charset="-128"/>
              </a:rPr>
              <a:t>Received 11 out of 11 “health equity” prioritization points </a:t>
            </a:r>
          </a:p>
          <a:p>
            <a:r>
              <a:rPr lang="en-US" altLang="en-US" sz="2000">
                <a:ea typeface="ＭＳ Ｐゴシック" panose="020B0600070205080204" pitchFamily="34" charset="-128"/>
              </a:rPr>
              <a:t>Highest number (almost 4,000 daily) of bicycle/pedestrian trips among projects in 2040 LRTP</a:t>
            </a:r>
          </a:p>
        </p:txBody>
      </p:sp>
      <p:pic>
        <p:nvPicPr>
          <p:cNvPr id="443396" name="Picture 3" descr="BRT0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175" y="1641476"/>
            <a:ext cx="3856038"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7" name="Picture 4" descr="local04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0714" y="1641476"/>
            <a:ext cx="3857625"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441253"/>
      </p:ext>
    </p:extLst>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1524001" y="4721226"/>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2" name="Rectangle 3"/>
          <p:cNvSpPr>
            <a:spLocks noGrp="1"/>
          </p:cNvSpPr>
          <p:nvPr>
            <p:ph type="title"/>
          </p:nvPr>
        </p:nvSpPr>
        <p:spPr>
          <a:xfrm>
            <a:off x="1981200" y="547689"/>
            <a:ext cx="8096250" cy="644525"/>
          </a:xfrm>
        </p:spPr>
        <p:txBody>
          <a:bodyPr/>
          <a:lstStyle/>
          <a:p>
            <a:pPr eaLnBrk="1" hangingPunct="1"/>
            <a:r>
              <a:rPr lang="en-US" altLang="en-US" sz="2800">
                <a:solidFill>
                  <a:srgbClr val="007EBE"/>
                </a:solidFill>
                <a:latin typeface="Arial" panose="020B0604020202020204" pitchFamily="34" charset="0"/>
                <a:ea typeface="ＭＳ Ｐゴシック" panose="020B0600070205080204" pitchFamily="34" charset="-128"/>
                <a:cs typeface="Arial" panose="020B0604020202020204" pitchFamily="34" charset="0"/>
              </a:rPr>
              <a:t>Goodlettsville, TN:</a:t>
            </a:r>
            <a:r>
              <a:rPr lang="en-US" altLang="en-US" sz="2800">
                <a:latin typeface="Arial" panose="020B0604020202020204" pitchFamily="34" charset="0"/>
                <a:ea typeface="ＭＳ Ｐゴシック" panose="020B0600070205080204" pitchFamily="34" charset="-128"/>
                <a:cs typeface="Arial" panose="020B0604020202020204" pitchFamily="34" charset="0"/>
              </a:rPr>
              <a:t> Conference Drive</a:t>
            </a:r>
            <a:endParaRPr lang="en-US" altLang="en-US" sz="2800">
              <a:latin typeface="Arial" panose="020B0604020202020204" pitchFamily="34" charset="0"/>
              <a:ea typeface="ＭＳ Ｐゴシック" panose="020B0600070205080204" pitchFamily="34" charset="-128"/>
            </a:endParaRPr>
          </a:p>
        </p:txBody>
      </p:sp>
      <p:sp>
        <p:nvSpPr>
          <p:cNvPr id="445443" name="Content Placeholder 1"/>
          <p:cNvSpPr>
            <a:spLocks noGrp="1"/>
          </p:cNvSpPr>
          <p:nvPr>
            <p:ph idx="1"/>
          </p:nvPr>
        </p:nvSpPr>
        <p:spPr>
          <a:xfrm>
            <a:off x="1689100" y="5364163"/>
            <a:ext cx="6832600" cy="925512"/>
          </a:xfrm>
        </p:spPr>
        <p:txBody>
          <a:bodyPr/>
          <a:lstStyle/>
          <a:p>
            <a:r>
              <a:rPr lang="en-US" altLang="en-US" sz="2000">
                <a:ea typeface="ＭＳ Ｐゴシック" panose="020B0600070205080204" pitchFamily="34" charset="-128"/>
              </a:rPr>
              <a:t>Bus turn-outs, sidewalk improvements, lighting and more</a:t>
            </a:r>
          </a:p>
          <a:p>
            <a:r>
              <a:rPr lang="en-US" altLang="en-US" sz="2000">
                <a:ea typeface="ＭＳ Ｐゴシック" panose="020B0600070205080204" pitchFamily="34" charset="-128"/>
              </a:rPr>
              <a:t>422 potential walking and bicycling trips </a:t>
            </a:r>
          </a:p>
        </p:txBody>
      </p:sp>
      <p:pic>
        <p:nvPicPr>
          <p:cNvPr id="445444" name="Picture 1" descr="Screen Shot 2016-06-13 at 2.22.0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1806576"/>
            <a:ext cx="34496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5" name="Picture 2" descr="Screen Shot 2016-06-13 at 2.22.29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038" y="1555751"/>
            <a:ext cx="3243262"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6" name="Picture 3" descr="Screen Shot 2016-06-13 at 6.24.00 P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6701" y="3635375"/>
            <a:ext cx="51720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16818"/>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
          <p:cNvPicPr>
            <a:picLocks noChangeAspect="1"/>
          </p:cNvPicPr>
          <p:nvPr/>
        </p:nvPicPr>
        <p:blipFill>
          <a:blip r:embed="rId3" cstate="print">
            <a:extLst>
              <a:ext uri="{28A0092B-C50C-407E-A947-70E740481C1C}">
                <a14:useLocalDpi xmlns:a14="http://schemas.microsoft.com/office/drawing/2010/main" val="0"/>
              </a:ext>
            </a:extLst>
          </a:blip>
          <a:srcRect t="3519" b="5000"/>
          <a:stretch>
            <a:fillRect/>
          </a:stretch>
        </p:blipFill>
        <p:spPr bwMode="auto">
          <a:xfrm>
            <a:off x="5911850" y="1500189"/>
            <a:ext cx="4243388"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0" name="Rectangle 6"/>
          <p:cNvSpPr>
            <a:spLocks noGrp="1"/>
          </p:cNvSpPr>
          <p:nvPr>
            <p:ph type="title" idx="4294967295"/>
          </p:nvPr>
        </p:nvSpPr>
        <p:spPr/>
        <p:txBody>
          <a:bodyPr/>
          <a:lstStyle/>
          <a:p>
            <a:pPr eaLnBrk="1" hangingPunct="1"/>
            <a:r>
              <a:rPr lang="en-US" altLang="en-US">
                <a:solidFill>
                  <a:srgbClr val="007EBE"/>
                </a:solidFill>
                <a:latin typeface="Arial" panose="020B0604020202020204" pitchFamily="34" charset="0"/>
                <a:ea typeface="ＭＳ Ｐゴシック" panose="020B0600070205080204" pitchFamily="34" charset="-128"/>
                <a:cs typeface="Arial" panose="020B0604020202020204" pitchFamily="34" charset="0"/>
              </a:rPr>
              <a:t>Projects:</a:t>
            </a:r>
            <a:r>
              <a:rPr lang="en-US" altLang="en-US">
                <a:latin typeface="Arial" panose="020B0604020202020204" pitchFamily="34" charset="0"/>
                <a:ea typeface="ＭＳ Ｐゴシック" panose="020B0600070205080204" pitchFamily="34" charset="-128"/>
                <a:cs typeface="Arial" panose="020B0604020202020204" pitchFamily="34" charset="0"/>
              </a:rPr>
              <a:t> Complete Streets</a:t>
            </a:r>
          </a:p>
        </p:txBody>
      </p:sp>
      <p:sp>
        <p:nvSpPr>
          <p:cNvPr id="447491" name="Rectangle 4"/>
          <p:cNvSpPr>
            <a:spLocks noGrp="1"/>
          </p:cNvSpPr>
          <p:nvPr>
            <p:ph type="body" idx="4294967295"/>
          </p:nvPr>
        </p:nvSpPr>
        <p:spPr>
          <a:xfrm>
            <a:off x="1860551" y="1655763"/>
            <a:ext cx="3927475" cy="2989262"/>
          </a:xfrm>
        </p:spPr>
        <p:txBody>
          <a:bodyPr/>
          <a:lstStyle/>
          <a:p>
            <a:pPr marL="0" indent="0" eaLnBrk="1" hangingPunct="1">
              <a:buNone/>
            </a:pPr>
            <a:r>
              <a:rPr lang="en-US" altLang="en-US" sz="2800" b="1">
                <a:solidFill>
                  <a:srgbClr val="007EBE"/>
                </a:solidFill>
                <a:ea typeface="ＭＳ Ｐゴシック" panose="020B0600070205080204" pitchFamily="34" charset="-128"/>
              </a:rPr>
              <a:t>2040 Plan</a:t>
            </a:r>
            <a:r>
              <a:rPr lang="en-US" altLang="en-US" sz="2800">
                <a:solidFill>
                  <a:srgbClr val="007EBE"/>
                </a:solidFill>
                <a:ea typeface="ＭＳ Ｐゴシック" panose="020B0600070205080204" pitchFamily="34" charset="-128"/>
              </a:rPr>
              <a:t>: 77% of roadway projects include sidewalks, bicycle lanes, or shared-use lanes </a:t>
            </a:r>
          </a:p>
          <a:p>
            <a:pPr marL="0" indent="0" eaLnBrk="1" hangingPunct="1">
              <a:buNone/>
            </a:pPr>
            <a:r>
              <a:rPr lang="en-US" altLang="en-US" sz="2800">
                <a:solidFill>
                  <a:srgbClr val="007EBE"/>
                </a:solidFill>
                <a:ea typeface="ＭＳ Ｐゴシック" panose="020B0600070205080204" pitchFamily="34" charset="-128"/>
              </a:rPr>
              <a:t>(up from 2% in 2030 Plan and 70% in 2035 Plan)</a:t>
            </a:r>
          </a:p>
          <a:p>
            <a:pPr marL="0" indent="0" eaLnBrk="1" hangingPunct="1">
              <a:buNone/>
            </a:pPr>
            <a:endParaRPr lang="en-US" altLang="en-US" sz="2800">
              <a:solidFill>
                <a:srgbClr val="007EBE"/>
              </a:solidFill>
              <a:ea typeface="ＭＳ Ｐゴシック" panose="020B0600070205080204" pitchFamily="34" charset="-128"/>
            </a:endParaRPr>
          </a:p>
          <a:p>
            <a:pPr marL="0" indent="0" eaLnBrk="1" hangingPunct="1">
              <a:buNone/>
            </a:pPr>
            <a:endParaRPr lang="en-US" altLang="en-US" sz="2800">
              <a:solidFill>
                <a:srgbClr val="007EBE"/>
              </a:solidFill>
              <a:ea typeface="ＭＳ Ｐゴシック" panose="020B0600070205080204" pitchFamily="34" charset="-128"/>
            </a:endParaRPr>
          </a:p>
          <a:p>
            <a:pPr marL="0" indent="0" eaLnBrk="1" hangingPunct="1">
              <a:buNone/>
            </a:pPr>
            <a:endParaRPr lang="en-US" altLang="en-US" sz="2800">
              <a:solidFill>
                <a:srgbClr val="007EBE"/>
              </a:solidFill>
              <a:ea typeface="ＭＳ Ｐゴシック" panose="020B0600070205080204" pitchFamily="34" charset="-128"/>
            </a:endParaRPr>
          </a:p>
        </p:txBody>
      </p:sp>
    </p:spTree>
    <p:extLst>
      <p:ext uri="{BB962C8B-B14F-4D97-AF65-F5344CB8AC3E}">
        <p14:creationId xmlns:p14="http://schemas.microsoft.com/office/powerpoint/2010/main" val="152254318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1"/>
          <p:cNvSpPr>
            <a:spLocks noGrp="1"/>
          </p:cNvSpPr>
          <p:nvPr>
            <p:ph type="title"/>
          </p:nvPr>
        </p:nvSpPr>
        <p:spPr>
          <a:xfrm>
            <a:off x="1714500" y="19051"/>
            <a:ext cx="8763000" cy="777875"/>
          </a:xfrm>
        </p:spPr>
        <p:txBody>
          <a:bodyPr/>
          <a:lstStyle/>
          <a:p>
            <a:r>
              <a:rPr lang="en-US" altLang="en-US" sz="3400">
                <a:solidFill>
                  <a:srgbClr val="007EBE"/>
                </a:solidFill>
                <a:latin typeface="Arial" panose="020B0604020202020204" pitchFamily="34" charset="0"/>
                <a:ea typeface="ＭＳ Ｐゴシック" panose="020B0600070205080204" pitchFamily="34" charset="-128"/>
                <a:cs typeface="Arial" panose="020B0604020202020204" pitchFamily="34" charset="0"/>
              </a:rPr>
              <a:t>2040 LRTP:</a:t>
            </a:r>
            <a:r>
              <a:rPr lang="en-US" altLang="en-US" sz="3400">
                <a:latin typeface="Arial" panose="020B0604020202020204" pitchFamily="34" charset="0"/>
                <a:ea typeface="ＭＳ Ｐゴシック" panose="020B0600070205080204" pitchFamily="34" charset="-128"/>
                <a:cs typeface="Arial" panose="020B0604020202020204" pitchFamily="34" charset="0"/>
              </a:rPr>
              <a:t> </a:t>
            </a:r>
            <a:r>
              <a:rPr lang="en-US" altLang="en-US" sz="3400">
                <a:ea typeface="ＭＳ Ｐゴシック" panose="020B0600070205080204" pitchFamily="34" charset="-128"/>
              </a:rPr>
              <a:t>Project Application Website </a:t>
            </a:r>
          </a:p>
        </p:txBody>
      </p:sp>
      <p:pic>
        <p:nvPicPr>
          <p:cNvPr id="449538" name="Picture 1" descr="Screen Shot 2016-10-10 at 8.35.2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6226" y="796926"/>
            <a:ext cx="9121775"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909993"/>
      </p:ext>
    </p:extLst>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Title 1"/>
          <p:cNvSpPr>
            <a:spLocks noGrp="1"/>
          </p:cNvSpPr>
          <p:nvPr>
            <p:ph type="title"/>
          </p:nvPr>
        </p:nvSpPr>
        <p:spPr>
          <a:xfrm>
            <a:off x="1714500" y="19051"/>
            <a:ext cx="8763000" cy="777875"/>
          </a:xfrm>
        </p:spPr>
        <p:txBody>
          <a:bodyPr/>
          <a:lstStyle/>
          <a:p>
            <a:r>
              <a:rPr lang="en-US" altLang="en-US" sz="3400">
                <a:solidFill>
                  <a:srgbClr val="007EBE"/>
                </a:solidFill>
                <a:latin typeface="Arial" panose="020B0604020202020204" pitchFamily="34" charset="0"/>
                <a:ea typeface="ＭＳ Ｐゴシック" panose="020B0600070205080204" pitchFamily="34" charset="-128"/>
                <a:cs typeface="Arial" panose="020B0604020202020204" pitchFamily="34" charset="0"/>
              </a:rPr>
              <a:t>ITHIM:</a:t>
            </a:r>
            <a:r>
              <a:rPr lang="en-US" altLang="en-US" sz="3400">
                <a:latin typeface="Arial" panose="020B0604020202020204" pitchFamily="34" charset="0"/>
                <a:ea typeface="ＭＳ Ｐゴシック" panose="020B0600070205080204" pitchFamily="34" charset="-128"/>
                <a:cs typeface="Arial" panose="020B0604020202020204" pitchFamily="34" charset="0"/>
              </a:rPr>
              <a:t> </a:t>
            </a:r>
            <a:r>
              <a:rPr lang="en-US" altLang="en-US" sz="3600">
                <a:ea typeface="ＭＳ Ｐゴシック" panose="020B0600070205080204" pitchFamily="34" charset="-128"/>
              </a:rPr>
              <a:t>Impacts of Physical Activity via Transportation on Disease Rates</a:t>
            </a:r>
            <a:endParaRPr lang="en-US" altLang="en-US" sz="3400">
              <a:ea typeface="ＭＳ Ｐゴシック" panose="020B0600070205080204" pitchFamily="34" charset="-128"/>
            </a:endParaRPr>
          </a:p>
        </p:txBody>
      </p:sp>
      <p:pic>
        <p:nvPicPr>
          <p:cNvPr id="4515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989" y="1354139"/>
            <a:ext cx="847883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80527"/>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Title 1"/>
          <p:cNvSpPr>
            <a:spLocks noGrp="1"/>
          </p:cNvSpPr>
          <p:nvPr>
            <p:ph type="title"/>
          </p:nvPr>
        </p:nvSpPr>
        <p:spPr>
          <a:xfrm>
            <a:off x="1714500" y="19051"/>
            <a:ext cx="8763000" cy="777875"/>
          </a:xfrm>
        </p:spPr>
        <p:txBody>
          <a:bodyPr/>
          <a:lstStyle/>
          <a:p>
            <a:r>
              <a:rPr lang="en-US" altLang="en-US" sz="3400">
                <a:solidFill>
                  <a:srgbClr val="007EBE"/>
                </a:solidFill>
                <a:latin typeface="Arial" panose="020B0604020202020204" pitchFamily="34" charset="0"/>
                <a:ea typeface="ＭＳ Ｐゴシック" panose="020B0600070205080204" pitchFamily="34" charset="-128"/>
                <a:cs typeface="Arial" panose="020B0604020202020204" pitchFamily="34" charset="0"/>
              </a:rPr>
              <a:t>Broward County:</a:t>
            </a:r>
            <a:r>
              <a:rPr lang="en-US" altLang="en-US" sz="3400">
                <a:latin typeface="Arial" panose="020B0604020202020204" pitchFamily="34" charset="0"/>
                <a:ea typeface="ＭＳ Ｐゴシック" panose="020B0600070205080204" pitchFamily="34" charset="-128"/>
                <a:cs typeface="Arial" panose="020B0604020202020204" pitchFamily="34" charset="0"/>
              </a:rPr>
              <a:t> </a:t>
            </a:r>
            <a:r>
              <a:rPr lang="en-US" altLang="en-US" sz="3400">
                <a:ea typeface="ＭＳ Ｐゴシック" panose="020B0600070205080204" pitchFamily="34" charset="-128"/>
              </a:rPr>
              <a:t>Complete Streets on Hollywood Ave.   </a:t>
            </a:r>
          </a:p>
        </p:txBody>
      </p:sp>
      <p:pic>
        <p:nvPicPr>
          <p:cNvPr id="453634" name="Picture 1" descr="Hollywood -Proposed-perspecti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1346200"/>
            <a:ext cx="6548438"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329469"/>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1"/>
          <p:cNvSpPr>
            <a:spLocks noGrp="1"/>
          </p:cNvSpPr>
          <p:nvPr>
            <p:ph type="title"/>
          </p:nvPr>
        </p:nvSpPr>
        <p:spPr>
          <a:xfrm>
            <a:off x="1714500" y="19051"/>
            <a:ext cx="8763000" cy="777875"/>
          </a:xfrm>
        </p:spPr>
        <p:txBody>
          <a:bodyPr/>
          <a:lstStyle/>
          <a:p>
            <a:r>
              <a:rPr lang="en-US" altLang="en-US" sz="3400">
                <a:solidFill>
                  <a:srgbClr val="007EBE"/>
                </a:solidFill>
                <a:latin typeface="Arial" panose="020B0604020202020204" pitchFamily="34" charset="0"/>
                <a:ea typeface="ＭＳ Ｐゴシック" panose="020B0600070205080204" pitchFamily="34" charset="-128"/>
                <a:cs typeface="Arial" panose="020B0604020202020204" pitchFamily="34" charset="0"/>
              </a:rPr>
              <a:t>Broward County:</a:t>
            </a:r>
            <a:r>
              <a:rPr lang="en-US" altLang="en-US" sz="3400">
                <a:latin typeface="Arial" panose="020B0604020202020204" pitchFamily="34" charset="0"/>
                <a:ea typeface="ＭＳ Ｐゴシック" panose="020B0600070205080204" pitchFamily="34" charset="-128"/>
                <a:cs typeface="Arial" panose="020B0604020202020204" pitchFamily="34" charset="0"/>
              </a:rPr>
              <a:t> </a:t>
            </a:r>
            <a:r>
              <a:rPr lang="en-US" altLang="en-US" sz="3400">
                <a:ea typeface="ＭＳ Ｐゴシック" panose="020B0600070205080204" pitchFamily="34" charset="-128"/>
              </a:rPr>
              <a:t>Complete Streets on Hollywood Ave.   </a:t>
            </a:r>
          </a:p>
        </p:txBody>
      </p:sp>
      <p:pic>
        <p:nvPicPr>
          <p:cNvPr id="455682" name="Picture 2" descr="Hollywood- existing-perspecti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2071689"/>
            <a:ext cx="906621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598815"/>
      </p:ext>
    </p:extLst>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Title 1"/>
          <p:cNvSpPr>
            <a:spLocks noGrp="1"/>
          </p:cNvSpPr>
          <p:nvPr>
            <p:ph type="title"/>
          </p:nvPr>
        </p:nvSpPr>
        <p:spPr>
          <a:xfrm>
            <a:off x="1714500" y="19051"/>
            <a:ext cx="8763000" cy="777875"/>
          </a:xfrm>
        </p:spPr>
        <p:txBody>
          <a:bodyPr/>
          <a:lstStyle/>
          <a:p>
            <a:r>
              <a:rPr lang="en-US" altLang="en-US" sz="3400">
                <a:solidFill>
                  <a:srgbClr val="007EBE"/>
                </a:solidFill>
                <a:latin typeface="Arial" panose="020B0604020202020204" pitchFamily="34" charset="0"/>
                <a:ea typeface="ＭＳ Ｐゴシック" panose="020B0600070205080204" pitchFamily="34" charset="-128"/>
                <a:cs typeface="Arial" panose="020B0604020202020204" pitchFamily="34" charset="0"/>
              </a:rPr>
              <a:t>Phoenix:</a:t>
            </a:r>
            <a:r>
              <a:rPr lang="en-US" altLang="en-US" sz="3400">
                <a:latin typeface="Arial" panose="020B0604020202020204" pitchFamily="34" charset="0"/>
                <a:ea typeface="ＭＳ Ｐゴシック" panose="020B0600070205080204" pitchFamily="34" charset="-128"/>
                <a:cs typeface="Arial" panose="020B0604020202020204" pitchFamily="34" charset="0"/>
              </a:rPr>
              <a:t> </a:t>
            </a:r>
            <a:r>
              <a:rPr lang="en-US" altLang="en-US" sz="3400">
                <a:ea typeface="ＭＳ Ｐゴシック" panose="020B0600070205080204" pitchFamily="34" charset="-128"/>
              </a:rPr>
              <a:t>Study SRTS needs before funding projects </a:t>
            </a:r>
          </a:p>
        </p:txBody>
      </p:sp>
      <p:pic>
        <p:nvPicPr>
          <p:cNvPr id="457730" name="Picture 1" descr="12 Cerritos WTS (9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1276" y="1477963"/>
            <a:ext cx="71151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90488"/>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0"/>
            <a:ext cx="10972800" cy="533400"/>
          </a:xfrm>
        </p:spPr>
        <p:txBody>
          <a:bodyPr>
            <a:normAutofit fontScale="90000"/>
          </a:bodyPr>
          <a:lstStyle/>
          <a:p>
            <a:r>
              <a:rPr lang="en-US" b="1" dirty="0">
                <a:latin typeface="Times New Roman" panose="02020603050405020304" pitchFamily="18" charset="0"/>
                <a:cs typeface="Times New Roman" panose="02020603050405020304" pitchFamily="18" charset="0"/>
              </a:rPr>
              <a:t>CAMPO REGION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27496840"/>
              </p:ext>
            </p:extLst>
          </p:nvPr>
        </p:nvGraphicFramePr>
        <p:xfrm>
          <a:off x="686126" y="2226335"/>
          <a:ext cx="10972800" cy="2225040"/>
        </p:xfrm>
        <a:graphic>
          <a:graphicData uri="http://schemas.openxmlformats.org/drawingml/2006/table">
            <a:tbl>
              <a:tblPr firstRow="1" bandRow="1">
                <a:tableStyleId>{912C8C85-51F0-491E-9774-3900AFEF0FD7}</a:tableStyleId>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gridCol w="2743200">
                  <a:extLst>
                    <a:ext uri="{9D8B030D-6E8A-4147-A177-3AD203B41FA5}">
                      <a16:colId xmlns:a16="http://schemas.microsoft.com/office/drawing/2014/main" xmlns="" val="20003"/>
                    </a:ext>
                  </a:extLst>
                </a:gridCol>
              </a:tblGrid>
              <a:tr h="370840">
                <a:tc>
                  <a:txBody>
                    <a:bodyPr/>
                    <a:lstStyle/>
                    <a:p>
                      <a:pPr algn="ctr"/>
                      <a:endParaRPr lang="en-US" dirty="0"/>
                    </a:p>
                  </a:txBody>
                  <a:tcPr>
                    <a:solidFill>
                      <a:srgbClr val="F47524"/>
                    </a:solidFill>
                  </a:tcPr>
                </a:tc>
                <a:tc>
                  <a:txBody>
                    <a:bodyPr/>
                    <a:lstStyle/>
                    <a:p>
                      <a:pPr algn="ctr"/>
                      <a:r>
                        <a:rPr lang="en-US" dirty="0"/>
                        <a:t>CAMPO</a:t>
                      </a:r>
                    </a:p>
                  </a:txBody>
                  <a:tcPr>
                    <a:solidFill>
                      <a:srgbClr val="F47524"/>
                    </a:solidFill>
                  </a:tcPr>
                </a:tc>
                <a:tc>
                  <a:txBody>
                    <a:bodyPr/>
                    <a:lstStyle/>
                    <a:p>
                      <a:pPr algn="ctr"/>
                      <a:r>
                        <a:rPr lang="en-US" dirty="0"/>
                        <a:t>Texas</a:t>
                      </a:r>
                    </a:p>
                  </a:txBody>
                  <a:tcPr>
                    <a:solidFill>
                      <a:srgbClr val="F47524"/>
                    </a:solidFill>
                  </a:tcPr>
                </a:tc>
                <a:tc>
                  <a:txBody>
                    <a:bodyPr/>
                    <a:lstStyle/>
                    <a:p>
                      <a:pPr algn="ctr"/>
                      <a:r>
                        <a:rPr lang="en-US" dirty="0"/>
                        <a:t>United States</a:t>
                      </a:r>
                    </a:p>
                  </a:txBody>
                  <a:tcPr>
                    <a:solidFill>
                      <a:srgbClr val="F47524"/>
                    </a:solidFill>
                  </a:tcPr>
                </a:tc>
                <a:extLst>
                  <a:ext uri="{0D108BD9-81ED-4DB2-BD59-A6C34878D82A}">
                    <a16:rowId xmlns:a16="http://schemas.microsoft.com/office/drawing/2014/main" xmlns="" val="10000"/>
                  </a:ext>
                </a:extLst>
              </a:tr>
              <a:tr h="370840">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Poverty</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15.0</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17.7</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15.6</a:t>
                      </a:r>
                    </a:p>
                  </a:txBody>
                  <a:tcPr/>
                </a:tc>
                <a:extLst>
                  <a:ext uri="{0D108BD9-81ED-4DB2-BD59-A6C34878D82A}">
                    <a16:rowId xmlns:a16="http://schemas.microsoft.com/office/drawing/2014/main" xmlns="" val="10001"/>
                  </a:ext>
                </a:extLst>
              </a:tr>
              <a:tr h="370840">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Uninsured</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20.4</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21.9</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14.2</a:t>
                      </a:r>
                    </a:p>
                  </a:txBody>
                  <a:tcPr/>
                </a:tc>
                <a:extLst>
                  <a:ext uri="{0D108BD9-81ED-4DB2-BD59-A6C34878D82A}">
                    <a16:rowId xmlns:a16="http://schemas.microsoft.com/office/drawing/2014/main" xmlns="" val="10002"/>
                  </a:ext>
                </a:extLst>
              </a:tr>
              <a:tr h="370840">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Obesity</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24.0</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28.4</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31.2</a:t>
                      </a:r>
                    </a:p>
                  </a:txBody>
                  <a:tcPr/>
                </a:tc>
                <a:extLst>
                  <a:ext uri="{0D108BD9-81ED-4DB2-BD59-A6C34878D82A}">
                    <a16:rowId xmlns:a16="http://schemas.microsoft.com/office/drawing/2014/main" xmlns="" val="10003"/>
                  </a:ext>
                </a:extLst>
              </a:tr>
              <a:tr h="370840">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Diabetes</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7.1</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11.0</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10.9</a:t>
                      </a:r>
                    </a:p>
                  </a:txBody>
                  <a:tcPr/>
                </a:tc>
                <a:extLst>
                  <a:ext uri="{0D108BD9-81ED-4DB2-BD59-A6C34878D82A}">
                    <a16:rowId xmlns:a16="http://schemas.microsoft.com/office/drawing/2014/main" xmlns="" val="10004"/>
                  </a:ext>
                </a:extLst>
              </a:tr>
              <a:tr h="370840">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Median Household Income</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56,130</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52,576</a:t>
                      </a:r>
                    </a:p>
                  </a:txBody>
                  <a:tcPr/>
                </a:tc>
                <a:tc>
                  <a:txBody>
                    <a:bodyPr/>
                    <a:lstStyle/>
                    <a:p>
                      <a:pPr algn="ctr"/>
                      <a:r>
                        <a:rPr lang="en-US" b="0" dirty="0">
                          <a:solidFill>
                            <a:srgbClr val="4E6491"/>
                          </a:solidFill>
                          <a:latin typeface="Times New Roman" panose="02020603050405020304" pitchFamily="18" charset="0"/>
                          <a:cs typeface="Times New Roman" panose="02020603050405020304" pitchFamily="18" charset="0"/>
                        </a:rPr>
                        <a:t>53,482</a:t>
                      </a: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640084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itle 1"/>
          <p:cNvSpPr>
            <a:spLocks noGrp="1"/>
          </p:cNvSpPr>
          <p:nvPr>
            <p:ph type="title"/>
          </p:nvPr>
        </p:nvSpPr>
        <p:spPr>
          <a:xfrm>
            <a:off x="1714500" y="19051"/>
            <a:ext cx="8763000" cy="777875"/>
          </a:xfrm>
        </p:spPr>
        <p:txBody>
          <a:bodyPr/>
          <a:lstStyle/>
          <a:p>
            <a:r>
              <a:rPr lang="en-US" altLang="en-US" sz="3400">
                <a:solidFill>
                  <a:srgbClr val="007EBE"/>
                </a:solidFill>
                <a:latin typeface="Arial" panose="020B0604020202020204" pitchFamily="34" charset="0"/>
                <a:ea typeface="ＭＳ Ｐゴシック" panose="020B0600070205080204" pitchFamily="34" charset="-128"/>
                <a:cs typeface="Arial" panose="020B0604020202020204" pitchFamily="34" charset="0"/>
              </a:rPr>
              <a:t>Dallas/Fort Worth: </a:t>
            </a:r>
            <a:r>
              <a:rPr lang="en-US" altLang="en-US" sz="3400">
                <a:ea typeface="ＭＳ Ｐゴシック" panose="020B0600070205080204" pitchFamily="34" charset="-128"/>
              </a:rPr>
              <a:t>Incentivizing safe routes to school projects </a:t>
            </a:r>
          </a:p>
        </p:txBody>
      </p:sp>
      <p:pic>
        <p:nvPicPr>
          <p:cNvPr id="459778" name="Picture 1" descr="IMG_24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1039" y="1416050"/>
            <a:ext cx="5684837"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85338"/>
      </p:ext>
    </p:extLst>
  </p:cSld>
  <p:clrMapOvr>
    <a:masterClrMapping/>
  </p:clrMapOvr>
  <p:transition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Title 1"/>
          <p:cNvSpPr>
            <a:spLocks noGrp="1"/>
          </p:cNvSpPr>
          <p:nvPr>
            <p:ph type="title"/>
          </p:nvPr>
        </p:nvSpPr>
        <p:spPr>
          <a:xfrm>
            <a:off x="1714500" y="19051"/>
            <a:ext cx="8763000" cy="777875"/>
          </a:xfrm>
        </p:spPr>
        <p:txBody>
          <a:bodyPr/>
          <a:lstStyle/>
          <a:p>
            <a:r>
              <a:rPr lang="en-US" altLang="en-US" sz="3400">
                <a:solidFill>
                  <a:srgbClr val="007EBE"/>
                </a:solidFill>
                <a:latin typeface="Arial" panose="020B0604020202020204" pitchFamily="34" charset="0"/>
                <a:ea typeface="ＭＳ Ｐゴシック" panose="020B0600070205080204" pitchFamily="34" charset="-128"/>
                <a:cs typeface="Arial" panose="020B0604020202020204" pitchFamily="34" charset="0"/>
              </a:rPr>
              <a:t>Tulsa:</a:t>
            </a:r>
            <a:r>
              <a:rPr lang="en-US" altLang="en-US" sz="3400">
                <a:latin typeface="Arial" panose="020B0604020202020204" pitchFamily="34" charset="0"/>
                <a:ea typeface="ＭＳ Ｐゴシック" panose="020B0600070205080204" pitchFamily="34" charset="-128"/>
                <a:cs typeface="Arial" panose="020B0604020202020204" pitchFamily="34" charset="0"/>
              </a:rPr>
              <a:t> </a:t>
            </a:r>
            <a:r>
              <a:rPr lang="en-US" altLang="en-US" sz="3400">
                <a:ea typeface="ＭＳ Ｐゴシック" panose="020B0600070205080204" pitchFamily="34" charset="-128"/>
              </a:rPr>
              <a:t>Walkshops </a:t>
            </a:r>
          </a:p>
        </p:txBody>
      </p:sp>
      <p:pic>
        <p:nvPicPr>
          <p:cNvPr id="461826" name="Picture 1" descr="Catoos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03614" y="2001839"/>
            <a:ext cx="5005387"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631691"/>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1524001" y="4721226"/>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4" name="Rectangle 3"/>
          <p:cNvSpPr txBox="1">
            <a:spLocks/>
          </p:cNvSpPr>
          <p:nvPr/>
        </p:nvSpPr>
        <p:spPr bwMode="auto">
          <a:xfrm>
            <a:off x="1533526" y="179389"/>
            <a:ext cx="90265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3000" b="1">
                <a:solidFill>
                  <a:srgbClr val="007EBE"/>
                </a:solidFill>
              </a:rPr>
              <a:t>Survey: </a:t>
            </a:r>
            <a:r>
              <a:rPr lang="en-US" altLang="en-US" sz="3000" b="1">
                <a:solidFill>
                  <a:srgbClr val="FFFFFF"/>
                </a:solidFill>
              </a:rPr>
              <a:t>Current Challenges in Healthy Transportation Planning?</a:t>
            </a:r>
          </a:p>
        </p:txBody>
      </p:sp>
      <p:sp>
        <p:nvSpPr>
          <p:cNvPr id="3" name="Rectangle 2"/>
          <p:cNvSpPr/>
          <p:nvPr/>
        </p:nvSpPr>
        <p:spPr>
          <a:xfrm>
            <a:off x="2327275" y="1684338"/>
            <a:ext cx="7348538" cy="3694112"/>
          </a:xfrm>
          <a:prstGeom prst="rect">
            <a:avLst/>
          </a:prstGeom>
        </p:spPr>
        <p:txBody>
          <a:bodyPr>
            <a:spAutoFit/>
          </a:bodyPr>
          <a:lstStyle/>
          <a:p>
            <a:pPr marL="342900" indent="-342900" eaLnBrk="0" fontAlgn="base" hangingPunct="0">
              <a:spcBef>
                <a:spcPct val="0"/>
              </a:spcBef>
              <a:spcAft>
                <a:spcPct val="0"/>
              </a:spcAft>
              <a:buFontTx/>
              <a:buAutoNum type="arabicParenR"/>
              <a:defRPr/>
            </a:pPr>
            <a:r>
              <a:rPr lang="en-US" sz="2600" dirty="0">
                <a:solidFill>
                  <a:srgbClr val="000000"/>
                </a:solidFill>
                <a:latin typeface="Arial" charset="0"/>
                <a:ea typeface="ＭＳ Ｐゴシック" charset="0"/>
                <a:cs typeface="ＭＳ Ｐゴシック" charset="0"/>
              </a:rPr>
              <a:t>What challenges does your metropolitan planning organization have in funding bicycling and walking projects and/or helping your members build them? </a:t>
            </a:r>
          </a:p>
          <a:p>
            <a:pPr eaLnBrk="0" fontAlgn="base" hangingPunct="0">
              <a:spcBef>
                <a:spcPct val="0"/>
              </a:spcBef>
              <a:spcAft>
                <a:spcPct val="0"/>
              </a:spcAft>
              <a:defRPr/>
            </a:pPr>
            <a:endParaRPr lang="en-US" sz="2600" dirty="0">
              <a:solidFill>
                <a:srgbClr val="000000"/>
              </a:solidFill>
              <a:latin typeface="Arial" charset="0"/>
              <a:ea typeface="ＭＳ Ｐゴシック" charset="0"/>
              <a:cs typeface="ＭＳ Ｐゴシック" charset="0"/>
            </a:endParaRPr>
          </a:p>
          <a:p>
            <a:pPr marL="342900" indent="-342900" eaLnBrk="0" fontAlgn="base" hangingPunct="0">
              <a:spcBef>
                <a:spcPct val="0"/>
              </a:spcBef>
              <a:spcAft>
                <a:spcPct val="0"/>
              </a:spcAft>
              <a:buFontTx/>
              <a:buAutoNum type="arabicParenR"/>
              <a:defRPr/>
            </a:pPr>
            <a:r>
              <a:rPr lang="en-US" sz="2600" dirty="0">
                <a:solidFill>
                  <a:srgbClr val="000000"/>
                </a:solidFill>
                <a:latin typeface="Arial" charset="0"/>
                <a:ea typeface="ＭＳ Ｐゴシック" charset="0"/>
                <a:cs typeface="ＭＳ Ｐゴシック" charset="0"/>
              </a:rPr>
              <a:t>What information would be most helpful to you in a forthcoming guidebook for MPOs on planning for, funding, and helping your members build bicycling and walking projects? </a:t>
            </a:r>
          </a:p>
        </p:txBody>
      </p:sp>
    </p:spTree>
    <p:extLst>
      <p:ext uri="{BB962C8B-B14F-4D97-AF65-F5344CB8AC3E}">
        <p14:creationId xmlns:p14="http://schemas.microsoft.com/office/powerpoint/2010/main" val="82342664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55416" y="4999663"/>
            <a:ext cx="5558225" cy="1176607"/>
          </a:xfrm>
        </p:spPr>
        <p:txBody>
          <a:bodyPr/>
          <a:lstStyle/>
          <a:p>
            <a:r>
              <a:rPr lang="en-US" b="1" dirty="0">
                <a:latin typeface="Times New Roman" panose="02020603050405020304" pitchFamily="18" charset="0"/>
                <a:cs typeface="Times New Roman" panose="02020603050405020304" pitchFamily="18" charset="0"/>
              </a:rPr>
              <a:t>Austin/Capital Area MPO – Kelly Porter, AICP</a:t>
            </a:r>
          </a:p>
          <a:p>
            <a:r>
              <a:rPr lang="en-US" b="1" dirty="0">
                <a:latin typeface="Times New Roman" panose="02020603050405020304" pitchFamily="18" charset="0"/>
                <a:cs typeface="Times New Roman" panose="02020603050405020304" pitchFamily="18" charset="0"/>
              </a:rPr>
              <a:t>San Diego/SANDAG – Carolina </a:t>
            </a:r>
            <a:r>
              <a:rPr lang="en-US" b="1" dirty="0" err="1">
                <a:latin typeface="Times New Roman" panose="02020603050405020304" pitchFamily="18" charset="0"/>
                <a:cs typeface="Times New Roman" panose="02020603050405020304" pitchFamily="18" charset="0"/>
              </a:rPr>
              <a:t>Illc</a:t>
            </a:r>
            <a:r>
              <a:rPr lang="en-US" b="1" dirty="0">
                <a:latin typeface="Times New Roman" panose="02020603050405020304" pitchFamily="18" charset="0"/>
                <a:cs typeface="Times New Roman" panose="02020603050405020304" pitchFamily="18" charset="0"/>
              </a:rPr>
              <a:t>, AICP</a:t>
            </a:r>
          </a:p>
          <a:p>
            <a:r>
              <a:rPr lang="en-US" b="1" dirty="0">
                <a:latin typeface="Times New Roman" panose="02020603050405020304" pitchFamily="18" charset="0"/>
                <a:cs typeface="Times New Roman" panose="02020603050405020304" pitchFamily="18" charset="0"/>
              </a:rPr>
              <a:t>Nashville MPO – Rochelle Carpenter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411"/>
          <a:stretch/>
        </p:blipFill>
        <p:spPr>
          <a:xfrm>
            <a:off x="8382243" y="532583"/>
            <a:ext cx="3163993" cy="277254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614" b="9986"/>
          <a:stretch/>
        </p:blipFill>
        <p:spPr>
          <a:xfrm>
            <a:off x="4484390" y="532584"/>
            <a:ext cx="3449614" cy="2786284"/>
          </a:xfrm>
          <a:prstGeom prst="rect">
            <a:avLst/>
          </a:prstGeom>
        </p:spPr>
      </p:pic>
      <p:pic>
        <p:nvPicPr>
          <p:cNvPr id="10" name="Picture 9"/>
          <p:cNvPicPr>
            <a:picLocks noChangeAspect="1"/>
          </p:cNvPicPr>
          <p:nvPr/>
        </p:nvPicPr>
        <p:blipFill>
          <a:blip r:embed="rId4"/>
          <a:stretch>
            <a:fillRect/>
          </a:stretch>
        </p:blipFill>
        <p:spPr>
          <a:xfrm>
            <a:off x="9831950" y="5430824"/>
            <a:ext cx="1714286" cy="314286"/>
          </a:xfrm>
          <a:prstGeom prst="rect">
            <a:avLst/>
          </a:prstGeom>
        </p:spPr>
      </p:pic>
      <p:pic>
        <p:nvPicPr>
          <p:cNvPr id="6146" name="Picture 2" descr="Nashville Area MPO -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791" y="6023739"/>
            <a:ext cx="3886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5566" y="4551409"/>
            <a:ext cx="2202880" cy="600786"/>
          </a:xfrm>
          <a:prstGeom prst="rect">
            <a:avLst/>
          </a:prstGeom>
        </p:spPr>
      </p:pic>
      <p:sp>
        <p:nvSpPr>
          <p:cNvPr id="12" name="TextBox 11"/>
          <p:cNvSpPr txBox="1"/>
          <p:nvPr/>
        </p:nvSpPr>
        <p:spPr>
          <a:xfrm>
            <a:off x="4288719" y="3268602"/>
            <a:ext cx="3993991" cy="1015663"/>
          </a:xfrm>
          <a:prstGeom prst="rect">
            <a:avLst/>
          </a:prstGeom>
          <a:noFill/>
        </p:spPr>
        <p:txBody>
          <a:bodyPr wrap="square" rtlCol="0">
            <a:spAutoFit/>
          </a:bodyPr>
          <a:lstStyle/>
          <a:p>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106" y="532584"/>
            <a:ext cx="3715045" cy="2786284"/>
          </a:xfrm>
          <a:prstGeom prst="rect">
            <a:avLst/>
          </a:prstGeom>
        </p:spPr>
      </p:pic>
    </p:spTree>
    <p:extLst>
      <p:ext uri="{BB962C8B-B14F-4D97-AF65-F5344CB8AC3E}">
        <p14:creationId xmlns:p14="http://schemas.microsoft.com/office/powerpoint/2010/main" val="3307402140"/>
      </p:ext>
    </p:extLst>
  </p:cSld>
  <p:clrMapOvr>
    <a:masterClrMapping/>
  </p:clrMapOvr>
</p:sld>
</file>

<file path=ppt/theme/theme1.xml><?xml version="1.0" encoding="utf-8"?>
<a:theme xmlns:a="http://schemas.openxmlformats.org/drawingml/2006/main" name="CAMPO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0_Main Body Slide">
  <a:themeElements>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Body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Main Body Slide">
  <a:themeElements>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Body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Main Body Slide">
  <a:themeElements>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Body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AMPO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lchemy">
  <a:themeElements>
    <a:clrScheme name="2_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2_Alchemy">
      <a:majorFont>
        <a:latin typeface="Tw Cen MT Bold"/>
        <a:ea typeface="Osaka"/>
        <a:cs typeface=""/>
      </a:majorFont>
      <a:minorFont>
        <a:latin typeface="Tw Cen MT Bold"/>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w Cen MT" pitchFamily="34"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w Cen MT" pitchFamily="34" charset="0"/>
            <a:ea typeface="ＭＳ Ｐゴシック" pitchFamily="1" charset="-128"/>
          </a:defRPr>
        </a:defPPr>
      </a:lstStyle>
    </a:lnDef>
  </a:objectDefaults>
  <a:extraClrSchemeLst>
    <a:extraClrScheme>
      <a:clrScheme name="2_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San Diego Forward - Regional Plan">
      <a:dk1>
        <a:srgbClr val="313131"/>
      </a:dk1>
      <a:lt1>
        <a:sysClr val="window" lastClr="FFFFFF"/>
      </a:lt1>
      <a:dk2>
        <a:srgbClr val="1F497D"/>
      </a:dk2>
      <a:lt2>
        <a:srgbClr val="EEECE1"/>
      </a:lt2>
      <a:accent1>
        <a:srgbClr val="1C75BC"/>
      </a:accent1>
      <a:accent2>
        <a:srgbClr val="9BBB59"/>
      </a:accent2>
      <a:accent3>
        <a:srgbClr val="941927"/>
      </a:accent3>
      <a:accent4>
        <a:srgbClr val="F09121"/>
      </a:accent4>
      <a:accent5>
        <a:srgbClr val="F3CE1C"/>
      </a:accent5>
      <a:accent6>
        <a:srgbClr val="7F7F7F"/>
      </a:accent6>
      <a:hlink>
        <a:srgbClr val="548DD4"/>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San Diego Forward - Regional Plan">
      <a:dk1>
        <a:srgbClr val="313131"/>
      </a:dk1>
      <a:lt1>
        <a:sysClr val="window" lastClr="FFFFFF"/>
      </a:lt1>
      <a:dk2>
        <a:srgbClr val="1F497D"/>
      </a:dk2>
      <a:lt2>
        <a:srgbClr val="EEECE1"/>
      </a:lt2>
      <a:accent1>
        <a:srgbClr val="1C75BC"/>
      </a:accent1>
      <a:accent2>
        <a:srgbClr val="9BBB59"/>
      </a:accent2>
      <a:accent3>
        <a:srgbClr val="941927"/>
      </a:accent3>
      <a:accent4>
        <a:srgbClr val="F09121"/>
      </a:accent4>
      <a:accent5>
        <a:srgbClr val="F3CE1C"/>
      </a:accent5>
      <a:accent6>
        <a:srgbClr val="7F7F7F"/>
      </a:accent6>
      <a:hlink>
        <a:srgbClr val="548DD4"/>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lharris_healthcare_presentation">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range Wave">
  <a:themeElements>
    <a:clrScheme name="Custom 1">
      <a:dk1>
        <a:sysClr val="windowText" lastClr="000000"/>
      </a:dk1>
      <a:lt1>
        <a:sysClr val="window" lastClr="FFFFFF"/>
      </a:lt1>
      <a:dk2>
        <a:srgbClr val="564B3C"/>
      </a:dk2>
      <a:lt2>
        <a:srgbClr val="EDEBD1"/>
      </a:lt2>
      <a:accent1>
        <a:srgbClr val="C00000"/>
      </a:accent1>
      <a:accent2>
        <a:srgbClr val="FF9933"/>
      </a:accent2>
      <a:accent3>
        <a:srgbClr val="FF0000"/>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itle Slide">
  <a:themeElements>
    <a:clrScheme name="Title Slide 1">
      <a:dk1>
        <a:srgbClr val="000000"/>
      </a:dk1>
      <a:lt1>
        <a:srgbClr val="FFFFFF"/>
      </a:lt1>
      <a:dk2>
        <a:srgbClr val="595959"/>
      </a:dk2>
      <a:lt2>
        <a:srgbClr val="F2F2F2"/>
      </a:lt2>
      <a:accent1>
        <a:srgbClr val="007EBE"/>
      </a:accent1>
      <a:accent2>
        <a:srgbClr val="C94545"/>
      </a:accent2>
      <a:accent3>
        <a:srgbClr val="FFFFFF"/>
      </a:accent3>
      <a:accent4>
        <a:srgbClr val="000000"/>
      </a:accent4>
      <a:accent5>
        <a:srgbClr val="AAC0DB"/>
      </a:accent5>
      <a:accent6>
        <a:srgbClr val="B63E3E"/>
      </a:accent6>
      <a:hlink>
        <a:srgbClr val="007EBE"/>
      </a:hlink>
      <a:folHlink>
        <a:srgbClr val="007EBE"/>
      </a:folHlink>
    </a:clrScheme>
    <a:fontScheme name="Title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1">
        <a:dk1>
          <a:srgbClr val="000000"/>
        </a:dk1>
        <a:lt1>
          <a:srgbClr val="FFFFFF"/>
        </a:lt1>
        <a:dk2>
          <a:srgbClr val="595959"/>
        </a:dk2>
        <a:lt2>
          <a:srgbClr val="F2F2F2"/>
        </a:lt2>
        <a:accent1>
          <a:srgbClr val="007EBE"/>
        </a:accent1>
        <a:accent2>
          <a:srgbClr val="C94545"/>
        </a:accent2>
        <a:accent3>
          <a:srgbClr val="FFFFFF"/>
        </a:accent3>
        <a:accent4>
          <a:srgbClr val="000000"/>
        </a:accent4>
        <a:accent5>
          <a:srgbClr val="AAC0DB"/>
        </a:accent5>
        <a:accent6>
          <a:srgbClr val="B63E3E"/>
        </a:accent6>
        <a:hlink>
          <a:srgbClr val="007EBE"/>
        </a:hlink>
        <a:folHlink>
          <a:srgbClr val="007EB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4245</TotalTime>
  <Words>4721</Words>
  <Application>Microsoft Office PowerPoint</Application>
  <PresentationFormat>Custom</PresentationFormat>
  <Paragraphs>908</Paragraphs>
  <Slides>93</Slides>
  <Notes>82</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93</vt:i4>
      </vt:variant>
    </vt:vector>
  </HeadingPairs>
  <TitlesOfParts>
    <vt:vector size="106" baseType="lpstr">
      <vt:lpstr>CAMPO Powerpoint Template</vt:lpstr>
      <vt:lpstr>1_CAMPO Powerpoint Template</vt:lpstr>
      <vt:lpstr>2_Alchemy</vt:lpstr>
      <vt:lpstr>Office Theme</vt:lpstr>
      <vt:lpstr>2_Office Theme</vt:lpstr>
      <vt:lpstr>1_Office Theme</vt:lpstr>
      <vt:lpstr>1_lharris_healthcare_presentation</vt:lpstr>
      <vt:lpstr>Orange Wave</vt:lpstr>
      <vt:lpstr>3_Title Slide</vt:lpstr>
      <vt:lpstr>20_Main Body Slide</vt:lpstr>
      <vt:lpstr>7_Main Body Slide</vt:lpstr>
      <vt:lpstr>14_Main Body Slide</vt:lpstr>
      <vt:lpstr>Acrobat Document</vt:lpstr>
      <vt:lpstr>Healthy Regions in The Sunbelt</vt:lpstr>
      <vt:lpstr>PowerPoint Presentation</vt:lpstr>
      <vt:lpstr> </vt:lpstr>
      <vt:lpstr> </vt:lpstr>
      <vt:lpstr> </vt:lpstr>
      <vt:lpstr> </vt:lpstr>
      <vt:lpstr> </vt:lpstr>
      <vt:lpstr>CAMPO Region</vt:lpstr>
      <vt:lpstr>CAMPO REGION</vt:lpstr>
      <vt:lpstr> </vt:lpstr>
      <vt:lpstr> </vt:lpstr>
      <vt:lpstr>PowerPoint Presentation</vt:lpstr>
      <vt:lpstr> </vt:lpstr>
      <vt:lpstr>PowerPoint Presentation</vt:lpstr>
      <vt:lpstr>PowerPoint Presentation</vt:lpstr>
      <vt:lpstr>PowerPoint Presentation</vt:lpstr>
      <vt:lpstr> </vt:lpstr>
      <vt:lpstr>Platinum Planning</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The San Diego Region</vt:lpstr>
      <vt:lpstr>SANDAG Jurisdictions</vt:lpstr>
      <vt:lpstr>San Diego Forward: The Regional Plan</vt:lpstr>
      <vt:lpstr>Why Public Health Matters</vt:lpstr>
      <vt:lpstr>Partnership</vt:lpstr>
      <vt:lpstr>Public Health Stakeholders Group</vt:lpstr>
      <vt:lpstr>How Transportation &amp; Land Use Patterns Impact Health  </vt:lpstr>
      <vt:lpstr>Walkable and Bikable Communties – A Triple Win</vt:lpstr>
      <vt:lpstr>Healthy Communities:</vt:lpstr>
      <vt:lpstr>Access to Healthy Foods</vt:lpstr>
      <vt:lpstr>Public Safety</vt:lpstr>
      <vt:lpstr>San Diego Forward: The Regional Plan</vt:lpstr>
      <vt:lpstr>Integration of Health into San Diego Forward</vt:lpstr>
      <vt:lpstr>Our Changing Land Use Pattern…</vt:lpstr>
      <vt:lpstr>TODAY: Regional Transit</vt:lpstr>
      <vt:lpstr>2050: More Transit Choices</vt:lpstr>
      <vt:lpstr>TODAY: Regional Bikeways</vt:lpstr>
      <vt:lpstr>2050: More Biking and Walking Choices</vt:lpstr>
      <vt:lpstr>Regional Bike Early Action Program</vt:lpstr>
      <vt:lpstr>Safe Routes to Transit </vt:lpstr>
      <vt:lpstr>Transportation Project Evaluation Criteria</vt:lpstr>
      <vt:lpstr>Scenario Performance Measures</vt:lpstr>
      <vt:lpstr>Local Efforts on Public Health</vt:lpstr>
      <vt:lpstr>San Diego: Moving Toward a Healthy Region</vt:lpstr>
      <vt:lpstr>Healthy Works Programs – Phases I and II</vt:lpstr>
      <vt:lpstr>Healthy Works Phase I (CPPW)  March 2010-March 2012 </vt:lpstr>
      <vt:lpstr> SANDAG’s Healthy Works Phase I Projects </vt:lpstr>
      <vt:lpstr> CPPW Lessons Learned  </vt:lpstr>
      <vt:lpstr>Healthy Works Phase II (CTG) July 2012-September 2016</vt:lpstr>
      <vt:lpstr> Tools: Healthy Communities Atlas </vt:lpstr>
      <vt:lpstr>Active Commuters  Regional Bikeway Signage</vt:lpstr>
      <vt:lpstr>Tools: Regional Bicycle/Pedestrian  Counter Network </vt:lpstr>
      <vt:lpstr>Healthy Communities Campaign</vt:lpstr>
      <vt:lpstr>Safe Routes to Schools (SRTS)</vt:lpstr>
      <vt:lpstr>San Diego Forward: The Regional Plan</vt:lpstr>
      <vt:lpstr>Planning for Sustainability</vt:lpstr>
      <vt:lpstr>PowerPoint Presentation</vt:lpstr>
      <vt:lpstr>Smart Growth and Active Transportation Grant Programs</vt:lpstr>
      <vt:lpstr>E Street near Bayfront / E Street Trolley Station  Chula Vista, CA </vt:lpstr>
      <vt:lpstr>E Street near Bayfront / E Street Trolley Station  Chula Vista, CA </vt:lpstr>
      <vt:lpstr>Old Palm Ave and Second Street Imperial Beach, CA</vt:lpstr>
      <vt:lpstr>Old Palm Ave and Second Street Imperial Beach, CA</vt:lpstr>
      <vt:lpstr>PowerPoint Presentation</vt:lpstr>
      <vt:lpstr>Chula Vista: Third Avenue – After</vt:lpstr>
      <vt:lpstr>Wayfinding</vt:lpstr>
      <vt:lpstr>PowerPoint Presentation</vt:lpstr>
      <vt:lpstr>PowerPoint Presentation</vt:lpstr>
      <vt:lpstr>Healthy, Equitable Transportation Projects</vt:lpstr>
      <vt:lpstr>PowerPoint Presentation</vt:lpstr>
      <vt:lpstr>PowerPoint Presentation</vt:lpstr>
      <vt:lpstr>PowerPoint Presentation</vt:lpstr>
      <vt:lpstr>PowerPoint Presentation</vt:lpstr>
      <vt:lpstr>Columbia, TN: James Campbell Boulevard</vt:lpstr>
      <vt:lpstr>Nashville, TN: Rapid Transit Corridors</vt:lpstr>
      <vt:lpstr>Nashville, TN: Rapid Transit Corridors</vt:lpstr>
      <vt:lpstr>Goodlettsville, TN: Conference Drive</vt:lpstr>
      <vt:lpstr>Projects: Complete Streets</vt:lpstr>
      <vt:lpstr>2040 LRTP: Project Application Website </vt:lpstr>
      <vt:lpstr>ITHIM: Impacts of Physical Activity via Transportation on Disease Rates</vt:lpstr>
      <vt:lpstr>Broward County: Complete Streets on Hollywood Ave.   </vt:lpstr>
      <vt:lpstr>Broward County: Complete Streets on Hollywood Ave.   </vt:lpstr>
      <vt:lpstr>Phoenix: Study SRTS needs before funding projects </vt:lpstr>
      <vt:lpstr>Dallas/Fort Worth: Incentivizing safe routes to school projects </vt:lpstr>
      <vt:lpstr>Tulsa: Walkshops </vt:lpstr>
      <vt:lpstr>PowerPoint Presentation</vt:lpstr>
      <vt:lpstr>PowerPoint Presentation</vt:lpstr>
    </vt:vector>
  </TitlesOfParts>
  <Company>City of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Ved, Nirav</dc:creator>
  <cp:lastModifiedBy>AMPO PC 1</cp:lastModifiedBy>
  <cp:revision>86</cp:revision>
  <dcterms:created xsi:type="dcterms:W3CDTF">2016-06-27T20:19:29Z</dcterms:created>
  <dcterms:modified xsi:type="dcterms:W3CDTF">2016-10-26T19:53:25Z</dcterms:modified>
</cp:coreProperties>
</file>