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  <p:sldMasterId id="2147483685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280" y="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7718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742606" y="685800"/>
            <a:ext cx="3372900" cy="342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lang="en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2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3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4"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3123600" cy="45330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017625" y="305250"/>
            <a:ext cx="4806900" cy="30246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noFill/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822525" y="876137"/>
            <a:ext cx="4810200" cy="3476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3920175" y="988037"/>
            <a:ext cx="4614900" cy="325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rot="10800000">
            <a:off x="3438975" y="876076"/>
            <a:ext cx="481200" cy="4812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511275" y="714476"/>
            <a:ext cx="2533800" cy="2228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4779300" cy="14181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7475" y="1808125"/>
            <a:ext cx="4779300" cy="2768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theme" Target="../theme/theme2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e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duncan@apano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 descr="15) What Is a Place photo monta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458400" y="-457200"/>
            <a:ext cx="8042400" cy="14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Creative Placemaking in Portland, Oregon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532000" cy="708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JAMS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0" y="945975"/>
            <a:ext cx="4779300" cy="27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Jade-APANO Multicultural Space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8,200 Sq Ft former furniture store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Font typeface="Calibri"/>
              <a:buChar char="●"/>
            </a:pPr>
            <a:r>
              <a:rPr lang="en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Metro owned TOD project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Font typeface="Calibri"/>
              <a:buChar char="●"/>
            </a:pPr>
            <a:r>
              <a:rPr lang="en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Leased free of charge to APANO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Future site of 48 units of housing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Future Community Center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Current community hub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Artist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space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Shape 262" descr="DSCF06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529" y="516715"/>
            <a:ext cx="5235371" cy="4331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64570_109424386055731_7352046172645164238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814" y="0"/>
            <a:ext cx="4413045" cy="5143500"/>
          </a:xfrm>
          <a:prstGeom prst="rect">
            <a:avLst/>
          </a:prstGeom>
        </p:spPr>
      </p:pic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Our Values and Goals for Creative Placemaking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223484" y="334710"/>
            <a:ext cx="4850400" cy="425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" dirty="0"/>
              <a:t>Advance our Community Vision in conjunction with BRT Project.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" dirty="0">
                <a:solidFill>
                  <a:srgbClr val="FF0000"/>
                </a:solidFill>
              </a:rPr>
              <a:t>Do not fuel gentrification and displacement. 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" dirty="0"/>
              <a:t>Celebration of “Diversity” is not enough.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" dirty="0"/>
              <a:t>Prioritize local community members and partners.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" dirty="0"/>
              <a:t>Complement community organizing on the ground.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" dirty="0"/>
              <a:t>Build community capacity to weigh in on decision-making.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Projects Round 1 (2015)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311700" y="966864"/>
            <a:ext cx="40709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Calibri"/>
              <a:buAutoNum type="arabicPeriod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Faces and Places </a:t>
            </a:r>
          </a:p>
          <a:p>
            <a:pPr marL="457200" lvl="0" indent="-228600" rtl="0">
              <a:spcBef>
                <a:spcPts val="0"/>
              </a:spcBef>
              <a:buFont typeface="Calibri"/>
              <a:buAutoNum type="arabicPeriod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Tell it Slant</a:t>
            </a:r>
          </a:p>
          <a:p>
            <a:pPr marL="457200" lvl="0" indent="-228600" rtl="0">
              <a:spcBef>
                <a:spcPts val="0"/>
              </a:spcBef>
              <a:buFont typeface="Calibri"/>
              <a:buAutoNum type="arabicPeriod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People’s Treasury of East Portland</a:t>
            </a:r>
          </a:p>
          <a:p>
            <a:pPr marL="457200" lvl="0" indent="-228600" rtl="0">
              <a:spcBef>
                <a:spcPts val="0"/>
              </a:spcBef>
              <a:buFont typeface="Calibri"/>
              <a:buAutoNum type="arabicPeriod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One Voices, Many Languages</a:t>
            </a:r>
          </a:p>
          <a:p>
            <a:pPr marL="457200" lvl="0" indent="-228600" rtl="0">
              <a:spcBef>
                <a:spcPts val="0"/>
              </a:spcBef>
              <a:buFont typeface="Calibri"/>
              <a:buAutoNum type="arabicPeriod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Dichos Populares</a:t>
            </a:r>
          </a:p>
          <a:p>
            <a:pPr marL="457200" lvl="0" indent="-228600" rtl="0">
              <a:spcBef>
                <a:spcPts val="0"/>
              </a:spcBef>
              <a:buFont typeface="Calibri"/>
              <a:buAutoNum type="arabicPeriod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House of Bees</a:t>
            </a:r>
          </a:p>
          <a:p>
            <a:pPr marL="457200" lvl="0" indent="-228600" rtl="0">
              <a:spcBef>
                <a:spcPts val="0"/>
              </a:spcBef>
              <a:buFont typeface="Calibri"/>
              <a:buAutoNum type="arabicPeriod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Mixing Together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Small Grants of $2,500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380400" y="3969275"/>
            <a:ext cx="3806100" cy="9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7" name="Shape 277" descr="Logo_Festival-of-Nations_All-Flag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5700" y="569462"/>
            <a:ext cx="1764825" cy="170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1151" y="2803350"/>
            <a:ext cx="2242283" cy="14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 (5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94" y="589000"/>
            <a:ext cx="2498126" cy="1873595"/>
          </a:xfrm>
          <a:prstGeom prst="rect">
            <a:avLst/>
          </a:prstGeom>
        </p:spPr>
      </p:pic>
      <p:pic>
        <p:nvPicPr>
          <p:cNvPr id="4" name="Picture 3" descr="14310561_1006328339489267_1747737130161136271_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38" y="2843065"/>
            <a:ext cx="2467682" cy="1451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Lessons Learned from Year 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"/>
              <a:t>Need to refine what “community art” is.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"/>
              <a:t>Need further dialogue and training to co-develop community serving projects.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"/>
              <a:t>Prioritize local community members, not just established artists.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"/>
              <a:t>Need to better integrate with broader professional arts community and government stakeholders.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"/>
              <a:t>Developing internal organizational infrastructure.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"/>
              <a:t>PAY ARTISTS BETTER!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292" descr="15) What Is a Place photo montage.jpg"/>
          <p:cNvPicPr preferRelativeResize="0"/>
          <p:nvPr/>
        </p:nvPicPr>
        <p:blipFill rotWithShape="1">
          <a:blip r:embed="rId3">
            <a:alphaModFix amt="60000"/>
          </a:blip>
          <a:srcRect l="30792" r="30792"/>
          <a:stretch/>
        </p:blipFill>
        <p:spPr>
          <a:xfrm>
            <a:off x="0" y="0"/>
            <a:ext cx="351260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3201000" cy="431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Projects Year 2 (2016)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9 new projects of $2000-$5000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Resident Artist Collaborative (4 weekends of trainings for artists)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Stakeholder Steering Committee of local residents, electeds, agencies, arts organizations to guide process.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Creating Art Plan for Jade and Division Midway that will interface with Powell Division BRT project.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Built relationships with local arts funders to secure additional funding.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752581" y="124119"/>
            <a:ext cx="7314300" cy="453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Year 2 Projects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60472" y="669734"/>
            <a:ext cx="4806900" cy="302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Wish You Were Here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Writing group and Spoken Word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Voices of the Jade District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Oregon History Comic, Hung Far Low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Talk Story: Land is LIfe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Division Street Stories: SE Mixtape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Transit Inspired Interactive Performance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Unit Souzo, See Me, Hear Me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Mural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Total Project $75,000</a:t>
            </a:r>
          </a:p>
        </p:txBody>
      </p:sp>
      <p:pic>
        <p:nvPicPr>
          <p:cNvPr id="2" name="Picture 1" descr="12901503_10153560168960847_5775385614832632935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63" y="1068516"/>
            <a:ext cx="4928145" cy="3518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Year 3 (2017)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311700" y="9540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$7,000 grant including requirement for artist fee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Longer Grant Period to build relationships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Must undergo 4 weekend curriculum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Must interface with transit project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Guided by Jade-Midway Districts Art Plan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Advisory body of arts professionals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Guided by previous grantees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Community members select projects</a:t>
            </a:r>
          </a:p>
        </p:txBody>
      </p:sp>
      <p:pic>
        <p:nvPicPr>
          <p:cNvPr id="308" name="Shape 308" descr="image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946900" y="827775"/>
            <a:ext cx="4370100" cy="32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Influencing Public Policy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29152" y="693976"/>
            <a:ext cx="4817518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As an organizing/advocacy organization, already working on local anti-displacement measures.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Creative Placemaking complements our neighborhood organizing.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Seat at Metro’s Powell Division Steering Committee.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Recommendations for Portland’s Local Action Plan adopted.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Involvement in various coalitions such as Anti-displacement PDX.</a:t>
            </a:r>
          </a:p>
          <a:p>
            <a:pPr marL="457200" lvl="0" indent="-22860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Statewide lobbying on Inclusionary Zoning and WIN!</a:t>
            </a:r>
          </a:p>
        </p:txBody>
      </p:sp>
      <p:pic>
        <p:nvPicPr>
          <p:cNvPr id="315" name="Shape 315" descr="endDisplaceme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6360" y="165400"/>
            <a:ext cx="413437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Contact Us!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164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Duncan Hwang, Associate Director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duncan@apano.org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Candace Kita, Cultural Work Coordinator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Candace@apano.org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380375" y="3092725"/>
            <a:ext cx="8451900" cy="181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b="1"/>
              <a:t>Thank you!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 to APANO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11700" y="961963"/>
            <a:ext cx="4418400" cy="362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Culturally Specific Organization 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sz="1200" dirty="0" smtClean="0">
                <a:latin typeface="Calibri"/>
                <a:ea typeface="Calibri"/>
                <a:cs typeface="Calibri"/>
                <a:sym typeface="Calibri"/>
              </a:rPr>
              <a:t>Statewide</a:t>
            </a: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 &amp; Local</a:t>
            </a:r>
            <a:r>
              <a:rPr lang="en" sz="1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Advocacy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Key Programs Areas</a:t>
            </a:r>
          </a:p>
          <a:p>
            <a:pPr marL="914400" lvl="1" indent="-228600" rtl="0">
              <a:spcBef>
                <a:spcPts val="0"/>
              </a:spcBef>
              <a:buFont typeface="Calibri"/>
              <a:buChar char="○"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Community Organizing</a:t>
            </a:r>
          </a:p>
          <a:p>
            <a:pPr marL="914400" lvl="1" indent="-228600" rtl="0">
              <a:spcBef>
                <a:spcPts val="0"/>
              </a:spcBef>
              <a:buFont typeface="Calibri"/>
              <a:buChar char="○"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Civic Engagement &amp; Policy Advocacy</a:t>
            </a:r>
          </a:p>
          <a:p>
            <a:pPr marL="914400" lvl="1" indent="-228600" rtl="0">
              <a:spcBef>
                <a:spcPts val="0"/>
              </a:spcBef>
              <a:buFont typeface="Calibri"/>
              <a:buChar char="○"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Leadership Development</a:t>
            </a:r>
          </a:p>
          <a:p>
            <a:pPr marL="914400" lvl="1" indent="-228600" rtl="0">
              <a:spcBef>
                <a:spcPts val="0"/>
              </a:spcBef>
              <a:buFont typeface="Calibri"/>
              <a:buChar char="○"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Cultural Work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Fiscal sponsor of Cultural Corridors project in Portland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Not a CDC or service provider</a:t>
            </a:r>
          </a:p>
          <a:p>
            <a:pPr marL="457200" lvl="0" indent="-228600">
              <a:spcBef>
                <a:spcPts val="0"/>
              </a:spcBef>
              <a:buFont typeface="Calibri"/>
              <a:buChar char="●"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Not an arts organization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8475" y="1017725"/>
            <a:ext cx="4311276" cy="142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0100" y="2494925"/>
            <a:ext cx="4251225" cy="23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www.oregonmetro.gov/powelldivision</a:t>
            </a:r>
          </a:p>
        </p:txBody>
      </p:sp>
      <p:pic>
        <p:nvPicPr>
          <p:cNvPr id="201" name="Shape 201" descr="M:\plan\ti\projects\powelldivision transit\Graphics and images\Photos\BRT\BRT illustra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1" y="0"/>
            <a:ext cx="9374100" cy="33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609600" y="3401273"/>
            <a:ext cx="8686800" cy="200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266700" algn="l" rtl="0">
              <a:spcBef>
                <a:spcPts val="0"/>
              </a:spcBef>
              <a:buSzPct val="25000"/>
              <a:buNone/>
            </a:pPr>
            <a:r>
              <a:rPr lang="en" sz="1800" b="0" i="0" u="sng" strike="noStrike" cap="none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What is bus rapid transit (BRT)?</a:t>
            </a:r>
          </a:p>
          <a:p>
            <a:pPr marL="0" marR="0" lvl="0" indent="330200" algn="l" rtl="0">
              <a:spcBef>
                <a:spcPts val="0"/>
              </a:spcBef>
              <a:buClr>
                <a:srgbClr val="494429"/>
              </a:buClr>
              <a:buSzPct val="100000"/>
              <a:buFont typeface="Calibri"/>
              <a:buChar char="▪"/>
            </a:pPr>
            <a:r>
              <a:rPr lang="en" sz="1800" b="0" i="0" u="none" strike="noStrike" cap="none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Larger buses</a:t>
            </a:r>
          </a:p>
          <a:p>
            <a:pPr marL="0" marR="0" lvl="0" indent="330200" algn="l" rtl="0">
              <a:spcBef>
                <a:spcPts val="0"/>
              </a:spcBef>
              <a:buClr>
                <a:srgbClr val="494429"/>
              </a:buClr>
              <a:buSzPct val="100000"/>
              <a:buFont typeface="Calibri"/>
              <a:buChar char="▪"/>
            </a:pPr>
            <a:r>
              <a:rPr lang="en" sz="1800" b="0" i="0" u="none" strike="noStrike" cap="none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More comfortable stations</a:t>
            </a:r>
          </a:p>
          <a:p>
            <a:pPr marL="0" marR="0" lvl="0" indent="330200" algn="l" rtl="0">
              <a:spcBef>
                <a:spcPts val="0"/>
              </a:spcBef>
              <a:buClr>
                <a:srgbClr val="494429"/>
              </a:buClr>
              <a:buSzPct val="100000"/>
              <a:buFont typeface="Calibri"/>
              <a:buChar char="▪"/>
            </a:pPr>
            <a:r>
              <a:rPr lang="en" sz="1800" b="0" i="0" u="none" strike="noStrike" cap="none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Transit priority leading to a faster, more reliable trip</a:t>
            </a:r>
          </a:p>
          <a:p>
            <a:pPr marL="0" marR="0" lvl="0" indent="26670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2800" b="0" i="0" u="none" strike="noStrike" cap="none" dirty="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66700" algn="l" rtl="0">
              <a:spcBef>
                <a:spcPts val="0"/>
              </a:spcBef>
              <a:buNone/>
            </a:pPr>
            <a:endParaRPr sz="2800" b="0" i="0" u="none" strike="noStrike" cap="none" dirty="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-21725" y="-13979"/>
            <a:ext cx="9144000" cy="807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 b="1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POWELL-DIVISION TRANSIT AND DEVELOPMENT PROJECT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 b="1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A partnership of Metro, TriMet, the cities of Gresham and Portland,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 b="1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Multnomah County and the Oregon Dept of Transportation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1098"/>
            <a:ext cx="9144001" cy="2035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 descr="APANO_Logos_LowRes-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558" y="3268350"/>
            <a:ext cx="2104700" cy="10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4236875" y="3177400"/>
            <a:ext cx="6463200" cy="151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u="sng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Division BRT line is a 15-mile corridor</a:t>
            </a:r>
          </a:p>
          <a:p>
            <a:pPr lvl="0" indent="355600" rtl="0">
              <a:spcBef>
                <a:spcPts val="0"/>
              </a:spcBef>
              <a:buClr>
                <a:srgbClr val="494429"/>
              </a:buClr>
              <a:buFont typeface="Calibri"/>
              <a:buChar char="▪"/>
            </a:pPr>
            <a:r>
              <a:rPr lang="en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Very high transit ridership</a:t>
            </a:r>
          </a:p>
          <a:p>
            <a:pPr lvl="0" indent="355600" rtl="0">
              <a:spcBef>
                <a:spcPts val="0"/>
              </a:spcBef>
              <a:buClr>
                <a:srgbClr val="494429"/>
              </a:buClr>
              <a:buFont typeface="Calibri"/>
              <a:buChar char="▪"/>
            </a:pPr>
            <a:r>
              <a:rPr lang="en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Connects high schools and higher education</a:t>
            </a:r>
          </a:p>
          <a:p>
            <a:pPr lvl="0" indent="355600" rtl="0">
              <a:spcBef>
                <a:spcPts val="0"/>
              </a:spcBef>
              <a:buClr>
                <a:srgbClr val="494429"/>
              </a:buClr>
              <a:buFont typeface="Calibri"/>
              <a:buChar char="▪"/>
            </a:pPr>
            <a:r>
              <a:rPr lang="en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Most diverse part of Oregon</a:t>
            </a:r>
          </a:p>
          <a:p>
            <a:pPr lvl="0" indent="355600" rtl="0">
              <a:spcBef>
                <a:spcPts val="0"/>
              </a:spcBef>
              <a:buClr>
                <a:srgbClr val="494429"/>
              </a:buClr>
              <a:buFont typeface="Calibri"/>
              <a:buChar char="▪"/>
            </a:pPr>
            <a:r>
              <a:rPr lang="en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Need for public investments in East Portland</a:t>
            </a:r>
          </a:p>
          <a:p>
            <a:pPr lvl="0" indent="355600" rtl="0">
              <a:spcBef>
                <a:spcPts val="0"/>
              </a:spcBef>
              <a:buClr>
                <a:srgbClr val="494429"/>
              </a:buClr>
              <a:buFont typeface="Calibri"/>
              <a:buChar char="▪"/>
            </a:pPr>
            <a:r>
              <a:rPr lang="en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Anticipated construction in 2019</a:t>
            </a:r>
          </a:p>
        </p:txBody>
      </p:sp>
      <p:pic>
        <p:nvPicPr>
          <p:cNvPr id="213" name="Shape 213" descr="DMA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509" y="4261357"/>
            <a:ext cx="306705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 descr="M:\plan\ti\projects\powelldivision transit\Graphics and images\Photos\Steering Committee\June 1 2015\20150601_171839_18180871499_o cropp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518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-32667" y="2412050"/>
            <a:ext cx="7003200" cy="229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Font typeface="Noto Sans Symbols"/>
              <a:buChar char="▪"/>
            </a:pPr>
            <a:r>
              <a:rPr lang="en" b="0" i="0" u="none" strike="noStrike" cap="none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Elected officials</a:t>
            </a:r>
          </a:p>
          <a:p>
            <a:pPr marL="0" marR="0" lvl="0" indent="355600" algn="l" rtl="0">
              <a:spcBef>
                <a:spcPts val="600"/>
              </a:spcBef>
              <a:spcAft>
                <a:spcPts val="0"/>
              </a:spcAft>
              <a:buClr>
                <a:srgbClr val="494429"/>
              </a:buClr>
              <a:buFont typeface="Noto Sans Symbols"/>
              <a:buChar char="▪"/>
            </a:pPr>
            <a:r>
              <a:rPr lang="en" b="0" i="0" u="none" strike="noStrike" cap="none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Agency leaders</a:t>
            </a:r>
          </a:p>
          <a:p>
            <a:pPr marL="0" marR="0" lvl="0" indent="355600" algn="l" rtl="0">
              <a:spcBef>
                <a:spcPts val="600"/>
              </a:spcBef>
              <a:spcAft>
                <a:spcPts val="0"/>
              </a:spcAft>
              <a:buClr>
                <a:srgbClr val="494429"/>
              </a:buClr>
              <a:buFont typeface="Noto Sans Symbols"/>
              <a:buChar char="▪"/>
            </a:pPr>
            <a:r>
              <a:rPr lang="en" b="0" i="0" u="none" strike="noStrike" cap="none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Educational institutions</a:t>
            </a:r>
          </a:p>
          <a:p>
            <a:pPr marL="0" marR="0" lvl="0" indent="355600" algn="l" rtl="0">
              <a:spcBef>
                <a:spcPts val="600"/>
              </a:spcBef>
              <a:spcAft>
                <a:spcPts val="0"/>
              </a:spcAft>
              <a:buClr>
                <a:srgbClr val="494429"/>
              </a:buClr>
              <a:buFont typeface="Noto Sans Symbols"/>
              <a:buChar char="▪"/>
            </a:pPr>
            <a:r>
              <a:rPr lang="en" b="0" i="0" u="none" strike="noStrike" cap="none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Housing advocates</a:t>
            </a:r>
          </a:p>
          <a:p>
            <a:pPr marL="0" marR="0" lvl="0" indent="355600" algn="l" rtl="0">
              <a:spcBef>
                <a:spcPts val="600"/>
              </a:spcBef>
              <a:spcAft>
                <a:spcPts val="0"/>
              </a:spcAft>
              <a:buClr>
                <a:srgbClr val="494429"/>
              </a:buClr>
              <a:buFont typeface="Noto Sans Symbols"/>
              <a:buChar char="▪"/>
            </a:pPr>
            <a:r>
              <a:rPr lang="en" b="0" i="0" u="none" strike="noStrike" cap="none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Health advocates</a:t>
            </a:r>
          </a:p>
          <a:p>
            <a:pPr marL="0" marR="0" lvl="0" indent="355600" algn="l" rtl="0">
              <a:spcBef>
                <a:spcPts val="600"/>
              </a:spcBef>
              <a:spcAft>
                <a:spcPts val="0"/>
              </a:spcAft>
              <a:buClr>
                <a:srgbClr val="494429"/>
              </a:buClr>
              <a:buFont typeface="Noto Sans Symbols"/>
              <a:buChar char="▪"/>
            </a:pPr>
            <a:r>
              <a:rPr lang="en" b="0" i="0" u="none" strike="noStrike" cap="none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Environmental justice advocates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2073913" y="2406639"/>
            <a:ext cx="4648200" cy="191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Font typeface="Noto Sans Symbols"/>
              <a:buChar char="▪"/>
            </a:pPr>
            <a:r>
              <a:rPr lang="en" b="0" i="0" u="none" strike="noStrike" cap="none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Communities of color</a:t>
            </a:r>
          </a:p>
          <a:p>
            <a:pPr marL="0" marR="0" lvl="0" indent="355600" algn="l" rtl="0">
              <a:spcBef>
                <a:spcPts val="600"/>
              </a:spcBef>
              <a:spcAft>
                <a:spcPts val="0"/>
              </a:spcAft>
              <a:buClr>
                <a:srgbClr val="494429"/>
              </a:buClr>
              <a:buFont typeface="Noto Sans Symbols"/>
              <a:buChar char="▪"/>
            </a:pPr>
            <a:r>
              <a:rPr lang="en" b="0" i="0" u="none" strike="noStrike" cap="none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Neighborhood associations</a:t>
            </a:r>
          </a:p>
          <a:p>
            <a:pPr marL="0" marR="0" lvl="0" indent="355600" algn="l" rtl="0">
              <a:spcBef>
                <a:spcPts val="600"/>
              </a:spcBef>
              <a:spcAft>
                <a:spcPts val="0"/>
              </a:spcAft>
              <a:buClr>
                <a:srgbClr val="494429"/>
              </a:buClr>
              <a:buFont typeface="Noto Sans Symbols"/>
              <a:buChar char="▪"/>
            </a:pPr>
            <a:r>
              <a:rPr lang="en" b="0" i="0" u="none" strike="noStrike" cap="none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Transit riders</a:t>
            </a:r>
          </a:p>
          <a:p>
            <a:pPr marL="0" marR="0" lvl="0" indent="355600" algn="l" rtl="0">
              <a:spcBef>
                <a:spcPts val="600"/>
              </a:spcBef>
              <a:spcAft>
                <a:spcPts val="0"/>
              </a:spcAft>
              <a:buClr>
                <a:srgbClr val="494429"/>
              </a:buClr>
              <a:buFont typeface="Noto Sans Symbols"/>
              <a:buChar char="▪"/>
            </a:pPr>
            <a:r>
              <a:rPr lang="en" b="0" i="0" u="none" strike="noStrike" cap="none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Business representatives</a:t>
            </a:r>
          </a:p>
          <a:p>
            <a:pPr marL="0" marR="0" lvl="0" indent="355600" algn="l" rtl="0">
              <a:spcBef>
                <a:spcPts val="600"/>
              </a:spcBef>
              <a:spcAft>
                <a:spcPts val="0"/>
              </a:spcAft>
              <a:buClr>
                <a:srgbClr val="494429"/>
              </a:buClr>
              <a:buFont typeface="Noto Sans Symbols"/>
              <a:buChar char="▪"/>
            </a:pPr>
            <a:r>
              <a:rPr lang="en" b="0" i="0" u="none" strike="noStrike" cap="none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Environmental advocates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76200" y="1981375"/>
            <a:ext cx="6096000" cy="39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22-member Project Steering Committee</a:t>
            </a:r>
          </a:p>
        </p:txBody>
      </p:sp>
      <p:pic>
        <p:nvPicPr>
          <p:cNvPr id="223" name="Shape 223" descr="IMG_055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5500" y="2297575"/>
            <a:ext cx="4091100" cy="22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131900" y="4092450"/>
            <a:ext cx="3868200" cy="93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Traditional Community Outreach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Font typeface="Calibri"/>
              <a:buChar char="➢"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Multi-Cultural Community Outreach</a:t>
            </a:r>
          </a:p>
          <a:p>
            <a:pPr marL="457200" lvl="0" indent="-228600">
              <a:spcBef>
                <a:spcPts val="0"/>
              </a:spcBef>
              <a:buClr>
                <a:srgbClr val="FF0000"/>
              </a:buClr>
              <a:buFont typeface="Calibri"/>
              <a:buChar char="➢"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Youth Outreach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are the Jade District &amp; Division Midway? 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11700" y="860046"/>
            <a:ext cx="5284238" cy="3478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Business districts in East Portland, Neighborhood Prosperity Initiatives 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Font typeface="Calibri"/>
              <a:buChar char="●"/>
            </a:pPr>
            <a:r>
              <a:rPr lang="en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Micro Urban Renewal Areas (Community Control of Tax Increment Financing)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Lower income and vulnerable to gentrification and involuntary displacement.</a:t>
            </a:r>
          </a:p>
        </p:txBody>
      </p:sp>
      <p:pic>
        <p:nvPicPr>
          <p:cNvPr id="231" name="Shape 231" descr="HorizontalBandMa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75" y="3524550"/>
            <a:ext cx="8153527" cy="144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 descr="Untitled-e1422836143904-278x30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1650" y="918525"/>
            <a:ext cx="26479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Jade District Visioning Process 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81000" y="981600"/>
            <a:ext cx="26363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SzPct val="100000"/>
              <a:buFont typeface="Calibri"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Held in Cantonese, Vietnamese, Russian, Spanish, and English.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SzPct val="100000"/>
              <a:buFont typeface="Calibri"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Priorities focused on built environment but touched upon health, education, and transportation.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SzPct val="100000"/>
              <a:buFont typeface="Calibri"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Individual community workshops followed by a community wide charette. 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SzPct val="100000"/>
              <a:buFont typeface="Calibri"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Nearly 200 participants from community members across socioeconomic and age groups.</a:t>
            </a:r>
          </a:p>
        </p:txBody>
      </p:sp>
      <p:pic>
        <p:nvPicPr>
          <p:cNvPr id="240" name="Shape 240" descr="10273498_10152910004369466_6419191724013121615_n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12" y="1046900"/>
            <a:ext cx="2636288" cy="351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10358704_804916576185727_8985913514332624748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20" y="1103360"/>
            <a:ext cx="2593942" cy="3458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 descr="14324176_1006325262822908_5272252307423659998_o.jpg"/>
          <p:cNvPicPr preferRelativeResize="0"/>
          <p:nvPr/>
        </p:nvPicPr>
        <p:blipFill rotWithShape="1">
          <a:blip r:embed="rId3">
            <a:alphaModFix/>
          </a:blip>
          <a:srcRect t="7454" b="7454"/>
          <a:stretch/>
        </p:blipFill>
        <p:spPr>
          <a:xfrm>
            <a:off x="6250749" y="321200"/>
            <a:ext cx="2572501" cy="145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 descr="10492973_833442616666456_7118743379228806873_o.jpg"/>
          <p:cNvPicPr preferRelativeResize="0"/>
          <p:nvPr/>
        </p:nvPicPr>
        <p:blipFill rotWithShape="1">
          <a:blip r:embed="rId4">
            <a:alphaModFix/>
          </a:blip>
          <a:srcRect t="10783" b="10791"/>
          <a:stretch/>
        </p:blipFill>
        <p:spPr>
          <a:xfrm>
            <a:off x="6250749" y="1845700"/>
            <a:ext cx="2572497" cy="145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 descr="10689952_10152746024998179_4522786811652103140_n.jpg"/>
          <p:cNvPicPr preferRelativeResize="0"/>
          <p:nvPr/>
        </p:nvPicPr>
        <p:blipFill rotWithShape="1">
          <a:blip r:embed="rId5">
            <a:alphaModFix/>
          </a:blip>
          <a:srcRect t="21776" b="21776"/>
          <a:stretch/>
        </p:blipFill>
        <p:spPr>
          <a:xfrm>
            <a:off x="6250750" y="3370200"/>
            <a:ext cx="2572499" cy="145209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4779300" cy="1418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Making Visions Reality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7475" y="1808125"/>
            <a:ext cx="4779300" cy="27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Jade District Night Market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Calibri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100 Local Vendors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Calibri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Cultural Displays and Performances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Calibri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25,000 Visitors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Calibri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Organizing Opportunity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Calibri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Now entering our 4th year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 descr="Jade Bridge.jpg"/>
          <p:cNvPicPr preferRelativeResize="0"/>
          <p:nvPr/>
        </p:nvPicPr>
        <p:blipFill rotWithShape="1">
          <a:blip r:embed="rId3">
            <a:alphaModFix/>
          </a:blip>
          <a:srcRect l="7705" r="7713"/>
          <a:stretch/>
        </p:blipFill>
        <p:spPr>
          <a:xfrm>
            <a:off x="3970124" y="1031262"/>
            <a:ext cx="4528449" cy="31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232575" y="714475"/>
            <a:ext cx="3048000" cy="222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Opportunities for Creative Place-Making along Outer Division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Leveraging Transit Project to Meet Community Goals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731</Words>
  <Application>Microsoft Macintosh PowerPoint</Application>
  <PresentationFormat>On-screen Show (16:9)</PresentationFormat>
  <Paragraphs>135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simple-light-2</vt:lpstr>
      <vt:lpstr>simple-light</vt:lpstr>
      <vt:lpstr>Office Theme</vt:lpstr>
      <vt:lpstr>Creative Placemaking in Portland, Oregon</vt:lpstr>
      <vt:lpstr>Introduction to APANO</vt:lpstr>
      <vt:lpstr>PowerPoint Presentation</vt:lpstr>
      <vt:lpstr>PowerPoint Presentation</vt:lpstr>
      <vt:lpstr>PowerPoint Presentation</vt:lpstr>
      <vt:lpstr>What are the Jade District &amp; Division Midway? </vt:lpstr>
      <vt:lpstr>Jade District Visioning Process </vt:lpstr>
      <vt:lpstr>Making Visions Reality</vt:lpstr>
      <vt:lpstr>Opportunities for Creative Place-Making along Outer Division  Leveraging Transit Project to Meet Community Goals </vt:lpstr>
      <vt:lpstr>JAMS</vt:lpstr>
      <vt:lpstr>Our Values and Goals for Creative Placemaking</vt:lpstr>
      <vt:lpstr>Projects Round 1 (2015)</vt:lpstr>
      <vt:lpstr>Lessons Learned from Year 1  </vt:lpstr>
      <vt:lpstr>Projects Year 2 (2016) </vt:lpstr>
      <vt:lpstr>Year 2 Projects</vt:lpstr>
      <vt:lpstr>Year 3 (2017)</vt:lpstr>
      <vt:lpstr>Influencing Public Policy</vt:lpstr>
      <vt:lpstr>Contact Us!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Placemaking in Portland, Oregon</dc:title>
  <cp:lastModifiedBy>Duncan Hwang</cp:lastModifiedBy>
  <cp:revision>9</cp:revision>
  <dcterms:modified xsi:type="dcterms:W3CDTF">2016-10-27T15:54:11Z</dcterms:modified>
</cp:coreProperties>
</file>