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  <p:sldMasterId id="2147483680" r:id="rId4"/>
  </p:sldMasterIdLst>
  <p:notesMasterIdLst>
    <p:notesMasterId r:id="rId44"/>
  </p:notesMasterIdLst>
  <p:sldIdLst>
    <p:sldId id="258" r:id="rId5"/>
    <p:sldId id="304" r:id="rId6"/>
    <p:sldId id="307" r:id="rId7"/>
    <p:sldId id="259" r:id="rId8"/>
    <p:sldId id="306" r:id="rId9"/>
    <p:sldId id="283" r:id="rId10"/>
    <p:sldId id="302" r:id="rId11"/>
    <p:sldId id="289" r:id="rId12"/>
    <p:sldId id="291" r:id="rId13"/>
    <p:sldId id="292" r:id="rId14"/>
    <p:sldId id="264" r:id="rId15"/>
    <p:sldId id="265" r:id="rId16"/>
    <p:sldId id="293" r:id="rId17"/>
    <p:sldId id="300" r:id="rId18"/>
    <p:sldId id="305" r:id="rId19"/>
    <p:sldId id="290" r:id="rId20"/>
    <p:sldId id="309" r:id="rId21"/>
    <p:sldId id="310" r:id="rId22"/>
    <p:sldId id="261" r:id="rId23"/>
    <p:sldId id="301" r:id="rId24"/>
    <p:sldId id="303" r:id="rId25"/>
    <p:sldId id="260" r:id="rId26"/>
    <p:sldId id="266" r:id="rId27"/>
    <p:sldId id="311" r:id="rId28"/>
    <p:sldId id="262" r:id="rId29"/>
    <p:sldId id="267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15BA1-67AF-4C8F-9C42-4F4CCC548F1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5C5A8-BD10-454C-8D43-1A1D2673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14 counties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C5A8-BD10-454C-8D43-1A1D2673C9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A1EB-8E31-49B7-BE3B-63D9DE85737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EE28-8281-1D43-8269-BDE75470005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0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4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1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78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4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83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Photo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2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2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7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43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56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8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9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5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Photo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67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9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4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144D6159-A3FC-48CB-80B5-6ED3FF7BFC8E}" type="datetimeFigureOut">
              <a:rPr lang="en-US">
                <a:solidFill>
                  <a:prstClr val="black"/>
                </a:solidFill>
                <a:cs typeface="Arial" charset="0"/>
              </a:rPr>
              <a:pPr defTabSz="457200">
                <a:defRPr/>
              </a:pPr>
              <a:t>10/26/2016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968D447-92BE-4C48-8E97-3DD41D8A4B1E}" type="slidenum">
              <a:rPr lang="en-US">
                <a:solidFill>
                  <a:prstClr val="black"/>
                </a:solidFill>
                <a:cs typeface="Arial" charset="0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1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09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2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4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92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12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8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1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39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7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8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0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12EF-FF50-46A1-A3FE-1B11A6C6D31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6951-D3B1-4166-AA45-26B3B263C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1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92" r:id="rId9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5500" b="1" i="0" kern="1200" cap="all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5500" b="1" i="0" kern="1200" cap="all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6512-BC51-4BC0-9871-B4C834FE3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B14A-F443-44F8-B40E-78722814E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abornc@rtcsnv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abornc@rtcsnv.com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5298"/>
          <a:stretch/>
        </p:blipFill>
        <p:spPr>
          <a:xfrm>
            <a:off x="-7530" y="0"/>
            <a:ext cx="915906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30" y="4879370"/>
            <a:ext cx="1457940" cy="1978630"/>
          </a:xfrm>
          <a:prstGeom prst="rect">
            <a:avLst/>
          </a:prstGeom>
        </p:spPr>
      </p:pic>
      <p:sp>
        <p:nvSpPr>
          <p:cNvPr id="38" name="Title 3"/>
          <p:cNvSpPr txBox="1">
            <a:spLocks/>
          </p:cNvSpPr>
          <p:nvPr/>
        </p:nvSpPr>
        <p:spPr>
          <a:xfrm>
            <a:off x="1905000" y="785101"/>
            <a:ext cx="5486400" cy="891299"/>
          </a:xfrm>
          <a:prstGeom prst="rect">
            <a:avLst/>
          </a:prstGeom>
        </p:spPr>
        <p:txBody>
          <a:bodyPr lIns="121829" tIns="60914" rIns="121829" bIns="60914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b="1" i="0" kern="1200" cap="all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en-US" sz="4800" dirty="0">
              <a:solidFill>
                <a:prstClr val="white"/>
              </a:solidFill>
              <a:latin typeface="Century Gothic"/>
              <a:cs typeface="Century Gothic"/>
              <a:sym typeface="Arial"/>
            </a:endParaRPr>
          </a:p>
        </p:txBody>
      </p:sp>
      <p:sp>
        <p:nvSpPr>
          <p:cNvPr id="39" name="Shape 126"/>
          <p:cNvSpPr/>
          <p:nvPr/>
        </p:nvSpPr>
        <p:spPr>
          <a:xfrm>
            <a:off x="762000" y="728234"/>
            <a:ext cx="762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0913" tIns="60914" rIns="60913" bIns="60914"/>
          <a:lstStyle/>
          <a:p>
            <a:pPr defTabSz="609059"/>
            <a:endParaRPr sz="1900">
              <a:solidFill>
                <a:prstClr val="black"/>
              </a:solidFill>
              <a:sym typeface="Arial"/>
            </a:endParaRPr>
          </a:p>
        </p:txBody>
      </p:sp>
      <p:sp>
        <p:nvSpPr>
          <p:cNvPr id="40" name="Shape 126"/>
          <p:cNvSpPr/>
          <p:nvPr/>
        </p:nvSpPr>
        <p:spPr>
          <a:xfrm>
            <a:off x="762000" y="2590800"/>
            <a:ext cx="762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0913" tIns="60914" rIns="60913" bIns="60914"/>
          <a:lstStyle/>
          <a:p>
            <a:pPr defTabSz="609059"/>
            <a:endParaRPr sz="1900">
              <a:solidFill>
                <a:prstClr val="black"/>
              </a:solidFill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838200"/>
            <a:ext cx="8208380" cy="1700373"/>
          </a:xfrm>
          <a:prstGeom prst="rect">
            <a:avLst/>
          </a:prstGeom>
        </p:spPr>
        <p:txBody>
          <a:bodyPr wrap="square" lIns="121829" tIns="60914" rIns="121829" bIns="60914">
            <a:spAutoFit/>
          </a:bodyPr>
          <a:lstStyle/>
          <a:p>
            <a:pPr algn="ctr" defTabSz="609059">
              <a:lnSpc>
                <a:spcPts val="4100"/>
              </a:lnSpc>
              <a:spcBef>
                <a:spcPct val="50000"/>
              </a:spcBef>
            </a:pPr>
            <a:r>
              <a:rPr lang="en-US" sz="4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  <a:sym typeface="Arial"/>
              </a:rPr>
              <a:t>Air Quality Standards and Communication</a:t>
            </a:r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  <a:sym typeface="Arial"/>
              </a:rPr>
              <a:t/>
            </a:r>
            <a:b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  <a:sym typeface="Arial"/>
              </a:rPr>
            </a:br>
            <a:r>
              <a:rPr lang="en-US" sz="3200" dirty="0" smtClean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  <a:sym typeface="Arial"/>
              </a:rPr>
              <a:t>Responding to Hyperbole</a:t>
            </a:r>
            <a:endParaRPr lang="en-US" sz="3200" dirty="0">
              <a:solidFill>
                <a:prstClr val="white"/>
              </a:solidFill>
              <a:latin typeface="Century Gothic" panose="020B0502020202020204" pitchFamily="34" charset="0"/>
              <a:cs typeface="Century Gothic"/>
              <a:sym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8200" y="3810000"/>
            <a:ext cx="75438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27, 2016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AMPO Annual National Conference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5468E-6 L 0 0.0932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09838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3.25468E-6 L 0 0.09323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7.40741E-7 L 0 -0.09838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39" grpId="1" animBg="1"/>
      <p:bldP spid="40" grpId="0" animBg="1"/>
      <p:bldP spid="40" grpId="1" animBg="1"/>
      <p:bldP spid="4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581400"/>
            <a:ext cx="2632076" cy="2382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610600" cy="290065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Presumably based on limits of vehicle technology</a:t>
            </a:r>
          </a:p>
          <a:p>
            <a:pPr lvl="1"/>
            <a:r>
              <a:rPr lang="en-US" dirty="0" smtClean="0"/>
              <a:t>CAFE standards</a:t>
            </a:r>
          </a:p>
          <a:p>
            <a:r>
              <a:rPr lang="en-US" dirty="0" smtClean="0"/>
              <a:t>MANY sources – not just transportation – contribute to Ozone</a:t>
            </a:r>
          </a:p>
          <a:p>
            <a:r>
              <a:rPr lang="en-US" dirty="0" smtClean="0"/>
              <a:t>Local AQ </a:t>
            </a:r>
            <a:r>
              <a:rPr lang="en-US" dirty="0" err="1" smtClean="0"/>
              <a:t>Dept</a:t>
            </a:r>
            <a:r>
              <a:rPr lang="en-US" dirty="0" smtClean="0"/>
              <a:t> will determine transportation sector’s “budget”</a:t>
            </a:r>
          </a:p>
          <a:p>
            <a:r>
              <a:rPr lang="en-US" dirty="0" smtClean="0"/>
              <a:t>Current trends project transportation emissions decreasing over next ~10 years</a:t>
            </a:r>
          </a:p>
          <a:p>
            <a:r>
              <a:rPr lang="en-US" dirty="0" smtClean="0"/>
              <a:t>Compliance will be a long-term issue, but NOT an immediate one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Extreme difficulty complying?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9856"/>
            <a:ext cx="6925469" cy="27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597900">
            <a:off x="1995657" y="4686738"/>
            <a:ext cx="1676400" cy="610548"/>
          </a:xfrm>
          <a:prstGeom prst="rightArrow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Trend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Projected Non-Attainment (2015)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33450"/>
            <a:ext cx="8153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05000" y="3429000"/>
            <a:ext cx="381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Projected Non-Attainment (2025)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6313"/>
            <a:ext cx="77914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905000" y="3429000"/>
            <a:ext cx="381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Begin losing funding in 2018?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2232" y="838200"/>
            <a:ext cx="8077200" cy="1390368"/>
            <a:chOff x="562232" y="1028700"/>
            <a:chExt cx="8077200" cy="1390368"/>
          </a:xfrm>
        </p:grpSpPr>
        <p:sp>
          <p:nvSpPr>
            <p:cNvPr id="6" name="Right Arrow 5"/>
            <p:cNvSpPr/>
            <p:nvPr/>
          </p:nvSpPr>
          <p:spPr>
            <a:xfrm>
              <a:off x="562232" y="1028700"/>
              <a:ext cx="8077200" cy="1295400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1181100"/>
              <a:ext cx="609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9913348">
              <a:off x="1320298" y="15379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2015</a:t>
              </a:r>
              <a:endParaRPr lang="en-US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205431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2117" y="2004882"/>
              <a:ext cx="20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39896" y="1185792"/>
              <a:ext cx="609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9913348">
              <a:off x="2064794" y="1542593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</a:t>
              </a:r>
              <a:endParaRPr lang="en-US" sz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192296" y="2059002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6613" y="2009574"/>
              <a:ext cx="20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400" y="1190484"/>
              <a:ext cx="609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9913348">
              <a:off x="2844298" y="1547285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2017</a:t>
              </a:r>
              <a:endParaRPr lang="en-US" sz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71800" y="2063694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6117" y="2014266"/>
              <a:ext cx="20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1195176"/>
              <a:ext cx="609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9913348">
              <a:off x="3606298" y="1551977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2018</a:t>
              </a:r>
              <a:endParaRPr lang="en-US" sz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2068386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9674" y="2018958"/>
              <a:ext cx="171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9913348">
              <a:off x="4368298" y="15379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2019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1193224"/>
              <a:ext cx="609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9913348">
              <a:off x="5130298" y="1550025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2020</a:t>
              </a:r>
              <a:endParaRPr lang="en-US" sz="12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57800" y="2066434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2117" y="2017006"/>
              <a:ext cx="20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22860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① </a:t>
            </a:r>
            <a:r>
              <a:rPr lang="en-US" b="1" dirty="0"/>
              <a:t>Standard Finalized – Oct. 2015 </a:t>
            </a:r>
            <a:r>
              <a:rPr lang="en-US" b="1" dirty="0" smtClean="0"/>
              <a:t>(effective date December 28, 2015)</a:t>
            </a:r>
          </a:p>
          <a:p>
            <a:r>
              <a:rPr lang="en-US" b="1" dirty="0" smtClean="0"/>
              <a:t>② </a:t>
            </a:r>
            <a:r>
              <a:rPr lang="en-US" b="1" dirty="0"/>
              <a:t>State recommendations on area designations due Oct. 2016 </a:t>
            </a:r>
            <a:endParaRPr lang="en-US" dirty="0"/>
          </a:p>
          <a:p>
            <a:r>
              <a:rPr lang="en-US" b="1" dirty="0" smtClean="0"/>
              <a:t>③ </a:t>
            </a:r>
            <a:r>
              <a:rPr lang="en-US" b="1" dirty="0"/>
              <a:t>EPA finalize area designations/classifications due Oct. 2017 </a:t>
            </a:r>
            <a:endParaRPr lang="en-US" dirty="0"/>
          </a:p>
          <a:p>
            <a:r>
              <a:rPr lang="en-US" b="1" dirty="0" smtClean="0"/>
              <a:t>	</a:t>
            </a:r>
            <a:r>
              <a:rPr lang="en-US" dirty="0" smtClean="0"/>
              <a:t>Likely </a:t>
            </a:r>
            <a:r>
              <a:rPr lang="en-US" dirty="0"/>
              <a:t>based on 2014-2016 data </a:t>
            </a:r>
            <a:r>
              <a:rPr lang="en-US" dirty="0" smtClean="0"/>
              <a:t> - </a:t>
            </a:r>
            <a:r>
              <a:rPr lang="en-US" b="1" i="1" dirty="0" smtClean="0"/>
              <a:t>Marginal Non-Attainment</a:t>
            </a:r>
            <a:endParaRPr lang="en-US" b="1" i="1" dirty="0"/>
          </a:p>
          <a:p>
            <a:r>
              <a:rPr lang="en-US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Date </a:t>
            </a:r>
            <a:r>
              <a:rPr lang="en-US" b="1" i="1" dirty="0">
                <a:solidFill>
                  <a:srgbClr val="FF0000"/>
                </a:solidFill>
              </a:rPr>
              <a:t>triggers planning and attainment deadlines </a:t>
            </a:r>
          </a:p>
          <a:p>
            <a:r>
              <a:rPr lang="en-US" b="1" dirty="0" smtClean="0"/>
              <a:t>④ Infrastructure SIP due – Oct 2018</a:t>
            </a:r>
          </a:p>
          <a:p>
            <a:r>
              <a:rPr lang="en-US" b="1" dirty="0" smtClean="0"/>
              <a:t>⑤ Marginal Area attainment date – Oct. 2020 </a:t>
            </a:r>
            <a:endParaRPr lang="en-US" dirty="0" smtClean="0"/>
          </a:p>
          <a:p>
            <a:r>
              <a:rPr lang="en-US" b="1" dirty="0" smtClean="0"/>
              <a:t>	</a:t>
            </a:r>
            <a:r>
              <a:rPr lang="en-US" i="1" dirty="0" smtClean="0"/>
              <a:t>Likely based on 2017-2019 data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09832" y="4765010"/>
            <a:ext cx="7667368" cy="1940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RTC’s assessment:</a:t>
            </a:r>
          </a:p>
          <a:p>
            <a:pPr lvl="1"/>
            <a:r>
              <a:rPr lang="en-US" dirty="0" smtClean="0"/>
              <a:t>Barring multiple agency failures to act, AND</a:t>
            </a:r>
          </a:p>
          <a:p>
            <a:pPr lvl="1"/>
            <a:r>
              <a:rPr lang="en-US" dirty="0" smtClean="0"/>
              <a:t>Assuming emissions worsen with no agency response,</a:t>
            </a:r>
          </a:p>
          <a:p>
            <a:pPr lvl="1"/>
            <a:r>
              <a:rPr lang="en-US" dirty="0" smtClean="0"/>
              <a:t>Earliest we might see funding at risk is 2022</a:t>
            </a:r>
          </a:p>
          <a:p>
            <a:pPr marL="457200" lvl="1" indent="0">
              <a:buNone/>
            </a:pPr>
            <a:r>
              <a:rPr lang="en-US" dirty="0" smtClean="0"/>
              <a:t>    (</a:t>
            </a:r>
            <a:r>
              <a:rPr lang="en-US" i="1" dirty="0" smtClean="0"/>
              <a:t>FOUR years later than “Grinding to a Halt” asserted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1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Q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7929"/>
            <a:ext cx="2971800" cy="57007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6137" y="1524000"/>
            <a:ext cx="8114463" cy="3968310"/>
            <a:chOff x="289323" y="2003062"/>
            <a:chExt cx="8114463" cy="3968310"/>
          </a:xfrm>
        </p:grpSpPr>
        <p:sp>
          <p:nvSpPr>
            <p:cNvPr id="44" name="TextBox 43"/>
            <p:cNvSpPr txBox="1"/>
            <p:nvPr/>
          </p:nvSpPr>
          <p:spPr>
            <a:xfrm>
              <a:off x="4265666" y="5725151"/>
              <a:ext cx="413080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PERIODIC EMISSION INVENTORY UPDATES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72369" y="5725150"/>
              <a:ext cx="2500612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BASELINE EMISSION INVENTORY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88685" y="5478929"/>
              <a:ext cx="2307786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MAJOR SOURCE EMISSION STATEMENTS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03704" y="5478928"/>
              <a:ext cx="3997142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NEW SOURCE REVIEW PROGRAM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8400" y="5226894"/>
              <a:ext cx="5949908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TRANSPORTATION CONFORMITY DEMONSTRATION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304800" y="5971372"/>
              <a:ext cx="809898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66849" y="4985734"/>
              <a:ext cx="2829621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ATTAINMENT DEMONSTRATION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43199" y="4985733"/>
              <a:ext cx="283096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VOC/NOx RACT FOR MAJOR/CTG SOURCES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31788" y="4739511"/>
              <a:ext cx="5365634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ROP (15% RFP OVER 6 YEARS)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9042" y="4497003"/>
              <a:ext cx="305713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CONTINGENCY MEASURES FOR FAILURE TO ATTAIN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76599" y="4497002"/>
              <a:ext cx="2059268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BASIC I/M PROGRAM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304799" y="5231955"/>
              <a:ext cx="809898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89172" y="3765641"/>
              <a:ext cx="170308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CLEAN FUELS PROGRAM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43396" y="3761572"/>
              <a:ext cx="2762203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ENHANCED I/M PROGRAM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17085" y="3018905"/>
              <a:ext cx="3679383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VMT GROWTH OFFSET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32692" y="2275916"/>
              <a:ext cx="305956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CLEAN FUELS REQUIREMENTS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12747" y="2772683"/>
              <a:ext cx="3483721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LOW VOC REFORMULATED GAS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37400" y="2526462"/>
              <a:ext cx="3259068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PENALTY FEE PROGRAM FOR MAJOR SOURCES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64086" y="2032323"/>
              <a:ext cx="2832093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TRAFFIC CONTROLS DURING CONGESTION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289323" y="3270538"/>
              <a:ext cx="809898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151366" y="3519419"/>
              <a:ext cx="4245103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NSR REQUIREMENTS FOR EXISTING SOURCE MODS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304797" y="2525524"/>
              <a:ext cx="809898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317284" y="4250783"/>
              <a:ext cx="2079187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ENHANCED MONITORING PLAN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5200" y="4250782"/>
              <a:ext cx="2829725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3% ANNUAL RFP UNTIL ATTAINMENT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4004560"/>
              <a:ext cx="2133600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MODELED DEMO OF ATTAINMENT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304800" y="4497004"/>
              <a:ext cx="809898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04800" y="5444521"/>
              <a:ext cx="1385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MARGINAL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3 years to attain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4799" y="4697788"/>
              <a:ext cx="1385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MODERATE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6 years to attain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" y="2749979"/>
              <a:ext cx="173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SEVERE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15/17 years to attain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800" y="3959152"/>
              <a:ext cx="1385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SERIOUS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9 years to attain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60085" y="4003345"/>
              <a:ext cx="2537073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CONTINGENCY MEASURES FOR RFP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04800" y="2003062"/>
              <a:ext cx="1476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EXTREME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20 years to attain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85498" y="3278019"/>
              <a:ext cx="3906769" cy="246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VMT DEMONSTRATION</a:t>
              </a:r>
            </a:p>
          </p:txBody>
        </p:sp>
      </p:grpSp>
      <p:pic>
        <p:nvPicPr>
          <p:cNvPr id="40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Planning &amp; Control Mandates</a:t>
            </a:r>
          </a:p>
        </p:txBody>
      </p:sp>
    </p:spTree>
    <p:extLst>
      <p:ext uri="{BB962C8B-B14F-4D97-AF65-F5344CB8AC3E}">
        <p14:creationId xmlns:p14="http://schemas.microsoft.com/office/powerpoint/2010/main" val="8587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Claims vs Reality   (1)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549162"/>
              </p:ext>
            </p:extLst>
          </p:nvPr>
        </p:nvGraphicFramePr>
        <p:xfrm>
          <a:off x="457200" y="1066800"/>
          <a:ext cx="8382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“Grinding</a:t>
                      </a:r>
                      <a:r>
                        <a:rPr lang="en-US" baseline="0" dirty="0" smtClean="0"/>
                        <a:t> to a Halt” 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RTC’s Assessment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 suffers from some of the worst</a:t>
                      </a:r>
                      <a:r>
                        <a:rPr lang="en-US" baseline="0" dirty="0" smtClean="0"/>
                        <a:t> traffic congestion in the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Depends on how you look, but Southern Nevada isn’t among “the worst traffic congestion in the country”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Our measures of congestion indicate issues, but not major regional problems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Clark</a:t>
                      </a:r>
                      <a:r>
                        <a:rPr lang="en-US" baseline="0" dirty="0" smtClean="0"/>
                        <a:t> County will have extreme difficulty complying with new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Depends on the final</a:t>
                      </a:r>
                      <a:r>
                        <a:rPr lang="en-US" baseline="0" dirty="0" smtClean="0"/>
                        <a:t> rule, but even at the stricter level EPA’s analysis showed that Southern Nevada would comply by 2025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dirty="0" smtClean="0"/>
                        <a:t>Our AQ modeling shows continued decrease in Ozone</a:t>
                      </a:r>
                      <a:r>
                        <a:rPr lang="en-US" baseline="0" dirty="0" smtClean="0"/>
                        <a:t> through ~2028;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Final rule was the less stringent alternative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Cost-effective</a:t>
                      </a:r>
                      <a:r>
                        <a:rPr lang="en-US" baseline="0" dirty="0" smtClean="0"/>
                        <a:t> methods to comply have largely been exhausted; focus on “unknown controls”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After ~2028 we may need to take more focused actions; wise to start planning now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History shows that requirements can be met (possibility AVs will accelerate transition to EVs)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Claims vs Reality   (2)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38718"/>
              </p:ext>
            </p:extLst>
          </p:nvPr>
        </p:nvGraphicFramePr>
        <p:xfrm>
          <a:off x="457200" y="10668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“Grinding</a:t>
                      </a:r>
                      <a:r>
                        <a:rPr lang="en-US" baseline="0" dirty="0" smtClean="0"/>
                        <a:t> to a Halt” 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RTC’s Assessment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EPA can begin withholding</a:t>
                      </a:r>
                      <a:r>
                        <a:rPr lang="en-US" baseline="0" dirty="0" smtClean="0"/>
                        <a:t> transportation funding as early as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Assertion is HIGHLY dependent on our agency timeline;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Only true if RTC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Dept</a:t>
                      </a:r>
                      <a:r>
                        <a:rPr lang="en-US" baseline="0" dirty="0" smtClean="0"/>
                        <a:t> of AQ completely ignore responsibility to develop a compliance strategy;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Our estimate of earliest potential impacts was 2022 (based on adoption schedule for TIP and RTP);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Actually an opportunity to enhance planning and programming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 of specific projects at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It would take inaction on RTC’s part for the projects to actually be at risk;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Details of identified</a:t>
                      </a:r>
                      <a:r>
                        <a:rPr lang="en-US" baseline="0" dirty="0" smtClean="0"/>
                        <a:t> projects are incorrect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5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Claims vs Reality   (3)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37332"/>
              </p:ext>
            </p:extLst>
          </p:nvPr>
        </p:nvGraphicFramePr>
        <p:xfrm>
          <a:off x="457200" y="106680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“Grinding</a:t>
                      </a:r>
                      <a:r>
                        <a:rPr lang="en-US" baseline="0" dirty="0" smtClean="0"/>
                        <a:t> to a Halt” 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RTC’s Assessment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and economic growth wipe</a:t>
                      </a:r>
                      <a:r>
                        <a:rPr lang="en-US" baseline="0" dirty="0" smtClean="0"/>
                        <a:t> out ozone-reducing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Even with rapid population</a:t>
                      </a:r>
                      <a:r>
                        <a:rPr lang="en-US" baseline="0" dirty="0" smtClean="0"/>
                        <a:t> and economic growth over last 20 years, emissions have been going down;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Even so, this assertion may turn out to be correct, but that’s what an MPO is meant to address;</a:t>
                      </a:r>
                      <a:endParaRPr lang="en-US" dirty="0" smtClean="0"/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Actually an opportunity to enhance planning and programming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Heavy burden on planning agency to</a:t>
                      </a:r>
                      <a:r>
                        <a:rPr lang="en-US" baseline="0" dirty="0" smtClean="0"/>
                        <a:t> conduct conformity determination and related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RTC already conducts broad range of conformity modeling and analysis for CO and PM10;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Marginal additional cost for also examining ozone</a:t>
                      </a:r>
                      <a:r>
                        <a:rPr lang="en-US" baseline="0" dirty="0" smtClean="0"/>
                        <a:t> is pretty small;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baseline="0" dirty="0" smtClean="0"/>
                        <a:t>Planning activities may need to change, but for long-range impacts, not immediate ones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5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Chamber report released August 2015</a:t>
            </a:r>
          </a:p>
          <a:p>
            <a:r>
              <a:rPr lang="en-US" dirty="0" smtClean="0"/>
              <a:t>Our analysis and initial assessment</a:t>
            </a:r>
          </a:p>
          <a:p>
            <a:r>
              <a:rPr lang="en-US" dirty="0" smtClean="0"/>
              <a:t>First response: Memo to General Manager – August 2015</a:t>
            </a:r>
          </a:p>
          <a:p>
            <a:pPr lvl="1"/>
            <a:r>
              <a:rPr lang="en-US" dirty="0" smtClean="0"/>
              <a:t>Answered one question: Will the impacts described by Chamber happen?</a:t>
            </a:r>
          </a:p>
          <a:p>
            <a:pPr lvl="1"/>
            <a:r>
              <a:rPr lang="en-US" dirty="0" smtClean="0"/>
              <a:t>But we were responding rather than leading</a:t>
            </a:r>
          </a:p>
          <a:p>
            <a:r>
              <a:rPr lang="en-US" dirty="0" smtClean="0"/>
              <a:t>Final Rule release – October 2015</a:t>
            </a:r>
          </a:p>
          <a:p>
            <a:r>
              <a:rPr lang="en-US" dirty="0" smtClean="0"/>
              <a:t>Presentation to Public Works Directors – January 2016</a:t>
            </a:r>
          </a:p>
          <a:p>
            <a:pPr lvl="1"/>
            <a:r>
              <a:rPr lang="en-US" dirty="0" smtClean="0"/>
              <a:t>Attempt to work through agencies’ staffs, rather than directly to elected officials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New Strategy: Take charge of communicating impacts</a:t>
            </a:r>
          </a:p>
          <a:p>
            <a:pPr lvl="1"/>
            <a:r>
              <a:rPr lang="en-US" dirty="0" smtClean="0"/>
              <a:t>Change discussion to talk about RTC’s activities, rather than the Report’s lingering pessimism</a:t>
            </a:r>
          </a:p>
          <a:p>
            <a:pPr lvl="1"/>
            <a:r>
              <a:rPr lang="en-US" dirty="0" smtClean="0"/>
              <a:t>Matrix/timeline describing our upcoming milestones:</a:t>
            </a:r>
          </a:p>
          <a:p>
            <a:pPr lvl="2"/>
            <a:r>
              <a:rPr lang="en-US" dirty="0" smtClean="0"/>
              <a:t>NAAQS-related actions</a:t>
            </a:r>
          </a:p>
          <a:p>
            <a:pPr lvl="2"/>
            <a:r>
              <a:rPr lang="en-US" dirty="0" smtClean="0"/>
              <a:t>RTC’s planning and project-delivery activities</a:t>
            </a:r>
          </a:p>
          <a:p>
            <a:pPr lvl="2"/>
            <a:r>
              <a:rPr lang="en-US" dirty="0" smtClean="0"/>
              <a:t> activities </a:t>
            </a:r>
            <a:r>
              <a:rPr lang="en-US" dirty="0"/>
              <a:t>and potential impacts, rather than on responding to or debunking someone else’s analysis)</a:t>
            </a:r>
          </a:p>
          <a:p>
            <a:pPr lvl="1"/>
            <a:r>
              <a:rPr lang="en-US" dirty="0" smtClean="0"/>
              <a:t>Memo v2</a:t>
            </a:r>
          </a:p>
          <a:p>
            <a:pPr lvl="1"/>
            <a:r>
              <a:rPr lang="en-US" dirty="0" smtClean="0"/>
              <a:t>Timeline slides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Overall series of RTC’s actions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RTC’s Planning-Related Assessment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4" y="838200"/>
            <a:ext cx="8380413" cy="55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MPOs must demonstrate conformity to Air Quality standards</a:t>
            </a:r>
          </a:p>
          <a:p>
            <a:pPr lvl="1"/>
            <a:r>
              <a:rPr lang="en-US" dirty="0" smtClean="0"/>
              <a:t>TIP and RTP</a:t>
            </a:r>
          </a:p>
          <a:p>
            <a:pPr lvl="1"/>
            <a:r>
              <a:rPr lang="en-US" dirty="0" smtClean="0"/>
              <a:t>Transportation-related emissions must stay below a state-provided “budget”</a:t>
            </a:r>
          </a:p>
          <a:p>
            <a:r>
              <a:rPr lang="en-US" dirty="0" smtClean="0"/>
              <a:t>Nonconformity can result in penalties, including withholding of funding</a:t>
            </a:r>
          </a:p>
          <a:p>
            <a:pPr lvl="1"/>
            <a:r>
              <a:rPr lang="en-US" dirty="0" smtClean="0"/>
              <a:t>Exceptions for safety, transit, and projects that improve air quality</a:t>
            </a:r>
          </a:p>
          <a:p>
            <a:r>
              <a:rPr lang="en-US" dirty="0" smtClean="0"/>
              <a:t>Timing/Timeline is critical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Air Quality Conformity Process</a:t>
            </a:r>
          </a:p>
        </p:txBody>
      </p:sp>
    </p:spTree>
    <p:extLst>
      <p:ext uri="{BB962C8B-B14F-4D97-AF65-F5344CB8AC3E}">
        <p14:creationId xmlns:p14="http://schemas.microsoft.com/office/powerpoint/2010/main" val="27334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Perfect example of “</a:t>
            </a:r>
            <a:r>
              <a:rPr lang="en-US" dirty="0" err="1" smtClean="0"/>
              <a:t>stovepiping</a:t>
            </a:r>
            <a:r>
              <a:rPr lang="en-US" dirty="0" smtClean="0"/>
              <a:t>” regional issues</a:t>
            </a:r>
          </a:p>
          <a:p>
            <a:pPr lvl="1"/>
            <a:r>
              <a:rPr lang="en-US" dirty="0" smtClean="0"/>
              <a:t>Focused only on negative impacts</a:t>
            </a:r>
          </a:p>
          <a:p>
            <a:pPr lvl="1"/>
            <a:r>
              <a:rPr lang="en-US" dirty="0" smtClean="0"/>
              <a:t>Ignores potential benefits from new rule</a:t>
            </a:r>
          </a:p>
          <a:p>
            <a:pPr lvl="1"/>
            <a:r>
              <a:rPr lang="en-US" dirty="0" smtClean="0"/>
              <a:t>Assumes only MPO role is building roads and funding transit for economic growth… no other concerns:</a:t>
            </a:r>
          </a:p>
          <a:p>
            <a:pPr lvl="2"/>
            <a:r>
              <a:rPr lang="en-US" dirty="0" smtClean="0"/>
              <a:t>Public health</a:t>
            </a:r>
          </a:p>
          <a:p>
            <a:pPr lvl="2"/>
            <a:r>
              <a:rPr lang="en-US" dirty="0" smtClean="0"/>
              <a:t>Protecting the </a:t>
            </a:r>
            <a:br>
              <a:rPr lang="en-US" dirty="0" smtClean="0"/>
            </a:br>
            <a:r>
              <a:rPr lang="en-US" dirty="0" smtClean="0"/>
              <a:t>environment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Major issue with Grinding to a Halt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6200" y="3810000"/>
            <a:ext cx="1752600" cy="8382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Economy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4200" y="3820510"/>
            <a:ext cx="1752600" cy="8382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Quality of Life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5715000"/>
            <a:ext cx="1752600" cy="8382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Resources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Left-Right Arrow 9"/>
          <p:cNvSpPr/>
          <p:nvPr/>
        </p:nvSpPr>
        <p:spPr>
          <a:xfrm rot="3203889">
            <a:off x="4495800" y="4953000"/>
            <a:ext cx="9906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7828281">
            <a:off x="7086686" y="4980683"/>
            <a:ext cx="9906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5791200" y="3922457"/>
            <a:ext cx="9906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21239541">
            <a:off x="3505200" y="3276600"/>
            <a:ext cx="4076786" cy="2057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Sphere of Interest Represented by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“Grinding to a Halt”</a:t>
            </a:r>
          </a:p>
        </p:txBody>
      </p:sp>
    </p:spTree>
    <p:extLst>
      <p:ext uri="{BB962C8B-B14F-4D97-AF65-F5344CB8AC3E}">
        <p14:creationId xmlns:p14="http://schemas.microsoft.com/office/powerpoint/2010/main" val="36804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MPO</a:t>
            </a:r>
          </a:p>
          <a:p>
            <a:r>
              <a:rPr lang="en-US" dirty="0" smtClean="0"/>
              <a:t>Transit Provider</a:t>
            </a:r>
          </a:p>
          <a:p>
            <a:r>
              <a:rPr lang="en-US" dirty="0" smtClean="0"/>
              <a:t>Southern Nevada Strong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RTC’s regional role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7239000" cy="58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88" y="1956031"/>
            <a:ext cx="7301623" cy="586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5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Chamber’s treatment of risk as reality:</a:t>
            </a:r>
          </a:p>
          <a:p>
            <a:pPr lvl="1"/>
            <a:r>
              <a:rPr lang="en-US" dirty="0" smtClean="0"/>
              <a:t>“Conformity lapses are triggered </a:t>
            </a:r>
            <a:r>
              <a:rPr lang="en-US" i="1" u="sng" dirty="0" smtClean="0"/>
              <a:t>when</a:t>
            </a:r>
            <a:r>
              <a:rPr lang="en-US" dirty="0" smtClean="0"/>
              <a:t> an MPO”… is unable to demonstrate conformity.</a:t>
            </a:r>
          </a:p>
          <a:p>
            <a:pPr lvl="1"/>
            <a:r>
              <a:rPr lang="en-US" dirty="0" smtClean="0"/>
              <a:t>Many “ifs”, with mostly accurate “</a:t>
            </a:r>
            <a:r>
              <a:rPr lang="en-US" dirty="0" err="1" smtClean="0"/>
              <a:t>thens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Difficult structure to overcome, because a possible hypothetical can’t really be disputed, especially with a significantly large (but low probability) outcome</a:t>
            </a:r>
          </a:p>
          <a:p>
            <a:r>
              <a:rPr lang="en-US" dirty="0" smtClean="0"/>
              <a:t>Saying “we won’t let that happen” wasn’t something that policymakers could interpret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Treating Risk as Real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did Chamber release “Grinding to a Halt”?</a:t>
            </a:r>
          </a:p>
          <a:p>
            <a:pPr lvl="1"/>
            <a:r>
              <a:rPr lang="en-US" dirty="0" smtClean="0"/>
              <a:t>Chamber was opposed to new ozone NAAQS years before it was released</a:t>
            </a:r>
          </a:p>
          <a:p>
            <a:pPr lvl="1"/>
            <a:r>
              <a:rPr lang="en-US" dirty="0" smtClean="0"/>
              <a:t>Focus of opposition was about impact on high-emitting energy producers and manufacturing sector</a:t>
            </a:r>
          </a:p>
          <a:p>
            <a:pPr lvl="1"/>
            <a:r>
              <a:rPr lang="en-US" dirty="0" smtClean="0"/>
              <a:t>Purpose may have been to broaden base of stakeholders opposed</a:t>
            </a:r>
          </a:p>
          <a:p>
            <a:r>
              <a:rPr lang="en-US" dirty="0" smtClean="0"/>
              <a:t>Timing of the Report didn’t allow it to generate much traction</a:t>
            </a:r>
          </a:p>
          <a:p>
            <a:r>
              <a:rPr lang="en-US" dirty="0" smtClean="0"/>
              <a:t>Important to note that the Report didn’t offer any recommendation for the region</a:t>
            </a:r>
          </a:p>
          <a:p>
            <a:r>
              <a:rPr lang="en-US" dirty="0" smtClean="0"/>
              <a:t>Only offered a request to EPA to “take a more reasonable approach” </a:t>
            </a:r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Final Advice: Understand Motivations</a:t>
            </a:r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799"/>
            <a:ext cx="6477000" cy="2362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Craig Raborn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rabornc@rtcsnv.com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702-676-1715</a:t>
            </a:r>
          </a:p>
        </p:txBody>
      </p:sp>
      <p:pic>
        <p:nvPicPr>
          <p:cNvPr id="6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77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Opportunity:</a:t>
            </a:r>
          </a:p>
          <a:p>
            <a:pPr lvl="1"/>
            <a:r>
              <a:rPr lang="en-US" dirty="0" smtClean="0"/>
              <a:t>Leverage to improve planning process</a:t>
            </a:r>
          </a:p>
          <a:p>
            <a:pPr lvl="1"/>
            <a:r>
              <a:rPr lang="en-US" dirty="0" smtClean="0"/>
              <a:t>Opens future discussions about air quality issues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Separate “Current” issues from “Future” ones</a:t>
            </a:r>
          </a:p>
          <a:p>
            <a:r>
              <a:rPr lang="en-US" dirty="0" smtClean="0"/>
              <a:t>Understand underlying reason for the trend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Finding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Our travel activity (SOV VMT) continues to increase</a:t>
            </a:r>
          </a:p>
          <a:p>
            <a:r>
              <a:rPr lang="en-US" dirty="0" smtClean="0"/>
              <a:t>Ozone reductions probably due to CAFE standards</a:t>
            </a:r>
          </a:p>
          <a:p>
            <a:r>
              <a:rPr lang="en-US" dirty="0" smtClean="0"/>
              <a:t>Impact from technology will taper mid-2020s; emissions may increase starting ~2028</a:t>
            </a:r>
          </a:p>
          <a:p>
            <a:r>
              <a:rPr lang="en-US" dirty="0" smtClean="0"/>
              <a:t>Before then, Southern Nevada will need to end reliance on technology windfall and start implementing other solutions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Lingering Issues</a:t>
            </a:r>
          </a:p>
        </p:txBody>
      </p:sp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537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hape 126"/>
          <p:cNvSpPr/>
          <p:nvPr/>
        </p:nvSpPr>
        <p:spPr>
          <a:xfrm>
            <a:off x="6819497" y="-1831610"/>
            <a:ext cx="5037424" cy="0"/>
          </a:xfrm>
          <a:prstGeom prst="line">
            <a:avLst/>
          </a:prstGeom>
          <a:ln w="38100">
            <a:solidFill>
              <a:srgbClr val="F8AB5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0913" tIns="60914" rIns="60913" bIns="60914"/>
          <a:lstStyle/>
          <a:p>
            <a:pPr defTabSz="609059"/>
            <a:endParaRPr sz="1900">
              <a:solidFill>
                <a:prstClr val="black"/>
              </a:solidFill>
            </a:endParaRPr>
          </a:p>
        </p:txBody>
      </p:sp>
      <p:sp>
        <p:nvSpPr>
          <p:cNvPr id="23" name="Shape 126"/>
          <p:cNvSpPr/>
          <p:nvPr/>
        </p:nvSpPr>
        <p:spPr>
          <a:xfrm>
            <a:off x="6242722" y="-1442783"/>
            <a:ext cx="5037424" cy="0"/>
          </a:xfrm>
          <a:prstGeom prst="line">
            <a:avLst/>
          </a:prstGeom>
          <a:ln w="38100">
            <a:solidFill>
              <a:srgbClr val="F8AB5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0913" tIns="60914" rIns="60913" bIns="60914"/>
          <a:lstStyle/>
          <a:p>
            <a:pPr defTabSz="609059"/>
            <a:endParaRPr sz="190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2661856"/>
            <a:ext cx="4419646" cy="2226158"/>
          </a:xfrm>
          <a:prstGeom prst="rect">
            <a:avLst/>
          </a:prstGeom>
        </p:spPr>
        <p:txBody>
          <a:bodyPr wrap="square" lIns="121829" tIns="60914" rIns="121829" bIns="60914">
            <a:spAutoFit/>
          </a:bodyPr>
          <a:lstStyle/>
          <a:p>
            <a:pPr algn="ctr" defTabSz="609059">
              <a:lnSpc>
                <a:spcPts val="4100"/>
              </a:lnSpc>
              <a:spcBef>
                <a:spcPct val="50000"/>
              </a:spcBef>
            </a:pP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</a:rPr>
              <a:t>THE REGIONAL TRANSPORTATION COMMISSION OF SOUTHERN NEVADA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203373"/>
            <a:ext cx="1219200" cy="1654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57" y="5240573"/>
            <a:ext cx="3200640" cy="160651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90721" y="271148"/>
            <a:ext cx="9313932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-90721" y="-1802878"/>
            <a:ext cx="9313932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-90721" y="-1397315"/>
            <a:ext cx="9313932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-90721" y="-991752"/>
            <a:ext cx="9313932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-80920" y="1871523"/>
            <a:ext cx="9313932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1562880" y="2860931"/>
            <a:ext cx="7181433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1562880" y="3266494"/>
            <a:ext cx="7181433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1562880" y="3672057"/>
            <a:ext cx="7181433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1562880" y="4077620"/>
            <a:ext cx="7181433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1562880" y="4483182"/>
            <a:ext cx="7181433" cy="720191"/>
          </a:xfrm>
          <a:custGeom>
            <a:avLst/>
            <a:gdLst>
              <a:gd name="connsiteX0" fmla="*/ 0 w 9313932"/>
              <a:gd name="connsiteY0" fmla="*/ 0 h 720191"/>
              <a:gd name="connsiteX1" fmla="*/ 1772155 w 9313932"/>
              <a:gd name="connsiteY1" fmla="*/ 0 h 720191"/>
              <a:gd name="connsiteX2" fmla="*/ 2136297 w 9313932"/>
              <a:gd name="connsiteY2" fmla="*/ 364142 h 720191"/>
              <a:gd name="connsiteX3" fmla="*/ 7177635 w 9313932"/>
              <a:gd name="connsiteY3" fmla="*/ 364142 h 720191"/>
              <a:gd name="connsiteX4" fmla="*/ 7533684 w 9313932"/>
              <a:gd name="connsiteY4" fmla="*/ 720191 h 720191"/>
              <a:gd name="connsiteX5" fmla="*/ 9313932 w 9313932"/>
              <a:gd name="connsiteY5" fmla="*/ 720191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3932" h="720191">
                <a:moveTo>
                  <a:pt x="0" y="0"/>
                </a:moveTo>
                <a:lnTo>
                  <a:pt x="1772155" y="0"/>
                </a:lnTo>
                <a:lnTo>
                  <a:pt x="2136297" y="364142"/>
                </a:lnTo>
                <a:lnTo>
                  <a:pt x="7177635" y="364142"/>
                </a:lnTo>
                <a:lnTo>
                  <a:pt x="7533684" y="720191"/>
                </a:lnTo>
                <a:lnTo>
                  <a:pt x="9313932" y="720191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80920" y="1314955"/>
            <a:ext cx="9419129" cy="699962"/>
          </a:xfrm>
          <a:custGeom>
            <a:avLst/>
            <a:gdLst>
              <a:gd name="connsiteX0" fmla="*/ 0 w 9419129"/>
              <a:gd name="connsiteY0" fmla="*/ 0 h 364142"/>
              <a:gd name="connsiteX1" fmla="*/ 2427610 w 9419129"/>
              <a:gd name="connsiteY1" fmla="*/ 0 h 364142"/>
              <a:gd name="connsiteX2" fmla="*/ 2791752 w 9419129"/>
              <a:gd name="connsiteY2" fmla="*/ 364142 h 364142"/>
              <a:gd name="connsiteX3" fmla="*/ 9419129 w 9419129"/>
              <a:gd name="connsiteY3" fmla="*/ 364142 h 36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9129" h="364142">
                <a:moveTo>
                  <a:pt x="0" y="0"/>
                </a:moveTo>
                <a:lnTo>
                  <a:pt x="2427610" y="0"/>
                </a:lnTo>
                <a:lnTo>
                  <a:pt x="2791752" y="364142"/>
                </a:lnTo>
                <a:lnTo>
                  <a:pt x="9419129" y="364142"/>
                </a:ln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89012" y="1314955"/>
            <a:ext cx="9322024" cy="1602223"/>
          </a:xfrm>
          <a:custGeom>
            <a:avLst/>
            <a:gdLst>
              <a:gd name="connsiteX0" fmla="*/ 0 w 9548601"/>
              <a:gd name="connsiteY0" fmla="*/ 0 h 671639"/>
              <a:gd name="connsiteX1" fmla="*/ 7744077 w 9548601"/>
              <a:gd name="connsiteY1" fmla="*/ 0 h 671639"/>
              <a:gd name="connsiteX2" fmla="*/ 8399532 w 9548601"/>
              <a:gd name="connsiteY2" fmla="*/ 655455 h 671639"/>
              <a:gd name="connsiteX3" fmla="*/ 9548601 w 9548601"/>
              <a:gd name="connsiteY3" fmla="*/ 655455 h 671639"/>
              <a:gd name="connsiteX4" fmla="*/ 9548601 w 9548601"/>
              <a:gd name="connsiteY4" fmla="*/ 671639 h 671639"/>
              <a:gd name="connsiteX0" fmla="*/ 0 w 9653798"/>
              <a:gd name="connsiteY0" fmla="*/ 0 h 1998733"/>
              <a:gd name="connsiteX1" fmla="*/ 7744077 w 9653798"/>
              <a:gd name="connsiteY1" fmla="*/ 0 h 1998733"/>
              <a:gd name="connsiteX2" fmla="*/ 8399532 w 9653798"/>
              <a:gd name="connsiteY2" fmla="*/ 655455 h 1998733"/>
              <a:gd name="connsiteX3" fmla="*/ 9548601 w 9653798"/>
              <a:gd name="connsiteY3" fmla="*/ 655455 h 1998733"/>
              <a:gd name="connsiteX4" fmla="*/ 9653798 w 9653798"/>
              <a:gd name="connsiteY4" fmla="*/ 1998733 h 1998733"/>
              <a:gd name="connsiteX0" fmla="*/ 0 w 9548601"/>
              <a:gd name="connsiteY0" fmla="*/ 0 h 655455"/>
              <a:gd name="connsiteX1" fmla="*/ 7744077 w 9548601"/>
              <a:gd name="connsiteY1" fmla="*/ 0 h 655455"/>
              <a:gd name="connsiteX2" fmla="*/ 8399532 w 9548601"/>
              <a:gd name="connsiteY2" fmla="*/ 655455 h 655455"/>
              <a:gd name="connsiteX3" fmla="*/ 9548601 w 9548601"/>
              <a:gd name="connsiteY3" fmla="*/ 655455 h 655455"/>
              <a:gd name="connsiteX0" fmla="*/ 0 w 9419129"/>
              <a:gd name="connsiteY0" fmla="*/ 0 h 2217218"/>
              <a:gd name="connsiteX1" fmla="*/ 7744077 w 9419129"/>
              <a:gd name="connsiteY1" fmla="*/ 0 h 2217218"/>
              <a:gd name="connsiteX2" fmla="*/ 8399532 w 9419129"/>
              <a:gd name="connsiteY2" fmla="*/ 655455 h 2217218"/>
              <a:gd name="connsiteX3" fmla="*/ 9419129 w 9419129"/>
              <a:gd name="connsiteY3" fmla="*/ 2217218 h 2217218"/>
              <a:gd name="connsiteX0" fmla="*/ 0 w 8399532"/>
              <a:gd name="connsiteY0" fmla="*/ 0 h 655455"/>
              <a:gd name="connsiteX1" fmla="*/ 7744077 w 8399532"/>
              <a:gd name="connsiteY1" fmla="*/ 0 h 655455"/>
              <a:gd name="connsiteX2" fmla="*/ 8399532 w 8399532"/>
              <a:gd name="connsiteY2" fmla="*/ 655455 h 655455"/>
              <a:gd name="connsiteX0" fmla="*/ 0 w 9322024"/>
              <a:gd name="connsiteY0" fmla="*/ 0 h 1602223"/>
              <a:gd name="connsiteX1" fmla="*/ 7744077 w 9322024"/>
              <a:gd name="connsiteY1" fmla="*/ 0 h 1602223"/>
              <a:gd name="connsiteX2" fmla="*/ 9322024 w 9322024"/>
              <a:gd name="connsiteY2" fmla="*/ 1602223 h 160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2024" h="1602223">
                <a:moveTo>
                  <a:pt x="0" y="0"/>
                </a:moveTo>
                <a:lnTo>
                  <a:pt x="7744077" y="0"/>
                </a:lnTo>
                <a:lnTo>
                  <a:pt x="9322024" y="1602223"/>
                </a:ln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0800000">
            <a:off x="-7530" y="637157"/>
            <a:ext cx="9159060" cy="1628124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457200" y="762000"/>
            <a:ext cx="8342888" cy="1186317"/>
          </a:xfrm>
          <a:prstGeom prst="rect">
            <a:avLst/>
          </a:prstGeom>
        </p:spPr>
        <p:txBody>
          <a:bodyPr lIns="121829" tIns="60914" rIns="121829" bIns="60914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b="1" i="0" kern="1200" cap="all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  <a:spcBef>
                <a:spcPct val="50000"/>
              </a:spcBef>
            </a:pPr>
            <a:r>
              <a:rPr lang="en-US" sz="6000" dirty="0" smtClean="0">
                <a:solidFill>
                  <a:prstClr val="white"/>
                </a:solidFill>
                <a:latin typeface="Century Gothic"/>
                <a:cs typeface="Century Gothic"/>
              </a:rPr>
              <a:t>NEW OZONE REGULATIONS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82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5" grpId="1" animBg="1"/>
      <p:bldP spid="29" grpId="0" animBg="1"/>
      <p:bldP spid="29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91007"/>
              </p:ext>
            </p:extLst>
          </p:nvPr>
        </p:nvGraphicFramePr>
        <p:xfrm>
          <a:off x="552258" y="1600200"/>
          <a:ext cx="783738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US Chamber of Commerce releases “Grinding to a Halt” report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457991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4" name="TextBox 53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5" name="TextBox 54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6" name="TextBox 55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623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79791"/>
              </p:ext>
            </p:extLst>
          </p:nvPr>
        </p:nvGraphicFramePr>
        <p:xfrm>
          <a:off x="552258" y="1600200"/>
          <a:ext cx="7837388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New NAAQS released</a:t>
                      </a:r>
                      <a:r>
                        <a:rPr lang="en-US" sz="35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and s</a:t>
                      </a: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tandard changed from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75ppb to 70ppb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1281517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587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EPA proposed draft rule for comment</a:t>
            </a:r>
          </a:p>
          <a:p>
            <a:pPr lvl="1"/>
            <a:r>
              <a:rPr lang="en-US" dirty="0" smtClean="0"/>
              <a:t>New rule development process started in 2008</a:t>
            </a:r>
          </a:p>
          <a:p>
            <a:pPr lvl="1"/>
            <a:r>
              <a:rPr lang="en-US" dirty="0" smtClean="0"/>
              <a:t>Rule proposed in December 2014</a:t>
            </a:r>
          </a:p>
          <a:p>
            <a:pPr lvl="1"/>
            <a:r>
              <a:rPr lang="en-US" dirty="0" smtClean="0"/>
              <a:t>Comment period ended in March 2015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After comment period closed, U.S. Chamber of Commerce (as “Institute for 21</a:t>
            </a:r>
            <a:r>
              <a:rPr lang="en-US" baseline="30000" dirty="0" smtClean="0"/>
              <a:t>st</a:t>
            </a:r>
            <a:r>
              <a:rPr lang="en-US" dirty="0" smtClean="0"/>
              <a:t> Century Energy”) put out three reports examining specific regions</a:t>
            </a:r>
          </a:p>
          <a:p>
            <a:r>
              <a:rPr lang="en-US" dirty="0" smtClean="0"/>
              <a:t>Final rule released October 2015</a:t>
            </a:r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96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74189"/>
              </p:ext>
            </p:extLst>
          </p:nvPr>
        </p:nvGraphicFramePr>
        <p:xfrm>
          <a:off x="552258" y="1600200"/>
          <a:ext cx="783738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EPA issues designation guidance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2138878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205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46852"/>
              </p:ext>
            </p:extLst>
          </p:nvPr>
        </p:nvGraphicFramePr>
        <p:xfrm>
          <a:off x="552258" y="1600200"/>
          <a:ext cx="783738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State recommendation due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2992838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08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12671"/>
              </p:ext>
            </p:extLst>
          </p:nvPr>
        </p:nvGraphicFramePr>
        <p:xfrm>
          <a:off x="552258" y="1600200"/>
          <a:ext cx="783738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EPA response to state recommendations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3837787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045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16877"/>
              </p:ext>
            </p:extLst>
          </p:nvPr>
        </p:nvGraphicFramePr>
        <p:xfrm>
          <a:off x="552258" y="1600200"/>
          <a:ext cx="783738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EPA issues final area designations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4682736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2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23573"/>
              </p:ext>
            </p:extLst>
          </p:nvPr>
        </p:nvGraphicFramePr>
        <p:xfrm>
          <a:off x="552258" y="1600200"/>
          <a:ext cx="783738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EPA designations implemented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5527685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112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02364"/>
              </p:ext>
            </p:extLst>
          </p:nvPr>
        </p:nvGraphicFramePr>
        <p:xfrm>
          <a:off x="552258" y="1600200"/>
          <a:ext cx="7837388" cy="202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Impact of Ozone action on RTC’s Process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MUST adopt TIP prior to conformity grace period ending; exact date will be known in early 2018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47646"/>
              </p:ext>
            </p:extLst>
          </p:nvPr>
        </p:nvGraphicFramePr>
        <p:xfrm>
          <a:off x="552258" y="1600200"/>
          <a:ext cx="783738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None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Isosceles Triangle 22"/>
          <p:cNvSpPr/>
          <p:nvPr/>
        </p:nvSpPr>
        <p:spPr>
          <a:xfrm rot="10800000">
            <a:off x="6369356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25599"/>
              </p:ext>
            </p:extLst>
          </p:nvPr>
        </p:nvGraphicFramePr>
        <p:xfrm>
          <a:off x="552258" y="1600200"/>
          <a:ext cx="783738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One year transportation conformity “grace period” ends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7217583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784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1447800"/>
            <a:ext cx="8686800" cy="2438400"/>
          </a:xfrm>
          <a:prstGeom prst="roundRect">
            <a:avLst>
              <a:gd name="adj" fmla="val 8559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29420"/>
              </p:ext>
            </p:extLst>
          </p:nvPr>
        </p:nvGraphicFramePr>
        <p:xfrm>
          <a:off x="552258" y="1600200"/>
          <a:ext cx="783738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73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Ozone-related Action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EPA estimates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Clark County in attainment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6200" y="4572000"/>
            <a:ext cx="8877300" cy="0"/>
          </a:xfrm>
          <a:prstGeom prst="line">
            <a:avLst/>
          </a:prstGeom>
          <a:ln w="57150">
            <a:round/>
            <a:headEnd type="stealth" w="lg" len="lg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8062528" y="3810000"/>
            <a:ext cx="381000" cy="58661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2258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7207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42156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66901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8710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32054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77003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1952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1850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56795" y="4472812"/>
            <a:ext cx="192467" cy="192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700000">
            <a:off x="458848" y="517495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Aug.  2015</a:t>
            </a:r>
          </a:p>
        </p:txBody>
      </p:sp>
      <p:sp>
        <p:nvSpPr>
          <p:cNvPr id="45" name="TextBox 44"/>
          <p:cNvSpPr txBox="1"/>
          <p:nvPr/>
        </p:nvSpPr>
        <p:spPr>
          <a:xfrm rot="2700000">
            <a:off x="1342643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 2015</a:t>
            </a:r>
          </a:p>
        </p:txBody>
      </p:sp>
      <p:sp>
        <p:nvSpPr>
          <p:cNvPr id="46" name="TextBox 45"/>
          <p:cNvSpPr txBox="1"/>
          <p:nvPr/>
        </p:nvSpPr>
        <p:spPr>
          <a:xfrm rot="2700000">
            <a:off x="2192775" y="515115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Feb.  2016</a:t>
            </a:r>
          </a:p>
        </p:txBody>
      </p:sp>
      <p:sp>
        <p:nvSpPr>
          <p:cNvPr id="47" name="TextBox 46"/>
          <p:cNvSpPr txBox="1"/>
          <p:nvPr/>
        </p:nvSpPr>
        <p:spPr>
          <a:xfrm rot="2700000">
            <a:off x="2913064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2016</a:t>
            </a:r>
          </a:p>
        </p:txBody>
      </p:sp>
      <p:sp>
        <p:nvSpPr>
          <p:cNvPr id="48" name="TextBox 47"/>
          <p:cNvSpPr txBox="1"/>
          <p:nvPr/>
        </p:nvSpPr>
        <p:spPr>
          <a:xfrm rot="2700000">
            <a:off x="3779226" y="52316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Jun. 1, 2017</a:t>
            </a:r>
          </a:p>
        </p:txBody>
      </p:sp>
      <p:sp>
        <p:nvSpPr>
          <p:cNvPr id="49" name="TextBox 48"/>
          <p:cNvSpPr txBox="1"/>
          <p:nvPr/>
        </p:nvSpPr>
        <p:spPr>
          <a:xfrm rot="2700000">
            <a:off x="4613328" y="52429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Oct. 1, 2017</a:t>
            </a:r>
          </a:p>
        </p:txBody>
      </p:sp>
      <p:sp>
        <p:nvSpPr>
          <p:cNvPr id="50" name="TextBox 49"/>
          <p:cNvSpPr txBox="1"/>
          <p:nvPr/>
        </p:nvSpPr>
        <p:spPr>
          <a:xfrm rot="2700000">
            <a:off x="5597311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51" name="TextBox 50"/>
          <p:cNvSpPr txBox="1"/>
          <p:nvPr/>
        </p:nvSpPr>
        <p:spPr>
          <a:xfrm rot="2700000">
            <a:off x="6489922" y="511828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Late 2018</a:t>
            </a:r>
          </a:p>
        </p:txBody>
      </p:sp>
      <p:sp>
        <p:nvSpPr>
          <p:cNvPr id="52" name="TextBox 51"/>
          <p:cNvSpPr txBox="1"/>
          <p:nvPr/>
        </p:nvSpPr>
        <p:spPr>
          <a:xfrm rot="2700000">
            <a:off x="7297577" y="5148319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Early 2019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8217100" y="4865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596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1A2D58"/>
              </a:clrFrom>
              <a:clrTo>
                <a:srgbClr val="1A2D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4"/>
          <a:stretch/>
        </p:blipFill>
        <p:spPr>
          <a:xfrm>
            <a:off x="445" y="0"/>
            <a:ext cx="9143111" cy="4746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203373"/>
            <a:ext cx="1219200" cy="16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799"/>
            <a:ext cx="6477000" cy="2362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Craig Raborn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rabornc@rtcsnv.com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702-676-1715</a:t>
            </a:r>
          </a:p>
        </p:txBody>
      </p:sp>
      <p:pic>
        <p:nvPicPr>
          <p:cNvPr id="6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30436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“Grinding to a Halt”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4290"/>
            <a:ext cx="5181600" cy="61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Makes four main points about new standards:</a:t>
            </a:r>
          </a:p>
          <a:p>
            <a:pPr lvl="1"/>
            <a:r>
              <a:rPr lang="en-US" dirty="0" smtClean="0"/>
              <a:t>Not technologically achievable</a:t>
            </a:r>
          </a:p>
          <a:p>
            <a:pPr lvl="2"/>
            <a:r>
              <a:rPr lang="en-US" dirty="0" smtClean="0"/>
              <a:t>“unknown controls”</a:t>
            </a:r>
          </a:p>
          <a:p>
            <a:pPr lvl="1"/>
            <a:r>
              <a:rPr lang="en-US" dirty="0" smtClean="0"/>
              <a:t>Background ozone accounts for significant portion</a:t>
            </a:r>
          </a:p>
          <a:p>
            <a:pPr lvl="2"/>
            <a:r>
              <a:rPr lang="en-US" dirty="0" smtClean="0"/>
              <a:t>About 50 ppb in Las Vegas region</a:t>
            </a:r>
          </a:p>
          <a:p>
            <a:pPr lvl="1"/>
            <a:r>
              <a:rPr lang="en-US" dirty="0" smtClean="0"/>
              <a:t>Economic  and population growth prevents compliance</a:t>
            </a:r>
          </a:p>
          <a:p>
            <a:pPr lvl="2"/>
            <a:r>
              <a:rPr lang="en-US" dirty="0" smtClean="0"/>
              <a:t>In Las Vegas region, planners’ “hard work” offset by rapid growth</a:t>
            </a:r>
          </a:p>
          <a:p>
            <a:pPr lvl="1"/>
            <a:r>
              <a:rPr lang="en-US" dirty="0" smtClean="0"/>
              <a:t>High conformity costs and planning burdens</a:t>
            </a:r>
          </a:p>
          <a:p>
            <a:pPr lvl="2"/>
            <a:r>
              <a:rPr lang="en-US" dirty="0" smtClean="0"/>
              <a:t>Estimates that we spend about 9-18% of PL on conformity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“Grinding to a Halt”</a:t>
            </a:r>
          </a:p>
        </p:txBody>
      </p:sp>
    </p:spTree>
    <p:extLst>
      <p:ext uri="{BB962C8B-B14F-4D97-AF65-F5344CB8AC3E}">
        <p14:creationId xmlns:p14="http://schemas.microsoft.com/office/powerpoint/2010/main" val="35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Hypothesizes basic downward spiral:</a:t>
            </a:r>
          </a:p>
          <a:p>
            <a:pPr lvl="1"/>
            <a:r>
              <a:rPr lang="en-US" dirty="0" smtClean="0"/>
              <a:t>New Ozone rule = Nonconformity</a:t>
            </a:r>
          </a:p>
          <a:p>
            <a:pPr lvl="1"/>
            <a:r>
              <a:rPr lang="en-US" dirty="0" smtClean="0"/>
              <a:t>Nonconformity = Loss of funding</a:t>
            </a:r>
          </a:p>
          <a:p>
            <a:pPr lvl="1"/>
            <a:r>
              <a:rPr lang="en-US" dirty="0" smtClean="0"/>
              <a:t>Loss of funding = Projects can’t proceed</a:t>
            </a:r>
          </a:p>
          <a:p>
            <a:pPr lvl="1"/>
            <a:r>
              <a:rPr lang="en-US" dirty="0" smtClean="0"/>
              <a:t>Projects can’t proceed = Regional gridlock and economic stagnation</a:t>
            </a:r>
          </a:p>
          <a:p>
            <a:pPr lvl="1"/>
            <a:r>
              <a:rPr lang="en-US" dirty="0" smtClean="0"/>
              <a:t>Regional gridlock = worsening nonconformity</a:t>
            </a:r>
          </a:p>
          <a:p>
            <a:r>
              <a:rPr lang="en-US" dirty="0" smtClean="0"/>
              <a:t>Potential outcome presented w/o alternatives</a:t>
            </a:r>
          </a:p>
          <a:p>
            <a:pPr lvl="1"/>
            <a:r>
              <a:rPr lang="en-US" dirty="0" smtClean="0"/>
              <a:t>Only presented worst case analysis; didn’t examine full range of EPA’s potential actions</a:t>
            </a:r>
          </a:p>
          <a:p>
            <a:endParaRPr lang="en-US" dirty="0" smtClean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“Grinding to a Halt”</a:t>
            </a:r>
          </a:p>
        </p:txBody>
      </p:sp>
    </p:spTree>
    <p:extLst>
      <p:ext uri="{BB962C8B-B14F-4D97-AF65-F5344CB8AC3E}">
        <p14:creationId xmlns:p14="http://schemas.microsoft.com/office/powerpoint/2010/main" val="2214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Chamber engaged directly with regional elected officials</a:t>
            </a:r>
          </a:p>
          <a:p>
            <a:r>
              <a:rPr lang="en-US" dirty="0" smtClean="0"/>
              <a:t>Presented with a dire scenario, elected officials wanted RTC’s response</a:t>
            </a:r>
          </a:p>
          <a:p>
            <a:r>
              <a:rPr lang="en-US" dirty="0" smtClean="0"/>
              <a:t>Without factual inaccuracies, little to actually refute</a:t>
            </a:r>
          </a:p>
          <a:p>
            <a:r>
              <a:rPr lang="en-US" dirty="0" smtClean="0"/>
              <a:t>Considered alternatives:</a:t>
            </a:r>
          </a:p>
          <a:p>
            <a:pPr lvl="1"/>
            <a:r>
              <a:rPr lang="en-US" dirty="0" smtClean="0"/>
              <a:t>Refute it anyway, but a no-win outcome</a:t>
            </a:r>
          </a:p>
          <a:p>
            <a:pPr lvl="1"/>
            <a:r>
              <a:rPr lang="en-US" dirty="0" smtClean="0"/>
              <a:t>Agree with a seemingly hopeless outcome</a:t>
            </a:r>
          </a:p>
          <a:p>
            <a:pPr lvl="1"/>
            <a:r>
              <a:rPr lang="en-US" dirty="0" smtClean="0"/>
              <a:t>Try to explain actual expected minimal impacts</a:t>
            </a:r>
          </a:p>
          <a:p>
            <a:r>
              <a:rPr lang="en-US" dirty="0" smtClean="0"/>
              <a:t>But little media traction; only two mentions</a:t>
            </a:r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Pressure on RTC to Respond</a:t>
            </a:r>
          </a:p>
        </p:txBody>
      </p:sp>
    </p:spTree>
    <p:extLst>
      <p:ext uri="{BB962C8B-B14F-4D97-AF65-F5344CB8AC3E}">
        <p14:creationId xmlns:p14="http://schemas.microsoft.com/office/powerpoint/2010/main" val="34739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“Grinding to a Halt” Claims</a:t>
            </a:r>
            <a:endParaRPr lang="en-US" sz="4000" i="0" dirty="0" smtClean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78198"/>
              </p:ext>
            </p:extLst>
          </p:nvPr>
        </p:nvGraphicFramePr>
        <p:xfrm>
          <a:off x="2057400" y="1015441"/>
          <a:ext cx="4876800" cy="549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4453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“Grinding</a:t>
                      </a:r>
                      <a:r>
                        <a:rPr lang="en-US" baseline="0" dirty="0" smtClean="0"/>
                        <a:t> to a Halt” Claim</a:t>
                      </a:r>
                      <a:endParaRPr lang="en-US" dirty="0"/>
                    </a:p>
                  </a:txBody>
                  <a:tcPr/>
                </a:tc>
              </a:tr>
              <a:tr h="695672">
                <a:tc>
                  <a:txBody>
                    <a:bodyPr/>
                    <a:lstStyle/>
                    <a:p>
                      <a:r>
                        <a:rPr lang="en-US" dirty="0" smtClean="0"/>
                        <a:t>Region suffers from some of the worst</a:t>
                      </a:r>
                      <a:r>
                        <a:rPr lang="en-US" baseline="0" dirty="0" smtClean="0"/>
                        <a:t> traffic congestion in the country</a:t>
                      </a:r>
                      <a:endParaRPr lang="en-US" dirty="0"/>
                    </a:p>
                  </a:txBody>
                  <a:tcPr/>
                </a:tc>
              </a:tr>
              <a:tr h="668260">
                <a:tc>
                  <a:txBody>
                    <a:bodyPr/>
                    <a:lstStyle/>
                    <a:p>
                      <a:r>
                        <a:rPr lang="en-US" dirty="0" smtClean="0"/>
                        <a:t>Clark</a:t>
                      </a:r>
                      <a:r>
                        <a:rPr lang="en-US" baseline="0" dirty="0" smtClean="0"/>
                        <a:t> County will have extreme difficulty complying with new standards</a:t>
                      </a:r>
                      <a:endParaRPr lang="en-US" dirty="0"/>
                    </a:p>
                  </a:txBody>
                  <a:tcPr/>
                </a:tc>
              </a:tr>
              <a:tr h="668260">
                <a:tc>
                  <a:txBody>
                    <a:bodyPr/>
                    <a:lstStyle/>
                    <a:p>
                      <a:r>
                        <a:rPr lang="en-US" dirty="0" smtClean="0"/>
                        <a:t>Cost-effective</a:t>
                      </a:r>
                      <a:r>
                        <a:rPr lang="en-US" baseline="0" dirty="0" smtClean="0"/>
                        <a:t> methods to comply have largely been exhausted</a:t>
                      </a:r>
                      <a:endParaRPr lang="en-US" dirty="0"/>
                    </a:p>
                  </a:txBody>
                  <a:tcPr/>
                </a:tc>
              </a:tr>
              <a:tr h="668260">
                <a:tc>
                  <a:txBody>
                    <a:bodyPr/>
                    <a:lstStyle/>
                    <a:p>
                      <a:r>
                        <a:rPr lang="en-US" dirty="0" smtClean="0"/>
                        <a:t>EPA can begin withholding</a:t>
                      </a:r>
                      <a:r>
                        <a:rPr lang="en-US" baseline="0" dirty="0" smtClean="0"/>
                        <a:t> transportation funding as early as 2018</a:t>
                      </a:r>
                      <a:endParaRPr lang="en-US" dirty="0"/>
                    </a:p>
                  </a:txBody>
                  <a:tcPr/>
                </a:tc>
              </a:tr>
              <a:tr h="891013"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10 projects for $346 million at immediate risk (FY18 &amp; FY19), and another $1.4 billion is at longer-term</a:t>
                      </a:r>
                      <a:r>
                        <a:rPr lang="en-US" baseline="0" dirty="0" smtClean="0"/>
                        <a:t> risk</a:t>
                      </a:r>
                      <a:endParaRPr lang="en-US" dirty="0"/>
                    </a:p>
                  </a:txBody>
                  <a:tcPr/>
                </a:tc>
              </a:tr>
              <a:tr h="66826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and economic growth wipe</a:t>
                      </a:r>
                      <a:r>
                        <a:rPr lang="en-US" baseline="0" dirty="0" smtClean="0"/>
                        <a:t> out ozone-reducing measures</a:t>
                      </a:r>
                      <a:endParaRPr lang="en-US" dirty="0"/>
                    </a:p>
                  </a:txBody>
                  <a:tcPr/>
                </a:tc>
              </a:tr>
              <a:tr h="768687">
                <a:tc>
                  <a:txBody>
                    <a:bodyPr/>
                    <a:lstStyle/>
                    <a:p>
                      <a:r>
                        <a:rPr lang="en-US" dirty="0" smtClean="0"/>
                        <a:t>Heavy burden on planning agency to</a:t>
                      </a:r>
                      <a:r>
                        <a:rPr lang="en-US" baseline="0" dirty="0" smtClean="0"/>
                        <a:t> conduct conformity determination and related planning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Managing Congestion ranked as 2</a:t>
            </a:r>
            <a:r>
              <a:rPr lang="en-US" baseline="30000" dirty="0" smtClean="0"/>
              <a:t>nd</a:t>
            </a:r>
            <a:r>
              <a:rPr lang="en-US" dirty="0" smtClean="0"/>
              <a:t> regional priority in a recent transportation survey</a:t>
            </a:r>
          </a:p>
          <a:p>
            <a:r>
              <a:rPr lang="en-US" dirty="0" smtClean="0"/>
              <a:t>Actual congestion (V/C &gt;= 1.0) mostly concentrated around the Las Vegas Strip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en/8/88/RTC_whi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4323"/>
            <a:ext cx="838200" cy="7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B335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0" dirty="0" smtClean="0">
                <a:solidFill>
                  <a:prstClr val="white"/>
                </a:solidFill>
              </a:rPr>
              <a:t>Worst traffic congestion in the country?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33744"/>
            <a:ext cx="6248400" cy="1981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TTI’s 2015 rankings: </a:t>
            </a:r>
          </a:p>
          <a:p>
            <a:pPr lvl="1"/>
            <a:r>
              <a:rPr lang="en-US" dirty="0" smtClean="0"/>
              <a:t>Travel delay per commuter: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Freeway Planning Time Index: 46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Cost per Commuter: 42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86200" cy="36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132039"/>
      </a:accent1>
      <a:accent2>
        <a:srgbClr val="D5902B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132039"/>
      </a:accent1>
      <a:accent2>
        <a:srgbClr val="D5902B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2039</Words>
  <Application>Microsoft Office PowerPoint</Application>
  <PresentationFormat>On-screen Show (4:3)</PresentationFormat>
  <Paragraphs>380</Paragraphs>
  <Slides>39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Regional Transportation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Raborn</dc:creator>
  <cp:lastModifiedBy>Craig Raborn</cp:lastModifiedBy>
  <cp:revision>51</cp:revision>
  <dcterms:created xsi:type="dcterms:W3CDTF">2016-10-24T03:44:35Z</dcterms:created>
  <dcterms:modified xsi:type="dcterms:W3CDTF">2016-10-27T04:20:23Z</dcterms:modified>
</cp:coreProperties>
</file>