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95" r:id="rId2"/>
    <p:sldId id="323" r:id="rId3"/>
    <p:sldId id="322" r:id="rId4"/>
    <p:sldId id="324" r:id="rId5"/>
    <p:sldId id="325" r:id="rId6"/>
    <p:sldId id="326" r:id="rId7"/>
    <p:sldId id="327" r:id="rId8"/>
    <p:sldId id="328" r:id="rId9"/>
    <p:sldId id="256" r:id="rId10"/>
    <p:sldId id="331" r:id="rId11"/>
    <p:sldId id="332" r:id="rId12"/>
    <p:sldId id="333" r:id="rId13"/>
    <p:sldId id="334" r:id="rId14"/>
    <p:sldId id="335" r:id="rId15"/>
    <p:sldId id="268" r:id="rId16"/>
    <p:sldId id="330" r:id="rId17"/>
    <p:sldId id="257" r:id="rId18"/>
    <p:sldId id="262" r:id="rId19"/>
    <p:sldId id="263" r:id="rId20"/>
    <p:sldId id="269" r:id="rId21"/>
    <p:sldId id="271" r:id="rId22"/>
    <p:sldId id="274" r:id="rId23"/>
    <p:sldId id="276" r:id="rId24"/>
    <p:sldId id="296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55C"/>
    <a:srgbClr val="FFFFFF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B7665-789C-4188-8A94-D67F0230A5B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CA6E8-58DF-4556-BA7A-2F71FC9A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5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3"/>
          <a:stretch/>
        </p:blipFill>
        <p:spPr>
          <a:xfrm>
            <a:off x="0" y="-2932"/>
            <a:ext cx="9144000" cy="2746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4872"/>
            <a:ext cx="8229600" cy="3418023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569913" indent="-336550">
              <a:buClr>
                <a:srgbClr val="9AC669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</a:defRPr>
            </a:lvl1pPr>
            <a:lvl2pPr marL="914400" indent="-344488">
              <a:buClr>
                <a:srgbClr val="9AC669"/>
              </a:buClr>
              <a:buSzPct val="125000"/>
              <a:buFont typeface="Arial" panose="020B0604020202020204" pitchFamily="34" charset="0"/>
              <a:buChar char="›"/>
              <a:defRPr>
                <a:solidFill>
                  <a:schemeClr val="tx1"/>
                </a:solidFill>
              </a:defRPr>
            </a:lvl2pPr>
            <a:lvl3pPr marL="1147763" indent="-223838">
              <a:buClr>
                <a:srgbClr val="9AC669"/>
              </a:buClr>
              <a:buSzPct val="100000"/>
              <a:defRPr>
                <a:solidFill>
                  <a:schemeClr val="tx1"/>
                </a:solidFill>
              </a:defRPr>
            </a:lvl3pPr>
            <a:lvl4pPr marL="1484313" indent="-223838">
              <a:defRPr>
                <a:solidFill>
                  <a:schemeClr val="tx1"/>
                </a:solidFill>
              </a:defRPr>
            </a:lvl4pPr>
            <a:lvl5pPr marL="457200" indent="-223838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 descr="O:\data\admin\14\RTP\WhatMovesYou\BudgetCal_PromotionalMaterials\Print Images\WhatMovesYou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40" y="5822895"/>
            <a:ext cx="1889907" cy="108641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0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6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04800" y="6356350"/>
            <a:ext cx="9829800" cy="365125"/>
          </a:xfrm>
          <a:prstGeom prst="rect">
            <a:avLst/>
          </a:prstGeom>
        </p:spPr>
        <p:txBody>
          <a:bodyPr/>
          <a:lstStyle/>
          <a:p>
            <a:fld id="{EA49A4BC-514F-4F4E-AB38-A1BA83D84E9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C3CBF-99A9-4292-992D-90EB274E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4"/>
          <a:stretch/>
        </p:blipFill>
        <p:spPr>
          <a:xfrm>
            <a:off x="0" y="-2932"/>
            <a:ext cx="9144000" cy="27461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381000" y="6629400"/>
            <a:ext cx="7143387" cy="109728"/>
          </a:xfrm>
          <a:prstGeom prst="rect">
            <a:avLst/>
          </a:prstGeom>
          <a:solidFill>
            <a:srgbClr val="9AC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ln>
            <a:solidFill>
              <a:schemeClr val="bg1">
                <a:lumMod val="50000"/>
              </a:schemeClr>
            </a:solidFill>
          </a:ln>
          <a:solidFill>
            <a:schemeClr val="bg1"/>
          </a:solidFill>
          <a:effectLst>
            <a:outerShdw dist="38100" algn="l" rotWithShape="0">
              <a:schemeClr val="tx1"/>
            </a:outerShdw>
          </a:effectLst>
          <a:latin typeface="Eras Bold ITC" panose="020B0907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AC669"/>
        </a:buClr>
        <a:buSzPct val="125000"/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ntiqueOliT" panose="020B0603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AC669"/>
        </a:buClr>
        <a:buSzPct val="125000"/>
        <a:buFont typeface="Arial" panose="020B0604020202020204" pitchFamily="34" charset="0"/>
        <a:buChar char="›"/>
        <a:defRPr sz="2800" kern="1200">
          <a:solidFill>
            <a:schemeClr val="tx1"/>
          </a:solidFill>
          <a:latin typeface="AntiqueOliT" panose="020B0603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AC66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ntiqueOliTLig" panose="020B0406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ntiqueOliTMed" panose="020B0703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ntiqueOliTMed" panose="020B0703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2"/>
            <a:ext cx="9144000" cy="7013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974530"/>
            <a:ext cx="6094298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O:\data\admin\14\RTP\WhatMovesYou\BudgetCal_PromotionalMaterials\Print Images\WhatMovesYou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562600" cy="319767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066800" y="228600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Meaningful Public Input for…</a:t>
            </a:r>
            <a:endParaRPr lang="en-US" sz="48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8915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434013" cy="878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2743200" cy="425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00126"/>
            <a:ext cx="2743200" cy="353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73" y="1100963"/>
            <a:ext cx="2103120" cy="40031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33528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10628" y="3352800"/>
            <a:ext cx="26670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8915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434013" cy="878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2743200" cy="425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00126"/>
            <a:ext cx="2743200" cy="35387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33528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10628" y="3352800"/>
            <a:ext cx="26670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334583"/>
            <a:ext cx="261562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 I-5 to add a high-occupancy	$500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(HOV) lane in each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59295"/>
          <a:stretch/>
        </p:blipFill>
        <p:spPr>
          <a:xfrm>
            <a:off x="6370320" y="1066800"/>
            <a:ext cx="1935480" cy="3968046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81400" y="1544012"/>
            <a:ext cx="2590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8915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434013" cy="878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2743200" cy="425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00126"/>
            <a:ext cx="2743200" cy="35387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33528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10628" y="3352800"/>
            <a:ext cx="26670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334583"/>
            <a:ext cx="261562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 I-5 to add a high-occupancy	$500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(HOV) lane in each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986" y="1552545"/>
            <a:ext cx="2615628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bike lanes to existing streets	$500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60" y="1183519"/>
            <a:ext cx="1920240" cy="36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8915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434013" cy="878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2743200" cy="425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00126"/>
            <a:ext cx="2743200" cy="35387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33528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10628" y="3352800"/>
            <a:ext cx="26670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334583"/>
            <a:ext cx="261562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 I-5 to add a high-occupancy	$500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(HOV) lane in each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986" y="1552545"/>
            <a:ext cx="2615628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bike lanes to existing streets	$500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60" y="1183519"/>
            <a:ext cx="1920240" cy="3693281"/>
          </a:xfrm>
          <a:prstGeom prst="rect">
            <a:avLst/>
          </a:prstGeom>
        </p:spPr>
      </p:pic>
      <p:sp>
        <p:nvSpPr>
          <p:cNvPr id="2" name="Rectangle 1">
            <a:hlinkClick r:id="rId7" action="ppaction://hlinksldjump"/>
          </p:cNvPr>
          <p:cNvSpPr/>
          <p:nvPr/>
        </p:nvSpPr>
        <p:spPr>
          <a:xfrm>
            <a:off x="3543300" y="38100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8915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434013" cy="878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2743200" cy="425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00126"/>
            <a:ext cx="2743200" cy="35387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33528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10628" y="3352800"/>
            <a:ext cx="26670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334583"/>
            <a:ext cx="261562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 I-5 to add a high-occupancy	$500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(HOV) lane in each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986" y="1552545"/>
            <a:ext cx="2615628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bike lanes to existing streets	$500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572" y="3807023"/>
            <a:ext cx="261562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>
            <a:spAutoFit/>
          </a:bodyPr>
          <a:lstStyle/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more pavement repair and roadway	$500</a:t>
            </a:r>
          </a:p>
          <a:p>
            <a:pPr>
              <a:tabLst>
                <a:tab pos="1944688" algn="l"/>
              </a:tabLst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60" y="1143000"/>
            <a:ext cx="1920240" cy="37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5151120" y="2095995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tx1"/>
                </a:solidFill>
              </a:rPr>
              <a:t>          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                 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HOW MANY?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8C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1,449</a:t>
            </a:r>
            <a:r>
              <a:rPr lang="en-US" sz="6600" dirty="0">
                <a:latin typeface="Arial Black" panose="020B0A04020102020204" pitchFamily="34" charset="0"/>
              </a:rPr>
              <a:t> </a:t>
            </a:r>
            <a:br>
              <a:rPr lang="en-US" sz="6600" dirty="0">
                <a:latin typeface="Arial Black" panose="020B0A0402010202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Survey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Respondents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01" y="2404872"/>
            <a:ext cx="5219499" cy="44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5303520" y="2095995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questions 2 &amp; 5:</a:t>
            </a:r>
            <a:r>
              <a:rPr lang="en-US" sz="3600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CALCULATOR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7388" indent="-454025"/>
            <a:r>
              <a:rPr lang="en-US" b="1" dirty="0">
                <a:latin typeface="Arial Narrow" panose="020B0606020202030204" pitchFamily="34" charset="0"/>
              </a:rPr>
              <a:t>Did it get used?	</a:t>
            </a:r>
          </a:p>
          <a:p>
            <a:pPr marL="233363" indent="0">
              <a:spcBef>
                <a:spcPts val="0"/>
              </a:spcBef>
              <a:buNone/>
            </a:pPr>
            <a:r>
              <a:rPr lang="en-US" sz="6000" dirty="0">
                <a:solidFill>
                  <a:srgbClr val="92D050"/>
                </a:solidFill>
                <a:latin typeface="AntiqueOliTCom" panose="020B0904030704040204" pitchFamily="34" charset="0"/>
              </a:rPr>
              <a:t>	</a:t>
            </a:r>
            <a:r>
              <a:rPr lang="en-US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… by 75% of respondents</a:t>
            </a:r>
          </a:p>
          <a:p>
            <a:pPr marL="687388" indent="-454025">
              <a:spcBef>
                <a:spcPts val="1800"/>
              </a:spcBef>
            </a:pPr>
            <a:r>
              <a:rPr lang="en-US" b="1" dirty="0">
                <a:latin typeface="Arial Narrow" panose="020B0606020202030204" pitchFamily="34" charset="0"/>
              </a:rPr>
              <a:t>Was it useful?</a:t>
            </a:r>
          </a:p>
          <a:p>
            <a:pPr marL="233363" indent="0">
              <a:spcBef>
                <a:spcPts val="0"/>
              </a:spcBef>
              <a:buNone/>
            </a:pPr>
            <a:r>
              <a:rPr lang="en-US" sz="6000" dirty="0">
                <a:solidFill>
                  <a:srgbClr val="92D050"/>
                </a:solidFill>
                <a:latin typeface="AntiqueOliTCom" panose="020B0904030704040204" pitchFamily="34" charset="0"/>
              </a:rPr>
              <a:t>	</a:t>
            </a:r>
            <a:r>
              <a:rPr lang="en-US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YES</a:t>
            </a:r>
            <a:r>
              <a:rPr lang="en-US" dirty="0"/>
              <a:t> </a:t>
            </a:r>
            <a:r>
              <a:rPr lang="en-US" b="1" dirty="0">
                <a:latin typeface="Arial Narrow" panose="020B0606020202030204" pitchFamily="34" charset="0"/>
              </a:rPr>
              <a:t>… 85% said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5379720" y="2095995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1: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TOP PRIORITIES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7388" indent="-454025"/>
            <a:r>
              <a:rPr lang="en-US" b="1" dirty="0">
                <a:latin typeface="Arial Black" panose="020B0A04020102020204" pitchFamily="34" charset="0"/>
              </a:rPr>
              <a:t>Me (60%+)</a:t>
            </a:r>
          </a:p>
          <a:p>
            <a:pPr marL="971550" lvl="1" indent="-284163"/>
            <a:r>
              <a:rPr lang="en-US" sz="2400" b="1" dirty="0">
                <a:latin typeface="Arial Narrow" panose="020B0606020202030204" pitchFamily="34" charset="0"/>
              </a:rPr>
              <a:t>Bike Lanes</a:t>
            </a:r>
          </a:p>
          <a:p>
            <a:pPr marL="971550" lvl="1" indent="-284163"/>
            <a:r>
              <a:rPr lang="en-US" sz="2400" b="1" dirty="0">
                <a:latin typeface="Arial Narrow" panose="020B0606020202030204" pitchFamily="34" charset="0"/>
              </a:rPr>
              <a:t>Sidewalks/Crosswalks</a:t>
            </a:r>
          </a:p>
          <a:p>
            <a:pPr marL="971550" lvl="1" indent="-284163"/>
            <a:r>
              <a:rPr lang="en-US" sz="2400" b="1" dirty="0">
                <a:latin typeface="Arial Narrow" panose="020B0606020202030204" pitchFamily="34" charset="0"/>
              </a:rPr>
              <a:t>Trails</a:t>
            </a:r>
          </a:p>
          <a:p>
            <a:pPr marL="971550" lvl="1" indent="-284163"/>
            <a:r>
              <a:rPr lang="en-US" sz="2400" b="1" dirty="0">
                <a:latin typeface="Arial Narrow" panose="020B0606020202030204" pitchFamily="34" charset="0"/>
              </a:rPr>
              <a:t>Pavement Repair</a:t>
            </a:r>
          </a:p>
          <a:p>
            <a:pPr marL="971550" lvl="1" indent="-284163"/>
            <a:r>
              <a:rPr lang="en-US" sz="2400" b="1" dirty="0">
                <a:latin typeface="Arial Narrow" panose="020B0606020202030204" pitchFamily="34" charset="0"/>
              </a:rPr>
              <a:t>Other (245)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7919" y="1604010"/>
            <a:ext cx="2468880" cy="185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23333" r="15833" b="36666"/>
          <a:stretch/>
        </p:blipFill>
        <p:spPr>
          <a:xfrm>
            <a:off x="6188681" y="266700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2" r="18229" b="18458"/>
          <a:stretch/>
        </p:blipFill>
        <p:spPr>
          <a:xfrm>
            <a:off x="4313629" y="4174191"/>
            <a:ext cx="2194560" cy="203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001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5532120" y="2095995"/>
            <a:ext cx="690372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1: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TOP PRIORITIES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04872"/>
            <a:ext cx="8229600" cy="3386328"/>
          </a:xfrm>
        </p:spPr>
        <p:txBody>
          <a:bodyPr>
            <a:normAutofit/>
          </a:bodyPr>
          <a:lstStyle/>
          <a:p>
            <a:pPr marL="687388" indent="-460375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 (60%+)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Bike Lanes – Sidewalks – Trails – Pavement</a:t>
            </a:r>
          </a:p>
          <a:p>
            <a:pPr marL="687388" indent="-460375"/>
            <a:r>
              <a:rPr lang="en-US" b="1" dirty="0">
                <a:latin typeface="Arial Black" panose="020B0A04020102020204" pitchFamily="34" charset="0"/>
              </a:rPr>
              <a:t>Community (60%+)</a:t>
            </a:r>
          </a:p>
          <a:p>
            <a:pPr marL="971550" lvl="1" indent="-284163"/>
            <a:r>
              <a:rPr lang="en-US" sz="2400" b="1" dirty="0">
                <a:latin typeface="Arial Narrow" panose="020B0606020202030204" pitchFamily="34" charset="0"/>
              </a:rPr>
              <a:t>Transit</a:t>
            </a:r>
          </a:p>
          <a:p>
            <a:pPr marL="1196975" lvl="2" indent="-222250"/>
            <a:r>
              <a:rPr lang="en-US" sz="1800" b="1" dirty="0">
                <a:latin typeface="Arial Narrow" panose="020B0606020202030204" pitchFamily="34" charset="0"/>
              </a:rPr>
              <a:t>Inter-County Bus &amp; Rail</a:t>
            </a:r>
          </a:p>
          <a:p>
            <a:pPr marL="1196975" lvl="2" indent="-222250"/>
            <a:r>
              <a:rPr lang="en-US" sz="1800" b="1" dirty="0">
                <a:latin typeface="Arial Narrow" panose="020B0606020202030204" pitchFamily="34" charset="0"/>
              </a:rPr>
              <a:t>Vanpooling, Park &amp; Ride, </a:t>
            </a:r>
            <a:br>
              <a:rPr lang="en-US" sz="1800" b="1" dirty="0">
                <a:latin typeface="Arial Narrow" panose="020B0606020202030204" pitchFamily="34" charset="0"/>
              </a:rPr>
            </a:br>
            <a:r>
              <a:rPr lang="en-US" sz="1800" b="1" dirty="0">
                <a:latin typeface="Arial Narrow" panose="020B0606020202030204" pitchFamily="34" charset="0"/>
              </a:rPr>
              <a:t>Commute Trip Reduction</a:t>
            </a:r>
          </a:p>
          <a:p>
            <a:pPr marL="1196975" lvl="2" indent="-222250"/>
            <a:r>
              <a:rPr lang="en-US" sz="1800" b="1" dirty="0">
                <a:latin typeface="Arial Narrow" panose="020B0606020202030204" pitchFamily="34" charset="0"/>
              </a:rPr>
              <a:t>Para-Transit &amp; Rural Transit</a:t>
            </a:r>
          </a:p>
          <a:p>
            <a:pPr marL="1196975" lvl="2" indent="-222250"/>
            <a:r>
              <a:rPr lang="en-US" sz="1800" b="1" dirty="0">
                <a:latin typeface="Arial Narrow" panose="020B0606020202030204" pitchFamily="34" charset="0"/>
              </a:rPr>
              <a:t>Fleet Repair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3437" b="1"/>
          <a:stretch/>
        </p:blipFill>
        <p:spPr>
          <a:xfrm>
            <a:off x="4587240" y="3809118"/>
            <a:ext cx="5852160" cy="3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5074920" y="2095995"/>
            <a:ext cx="690372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1: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TOP PRIORITIES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04872"/>
            <a:ext cx="8229600" cy="3310128"/>
          </a:xfrm>
        </p:spPr>
        <p:txBody>
          <a:bodyPr>
            <a:normAutofit fontScale="92500" lnSpcReduction="20000"/>
          </a:bodyPr>
          <a:lstStyle/>
          <a:p>
            <a:pPr marL="687388" indent="-460375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 (60% +)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Bike Lanes – Sidewalks – Trails – Pavement</a:t>
            </a:r>
          </a:p>
          <a:p>
            <a:pPr marL="687388" indent="-460375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Community (60%+)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Transit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687388" indent="-460375"/>
            <a:r>
              <a:rPr lang="en-US" sz="3500" b="1" dirty="0">
                <a:latin typeface="Arial Black" panose="020B0A04020102020204" pitchFamily="34" charset="0"/>
              </a:rPr>
              <a:t>Commerce</a:t>
            </a:r>
          </a:p>
          <a:p>
            <a:pPr marL="971550" lvl="1" indent="-288925"/>
            <a:r>
              <a:rPr lang="en-US" sz="2600" b="1" dirty="0">
                <a:latin typeface="Arial Narrow" panose="020B0606020202030204" pitchFamily="34" charset="0"/>
              </a:rPr>
              <a:t>Freeway – Widen</a:t>
            </a:r>
          </a:p>
          <a:p>
            <a:pPr marL="971550" lvl="1" indent="-288925"/>
            <a:r>
              <a:rPr lang="en-US" sz="2600" b="1" dirty="0">
                <a:latin typeface="Arial Narrow" panose="020B0606020202030204" pitchFamily="34" charset="0"/>
              </a:rPr>
              <a:t>Tech</a:t>
            </a:r>
          </a:p>
          <a:p>
            <a:pPr marL="971550" lvl="1" indent="-288925"/>
            <a:r>
              <a:rPr lang="en-US" sz="2600" b="1" dirty="0">
                <a:latin typeface="Arial Narrow" panose="020B0606020202030204" pitchFamily="34" charset="0"/>
              </a:rPr>
              <a:t>Fees</a:t>
            </a:r>
          </a:p>
          <a:p>
            <a:pPr marL="971550" lvl="1" indent="-288925"/>
            <a:r>
              <a:rPr lang="en-US" sz="2600" b="1" dirty="0">
                <a:latin typeface="Arial Narrow" panose="020B0606020202030204" pitchFamily="34" charset="0"/>
              </a:rPr>
              <a:t>Repair – Pavement</a:t>
            </a:r>
          </a:p>
          <a:p>
            <a:pPr marL="971550" lvl="1" indent="-288925"/>
            <a:r>
              <a:rPr lang="en-US" sz="2600" b="1" dirty="0">
                <a:latin typeface="Arial Narrow" panose="020B0606020202030204" pitchFamily="34" charset="0"/>
              </a:rPr>
              <a:t>Bridges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4" name="Picture 6" descr="https://tribkcpq.files.wordpress.com/2015/11/crash.jpg?quality=85&amp;strip=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3058656"/>
            <a:ext cx="3474720" cy="258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699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dirty="0">
                <a:latin typeface="Arial Black" panose="020B0A04020102020204" pitchFamily="34" charset="0"/>
              </a:rPr>
              <a:t>WHO ARE WE?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04872"/>
            <a:ext cx="4953000" cy="3418023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Thurston Regional Planning Council</a:t>
            </a:r>
          </a:p>
          <a:p>
            <a:pPr marL="684213" indent="-457200"/>
            <a:r>
              <a:rPr lang="en-US" b="1" dirty="0">
                <a:latin typeface="Arial Narrow" panose="020B0606020202030204" pitchFamily="34" charset="0"/>
              </a:rPr>
              <a:t>Mid-sized MPO </a:t>
            </a:r>
            <a:r>
              <a:rPr lang="en-US" dirty="0">
                <a:latin typeface="Arial Narrow" panose="020B0606020202030204" pitchFamily="34" charset="0"/>
              </a:rPr>
              <a:t>(just under 200,000)</a:t>
            </a:r>
          </a:p>
          <a:p>
            <a:pPr marL="684213" indent="-457200"/>
            <a:r>
              <a:rPr lang="en-US" b="1" dirty="0">
                <a:latin typeface="Arial Narrow" panose="020B0606020202030204" pitchFamily="34" charset="0"/>
              </a:rPr>
              <a:t>Washington State</a:t>
            </a:r>
          </a:p>
          <a:p>
            <a:pPr marL="684213" indent="-457200"/>
            <a:r>
              <a:rPr lang="en-US" b="1" dirty="0">
                <a:latin typeface="Arial Narrow" panose="020B0606020202030204" pitchFamily="34" charset="0"/>
              </a:rPr>
              <a:t>Olympia - State Capital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88" y="0"/>
            <a:ext cx="386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8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4008120" y="2071081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7: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sz="4400" b="1" spc="-300" dirty="0">
                <a:latin typeface="Arial Black" panose="020B0A04020102020204" pitchFamily="34" charset="0"/>
              </a:rPr>
              <a:t>PICK JUST 1 BIGGIE</a:t>
            </a:r>
            <a:endParaRPr lang="en-US" sz="4400" spc="-3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Split Response…</a:t>
            </a:r>
          </a:p>
          <a:p>
            <a:pPr marL="687388" indent="-460375"/>
            <a:r>
              <a:rPr lang="en-US" b="1" dirty="0">
                <a:latin typeface="Arial Narrow" panose="020B0606020202030204" pitchFamily="34" charset="0"/>
              </a:rPr>
              <a:t>1/3 Commuter Rail</a:t>
            </a:r>
          </a:p>
          <a:p>
            <a:pPr marL="687388" indent="-460375"/>
            <a:r>
              <a:rPr lang="en-US" b="1" dirty="0">
                <a:latin typeface="Arial Narrow" panose="020B0606020202030204" pitchFamily="34" charset="0"/>
              </a:rPr>
              <a:t>1/3 Combo of Lower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Cost</a:t>
            </a:r>
          </a:p>
          <a:p>
            <a:pPr marL="687388" indent="-460375"/>
            <a:r>
              <a:rPr lang="en-US" b="1" dirty="0">
                <a:latin typeface="Arial Narrow" panose="020B0606020202030204" pitchFamily="34" charset="0"/>
              </a:rPr>
              <a:t>1/4  Light Rail</a:t>
            </a:r>
          </a:p>
          <a:p>
            <a:endParaRPr lang="en-US" dirty="0"/>
          </a:p>
        </p:txBody>
      </p:sp>
      <p:pic>
        <p:nvPicPr>
          <p:cNvPr id="3074" name="Picture 2" descr="http://i.telegraph.co.uk/multimedia/archive/03015/RockPaperScissors_30150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9270"/>
            <a:ext cx="5669280" cy="35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7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325880" y="2095995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9: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IN 10 YEARS…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61797"/>
              </p:ext>
            </p:extLst>
          </p:nvPr>
        </p:nvGraphicFramePr>
        <p:xfrm>
          <a:off x="1359421" y="2487288"/>
          <a:ext cx="6336779" cy="322771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0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152">
                <a:tc>
                  <a:txBody>
                    <a:bodyPr/>
                    <a:lstStyle/>
                    <a:p>
                      <a:endParaRPr lang="en-US" sz="2000" b="1" dirty="0">
                        <a:latin typeface="AntiqueOliT" panose="020B0603020204030204" pitchFamily="34" charset="0"/>
                      </a:endParaRPr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MORE</a:t>
                      </a:r>
                      <a:endParaRPr lang="en-US" sz="2000" b="1" dirty="0">
                        <a:latin typeface="AntiqueOliT" panose="020B0603020204030204" pitchFamily="34" charset="0"/>
                      </a:endParaRPr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LESS</a:t>
                      </a:r>
                      <a:endParaRPr lang="en-US" sz="2000" b="1" dirty="0">
                        <a:latin typeface="AntiqueOliT" panose="020B0603020204030204" pitchFamily="34" charset="0"/>
                      </a:endParaRPr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SAME</a:t>
                      </a:r>
                      <a:endParaRPr lang="en-US" sz="2000" b="1" dirty="0">
                        <a:latin typeface="AntiqueOliT" panose="020B0603020204030204" pitchFamily="34" charset="0"/>
                      </a:endParaRPr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NONE</a:t>
                      </a:r>
                      <a:endParaRPr lang="en-US" sz="2000" b="1" dirty="0">
                        <a:latin typeface="AntiqueOliT" panose="020B0603020204030204" pitchFamily="34" charset="0"/>
                      </a:endParaRPr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32">
                <a:tc>
                  <a:txBody>
                    <a:bodyPr/>
                    <a:lstStyle/>
                    <a:p>
                      <a:r>
                        <a:rPr lang="en-US" sz="2000" dirty="0"/>
                        <a:t>Drive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48">
                <a:tc>
                  <a:txBody>
                    <a:bodyPr/>
                    <a:lstStyle/>
                    <a:p>
                      <a:r>
                        <a:rPr lang="en-US" sz="2000" dirty="0"/>
                        <a:t>Walk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r>
                        <a:rPr lang="en-US" sz="2000" dirty="0"/>
                        <a:t>Bicycle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80">
                <a:tc>
                  <a:txBody>
                    <a:bodyPr/>
                    <a:lstStyle/>
                    <a:p>
                      <a:r>
                        <a:rPr lang="en-US" sz="2000" dirty="0"/>
                        <a:t>Bus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496">
                <a:tc>
                  <a:txBody>
                    <a:bodyPr/>
                    <a:lstStyle/>
                    <a:p>
                      <a:r>
                        <a:rPr lang="en-US" sz="2000" dirty="0"/>
                        <a:t>Carpool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12">
                <a:tc>
                  <a:txBody>
                    <a:bodyPr/>
                    <a:lstStyle/>
                    <a:p>
                      <a:r>
                        <a:rPr lang="en-US" sz="2000" dirty="0"/>
                        <a:t>Telework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28">
                <a:tc>
                  <a:txBody>
                    <a:bodyPr/>
                    <a:lstStyle/>
                    <a:p>
                      <a:r>
                        <a:rPr lang="en-US" sz="2000" dirty="0"/>
                        <a:t>Train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8664" marR="98664" marT="49332" marB="4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 marL="98664" marR="98664" marT="49332" marB="493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3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325880" y="2095995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10: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WHY …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941 Responses</a:t>
            </a:r>
          </a:p>
          <a:p>
            <a:pPr marL="684213" indent="-454025"/>
            <a:r>
              <a:rPr lang="en-US" b="1" dirty="0">
                <a:latin typeface="Arial Narrow" panose="020B0606020202030204" pitchFamily="34" charset="0"/>
              </a:rPr>
              <a:t>Retiring</a:t>
            </a:r>
          </a:p>
          <a:p>
            <a:pPr marL="684213" indent="-454025"/>
            <a:r>
              <a:rPr lang="en-US" b="1" dirty="0">
                <a:latin typeface="Arial Narrow" panose="020B0606020202030204" pitchFamily="34" charset="0"/>
              </a:rPr>
              <a:t>Telework</a:t>
            </a:r>
          </a:p>
          <a:p>
            <a:pPr marL="684213" indent="-454025"/>
            <a:r>
              <a:rPr lang="en-US" b="1" dirty="0">
                <a:latin typeface="Arial Narrow" panose="020B0606020202030204" pitchFamily="34" charset="0"/>
              </a:rPr>
              <a:t>Kids</a:t>
            </a:r>
          </a:p>
          <a:p>
            <a:pPr marL="684213" indent="-454025"/>
            <a:r>
              <a:rPr lang="en-US" b="1" dirty="0">
                <a:latin typeface="Arial Narrow" panose="020B0606020202030204" pitchFamily="34" charset="0"/>
              </a:rPr>
              <a:t>Fuel Costs</a:t>
            </a:r>
          </a:p>
          <a:p>
            <a:pPr marL="684213" indent="-454025"/>
            <a:r>
              <a:rPr lang="en-US" b="1" dirty="0">
                <a:latin typeface="Arial Narrow" panose="020B0606020202030204" pitchFamily="34" charset="0"/>
              </a:rPr>
              <a:t>. . . </a:t>
            </a:r>
          </a:p>
          <a:p>
            <a:endParaRPr lang="en-US" dirty="0"/>
          </a:p>
        </p:txBody>
      </p:sp>
      <p:pic>
        <p:nvPicPr>
          <p:cNvPr id="4102" name="Picture 6" descr="Image result for why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3435"/>
            <a:ext cx="54864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2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325880" y="2095995"/>
            <a:ext cx="6248400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baseline="30000" dirty="0">
                <a:latin typeface="Arial Black" panose="020B0A04020102020204" pitchFamily="34" charset="0"/>
              </a:rPr>
              <a:t>question 11:</a:t>
            </a:r>
            <a:r>
              <a:rPr lang="en-US" b="1" i="1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TAX INCREASE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For transportation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priorities you feel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are important …</a:t>
            </a:r>
          </a:p>
          <a:p>
            <a:pPr marL="233363" indent="0">
              <a:buNone/>
            </a:pPr>
            <a:r>
              <a:rPr lang="en-US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YES</a:t>
            </a:r>
            <a:r>
              <a:rPr lang="en-US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OliTCom" panose="020B0904030704040204" pitchFamily="34" charset="0"/>
              </a:rPr>
              <a:t> </a:t>
            </a:r>
            <a:br>
              <a:rPr lang="en-US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OliTCom" panose="020B090403070404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66% of respondents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30291" y="5334000"/>
            <a:ext cx="2666109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tax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9462" r="18001" b="5738"/>
          <a:stretch/>
        </p:blipFill>
        <p:spPr bwMode="auto">
          <a:xfrm>
            <a:off x="5479675" y="1537520"/>
            <a:ext cx="3435725" cy="490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960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2"/>
            <a:ext cx="9144000" cy="7013332"/>
          </a:xfrm>
          <a:prstGeom prst="rect">
            <a:avLst/>
          </a:prstGeom>
        </p:spPr>
      </p:pic>
      <p:pic>
        <p:nvPicPr>
          <p:cNvPr id="15" name="Picture 5" descr="O:\data\admin\14\RTP\WhatMovesYou\BudgetCal_PromotionalMaterials\Print Images\WhatMovesYouLog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9"/>
          <a:stretch/>
        </p:blipFill>
        <p:spPr bwMode="auto">
          <a:xfrm>
            <a:off x="228599" y="304800"/>
            <a:ext cx="5534649" cy="2895600"/>
          </a:xfrm>
          <a:prstGeom prst="rect">
            <a:avLst/>
          </a:prstGeom>
          <a:solidFill>
            <a:schemeClr val="bg1"/>
          </a:solidFill>
          <a:ln w="130175" cmpd="sng">
            <a:solidFill>
              <a:schemeClr val="bg1"/>
            </a:solidFill>
            <a:miter lim="800000"/>
          </a:ln>
          <a:extLst/>
        </p:spPr>
      </p:pic>
      <p:sp>
        <p:nvSpPr>
          <p:cNvPr id="12" name="Rectangle 11"/>
          <p:cNvSpPr/>
          <p:nvPr/>
        </p:nvSpPr>
        <p:spPr>
          <a:xfrm>
            <a:off x="6553200" y="5715000"/>
            <a:ext cx="2286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4572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60725" algn="l"/>
              </a:tabLst>
            </a:pPr>
            <a:r>
              <a:rPr lang="en-US" sz="3200" b="1" dirty="0">
                <a:latin typeface="Arial Black" panose="020B0A04020102020204" pitchFamily="34" charset="0"/>
              </a:rPr>
              <a:t>Contact: 	</a:t>
            </a:r>
          </a:p>
          <a:p>
            <a:pPr>
              <a:tabLst>
                <a:tab pos="1143000" algn="l"/>
              </a:tabLst>
            </a:pPr>
            <a:r>
              <a:rPr lang="en-US" sz="2800" b="1" dirty="0">
                <a:latin typeface="AntiqueOliTLig" panose="020B0406020204020204" pitchFamily="34" charset="0"/>
              </a:rPr>
              <a:t>	</a:t>
            </a:r>
            <a:r>
              <a:rPr lang="en-US" sz="2800" b="1" dirty="0">
                <a:latin typeface="Arial Narrow" panose="020B0606020202030204" pitchFamily="34" charset="0"/>
              </a:rPr>
              <a:t>Veena Tabbutt</a:t>
            </a:r>
          </a:p>
          <a:p>
            <a:pPr>
              <a:tabLst>
                <a:tab pos="1660525" algn="l"/>
              </a:tabLst>
            </a:pPr>
            <a:r>
              <a:rPr lang="en-US" sz="2800" b="1" dirty="0">
                <a:latin typeface="Arial Narrow" panose="020B0606020202030204" pitchFamily="34" charset="0"/>
              </a:rPr>
              <a:t>	</a:t>
            </a:r>
            <a:r>
              <a:rPr lang="en-US" sz="2800" b="1" u="sng" dirty="0">
                <a:latin typeface="Arial Narrow" panose="020B0606020202030204" pitchFamily="34" charset="0"/>
              </a:rPr>
              <a:t>tabbutv@trpc.org</a:t>
            </a:r>
            <a:endParaRPr lang="en-US" sz="4000" b="1" u="sng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1" y="5494040"/>
            <a:ext cx="1828800" cy="10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Get people to think: </a:t>
            </a:r>
          </a:p>
          <a:p>
            <a:pPr marL="685800" indent="-457200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Regionally</a:t>
            </a:r>
          </a:p>
          <a:p>
            <a:pPr marL="685800" indent="-457200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Strategically</a:t>
            </a:r>
          </a:p>
          <a:p>
            <a:pPr marL="685800" indent="-457200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About the future and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0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3733800" y="3352800"/>
            <a:ext cx="8495871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800" b="1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04872"/>
            <a:ext cx="4953000" cy="341802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Short Video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Investment Calculator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Survey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/>
          <a:stretch/>
        </p:blipFill>
        <p:spPr>
          <a:xfrm>
            <a:off x="5603892" y="1828800"/>
            <a:ext cx="6130908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4038600" y="2095995"/>
            <a:ext cx="8495871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800" b="1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3½ minutes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Scripted by planning staff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Filmed video clips on iPad</a:t>
            </a:r>
          </a:p>
          <a:p>
            <a:pPr marL="1028700" lvl="1" indent="-341313"/>
            <a:r>
              <a:rPr lang="en-US" b="1" dirty="0">
                <a:latin typeface="Arial Narrow" panose="020B0606020202030204" pitchFamily="34" charset="0"/>
              </a:rPr>
              <a:t>graphics created in house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Staff participated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Policy board member did voice over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/>
          <a:stretch/>
        </p:blipFill>
        <p:spPr>
          <a:xfrm>
            <a:off x="3962400" y="0"/>
            <a:ext cx="5181602" cy="29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4419600" y="2071081"/>
            <a:ext cx="8495871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PURPOSE of the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Think regionally about how the transportation system functions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Over 1,000 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6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INVESTMENT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4872"/>
            <a:ext cx="4114800" cy="3995928"/>
          </a:xfrm>
        </p:spPr>
        <p:txBody>
          <a:bodyPr>
            <a:normAutofit/>
          </a:bodyPr>
          <a:lstStyle/>
          <a:p>
            <a:pPr marL="233363" indent="0">
              <a:buNone/>
            </a:pPr>
            <a:r>
              <a:rPr lang="en-US" b="1" i="1" dirty="0">
                <a:latin typeface="Arial Narrow" panose="020B0606020202030204" pitchFamily="34" charset="0"/>
              </a:rPr>
              <a:t>Pretend you have $500 to spend on making transportation better in Thurston County. </a:t>
            </a:r>
          </a:p>
          <a:p>
            <a:pPr marL="233363" indent="0">
              <a:buNone/>
            </a:pPr>
            <a:r>
              <a:rPr lang="en-US" sz="2400" i="1" dirty="0"/>
              <a:t> </a:t>
            </a:r>
            <a:endParaRPr lang="en-US" sz="1100" i="1" dirty="0"/>
          </a:p>
          <a:p>
            <a:pPr marL="233363" indent="0">
              <a:buNone/>
            </a:pPr>
            <a:r>
              <a:rPr lang="en-US" sz="34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Where should that money go?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/>
          <a:stretch/>
        </p:blipFill>
        <p:spPr>
          <a:xfrm>
            <a:off x="4876800" y="2390082"/>
            <a:ext cx="4724400" cy="44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7315200" y="2095995"/>
            <a:ext cx="8495871" cy="44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/>
          <a:lstStyle/>
          <a:p>
            <a:r>
              <a:rPr lang="en-US" sz="4400" b="1" spc="-150" dirty="0">
                <a:latin typeface="Arial Black" panose="020B0A04020102020204" pitchFamily="34" charset="0"/>
              </a:rPr>
              <a:t>INVESTMENT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Options for: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Congestion relief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Local travel options</a:t>
            </a:r>
          </a:p>
          <a:p>
            <a:pPr marL="685800" indent="-458788"/>
            <a:r>
              <a:rPr lang="en-US" b="1" dirty="0">
                <a:latin typeface="Arial Narrow" panose="020B0606020202030204" pitchFamily="34" charset="0"/>
              </a:rPr>
              <a:t>System maintenance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295400"/>
            <a:ext cx="2514600" cy="4708981"/>
          </a:xfrm>
          <a:prstGeom prst="rect">
            <a:avLst/>
          </a:prstGeom>
          <a:noFill/>
        </p:spPr>
        <p:txBody>
          <a:bodyPr wrap="square" lIns="0" tIns="0" rIns="0" rtlCol="0" anchor="ctr" anchorCtr="1">
            <a:spAutoFit/>
          </a:bodyPr>
          <a:lstStyle/>
          <a:p>
            <a:r>
              <a:rPr lang="en-US" sz="30000" b="1" dirty="0">
                <a:ln>
                  <a:solidFill>
                    <a:srgbClr val="5C8E26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OliTCom" panose="020B0904030704040204" pitchFamily="34" charset="0"/>
              </a:rPr>
              <a:t>$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514600"/>
            <a:ext cx="1981200" cy="2477601"/>
          </a:xfrm>
          <a:prstGeom prst="rect">
            <a:avLst/>
          </a:prstGeom>
          <a:noFill/>
        </p:spPr>
        <p:txBody>
          <a:bodyPr wrap="square" tIns="91440" bIns="91440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$1000s of dollars 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options 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 a 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budget 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of $500 –       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people were forced to    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PRIORITIZE.</a:t>
            </a:r>
          </a:p>
        </p:txBody>
      </p:sp>
    </p:spTree>
    <p:extLst>
      <p:ext uri="{BB962C8B-B14F-4D97-AF65-F5344CB8AC3E}">
        <p14:creationId xmlns:p14="http://schemas.microsoft.com/office/powerpoint/2010/main" val="132070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" b="4834"/>
          <a:stretch/>
        </p:blipFill>
        <p:spPr bwMode="auto">
          <a:xfrm>
            <a:off x="-228601" y="381000"/>
            <a:ext cx="95411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8600" y="5867400"/>
            <a:ext cx="9541163" cy="67710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endParaRPr lang="en-US" sz="800" b="1" dirty="0"/>
          </a:p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www.ThurstonWhatMovesYou.org</a:t>
            </a:r>
          </a:p>
        </p:txBody>
      </p:sp>
    </p:spTree>
    <p:extLst>
      <p:ext uri="{BB962C8B-B14F-4D97-AF65-F5344CB8AC3E}">
        <p14:creationId xmlns:p14="http://schemas.microsoft.com/office/powerpoint/2010/main" val="49124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367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AntiqueOliT</vt:lpstr>
      <vt:lpstr>AntiqueOliTCom</vt:lpstr>
      <vt:lpstr>AntiqueOliTLig</vt:lpstr>
      <vt:lpstr>AntiqueOliTMed</vt:lpstr>
      <vt:lpstr>Arial</vt:lpstr>
      <vt:lpstr>Arial Black</vt:lpstr>
      <vt:lpstr>Arial Narrow</vt:lpstr>
      <vt:lpstr>Calibri</vt:lpstr>
      <vt:lpstr>Eras Bold ITC</vt:lpstr>
      <vt:lpstr>Wingdings</vt:lpstr>
      <vt:lpstr>Office Theme</vt:lpstr>
      <vt:lpstr>Meaningful Public Input for…</vt:lpstr>
      <vt:lpstr>WHO ARE WE?</vt:lpstr>
      <vt:lpstr>OBJECTIVES</vt:lpstr>
      <vt:lpstr>TOOLS</vt:lpstr>
      <vt:lpstr>VIDEO</vt:lpstr>
      <vt:lpstr>PURPOSE of the video</vt:lpstr>
      <vt:lpstr>INVESTMENT CALCULATOR</vt:lpstr>
      <vt:lpstr>INVESTMENT CALCULATOR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MANY?</vt:lpstr>
      <vt:lpstr>questions 2 &amp; 5:  CALCULATOR</vt:lpstr>
      <vt:lpstr>question 1:  TOP PRIORITIES</vt:lpstr>
      <vt:lpstr>question 1:  TOP PRIORITIES</vt:lpstr>
      <vt:lpstr>question 1:  TOP PRIORITIES</vt:lpstr>
      <vt:lpstr>question 7:  PICK JUST 1 BIGGIE</vt:lpstr>
      <vt:lpstr>question 9:  IN 10 YEARS…</vt:lpstr>
      <vt:lpstr>question 10:  WHY …</vt:lpstr>
      <vt:lpstr>question 11:  TAX INCREASE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Cahill</dc:creator>
  <cp:lastModifiedBy>Sarah Selstrom</cp:lastModifiedBy>
  <cp:revision>162</cp:revision>
  <cp:lastPrinted>2016-05-02T23:25:05Z</cp:lastPrinted>
  <dcterms:created xsi:type="dcterms:W3CDTF">2014-04-28T18:48:32Z</dcterms:created>
  <dcterms:modified xsi:type="dcterms:W3CDTF">2016-10-25T17:30:43Z</dcterms:modified>
</cp:coreProperties>
</file>