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376" r:id="rId3"/>
    <p:sldId id="375" r:id="rId4"/>
    <p:sldId id="359" r:id="rId5"/>
    <p:sldId id="360" r:id="rId6"/>
    <p:sldId id="361" r:id="rId7"/>
    <p:sldId id="390" r:id="rId8"/>
    <p:sldId id="387" r:id="rId9"/>
    <p:sldId id="388" r:id="rId10"/>
    <p:sldId id="377" r:id="rId11"/>
    <p:sldId id="384" r:id="rId12"/>
    <p:sldId id="385" r:id="rId13"/>
    <p:sldId id="317" r:id="rId14"/>
    <p:sldId id="318" r:id="rId15"/>
    <p:sldId id="319" r:id="rId16"/>
    <p:sldId id="374" r:id="rId17"/>
    <p:sldId id="391" r:id="rId18"/>
    <p:sldId id="386" r:id="rId19"/>
    <p:sldId id="392" r:id="rId20"/>
    <p:sldId id="395" r:id="rId21"/>
    <p:sldId id="396" r:id="rId22"/>
    <p:sldId id="397" r:id="rId23"/>
    <p:sldId id="398" r:id="rId24"/>
    <p:sldId id="399" r:id="rId25"/>
    <p:sldId id="400" r:id="rId26"/>
    <p:sldId id="40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CC0066"/>
    <a:srgbClr val="00CC99"/>
    <a:srgbClr val="00CC66"/>
    <a:srgbClr val="7A3D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58348" autoAdjust="0"/>
  </p:normalViewPr>
  <p:slideViewPr>
    <p:cSldViewPr snapToGrid="0">
      <p:cViewPr varScale="1">
        <p:scale>
          <a:sx n="43" d="100"/>
          <a:sy n="43" d="100"/>
        </p:scale>
        <p:origin x="1770" y="36"/>
      </p:cViewPr>
      <p:guideLst>
        <p:guide orient="horz" pos="2160"/>
        <p:guide pos="3840"/>
      </p:guideLst>
    </p:cSldViewPr>
  </p:slideViewPr>
  <p:outlineViewPr>
    <p:cViewPr>
      <p:scale>
        <a:sx n="33" d="100"/>
        <a:sy n="33" d="100"/>
      </p:scale>
      <p:origin x="0" y="-8070"/>
    </p:cViewPr>
  </p:outlineViewPr>
  <p:notesTextViewPr>
    <p:cViewPr>
      <p:scale>
        <a:sx n="1" d="1"/>
        <a:sy n="1" d="1"/>
      </p:scale>
      <p:origin x="0" y="0"/>
    </p:cViewPr>
  </p:notesTextViewPr>
  <p:notesViewPr>
    <p:cSldViewPr snapToGrid="0">
      <p:cViewPr varScale="1">
        <p:scale>
          <a:sx n="45" d="100"/>
          <a:sy n="45" d="100"/>
        </p:scale>
        <p:origin x="276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r>
              <a:rPr lang="en-US" dirty="0" smtClean="0"/>
              <a:t>May 20, 2016</a:t>
            </a:r>
            <a:endParaRPr lang="en-US" dirty="0"/>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r>
              <a:rPr lang="en-US" dirty="0" smtClean="0"/>
              <a:t>SR 7 Multimodal Improvements Corridor Study</a:t>
            </a:r>
            <a:endParaRPr lang="en-US" dirty="0"/>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FA1B9577-D6D4-4E46-8A76-D8A100B62791}" type="slidenum">
              <a:rPr lang="en-US" smtClean="0"/>
              <a:t>‹#›</a:t>
            </a:fld>
            <a:endParaRPr lang="en-US" dirty="0"/>
          </a:p>
        </p:txBody>
      </p:sp>
    </p:spTree>
    <p:extLst>
      <p:ext uri="{BB962C8B-B14F-4D97-AF65-F5344CB8AC3E}">
        <p14:creationId xmlns:p14="http://schemas.microsoft.com/office/powerpoint/2010/main" val="3058592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vl1pPr>
          </a:lstStyle>
          <a:p>
            <a:fld id="{2B0589D5-5421-4252-9E8C-2402C84BE807}" type="datetimeFigureOut">
              <a:rPr lang="en-US" smtClean="0"/>
              <a:t>10/27/2016</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vl1pPr>
          </a:lstStyle>
          <a:p>
            <a:fld id="{9609A66A-14E2-4C4A-8001-22F0F0DD2F52}" type="slidenum">
              <a:rPr lang="en-US" smtClean="0"/>
              <a:t>‹#›</a:t>
            </a:fld>
            <a:endParaRPr lang="en-US" dirty="0"/>
          </a:p>
        </p:txBody>
      </p:sp>
    </p:spTree>
    <p:extLst>
      <p:ext uri="{BB962C8B-B14F-4D97-AF65-F5344CB8AC3E}">
        <p14:creationId xmlns:p14="http://schemas.microsoft.com/office/powerpoint/2010/main" val="350422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Multimodal-focused corridor studies are not a new practice. However, often these types of studies focus on implementing one type of improvement or identifying long-term, high-cost transformative projects rather incorporating short-term “low-hanging fruit” type improvements. This presentation examines the different types of improvements recommended for the SR 7 corridor in Broward County, focusing on three layers of recommendations: immediate corridor-wide improvements, short-term network connectivity projects, and long-term project development concepts, and discusses the intersection of different technical analyses and public outreach methods used to identify each layer.</a:t>
            </a:r>
          </a:p>
        </p:txBody>
      </p:sp>
      <p:sp>
        <p:nvSpPr>
          <p:cNvPr id="4" name="Slide Number Placeholder 3"/>
          <p:cNvSpPr>
            <a:spLocks noGrp="1"/>
          </p:cNvSpPr>
          <p:nvPr>
            <p:ph type="sldNum" sz="quarter" idx="10"/>
          </p:nvPr>
        </p:nvSpPr>
        <p:spPr/>
        <p:txBody>
          <a:bodyPr/>
          <a:lstStyle/>
          <a:p>
            <a:fld id="{9609A66A-14E2-4C4A-8001-22F0F0DD2F52}" type="slidenum">
              <a:rPr lang="en-US" smtClean="0"/>
              <a:t>1</a:t>
            </a:fld>
            <a:endParaRPr lang="en-US" dirty="0"/>
          </a:p>
        </p:txBody>
      </p:sp>
    </p:spTree>
    <p:extLst>
      <p:ext uri="{BB962C8B-B14F-4D97-AF65-F5344CB8AC3E}">
        <p14:creationId xmlns:p14="http://schemas.microsoft.com/office/powerpoint/2010/main" val="246879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Earlier Roxana mentioned the hot spot analysis as something unique</a:t>
            </a:r>
            <a:r>
              <a:rPr lang="en-US" baseline="0" dirty="0" smtClean="0">
                <a:solidFill>
                  <a:srgbClr val="FF0000"/>
                </a:solidFill>
              </a:rPr>
              <a:t> in the technical analysis. Often, for studies like this focusing on multimodal improvements and safety, we’ll map out bus stop level transit ridership data and crash data to understand the relationship between users and safety. This map illustrates the north section of the corridor where we analyzed stop level transit ridership with red representing the highest ridership areas. This second map illustrates an analysis of bicycle and pedestrian crashes where the red areas are those with the highest occurrence of bike/</a:t>
            </a:r>
            <a:r>
              <a:rPr lang="en-US" baseline="0" dirty="0" err="1" smtClean="0">
                <a:solidFill>
                  <a:srgbClr val="FF0000"/>
                </a:solidFill>
              </a:rPr>
              <a:t>ped</a:t>
            </a:r>
            <a:r>
              <a:rPr lang="en-US" baseline="0" dirty="0" smtClean="0">
                <a:solidFill>
                  <a:srgbClr val="FF0000"/>
                </a:solidFill>
              </a:rPr>
              <a:t> severe injury and fatal crashes.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The length of the corridor made it difficult more difficult to identify safety issues or locations with high ridership and a lot of crashes.</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10</a:t>
            </a:fld>
            <a:endParaRPr lang="en-US" dirty="0"/>
          </a:p>
        </p:txBody>
      </p:sp>
    </p:spTree>
    <p:extLst>
      <p:ext uri="{BB962C8B-B14F-4D97-AF65-F5344CB8AC3E}">
        <p14:creationId xmlns:p14="http://schemas.microsoft.com/office/powerpoint/2010/main" val="348003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instead</a:t>
            </a:r>
            <a:r>
              <a:rPr lang="en-US" baseline="0" dirty="0" smtClean="0"/>
              <a:t> of looking at these two data sets separately, we identified bus stop ridership area tiers and bike/</a:t>
            </a:r>
            <a:r>
              <a:rPr lang="en-US" baseline="0" dirty="0" err="1" smtClean="0"/>
              <a:t>ped</a:t>
            </a:r>
            <a:r>
              <a:rPr lang="en-US" baseline="0" dirty="0" smtClean="0"/>
              <a:t> crash area tiers to correlate the two data sets and identify locations with both the highest transit ridership and the highest bike/</a:t>
            </a:r>
            <a:r>
              <a:rPr lang="en-US" baseline="0" dirty="0" err="1" smtClean="0"/>
              <a:t>ped</a:t>
            </a:r>
            <a:r>
              <a:rPr lang="en-US" baseline="0" dirty="0" smtClean="0"/>
              <a:t> crashes. </a:t>
            </a:r>
            <a:endParaRPr lang="en-US" dirty="0" smtClean="0"/>
          </a:p>
        </p:txBody>
      </p:sp>
      <p:sp>
        <p:nvSpPr>
          <p:cNvPr id="4" name="Slide Number Placeholder 3"/>
          <p:cNvSpPr>
            <a:spLocks noGrp="1"/>
          </p:cNvSpPr>
          <p:nvPr>
            <p:ph type="sldNum" sz="quarter" idx="10"/>
          </p:nvPr>
        </p:nvSpPr>
        <p:spPr/>
        <p:txBody>
          <a:bodyPr/>
          <a:lstStyle/>
          <a:p>
            <a:fld id="{9609A66A-14E2-4C4A-8001-22F0F0DD2F52}" type="slidenum">
              <a:rPr lang="en-US" smtClean="0"/>
              <a:t>11</a:t>
            </a:fld>
            <a:endParaRPr lang="en-US" dirty="0"/>
          </a:p>
        </p:txBody>
      </p:sp>
    </p:spTree>
    <p:extLst>
      <p:ext uri="{BB962C8B-B14F-4D97-AF65-F5344CB8AC3E}">
        <p14:creationId xmlns:p14="http://schemas.microsoft.com/office/powerpoint/2010/main" val="97805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illustrates </a:t>
            </a:r>
            <a:r>
              <a:rPr lang="en-US" baseline="0" dirty="0" smtClean="0"/>
              <a:t>the top five high prioritized high ridership-crash areas or “safety hot spots” for the study area. By identifying these locations, we could then drill down to further examine the infrastructure and operations to identify concrete safety improvements so that will it safer for people walking and biking to popular transit stops. </a:t>
            </a:r>
          </a:p>
          <a:p>
            <a:endParaRPr lang="en-US" baseline="0" dirty="0" smtClean="0"/>
          </a:p>
          <a:p>
            <a:r>
              <a:rPr lang="en-US" baseline="0" dirty="0" smtClean="0"/>
              <a:t>The benefits of this analysis are that it’s a relatively simple process in GIS, it uses available stop-level transit ridership and crash data, it can be replicated over time and used as a performance measure to see if, once improvements are made, the hot spot locations diminish, and it’s a more quantifiable approach than looking at two separate maps to draw this same conclusion.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12</a:t>
            </a:fld>
            <a:endParaRPr lang="en-US" dirty="0"/>
          </a:p>
        </p:txBody>
      </p:sp>
    </p:spTree>
    <p:extLst>
      <p:ext uri="{BB962C8B-B14F-4D97-AF65-F5344CB8AC3E}">
        <p14:creationId xmlns:p14="http://schemas.microsoft.com/office/powerpoint/2010/main" val="352047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Roxana mentioned earlier,</a:t>
            </a:r>
            <a:r>
              <a:rPr lang="en-US" baseline="0" dirty="0" smtClean="0"/>
              <a:t> the study produced three categories or tiers of project recommendations - corridor wide improvements that are relatively simple and inexpensive – the low hanging fruit. Shorter term bike and </a:t>
            </a:r>
            <a:r>
              <a:rPr lang="en-US" baseline="0" dirty="0" err="1" smtClean="0"/>
              <a:t>ped</a:t>
            </a:r>
            <a:r>
              <a:rPr lang="en-US" baseline="0" dirty="0" smtClean="0"/>
              <a:t> projects were recommended to improve the bike/</a:t>
            </a:r>
            <a:r>
              <a:rPr lang="en-US" baseline="0" dirty="0" err="1" smtClean="0"/>
              <a:t>ped</a:t>
            </a:r>
            <a:r>
              <a:rPr lang="en-US" baseline="0" dirty="0" smtClean="0"/>
              <a:t> network connectivity within the study area. Longer term improvements were focused on major intersections along SR 7 and include the shorter term safety and connectivity improvements, but also longer term improvements focusing on enhancing transit operations and infrastructure. One of the more unique aspects to this project is that all recommendations can be done within the existing ROW unless a small easement or something is needed.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13</a:t>
            </a:fld>
            <a:endParaRPr lang="en-US" dirty="0"/>
          </a:p>
        </p:txBody>
      </p:sp>
    </p:spTree>
    <p:extLst>
      <p:ext uri="{BB962C8B-B14F-4D97-AF65-F5344CB8AC3E}">
        <p14:creationId xmlns:p14="http://schemas.microsoft.com/office/powerpoint/2010/main" val="2455061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short-term corridor wide improvements,</a:t>
            </a:r>
            <a:r>
              <a:rPr lang="en-US" baseline="0" dirty="0" smtClean="0"/>
              <a:t> we evaluated all signalized intersections to identify locations along the corridor that did not already have pedestrian countdown signals, enhanced cross walk markings, or intersections that should be further studied for enhanced intersection lighting. We also looked at the intersections with higher traffic volumes to identify locations where RTYTP signs could be implemented.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14</a:t>
            </a:fld>
            <a:endParaRPr lang="en-US" dirty="0"/>
          </a:p>
        </p:txBody>
      </p:sp>
    </p:spTree>
    <p:extLst>
      <p:ext uri="{BB962C8B-B14F-4D97-AF65-F5344CB8AC3E}">
        <p14:creationId xmlns:p14="http://schemas.microsoft.com/office/powerpoint/2010/main" val="4914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network connectivity projects we looked</a:t>
            </a:r>
            <a:r>
              <a:rPr lang="en-US" baseline="0" dirty="0" smtClean="0"/>
              <a:t> at the existing bike/</a:t>
            </a:r>
            <a:r>
              <a:rPr lang="en-US" baseline="0" dirty="0" err="1" smtClean="0"/>
              <a:t>ped</a:t>
            </a:r>
            <a:r>
              <a:rPr lang="en-US" baseline="0" dirty="0" smtClean="0"/>
              <a:t> network and identified any gaps where it made sense and was feasible to add facilities to better connect the network and to make sure that all transit stops and major activity centers had sidewalks connecting and preferably bicycle facilities. Preliminary engineering assessments were completed and it was through this that several projects were found to be not feasible due to ROW or constructability issues. The municipal working groups provided valuable input in identifying and evaluating network projects in each of their communities. Ultimately the list of network connectivity projects were prioritized based on different factors related to project benefit and impacts.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15</a:t>
            </a:fld>
            <a:endParaRPr lang="en-US" dirty="0"/>
          </a:p>
        </p:txBody>
      </p:sp>
    </p:spTree>
    <p:extLst>
      <p:ext uri="{BB962C8B-B14F-4D97-AF65-F5344CB8AC3E}">
        <p14:creationId xmlns:p14="http://schemas.microsoft.com/office/powerpoint/2010/main" val="2444866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smtClean="0"/>
              <a:t>15 major</a:t>
            </a:r>
            <a:r>
              <a:rPr lang="en-US" b="0" baseline="0" dirty="0" smtClean="0"/>
              <a:t> intersections were evaluated for longer term improvements, of which 6 intersections included transit operational improvements, such as implementing queue jumps or bus/</a:t>
            </a:r>
            <a:r>
              <a:rPr lang="en-US" b="0" baseline="0" dirty="0" err="1" smtClean="0"/>
              <a:t>ped</a:t>
            </a:r>
            <a:r>
              <a:rPr lang="en-US" b="0" baseline="0" dirty="0" smtClean="0"/>
              <a:t> islands for near side stops to eliminate queuing in the right turn lane</a:t>
            </a:r>
            <a:r>
              <a:rPr lang="en-US" sz="1200" kern="1200" dirty="0" smtClean="0">
                <a:solidFill>
                  <a:schemeClr val="tx1"/>
                </a:solidFill>
                <a:effectLst/>
                <a:latin typeface="+mn-lt"/>
                <a:ea typeface="+mn-ea"/>
                <a:cs typeface="+mn-cs"/>
              </a:rPr>
              <a:t>. At SR 7</a:t>
            </a:r>
            <a:r>
              <a:rPr lang="en-US" sz="1200" kern="1200" baseline="0" dirty="0" smtClean="0">
                <a:solidFill>
                  <a:schemeClr val="tx1"/>
                </a:solidFill>
                <a:effectLst/>
                <a:latin typeface="+mn-lt"/>
                <a:ea typeface="+mn-ea"/>
                <a:cs typeface="+mn-cs"/>
              </a:rPr>
              <a:t> &amp; Commercial Blvd recommendations include short term improvements (list), and longer term improvements to move existing bus stops closer to the intersection, and create open bus bays, implement queue bypass lanes, and construct a pedestrian/bus island for the near side stop so the bus movement can be separated from right turning vehicles. </a:t>
            </a:r>
            <a:endParaRPr lang="en-US" b="0" dirty="0" smtClean="0"/>
          </a:p>
          <a:p>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16</a:t>
            </a:fld>
            <a:endParaRPr lang="en-US" dirty="0"/>
          </a:p>
        </p:txBody>
      </p:sp>
    </p:spTree>
    <p:extLst>
      <p:ext uri="{BB962C8B-B14F-4D97-AF65-F5344CB8AC3E}">
        <p14:creationId xmlns:p14="http://schemas.microsoft.com/office/powerpoint/2010/main" val="325646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solidFill>
                  <a:schemeClr val="bg1"/>
                </a:solidFill>
              </a:rPr>
              <a:t>The three</a:t>
            </a:r>
            <a:r>
              <a:rPr lang="en-US" sz="2400" baseline="0" dirty="0" smtClean="0">
                <a:solidFill>
                  <a:schemeClr val="bg1"/>
                </a:solidFill>
              </a:rPr>
              <a:t> tiers of projects were meant to complement each other and provide a comprehensive approach to safety and mobility for all users. In this particular location, at the intersection of SR 7 &amp; Miramar Parkway, all three tiers of recommendations are present. The corridor-wide improvements include upgrading pedestrian push buttons and signage, tightening curb radii, and evaluating placement of RTYTP sign and improved lighting. The green lines illustrate existing bike/</a:t>
            </a:r>
            <a:r>
              <a:rPr lang="en-US" sz="2400" baseline="0" dirty="0" err="1" smtClean="0">
                <a:solidFill>
                  <a:schemeClr val="bg1"/>
                </a:solidFill>
              </a:rPr>
              <a:t>ped</a:t>
            </a:r>
            <a:r>
              <a:rPr lang="en-US" sz="2400" baseline="0" dirty="0" smtClean="0">
                <a:solidFill>
                  <a:schemeClr val="bg1"/>
                </a:solidFill>
              </a:rPr>
              <a:t> facilities. As you can see there were proposed pedestrian and bicycle facilities to close up some of the network gaps and provide better and safer access to the facilities along SR 7, including to the bus stops located at this intersection. There were also several longer term recommendations to improve transit operations, such as implementing queue bypass lanes, providing open bus bays, and relocating transit shelters closer to the intersection.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17</a:t>
            </a:fld>
            <a:endParaRPr lang="en-US" dirty="0"/>
          </a:p>
        </p:txBody>
      </p:sp>
    </p:spTree>
    <p:extLst>
      <p:ext uri="{BB962C8B-B14F-4D97-AF65-F5344CB8AC3E}">
        <p14:creationId xmlns:p14="http://schemas.microsoft.com/office/powerpoint/2010/main" val="394916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project deliverable included</a:t>
            </a:r>
            <a:r>
              <a:rPr lang="en-US" baseline="0" dirty="0" smtClean="0"/>
              <a:t> an implementation plan for the three tiers of improvements – corridor wide, short term network connectivity and longer term major intersections. </a:t>
            </a:r>
            <a:r>
              <a:rPr lang="en-US" dirty="0" smtClean="0"/>
              <a:t>Tier 1 projects could be immediately funded through state revenue earmarked for SR 7</a:t>
            </a:r>
            <a:r>
              <a:rPr lang="en-US" baseline="0" dirty="0" smtClean="0"/>
              <a:t> improvements. </a:t>
            </a:r>
            <a:r>
              <a:rPr lang="en-US" dirty="0" smtClean="0"/>
              <a:t>Tier 2</a:t>
            </a:r>
            <a:r>
              <a:rPr lang="en-US" baseline="0" dirty="0" smtClean="0"/>
              <a:t> and 3 identified existing funds for programming into the Transportation Improvement Program. The corridor wide improvements, or low hanging fruit, particularly enhanced crosswalks and pedestrian countdowns identified for this corridor, will now be included on maintenance and resurfacing projects already programmed, so in reality these will be in reality done before 2021. The TIP has already programmed $1.2 million for 2018 for design of short term projects and $5 million for construction in 2021 and we look forward to seeing these recommendations constructed.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18</a:t>
            </a:fld>
            <a:endParaRPr lang="en-US" dirty="0"/>
          </a:p>
        </p:txBody>
      </p:sp>
    </p:spTree>
    <p:extLst>
      <p:ext uri="{BB962C8B-B14F-4D97-AF65-F5344CB8AC3E}">
        <p14:creationId xmlns:p14="http://schemas.microsoft.com/office/powerpoint/2010/main" val="4034510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a:t>
            </a:r>
            <a:r>
              <a:rPr lang="en-US" baseline="0" dirty="0" smtClean="0"/>
              <a:t> </a:t>
            </a:r>
            <a:r>
              <a:rPr lang="en-US" sz="1200" kern="1200" dirty="0" smtClean="0">
                <a:solidFill>
                  <a:schemeClr val="tx1"/>
                </a:solidFill>
                <a:effectLst/>
                <a:latin typeface="+mn-lt"/>
                <a:ea typeface="+mn-ea"/>
                <a:cs typeface="+mn-cs"/>
              </a:rPr>
              <a:t>of Margate wanted</a:t>
            </a:r>
            <a:r>
              <a:rPr lang="en-US" sz="1200" kern="1200" baseline="0" dirty="0" smtClean="0">
                <a:solidFill>
                  <a:schemeClr val="tx1"/>
                </a:solidFill>
                <a:effectLst/>
                <a:latin typeface="+mn-lt"/>
                <a:ea typeface="+mn-ea"/>
                <a:cs typeface="+mn-cs"/>
              </a:rPr>
              <a:t> to keep </a:t>
            </a:r>
            <a:r>
              <a:rPr lang="en-US" sz="1200" kern="1200" dirty="0" smtClean="0">
                <a:solidFill>
                  <a:schemeClr val="tx1"/>
                </a:solidFill>
                <a:effectLst/>
                <a:latin typeface="+mn-lt"/>
                <a:ea typeface="+mn-ea"/>
                <a:cs typeface="+mn-cs"/>
              </a:rPr>
              <a:t>lanes of SR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7 narrow and promote designs that help to manage traffic speeds while accommodating all road users, particularly through </a:t>
            </a:r>
            <a:r>
              <a:rPr lang="en-US" baseline="0" dirty="0" smtClean="0"/>
              <a:t>it’s Town Center where walking and biking </a:t>
            </a:r>
            <a:r>
              <a:rPr lang="en-US" baseline="0" smtClean="0"/>
              <a:t>are encouraged. </a:t>
            </a:r>
            <a:endParaRPr lang="en-US" baseline="0" dirty="0" smtClean="0"/>
          </a:p>
          <a:p>
            <a:r>
              <a:rPr lang="en-US" baseline="0" dirty="0" smtClean="0"/>
              <a:t>City owned the ROW, but it was cost prohibitive to expand</a:t>
            </a:r>
          </a:p>
          <a:p>
            <a:r>
              <a:rPr lang="en-US" baseline="0" dirty="0" smtClean="0"/>
              <a:t>Initially proposed a protected bike lane through the center median, but it was a relatively short length and would pose safety issues when bicyclists transitioned in/out of the median lane.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Three alternatives to the proposed center median design were developed through this project with the final selected being </a:t>
            </a:r>
            <a:r>
              <a:rPr lang="en-US" sz="1200" b="0" kern="1200" dirty="0" smtClean="0">
                <a:solidFill>
                  <a:schemeClr val="tx1"/>
                </a:solidFill>
                <a:effectLst/>
                <a:latin typeface="+mn-lt"/>
                <a:ea typeface="+mn-ea"/>
                <a:cs typeface="+mn-cs"/>
              </a:rPr>
              <a:t>a Protected Bike Lane with Landscaped Buffer, which considers the re-using the existing outside curb (and drainage structures) as the basis for a protected bike lane.</a:t>
            </a:r>
          </a:p>
          <a:p>
            <a:endParaRPr lang="en-US" baseline="0" dirty="0" smtClean="0"/>
          </a:p>
          <a:p>
            <a:r>
              <a:rPr lang="en-US" baseline="0" dirty="0" smtClean="0"/>
              <a:t>Municipal working group discussions and city staff were key in transitioning from the center median concept to the recommended alternative. </a:t>
            </a:r>
          </a:p>
          <a:p>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20</a:t>
            </a:fld>
            <a:endParaRPr lang="en-US" dirty="0"/>
          </a:p>
        </p:txBody>
      </p:sp>
    </p:spTree>
    <p:extLst>
      <p:ext uri="{BB962C8B-B14F-4D97-AF65-F5344CB8AC3E}">
        <p14:creationId xmlns:p14="http://schemas.microsoft.com/office/powerpoint/2010/main" val="254110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examines the different types of improvements recommended for the SR 7 corridor in Broward County, focusing on three layers of recommendations: low hanging fruit</a:t>
            </a:r>
            <a:r>
              <a:rPr lang="en-US" baseline="0" dirty="0" smtClean="0"/>
              <a:t> </a:t>
            </a:r>
            <a:r>
              <a:rPr lang="en-US" dirty="0" smtClean="0"/>
              <a:t>immediate corridor-wide improvements, short-term network connectivity projects, and long-term project development concepts. This presentation also highlights some innovative concepts for public outreach and technical analyses used to develop the project recommendations. </a:t>
            </a:r>
          </a:p>
          <a:p>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2</a:t>
            </a:fld>
            <a:endParaRPr lang="en-US" dirty="0"/>
          </a:p>
        </p:txBody>
      </p:sp>
    </p:spTree>
    <p:extLst>
      <p:ext uri="{BB962C8B-B14F-4D97-AF65-F5344CB8AC3E}">
        <p14:creationId xmlns:p14="http://schemas.microsoft.com/office/powerpoint/2010/main" val="351953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smtClean="0"/>
              <a:t/>
            </a:r>
            <a:br>
              <a:rPr lang="en-US" dirty="0" smtClean="0"/>
            </a:br>
            <a:endParaRPr lang="en-US" dirty="0" smtClean="0"/>
          </a:p>
          <a:p>
            <a:endParaRPr lang="en-US" dirty="0" smtClean="0"/>
          </a:p>
          <a:p>
            <a:pPr defTabSz="921096">
              <a:defRPr/>
            </a:pPr>
            <a:endParaRPr lang="en-US" baseline="0" dirty="0" smtClean="0"/>
          </a:p>
        </p:txBody>
      </p:sp>
      <p:sp>
        <p:nvSpPr>
          <p:cNvPr id="4" name="Slide Number Placeholder 3"/>
          <p:cNvSpPr>
            <a:spLocks noGrp="1"/>
          </p:cNvSpPr>
          <p:nvPr>
            <p:ph type="sldNum" sz="quarter" idx="10"/>
          </p:nvPr>
        </p:nvSpPr>
        <p:spPr/>
        <p:txBody>
          <a:bodyPr/>
          <a:lstStyle/>
          <a:p>
            <a:fld id="{526DAC08-1931-4F45-98A7-7D0EE822343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95683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Study Area description – SR 7</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SR 7 is a north-south regional principal arterial through South Florida. This study focuses on a approximately 21-mile section of SR 7 from just south of the Miami-Dade County Line to north of Sample Rd and extends out ½ mile to both the east and west of SR 7.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Within the study area alone, the corridor impacts 15 municipalities, unincorporated Broward County, and the Seminole Tribe of Florida. The study area is characterized by predominantly commercial uses fronting the corridor with single family residential neighborhoods behind, with higher land use intensities in the south half of the corridor. The speed limit varies between 40 and 45 MPH and the existing ROW varies between 80 to 160 feet.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Multi-family development and other trip generators, including the Hard Rock Casino, car dealers, medical centers, hospitals, shopping centers, and schools to name a few examples, are found at major intersections and along the corridor. </a:t>
            </a:r>
            <a:r>
              <a:rPr lang="en-US" sz="1200" u="sng" kern="1200" dirty="0" smtClean="0">
                <a:solidFill>
                  <a:schemeClr val="tx1"/>
                </a:solidFill>
                <a:effectLst/>
                <a:latin typeface="+mn-lt"/>
                <a:ea typeface="+mn-ea"/>
                <a:cs typeface="+mn-cs"/>
              </a:rPr>
              <a:t>SR 7 has the highest transit ridership of any corridor in Broward and this is one reason we focused on improving transit and connectivity/accessibility to transit.  The </a:t>
            </a:r>
            <a:r>
              <a:rPr lang="en-US" sz="1200" kern="1200" dirty="0" smtClean="0">
                <a:solidFill>
                  <a:schemeClr val="tx1"/>
                </a:solidFill>
                <a:effectLst/>
                <a:latin typeface="+mn-lt"/>
                <a:ea typeface="+mn-ea"/>
                <a:cs typeface="+mn-cs"/>
              </a:rPr>
              <a:t>existing traffic volumes (60,000 to 80,000 VPH)  and t</a:t>
            </a:r>
            <a:r>
              <a:rPr lang="en-US" sz="1200" u="sng" kern="1200" dirty="0" smtClean="0">
                <a:solidFill>
                  <a:schemeClr val="tx1"/>
                </a:solidFill>
                <a:effectLst/>
                <a:latin typeface="+mn-lt"/>
                <a:ea typeface="+mn-ea"/>
                <a:cs typeface="+mn-cs"/>
              </a:rPr>
              <a:t>here is a high frequency of pedestrian and bicycle crashes within the study area</a:t>
            </a:r>
            <a:r>
              <a:rPr lang="en-US" sz="1200" kern="1200" dirty="0" smtClean="0">
                <a:solidFill>
                  <a:schemeClr val="tx1"/>
                </a:solidFill>
                <a:effectLst/>
                <a:latin typeface="+mn-lt"/>
                <a:ea typeface="+mn-ea"/>
                <a:cs typeface="+mn-cs"/>
              </a:rPr>
              <a:t>, due to the high traffic, so improving overall mobility and safety for all users is the key focus of this study.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4</a:t>
            </a:fld>
            <a:endParaRPr lang="en-US" dirty="0"/>
          </a:p>
        </p:txBody>
      </p:sp>
    </p:spTree>
    <p:extLst>
      <p:ext uri="{BB962C8B-B14F-4D97-AF65-F5344CB8AC3E}">
        <p14:creationId xmlns:p14="http://schemas.microsoft.com/office/powerpoint/2010/main" val="164767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length of the corridor and high number of stakeholders involved, we created two groups for public outreach and feedback. The first group of stakeholders were more technical oriented and involved Broward</a:t>
            </a:r>
            <a:r>
              <a:rPr lang="en-US" baseline="0" dirty="0" smtClean="0"/>
              <a:t> County, Broward MPO, Florida DOT, the South Florida Regional Transportation Authority, and the South Florida Regional Planning Council. We also invited similar agencies from Miami-Dade County since this study reached the county line. The role of the PAC was to take information back to their agency and provide technical review and feedback. </a:t>
            </a:r>
          </a:p>
        </p:txBody>
      </p:sp>
      <p:sp>
        <p:nvSpPr>
          <p:cNvPr id="4" name="Slide Number Placeholder 3"/>
          <p:cNvSpPr>
            <a:spLocks noGrp="1"/>
          </p:cNvSpPr>
          <p:nvPr>
            <p:ph type="sldNum" sz="quarter" idx="10"/>
          </p:nvPr>
        </p:nvSpPr>
        <p:spPr/>
        <p:txBody>
          <a:bodyPr/>
          <a:lstStyle/>
          <a:p>
            <a:fld id="{9609A66A-14E2-4C4A-8001-22F0F0DD2F52}" type="slidenum">
              <a:rPr lang="en-US" smtClean="0"/>
              <a:t>5</a:t>
            </a:fld>
            <a:endParaRPr lang="en-US" dirty="0"/>
          </a:p>
        </p:txBody>
      </p:sp>
    </p:spTree>
    <p:extLst>
      <p:ext uri="{BB962C8B-B14F-4D97-AF65-F5344CB8AC3E}">
        <p14:creationId xmlns:p14="http://schemas.microsoft.com/office/powerpoint/2010/main" val="2912628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study area impacts 15 cities, the Seminole Tribe of Florida, and unincorporated Broward County and so the </a:t>
            </a:r>
            <a:r>
              <a:rPr lang="en-US" dirty="0" smtClean="0"/>
              <a:t>second group</a:t>
            </a:r>
            <a:r>
              <a:rPr lang="en-US" baseline="0" dirty="0" smtClean="0"/>
              <a:t> of stakeholders formed was the Municipal Working Group. The larger group was divided into three smaller working groups based on geography…a south, central, and north working group. Four meetings were held with the working groups to provide more in-depth discussions and review by the different local jurisdictions than would have been possible at the PAC level. Grouping the cities together geographically into subgroups also allowed for discussion of projects that crossed city boundaries. </a:t>
            </a:r>
          </a:p>
          <a:p>
            <a:endParaRPr lang="en-US" baseline="0" dirty="0" smtClean="0"/>
          </a:p>
        </p:txBody>
      </p:sp>
      <p:sp>
        <p:nvSpPr>
          <p:cNvPr id="4" name="Slide Number Placeholder 3"/>
          <p:cNvSpPr>
            <a:spLocks noGrp="1"/>
          </p:cNvSpPr>
          <p:nvPr>
            <p:ph type="sldNum" sz="quarter" idx="10"/>
          </p:nvPr>
        </p:nvSpPr>
        <p:spPr/>
        <p:txBody>
          <a:bodyPr/>
          <a:lstStyle/>
          <a:p>
            <a:fld id="{9609A66A-14E2-4C4A-8001-22F0F0DD2F52}" type="slidenum">
              <a:rPr lang="en-US" smtClean="0"/>
              <a:t>6</a:t>
            </a:fld>
            <a:endParaRPr lang="en-US" dirty="0"/>
          </a:p>
        </p:txBody>
      </p:sp>
    </p:spTree>
    <p:extLst>
      <p:ext uri="{BB962C8B-B14F-4D97-AF65-F5344CB8AC3E}">
        <p14:creationId xmlns:p14="http://schemas.microsoft.com/office/powerpoint/2010/main" val="72351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study itself lasted just under a year and a half and, l</a:t>
            </a:r>
            <a:r>
              <a:rPr lang="en-US" dirty="0" smtClean="0"/>
              <a:t>ike many</a:t>
            </a:r>
            <a:r>
              <a:rPr lang="en-US" baseline="0" dirty="0" smtClean="0"/>
              <a:t> corridor studies, there was a lot to accomplish during this time. The technical process flowed very much like a typical corridor study – establishing study goals and baseline conditions, identifying the safety and mobility issues to be addressed, recommending improvements, and developing the implementation plan. </a:t>
            </a:r>
            <a:r>
              <a:rPr lang="en-US" baseline="0" dirty="0" smtClean="0">
                <a:solidFill>
                  <a:srgbClr val="FF0000"/>
                </a:solidFill>
              </a:rPr>
              <a:t>What was different about this study was the public outreach process and how we identified safety hotspot locations, which were the backbone of identifying locations for needed improvements.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7</a:t>
            </a:fld>
            <a:endParaRPr lang="en-US" dirty="0"/>
          </a:p>
        </p:txBody>
      </p:sp>
    </p:spTree>
    <p:extLst>
      <p:ext uri="{BB962C8B-B14F-4D97-AF65-F5344CB8AC3E}">
        <p14:creationId xmlns:p14="http://schemas.microsoft.com/office/powerpoint/2010/main" val="404011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solidFill>
                  <a:srgbClr val="FF0000"/>
                </a:solidFill>
              </a:rPr>
              <a:t>Given that this study area was long, traditional public outreach methods, like workshops or open houses, probably wouldn’t be effective in reaching a lot of people or getting concrete input needed to develop recommendations. Therefore we developed a public outreach plan that focused on activities that would go to where the people are and not require them to go out of their routine to attend. Highlights include:</a:t>
            </a:r>
          </a:p>
          <a:p>
            <a:pPr marL="171450" indent="-171450">
              <a:buFont typeface="Arial" panose="020B0604020202020204" pitchFamily="34" charset="0"/>
              <a:buChar char="•"/>
            </a:pPr>
            <a:r>
              <a:rPr lang="en-US" sz="1200" baseline="0" dirty="0" smtClean="0">
                <a:solidFill>
                  <a:srgbClr val="FF0000"/>
                </a:solidFill>
              </a:rPr>
              <a:t>A project website and email campaign, which reached around 3,500 people</a:t>
            </a:r>
          </a:p>
          <a:p>
            <a:pPr marL="171450" indent="-171450">
              <a:buFont typeface="Arial" panose="020B0604020202020204" pitchFamily="34" charset="0"/>
              <a:buChar char="•"/>
            </a:pPr>
            <a:r>
              <a:rPr lang="en-US" sz="1200" baseline="0" dirty="0" smtClean="0">
                <a:solidFill>
                  <a:srgbClr val="FF0000"/>
                </a:solidFill>
              </a:rPr>
              <a:t>Conducting a transit intercept survey where we talked with over 1,000 transit riders throughout the corridor</a:t>
            </a:r>
          </a:p>
          <a:p>
            <a:pPr marL="171450" indent="-171450">
              <a:buFont typeface="Arial" panose="020B0604020202020204" pitchFamily="34" charset="0"/>
              <a:buChar char="•"/>
            </a:pPr>
            <a:r>
              <a:rPr lang="en-US" sz="1200" baseline="0" dirty="0" smtClean="0">
                <a:solidFill>
                  <a:srgbClr val="FF0000"/>
                </a:solidFill>
              </a:rPr>
              <a:t>Holding an e-town hall meeting where we attempted to </a:t>
            </a:r>
            <a:r>
              <a:rPr lang="en-US" sz="1200" baseline="0" dirty="0" err="1" smtClean="0">
                <a:solidFill>
                  <a:srgbClr val="FF0000"/>
                </a:solidFill>
              </a:rPr>
              <a:t>robo</a:t>
            </a:r>
            <a:r>
              <a:rPr lang="en-US" sz="1200" baseline="0" dirty="0" smtClean="0">
                <a:solidFill>
                  <a:srgbClr val="FF0000"/>
                </a:solidFill>
              </a:rPr>
              <a:t>-call all 21k registered household phone lines in the study area to participate in a virtual town hall meeting, Through this we reached nearly 2,400 people and nearly 200 people were participating at the end of the one hour call</a:t>
            </a:r>
          </a:p>
          <a:p>
            <a:pPr marL="171450" indent="-171450">
              <a:buFont typeface="Arial" panose="020B0604020202020204" pitchFamily="34" charset="0"/>
              <a:buChar char="•"/>
            </a:pPr>
            <a:r>
              <a:rPr lang="en-US" sz="1200" baseline="0" dirty="0" smtClean="0">
                <a:solidFill>
                  <a:srgbClr val="FF0000"/>
                </a:solidFill>
              </a:rPr>
              <a:t>Community meetings where we requested 10-15 minutes to talk about this study and get feedback during community meetings already planned. </a:t>
            </a:r>
          </a:p>
          <a:p>
            <a:pPr marL="171450" indent="-171450">
              <a:buFont typeface="Arial" panose="020B0604020202020204" pitchFamily="34" charset="0"/>
              <a:buChar char="•"/>
            </a:pPr>
            <a:r>
              <a:rPr lang="en-US" sz="1200" baseline="0" dirty="0" smtClean="0">
                <a:solidFill>
                  <a:srgbClr val="FF0000"/>
                </a:solidFill>
              </a:rPr>
              <a:t>All total we reached over 7,350 people through the public outreach plan.</a:t>
            </a:r>
          </a:p>
          <a:p>
            <a:endParaRPr lang="en-US" sz="1200" baseline="0" dirty="0" smtClean="0">
              <a:solidFill>
                <a:srgbClr val="FF0000"/>
              </a:solidFill>
            </a:endParaRPr>
          </a:p>
          <a:p>
            <a:r>
              <a:rPr lang="en-US" sz="1200" baseline="0" dirty="0" smtClean="0">
                <a:solidFill>
                  <a:srgbClr val="FF0000"/>
                </a:solidFill>
              </a:rPr>
              <a:t>Traditional outreach activities like public workshops can also be expensive in terms of the average cost per person reached. By keeping track of the number of people reach we can monitor how much it costs per person.  If this type of calculation can be consistently on all projects, it can become a useful tool to create a performance measure and determine the efficiency in how outreach dollars are spent on these types of projects. </a:t>
            </a:r>
            <a:endParaRPr lang="en-US" dirty="0" smtClean="0"/>
          </a:p>
        </p:txBody>
      </p:sp>
      <p:sp>
        <p:nvSpPr>
          <p:cNvPr id="4" name="Slide Number Placeholder 3"/>
          <p:cNvSpPr>
            <a:spLocks noGrp="1"/>
          </p:cNvSpPr>
          <p:nvPr>
            <p:ph type="sldNum" sz="quarter" idx="10"/>
          </p:nvPr>
        </p:nvSpPr>
        <p:spPr/>
        <p:txBody>
          <a:bodyPr/>
          <a:lstStyle/>
          <a:p>
            <a:fld id="{9609A66A-14E2-4C4A-8001-22F0F0DD2F52}" type="slidenum">
              <a:rPr lang="en-US" smtClean="0"/>
              <a:t>8</a:t>
            </a:fld>
            <a:endParaRPr lang="en-US" dirty="0"/>
          </a:p>
        </p:txBody>
      </p:sp>
    </p:spTree>
    <p:extLst>
      <p:ext uri="{BB962C8B-B14F-4D97-AF65-F5344CB8AC3E}">
        <p14:creationId xmlns:p14="http://schemas.microsoft.com/office/powerpoint/2010/main" val="3379686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unique thing we did for the public outreach plan was</a:t>
            </a:r>
            <a:r>
              <a:rPr lang="en-US" baseline="0" dirty="0" smtClean="0"/>
              <a:t> to</a:t>
            </a:r>
            <a:r>
              <a:rPr lang="en-US" dirty="0" smtClean="0"/>
              <a:t> conduct </a:t>
            </a:r>
            <a:r>
              <a:rPr lang="en-US" baseline="0" dirty="0" smtClean="0"/>
              <a:t>an evaluation mid-way through the study to see how effective the activities had been in reaching people. Through the different outreach activities we collected home ZIP codes and how many people from each ZIP code were participating compared to different demographic variables. This helped us ensure participation not only throughout the corridor, but also that we were getting participation from areas with traditionally underserved populations. For example, this map shows the number of ZIP codes collected in the northern half of the study area compared to areas with higher percentages of minorities (shown in red). Doing this evaluation mid-way through the study helped us identify any areas we hadn’t yet reached so we could refocus outreach while there’s still time to make a difference. Using this strategy we were successfully able to redirect outreach activities mid-way through a study to maximize participation. </a:t>
            </a:r>
            <a:endParaRPr lang="en-US" dirty="0"/>
          </a:p>
        </p:txBody>
      </p:sp>
      <p:sp>
        <p:nvSpPr>
          <p:cNvPr id="4" name="Slide Number Placeholder 3"/>
          <p:cNvSpPr>
            <a:spLocks noGrp="1"/>
          </p:cNvSpPr>
          <p:nvPr>
            <p:ph type="sldNum" sz="quarter" idx="10"/>
          </p:nvPr>
        </p:nvSpPr>
        <p:spPr/>
        <p:txBody>
          <a:bodyPr/>
          <a:lstStyle/>
          <a:p>
            <a:fld id="{9609A66A-14E2-4C4A-8001-22F0F0DD2F52}" type="slidenum">
              <a:rPr lang="en-US" smtClean="0"/>
              <a:t>9</a:t>
            </a:fld>
            <a:endParaRPr lang="en-US" dirty="0"/>
          </a:p>
        </p:txBody>
      </p:sp>
    </p:spTree>
    <p:extLst>
      <p:ext uri="{BB962C8B-B14F-4D97-AF65-F5344CB8AC3E}">
        <p14:creationId xmlns:p14="http://schemas.microsoft.com/office/powerpoint/2010/main" val="3635378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438400" y="710381"/>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4871398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489B38-FC7A-4ADC-8237-F2ECB81F5B17}" type="datetime1">
              <a:rPr lang="en-US" smtClean="0"/>
              <a:t>10/27/2016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185699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8307E-330E-4EAB-A90B-94A0C8AAC991}" type="datetime1">
              <a:rPr lang="en-US" smtClean="0"/>
              <a:t>10/27/2016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170415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AF18-F6F5-430A-9E7C-75D6C558A1C7}" type="datetime1">
              <a:rPr lang="en-US" smtClean="0"/>
              <a:t>10/27/2016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270895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438400" y="710381"/>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8038356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58669-6103-4AB5-8BF1-EA09CC873B81}" type="datetime1">
              <a:rPr lang="en-US" smtClean="0"/>
              <a:t>10/27/2016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540688" y="6423474"/>
            <a:ext cx="713002" cy="574224"/>
          </a:xfrm>
          <a:prstGeom prst="rect">
            <a:avLst/>
          </a:prstGeom>
        </p:spPr>
        <p:txBody>
          <a:bodyPr/>
          <a:lstStyle>
            <a:lvl1pPr>
              <a:defRPr sz="2000" b="1">
                <a:solidFill>
                  <a:schemeClr val="bg1"/>
                </a:solidFill>
              </a:defRPr>
            </a:lvl1pPr>
          </a:lstStyle>
          <a:p>
            <a:fld id="{8CC21EAB-072D-4A6A-9974-0676798B45E0}" type="slidenum">
              <a:rPr lang="en-US" smtClean="0"/>
              <a:pPr/>
              <a:t>‹#›</a:t>
            </a:fld>
            <a:endParaRPr lang="en-US" dirty="0"/>
          </a:p>
        </p:txBody>
      </p:sp>
    </p:spTree>
    <p:extLst>
      <p:ext uri="{BB962C8B-B14F-4D97-AF65-F5344CB8AC3E}">
        <p14:creationId xmlns:p14="http://schemas.microsoft.com/office/powerpoint/2010/main" val="398527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500AB5-8231-49C6-99E4-C676E87A5E7C}" type="datetime1">
              <a:rPr lang="en-US" smtClean="0"/>
              <a:t>10/27/2016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183831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5004F5-D9CF-4CFF-A6C3-166943E94FBC}" type="datetime1">
              <a:rPr lang="en-US" smtClean="0"/>
              <a:t>10/27/2016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264488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830B3F-0123-4891-B059-2F908EBB7BC0}" type="datetime1">
              <a:rPr lang="en-US" smtClean="0"/>
              <a:t>10/27/2016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39044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0551FD-7E74-4C4A-84F7-DFE6C3FEF4FD}" type="datetime1">
              <a:rPr lang="en-US" smtClean="0"/>
              <a:t>10/27/2016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212157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E7CB1-62BE-40F8-9A21-909B9B46333C}" type="datetime1">
              <a:rPr lang="en-US" smtClean="0"/>
              <a:t>10/27/2016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321183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88976-71B7-4E18-9F6A-47413CFF4289}" type="datetime1">
              <a:rPr lang="en-US" smtClean="0"/>
              <a:t>10/27/2016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C5EE1C-635D-4246-87C5-768D6ED69681}" type="slidenum">
              <a:rPr lang="en-US" smtClean="0"/>
              <a:t>‹#›</a:t>
            </a:fld>
            <a:endParaRPr lang="en-US" dirty="0"/>
          </a:p>
        </p:txBody>
      </p:sp>
    </p:spTree>
    <p:extLst>
      <p:ext uri="{BB962C8B-B14F-4D97-AF65-F5344CB8AC3E}">
        <p14:creationId xmlns:p14="http://schemas.microsoft.com/office/powerpoint/2010/main" val="303208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435600" y="3035"/>
            <a:ext cx="6441975" cy="15292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2301" y="1680519"/>
            <a:ext cx="11255274" cy="44964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AB602-A770-4B5A-944A-5D1D4959A895}" type="datetime1">
              <a:rPr lang="en-US" smtClean="0"/>
              <a:t>10/27/2016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Rectangle 5"/>
          <p:cNvSpPr/>
          <p:nvPr userDrawn="1"/>
        </p:nvSpPr>
        <p:spPr>
          <a:xfrm>
            <a:off x="75304" y="0"/>
            <a:ext cx="2269863" cy="999482"/>
          </a:xfrm>
          <a:custGeom>
            <a:avLst/>
            <a:gdLst>
              <a:gd name="connsiteX0" fmla="*/ 0 w 2269863"/>
              <a:gd name="connsiteY0" fmla="*/ 0 h 999482"/>
              <a:gd name="connsiteX1" fmla="*/ 2269863 w 2269863"/>
              <a:gd name="connsiteY1" fmla="*/ 0 h 999482"/>
              <a:gd name="connsiteX2" fmla="*/ 2269863 w 2269863"/>
              <a:gd name="connsiteY2" fmla="*/ 999482 h 999482"/>
              <a:gd name="connsiteX3" fmla="*/ 0 w 2269863"/>
              <a:gd name="connsiteY3" fmla="*/ 999482 h 999482"/>
              <a:gd name="connsiteX4" fmla="*/ 0 w 2269863"/>
              <a:gd name="connsiteY4" fmla="*/ 0 h 999482"/>
              <a:gd name="connsiteX0" fmla="*/ 0 w 2269863"/>
              <a:gd name="connsiteY0" fmla="*/ 0 h 999482"/>
              <a:gd name="connsiteX1" fmla="*/ 2269863 w 2269863"/>
              <a:gd name="connsiteY1" fmla="*/ 0 h 999482"/>
              <a:gd name="connsiteX2" fmla="*/ 2205318 w 2269863"/>
              <a:gd name="connsiteY2" fmla="*/ 891906 h 999482"/>
              <a:gd name="connsiteX3" fmla="*/ 0 w 2269863"/>
              <a:gd name="connsiteY3" fmla="*/ 999482 h 999482"/>
              <a:gd name="connsiteX4" fmla="*/ 0 w 2269863"/>
              <a:gd name="connsiteY4" fmla="*/ 0 h 999482"/>
              <a:gd name="connsiteX0" fmla="*/ 0 w 2269863"/>
              <a:gd name="connsiteY0" fmla="*/ 0 h 999482"/>
              <a:gd name="connsiteX1" fmla="*/ 2269863 w 2269863"/>
              <a:gd name="connsiteY1" fmla="*/ 0 h 999482"/>
              <a:gd name="connsiteX2" fmla="*/ 2205318 w 2269863"/>
              <a:gd name="connsiteY2" fmla="*/ 891906 h 999482"/>
              <a:gd name="connsiteX3" fmla="*/ 0 w 2269863"/>
              <a:gd name="connsiteY3" fmla="*/ 999482 h 999482"/>
              <a:gd name="connsiteX4" fmla="*/ 0 w 2269863"/>
              <a:gd name="connsiteY4" fmla="*/ 0 h 999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863" h="999482">
                <a:moveTo>
                  <a:pt x="0" y="0"/>
                </a:moveTo>
                <a:lnTo>
                  <a:pt x="2269863" y="0"/>
                </a:lnTo>
                <a:lnTo>
                  <a:pt x="2205318" y="891906"/>
                </a:lnTo>
                <a:cubicBezTo>
                  <a:pt x="1394908" y="1067615"/>
                  <a:pt x="735106" y="963623"/>
                  <a:pt x="0" y="9994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93594" y="229961"/>
            <a:ext cx="1833282" cy="687481"/>
          </a:xfrm>
          <a:prstGeom prst="rect">
            <a:avLst/>
          </a:prstGeom>
        </p:spPr>
      </p:pic>
    </p:spTree>
    <p:extLst>
      <p:ext uri="{BB962C8B-B14F-4D97-AF65-F5344CB8AC3E}">
        <p14:creationId xmlns:p14="http://schemas.microsoft.com/office/powerpoint/2010/main" val="36668504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r" defTabSz="914400" rtl="0" eaLnBrk="1" latinLnBrk="0" hangingPunct="1">
        <a:lnSpc>
          <a:spcPct val="90000"/>
        </a:lnSpc>
        <a:spcBef>
          <a:spcPct val="0"/>
        </a:spcBef>
        <a:buNone/>
        <a:defRPr sz="40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emf"/><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hyperlink" Target="http://www.browardmpo.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049" y="1553738"/>
            <a:ext cx="8245995" cy="2710787"/>
          </a:xfrm>
        </p:spPr>
        <p:txBody>
          <a:bodyPr anchor="ctr">
            <a:normAutofit/>
          </a:bodyPr>
          <a:lstStyle/>
          <a:p>
            <a:pPr algn="r"/>
            <a:r>
              <a:rPr lang="en-US" sz="2600" cap="all" dirty="0" smtClean="0">
                <a:effectLst>
                  <a:outerShdw blurRad="38100" dist="38100" dir="2700000" algn="tl">
                    <a:srgbClr val="000000">
                      <a:alpha val="43137"/>
                    </a:srgbClr>
                  </a:outerShdw>
                </a:effectLst>
              </a:rPr>
              <a:t>Forging a New Path on Corridor planning Studies</a:t>
            </a:r>
            <a:r>
              <a:rPr lang="en-US" sz="3200" cap="all" dirty="0" smtClean="0">
                <a:effectLst>
                  <a:outerShdw blurRad="38100" dist="38100" dir="2700000" algn="tl">
                    <a:srgbClr val="000000">
                      <a:alpha val="43137"/>
                    </a:srgbClr>
                  </a:outerShdw>
                </a:effectLst>
              </a:rPr>
              <a:t/>
            </a:r>
            <a:br>
              <a:rPr lang="en-US" sz="3200" cap="all" dirty="0" smtClean="0">
                <a:effectLst>
                  <a:outerShdw blurRad="38100" dist="38100" dir="2700000" algn="tl">
                    <a:srgbClr val="000000">
                      <a:alpha val="43137"/>
                    </a:srgbClr>
                  </a:outerShdw>
                </a:effectLst>
              </a:rPr>
            </a:br>
            <a:r>
              <a:rPr lang="en-US" sz="3200" cap="all" dirty="0" smtClean="0">
                <a:effectLst>
                  <a:outerShdw blurRad="38100" dist="38100" dir="2700000" algn="tl">
                    <a:srgbClr val="000000">
                      <a:alpha val="43137"/>
                    </a:srgbClr>
                  </a:outerShdw>
                </a:effectLst>
              </a:rPr>
              <a:t>the sr7 planning study</a:t>
            </a:r>
            <a:r>
              <a:rPr lang="en-US" sz="3200" i="1" cap="all" dirty="0" smtClean="0"/>
              <a:t/>
            </a:r>
            <a:br>
              <a:rPr lang="en-US" sz="3200" i="1" cap="all" dirty="0" smtClean="0"/>
            </a:br>
            <a:r>
              <a:rPr lang="en-US" sz="2000" cap="all" dirty="0" smtClean="0"/>
              <a:t/>
            </a:r>
            <a:br>
              <a:rPr lang="en-US" sz="2000" cap="all" dirty="0" smtClean="0"/>
            </a:br>
            <a:r>
              <a:rPr lang="en-US" sz="2300" cap="all" dirty="0" smtClean="0"/>
              <a:t>AMPO 2016 – Fort worth, </a:t>
            </a:r>
            <a:r>
              <a:rPr lang="en-US" sz="2300" cap="all" dirty="0" err="1" smtClean="0"/>
              <a:t>tx</a:t>
            </a:r>
            <a:r>
              <a:rPr lang="en-US" sz="2300" cap="all" dirty="0" smtClean="0"/>
              <a:t/>
            </a:r>
            <a:br>
              <a:rPr lang="en-US" sz="2300" cap="all" dirty="0" smtClean="0"/>
            </a:br>
            <a:r>
              <a:rPr lang="en-US" sz="2300" dirty="0"/>
              <a:t>October 28, 2016</a:t>
            </a:r>
            <a:br>
              <a:rPr lang="en-US" sz="2300" dirty="0"/>
            </a:br>
            <a:r>
              <a:rPr lang="en-US" sz="3200" cap="all" dirty="0" smtClean="0"/>
              <a:t>	</a:t>
            </a:r>
            <a:br>
              <a:rPr lang="en-US" sz="3200" cap="all" dirty="0" smtClean="0"/>
            </a:br>
            <a:endParaRPr lang="en-US" sz="3200" dirty="0"/>
          </a:p>
        </p:txBody>
      </p:sp>
      <p:sp>
        <p:nvSpPr>
          <p:cNvPr id="3" name="TextBox 2"/>
          <p:cNvSpPr txBox="1"/>
          <p:nvPr/>
        </p:nvSpPr>
        <p:spPr>
          <a:xfrm>
            <a:off x="3033133" y="5397190"/>
            <a:ext cx="8965580" cy="830997"/>
          </a:xfrm>
          <a:prstGeom prst="rect">
            <a:avLst/>
          </a:prstGeom>
          <a:noFill/>
        </p:spPr>
        <p:txBody>
          <a:bodyPr wrap="square" rtlCol="0">
            <a:spAutoFit/>
          </a:bodyPr>
          <a:lstStyle/>
          <a:p>
            <a:pPr algn="r"/>
            <a:r>
              <a:rPr lang="en-US" sz="2400" b="1" dirty="0">
                <a:ea typeface="+mj-ea"/>
                <a:cs typeface="+mj-cs"/>
              </a:rPr>
              <a:t>Roxana </a:t>
            </a:r>
            <a:r>
              <a:rPr lang="en-US" sz="2400" b="1" dirty="0" err="1">
                <a:ea typeface="+mj-ea"/>
                <a:cs typeface="+mj-cs"/>
              </a:rPr>
              <a:t>Ene</a:t>
            </a:r>
            <a:r>
              <a:rPr lang="en-US" sz="2400" b="1" dirty="0">
                <a:ea typeface="+mj-ea"/>
                <a:cs typeface="+mj-cs"/>
              </a:rPr>
              <a:t>, </a:t>
            </a:r>
            <a:r>
              <a:rPr lang="en-US" sz="2400" b="1" dirty="0" smtClean="0">
                <a:ea typeface="+mj-ea"/>
                <a:cs typeface="+mj-cs"/>
              </a:rPr>
              <a:t>Project Manager, Broward MPO</a:t>
            </a:r>
            <a:endParaRPr lang="en-US" sz="2400" b="1" dirty="0">
              <a:ea typeface="+mj-ea"/>
              <a:cs typeface="+mj-cs"/>
            </a:endParaRPr>
          </a:p>
          <a:p>
            <a:pPr algn="r"/>
            <a:r>
              <a:rPr lang="en-US" sz="2400" b="1" dirty="0">
                <a:ea typeface="+mj-ea"/>
                <a:cs typeface="+mj-cs"/>
              </a:rPr>
              <a:t>Elisabeth Schuck, AICP, LEED GA, Tindale Oliver</a:t>
            </a:r>
          </a:p>
        </p:txBody>
      </p:sp>
    </p:spTree>
    <p:extLst>
      <p:ext uri="{BB962C8B-B14F-4D97-AF65-F5344CB8AC3E}">
        <p14:creationId xmlns:p14="http://schemas.microsoft.com/office/powerpoint/2010/main" val="2950505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37407" y="1691101"/>
            <a:ext cx="3924300" cy="640080"/>
            <a:chOff x="-630393" y="1622981"/>
            <a:chExt cx="3924300" cy="640080"/>
          </a:xfrm>
        </p:grpSpPr>
        <p:grpSp>
          <p:nvGrpSpPr>
            <p:cNvPr id="15" name="Group 14"/>
            <p:cNvGrpSpPr/>
            <p:nvPr/>
          </p:nvGrpSpPr>
          <p:grpSpPr>
            <a:xfrm>
              <a:off x="-630393" y="1622981"/>
              <a:ext cx="3924300" cy="640080"/>
              <a:chOff x="4141632" y="1711213"/>
              <a:chExt cx="3924300" cy="640080"/>
            </a:xfrm>
          </p:grpSpPr>
          <p:sp>
            <p:nvSpPr>
              <p:cNvPr id="16" name="Rounded Rectangle 15"/>
              <p:cNvSpPr/>
              <p:nvPr/>
            </p:nvSpPr>
            <p:spPr>
              <a:xfrm>
                <a:off x="4141632" y="1737601"/>
                <a:ext cx="3924300" cy="58730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100" b="1" dirty="0" smtClean="0">
                    <a:solidFill>
                      <a:schemeClr val="bg1"/>
                    </a:solidFill>
                  </a:rPr>
                  <a:t>Bike/Pedestrian Crashes</a:t>
                </a:r>
                <a:endParaRPr lang="en-US" sz="2100" b="1" dirty="0">
                  <a:solidFill>
                    <a:schemeClr val="bg1"/>
                  </a:solidFill>
                </a:endParaRPr>
              </a:p>
            </p:txBody>
          </p:sp>
          <p:sp>
            <p:nvSpPr>
              <p:cNvPr id="18" name="Oval 17"/>
              <p:cNvSpPr/>
              <p:nvPr/>
            </p:nvSpPr>
            <p:spPr>
              <a:xfrm>
                <a:off x="7190234" y="1711213"/>
                <a:ext cx="640080" cy="64008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173" y="1723945"/>
              <a:ext cx="438152" cy="438152"/>
            </a:xfrm>
            <a:prstGeom prst="rect">
              <a:avLst/>
            </a:prstGeom>
            <a:ln>
              <a:noFill/>
            </a:ln>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US" dirty="0" smtClean="0"/>
              <a:t>Study Process: </a:t>
            </a:r>
            <a:br>
              <a:rPr lang="en-US" dirty="0" smtClean="0"/>
            </a:br>
            <a:r>
              <a:rPr lang="en-US" dirty="0" smtClean="0"/>
              <a:t>Innovative Concepts</a:t>
            </a:r>
            <a:endParaRPr lang="en-US" dirty="0"/>
          </a:p>
        </p:txBody>
      </p:sp>
      <p:sp>
        <p:nvSpPr>
          <p:cNvPr id="4" name="Slide Number Placeholder 3"/>
          <p:cNvSpPr>
            <a:spLocks noGrp="1"/>
          </p:cNvSpPr>
          <p:nvPr>
            <p:ph type="sldNum" sz="quarter" idx="12"/>
          </p:nvPr>
        </p:nvSpPr>
        <p:spPr/>
        <p:txBody>
          <a:bodyPr/>
          <a:lstStyle/>
          <a:p>
            <a:pPr algn="r"/>
            <a:fld id="{8CC21EAB-072D-4A6A-9974-0676798B45E0}" type="slidenum">
              <a:rPr lang="en-US" sz="2000" b="1">
                <a:solidFill>
                  <a:schemeClr val="bg1"/>
                </a:solidFill>
              </a:rPr>
              <a:pPr algn="r"/>
              <a:t>10</a:t>
            </a:fld>
            <a:endParaRPr lang="en-US" sz="2000" b="1" dirty="0">
              <a:solidFill>
                <a:schemeClr val="bg1"/>
              </a:solidFill>
            </a:endParaRPr>
          </a:p>
        </p:txBody>
      </p:sp>
      <p:pic>
        <p:nvPicPr>
          <p:cNvPr id="8" name="Content Placeholder 4" descr="C:\Users\eph\Desktop\SR 7 MMC\Maps\Ped_Bike Crash - Fatal vs Severe Injury.png"/>
          <p:cNvPicPr>
            <a:picLocks/>
          </p:cNvPicPr>
          <p:nvPr/>
        </p:nvPicPr>
        <p:blipFill rotWithShape="1">
          <a:blip r:embed="rId4" cstate="print">
            <a:extLst>
              <a:ext uri="{28A0092B-C50C-407E-A947-70E740481C1C}">
                <a14:useLocalDpi xmlns:a14="http://schemas.microsoft.com/office/drawing/2010/main" val="0"/>
              </a:ext>
            </a:extLst>
          </a:blip>
          <a:srcRect l="20308" t="14069" r="9154" b="55055"/>
          <a:stretch/>
        </p:blipFill>
        <p:spPr bwMode="auto">
          <a:xfrm>
            <a:off x="1060835" y="2551732"/>
            <a:ext cx="10091461" cy="3277568"/>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descr="C:\Users\eph\Desktop\SR 7 MMC\Maps\RidershipAreaTiers11x17.png"/>
          <p:cNvPicPr/>
          <p:nvPr/>
        </p:nvPicPr>
        <p:blipFill rotWithShape="1">
          <a:blip r:embed="rId5" cstate="print">
            <a:extLst>
              <a:ext uri="{28A0092B-C50C-407E-A947-70E740481C1C}">
                <a14:useLocalDpi xmlns:a14="http://schemas.microsoft.com/office/drawing/2010/main" val="0"/>
              </a:ext>
            </a:extLst>
          </a:blip>
          <a:srcRect l="20371" t="14134" r="9081" b="55095"/>
          <a:stretch/>
        </p:blipFill>
        <p:spPr bwMode="auto">
          <a:xfrm>
            <a:off x="1092221" y="2629371"/>
            <a:ext cx="10060075" cy="3122291"/>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nvGrpSpPr>
          <p:cNvPr id="14" name="Group 13"/>
          <p:cNvGrpSpPr/>
          <p:nvPr/>
        </p:nvGrpSpPr>
        <p:grpSpPr>
          <a:xfrm>
            <a:off x="4141632" y="1696699"/>
            <a:ext cx="3924300" cy="640080"/>
            <a:chOff x="4141632" y="1711213"/>
            <a:chExt cx="3924300" cy="640080"/>
          </a:xfrm>
        </p:grpSpPr>
        <p:sp>
          <p:nvSpPr>
            <p:cNvPr id="10" name="Rounded Rectangle 9"/>
            <p:cNvSpPr/>
            <p:nvPr/>
          </p:nvSpPr>
          <p:spPr>
            <a:xfrm>
              <a:off x="4141632" y="1737601"/>
              <a:ext cx="3924300" cy="58730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b="1" dirty="0" smtClean="0">
                  <a:solidFill>
                    <a:sysClr val="windowText" lastClr="000000"/>
                  </a:solidFill>
                </a:rPr>
                <a:t>Transit Ridership</a:t>
              </a:r>
              <a:endParaRPr lang="en-US" sz="2100" b="1" dirty="0">
                <a:solidFill>
                  <a:sysClr val="windowText" lastClr="000000"/>
                </a:solidFill>
              </a:endParaRPr>
            </a:p>
          </p:txBody>
        </p:sp>
        <p:grpSp>
          <p:nvGrpSpPr>
            <p:cNvPr id="13" name="Group 12"/>
            <p:cNvGrpSpPr/>
            <p:nvPr/>
          </p:nvGrpSpPr>
          <p:grpSpPr>
            <a:xfrm>
              <a:off x="7190234" y="1711213"/>
              <a:ext cx="640080" cy="640080"/>
              <a:chOff x="7152134" y="1711213"/>
              <a:chExt cx="640080" cy="640080"/>
            </a:xfrm>
          </p:grpSpPr>
          <p:sp>
            <p:nvSpPr>
              <p:cNvPr id="12" name="Oval 11"/>
              <p:cNvSpPr/>
              <p:nvPr/>
            </p:nvSpPr>
            <p:spPr>
              <a:xfrm>
                <a:off x="7152134" y="1711213"/>
                <a:ext cx="640080" cy="6400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0366" y="1799445"/>
                <a:ext cx="463616" cy="463616"/>
              </a:xfrm>
              <a:prstGeom prst="rect">
                <a:avLst/>
              </a:prstGeom>
              <a:ln>
                <a:noFill/>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62408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Process: </a:t>
            </a:r>
            <a:br>
              <a:rPr lang="en-US" dirty="0"/>
            </a:br>
            <a:r>
              <a:rPr lang="en-US" dirty="0"/>
              <a:t>Innovative Concepts</a:t>
            </a:r>
          </a:p>
        </p:txBody>
      </p:sp>
      <p:sp>
        <p:nvSpPr>
          <p:cNvPr id="3" name="Content Placeholder 2"/>
          <p:cNvSpPr>
            <a:spLocks noGrp="1"/>
          </p:cNvSpPr>
          <p:nvPr>
            <p:ph idx="1"/>
          </p:nvPr>
        </p:nvSpPr>
        <p:spPr/>
        <p:txBody>
          <a:bodyPr/>
          <a:lstStyle/>
          <a:p>
            <a:pPr marL="0" indent="0">
              <a:buNone/>
            </a:pPr>
            <a:r>
              <a:rPr lang="en-US" dirty="0" smtClean="0"/>
              <a:t>Safety “Hot Spot” analysis – Transit Ridership &amp; Bike/Ped Crash data  </a:t>
            </a:r>
          </a:p>
          <a:p>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11</a:t>
            </a:fld>
            <a:endParaRPr lang="en-US" dirty="0"/>
          </a:p>
        </p:txBody>
      </p:sp>
      <p:graphicFrame>
        <p:nvGraphicFramePr>
          <p:cNvPr id="5" name="Table 4"/>
          <p:cNvGraphicFramePr>
            <a:graphicFrameLocks noGrp="1"/>
          </p:cNvGraphicFramePr>
          <p:nvPr>
            <p:extLst/>
          </p:nvPr>
        </p:nvGraphicFramePr>
        <p:xfrm>
          <a:off x="431826" y="3763538"/>
          <a:ext cx="3326524" cy="2413424"/>
        </p:xfrm>
        <a:graphic>
          <a:graphicData uri="http://schemas.openxmlformats.org/drawingml/2006/table">
            <a:tbl>
              <a:tblPr firstRow="1" firstCol="1" bandRow="1">
                <a:tableStyleId>{5C22544A-7EE6-4342-B048-85BDC9FD1C3A}</a:tableStyleId>
              </a:tblPr>
              <a:tblGrid>
                <a:gridCol w="1647746"/>
                <a:gridCol w="1678778"/>
              </a:tblGrid>
              <a:tr h="902989">
                <a:tc>
                  <a:txBody>
                    <a:bodyPr/>
                    <a:lstStyle/>
                    <a:p>
                      <a:pPr marL="0" marR="0" algn="ctr">
                        <a:lnSpc>
                          <a:spcPct val="120000"/>
                        </a:lnSpc>
                        <a:spcBef>
                          <a:spcPts val="0"/>
                        </a:spcBef>
                        <a:spcAft>
                          <a:spcPts val="0"/>
                        </a:spcAft>
                      </a:pPr>
                      <a:r>
                        <a:rPr lang="en-US" sz="1600" dirty="0">
                          <a:effectLst/>
                        </a:rPr>
                        <a:t>Bus Stop Ridership Area Tier</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Tier Break Values                (</a:t>
                      </a:r>
                      <a:r>
                        <a:rPr lang="en-US" sz="1600" dirty="0" err="1" smtClean="0">
                          <a:effectLst/>
                        </a:rPr>
                        <a:t>avg</a:t>
                      </a:r>
                      <a:r>
                        <a:rPr lang="en-US" sz="1600" dirty="0" smtClean="0">
                          <a:effectLst/>
                        </a:rPr>
                        <a:t> daily riders)</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296524">
                <a:tc>
                  <a:txBody>
                    <a:bodyPr/>
                    <a:lstStyle/>
                    <a:p>
                      <a:pPr marL="0" marR="0" algn="ctr">
                        <a:lnSpc>
                          <a:spcPct val="120000"/>
                        </a:lnSpc>
                        <a:spcBef>
                          <a:spcPts val="0"/>
                        </a:spcBef>
                        <a:spcAft>
                          <a:spcPts val="0"/>
                        </a:spcAft>
                      </a:pPr>
                      <a:r>
                        <a:rPr lang="en-US" sz="1600" dirty="0">
                          <a:effectLst/>
                        </a:rPr>
                        <a:t>I</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&gt;1,000 </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296524">
                <a:tc>
                  <a:txBody>
                    <a:bodyPr/>
                    <a:lstStyle/>
                    <a:p>
                      <a:pPr marL="0" marR="0" algn="ctr">
                        <a:lnSpc>
                          <a:spcPct val="120000"/>
                        </a:lnSpc>
                        <a:spcBef>
                          <a:spcPts val="0"/>
                        </a:spcBef>
                        <a:spcAft>
                          <a:spcPts val="0"/>
                        </a:spcAft>
                      </a:pPr>
                      <a:r>
                        <a:rPr lang="en-US" sz="1600">
                          <a:effectLst/>
                        </a:rPr>
                        <a:t>II</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501-1,000 </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24339">
                <a:tc>
                  <a:txBody>
                    <a:bodyPr/>
                    <a:lstStyle/>
                    <a:p>
                      <a:pPr marL="0" marR="0" algn="ctr">
                        <a:lnSpc>
                          <a:spcPct val="120000"/>
                        </a:lnSpc>
                        <a:spcBef>
                          <a:spcPts val="0"/>
                        </a:spcBef>
                        <a:spcAft>
                          <a:spcPts val="0"/>
                        </a:spcAft>
                      </a:pPr>
                      <a:r>
                        <a:rPr lang="en-US" sz="1600">
                          <a:effectLst/>
                        </a:rPr>
                        <a:t>III</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201-500</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296524">
                <a:tc>
                  <a:txBody>
                    <a:bodyPr/>
                    <a:lstStyle/>
                    <a:p>
                      <a:pPr marL="0" marR="0" algn="ctr">
                        <a:lnSpc>
                          <a:spcPct val="120000"/>
                        </a:lnSpc>
                        <a:spcBef>
                          <a:spcPts val="0"/>
                        </a:spcBef>
                        <a:spcAft>
                          <a:spcPts val="0"/>
                        </a:spcAft>
                      </a:pPr>
                      <a:r>
                        <a:rPr lang="en-US" sz="1600">
                          <a:effectLst/>
                        </a:rPr>
                        <a:t>IV</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51-200</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296524">
                <a:tc>
                  <a:txBody>
                    <a:bodyPr/>
                    <a:lstStyle/>
                    <a:p>
                      <a:pPr marL="0" marR="0" algn="ctr">
                        <a:lnSpc>
                          <a:spcPct val="120000"/>
                        </a:lnSpc>
                        <a:spcBef>
                          <a:spcPts val="0"/>
                        </a:spcBef>
                        <a:spcAft>
                          <a:spcPts val="0"/>
                        </a:spcAft>
                      </a:pPr>
                      <a:r>
                        <a:rPr lang="en-US" sz="1600">
                          <a:effectLst/>
                        </a:rPr>
                        <a:t>V</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smtClean="0">
                          <a:effectLst/>
                        </a:rPr>
                        <a:t>0-50</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bl>
          </a:graphicData>
        </a:graphic>
      </p:graphicFrame>
      <p:graphicFrame>
        <p:nvGraphicFramePr>
          <p:cNvPr id="6" name="Table 5"/>
          <p:cNvGraphicFramePr>
            <a:graphicFrameLocks noGrp="1"/>
          </p:cNvGraphicFramePr>
          <p:nvPr>
            <p:extLst/>
          </p:nvPr>
        </p:nvGraphicFramePr>
        <p:xfrm>
          <a:off x="3880919" y="3763538"/>
          <a:ext cx="3109362" cy="2433364"/>
        </p:xfrm>
        <a:graphic>
          <a:graphicData uri="http://schemas.openxmlformats.org/drawingml/2006/table">
            <a:tbl>
              <a:tblPr firstRow="1" firstCol="1" bandRow="1">
                <a:tableStyleId>{5C22544A-7EE6-4342-B048-85BDC9FD1C3A}</a:tableStyleId>
              </a:tblPr>
              <a:tblGrid>
                <a:gridCol w="1419746"/>
                <a:gridCol w="1689616"/>
              </a:tblGrid>
              <a:tr h="737334">
                <a:tc>
                  <a:txBody>
                    <a:bodyPr/>
                    <a:lstStyle/>
                    <a:p>
                      <a:pPr marL="0" marR="0" algn="ctr">
                        <a:lnSpc>
                          <a:spcPct val="120000"/>
                        </a:lnSpc>
                        <a:spcBef>
                          <a:spcPts val="0"/>
                        </a:spcBef>
                        <a:spcAft>
                          <a:spcPts val="0"/>
                        </a:spcAft>
                      </a:pPr>
                      <a:r>
                        <a:rPr lang="en-US" sz="1600" dirty="0">
                          <a:effectLst/>
                        </a:rPr>
                        <a:t>Pedestrian and Bicycle Crash Area Tier</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a:effectLst/>
                        </a:rPr>
                        <a:t>Tier Break Values                (total crashes)</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05379">
                <a:tc>
                  <a:txBody>
                    <a:bodyPr/>
                    <a:lstStyle/>
                    <a:p>
                      <a:pPr marL="0" marR="0" algn="ctr">
                        <a:lnSpc>
                          <a:spcPct val="120000"/>
                        </a:lnSpc>
                        <a:spcBef>
                          <a:spcPts val="0"/>
                        </a:spcBef>
                        <a:spcAft>
                          <a:spcPts val="0"/>
                        </a:spcAft>
                      </a:pPr>
                      <a:r>
                        <a:rPr lang="en-US" sz="1600">
                          <a:effectLst/>
                        </a:rPr>
                        <a:t>I</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a:effectLst/>
                        </a:rPr>
                        <a:t>&gt;14 </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05379">
                <a:tc>
                  <a:txBody>
                    <a:bodyPr/>
                    <a:lstStyle/>
                    <a:p>
                      <a:pPr marL="0" marR="0" algn="ctr">
                        <a:lnSpc>
                          <a:spcPct val="120000"/>
                        </a:lnSpc>
                        <a:spcBef>
                          <a:spcPts val="0"/>
                        </a:spcBef>
                        <a:spcAft>
                          <a:spcPts val="0"/>
                        </a:spcAft>
                      </a:pPr>
                      <a:r>
                        <a:rPr lang="en-US" sz="1600">
                          <a:effectLst/>
                        </a:rPr>
                        <a:t>II</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a:effectLst/>
                        </a:rPr>
                        <a:t>10-14 </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34024">
                <a:tc>
                  <a:txBody>
                    <a:bodyPr/>
                    <a:lstStyle/>
                    <a:p>
                      <a:pPr marL="0" marR="0" algn="ctr">
                        <a:lnSpc>
                          <a:spcPct val="120000"/>
                        </a:lnSpc>
                        <a:spcBef>
                          <a:spcPts val="0"/>
                        </a:spcBef>
                        <a:spcAft>
                          <a:spcPts val="0"/>
                        </a:spcAft>
                      </a:pPr>
                      <a:r>
                        <a:rPr lang="en-US" sz="1600">
                          <a:effectLst/>
                        </a:rPr>
                        <a:t>III</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a:effectLst/>
                        </a:rPr>
                        <a:t>6-9</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05379">
                <a:tc>
                  <a:txBody>
                    <a:bodyPr/>
                    <a:lstStyle/>
                    <a:p>
                      <a:pPr marL="0" marR="0" algn="ctr">
                        <a:lnSpc>
                          <a:spcPct val="120000"/>
                        </a:lnSpc>
                        <a:spcBef>
                          <a:spcPts val="0"/>
                        </a:spcBef>
                        <a:spcAft>
                          <a:spcPts val="0"/>
                        </a:spcAft>
                      </a:pPr>
                      <a:r>
                        <a:rPr lang="en-US" sz="1600">
                          <a:effectLst/>
                        </a:rPr>
                        <a:t>IV</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a:effectLst/>
                        </a:rPr>
                        <a:t>3-5</a:t>
                      </a:r>
                      <a:endParaRPr lang="en-US" sz="160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r h="305379">
                <a:tc>
                  <a:txBody>
                    <a:bodyPr/>
                    <a:lstStyle/>
                    <a:p>
                      <a:pPr marL="0" marR="0" algn="ctr">
                        <a:lnSpc>
                          <a:spcPct val="120000"/>
                        </a:lnSpc>
                        <a:spcBef>
                          <a:spcPts val="0"/>
                        </a:spcBef>
                        <a:spcAft>
                          <a:spcPts val="0"/>
                        </a:spcAft>
                      </a:pPr>
                      <a:r>
                        <a:rPr lang="en-US" sz="1600" dirty="0">
                          <a:effectLst/>
                        </a:rPr>
                        <a:t>V</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c>
                  <a:txBody>
                    <a:bodyPr/>
                    <a:lstStyle/>
                    <a:p>
                      <a:pPr marL="0" marR="0" algn="ctr">
                        <a:lnSpc>
                          <a:spcPct val="120000"/>
                        </a:lnSpc>
                        <a:spcBef>
                          <a:spcPts val="0"/>
                        </a:spcBef>
                        <a:spcAft>
                          <a:spcPts val="0"/>
                        </a:spcAft>
                      </a:pPr>
                      <a:r>
                        <a:rPr lang="en-US" sz="1600" dirty="0">
                          <a:effectLst/>
                        </a:rPr>
                        <a:t>1-2</a:t>
                      </a:r>
                      <a:endParaRPr lang="en-US" sz="1600" dirty="0">
                        <a:effectLst/>
                        <a:latin typeface="PT Sans" panose="020B0503020203020204" pitchFamily="34" charset="0"/>
                        <a:ea typeface="PT Sans" panose="020B0503020203020204" pitchFamily="34" charset="0"/>
                        <a:cs typeface="Times New Roman" panose="02020603050405020304" pitchFamily="18" charset="0"/>
                      </a:endParaRPr>
                    </a:p>
                  </a:txBody>
                  <a:tcPr marL="68580" marR="68580" marT="0" marB="0" anchor="b"/>
                </a:tc>
              </a:tr>
            </a:tbl>
          </a:graphicData>
        </a:graphic>
      </p:graphicFrame>
      <p:pic>
        <p:nvPicPr>
          <p:cNvPr id="8" name="Picture 7"/>
          <p:cNvPicPr/>
          <p:nvPr/>
        </p:nvPicPr>
        <p:blipFill rotWithShape="1">
          <a:blip r:embed="rId3" cstate="print">
            <a:extLst>
              <a:ext uri="{28A0092B-C50C-407E-A947-70E740481C1C}">
                <a14:useLocalDpi xmlns:a14="http://schemas.microsoft.com/office/drawing/2010/main" val="0"/>
              </a:ext>
            </a:extLst>
          </a:blip>
          <a:srcRect l="17560" b="16141"/>
          <a:stretch/>
        </p:blipFill>
        <p:spPr bwMode="auto">
          <a:xfrm>
            <a:off x="8135007" y="2868542"/>
            <a:ext cx="3511333" cy="3374603"/>
          </a:xfrm>
          <a:prstGeom prst="rect">
            <a:avLst/>
          </a:prstGeom>
          <a:noFill/>
          <a:ln>
            <a:noFill/>
          </a:ln>
        </p:spPr>
      </p:pic>
      <p:sp>
        <p:nvSpPr>
          <p:cNvPr id="9" name="TextBox 8"/>
          <p:cNvSpPr txBox="1"/>
          <p:nvPr/>
        </p:nvSpPr>
        <p:spPr>
          <a:xfrm>
            <a:off x="740979" y="3231930"/>
            <a:ext cx="2969100" cy="400110"/>
          </a:xfrm>
          <a:prstGeom prst="rect">
            <a:avLst/>
          </a:prstGeom>
          <a:noFill/>
        </p:spPr>
        <p:txBody>
          <a:bodyPr wrap="square" rtlCol="0">
            <a:spAutoFit/>
          </a:bodyPr>
          <a:lstStyle/>
          <a:p>
            <a:r>
              <a:rPr lang="en-US" sz="2000" dirty="0" smtClean="0">
                <a:solidFill>
                  <a:schemeClr val="bg1"/>
                </a:solidFill>
              </a:rPr>
              <a:t>Bus stop ridership tiers</a:t>
            </a:r>
            <a:endParaRPr lang="en-US" sz="2000" dirty="0">
              <a:solidFill>
                <a:schemeClr val="bg1"/>
              </a:solidFill>
            </a:endParaRPr>
          </a:p>
        </p:txBody>
      </p:sp>
      <p:sp>
        <p:nvSpPr>
          <p:cNvPr id="10" name="TextBox 9"/>
          <p:cNvSpPr txBox="1"/>
          <p:nvPr/>
        </p:nvSpPr>
        <p:spPr>
          <a:xfrm>
            <a:off x="4064028" y="3231930"/>
            <a:ext cx="2380593" cy="400110"/>
          </a:xfrm>
          <a:prstGeom prst="rect">
            <a:avLst/>
          </a:prstGeom>
          <a:noFill/>
        </p:spPr>
        <p:txBody>
          <a:bodyPr wrap="square" rtlCol="0">
            <a:spAutoFit/>
          </a:bodyPr>
          <a:lstStyle/>
          <a:p>
            <a:r>
              <a:rPr lang="en-US" sz="2000" dirty="0" smtClean="0">
                <a:solidFill>
                  <a:schemeClr val="bg1"/>
                </a:solidFill>
              </a:rPr>
              <a:t>Bike/</a:t>
            </a:r>
            <a:r>
              <a:rPr lang="en-US" sz="2000" dirty="0" err="1" smtClean="0">
                <a:solidFill>
                  <a:schemeClr val="bg1"/>
                </a:solidFill>
              </a:rPr>
              <a:t>ped</a:t>
            </a:r>
            <a:r>
              <a:rPr lang="en-US" sz="2000" dirty="0" smtClean="0">
                <a:solidFill>
                  <a:schemeClr val="bg1"/>
                </a:solidFill>
              </a:rPr>
              <a:t> crash tiers</a:t>
            </a:r>
            <a:endParaRPr lang="en-US" sz="2000" dirty="0">
              <a:solidFill>
                <a:schemeClr val="bg1"/>
              </a:solidFill>
            </a:endParaRPr>
          </a:p>
        </p:txBody>
      </p:sp>
      <p:sp>
        <p:nvSpPr>
          <p:cNvPr id="11" name="TextBox 10"/>
          <p:cNvSpPr txBox="1"/>
          <p:nvPr/>
        </p:nvSpPr>
        <p:spPr>
          <a:xfrm>
            <a:off x="11082385" y="6180478"/>
            <a:ext cx="734795" cy="378372"/>
          </a:xfrm>
          <a:prstGeom prst="rect">
            <a:avLst/>
          </a:prstGeom>
          <a:noFill/>
        </p:spPr>
        <p:txBody>
          <a:bodyPr wrap="square" rtlCol="0">
            <a:spAutoFit/>
          </a:bodyPr>
          <a:lstStyle/>
          <a:p>
            <a:r>
              <a:rPr lang="en-US" dirty="0" smtClean="0">
                <a:solidFill>
                  <a:schemeClr val="bg1"/>
                </a:solidFill>
              </a:rPr>
              <a:t>High</a:t>
            </a:r>
            <a:endParaRPr lang="en-US" dirty="0">
              <a:solidFill>
                <a:schemeClr val="bg1"/>
              </a:solidFill>
            </a:endParaRPr>
          </a:p>
        </p:txBody>
      </p:sp>
      <p:sp>
        <p:nvSpPr>
          <p:cNvPr id="12" name="TextBox 11"/>
          <p:cNvSpPr txBox="1"/>
          <p:nvPr/>
        </p:nvSpPr>
        <p:spPr>
          <a:xfrm>
            <a:off x="8656587" y="6435846"/>
            <a:ext cx="2686271" cy="369332"/>
          </a:xfrm>
          <a:prstGeom prst="rect">
            <a:avLst/>
          </a:prstGeom>
          <a:noFill/>
        </p:spPr>
        <p:txBody>
          <a:bodyPr wrap="square" rtlCol="0">
            <a:spAutoFit/>
          </a:bodyPr>
          <a:lstStyle/>
          <a:p>
            <a:r>
              <a:rPr lang="en-US" dirty="0" smtClean="0">
                <a:solidFill>
                  <a:schemeClr val="bg1"/>
                </a:solidFill>
              </a:rPr>
              <a:t>Bus stop ridership tier</a:t>
            </a:r>
            <a:endParaRPr lang="en-US" dirty="0">
              <a:solidFill>
                <a:schemeClr val="bg1"/>
              </a:solidFill>
            </a:endParaRPr>
          </a:p>
        </p:txBody>
      </p:sp>
      <p:sp>
        <p:nvSpPr>
          <p:cNvPr id="13" name="TextBox 12"/>
          <p:cNvSpPr txBox="1"/>
          <p:nvPr/>
        </p:nvSpPr>
        <p:spPr>
          <a:xfrm>
            <a:off x="8103054" y="6180478"/>
            <a:ext cx="734795" cy="378372"/>
          </a:xfrm>
          <a:prstGeom prst="rect">
            <a:avLst/>
          </a:prstGeom>
          <a:noFill/>
        </p:spPr>
        <p:txBody>
          <a:bodyPr wrap="square" rtlCol="0">
            <a:spAutoFit/>
          </a:bodyPr>
          <a:lstStyle/>
          <a:p>
            <a:r>
              <a:rPr lang="en-US" dirty="0" smtClean="0">
                <a:solidFill>
                  <a:schemeClr val="bg1"/>
                </a:solidFill>
              </a:rPr>
              <a:t>Low</a:t>
            </a:r>
            <a:endParaRPr lang="en-US" dirty="0">
              <a:solidFill>
                <a:schemeClr val="bg1"/>
              </a:solidFill>
            </a:endParaRPr>
          </a:p>
        </p:txBody>
      </p:sp>
      <p:cxnSp>
        <p:nvCxnSpPr>
          <p:cNvPr id="15" name="Straight Arrow Connector 14"/>
          <p:cNvCxnSpPr>
            <a:endCxn id="11" idx="1"/>
          </p:cNvCxnSpPr>
          <p:nvPr/>
        </p:nvCxnSpPr>
        <p:spPr>
          <a:xfrm>
            <a:off x="8656587" y="6369664"/>
            <a:ext cx="242579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72325" y="2868542"/>
            <a:ext cx="734795" cy="378372"/>
          </a:xfrm>
          <a:prstGeom prst="rect">
            <a:avLst/>
          </a:prstGeom>
          <a:noFill/>
        </p:spPr>
        <p:txBody>
          <a:bodyPr wrap="square" rtlCol="0">
            <a:spAutoFit/>
          </a:bodyPr>
          <a:lstStyle/>
          <a:p>
            <a:r>
              <a:rPr lang="en-US" dirty="0" smtClean="0">
                <a:solidFill>
                  <a:schemeClr val="bg1"/>
                </a:solidFill>
              </a:rPr>
              <a:t>High</a:t>
            </a:r>
            <a:endParaRPr lang="en-US" dirty="0">
              <a:solidFill>
                <a:schemeClr val="bg1"/>
              </a:solidFill>
            </a:endParaRPr>
          </a:p>
        </p:txBody>
      </p:sp>
      <p:sp>
        <p:nvSpPr>
          <p:cNvPr id="17" name="TextBox 16"/>
          <p:cNvSpPr txBox="1"/>
          <p:nvPr/>
        </p:nvSpPr>
        <p:spPr>
          <a:xfrm>
            <a:off x="7472326" y="5798590"/>
            <a:ext cx="734795" cy="378372"/>
          </a:xfrm>
          <a:prstGeom prst="rect">
            <a:avLst/>
          </a:prstGeom>
          <a:noFill/>
        </p:spPr>
        <p:txBody>
          <a:bodyPr wrap="square" rtlCol="0">
            <a:spAutoFit/>
          </a:bodyPr>
          <a:lstStyle/>
          <a:p>
            <a:r>
              <a:rPr lang="en-US" dirty="0" smtClean="0">
                <a:solidFill>
                  <a:schemeClr val="bg1"/>
                </a:solidFill>
              </a:rPr>
              <a:t>Low</a:t>
            </a:r>
            <a:endParaRPr lang="en-US" dirty="0">
              <a:solidFill>
                <a:schemeClr val="bg1"/>
              </a:solidFill>
            </a:endParaRPr>
          </a:p>
        </p:txBody>
      </p:sp>
      <p:cxnSp>
        <p:nvCxnSpPr>
          <p:cNvPr id="18" name="Straight Arrow Connector 17"/>
          <p:cNvCxnSpPr>
            <a:stCxn id="17" idx="0"/>
            <a:endCxn id="16" idx="2"/>
          </p:cNvCxnSpPr>
          <p:nvPr/>
        </p:nvCxnSpPr>
        <p:spPr>
          <a:xfrm flipH="1" flipV="1">
            <a:off x="7839723" y="3246914"/>
            <a:ext cx="1" cy="255167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6274613" y="3956794"/>
            <a:ext cx="2686271" cy="369332"/>
          </a:xfrm>
          <a:prstGeom prst="rect">
            <a:avLst/>
          </a:prstGeom>
          <a:noFill/>
        </p:spPr>
        <p:txBody>
          <a:bodyPr wrap="square" rtlCol="0">
            <a:spAutoFit/>
          </a:bodyPr>
          <a:lstStyle/>
          <a:p>
            <a:r>
              <a:rPr lang="en-US" dirty="0" smtClean="0">
                <a:solidFill>
                  <a:schemeClr val="bg1"/>
                </a:solidFill>
              </a:rPr>
              <a:t>Bike/</a:t>
            </a:r>
            <a:r>
              <a:rPr lang="en-US" dirty="0" err="1" smtClean="0">
                <a:solidFill>
                  <a:schemeClr val="bg1"/>
                </a:solidFill>
              </a:rPr>
              <a:t>ped</a:t>
            </a:r>
            <a:r>
              <a:rPr lang="en-US" dirty="0" smtClean="0">
                <a:solidFill>
                  <a:schemeClr val="bg1"/>
                </a:solidFill>
              </a:rPr>
              <a:t> crash tier</a:t>
            </a:r>
            <a:endParaRPr lang="en-US" dirty="0">
              <a:solidFill>
                <a:schemeClr val="bg1"/>
              </a:solidFill>
            </a:endParaRPr>
          </a:p>
        </p:txBody>
      </p:sp>
    </p:spTree>
    <p:extLst>
      <p:ext uri="{BB962C8B-B14F-4D97-AF65-F5344CB8AC3E}">
        <p14:creationId xmlns:p14="http://schemas.microsoft.com/office/powerpoint/2010/main" val="2276311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Process: </a:t>
            </a:r>
            <a:br>
              <a:rPr lang="en-US" dirty="0"/>
            </a:br>
            <a:r>
              <a:rPr lang="en-US" dirty="0"/>
              <a:t>Innovative Concepts</a:t>
            </a:r>
          </a:p>
        </p:txBody>
      </p:sp>
      <p:sp>
        <p:nvSpPr>
          <p:cNvPr id="3" name="Content Placeholder 2"/>
          <p:cNvSpPr>
            <a:spLocks noGrp="1"/>
          </p:cNvSpPr>
          <p:nvPr>
            <p:ph idx="1"/>
          </p:nvPr>
        </p:nvSpPr>
        <p:spPr>
          <a:xfrm>
            <a:off x="141890" y="1680519"/>
            <a:ext cx="3816627" cy="4496444"/>
          </a:xfrm>
        </p:spPr>
        <p:txBody>
          <a:bodyPr>
            <a:normAutofit/>
          </a:bodyPr>
          <a:lstStyle/>
          <a:p>
            <a:pPr marL="0" indent="0">
              <a:buNone/>
            </a:pPr>
            <a:r>
              <a:rPr lang="en-US" dirty="0" smtClean="0"/>
              <a:t>Result: </a:t>
            </a:r>
          </a:p>
          <a:p>
            <a:r>
              <a:rPr lang="en-US" dirty="0" smtClean="0"/>
              <a:t>Prioritized high ridership-crash areas</a:t>
            </a:r>
          </a:p>
          <a:p>
            <a:pPr marL="0" indent="0">
              <a:buNone/>
            </a:pPr>
            <a:r>
              <a:rPr lang="en-US" dirty="0" smtClean="0"/>
              <a:t>Benefits:</a:t>
            </a:r>
          </a:p>
          <a:p>
            <a:r>
              <a:rPr lang="en-US" dirty="0" smtClean="0"/>
              <a:t>Simple process</a:t>
            </a:r>
          </a:p>
          <a:p>
            <a:r>
              <a:rPr lang="en-US" dirty="0" smtClean="0"/>
              <a:t>Readily available data</a:t>
            </a:r>
          </a:p>
          <a:p>
            <a:r>
              <a:rPr lang="en-US" dirty="0" smtClean="0"/>
              <a:t>Repeatable over time</a:t>
            </a:r>
          </a:p>
          <a:p>
            <a:r>
              <a:rPr lang="en-US" dirty="0" smtClean="0"/>
              <a:t>Quantifiable results</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12</a:t>
            </a:fld>
            <a:endParaRPr lang="en-US" dirty="0"/>
          </a:p>
        </p:txBody>
      </p:sp>
      <p:pic>
        <p:nvPicPr>
          <p:cNvPr id="6" name="Picture 5" descr="I:\659002-00.14 Broward MPO SR 7 Corridor Study\Maps\Transportation\Ridership_Crash Tiers.png"/>
          <p:cNvPicPr/>
          <p:nvPr/>
        </p:nvPicPr>
        <p:blipFill rotWithShape="1">
          <a:blip r:embed="rId3" cstate="print">
            <a:extLst>
              <a:ext uri="{28A0092B-C50C-407E-A947-70E740481C1C}">
                <a14:useLocalDpi xmlns:a14="http://schemas.microsoft.com/office/drawing/2010/main" val="0"/>
              </a:ext>
            </a:extLst>
          </a:blip>
          <a:srcRect l="20377" t="13973" r="8457" b="13659"/>
          <a:stretch/>
        </p:blipFill>
        <p:spPr bwMode="auto">
          <a:xfrm>
            <a:off x="4020207" y="1532238"/>
            <a:ext cx="8171793" cy="5325762"/>
          </a:xfrm>
          <a:prstGeom prst="rect">
            <a:avLst/>
          </a:prstGeom>
          <a:noFill/>
          <a:ln>
            <a:noFill/>
          </a:ln>
          <a:extLst>
            <a:ext uri="{53640926-AAD7-44D8-BBD7-CCE9431645EC}">
              <a14:shadowObscured xmlns:a14="http://schemas.microsoft.com/office/drawing/2010/main"/>
            </a:ext>
          </a:extLst>
        </p:spPr>
      </p:pic>
      <p:sp>
        <p:nvSpPr>
          <p:cNvPr id="8" name="Oval 7"/>
          <p:cNvSpPr/>
          <p:nvPr/>
        </p:nvSpPr>
        <p:spPr>
          <a:xfrm>
            <a:off x="6084612" y="2099744"/>
            <a:ext cx="788276" cy="961697"/>
          </a:xfrm>
          <a:prstGeom prst="ellipse">
            <a:avLst/>
          </a:prstGeom>
          <a:noFill/>
          <a:ln w="571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45322" y="2099744"/>
            <a:ext cx="788276" cy="961697"/>
          </a:xfrm>
          <a:prstGeom prst="ellipse">
            <a:avLst/>
          </a:prstGeom>
          <a:noFill/>
          <a:ln w="571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62908" y="4305920"/>
            <a:ext cx="788276" cy="961697"/>
          </a:xfrm>
          <a:prstGeom prst="ellipse">
            <a:avLst/>
          </a:prstGeom>
          <a:noFill/>
          <a:ln w="571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25323" y="2304695"/>
            <a:ext cx="788276" cy="961697"/>
          </a:xfrm>
          <a:prstGeom prst="ellipse">
            <a:avLst/>
          </a:prstGeom>
          <a:noFill/>
          <a:ln w="571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382561" y="2123172"/>
            <a:ext cx="788276" cy="961697"/>
          </a:xfrm>
          <a:prstGeom prst="ellipse">
            <a:avLst/>
          </a:prstGeom>
          <a:noFill/>
          <a:ln w="571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58678" y="2056881"/>
            <a:ext cx="274320" cy="2743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solidFill>
                  <a:schemeClr val="accent6"/>
                </a:solidFill>
              </a:rPr>
              <a:t>4</a:t>
            </a:r>
          </a:p>
        </p:txBody>
      </p:sp>
      <p:sp>
        <p:nvSpPr>
          <p:cNvPr id="18" name="Oval 17"/>
          <p:cNvSpPr/>
          <p:nvPr/>
        </p:nvSpPr>
        <p:spPr>
          <a:xfrm>
            <a:off x="6317235" y="1844365"/>
            <a:ext cx="274320" cy="2743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schemeClr val="accent6"/>
                </a:solidFill>
              </a:rPr>
              <a:t>1</a:t>
            </a:r>
            <a:endParaRPr lang="en-US" b="1" dirty="0">
              <a:solidFill>
                <a:schemeClr val="accent6"/>
              </a:solidFill>
            </a:endParaRPr>
          </a:p>
        </p:txBody>
      </p:sp>
      <p:sp>
        <p:nvSpPr>
          <p:cNvPr id="19" name="Oval 18"/>
          <p:cNvSpPr/>
          <p:nvPr/>
        </p:nvSpPr>
        <p:spPr>
          <a:xfrm>
            <a:off x="7302300" y="1840567"/>
            <a:ext cx="274320" cy="2743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schemeClr val="accent6"/>
                </a:solidFill>
              </a:rPr>
              <a:t>2</a:t>
            </a:r>
            <a:endParaRPr lang="en-US" b="1" dirty="0">
              <a:solidFill>
                <a:schemeClr val="accent6"/>
              </a:solidFill>
            </a:endParaRPr>
          </a:p>
        </p:txBody>
      </p:sp>
      <p:sp>
        <p:nvSpPr>
          <p:cNvPr id="21" name="Oval 20"/>
          <p:cNvSpPr/>
          <p:nvPr/>
        </p:nvSpPr>
        <p:spPr>
          <a:xfrm>
            <a:off x="9639539" y="1854335"/>
            <a:ext cx="274320" cy="2743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schemeClr val="accent6"/>
                </a:solidFill>
              </a:rPr>
              <a:t>5</a:t>
            </a:r>
            <a:endParaRPr lang="en-US" b="1" dirty="0">
              <a:solidFill>
                <a:schemeClr val="accent6"/>
              </a:solidFill>
            </a:endParaRPr>
          </a:p>
        </p:txBody>
      </p:sp>
      <p:sp>
        <p:nvSpPr>
          <p:cNvPr id="22" name="Oval 21"/>
          <p:cNvSpPr/>
          <p:nvPr/>
        </p:nvSpPr>
        <p:spPr>
          <a:xfrm>
            <a:off x="6113187" y="4047531"/>
            <a:ext cx="274320" cy="2743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solidFill>
                  <a:schemeClr val="accent6"/>
                </a:solidFill>
              </a:rPr>
              <a:t>3</a:t>
            </a:r>
          </a:p>
        </p:txBody>
      </p:sp>
    </p:spTree>
    <p:extLst>
      <p:ext uri="{BB962C8B-B14F-4D97-AF65-F5344CB8AC3E}">
        <p14:creationId xmlns:p14="http://schemas.microsoft.com/office/powerpoint/2010/main" val="1660819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Recommendations</a:t>
            </a:r>
            <a:endParaRPr lang="en-US" dirty="0"/>
          </a:p>
        </p:txBody>
      </p:sp>
      <p:sp>
        <p:nvSpPr>
          <p:cNvPr id="3" name="Content Placeholder 2"/>
          <p:cNvSpPr>
            <a:spLocks noGrp="1"/>
          </p:cNvSpPr>
          <p:nvPr>
            <p:ph idx="1"/>
          </p:nvPr>
        </p:nvSpPr>
        <p:spPr>
          <a:xfrm>
            <a:off x="622301" y="1680519"/>
            <a:ext cx="6583717" cy="4496444"/>
          </a:xfrm>
        </p:spPr>
        <p:txBody>
          <a:bodyPr/>
          <a:lstStyle/>
          <a:p>
            <a:r>
              <a:rPr lang="en-US" dirty="0" smtClean="0"/>
              <a:t>Corridor-wide improvements</a:t>
            </a:r>
          </a:p>
          <a:p>
            <a:r>
              <a:rPr lang="en-US" dirty="0" smtClean="0"/>
              <a:t>Short-term bike/pedestrian network connectivity </a:t>
            </a:r>
            <a:r>
              <a:rPr lang="en-US" dirty="0"/>
              <a:t>p</a:t>
            </a:r>
            <a:r>
              <a:rPr lang="en-US" dirty="0" smtClean="0"/>
              <a:t>rojects</a:t>
            </a:r>
          </a:p>
          <a:p>
            <a:pPr lvl="0"/>
            <a:r>
              <a:rPr lang="en-US" dirty="0"/>
              <a:t>L</a:t>
            </a:r>
            <a:r>
              <a:rPr lang="en-US" dirty="0" smtClean="0"/>
              <a:t>onger-term improvements at major intersections </a:t>
            </a:r>
            <a:r>
              <a:rPr lang="en-US" dirty="0"/>
              <a:t>for project </a:t>
            </a:r>
            <a:r>
              <a:rPr lang="en-US" dirty="0" smtClean="0"/>
              <a:t>development</a:t>
            </a:r>
          </a:p>
          <a:p>
            <a:pPr lvl="0"/>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13</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5954" y="2019869"/>
            <a:ext cx="3854734" cy="155584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81920" y="3790474"/>
            <a:ext cx="3858768" cy="1613340"/>
          </a:xfrm>
          <a:prstGeom prst="rect">
            <a:avLst/>
          </a:prstGeom>
        </p:spPr>
      </p:pic>
    </p:spTree>
    <p:extLst>
      <p:ext uri="{BB962C8B-B14F-4D97-AF65-F5344CB8AC3E}">
        <p14:creationId xmlns:p14="http://schemas.microsoft.com/office/powerpoint/2010/main" val="1238256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Corridor-Wide Improvements</a:t>
            </a: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14</a:t>
            </a:fld>
            <a:endParaRPr lang="en-US" dirty="0"/>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a:xfrm>
            <a:off x="622301" y="2388637"/>
            <a:ext cx="2283059" cy="2259511"/>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3246727" y="2388637"/>
            <a:ext cx="2077288" cy="2306205"/>
          </a:xfrm>
          <a:prstGeom prst="rect">
            <a:avLst/>
          </a:prstGeom>
        </p:spPr>
      </p:pic>
      <p:pic>
        <p:nvPicPr>
          <p:cNvPr id="7" name="Picture 6"/>
          <p:cNvPicPr/>
          <p:nvPr/>
        </p:nvPicPr>
        <p:blipFill rotWithShape="1">
          <a:blip r:embed="rId5" cstate="print">
            <a:extLst>
              <a:ext uri="{28A0092B-C50C-407E-A947-70E740481C1C}">
                <a14:useLocalDpi xmlns:a14="http://schemas.microsoft.com/office/drawing/2010/main"/>
              </a:ext>
            </a:extLst>
          </a:blip>
          <a:srcRect/>
          <a:stretch/>
        </p:blipFill>
        <p:spPr>
          <a:xfrm>
            <a:off x="5563979" y="2330143"/>
            <a:ext cx="3036815" cy="2318005"/>
          </a:xfrm>
          <a:prstGeom prst="rect">
            <a:avLst/>
          </a:prstGeom>
        </p:spPr>
      </p:pic>
      <p:pic>
        <p:nvPicPr>
          <p:cNvPr id="8" name="Picture 7"/>
          <p:cNvPicPr/>
          <p:nvPr/>
        </p:nvPicPr>
        <p:blipFill rotWithShape="1">
          <a:blip r:embed="rId6" cstate="print">
            <a:extLst>
              <a:ext uri="{28A0092B-C50C-407E-A947-70E740481C1C}">
                <a14:useLocalDpi xmlns:a14="http://schemas.microsoft.com/office/drawing/2010/main"/>
              </a:ext>
            </a:extLst>
          </a:blip>
          <a:srcRect/>
          <a:stretch/>
        </p:blipFill>
        <p:spPr>
          <a:xfrm>
            <a:off x="8854313" y="2388638"/>
            <a:ext cx="3036815" cy="2306205"/>
          </a:xfrm>
          <a:prstGeom prst="rect">
            <a:avLst/>
          </a:prstGeom>
        </p:spPr>
      </p:pic>
      <p:sp>
        <p:nvSpPr>
          <p:cNvPr id="9" name="TextBox 8"/>
          <p:cNvSpPr txBox="1"/>
          <p:nvPr/>
        </p:nvSpPr>
        <p:spPr>
          <a:xfrm>
            <a:off x="622301" y="4784417"/>
            <a:ext cx="2283059" cy="769441"/>
          </a:xfrm>
          <a:prstGeom prst="rect">
            <a:avLst/>
          </a:prstGeom>
          <a:noFill/>
        </p:spPr>
        <p:txBody>
          <a:bodyPr wrap="square" rtlCol="0">
            <a:spAutoFit/>
          </a:bodyPr>
          <a:lstStyle/>
          <a:p>
            <a:pPr algn="ctr"/>
            <a:r>
              <a:rPr lang="en-US" sz="2200" dirty="0" smtClean="0">
                <a:solidFill>
                  <a:schemeClr val="bg1"/>
                </a:solidFill>
              </a:rPr>
              <a:t>Pedestrian Countdown Signal</a:t>
            </a:r>
            <a:endParaRPr lang="en-US" sz="2200" dirty="0">
              <a:solidFill>
                <a:schemeClr val="bg1"/>
              </a:solidFill>
            </a:endParaRPr>
          </a:p>
        </p:txBody>
      </p:sp>
      <p:sp>
        <p:nvSpPr>
          <p:cNvPr id="10" name="TextBox 9"/>
          <p:cNvSpPr txBox="1"/>
          <p:nvPr/>
        </p:nvSpPr>
        <p:spPr>
          <a:xfrm>
            <a:off x="3143841" y="4784417"/>
            <a:ext cx="2283059" cy="1107996"/>
          </a:xfrm>
          <a:prstGeom prst="rect">
            <a:avLst/>
          </a:prstGeom>
          <a:noFill/>
        </p:spPr>
        <p:txBody>
          <a:bodyPr wrap="square" rtlCol="0">
            <a:spAutoFit/>
          </a:bodyPr>
          <a:lstStyle/>
          <a:p>
            <a:pPr algn="ctr"/>
            <a:r>
              <a:rPr lang="en-US" sz="2200" dirty="0" smtClean="0">
                <a:solidFill>
                  <a:schemeClr val="bg1"/>
                </a:solidFill>
              </a:rPr>
              <a:t>Right-Turn ‘Yield to Pedestrian’ Sign</a:t>
            </a:r>
            <a:endParaRPr lang="en-US" sz="2200" dirty="0">
              <a:solidFill>
                <a:schemeClr val="bg1"/>
              </a:solidFill>
            </a:endParaRPr>
          </a:p>
        </p:txBody>
      </p:sp>
      <p:sp>
        <p:nvSpPr>
          <p:cNvPr id="11" name="TextBox 10"/>
          <p:cNvSpPr txBox="1"/>
          <p:nvPr/>
        </p:nvSpPr>
        <p:spPr>
          <a:xfrm>
            <a:off x="5651494" y="4784417"/>
            <a:ext cx="2949300" cy="769441"/>
          </a:xfrm>
          <a:prstGeom prst="rect">
            <a:avLst/>
          </a:prstGeom>
          <a:noFill/>
        </p:spPr>
        <p:txBody>
          <a:bodyPr wrap="square" rtlCol="0">
            <a:spAutoFit/>
          </a:bodyPr>
          <a:lstStyle/>
          <a:p>
            <a:pPr algn="ctr"/>
            <a:r>
              <a:rPr lang="en-US" sz="2200" dirty="0" smtClean="0">
                <a:solidFill>
                  <a:schemeClr val="bg1"/>
                </a:solidFill>
              </a:rPr>
              <a:t>Enhanced Crosswalk Markings</a:t>
            </a:r>
            <a:endParaRPr lang="en-US" sz="2200" dirty="0">
              <a:solidFill>
                <a:schemeClr val="bg1"/>
              </a:solidFill>
            </a:endParaRPr>
          </a:p>
        </p:txBody>
      </p:sp>
      <p:sp>
        <p:nvSpPr>
          <p:cNvPr id="12" name="TextBox 11"/>
          <p:cNvSpPr txBox="1"/>
          <p:nvPr/>
        </p:nvSpPr>
        <p:spPr>
          <a:xfrm>
            <a:off x="8825388" y="4781802"/>
            <a:ext cx="3052187" cy="769441"/>
          </a:xfrm>
          <a:prstGeom prst="rect">
            <a:avLst/>
          </a:prstGeom>
          <a:noFill/>
        </p:spPr>
        <p:txBody>
          <a:bodyPr wrap="square" rtlCol="0">
            <a:spAutoFit/>
          </a:bodyPr>
          <a:lstStyle/>
          <a:p>
            <a:pPr algn="ctr"/>
            <a:r>
              <a:rPr lang="en-US" sz="2200" dirty="0" smtClean="0">
                <a:solidFill>
                  <a:schemeClr val="bg1"/>
                </a:solidFill>
              </a:rPr>
              <a:t>Enhanced Intersection Lighting</a:t>
            </a:r>
            <a:endParaRPr lang="en-US" sz="2200" dirty="0">
              <a:solidFill>
                <a:schemeClr val="bg1"/>
              </a:solidFill>
            </a:endParaRPr>
          </a:p>
        </p:txBody>
      </p:sp>
    </p:spTree>
    <p:extLst>
      <p:ext uri="{BB962C8B-B14F-4D97-AF65-F5344CB8AC3E}">
        <p14:creationId xmlns:p14="http://schemas.microsoft.com/office/powerpoint/2010/main" val="353856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Bike/Pedestrian Network Connectivity Improvements</a:t>
            </a:r>
            <a:endParaRPr lang="en-US" dirty="0"/>
          </a:p>
        </p:txBody>
      </p:sp>
      <p:sp>
        <p:nvSpPr>
          <p:cNvPr id="3" name="Content Placeholder 2"/>
          <p:cNvSpPr>
            <a:spLocks noGrp="1"/>
          </p:cNvSpPr>
          <p:nvPr>
            <p:ph idx="1"/>
          </p:nvPr>
        </p:nvSpPr>
        <p:spPr>
          <a:xfrm>
            <a:off x="622301" y="1680519"/>
            <a:ext cx="11255274" cy="2816530"/>
          </a:xfrm>
        </p:spPr>
        <p:txBody>
          <a:bodyPr>
            <a:normAutofit/>
          </a:bodyPr>
          <a:lstStyle/>
          <a:p>
            <a:r>
              <a:rPr lang="en-US" dirty="0" smtClean="0"/>
              <a:t>Evaluated bicycle and pedestrian network connectivity projects:</a:t>
            </a:r>
          </a:p>
          <a:p>
            <a:pPr lvl="1"/>
            <a:r>
              <a:rPr lang="en-US" dirty="0" smtClean="0"/>
              <a:t>Field/Google </a:t>
            </a:r>
            <a:r>
              <a:rPr lang="en-US" dirty="0"/>
              <a:t>Earth review</a:t>
            </a:r>
          </a:p>
          <a:p>
            <a:pPr lvl="1"/>
            <a:r>
              <a:rPr lang="en-US" dirty="0" smtClean="0"/>
              <a:t>Engineering assessment for constructability and ROW constraints</a:t>
            </a:r>
          </a:p>
          <a:p>
            <a:pPr lvl="1"/>
            <a:r>
              <a:rPr lang="en-US" dirty="0" smtClean="0"/>
              <a:t>Planning cost estimates</a:t>
            </a:r>
          </a:p>
          <a:p>
            <a:r>
              <a:rPr lang="en-US" dirty="0"/>
              <a:t>Projects prioritization based on</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15</a:t>
            </a:fld>
            <a:endParaRPr lang="en-US" dirty="0"/>
          </a:p>
        </p:txBody>
      </p:sp>
      <p:grpSp>
        <p:nvGrpSpPr>
          <p:cNvPr id="5" name="Group 4"/>
          <p:cNvGrpSpPr/>
          <p:nvPr/>
        </p:nvGrpSpPr>
        <p:grpSpPr>
          <a:xfrm>
            <a:off x="249617" y="3694384"/>
            <a:ext cx="12227565" cy="2185566"/>
            <a:chOff x="249617" y="4129098"/>
            <a:chExt cx="12227565" cy="2185566"/>
          </a:xfrm>
        </p:grpSpPr>
        <p:sp>
          <p:nvSpPr>
            <p:cNvPr id="9" name="TextBox 8"/>
            <p:cNvSpPr txBox="1"/>
            <p:nvPr/>
          </p:nvSpPr>
          <p:spPr>
            <a:xfrm>
              <a:off x="583656" y="4468006"/>
              <a:ext cx="5666282" cy="1569660"/>
            </a:xfrm>
            <a:prstGeom prst="rect">
              <a:avLst/>
            </a:prstGeom>
            <a:noFill/>
          </p:spPr>
          <p:txBody>
            <a:bodyPr wrap="square" rtlCol="0">
              <a:spAutoFit/>
            </a:bodyPr>
            <a:lstStyle/>
            <a:p>
              <a:pPr marL="800100" lvl="1" indent="-342900">
                <a:buFont typeface="Arial" panose="020B0604020202020204" pitchFamily="34" charset="0"/>
                <a:buChar char="•"/>
              </a:pPr>
              <a:r>
                <a:rPr lang="en-US" sz="2400" dirty="0" smtClean="0">
                  <a:solidFill>
                    <a:schemeClr val="bg1"/>
                  </a:solidFill>
                </a:rPr>
                <a:t>Existing conditions</a:t>
              </a:r>
              <a:endParaRPr lang="en-US" sz="2400" dirty="0">
                <a:solidFill>
                  <a:schemeClr val="bg1"/>
                </a:solidFill>
              </a:endParaRPr>
            </a:p>
            <a:p>
              <a:pPr marL="800100" lvl="1" indent="-342900">
                <a:buFont typeface="Arial" panose="020B0604020202020204" pitchFamily="34" charset="0"/>
                <a:buChar char="•"/>
              </a:pPr>
              <a:r>
                <a:rPr lang="en-US" sz="2400" dirty="0">
                  <a:solidFill>
                    <a:schemeClr val="bg1"/>
                  </a:solidFill>
                </a:rPr>
                <a:t>Demand potential (density, land use)</a:t>
              </a:r>
            </a:p>
            <a:p>
              <a:pPr marL="800100" lvl="1" indent="-342900">
                <a:buFont typeface="Arial" panose="020B0604020202020204" pitchFamily="34" charset="0"/>
                <a:buChar char="•"/>
              </a:pPr>
              <a:r>
                <a:rPr lang="en-US" sz="2400" dirty="0" smtClean="0">
                  <a:solidFill>
                    <a:schemeClr val="bg1"/>
                  </a:solidFill>
                </a:rPr>
                <a:t>Network connectivity</a:t>
              </a:r>
              <a:endParaRPr lang="en-US" sz="2400" dirty="0">
                <a:solidFill>
                  <a:schemeClr val="bg1"/>
                </a:solidFill>
              </a:endParaRPr>
            </a:p>
            <a:p>
              <a:pPr marL="800100" lvl="1" indent="-342900">
                <a:buFont typeface="Arial" panose="020B0604020202020204" pitchFamily="34" charset="0"/>
                <a:buChar char="•"/>
              </a:pPr>
              <a:r>
                <a:rPr lang="en-US" sz="2400" dirty="0" smtClean="0">
                  <a:solidFill>
                    <a:schemeClr val="bg1"/>
                  </a:solidFill>
                </a:rPr>
                <a:t>Safety</a:t>
              </a:r>
              <a:endParaRPr lang="en-US" dirty="0"/>
            </a:p>
          </p:txBody>
        </p:sp>
        <p:sp>
          <p:nvSpPr>
            <p:cNvPr id="10" name="TextBox 9"/>
            <p:cNvSpPr txBox="1"/>
            <p:nvPr/>
          </p:nvSpPr>
          <p:spPr>
            <a:xfrm>
              <a:off x="6810900" y="4468005"/>
              <a:ext cx="5666282" cy="1846659"/>
            </a:xfrm>
            <a:prstGeom prst="rect">
              <a:avLst/>
            </a:prstGeom>
            <a:noFill/>
          </p:spPr>
          <p:txBody>
            <a:bodyPr wrap="square" rtlCol="0">
              <a:spAutoFit/>
            </a:bodyPr>
            <a:lstStyle/>
            <a:p>
              <a:pPr marL="800100" lvl="1" indent="-342900">
                <a:buFont typeface="Arial" panose="020B0604020202020204" pitchFamily="34" charset="0"/>
                <a:buChar char="•"/>
              </a:pPr>
              <a:r>
                <a:rPr lang="en-US" sz="2400" dirty="0" smtClean="0">
                  <a:solidFill>
                    <a:schemeClr val="bg1"/>
                  </a:solidFill>
                </a:rPr>
                <a:t>ROW (minor)</a:t>
              </a:r>
              <a:endParaRPr lang="en-US" sz="2400" dirty="0">
                <a:solidFill>
                  <a:schemeClr val="bg1"/>
                </a:solidFill>
              </a:endParaRPr>
            </a:p>
            <a:p>
              <a:pPr marL="800100" lvl="1" indent="-342900">
                <a:buFont typeface="Arial" panose="020B0604020202020204" pitchFamily="34" charset="0"/>
                <a:buChar char="•"/>
              </a:pPr>
              <a:r>
                <a:rPr lang="en-US" sz="2400" dirty="0" smtClean="0">
                  <a:solidFill>
                    <a:schemeClr val="bg1"/>
                  </a:solidFill>
                </a:rPr>
                <a:t>Infrastructure</a:t>
              </a:r>
              <a:endParaRPr lang="en-US" sz="2400" dirty="0">
                <a:solidFill>
                  <a:schemeClr val="bg1"/>
                </a:solidFill>
              </a:endParaRPr>
            </a:p>
            <a:p>
              <a:pPr marL="800100" lvl="1" indent="-342900">
                <a:buFont typeface="Arial" panose="020B0604020202020204" pitchFamily="34" charset="0"/>
                <a:buChar char="•"/>
              </a:pPr>
              <a:r>
                <a:rPr lang="en-US" sz="2400" dirty="0" smtClean="0">
                  <a:solidFill>
                    <a:schemeClr val="bg1"/>
                  </a:solidFill>
                </a:rPr>
                <a:t>Community</a:t>
              </a:r>
              <a:endParaRPr lang="en-US" sz="2400" dirty="0">
                <a:solidFill>
                  <a:schemeClr val="bg1"/>
                </a:solidFill>
              </a:endParaRPr>
            </a:p>
            <a:p>
              <a:pPr marL="800100" lvl="1" indent="-342900">
                <a:buFont typeface="Arial" panose="020B0604020202020204" pitchFamily="34" charset="0"/>
                <a:buChar char="•"/>
              </a:pPr>
              <a:r>
                <a:rPr lang="en-US" sz="2400" dirty="0" smtClean="0">
                  <a:solidFill>
                    <a:schemeClr val="bg1"/>
                  </a:solidFill>
                </a:rPr>
                <a:t>Cost</a:t>
              </a:r>
              <a:endParaRPr lang="en-US" sz="2400" dirty="0">
                <a:solidFill>
                  <a:schemeClr val="bg1"/>
                </a:solidFill>
              </a:endParaRPr>
            </a:p>
            <a:p>
              <a:endParaRPr lang="en-US" dirty="0"/>
            </a:p>
          </p:txBody>
        </p:sp>
        <p:sp>
          <p:nvSpPr>
            <p:cNvPr id="13" name="Left Brace 12"/>
            <p:cNvSpPr/>
            <p:nvPr/>
          </p:nvSpPr>
          <p:spPr>
            <a:xfrm>
              <a:off x="711282" y="4632898"/>
              <a:ext cx="277527" cy="125917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49617" y="4370570"/>
              <a:ext cx="492443" cy="1633929"/>
            </a:xfrm>
            <a:prstGeom prst="rect">
              <a:avLst/>
            </a:prstGeom>
            <a:noFill/>
          </p:spPr>
          <p:txBody>
            <a:bodyPr vert="vert270" wrap="square" rtlCol="0">
              <a:spAutoFit/>
            </a:bodyPr>
            <a:lstStyle/>
            <a:p>
              <a:r>
                <a:rPr lang="en-US" sz="2000" dirty="0" smtClean="0">
                  <a:solidFill>
                    <a:schemeClr val="bg1"/>
                  </a:solidFill>
                </a:rPr>
                <a:t>Project Benefit</a:t>
              </a:r>
              <a:endParaRPr lang="en-US" sz="2000" dirty="0">
                <a:solidFill>
                  <a:schemeClr val="bg1"/>
                </a:solidFill>
              </a:endParaRPr>
            </a:p>
          </p:txBody>
        </p:sp>
        <p:sp>
          <p:nvSpPr>
            <p:cNvPr id="15" name="Left Brace 14"/>
            <p:cNvSpPr/>
            <p:nvPr/>
          </p:nvSpPr>
          <p:spPr>
            <a:xfrm>
              <a:off x="6853454" y="4632898"/>
              <a:ext cx="277527" cy="125917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6420891" y="4129098"/>
              <a:ext cx="492443" cy="1931054"/>
            </a:xfrm>
            <a:prstGeom prst="rect">
              <a:avLst/>
            </a:prstGeom>
            <a:noFill/>
          </p:spPr>
          <p:txBody>
            <a:bodyPr vert="vert270" wrap="square" rtlCol="0">
              <a:spAutoFit/>
            </a:bodyPr>
            <a:lstStyle/>
            <a:p>
              <a:r>
                <a:rPr lang="en-US" sz="2000" dirty="0" smtClean="0">
                  <a:solidFill>
                    <a:schemeClr val="bg1"/>
                  </a:solidFill>
                </a:rPr>
                <a:t>Project Impacts</a:t>
              </a:r>
              <a:endParaRPr lang="en-US" sz="2000" dirty="0">
                <a:solidFill>
                  <a:schemeClr val="bg1"/>
                </a:solidFill>
              </a:endParaRPr>
            </a:p>
          </p:txBody>
        </p:sp>
      </p:grpSp>
    </p:spTree>
    <p:extLst>
      <p:ext uri="{BB962C8B-B14F-4D97-AF65-F5344CB8AC3E}">
        <p14:creationId xmlns:p14="http://schemas.microsoft.com/office/powerpoint/2010/main" val="1606984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6" name="Rectangle 5"/>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16</a:t>
            </a:fld>
            <a:endParaRPr lang="en-US" dirty="0"/>
          </a:p>
        </p:txBody>
      </p:sp>
      <p:sp>
        <p:nvSpPr>
          <p:cNvPr id="7" name="TextBox 6"/>
          <p:cNvSpPr txBox="1"/>
          <p:nvPr/>
        </p:nvSpPr>
        <p:spPr>
          <a:xfrm rot="16200000">
            <a:off x="-2081511" y="2750110"/>
            <a:ext cx="5048154" cy="646331"/>
          </a:xfrm>
          <a:prstGeom prst="rect">
            <a:avLst/>
          </a:prstGeom>
          <a:noFill/>
        </p:spPr>
        <p:txBody>
          <a:bodyPr wrap="square" rtlCol="0">
            <a:spAutoFit/>
          </a:bodyPr>
          <a:lstStyle/>
          <a:p>
            <a:r>
              <a:rPr lang="en-US" sz="3600" b="1" dirty="0" smtClean="0">
                <a:solidFill>
                  <a:schemeClr val="tx2"/>
                </a:solidFill>
              </a:rPr>
              <a:t>SR 7 &amp; Commercial Blvd</a:t>
            </a:r>
            <a:endParaRPr lang="en-US" sz="3600" b="1" dirty="0">
              <a:solidFill>
                <a:schemeClr val="tx2"/>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71675" y="-7419471"/>
            <a:ext cx="8479921" cy="5486400"/>
          </a:xfrm>
          <a:prstGeom prst="rect">
            <a:avLst/>
          </a:prstGeom>
        </p:spPr>
      </p:pic>
      <p:sp>
        <p:nvSpPr>
          <p:cNvPr id="8" name="Rectangle 2"/>
          <p:cNvSpPr>
            <a:spLocks noChangeArrowheads="1"/>
          </p:cNvSpPr>
          <p:nvPr/>
        </p:nvSpPr>
        <p:spPr bwMode="auto">
          <a:xfrm flipV="1">
            <a:off x="2367449" y="-1100139"/>
            <a:ext cx="93473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121" name="Picture 1"/>
          <p:cNvPicPr>
            <a:picLocks noChangeAspect="1" noChangeArrowheads="1"/>
          </p:cNvPicPr>
          <p:nvPr/>
        </p:nvPicPr>
        <p:blipFill rotWithShape="1">
          <a:blip r:embed="rId4">
            <a:extLst>
              <a:ext uri="{28A0092B-C50C-407E-A947-70E740481C1C}">
                <a14:useLocalDpi xmlns:a14="http://schemas.microsoft.com/office/drawing/2010/main"/>
              </a:ext>
            </a:extLst>
          </a:blip>
          <a:srcRect l="21300" t="31439" r="17190" b="4407"/>
          <a:stretch/>
        </p:blipFill>
        <p:spPr bwMode="auto">
          <a:xfrm>
            <a:off x="885131" y="631370"/>
            <a:ext cx="9168777" cy="62266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052689" y="6002028"/>
            <a:ext cx="2173574" cy="646331"/>
          </a:xfrm>
          <a:prstGeom prst="rect">
            <a:avLst/>
          </a:prstGeom>
          <a:solidFill>
            <a:schemeClr val="bg1"/>
          </a:solidFill>
          <a:ln w="28575">
            <a:solidFill>
              <a:schemeClr val="accent1"/>
            </a:solidFill>
          </a:ln>
        </p:spPr>
        <p:txBody>
          <a:bodyPr wrap="square" rtlCol="0">
            <a:spAutoFit/>
          </a:bodyPr>
          <a:lstStyle/>
          <a:p>
            <a:r>
              <a:rPr lang="en-US" b="1" dirty="0"/>
              <a:t>Planning level cost estimates: </a:t>
            </a:r>
            <a:r>
              <a:rPr lang="en-US" b="1" dirty="0" smtClean="0"/>
              <a:t>$302,000</a:t>
            </a:r>
            <a:endParaRPr lang="en-US" b="1" dirty="0"/>
          </a:p>
        </p:txBody>
      </p:sp>
      <p:sp>
        <p:nvSpPr>
          <p:cNvPr id="11" name="Rectangular Callout 10"/>
          <p:cNvSpPr/>
          <p:nvPr/>
        </p:nvSpPr>
        <p:spPr>
          <a:xfrm>
            <a:off x="1063798" y="999482"/>
            <a:ext cx="3378114" cy="1680519"/>
          </a:xfrm>
          <a:prstGeom prst="wedgeRectCallout">
            <a:avLst>
              <a:gd name="adj1" fmla="val 93065"/>
              <a:gd name="adj2" fmla="val 66386"/>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US" sz="2000" dirty="0" smtClean="0">
                <a:solidFill>
                  <a:schemeClr val="bg1"/>
                </a:solidFill>
              </a:rPr>
              <a:t>A. Relocate </a:t>
            </a:r>
            <a:r>
              <a:rPr lang="en-US" sz="2000" dirty="0">
                <a:solidFill>
                  <a:schemeClr val="bg1"/>
                </a:solidFill>
              </a:rPr>
              <a:t>the </a:t>
            </a:r>
            <a:r>
              <a:rPr lang="en-US" sz="2000" dirty="0" smtClean="0">
                <a:solidFill>
                  <a:schemeClr val="bg1"/>
                </a:solidFill>
              </a:rPr>
              <a:t>far-side NB </a:t>
            </a:r>
            <a:r>
              <a:rPr lang="en-US" sz="2000" dirty="0">
                <a:solidFill>
                  <a:schemeClr val="bg1"/>
                </a:solidFill>
              </a:rPr>
              <a:t>bus stop closer to the intersection and create an open bus </a:t>
            </a:r>
            <a:r>
              <a:rPr lang="en-US" sz="2000" dirty="0" smtClean="0">
                <a:solidFill>
                  <a:schemeClr val="bg1"/>
                </a:solidFill>
              </a:rPr>
              <a:t>bay; implement </a:t>
            </a:r>
            <a:r>
              <a:rPr lang="en-US" sz="2000" dirty="0">
                <a:solidFill>
                  <a:schemeClr val="bg1"/>
                </a:solidFill>
              </a:rPr>
              <a:t>a queue bypass </a:t>
            </a:r>
            <a:r>
              <a:rPr lang="en-US" sz="2000" dirty="0" smtClean="0">
                <a:solidFill>
                  <a:schemeClr val="bg1"/>
                </a:solidFill>
              </a:rPr>
              <a:t>lane; add a shelter</a:t>
            </a:r>
            <a:endParaRPr lang="en-US" sz="2000" dirty="0">
              <a:solidFill>
                <a:schemeClr val="bg1"/>
              </a:solidFill>
            </a:endParaRPr>
          </a:p>
        </p:txBody>
      </p:sp>
      <p:sp>
        <p:nvSpPr>
          <p:cNvPr id="12" name="Rectangular Callout 11"/>
          <p:cNvSpPr/>
          <p:nvPr/>
        </p:nvSpPr>
        <p:spPr>
          <a:xfrm>
            <a:off x="4742480" y="5415453"/>
            <a:ext cx="3658897" cy="1008022"/>
          </a:xfrm>
          <a:prstGeom prst="wedgeRectCallout">
            <a:avLst>
              <a:gd name="adj1" fmla="val -15743"/>
              <a:gd name="adj2" fmla="val -194197"/>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US" sz="2000" dirty="0" smtClean="0">
                <a:solidFill>
                  <a:schemeClr val="bg1"/>
                </a:solidFill>
              </a:rPr>
              <a:t>B. Create </a:t>
            </a:r>
            <a:r>
              <a:rPr lang="en-US" sz="2000" dirty="0">
                <a:solidFill>
                  <a:schemeClr val="bg1"/>
                </a:solidFill>
              </a:rPr>
              <a:t>an open bus bay for </a:t>
            </a:r>
            <a:r>
              <a:rPr lang="en-US" sz="2000" dirty="0" smtClean="0">
                <a:solidFill>
                  <a:schemeClr val="bg1"/>
                </a:solidFill>
              </a:rPr>
              <a:t>the far-side EB </a:t>
            </a:r>
            <a:r>
              <a:rPr lang="en-US" sz="2000" dirty="0">
                <a:solidFill>
                  <a:schemeClr val="bg1"/>
                </a:solidFill>
              </a:rPr>
              <a:t>bus </a:t>
            </a:r>
            <a:r>
              <a:rPr lang="en-US" sz="2000" dirty="0" smtClean="0">
                <a:solidFill>
                  <a:schemeClr val="bg1"/>
                </a:solidFill>
              </a:rPr>
              <a:t>stop; implement </a:t>
            </a:r>
            <a:r>
              <a:rPr lang="en-US" sz="2000" dirty="0">
                <a:solidFill>
                  <a:schemeClr val="bg1"/>
                </a:solidFill>
              </a:rPr>
              <a:t>a queue bypass </a:t>
            </a:r>
            <a:r>
              <a:rPr lang="en-US" sz="2000" dirty="0" smtClean="0">
                <a:solidFill>
                  <a:schemeClr val="bg1"/>
                </a:solidFill>
              </a:rPr>
              <a:t>lane.</a:t>
            </a:r>
            <a:endParaRPr lang="en-US" sz="2000" dirty="0">
              <a:solidFill>
                <a:schemeClr val="bg1"/>
              </a:solidFill>
            </a:endParaRPr>
          </a:p>
        </p:txBody>
      </p:sp>
      <p:sp>
        <p:nvSpPr>
          <p:cNvPr id="13" name="Rectangular Callout 12"/>
          <p:cNvSpPr/>
          <p:nvPr/>
        </p:nvSpPr>
        <p:spPr>
          <a:xfrm>
            <a:off x="8631449" y="560706"/>
            <a:ext cx="3483818" cy="1428684"/>
          </a:xfrm>
          <a:prstGeom prst="wedgeRectCallout">
            <a:avLst>
              <a:gd name="adj1" fmla="val -98049"/>
              <a:gd name="adj2" fmla="val 75134"/>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US" sz="2000" dirty="0" smtClean="0">
                <a:solidFill>
                  <a:schemeClr val="bg1"/>
                </a:solidFill>
              </a:rPr>
              <a:t>C. Implement </a:t>
            </a:r>
            <a:r>
              <a:rPr lang="en-US" sz="2000" dirty="0">
                <a:solidFill>
                  <a:schemeClr val="bg1"/>
                </a:solidFill>
              </a:rPr>
              <a:t>a pedestrian/bus island for the </a:t>
            </a:r>
            <a:r>
              <a:rPr lang="en-US" sz="2000" dirty="0" smtClean="0">
                <a:solidFill>
                  <a:schemeClr val="bg1"/>
                </a:solidFill>
              </a:rPr>
              <a:t>near-side WB </a:t>
            </a:r>
            <a:r>
              <a:rPr lang="en-US" sz="2000" dirty="0">
                <a:solidFill>
                  <a:schemeClr val="bg1"/>
                </a:solidFill>
              </a:rPr>
              <a:t>bus </a:t>
            </a:r>
            <a:r>
              <a:rPr lang="en-US" sz="2000" dirty="0" smtClean="0">
                <a:solidFill>
                  <a:schemeClr val="bg1"/>
                </a:solidFill>
              </a:rPr>
              <a:t>stop; implement </a:t>
            </a:r>
            <a:r>
              <a:rPr lang="en-US" sz="2000" dirty="0">
                <a:solidFill>
                  <a:schemeClr val="bg1"/>
                </a:solidFill>
              </a:rPr>
              <a:t>a queue jump </a:t>
            </a:r>
            <a:r>
              <a:rPr lang="en-US" sz="2000" dirty="0" smtClean="0">
                <a:solidFill>
                  <a:schemeClr val="bg1"/>
                </a:solidFill>
              </a:rPr>
              <a:t>application; provide </a:t>
            </a:r>
            <a:r>
              <a:rPr lang="en-US" sz="2000" dirty="0">
                <a:solidFill>
                  <a:schemeClr val="bg1"/>
                </a:solidFill>
              </a:rPr>
              <a:t>a </a:t>
            </a:r>
            <a:r>
              <a:rPr lang="en-US" sz="2000" dirty="0" smtClean="0">
                <a:solidFill>
                  <a:schemeClr val="bg1"/>
                </a:solidFill>
              </a:rPr>
              <a:t>shelter.</a:t>
            </a:r>
            <a:endParaRPr lang="en-US" sz="2000" dirty="0">
              <a:solidFill>
                <a:schemeClr val="bg1"/>
              </a:solidFill>
            </a:endParaRPr>
          </a:p>
        </p:txBody>
      </p:sp>
      <p:sp>
        <p:nvSpPr>
          <p:cNvPr id="14" name="TextBox 13"/>
          <p:cNvSpPr txBox="1"/>
          <p:nvPr/>
        </p:nvSpPr>
        <p:spPr>
          <a:xfrm>
            <a:off x="9314481" y="2586659"/>
            <a:ext cx="2720307" cy="25545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smtClean="0">
                <a:solidFill>
                  <a:schemeClr val="bg1"/>
                </a:solidFill>
              </a:rPr>
              <a:t>Upgrade pedestrian push buttons &amp; signage</a:t>
            </a:r>
          </a:p>
          <a:p>
            <a:pPr marL="285750" indent="-285750">
              <a:buFont typeface="Arial" panose="020B0604020202020204" pitchFamily="34" charset="0"/>
              <a:buChar char="•"/>
            </a:pPr>
            <a:r>
              <a:rPr lang="en-US" sz="2000" dirty="0">
                <a:solidFill>
                  <a:schemeClr val="bg1"/>
                </a:solidFill>
              </a:rPr>
              <a:t>Remove obsolete utility pole from the SW corner</a:t>
            </a:r>
          </a:p>
          <a:p>
            <a:pPr marL="285750" lvl="1" indent="-285750">
              <a:buFont typeface="Arial" panose="020B0604020202020204" pitchFamily="34" charset="0"/>
              <a:buChar char="•"/>
            </a:pPr>
            <a:r>
              <a:rPr lang="en-US" sz="2000" dirty="0" smtClean="0">
                <a:solidFill>
                  <a:schemeClr val="bg1"/>
                </a:solidFill>
              </a:rPr>
              <a:t>Tighten </a:t>
            </a:r>
            <a:r>
              <a:rPr lang="en-US" sz="2000" dirty="0">
                <a:solidFill>
                  <a:schemeClr val="bg1"/>
                </a:solidFill>
              </a:rPr>
              <a:t>all curb radii where feasible</a:t>
            </a:r>
          </a:p>
        </p:txBody>
      </p:sp>
      <p:sp>
        <p:nvSpPr>
          <p:cNvPr id="9" name="TextBox 8"/>
          <p:cNvSpPr txBox="1"/>
          <p:nvPr/>
        </p:nvSpPr>
        <p:spPr>
          <a:xfrm>
            <a:off x="885131" y="76901"/>
            <a:ext cx="11149657" cy="369332"/>
          </a:xfrm>
          <a:prstGeom prst="rect">
            <a:avLst/>
          </a:prstGeom>
          <a:noFill/>
        </p:spPr>
        <p:txBody>
          <a:bodyPr wrap="square" rtlCol="0">
            <a:spAutoFit/>
          </a:bodyPr>
          <a:lstStyle/>
          <a:p>
            <a:endParaRPr lang="en-US" dirty="0"/>
          </a:p>
        </p:txBody>
      </p:sp>
      <p:sp>
        <p:nvSpPr>
          <p:cNvPr id="16" name="TextBox 15"/>
          <p:cNvSpPr txBox="1"/>
          <p:nvPr/>
        </p:nvSpPr>
        <p:spPr>
          <a:xfrm>
            <a:off x="2478761" y="3034"/>
            <a:ext cx="7445142" cy="646331"/>
          </a:xfrm>
          <a:prstGeom prst="rect">
            <a:avLst/>
          </a:prstGeom>
          <a:noFill/>
        </p:spPr>
        <p:txBody>
          <a:bodyPr wrap="square" rtlCol="0">
            <a:spAutoFit/>
          </a:bodyPr>
          <a:lstStyle/>
          <a:p>
            <a:pPr algn="ctr"/>
            <a:r>
              <a:rPr lang="en-US" sz="3600" b="1" dirty="0" smtClean="0">
                <a:solidFill>
                  <a:schemeClr val="tx2"/>
                </a:solidFill>
              </a:rPr>
              <a:t>Longer-Term Improvements</a:t>
            </a:r>
            <a:endParaRPr lang="en-US" sz="3600" b="1" dirty="0">
              <a:solidFill>
                <a:schemeClr val="tx2"/>
              </a:solidFill>
            </a:endParaRPr>
          </a:p>
        </p:txBody>
      </p:sp>
    </p:spTree>
    <p:extLst>
      <p:ext uri="{BB962C8B-B14F-4D97-AF65-F5344CB8AC3E}">
        <p14:creationId xmlns:p14="http://schemas.microsoft.com/office/powerpoint/2010/main" val="470863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Recommendations </a:t>
            </a: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17</a:t>
            </a:fld>
            <a:endParaRPr lang="en-US" dirty="0"/>
          </a:p>
        </p:txBody>
      </p:sp>
      <p:sp>
        <p:nvSpPr>
          <p:cNvPr id="8" name="TextBox 7"/>
          <p:cNvSpPr txBox="1"/>
          <p:nvPr/>
        </p:nvSpPr>
        <p:spPr>
          <a:xfrm>
            <a:off x="90224" y="1455747"/>
            <a:ext cx="5320704" cy="1569660"/>
          </a:xfrm>
          <a:prstGeom prst="rect">
            <a:avLst/>
          </a:prstGeom>
          <a:noFill/>
        </p:spPr>
        <p:txBody>
          <a:bodyPr wrap="square" rtlCol="0">
            <a:spAutoFit/>
          </a:bodyPr>
          <a:lstStyle/>
          <a:p>
            <a:r>
              <a:rPr lang="en-US" sz="2400" b="1" dirty="0" smtClean="0">
                <a:solidFill>
                  <a:schemeClr val="bg1"/>
                </a:solidFill>
              </a:rPr>
              <a:t>Miramar Pkwy/Hallandale Beach Blvd</a:t>
            </a:r>
          </a:p>
          <a:p>
            <a:endParaRPr lang="en-US" sz="2000" dirty="0" smtClean="0">
              <a:solidFill>
                <a:schemeClr val="bg1"/>
              </a:solidFill>
            </a:endParaRPr>
          </a:p>
          <a:p>
            <a:endParaRPr lang="en-US" sz="2400" dirty="0" smtClean="0">
              <a:solidFill>
                <a:schemeClr val="bg1"/>
              </a:solidFill>
            </a:endParaRPr>
          </a:p>
          <a:p>
            <a:endParaRPr lang="en-US"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639625" y="3655553"/>
            <a:ext cx="5326380" cy="644605"/>
          </a:xfrm>
          <a:prstGeom prst="rect">
            <a:avLst/>
          </a:prstGeom>
          <a:ln>
            <a:noFill/>
          </a:ln>
          <a:effectLst>
            <a:outerShdw blurRad="63500" sx="102000" sy="102000" algn="ctr" rotWithShape="0">
              <a:prstClr val="black">
                <a:alpha val="40000"/>
              </a:prstClr>
            </a:outerShdw>
          </a:effectLst>
        </p:spPr>
      </p:pic>
      <p:sp>
        <p:nvSpPr>
          <p:cNvPr id="12" name="Rectangle 11"/>
          <p:cNvSpPr/>
          <p:nvPr/>
        </p:nvSpPr>
        <p:spPr>
          <a:xfrm>
            <a:off x="11019202" y="6021760"/>
            <a:ext cx="560176" cy="57891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342" r="311" b="1"/>
          <a:stretch/>
        </p:blipFill>
        <p:spPr>
          <a:xfrm>
            <a:off x="5514215" y="1341870"/>
            <a:ext cx="5363009" cy="5299176"/>
          </a:xfrm>
          <a:prstGeom prst="rect">
            <a:avLst/>
          </a:prstGeom>
        </p:spPr>
      </p:pic>
      <p:pic>
        <p:nvPicPr>
          <p:cNvPr id="16" name="Picture 15"/>
          <p:cNvPicPr>
            <a:picLocks noChangeAspect="1"/>
          </p:cNvPicPr>
          <p:nvPr/>
        </p:nvPicPr>
        <p:blipFill>
          <a:blip r:embed="rId5"/>
          <a:stretch>
            <a:fillRect/>
          </a:stretch>
        </p:blipFill>
        <p:spPr>
          <a:xfrm>
            <a:off x="10512261" y="1449846"/>
            <a:ext cx="215794" cy="4191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3223" r="1856"/>
          <a:stretch/>
        </p:blipFill>
        <p:spPr>
          <a:xfrm>
            <a:off x="5500363" y="1314665"/>
            <a:ext cx="5362125" cy="529479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9538" y="1367026"/>
            <a:ext cx="5334000" cy="5193436"/>
          </a:xfrm>
          <a:prstGeom prst="rect">
            <a:avLst/>
          </a:prstGeom>
          <a:ln w="38100">
            <a:solidFill>
              <a:srgbClr val="0070C0"/>
            </a:solidFill>
          </a:ln>
          <a:effectLst>
            <a:outerShdw blurRad="63500" sx="102000" sy="102000" algn="ctr" rotWithShape="0">
              <a:prstClr val="black">
                <a:alpha val="40000"/>
              </a:prstClr>
            </a:outerShdw>
          </a:effectLst>
        </p:spPr>
      </p:pic>
      <p:pic>
        <p:nvPicPr>
          <p:cNvPr id="15" name="Picture 14"/>
          <p:cNvPicPr>
            <a:picLocks noChangeAspect="1"/>
          </p:cNvPicPr>
          <p:nvPr/>
        </p:nvPicPr>
        <p:blipFill>
          <a:blip r:embed="rId8"/>
          <a:stretch>
            <a:fillRect/>
          </a:stretch>
        </p:blipFill>
        <p:spPr>
          <a:xfrm>
            <a:off x="2906378" y="5621247"/>
            <a:ext cx="2390703" cy="928989"/>
          </a:xfrm>
          <a:prstGeom prst="rect">
            <a:avLst/>
          </a:prstGeom>
        </p:spPr>
      </p:pic>
      <p:grpSp>
        <p:nvGrpSpPr>
          <p:cNvPr id="13" name="Group 12"/>
          <p:cNvGrpSpPr/>
          <p:nvPr/>
        </p:nvGrpSpPr>
        <p:grpSpPr>
          <a:xfrm>
            <a:off x="5660086" y="1908675"/>
            <a:ext cx="5165200" cy="2956047"/>
            <a:chOff x="5660086" y="1908675"/>
            <a:chExt cx="5165200" cy="2956047"/>
          </a:xfrm>
        </p:grpSpPr>
        <p:sp>
          <p:nvSpPr>
            <p:cNvPr id="14" name="Rectangular Callout 13"/>
            <p:cNvSpPr/>
            <p:nvPr/>
          </p:nvSpPr>
          <p:spPr>
            <a:xfrm>
              <a:off x="9172812" y="1908675"/>
              <a:ext cx="1652474" cy="548086"/>
            </a:xfrm>
            <a:prstGeom prst="wedgeRectCallout">
              <a:avLst>
                <a:gd name="adj1" fmla="val -103576"/>
                <a:gd name="adj2" fmla="val 168302"/>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bg1"/>
                </a:solidFill>
              </a:endParaRPr>
            </a:p>
          </p:txBody>
        </p:sp>
        <p:grpSp>
          <p:nvGrpSpPr>
            <p:cNvPr id="10" name="Group 9"/>
            <p:cNvGrpSpPr/>
            <p:nvPr/>
          </p:nvGrpSpPr>
          <p:grpSpPr>
            <a:xfrm>
              <a:off x="5660086" y="1933541"/>
              <a:ext cx="5165200" cy="2931181"/>
              <a:chOff x="5660086" y="1933541"/>
              <a:chExt cx="5165200" cy="2931181"/>
            </a:xfrm>
          </p:grpSpPr>
          <p:sp>
            <p:nvSpPr>
              <p:cNvPr id="17" name="TextBox 16"/>
              <p:cNvSpPr txBox="1"/>
              <p:nvPr/>
            </p:nvSpPr>
            <p:spPr>
              <a:xfrm>
                <a:off x="9224308" y="1933541"/>
                <a:ext cx="1600978" cy="523220"/>
              </a:xfrm>
              <a:prstGeom prst="rect">
                <a:avLst/>
              </a:prstGeom>
              <a:noFill/>
            </p:spPr>
            <p:txBody>
              <a:bodyPr wrap="square" rtlCol="0">
                <a:spAutoFit/>
              </a:bodyPr>
              <a:lstStyle/>
              <a:p>
                <a:r>
                  <a:rPr lang="en-US" sz="1400" dirty="0" smtClean="0">
                    <a:solidFill>
                      <a:schemeClr val="bg1"/>
                    </a:solidFill>
                  </a:rPr>
                  <a:t>Open bus bay NB</a:t>
                </a:r>
              </a:p>
              <a:p>
                <a:r>
                  <a:rPr lang="en-US" sz="1400" dirty="0" smtClean="0">
                    <a:solidFill>
                      <a:schemeClr val="bg1"/>
                    </a:solidFill>
                  </a:rPr>
                  <a:t>Queue bypass lane</a:t>
                </a:r>
                <a:endParaRPr lang="en-US" sz="1400" dirty="0">
                  <a:solidFill>
                    <a:schemeClr val="bg1"/>
                  </a:solidFill>
                </a:endParaRPr>
              </a:p>
            </p:txBody>
          </p:sp>
          <p:sp>
            <p:nvSpPr>
              <p:cNvPr id="18" name="Rectangular Callout 17"/>
              <p:cNvSpPr/>
              <p:nvPr/>
            </p:nvSpPr>
            <p:spPr>
              <a:xfrm>
                <a:off x="9089875" y="3795596"/>
                <a:ext cx="1652474" cy="1069126"/>
              </a:xfrm>
              <a:prstGeom prst="wedgeRectCallout">
                <a:avLst>
                  <a:gd name="adj1" fmla="val -94505"/>
                  <a:gd name="adj2" fmla="val -7630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9127077" y="3841452"/>
                <a:ext cx="1600978" cy="954107"/>
              </a:xfrm>
              <a:prstGeom prst="rect">
                <a:avLst/>
              </a:prstGeom>
              <a:noFill/>
            </p:spPr>
            <p:txBody>
              <a:bodyPr wrap="square" rtlCol="0">
                <a:spAutoFit/>
              </a:bodyPr>
              <a:lstStyle/>
              <a:p>
                <a:r>
                  <a:rPr lang="en-US" sz="1400" dirty="0" smtClean="0">
                    <a:solidFill>
                      <a:schemeClr val="bg1"/>
                    </a:solidFill>
                  </a:rPr>
                  <a:t>Relocate bus stop</a:t>
                </a:r>
              </a:p>
              <a:p>
                <a:r>
                  <a:rPr lang="en-US" sz="1400" dirty="0" smtClean="0">
                    <a:solidFill>
                      <a:schemeClr val="bg1"/>
                    </a:solidFill>
                  </a:rPr>
                  <a:t>Shelter</a:t>
                </a:r>
              </a:p>
              <a:p>
                <a:r>
                  <a:rPr lang="en-US" sz="1400" dirty="0" smtClean="0">
                    <a:solidFill>
                      <a:schemeClr val="bg1"/>
                    </a:solidFill>
                  </a:rPr>
                  <a:t>Open bus bay</a:t>
                </a:r>
              </a:p>
              <a:p>
                <a:r>
                  <a:rPr lang="en-US" sz="1400" dirty="0" smtClean="0">
                    <a:solidFill>
                      <a:schemeClr val="bg1"/>
                    </a:solidFill>
                  </a:rPr>
                  <a:t>Queue bypass lane</a:t>
                </a:r>
                <a:endParaRPr lang="en-US" sz="1400" dirty="0">
                  <a:solidFill>
                    <a:schemeClr val="bg1"/>
                  </a:solidFill>
                </a:endParaRPr>
              </a:p>
            </p:txBody>
          </p:sp>
          <p:sp>
            <p:nvSpPr>
              <p:cNvPr id="20" name="Rectangular Callout 19"/>
              <p:cNvSpPr/>
              <p:nvPr/>
            </p:nvSpPr>
            <p:spPr>
              <a:xfrm>
                <a:off x="5660086" y="2293495"/>
                <a:ext cx="1652474" cy="427558"/>
              </a:xfrm>
              <a:prstGeom prst="wedgeRectCallout">
                <a:avLst>
                  <a:gd name="adj1" fmla="val 69686"/>
                  <a:gd name="adj2" fmla="val 162764"/>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5685834" y="2353385"/>
                <a:ext cx="1600978" cy="307777"/>
              </a:xfrm>
              <a:prstGeom prst="rect">
                <a:avLst/>
              </a:prstGeom>
              <a:noFill/>
            </p:spPr>
            <p:txBody>
              <a:bodyPr wrap="square" rtlCol="0">
                <a:spAutoFit/>
              </a:bodyPr>
              <a:lstStyle/>
              <a:p>
                <a:r>
                  <a:rPr lang="en-US" sz="1400" dirty="0" smtClean="0">
                    <a:solidFill>
                      <a:schemeClr val="bg1"/>
                    </a:solidFill>
                  </a:rPr>
                  <a:t>WB queue jump </a:t>
                </a:r>
                <a:endParaRPr lang="en-US" sz="1400" dirty="0">
                  <a:solidFill>
                    <a:schemeClr val="bg1"/>
                  </a:solidFill>
                </a:endParaRPr>
              </a:p>
            </p:txBody>
          </p:sp>
          <p:sp>
            <p:nvSpPr>
              <p:cNvPr id="22" name="Rectangular Callout 21"/>
              <p:cNvSpPr/>
              <p:nvPr/>
            </p:nvSpPr>
            <p:spPr>
              <a:xfrm>
                <a:off x="5696949" y="4027535"/>
                <a:ext cx="1652474" cy="615559"/>
              </a:xfrm>
              <a:prstGeom prst="wedgeRectCallout">
                <a:avLst>
                  <a:gd name="adj1" fmla="val 73315"/>
                  <a:gd name="adj2" fmla="val -12375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bg1"/>
                  </a:solidFill>
                </a:endParaRPr>
              </a:p>
            </p:txBody>
          </p:sp>
          <p:sp>
            <p:nvSpPr>
              <p:cNvPr id="23" name="TextBox 22"/>
              <p:cNvSpPr txBox="1"/>
              <p:nvPr/>
            </p:nvSpPr>
            <p:spPr>
              <a:xfrm>
                <a:off x="5748445" y="4077775"/>
                <a:ext cx="1600978" cy="523220"/>
              </a:xfrm>
              <a:prstGeom prst="rect">
                <a:avLst/>
              </a:prstGeom>
              <a:noFill/>
            </p:spPr>
            <p:txBody>
              <a:bodyPr wrap="square" rtlCol="0">
                <a:spAutoFit/>
              </a:bodyPr>
              <a:lstStyle/>
              <a:p>
                <a:r>
                  <a:rPr lang="en-US" sz="1400" dirty="0" smtClean="0">
                    <a:solidFill>
                      <a:schemeClr val="bg1"/>
                    </a:solidFill>
                  </a:rPr>
                  <a:t>Open bus bay SB</a:t>
                </a:r>
              </a:p>
              <a:p>
                <a:r>
                  <a:rPr lang="en-US" sz="1400" dirty="0" smtClean="0">
                    <a:solidFill>
                      <a:schemeClr val="bg1"/>
                    </a:solidFill>
                  </a:rPr>
                  <a:t>Queue bypass lane</a:t>
                </a:r>
                <a:endParaRPr lang="en-US" sz="1400" dirty="0">
                  <a:solidFill>
                    <a:schemeClr val="bg1"/>
                  </a:solidFill>
                </a:endParaRPr>
              </a:p>
            </p:txBody>
          </p:sp>
        </p:grpSp>
      </p:grpSp>
      <p:sp>
        <p:nvSpPr>
          <p:cNvPr id="24" name="TextBox 23"/>
          <p:cNvSpPr txBox="1"/>
          <p:nvPr/>
        </p:nvSpPr>
        <p:spPr>
          <a:xfrm>
            <a:off x="64476" y="2182717"/>
            <a:ext cx="5459314" cy="1969770"/>
          </a:xfrm>
          <a:prstGeom prst="rect">
            <a:avLst/>
          </a:prstGeom>
          <a:noFill/>
        </p:spPr>
        <p:txBody>
          <a:bodyPr wrap="square" rtlCol="0">
            <a:spAutoFit/>
          </a:bodyPr>
          <a:lstStyle/>
          <a:p>
            <a:r>
              <a:rPr lang="en-US" sz="2400" dirty="0">
                <a:solidFill>
                  <a:schemeClr val="bg1"/>
                </a:solidFill>
              </a:rPr>
              <a:t>Corridor-wide Improvements</a:t>
            </a:r>
          </a:p>
          <a:p>
            <a:pPr marL="285750" indent="-285750">
              <a:buFont typeface="Arial" panose="020B0604020202020204" pitchFamily="34" charset="0"/>
              <a:buChar char="•"/>
            </a:pPr>
            <a:r>
              <a:rPr lang="en-US" sz="2000" dirty="0">
                <a:solidFill>
                  <a:schemeClr val="bg1"/>
                </a:solidFill>
              </a:rPr>
              <a:t>Upgrade pedestrian push buttons &amp; signage</a:t>
            </a:r>
          </a:p>
          <a:p>
            <a:pPr marL="285750" indent="-285750">
              <a:buFont typeface="Arial" panose="020B0604020202020204" pitchFamily="34" charset="0"/>
              <a:buChar char="•"/>
            </a:pPr>
            <a:r>
              <a:rPr lang="en-US" sz="2000" dirty="0">
                <a:solidFill>
                  <a:schemeClr val="bg1"/>
                </a:solidFill>
              </a:rPr>
              <a:t>Tighten curb radii where feasible</a:t>
            </a:r>
          </a:p>
          <a:p>
            <a:pPr marL="285750" indent="-285750">
              <a:buFont typeface="Arial" panose="020B0604020202020204" pitchFamily="34" charset="0"/>
              <a:buChar char="•"/>
            </a:pPr>
            <a:r>
              <a:rPr lang="en-US" sz="2000" dirty="0">
                <a:solidFill>
                  <a:schemeClr val="bg1"/>
                </a:solidFill>
              </a:rPr>
              <a:t>Evaluate “right turn yield to </a:t>
            </a:r>
            <a:r>
              <a:rPr lang="en-US" sz="2000" dirty="0" smtClean="0">
                <a:solidFill>
                  <a:schemeClr val="bg1"/>
                </a:solidFill>
              </a:rPr>
              <a:t>pedestrian” </a:t>
            </a:r>
            <a:r>
              <a:rPr lang="en-US" sz="2000" dirty="0">
                <a:solidFill>
                  <a:schemeClr val="bg1"/>
                </a:solidFill>
              </a:rPr>
              <a:t>sign</a:t>
            </a:r>
          </a:p>
          <a:p>
            <a:pPr marL="285750" indent="-285750">
              <a:buFont typeface="Arial" panose="020B0604020202020204" pitchFamily="34" charset="0"/>
              <a:buChar char="•"/>
            </a:pPr>
            <a:r>
              <a:rPr lang="en-US" sz="2000" dirty="0">
                <a:solidFill>
                  <a:schemeClr val="bg1"/>
                </a:solidFill>
              </a:rPr>
              <a:t>Evaluate lighting in NE, </a:t>
            </a:r>
            <a:r>
              <a:rPr lang="en-US" sz="2000" dirty="0" smtClean="0">
                <a:solidFill>
                  <a:schemeClr val="bg1"/>
                </a:solidFill>
              </a:rPr>
              <a:t>NW, SW </a:t>
            </a:r>
            <a:r>
              <a:rPr lang="en-US" sz="2000" dirty="0">
                <a:solidFill>
                  <a:schemeClr val="bg1"/>
                </a:solidFill>
              </a:rPr>
              <a:t>quadrants</a:t>
            </a:r>
          </a:p>
          <a:p>
            <a:endParaRPr lang="en-US" dirty="0"/>
          </a:p>
        </p:txBody>
      </p:sp>
    </p:spTree>
    <p:extLst>
      <p:ext uri="{BB962C8B-B14F-4D97-AF65-F5344CB8AC3E}">
        <p14:creationId xmlns:p14="http://schemas.microsoft.com/office/powerpoint/2010/main" val="10005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and            Funding Plan</a:t>
            </a:r>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18</a:t>
            </a:fld>
            <a:endParaRPr lang="en-US" dirty="0"/>
          </a:p>
        </p:txBody>
      </p:sp>
      <p:graphicFrame>
        <p:nvGraphicFramePr>
          <p:cNvPr id="5" name="Table 4"/>
          <p:cNvGraphicFramePr>
            <a:graphicFrameLocks noGrp="1"/>
          </p:cNvGraphicFramePr>
          <p:nvPr>
            <p:extLst/>
          </p:nvPr>
        </p:nvGraphicFramePr>
        <p:xfrm>
          <a:off x="207817" y="1324268"/>
          <a:ext cx="11639586" cy="4824461"/>
        </p:xfrm>
        <a:graphic>
          <a:graphicData uri="http://schemas.openxmlformats.org/drawingml/2006/table">
            <a:tbl>
              <a:tblPr firstRow="1" bandRow="1">
                <a:tableStyleId>{5C22544A-7EE6-4342-B048-85BDC9FD1C3A}</a:tableStyleId>
              </a:tblPr>
              <a:tblGrid>
                <a:gridCol w="2728652"/>
                <a:gridCol w="1626561"/>
                <a:gridCol w="1589511"/>
                <a:gridCol w="1692528"/>
                <a:gridCol w="1403670"/>
                <a:gridCol w="1364113"/>
                <a:gridCol w="1234551"/>
              </a:tblGrid>
              <a:tr h="1299010">
                <a:tc>
                  <a:txBody>
                    <a:bodyPr/>
                    <a:lstStyle/>
                    <a:p>
                      <a:pPr algn="ctr"/>
                      <a:r>
                        <a:rPr lang="en-US" sz="2000" dirty="0" smtClean="0"/>
                        <a:t>Priority Tier</a:t>
                      </a:r>
                      <a:endParaRPr lang="en-US" sz="2000" dirty="0"/>
                    </a:p>
                  </a:txBody>
                  <a:tcPr anchor="ctr"/>
                </a:tc>
                <a:tc>
                  <a:txBody>
                    <a:bodyPr/>
                    <a:lstStyle/>
                    <a:p>
                      <a:pPr algn="ctr"/>
                      <a:r>
                        <a:rPr lang="en-US" sz="2000" dirty="0" smtClean="0"/>
                        <a:t>Funding Source</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Total</a:t>
                      </a:r>
                      <a:r>
                        <a:rPr lang="en-US" sz="2000" baseline="0" dirty="0" smtClean="0"/>
                        <a:t> Cost </a:t>
                      </a:r>
                      <a:r>
                        <a:rPr lang="en-US" sz="2000" u="sng" baseline="0" dirty="0" smtClean="0"/>
                        <a:t>2016 $ </a:t>
                      </a:r>
                      <a:r>
                        <a:rPr lang="en-US" sz="2000" baseline="0" dirty="0" smtClean="0"/>
                        <a:t>(millions)</a:t>
                      </a:r>
                      <a:endParaRPr lang="en-US" sz="2000" dirty="0" smtClean="0"/>
                    </a:p>
                  </a:txBody>
                  <a:tcPr anchor="ctr">
                    <a:lnR w="38100" cap="flat" cmpd="sng" algn="ctr">
                      <a:solidFill>
                        <a:schemeClr val="tx2"/>
                      </a:solidFill>
                      <a:prstDash val="solid"/>
                      <a:round/>
                      <a:headEnd type="none" w="med" len="med"/>
                      <a:tailEnd type="none" w="med" len="med"/>
                    </a:lnR>
                  </a:tcPr>
                </a:tc>
                <a:tc>
                  <a:txBody>
                    <a:bodyPr/>
                    <a:lstStyle/>
                    <a:p>
                      <a:pPr algn="ctr"/>
                      <a:r>
                        <a:rPr lang="en-US" sz="2000" u="sng" dirty="0" smtClean="0"/>
                        <a:t>2021-2025</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YOE $ </a:t>
                      </a:r>
                      <a:r>
                        <a:rPr lang="en-US" sz="2000" baseline="0" dirty="0" smtClean="0"/>
                        <a:t>(millions)</a:t>
                      </a:r>
                      <a:endParaRPr lang="en-US" sz="2000" dirty="0" smtClean="0"/>
                    </a:p>
                  </a:txBody>
                  <a:tcPr anchor="ctr">
                    <a:lnL w="381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sng" dirty="0" smtClean="0"/>
                        <a:t>2026-2030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YOE $ </a:t>
                      </a:r>
                      <a:r>
                        <a:rPr lang="en-US" sz="2000" baseline="0" dirty="0" smtClean="0"/>
                        <a:t>(millions)</a:t>
                      </a:r>
                      <a:endParaRPr lang="en-US" sz="2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sng" dirty="0" smtClean="0"/>
                        <a:t>2031-2040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YOE $ </a:t>
                      </a:r>
                      <a:r>
                        <a:rPr lang="en-US" sz="2000" baseline="0" dirty="0" smtClean="0"/>
                        <a:t>(millions)</a:t>
                      </a:r>
                      <a:endParaRPr lang="en-US" sz="2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sng" dirty="0" smtClean="0"/>
                        <a:t>Total</a:t>
                      </a:r>
                      <a:r>
                        <a:rPr lang="en-US" sz="200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YOE $ (millions)</a:t>
                      </a:r>
                    </a:p>
                  </a:txBody>
                  <a:tcPr anchor="ctr"/>
                </a:tc>
              </a:tr>
              <a:tr h="899839">
                <a:tc>
                  <a:txBody>
                    <a:bodyPr/>
                    <a:lstStyle/>
                    <a:p>
                      <a:r>
                        <a:rPr lang="en-US" sz="2000" b="1" dirty="0" smtClean="0"/>
                        <a:t>Tier 1 – Corridor-Wide</a:t>
                      </a:r>
                      <a:r>
                        <a:rPr lang="en-US" sz="2000" b="1" baseline="0" dirty="0" smtClean="0"/>
                        <a:t> Improvements</a:t>
                      </a:r>
                      <a:endParaRPr lang="en-US" sz="2000" b="1" dirty="0"/>
                    </a:p>
                  </a:txBody>
                  <a:tcPr anchor="ctr"/>
                </a:tc>
                <a:tc>
                  <a:txBody>
                    <a:bodyPr/>
                    <a:lstStyle/>
                    <a:p>
                      <a:r>
                        <a:rPr lang="en-US" sz="2000" kern="1200" dirty="0" smtClean="0">
                          <a:solidFill>
                            <a:schemeClr val="dk1"/>
                          </a:solidFill>
                          <a:latin typeface="+mn-lt"/>
                          <a:ea typeface="+mn-ea"/>
                          <a:cs typeface="+mn-cs"/>
                        </a:rPr>
                        <a:t>FDOT DDR*</a:t>
                      </a:r>
                      <a:endParaRPr lang="en-US" sz="2000" kern="1200" dirty="0">
                        <a:solidFill>
                          <a:schemeClr val="dk1"/>
                        </a:solidFill>
                        <a:latin typeface="+mn-lt"/>
                        <a:ea typeface="+mn-ea"/>
                        <a:cs typeface="+mn-cs"/>
                      </a:endParaRPr>
                    </a:p>
                  </a:txBody>
                  <a:tcPr anchor="ctr"/>
                </a:tc>
                <a:tc>
                  <a:txBody>
                    <a:bodyPr/>
                    <a:lstStyle/>
                    <a:p>
                      <a:r>
                        <a:rPr lang="en-US" sz="2000" dirty="0" smtClean="0"/>
                        <a:t>N/A</a:t>
                      </a:r>
                      <a:endParaRPr lang="en-US" sz="2000" dirty="0"/>
                    </a:p>
                  </a:txBody>
                  <a:tcPr anchor="ctr">
                    <a:lnR w="38100" cap="flat" cmpd="sng" algn="ctr">
                      <a:solidFill>
                        <a:schemeClr val="tx2"/>
                      </a:solidFill>
                      <a:prstDash val="solid"/>
                      <a:round/>
                      <a:headEnd type="none" w="med" len="med"/>
                      <a:tailEnd type="none" w="med" len="med"/>
                    </a:lnR>
                  </a:tcPr>
                </a:tc>
                <a:tc>
                  <a:txBody>
                    <a:bodyPr/>
                    <a:lstStyle/>
                    <a:p>
                      <a:r>
                        <a:rPr lang="en-US" sz="2000" dirty="0" smtClean="0"/>
                        <a:t>$5</a:t>
                      </a:r>
                      <a:endParaRPr lang="en-US" sz="2000" dirty="0"/>
                    </a:p>
                  </a:txBody>
                  <a:tcPr anchor="ctr">
                    <a:lnL w="38100" cap="flat" cmpd="sng" algn="ctr">
                      <a:solidFill>
                        <a:schemeClr val="tx2"/>
                      </a:solidFill>
                      <a:prstDash val="solid"/>
                      <a:round/>
                      <a:headEnd type="none" w="med" len="med"/>
                      <a:tailEnd type="none" w="med" len="med"/>
                    </a:lnL>
                  </a:tcPr>
                </a:tc>
                <a:tc>
                  <a:txBody>
                    <a:bodyPr/>
                    <a:lstStyle/>
                    <a:p>
                      <a:r>
                        <a:rPr lang="en-US" sz="2000" dirty="0" smtClean="0"/>
                        <a:t>--</a:t>
                      </a:r>
                      <a:endParaRPr lang="en-US" sz="2000" dirty="0"/>
                    </a:p>
                  </a:txBody>
                  <a:tcPr anchor="ctr"/>
                </a:tc>
                <a:tc>
                  <a:txBody>
                    <a:bodyPr/>
                    <a:lstStyle/>
                    <a:p>
                      <a:r>
                        <a:rPr lang="en-US" sz="2000" dirty="0" smtClean="0"/>
                        <a:t>--</a:t>
                      </a:r>
                      <a:endParaRPr lang="en-US" sz="2000" dirty="0"/>
                    </a:p>
                  </a:txBody>
                  <a:tcPr anchor="ctr"/>
                </a:tc>
                <a:tc>
                  <a:txBody>
                    <a:bodyPr/>
                    <a:lstStyle/>
                    <a:p>
                      <a:r>
                        <a:rPr lang="en-US" sz="2000" b="1" dirty="0" smtClean="0"/>
                        <a:t>$5</a:t>
                      </a:r>
                      <a:endParaRPr lang="en-US" sz="2000" b="1" dirty="0"/>
                    </a:p>
                  </a:txBody>
                  <a:tcPr anchor="ctr"/>
                </a:tc>
              </a:tr>
              <a:tr h="899839">
                <a:tc>
                  <a:txBody>
                    <a:bodyPr/>
                    <a:lstStyle/>
                    <a:p>
                      <a:r>
                        <a:rPr lang="en-US" sz="2000" b="1" dirty="0" smtClean="0"/>
                        <a:t>Tier 2 – Network Connectivity Projects</a:t>
                      </a:r>
                      <a:endParaRPr lang="en-US" sz="2000" b="1" dirty="0"/>
                    </a:p>
                  </a:txBody>
                  <a:tcPr anchor="ctr"/>
                </a:tc>
                <a:tc>
                  <a:txBody>
                    <a:bodyPr/>
                    <a:lstStyle/>
                    <a:p>
                      <a:r>
                        <a:rPr lang="en-US" sz="2000" dirty="0" smtClean="0"/>
                        <a:t>CSLIP**</a:t>
                      </a:r>
                      <a:endParaRPr lang="en-US" sz="2000" dirty="0"/>
                    </a:p>
                  </a:txBody>
                  <a:tcPr anchor="ctr"/>
                </a:tc>
                <a:tc>
                  <a:txBody>
                    <a:bodyPr/>
                    <a:lstStyle/>
                    <a:p>
                      <a:r>
                        <a:rPr lang="en-US" sz="2000" dirty="0" smtClean="0"/>
                        <a:t>$24.84</a:t>
                      </a:r>
                      <a:endParaRPr lang="en-US" sz="2000" dirty="0"/>
                    </a:p>
                  </a:txBody>
                  <a:tcPr anchor="ctr">
                    <a:lnR w="38100" cap="flat" cmpd="sng" algn="ctr">
                      <a:solidFill>
                        <a:schemeClr val="tx2"/>
                      </a:solidFill>
                      <a:prstDash val="solid"/>
                      <a:round/>
                      <a:headEnd type="none" w="med" len="med"/>
                      <a:tailEnd type="none" w="med" len="med"/>
                    </a:lnR>
                  </a:tcPr>
                </a:tc>
                <a:tc>
                  <a:txBody>
                    <a:bodyPr/>
                    <a:lstStyle/>
                    <a:p>
                      <a:r>
                        <a:rPr lang="en-US" sz="2000" dirty="0" smtClean="0"/>
                        <a:t>$16.59</a:t>
                      </a:r>
                      <a:endParaRPr lang="en-US" sz="2000" dirty="0"/>
                    </a:p>
                  </a:txBody>
                  <a:tcPr anchor="ctr">
                    <a:lnL w="38100" cap="flat" cmpd="sng" algn="ctr">
                      <a:solidFill>
                        <a:schemeClr val="tx2"/>
                      </a:solidFill>
                      <a:prstDash val="solid"/>
                      <a:round/>
                      <a:headEnd type="none" w="med" len="med"/>
                      <a:tailEnd type="none" w="med" len="med"/>
                    </a:lnL>
                  </a:tcPr>
                </a:tc>
                <a:tc>
                  <a:txBody>
                    <a:bodyPr/>
                    <a:lstStyle/>
                    <a:p>
                      <a:r>
                        <a:rPr lang="en-US" sz="2000" dirty="0" smtClean="0"/>
                        <a:t>$17.84</a:t>
                      </a:r>
                      <a:endParaRPr lang="en-US" sz="2000" dirty="0"/>
                    </a:p>
                  </a:txBody>
                  <a:tcPr anchor="ctr"/>
                </a:tc>
                <a:tc>
                  <a:txBody>
                    <a:bodyPr/>
                    <a:lstStyle/>
                    <a:p>
                      <a:r>
                        <a:rPr lang="en-US" sz="2000" dirty="0" smtClean="0"/>
                        <a:t>$1.33</a:t>
                      </a:r>
                      <a:endParaRPr lang="en-US" sz="2000" dirty="0"/>
                    </a:p>
                  </a:txBody>
                  <a:tcPr anchor="ctr"/>
                </a:tc>
                <a:tc>
                  <a:txBody>
                    <a:bodyPr/>
                    <a:lstStyle/>
                    <a:p>
                      <a:r>
                        <a:rPr lang="en-US" sz="2000" b="1" dirty="0" smtClean="0"/>
                        <a:t>$35.76</a:t>
                      </a:r>
                      <a:endParaRPr lang="en-US" sz="2000" b="1" dirty="0"/>
                    </a:p>
                  </a:txBody>
                  <a:tcPr anchor="ctr"/>
                </a:tc>
              </a:tr>
              <a:tr h="1224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Tier 3 – Major Intersection Recommendations</a:t>
                      </a:r>
                      <a:endParaRPr lang="en-US" sz="2000" b="1" dirty="0"/>
                    </a:p>
                  </a:txBody>
                  <a:tcPr anchor="ctr"/>
                </a:tc>
                <a:tc>
                  <a:txBody>
                    <a:bodyPr/>
                    <a:lstStyle/>
                    <a:p>
                      <a:r>
                        <a:rPr lang="en-US" sz="2000" dirty="0" smtClean="0"/>
                        <a:t>Regionally Significant Transit Project</a:t>
                      </a:r>
                      <a:endParaRPr lang="en-US" sz="2000" dirty="0"/>
                    </a:p>
                  </a:txBody>
                  <a:tcPr anchor="ctr"/>
                </a:tc>
                <a:tc>
                  <a:txBody>
                    <a:bodyPr/>
                    <a:lstStyle/>
                    <a:p>
                      <a:r>
                        <a:rPr lang="en-US" sz="2000" dirty="0" smtClean="0"/>
                        <a:t>$1.76</a:t>
                      </a:r>
                      <a:endParaRPr lang="en-US" sz="2000" dirty="0"/>
                    </a:p>
                  </a:txBody>
                  <a:tcPr anchor="ctr">
                    <a:lnR w="38100" cap="flat" cmpd="sng" algn="ctr">
                      <a:solidFill>
                        <a:schemeClr val="tx2"/>
                      </a:solidFill>
                      <a:prstDash val="solid"/>
                      <a:round/>
                      <a:headEnd type="none" w="med" len="med"/>
                      <a:tailEnd type="none" w="med" len="med"/>
                    </a:lnR>
                  </a:tcPr>
                </a:tc>
                <a:tc>
                  <a:txBody>
                    <a:bodyPr/>
                    <a:lstStyle/>
                    <a:p>
                      <a:r>
                        <a:rPr lang="en-US" sz="2000" dirty="0" smtClean="0"/>
                        <a:t>$0.26</a:t>
                      </a:r>
                      <a:endParaRPr lang="en-US" sz="2000" dirty="0"/>
                    </a:p>
                  </a:txBody>
                  <a:tcPr anchor="ctr">
                    <a:lnL w="38100" cap="flat" cmpd="sng" algn="ctr">
                      <a:solidFill>
                        <a:schemeClr val="tx2"/>
                      </a:solidFill>
                      <a:prstDash val="solid"/>
                      <a:round/>
                      <a:headEnd type="none" w="med" len="med"/>
                      <a:tailEnd type="none" w="med" len="med"/>
                    </a:lnL>
                  </a:tcPr>
                </a:tc>
                <a:tc>
                  <a:txBody>
                    <a:bodyPr/>
                    <a:lstStyle/>
                    <a:p>
                      <a:r>
                        <a:rPr lang="en-US" sz="2000" dirty="0" smtClean="0"/>
                        <a:t>$2.74</a:t>
                      </a:r>
                      <a:endParaRPr lang="en-US" sz="2000" dirty="0"/>
                    </a:p>
                  </a:txBody>
                  <a:tcPr anchor="ctr"/>
                </a:tc>
                <a:tc>
                  <a:txBody>
                    <a:bodyPr/>
                    <a:lstStyle/>
                    <a:p>
                      <a:r>
                        <a:rPr lang="en-US" sz="2000" dirty="0" smtClean="0"/>
                        <a:t>--</a:t>
                      </a:r>
                      <a:endParaRPr lang="en-US" sz="2000" dirty="0"/>
                    </a:p>
                  </a:txBody>
                  <a:tcPr anchor="ctr"/>
                </a:tc>
                <a:tc>
                  <a:txBody>
                    <a:bodyPr/>
                    <a:lstStyle/>
                    <a:p>
                      <a:r>
                        <a:rPr lang="en-US" sz="2000" b="1" dirty="0" smtClean="0"/>
                        <a:t>$3.0 </a:t>
                      </a:r>
                      <a:endParaRPr lang="en-US" sz="2000" b="1" dirty="0"/>
                    </a:p>
                  </a:txBody>
                  <a:tcPr anchor="ctr"/>
                </a:tc>
              </a:tr>
              <a:tr h="415133">
                <a:tc>
                  <a:txBody>
                    <a:bodyPr/>
                    <a:lstStyle/>
                    <a:p>
                      <a:r>
                        <a:rPr lang="en-US" sz="2000" b="1" dirty="0" smtClean="0"/>
                        <a:t>Totals</a:t>
                      </a:r>
                      <a:endParaRPr lang="en-US" sz="2000" b="1" dirty="0"/>
                    </a:p>
                  </a:txBody>
                  <a:tcPr anchor="ctr"/>
                </a:tc>
                <a:tc>
                  <a:txBody>
                    <a:bodyPr/>
                    <a:lstStyle/>
                    <a:p>
                      <a:endParaRPr lang="en-US" sz="2000" b="1" dirty="0"/>
                    </a:p>
                  </a:txBody>
                  <a:tcPr anchor="ctr"/>
                </a:tc>
                <a:tc>
                  <a:txBody>
                    <a:bodyPr/>
                    <a:lstStyle/>
                    <a:p>
                      <a:r>
                        <a:rPr lang="en-US" sz="2000" b="1" dirty="0" smtClean="0"/>
                        <a:t>$26.60</a:t>
                      </a:r>
                      <a:endParaRPr lang="en-US" sz="2000" b="1" dirty="0"/>
                    </a:p>
                  </a:txBody>
                  <a:tcPr anchor="ctr">
                    <a:lnR w="38100" cap="flat" cmpd="sng" algn="ctr">
                      <a:solidFill>
                        <a:schemeClr val="tx2"/>
                      </a:solidFill>
                      <a:prstDash val="solid"/>
                      <a:round/>
                      <a:headEnd type="none" w="med" len="med"/>
                      <a:tailEnd type="none" w="med" len="med"/>
                    </a:lnR>
                  </a:tcPr>
                </a:tc>
                <a:tc>
                  <a:txBody>
                    <a:bodyPr/>
                    <a:lstStyle/>
                    <a:p>
                      <a:r>
                        <a:rPr lang="en-US" sz="2000" b="1" dirty="0" smtClean="0"/>
                        <a:t>$21.85</a:t>
                      </a:r>
                      <a:endParaRPr lang="en-US" sz="2000" b="1" dirty="0"/>
                    </a:p>
                  </a:txBody>
                  <a:tcPr anchor="ctr">
                    <a:lnL w="38100" cap="flat" cmpd="sng" algn="ctr">
                      <a:solidFill>
                        <a:schemeClr val="tx2"/>
                      </a:solidFill>
                      <a:prstDash val="solid"/>
                      <a:round/>
                      <a:headEnd type="none" w="med" len="med"/>
                      <a:tailEnd type="none" w="med" len="med"/>
                    </a:lnL>
                  </a:tcPr>
                </a:tc>
                <a:tc>
                  <a:txBody>
                    <a:bodyPr/>
                    <a:lstStyle/>
                    <a:p>
                      <a:r>
                        <a:rPr lang="en-US" sz="2000" b="1" dirty="0" smtClean="0"/>
                        <a:t>$20.58</a:t>
                      </a:r>
                      <a:endParaRPr lang="en-US" sz="2000" b="1" dirty="0"/>
                    </a:p>
                  </a:txBody>
                  <a:tcPr anchor="ctr"/>
                </a:tc>
                <a:tc>
                  <a:txBody>
                    <a:bodyPr/>
                    <a:lstStyle/>
                    <a:p>
                      <a:r>
                        <a:rPr lang="en-US" sz="2000" b="1" dirty="0" smtClean="0"/>
                        <a:t>$1.33</a:t>
                      </a:r>
                      <a:endParaRPr lang="en-US" sz="2000" b="1" dirty="0"/>
                    </a:p>
                  </a:txBody>
                  <a:tcPr anchor="ctr"/>
                </a:tc>
                <a:tc>
                  <a:txBody>
                    <a:bodyPr/>
                    <a:lstStyle/>
                    <a:p>
                      <a:r>
                        <a:rPr lang="en-US" sz="2000" b="1" dirty="0" smtClean="0"/>
                        <a:t>$43.76</a:t>
                      </a:r>
                      <a:endParaRPr lang="en-US" sz="2000" b="1" dirty="0"/>
                    </a:p>
                  </a:txBody>
                  <a:tcPr anchor="ctr"/>
                </a:tc>
              </a:tr>
            </a:tbl>
          </a:graphicData>
        </a:graphic>
      </p:graphicFrame>
      <p:sp>
        <p:nvSpPr>
          <p:cNvPr id="3" name="TextBox 2"/>
          <p:cNvSpPr txBox="1"/>
          <p:nvPr/>
        </p:nvSpPr>
        <p:spPr>
          <a:xfrm>
            <a:off x="207817" y="6148729"/>
            <a:ext cx="11814294" cy="646331"/>
          </a:xfrm>
          <a:prstGeom prst="rect">
            <a:avLst/>
          </a:prstGeom>
          <a:noFill/>
        </p:spPr>
        <p:txBody>
          <a:bodyPr wrap="square" rtlCol="0">
            <a:spAutoFit/>
          </a:bodyPr>
          <a:lstStyle/>
          <a:p>
            <a:r>
              <a:rPr lang="en-US" dirty="0" smtClean="0">
                <a:solidFill>
                  <a:schemeClr val="bg1"/>
                </a:solidFill>
              </a:rPr>
              <a:t>*Amount of FDOT District </a:t>
            </a:r>
            <a:r>
              <a:rPr lang="en-US" dirty="0">
                <a:solidFill>
                  <a:schemeClr val="bg1"/>
                </a:solidFill>
              </a:rPr>
              <a:t>Dedicated </a:t>
            </a:r>
            <a:r>
              <a:rPr lang="en-US" dirty="0" smtClean="0">
                <a:solidFill>
                  <a:schemeClr val="bg1"/>
                </a:solidFill>
              </a:rPr>
              <a:t>Revenue per FY 2017-2021 TIP (FM </a:t>
            </a:r>
            <a:r>
              <a:rPr lang="en-US" dirty="0">
                <a:solidFill>
                  <a:schemeClr val="bg1"/>
                </a:solidFill>
              </a:rPr>
              <a:t>No. </a:t>
            </a:r>
            <a:r>
              <a:rPr lang="en-US" dirty="0" smtClean="0">
                <a:solidFill>
                  <a:schemeClr val="bg1"/>
                </a:solidFill>
              </a:rPr>
              <a:t>4385181) programmed for SR </a:t>
            </a:r>
            <a:r>
              <a:rPr lang="en-US" dirty="0">
                <a:solidFill>
                  <a:schemeClr val="bg1"/>
                </a:solidFill>
              </a:rPr>
              <a:t>7 </a:t>
            </a:r>
            <a:r>
              <a:rPr lang="en-US" dirty="0" smtClean="0">
                <a:solidFill>
                  <a:schemeClr val="bg1"/>
                </a:solidFill>
              </a:rPr>
              <a:t>improvements **</a:t>
            </a:r>
            <a:r>
              <a:rPr lang="en-US" dirty="0">
                <a:solidFill>
                  <a:schemeClr val="bg1"/>
                </a:solidFill>
              </a:rPr>
              <a:t>Broward MPO’s Complete Streets and other Localized Initiatives Grant Program </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065386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chor="ctr"/>
          <a:lstStyle/>
          <a:p>
            <a:r>
              <a:rPr lang="en-US" dirty="0" smtClean="0">
                <a:effectLst>
                  <a:outerShdw blurRad="50800" dist="38100" dir="2700000" algn="tl" rotWithShape="0">
                    <a:prstClr val="black">
                      <a:alpha val="40000"/>
                    </a:prstClr>
                  </a:outerShdw>
                </a:effectLst>
              </a:rPr>
              <a:t>Questions?</a:t>
            </a:r>
            <a:endParaRPr lang="en-US" dirty="0">
              <a:effectLst>
                <a:outerShdw blurRad="50800" dist="38100" dir="2700000" algn="tl" rotWithShape="0">
                  <a:prstClr val="black">
                    <a:alpha val="40000"/>
                  </a:prstClr>
                </a:outerShdw>
              </a:effectLst>
            </a:endParaRPr>
          </a:p>
        </p:txBody>
      </p:sp>
      <p:sp>
        <p:nvSpPr>
          <p:cNvPr id="4" name="TextBox 3"/>
          <p:cNvSpPr txBox="1"/>
          <p:nvPr/>
        </p:nvSpPr>
        <p:spPr>
          <a:xfrm>
            <a:off x="3033133" y="5288340"/>
            <a:ext cx="8965580" cy="1569660"/>
          </a:xfrm>
          <a:prstGeom prst="rect">
            <a:avLst/>
          </a:prstGeom>
          <a:noFill/>
        </p:spPr>
        <p:txBody>
          <a:bodyPr wrap="square" rtlCol="0">
            <a:spAutoFit/>
          </a:bodyPr>
          <a:lstStyle/>
          <a:p>
            <a:pPr algn="r"/>
            <a:r>
              <a:rPr lang="en-US" sz="2400" b="1" dirty="0">
                <a:ea typeface="+mj-ea"/>
                <a:cs typeface="+mj-cs"/>
              </a:rPr>
              <a:t>Roxana </a:t>
            </a:r>
            <a:r>
              <a:rPr lang="en-US" sz="2400" b="1" dirty="0" err="1">
                <a:ea typeface="+mj-ea"/>
                <a:cs typeface="+mj-cs"/>
              </a:rPr>
              <a:t>Ene</a:t>
            </a:r>
            <a:r>
              <a:rPr lang="en-US" sz="2400" b="1" dirty="0">
                <a:ea typeface="+mj-ea"/>
                <a:cs typeface="+mj-cs"/>
              </a:rPr>
              <a:t>, </a:t>
            </a:r>
            <a:r>
              <a:rPr lang="en-US" sz="2400" b="1" dirty="0" smtClean="0">
                <a:ea typeface="+mj-ea"/>
                <a:cs typeface="+mj-cs"/>
              </a:rPr>
              <a:t>TIP Coordinator/Project Manager</a:t>
            </a:r>
          </a:p>
          <a:p>
            <a:pPr algn="r"/>
            <a:r>
              <a:rPr lang="en-US" sz="2400" dirty="0" smtClean="0">
                <a:ea typeface="+mj-ea"/>
                <a:cs typeface="+mj-cs"/>
              </a:rPr>
              <a:t>Broward </a:t>
            </a:r>
            <a:r>
              <a:rPr lang="en-US" sz="2400" dirty="0">
                <a:ea typeface="+mj-ea"/>
                <a:cs typeface="+mj-cs"/>
              </a:rPr>
              <a:t>Metropolitan Planning </a:t>
            </a:r>
            <a:r>
              <a:rPr lang="en-US" sz="2400" dirty="0" smtClean="0">
                <a:ea typeface="+mj-ea"/>
                <a:cs typeface="+mj-cs"/>
              </a:rPr>
              <a:t>Organization</a:t>
            </a:r>
          </a:p>
          <a:p>
            <a:pPr algn="r"/>
            <a:r>
              <a:rPr lang="en-US" sz="2400" dirty="0">
                <a:ea typeface="+mj-ea"/>
                <a:cs typeface="+mj-cs"/>
              </a:rPr>
              <a:t>EneR@browardmpo.org</a:t>
            </a:r>
          </a:p>
          <a:p>
            <a:pPr algn="r"/>
            <a:r>
              <a:rPr lang="en-US" sz="2400" dirty="0">
                <a:ea typeface="+mj-ea"/>
                <a:cs typeface="+mj-cs"/>
              </a:rPr>
              <a:t>(954) 876-0042 </a:t>
            </a:r>
          </a:p>
        </p:txBody>
      </p:sp>
    </p:spTree>
    <p:extLst>
      <p:ext uri="{BB962C8B-B14F-4D97-AF65-F5344CB8AC3E}">
        <p14:creationId xmlns:p14="http://schemas.microsoft.com/office/powerpoint/2010/main" val="2563741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Study Process &amp; Innovative Concepts</a:t>
            </a:r>
          </a:p>
          <a:p>
            <a:r>
              <a:rPr lang="en-US" dirty="0" smtClean="0"/>
              <a:t>Project Recommendations</a:t>
            </a:r>
          </a:p>
        </p:txBody>
      </p:sp>
      <p:sp>
        <p:nvSpPr>
          <p:cNvPr id="4" name="Slide Number Placeholder 3"/>
          <p:cNvSpPr>
            <a:spLocks noGrp="1"/>
          </p:cNvSpPr>
          <p:nvPr>
            <p:ph type="sldNum" sz="quarter" idx="12"/>
          </p:nvPr>
        </p:nvSpPr>
        <p:spPr/>
        <p:txBody>
          <a:bodyPr/>
          <a:lstStyle/>
          <a:p>
            <a:fld id="{8CC21EAB-072D-4A6A-9974-0676798B45E0}" type="slidenum">
              <a:rPr lang="en-US" smtClean="0"/>
              <a:pPr/>
              <a:t>2</a:t>
            </a:fld>
            <a:endParaRPr lang="en-US" dirty="0"/>
          </a:p>
        </p:txBody>
      </p:sp>
      <p:pic>
        <p:nvPicPr>
          <p:cNvPr id="1026" name="Picture 2" descr="SR7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562" y="4395219"/>
            <a:ext cx="83343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77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55214" y="-139698"/>
            <a:ext cx="6441975" cy="1529203"/>
          </a:xfrm>
        </p:spPr>
        <p:txBody>
          <a:bodyPr>
            <a:normAutofit/>
          </a:bodyPr>
          <a:lstStyle/>
          <a:p>
            <a:r>
              <a:rPr lang="en-US" dirty="0" smtClean="0">
                <a:solidFill>
                  <a:schemeClr val="tx2"/>
                </a:solidFill>
              </a:rPr>
              <a:t>City of Margate </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8CC21EAB-072D-4A6A-9974-0676798B45E0}" type="slidenum">
              <a:rPr lang="en-US" smtClean="0"/>
              <a:pPr/>
              <a:t>20</a:t>
            </a:fld>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9842"/>
          <a:stretch/>
        </p:blipFill>
        <p:spPr bwMode="auto">
          <a:xfrm>
            <a:off x="1030500" y="3917285"/>
            <a:ext cx="9663676" cy="2940715"/>
          </a:xfrm>
          <a:prstGeom prst="rect">
            <a:avLst/>
          </a:prstGeom>
          <a:noFill/>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36222"/>
          <a:stretch/>
        </p:blipFill>
        <p:spPr bwMode="auto">
          <a:xfrm>
            <a:off x="742314" y="1062856"/>
            <a:ext cx="10240048" cy="2600491"/>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642329" y="529521"/>
            <a:ext cx="3702205" cy="430887"/>
          </a:xfrm>
          <a:prstGeom prst="rect">
            <a:avLst/>
          </a:prstGeom>
          <a:noFill/>
        </p:spPr>
        <p:txBody>
          <a:bodyPr wrap="square" rtlCol="0">
            <a:spAutoFit/>
          </a:bodyPr>
          <a:lstStyle/>
          <a:p>
            <a:r>
              <a:rPr lang="en-US" sz="2200" dirty="0" smtClean="0">
                <a:solidFill>
                  <a:schemeClr val="tx2"/>
                </a:solidFill>
              </a:rPr>
              <a:t>Existing Cross Section</a:t>
            </a:r>
            <a:endParaRPr lang="en-US" sz="2200" dirty="0">
              <a:solidFill>
                <a:schemeClr val="tx2"/>
              </a:solidFill>
            </a:endParaRPr>
          </a:p>
        </p:txBody>
      </p:sp>
      <p:sp>
        <p:nvSpPr>
          <p:cNvPr id="19" name="TextBox 18"/>
          <p:cNvSpPr txBox="1"/>
          <p:nvPr/>
        </p:nvSpPr>
        <p:spPr>
          <a:xfrm>
            <a:off x="629832" y="3529383"/>
            <a:ext cx="3702205" cy="430887"/>
          </a:xfrm>
          <a:prstGeom prst="rect">
            <a:avLst/>
          </a:prstGeom>
          <a:noFill/>
        </p:spPr>
        <p:txBody>
          <a:bodyPr wrap="square" rtlCol="0">
            <a:spAutoFit/>
          </a:bodyPr>
          <a:lstStyle/>
          <a:p>
            <a:r>
              <a:rPr lang="en-US" sz="2200" dirty="0" smtClean="0">
                <a:solidFill>
                  <a:schemeClr val="tx2"/>
                </a:solidFill>
              </a:rPr>
              <a:t>Recommended Alternative</a:t>
            </a:r>
            <a:endParaRPr lang="en-US" sz="2200" dirty="0">
              <a:solidFill>
                <a:schemeClr val="tx2"/>
              </a:solidFill>
            </a:endParaRPr>
          </a:p>
        </p:txBody>
      </p:sp>
    </p:spTree>
    <p:extLst>
      <p:ext uri="{BB962C8B-B14F-4D97-AF65-F5344CB8AC3E}">
        <p14:creationId xmlns:p14="http://schemas.microsoft.com/office/powerpoint/2010/main" val="593751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22025"/>
            <a:ext cx="9144000" cy="3121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2" y="3736200"/>
            <a:ext cx="9143998" cy="3121801"/>
          </a:xfrm>
          <a:prstGeom prst="rect">
            <a:avLst/>
          </a:prstGeom>
        </p:spPr>
      </p:pic>
      <p:sp>
        <p:nvSpPr>
          <p:cNvPr id="7" name="TextBox 6"/>
          <p:cNvSpPr txBox="1"/>
          <p:nvPr/>
        </p:nvSpPr>
        <p:spPr>
          <a:xfrm>
            <a:off x="1524002" y="522024"/>
            <a:ext cx="2057398" cy="369332"/>
          </a:xfrm>
          <a:prstGeom prst="rect">
            <a:avLst/>
          </a:prstGeom>
          <a:solidFill>
            <a:schemeClr val="bg2">
              <a:lumMod val="75000"/>
            </a:schemeClr>
          </a:solidFill>
        </p:spPr>
        <p:txBody>
          <a:bodyPr wrap="square" rtlCol="0">
            <a:spAutoFit/>
          </a:bodyPr>
          <a:lstStyle/>
          <a:p>
            <a:r>
              <a:rPr lang="en-US" dirty="0"/>
              <a:t>BEFORE</a:t>
            </a:r>
          </a:p>
        </p:txBody>
      </p:sp>
      <p:sp>
        <p:nvSpPr>
          <p:cNvPr id="8" name="TextBox 7"/>
          <p:cNvSpPr txBox="1"/>
          <p:nvPr/>
        </p:nvSpPr>
        <p:spPr>
          <a:xfrm>
            <a:off x="8632211" y="3742725"/>
            <a:ext cx="2057398" cy="369332"/>
          </a:xfrm>
          <a:prstGeom prst="rect">
            <a:avLst/>
          </a:prstGeom>
          <a:solidFill>
            <a:schemeClr val="bg2">
              <a:lumMod val="75000"/>
            </a:schemeClr>
          </a:solidFill>
        </p:spPr>
        <p:txBody>
          <a:bodyPr wrap="square" rtlCol="0">
            <a:spAutoFit/>
          </a:bodyPr>
          <a:lstStyle/>
          <a:p>
            <a:pPr algn="r"/>
            <a:r>
              <a:rPr lang="en-US" dirty="0"/>
              <a:t>AFTER</a:t>
            </a:r>
          </a:p>
        </p:txBody>
      </p:sp>
    </p:spTree>
    <p:extLst>
      <p:ext uri="{BB962C8B-B14F-4D97-AF65-F5344CB8AC3E}">
        <p14:creationId xmlns:p14="http://schemas.microsoft.com/office/powerpoint/2010/main" val="38263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111"/>
            <a:ext cx="9144000" cy="6829778"/>
          </a:xfrm>
          <a:prstGeom prst="rect">
            <a:avLst/>
          </a:prstGeom>
        </p:spPr>
      </p:pic>
      <p:sp>
        <p:nvSpPr>
          <p:cNvPr id="5" name="TextBox 4"/>
          <p:cNvSpPr txBox="1"/>
          <p:nvPr/>
        </p:nvSpPr>
        <p:spPr>
          <a:xfrm>
            <a:off x="1524002" y="522024"/>
            <a:ext cx="2057398" cy="369332"/>
          </a:xfrm>
          <a:prstGeom prst="rect">
            <a:avLst/>
          </a:prstGeom>
          <a:solidFill>
            <a:schemeClr val="bg2">
              <a:lumMod val="75000"/>
            </a:schemeClr>
          </a:solidFill>
        </p:spPr>
        <p:txBody>
          <a:bodyPr wrap="square" rtlCol="0">
            <a:spAutoFit/>
          </a:bodyPr>
          <a:lstStyle/>
          <a:p>
            <a:r>
              <a:rPr lang="en-US" dirty="0"/>
              <a:t>BEFORE</a:t>
            </a:r>
          </a:p>
        </p:txBody>
      </p:sp>
    </p:spTree>
    <p:extLst>
      <p:ext uri="{BB962C8B-B14F-4D97-AF65-F5344CB8AC3E}">
        <p14:creationId xmlns:p14="http://schemas.microsoft.com/office/powerpoint/2010/main" val="4270221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112"/>
            <a:ext cx="9144000" cy="6829777"/>
          </a:xfrm>
          <a:prstGeom prst="rect">
            <a:avLst/>
          </a:prstGeom>
        </p:spPr>
      </p:pic>
      <p:sp>
        <p:nvSpPr>
          <p:cNvPr id="7" name="TextBox 6"/>
          <p:cNvSpPr txBox="1"/>
          <p:nvPr/>
        </p:nvSpPr>
        <p:spPr>
          <a:xfrm>
            <a:off x="8610602" y="723747"/>
            <a:ext cx="2057398" cy="369332"/>
          </a:xfrm>
          <a:prstGeom prst="rect">
            <a:avLst/>
          </a:prstGeom>
          <a:solidFill>
            <a:schemeClr val="bg2">
              <a:lumMod val="75000"/>
            </a:schemeClr>
          </a:solidFill>
        </p:spPr>
        <p:txBody>
          <a:bodyPr wrap="square" rtlCol="0">
            <a:spAutoFit/>
          </a:bodyPr>
          <a:lstStyle/>
          <a:p>
            <a:pPr algn="r"/>
            <a:r>
              <a:rPr lang="en-US" dirty="0"/>
              <a:t>AFTER</a:t>
            </a:r>
          </a:p>
        </p:txBody>
      </p:sp>
    </p:spTree>
    <p:extLst>
      <p:ext uri="{BB962C8B-B14F-4D97-AF65-F5344CB8AC3E}">
        <p14:creationId xmlns:p14="http://schemas.microsoft.com/office/powerpoint/2010/main" val="1498373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33832"/>
            <a:ext cx="9144000" cy="4190337"/>
          </a:xfrm>
          <a:prstGeom prst="rect">
            <a:avLst/>
          </a:prstGeom>
        </p:spPr>
      </p:pic>
      <p:sp>
        <p:nvSpPr>
          <p:cNvPr id="3" name="TextBox 2"/>
          <p:cNvSpPr txBox="1"/>
          <p:nvPr/>
        </p:nvSpPr>
        <p:spPr>
          <a:xfrm>
            <a:off x="1524000" y="1600200"/>
            <a:ext cx="2057398" cy="369332"/>
          </a:xfrm>
          <a:prstGeom prst="rect">
            <a:avLst/>
          </a:prstGeom>
          <a:solidFill>
            <a:schemeClr val="bg2">
              <a:lumMod val="75000"/>
            </a:schemeClr>
          </a:solidFill>
        </p:spPr>
        <p:txBody>
          <a:bodyPr wrap="square" rtlCol="0">
            <a:spAutoFit/>
          </a:bodyPr>
          <a:lstStyle/>
          <a:p>
            <a:r>
              <a:rPr lang="en-US" dirty="0"/>
              <a:t>BEFORE</a:t>
            </a:r>
          </a:p>
        </p:txBody>
      </p:sp>
      <p:sp>
        <p:nvSpPr>
          <p:cNvPr id="5" name="TextBox 4"/>
          <p:cNvSpPr txBox="1"/>
          <p:nvPr/>
        </p:nvSpPr>
        <p:spPr>
          <a:xfrm>
            <a:off x="1676400" y="6287873"/>
            <a:ext cx="6781800" cy="461665"/>
          </a:xfrm>
          <a:prstGeom prst="rect">
            <a:avLst/>
          </a:prstGeom>
          <a:noFill/>
        </p:spPr>
        <p:txBody>
          <a:bodyPr wrap="square" rtlCol="0">
            <a:spAutoFit/>
          </a:bodyPr>
          <a:lstStyle/>
          <a:p>
            <a:r>
              <a:rPr lang="en-US" sz="1400" dirty="0">
                <a:solidFill>
                  <a:srgbClr val="0070C0"/>
                </a:solidFill>
                <a:latin typeface="Century Gothic" pitchFamily="34" charset="0"/>
              </a:rPr>
              <a:t>www.broward</a:t>
            </a:r>
            <a:r>
              <a:rPr lang="en-US" dirty="0">
                <a:solidFill>
                  <a:srgbClr val="0070C0"/>
                </a:solidFill>
                <a:latin typeface="Century Gothic" pitchFamily="34" charset="0"/>
              </a:rPr>
              <a:t>MPO</a:t>
            </a:r>
            <a:r>
              <a:rPr lang="en-US" sz="2400" dirty="0">
                <a:solidFill>
                  <a:srgbClr val="0070C0"/>
                </a:solidFill>
                <a:latin typeface="Century Gothic" pitchFamily="34" charset="0"/>
              </a:rPr>
              <a:t>.</a:t>
            </a:r>
            <a:r>
              <a:rPr lang="en-US" sz="1400" dirty="0">
                <a:solidFill>
                  <a:srgbClr val="0070C0"/>
                </a:solidFill>
                <a:latin typeface="Century Gothic" pitchFamily="34" charset="0"/>
              </a:rPr>
              <a:t>org</a:t>
            </a:r>
          </a:p>
        </p:txBody>
      </p:sp>
    </p:spTree>
    <p:extLst>
      <p:ext uri="{BB962C8B-B14F-4D97-AF65-F5344CB8AC3E}">
        <p14:creationId xmlns:p14="http://schemas.microsoft.com/office/powerpoint/2010/main" val="1503088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1333832"/>
            <a:ext cx="9143999" cy="4190337"/>
          </a:xfrm>
          <a:prstGeom prst="rect">
            <a:avLst/>
          </a:prstGeom>
        </p:spPr>
      </p:pic>
      <p:sp>
        <p:nvSpPr>
          <p:cNvPr id="3" name="TextBox 2"/>
          <p:cNvSpPr txBox="1"/>
          <p:nvPr/>
        </p:nvSpPr>
        <p:spPr>
          <a:xfrm>
            <a:off x="8610601" y="4724400"/>
            <a:ext cx="2057398" cy="369332"/>
          </a:xfrm>
          <a:prstGeom prst="rect">
            <a:avLst/>
          </a:prstGeom>
          <a:solidFill>
            <a:schemeClr val="bg2">
              <a:lumMod val="75000"/>
            </a:schemeClr>
          </a:solidFill>
        </p:spPr>
        <p:txBody>
          <a:bodyPr wrap="square" rtlCol="0">
            <a:spAutoFit/>
          </a:bodyPr>
          <a:lstStyle/>
          <a:p>
            <a:pPr algn="r"/>
            <a:r>
              <a:rPr lang="en-US" dirty="0"/>
              <a:t>AFTER</a:t>
            </a:r>
          </a:p>
        </p:txBody>
      </p:sp>
      <p:sp>
        <p:nvSpPr>
          <p:cNvPr id="5" name="TextBox 4"/>
          <p:cNvSpPr txBox="1"/>
          <p:nvPr/>
        </p:nvSpPr>
        <p:spPr>
          <a:xfrm>
            <a:off x="1676400" y="6287873"/>
            <a:ext cx="6781800" cy="461665"/>
          </a:xfrm>
          <a:prstGeom prst="rect">
            <a:avLst/>
          </a:prstGeom>
          <a:noFill/>
        </p:spPr>
        <p:txBody>
          <a:bodyPr wrap="square" rtlCol="0">
            <a:spAutoFit/>
          </a:bodyPr>
          <a:lstStyle/>
          <a:p>
            <a:r>
              <a:rPr lang="en-US" sz="1400" dirty="0">
                <a:solidFill>
                  <a:srgbClr val="0070C0"/>
                </a:solidFill>
                <a:latin typeface="Century Gothic" pitchFamily="34" charset="0"/>
              </a:rPr>
              <a:t>www.broward</a:t>
            </a:r>
            <a:r>
              <a:rPr lang="en-US" dirty="0">
                <a:solidFill>
                  <a:srgbClr val="0070C0"/>
                </a:solidFill>
                <a:latin typeface="Century Gothic" pitchFamily="34" charset="0"/>
              </a:rPr>
              <a:t>MPO</a:t>
            </a:r>
            <a:r>
              <a:rPr lang="en-US" sz="2400" dirty="0">
                <a:solidFill>
                  <a:srgbClr val="0070C0"/>
                </a:solidFill>
                <a:latin typeface="Century Gothic" pitchFamily="34" charset="0"/>
              </a:rPr>
              <a:t>.</a:t>
            </a:r>
            <a:r>
              <a:rPr lang="en-US" sz="1400" dirty="0">
                <a:solidFill>
                  <a:srgbClr val="0070C0"/>
                </a:solidFill>
                <a:latin typeface="Century Gothic" pitchFamily="34" charset="0"/>
              </a:rPr>
              <a:t>org</a:t>
            </a:r>
          </a:p>
        </p:txBody>
      </p:sp>
    </p:spTree>
    <p:extLst>
      <p:ext uri="{BB962C8B-B14F-4D97-AF65-F5344CB8AC3E}">
        <p14:creationId xmlns:p14="http://schemas.microsoft.com/office/powerpoint/2010/main" val="2791279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52650" y="762000"/>
            <a:ext cx="7886700" cy="685800"/>
          </a:xfrm>
        </p:spPr>
        <p:txBody>
          <a:bodyPr/>
          <a:lstStyle/>
          <a:p>
            <a:r>
              <a:rPr lang="en-US" sz="2400" dirty="0">
                <a:solidFill>
                  <a:srgbClr val="5B7EBF"/>
                </a:solidFill>
                <a:effectLst>
                  <a:reflection blurRad="6350" stA="55000" endA="300" endPos="45500" dir="5400000" sy="-100000" algn="bl" rotWithShape="0"/>
                </a:effectLst>
                <a:latin typeface="Calibri" panose="020F0502020204030204" pitchFamily="34" charset="0"/>
              </a:rPr>
              <a:t>Bus Islands/Pedestrian refuge</a:t>
            </a:r>
            <a:endParaRPr lang="en-US" sz="2400" dirty="0"/>
          </a:p>
        </p:txBody>
      </p:sp>
      <p:pic>
        <p:nvPicPr>
          <p:cNvPr id="4" name="Content Placeholder 3" descr="Bus Island Bckgrd_v02.jpg"/>
          <p:cNvPicPr>
            <a:picLocks noGrp="1" noChangeAspect="1"/>
          </p:cNvPicPr>
          <p:nvPr>
            <p:ph idx="1"/>
          </p:nvPr>
        </p:nvPicPr>
        <p:blipFill>
          <a:blip r:embed="rId2" cstate="print"/>
          <a:srcRect t="4384"/>
          <a:stretch>
            <a:fillRect/>
          </a:stretch>
        </p:blipFill>
        <p:spPr>
          <a:xfrm>
            <a:off x="2133600" y="1447800"/>
            <a:ext cx="7886700" cy="4343400"/>
          </a:xfrm>
          <a:prstGeom prst="rect">
            <a:avLst/>
          </a:prstGeom>
        </p:spPr>
      </p:pic>
    </p:spTree>
    <p:extLst>
      <p:ext uri="{BB962C8B-B14F-4D97-AF65-F5344CB8AC3E}">
        <p14:creationId xmlns:p14="http://schemas.microsoft.com/office/powerpoint/2010/main" val="4079071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556000" y="2057400"/>
            <a:ext cx="5283200" cy="4267200"/>
          </a:xfrm>
          <a:prstGeom prst="rect">
            <a:avLst/>
          </a:prstGeom>
        </p:spPr>
        <p:txBody>
          <a:bodyPr/>
          <a:lstStyle/>
          <a:p>
            <a:pPr marL="342900" indent="-342900">
              <a:spcBef>
                <a:spcPct val="20000"/>
              </a:spcBef>
              <a:buFont typeface="Arial" pitchFamily="34" charset="0"/>
              <a:buChar char="•"/>
              <a:defRPr/>
            </a:pPr>
            <a:endParaRPr lang="en-US" sz="2400" dirty="0">
              <a:solidFill>
                <a:prstClr val="black"/>
              </a:solidFill>
            </a:endParaRPr>
          </a:p>
        </p:txBody>
      </p:sp>
      <p:cxnSp>
        <p:nvCxnSpPr>
          <p:cNvPr id="6" name="Straight Connector 5"/>
          <p:cNvCxnSpPr/>
          <p:nvPr/>
        </p:nvCxnSpPr>
        <p:spPr>
          <a:xfrm>
            <a:off x="0" y="6067291"/>
            <a:ext cx="1219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3200" y="6287877"/>
            <a:ext cx="9042400" cy="461665"/>
          </a:xfrm>
          <a:prstGeom prst="rect">
            <a:avLst/>
          </a:prstGeom>
          <a:noFill/>
        </p:spPr>
        <p:txBody>
          <a:bodyPr wrap="square" rtlCol="0">
            <a:spAutoFit/>
          </a:bodyPr>
          <a:lstStyle/>
          <a:p>
            <a:r>
              <a:rPr lang="en-US" sz="1400" dirty="0" smtClean="0">
                <a:solidFill>
                  <a:srgbClr val="0070C0"/>
                </a:solidFill>
                <a:latin typeface="Century Gothic" pitchFamily="34" charset="0"/>
              </a:rPr>
              <a:t>www.broward</a:t>
            </a:r>
            <a:r>
              <a:rPr lang="en-US" dirty="0" smtClean="0">
                <a:solidFill>
                  <a:srgbClr val="0070C0"/>
                </a:solidFill>
                <a:latin typeface="Century Gothic" pitchFamily="34" charset="0"/>
              </a:rPr>
              <a:t>MPO</a:t>
            </a:r>
            <a:r>
              <a:rPr lang="en-US" sz="2400" dirty="0" smtClean="0">
                <a:solidFill>
                  <a:srgbClr val="0070C0"/>
                </a:solidFill>
                <a:latin typeface="Century Gothic" pitchFamily="34" charset="0"/>
              </a:rPr>
              <a:t>.</a:t>
            </a:r>
            <a:r>
              <a:rPr lang="en-US" sz="1400" dirty="0" smtClean="0">
                <a:solidFill>
                  <a:srgbClr val="0070C0"/>
                </a:solidFill>
                <a:latin typeface="Century Gothic" pitchFamily="34" charset="0"/>
              </a:rPr>
              <a:t>org</a:t>
            </a:r>
            <a:endParaRPr lang="en-US" sz="1400" dirty="0">
              <a:solidFill>
                <a:srgbClr val="0070C0"/>
              </a:solidFill>
              <a:latin typeface="Century Gothic" pitchFamily="34" charset="0"/>
            </a:endParaRPr>
          </a:p>
        </p:txBody>
      </p:sp>
      <p:pic>
        <p:nvPicPr>
          <p:cNvPr id="13" name="Content Placeholder 5" descr="Broward.png"/>
          <p:cNvPicPr>
            <a:picLocks noChangeAspect="1"/>
          </p:cNvPicPr>
          <p:nvPr/>
        </p:nvPicPr>
        <p:blipFill>
          <a:blip r:embed="rId3"/>
          <a:srcRect/>
          <a:stretch>
            <a:fillRect/>
          </a:stretch>
        </p:blipFill>
        <p:spPr bwMode="auto">
          <a:xfrm>
            <a:off x="112184" y="101600"/>
            <a:ext cx="10352616" cy="6096000"/>
          </a:xfrm>
          <a:prstGeom prst="roundRect">
            <a:avLst>
              <a:gd name="adj" fmla="val 3594"/>
            </a:avLst>
          </a:prstGeom>
          <a:solidFill>
            <a:srgbClr val="FFFFFF">
              <a:shade val="85000"/>
            </a:srgbClr>
          </a:solidFill>
          <a:ln>
            <a:noFill/>
          </a:ln>
          <a:effectLst>
            <a:reflection blurRad="12700" stA="38000" endPos="28000" dist="5000" dir="5400000" sy="-100000" algn="bl" rotWithShape="0"/>
          </a:effectLst>
          <a:extLst/>
        </p:spPr>
      </p:pic>
      <p:sp>
        <p:nvSpPr>
          <p:cNvPr id="16" name="TextBox 6"/>
          <p:cNvSpPr txBox="1">
            <a:spLocks noChangeArrowheads="1"/>
          </p:cNvSpPr>
          <p:nvPr/>
        </p:nvSpPr>
        <p:spPr bwMode="auto">
          <a:xfrm>
            <a:off x="5159903" y="2311884"/>
            <a:ext cx="2228849"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1600" b="1" dirty="0">
                <a:solidFill>
                  <a:schemeClr val="bg1"/>
                </a:solidFill>
              </a:rPr>
              <a:t>Fort </a:t>
            </a:r>
          </a:p>
          <a:p>
            <a:pPr algn="ctr" eaLnBrk="1" fontAlgn="base" hangingPunct="1">
              <a:spcBef>
                <a:spcPct val="0"/>
              </a:spcBef>
              <a:spcAft>
                <a:spcPct val="0"/>
              </a:spcAft>
            </a:pPr>
            <a:r>
              <a:rPr lang="en-US" sz="1600" b="1" dirty="0">
                <a:solidFill>
                  <a:schemeClr val="bg1"/>
                </a:solidFill>
              </a:rPr>
              <a:t> Lauderdale </a:t>
            </a:r>
          </a:p>
        </p:txBody>
      </p:sp>
      <p:sp>
        <p:nvSpPr>
          <p:cNvPr id="17" name="TextBox 11"/>
          <p:cNvSpPr txBox="1">
            <a:spLocks noChangeArrowheads="1"/>
          </p:cNvSpPr>
          <p:nvPr/>
        </p:nvSpPr>
        <p:spPr bwMode="auto">
          <a:xfrm>
            <a:off x="6197600" y="8079317"/>
            <a:ext cx="538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tabLst>
                <a:tab pos="4122738" algn="l"/>
                <a:tab pos="8004175" algn="r"/>
              </a:tabLst>
              <a:defRPr>
                <a:solidFill>
                  <a:schemeClr val="tx1"/>
                </a:solidFill>
                <a:latin typeface="Calibri" pitchFamily="34" charset="0"/>
              </a:defRPr>
            </a:lvl1pPr>
            <a:lvl2pPr marL="742950" indent="-285750" eaLnBrk="0" hangingPunct="0">
              <a:tabLst>
                <a:tab pos="4122738" algn="l"/>
                <a:tab pos="8004175" algn="r"/>
              </a:tabLst>
              <a:defRPr>
                <a:solidFill>
                  <a:schemeClr val="tx1"/>
                </a:solidFill>
                <a:latin typeface="Calibri" pitchFamily="34" charset="0"/>
              </a:defRPr>
            </a:lvl2pPr>
            <a:lvl3pPr marL="1143000" indent="-228600" eaLnBrk="0" hangingPunct="0">
              <a:tabLst>
                <a:tab pos="4122738" algn="l"/>
                <a:tab pos="8004175" algn="r"/>
              </a:tabLst>
              <a:defRPr>
                <a:solidFill>
                  <a:schemeClr val="tx1"/>
                </a:solidFill>
                <a:latin typeface="Calibri" pitchFamily="34" charset="0"/>
              </a:defRPr>
            </a:lvl3pPr>
            <a:lvl4pPr marL="1600200" indent="-228600" eaLnBrk="0" hangingPunct="0">
              <a:tabLst>
                <a:tab pos="4122738" algn="l"/>
                <a:tab pos="8004175" algn="r"/>
              </a:tabLst>
              <a:defRPr>
                <a:solidFill>
                  <a:schemeClr val="tx1"/>
                </a:solidFill>
                <a:latin typeface="Calibri" pitchFamily="34" charset="0"/>
              </a:defRPr>
            </a:lvl4pPr>
            <a:lvl5pPr marL="2057400" indent="-228600" eaLnBrk="0" hangingPunct="0">
              <a:tabLst>
                <a:tab pos="4122738" algn="l"/>
                <a:tab pos="8004175" algn="r"/>
              </a:tabLst>
              <a:defRPr>
                <a:solidFill>
                  <a:schemeClr val="tx1"/>
                </a:solidFill>
                <a:latin typeface="Calibri" pitchFamily="34" charset="0"/>
              </a:defRPr>
            </a:lvl5pPr>
            <a:lvl6pPr marL="2514600" indent="-228600" eaLnBrk="0" fontAlgn="base" hangingPunct="0">
              <a:spcBef>
                <a:spcPct val="0"/>
              </a:spcBef>
              <a:spcAft>
                <a:spcPct val="0"/>
              </a:spcAft>
              <a:tabLst>
                <a:tab pos="4122738" algn="l"/>
                <a:tab pos="8004175" algn="r"/>
              </a:tabLst>
              <a:defRPr>
                <a:solidFill>
                  <a:schemeClr val="tx1"/>
                </a:solidFill>
                <a:latin typeface="Calibri" pitchFamily="34" charset="0"/>
              </a:defRPr>
            </a:lvl6pPr>
            <a:lvl7pPr marL="2971800" indent="-228600" eaLnBrk="0" fontAlgn="base" hangingPunct="0">
              <a:spcBef>
                <a:spcPct val="0"/>
              </a:spcBef>
              <a:spcAft>
                <a:spcPct val="0"/>
              </a:spcAft>
              <a:tabLst>
                <a:tab pos="4122738" algn="l"/>
                <a:tab pos="8004175" algn="r"/>
              </a:tabLst>
              <a:defRPr>
                <a:solidFill>
                  <a:schemeClr val="tx1"/>
                </a:solidFill>
                <a:latin typeface="Calibri" pitchFamily="34" charset="0"/>
              </a:defRPr>
            </a:lvl7pPr>
            <a:lvl8pPr marL="3429000" indent="-228600" eaLnBrk="0" fontAlgn="base" hangingPunct="0">
              <a:spcBef>
                <a:spcPct val="0"/>
              </a:spcBef>
              <a:spcAft>
                <a:spcPct val="0"/>
              </a:spcAft>
              <a:tabLst>
                <a:tab pos="4122738" algn="l"/>
                <a:tab pos="8004175" algn="r"/>
              </a:tabLst>
              <a:defRPr>
                <a:solidFill>
                  <a:schemeClr val="tx1"/>
                </a:solidFill>
                <a:latin typeface="Calibri" pitchFamily="34" charset="0"/>
              </a:defRPr>
            </a:lvl8pPr>
            <a:lvl9pPr marL="3886200" indent="-228600" eaLnBrk="0" fontAlgn="base" hangingPunct="0">
              <a:spcBef>
                <a:spcPct val="0"/>
              </a:spcBef>
              <a:spcAft>
                <a:spcPct val="0"/>
              </a:spcAft>
              <a:tabLst>
                <a:tab pos="4122738" algn="l"/>
                <a:tab pos="8004175" algn="r"/>
              </a:tabLst>
              <a:defRPr>
                <a:solidFill>
                  <a:schemeClr val="tx1"/>
                </a:solidFill>
                <a:latin typeface="Calibri" pitchFamily="34" charset="0"/>
              </a:defRPr>
            </a:lvl9pPr>
          </a:lstStyle>
          <a:p>
            <a:pPr eaLnBrk="1" fontAlgn="base" hangingPunct="1">
              <a:spcBef>
                <a:spcPct val="0"/>
              </a:spcBef>
              <a:spcAft>
                <a:spcPct val="0"/>
              </a:spcAft>
            </a:pPr>
            <a:r>
              <a:rPr lang="en-US" dirty="0">
                <a:solidFill>
                  <a:srgbClr val="92D050"/>
                </a:solidFill>
              </a:rPr>
              <a:t> </a:t>
            </a: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668" y="3158067"/>
            <a:ext cx="4334933" cy="325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4"/>
          <p:cNvSpPr txBox="1">
            <a:spLocks noChangeArrowheads="1"/>
          </p:cNvSpPr>
          <p:nvPr/>
        </p:nvSpPr>
        <p:spPr bwMode="auto">
          <a:xfrm>
            <a:off x="7681389" y="6381752"/>
            <a:ext cx="45021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1600" dirty="0">
                <a:solidFill>
                  <a:schemeClr val="bg1"/>
                </a:solidFill>
              </a:rPr>
              <a:t>Fort Lauderdale Skyline  </a:t>
            </a:r>
          </a:p>
        </p:txBody>
      </p:sp>
      <p:cxnSp>
        <p:nvCxnSpPr>
          <p:cNvPr id="21" name="Straight Connector 20"/>
          <p:cNvCxnSpPr/>
          <p:nvPr/>
        </p:nvCxnSpPr>
        <p:spPr>
          <a:xfrm flipH="1" flipV="1">
            <a:off x="3164416" y="3939118"/>
            <a:ext cx="2032000" cy="785283"/>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H="1">
            <a:off x="3062816" y="3911600"/>
            <a:ext cx="101600" cy="101600"/>
          </a:xfrm>
          <a:prstGeom prst="line">
            <a:avLst/>
          </a:prstGeom>
          <a:ln>
            <a:solidFill>
              <a:srgbClr val="FBFDA3"/>
            </a:solidFill>
            <a:prstDash val="lgDashDot"/>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flipH="1" flipV="1">
            <a:off x="1727200" y="3505200"/>
            <a:ext cx="1335616" cy="533400"/>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H="1" flipV="1">
            <a:off x="6720416" y="2446869"/>
            <a:ext cx="1320800" cy="349251"/>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flipH="1" flipV="1">
            <a:off x="6618816" y="2387602"/>
            <a:ext cx="101600" cy="59267"/>
          </a:xfrm>
          <a:prstGeom prst="line">
            <a:avLst/>
          </a:prstGeom>
          <a:ln>
            <a:solidFill>
              <a:srgbClr val="FBFDA3"/>
            </a:solidFill>
            <a:prstDash val="lgDashDot"/>
          </a:ln>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H="1" flipV="1">
            <a:off x="6096000" y="2209800"/>
            <a:ext cx="522816" cy="177800"/>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flipH="1">
            <a:off x="5080000" y="2209800"/>
            <a:ext cx="1016000" cy="609600"/>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flipH="1">
            <a:off x="1828800" y="2621494"/>
            <a:ext cx="1727200" cy="883707"/>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H="1">
            <a:off x="4064000" y="2819400"/>
            <a:ext cx="1016000" cy="152400"/>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H="1" flipV="1">
            <a:off x="3556000" y="2621494"/>
            <a:ext cx="508000" cy="350307"/>
          </a:xfrm>
          <a:prstGeom prst="line">
            <a:avLst/>
          </a:prstGeom>
          <a:ln>
            <a:solidFill>
              <a:srgbClr val="FBFDA3"/>
            </a:solidFill>
            <a:prstDash val="lgDash"/>
          </a:ln>
        </p:spPr>
        <p:style>
          <a:lnRef idx="2">
            <a:schemeClr val="accent2"/>
          </a:lnRef>
          <a:fillRef idx="0">
            <a:schemeClr val="accent2"/>
          </a:fillRef>
          <a:effectRef idx="1">
            <a:schemeClr val="accent2"/>
          </a:effectRef>
          <a:fontRef idx="minor">
            <a:schemeClr val="tx1"/>
          </a:fontRef>
        </p:style>
      </p:cxnSp>
      <p:sp>
        <p:nvSpPr>
          <p:cNvPr id="4" name="Title 3"/>
          <p:cNvSpPr>
            <a:spLocks noGrp="1"/>
          </p:cNvSpPr>
          <p:nvPr>
            <p:ph type="title"/>
          </p:nvPr>
        </p:nvSpPr>
        <p:spPr>
          <a:xfrm>
            <a:off x="203200" y="76201"/>
            <a:ext cx="5384800" cy="1020763"/>
          </a:xfrm>
          <a:effectLst>
            <a:outerShdw blurRad="50800" dist="38100" dir="2700000" algn="tl" rotWithShape="0">
              <a:prstClr val="black">
                <a:alpha val="40000"/>
              </a:prstClr>
            </a:outerShdw>
          </a:effectLst>
        </p:spPr>
        <p:txBody>
          <a:bodyPr>
            <a:normAutofit/>
          </a:bodyPr>
          <a:lstStyle/>
          <a:p>
            <a:pPr algn="l"/>
            <a:r>
              <a:rPr lang="en-US" sz="3200" dirty="0" smtClean="0"/>
              <a:t>Broward </a:t>
            </a:r>
            <a:r>
              <a:rPr lang="en-US" sz="3200" dirty="0"/>
              <a:t>Metropolitan Planning </a:t>
            </a:r>
            <a:r>
              <a:rPr lang="en-US" sz="3200" dirty="0" smtClean="0"/>
              <a:t>Organization</a:t>
            </a:r>
            <a:endParaRPr lang="en-US" sz="3200" dirty="0"/>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66326" y="2872318"/>
            <a:ext cx="505926" cy="694887"/>
          </a:xfr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9293" y="2971800"/>
            <a:ext cx="300299" cy="299419"/>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482888" y="1103979"/>
            <a:ext cx="6987308" cy="461665"/>
          </a:xfrm>
          <a:prstGeom prst="rect">
            <a:avLst/>
          </a:prstGeom>
          <a:noFill/>
        </p:spPr>
        <p:txBody>
          <a:bodyPr wrap="square" rtlCol="0">
            <a:spAutoFit/>
          </a:bodyPr>
          <a:lstStyle/>
          <a:p>
            <a:r>
              <a:rPr lang="en-US" sz="2400" b="1" dirty="0" smtClean="0">
                <a:solidFill>
                  <a:schemeClr val="bg1"/>
                </a:solidFill>
                <a:hlinkClick r:id="rId7"/>
              </a:rPr>
              <a:t>www.browardmpo.or</a:t>
            </a:r>
            <a:r>
              <a:rPr lang="en-US" sz="2400" dirty="0" smtClean="0">
                <a:solidFill>
                  <a:schemeClr val="bg1"/>
                </a:solidFill>
                <a:hlinkClick r:id="rId7"/>
              </a:rPr>
              <a:t>g</a:t>
            </a:r>
            <a:endParaRPr lang="en-US" sz="2400" dirty="0">
              <a:solidFill>
                <a:schemeClr val="bg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5917" y="200217"/>
            <a:ext cx="3230885" cy="3102201"/>
          </a:xfrm>
          <a:prstGeom prst="rect">
            <a:avLst/>
          </a:prstGeom>
        </p:spPr>
      </p:pic>
      <p:sp>
        <p:nvSpPr>
          <p:cNvPr id="5" name="TextBox 4"/>
          <p:cNvSpPr txBox="1"/>
          <p:nvPr/>
        </p:nvSpPr>
        <p:spPr>
          <a:xfrm rot="18994627">
            <a:off x="5109797" y="4865856"/>
            <a:ext cx="2417202" cy="461665"/>
          </a:xfrm>
          <a:prstGeom prst="rect">
            <a:avLst/>
          </a:prstGeom>
          <a:noFill/>
        </p:spPr>
        <p:txBody>
          <a:bodyPr wrap="square" rtlCol="0">
            <a:spAutoFit/>
          </a:bodyPr>
          <a:lstStyle/>
          <a:p>
            <a:r>
              <a:rPr lang="en-US" sz="2400" b="1" dirty="0" smtClean="0">
                <a:solidFill>
                  <a:schemeClr val="bg1"/>
                </a:solidFill>
              </a:rPr>
              <a:t>Atlantic Ocean</a:t>
            </a:r>
            <a:endParaRPr lang="en-US" sz="2400" b="1" dirty="0">
              <a:solidFill>
                <a:schemeClr val="bg1"/>
              </a:solidFill>
            </a:endParaRPr>
          </a:p>
        </p:txBody>
      </p:sp>
      <p:sp>
        <p:nvSpPr>
          <p:cNvPr id="28" name="TextBox 27"/>
          <p:cNvSpPr txBox="1"/>
          <p:nvPr/>
        </p:nvSpPr>
        <p:spPr>
          <a:xfrm rot="18994627">
            <a:off x="176337" y="2063466"/>
            <a:ext cx="2417202" cy="830997"/>
          </a:xfrm>
          <a:prstGeom prst="rect">
            <a:avLst/>
          </a:prstGeom>
          <a:noFill/>
        </p:spPr>
        <p:txBody>
          <a:bodyPr wrap="square" rtlCol="0">
            <a:spAutoFit/>
          </a:bodyPr>
          <a:lstStyle/>
          <a:p>
            <a:r>
              <a:rPr lang="en-US" sz="2400" b="1" dirty="0" smtClean="0">
                <a:solidFill>
                  <a:schemeClr val="bg1"/>
                </a:solidFill>
              </a:rPr>
              <a:t>Everglades National Park</a:t>
            </a:r>
            <a:endParaRPr lang="en-US" sz="2400" b="1" dirty="0">
              <a:solidFill>
                <a:schemeClr val="bg1"/>
              </a:solidFill>
            </a:endParaRPr>
          </a:p>
        </p:txBody>
      </p:sp>
      <p:pic>
        <p:nvPicPr>
          <p:cNvPr id="29" name="Picture 28"/>
          <p:cNvPicPr>
            <a:picLocks noChangeAspect="1"/>
          </p:cNvPicPr>
          <p:nvPr/>
        </p:nvPicPr>
        <p:blipFill rotWithShape="1">
          <a:blip r:embed="rId9" cstate="print">
            <a:extLst>
              <a:ext uri="{28A0092B-C50C-407E-A947-70E740481C1C}">
                <a14:useLocalDpi xmlns:a14="http://schemas.microsoft.com/office/drawing/2010/main" val="0"/>
              </a:ext>
            </a:extLst>
          </a:blip>
          <a:srcRect l="80611" t="56902" r="15446" b="38404"/>
          <a:stretch/>
        </p:blipFill>
        <p:spPr>
          <a:xfrm>
            <a:off x="8053682" y="283709"/>
            <a:ext cx="488151" cy="871698"/>
          </a:xfrm>
          <a:prstGeom prst="rect">
            <a:avLst/>
          </a:prstGeom>
        </p:spPr>
      </p:pic>
    </p:spTree>
    <p:extLst>
      <p:ext uri="{BB962C8B-B14F-4D97-AF65-F5344CB8AC3E}">
        <p14:creationId xmlns:p14="http://schemas.microsoft.com/office/powerpoint/2010/main" val="40122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br>
              <a:rPr lang="en-US" dirty="0" smtClean="0"/>
            </a:br>
            <a:r>
              <a:rPr lang="en-US" dirty="0" smtClean="0"/>
              <a:t>Study Area and Purpose</a:t>
            </a:r>
            <a:endParaRPr lang="en-US" dirty="0"/>
          </a:p>
        </p:txBody>
      </p:sp>
      <p:sp>
        <p:nvSpPr>
          <p:cNvPr id="3" name="Content Placeholder 2"/>
          <p:cNvSpPr>
            <a:spLocks noGrp="1"/>
          </p:cNvSpPr>
          <p:nvPr>
            <p:ph idx="1"/>
          </p:nvPr>
        </p:nvSpPr>
        <p:spPr>
          <a:xfrm>
            <a:off x="284813" y="4257204"/>
            <a:ext cx="9158989" cy="2398430"/>
          </a:xfrm>
        </p:spPr>
        <p:txBody>
          <a:bodyPr>
            <a:normAutofit fontScale="92500" lnSpcReduction="20000"/>
          </a:bodyPr>
          <a:lstStyle/>
          <a:p>
            <a:pPr lvl="0"/>
            <a:r>
              <a:rPr lang="en-US" dirty="0" smtClean="0"/>
              <a:t>Identify congestion management &amp; safety improvements for all modes</a:t>
            </a:r>
          </a:p>
          <a:p>
            <a:pPr lvl="0"/>
            <a:r>
              <a:rPr lang="en-US" dirty="0" smtClean="0"/>
              <a:t>Enhance transit rider, bicyclist, &amp; pedestrian experience</a:t>
            </a:r>
          </a:p>
          <a:p>
            <a:pPr lvl="0"/>
            <a:r>
              <a:rPr lang="en-US" dirty="0" smtClean="0"/>
              <a:t>Develop short-term improvements for implementation (&lt;5 years)</a:t>
            </a:r>
          </a:p>
          <a:p>
            <a:pPr lvl="0"/>
            <a:r>
              <a:rPr lang="en-US" dirty="0" smtClean="0"/>
              <a:t>Identify longer-term improvements for project development</a:t>
            </a:r>
          </a:p>
          <a:p>
            <a:pPr lvl="0"/>
            <a:r>
              <a:rPr lang="en-US" dirty="0" smtClean="0"/>
              <a:t>Be consistent with National Environmental Protection Act (NEPA)</a:t>
            </a:r>
            <a:endParaRPr lang="en-US" dirty="0"/>
          </a:p>
        </p:txBody>
      </p:sp>
      <p:sp>
        <p:nvSpPr>
          <p:cNvPr id="5" name="Slide Number Placeholder 4"/>
          <p:cNvSpPr>
            <a:spLocks noGrp="1"/>
          </p:cNvSpPr>
          <p:nvPr>
            <p:ph type="sldNum" sz="quarter" idx="12"/>
          </p:nvPr>
        </p:nvSpPr>
        <p:spPr/>
        <p:txBody>
          <a:bodyPr/>
          <a:lstStyle/>
          <a:p>
            <a:fld id="{8CC21EAB-072D-4A6A-9974-0676798B45E0}" type="slidenum">
              <a:rPr lang="en-US" smtClean="0"/>
              <a:t>4</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5186597" y="-3057992"/>
            <a:ext cx="1903748" cy="12546769"/>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2"/>
          <p:cNvSpPr txBox="1">
            <a:spLocks/>
          </p:cNvSpPr>
          <p:nvPr/>
        </p:nvSpPr>
        <p:spPr>
          <a:xfrm>
            <a:off x="-134914" y="1708879"/>
            <a:ext cx="12432211" cy="629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t>½ mile on either side of SR 7 Miami-Dade County Line to Sample Road (20+ mi)</a:t>
            </a:r>
          </a:p>
        </p:txBody>
      </p:sp>
      <p:grpSp>
        <p:nvGrpSpPr>
          <p:cNvPr id="44" name="Group 43"/>
          <p:cNvGrpSpPr/>
          <p:nvPr/>
        </p:nvGrpSpPr>
        <p:grpSpPr>
          <a:xfrm>
            <a:off x="9443802" y="4225718"/>
            <a:ext cx="2678806" cy="1234616"/>
            <a:chOff x="669701" y="540913"/>
            <a:chExt cx="2678806" cy="1234616"/>
          </a:xfrm>
        </p:grpSpPr>
        <p:sp>
          <p:nvSpPr>
            <p:cNvPr id="45" name="Rectangle 44"/>
            <p:cNvSpPr/>
            <p:nvPr/>
          </p:nvSpPr>
          <p:spPr>
            <a:xfrm>
              <a:off x="669701" y="540913"/>
              <a:ext cx="2678806" cy="123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85611" y="940161"/>
              <a:ext cx="476519" cy="2189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262130" y="880353"/>
              <a:ext cx="2086377" cy="307777"/>
            </a:xfrm>
            <a:prstGeom prst="rect">
              <a:avLst/>
            </a:prstGeom>
            <a:noFill/>
          </p:spPr>
          <p:txBody>
            <a:bodyPr wrap="square" rtlCol="0">
              <a:spAutoFit/>
            </a:bodyPr>
            <a:lstStyle/>
            <a:p>
              <a:r>
                <a:rPr lang="en-US" sz="1400" dirty="0" smtClean="0"/>
                <a:t>Transit Oriented Corridor</a:t>
              </a:r>
              <a:endParaRPr lang="en-US" sz="1400" dirty="0"/>
            </a:p>
          </p:txBody>
        </p:sp>
        <p:sp>
          <p:nvSpPr>
            <p:cNvPr id="48" name="Rectangle 47"/>
            <p:cNvSpPr/>
            <p:nvPr/>
          </p:nvSpPr>
          <p:spPr>
            <a:xfrm>
              <a:off x="785611" y="1218908"/>
              <a:ext cx="476519" cy="218940"/>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262131" y="1159100"/>
              <a:ext cx="1983346" cy="309626"/>
            </a:xfrm>
            <a:prstGeom prst="rect">
              <a:avLst/>
            </a:prstGeom>
            <a:noFill/>
          </p:spPr>
          <p:txBody>
            <a:bodyPr wrap="square" rtlCol="0">
              <a:spAutoFit/>
            </a:bodyPr>
            <a:lstStyle/>
            <a:p>
              <a:r>
                <a:rPr lang="en-US" sz="1400" dirty="0" smtClean="0"/>
                <a:t>Regional Activity Center</a:t>
              </a:r>
              <a:endParaRPr lang="en-US" sz="1400" dirty="0"/>
            </a:p>
          </p:txBody>
        </p:sp>
        <p:sp>
          <p:nvSpPr>
            <p:cNvPr id="50" name="Rectangle 49"/>
            <p:cNvSpPr/>
            <p:nvPr/>
          </p:nvSpPr>
          <p:spPr>
            <a:xfrm>
              <a:off x="785611" y="1488922"/>
              <a:ext cx="476519" cy="218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262130" y="1429115"/>
              <a:ext cx="1983347" cy="307777"/>
            </a:xfrm>
            <a:prstGeom prst="rect">
              <a:avLst/>
            </a:prstGeom>
            <a:noFill/>
          </p:spPr>
          <p:txBody>
            <a:bodyPr wrap="square" rtlCol="0">
              <a:spAutoFit/>
            </a:bodyPr>
            <a:lstStyle/>
            <a:p>
              <a:r>
                <a:rPr lang="en-US" sz="1400" dirty="0" smtClean="0"/>
                <a:t>Local Activity Center</a:t>
              </a:r>
              <a:endParaRPr lang="en-US" sz="1400" dirty="0"/>
            </a:p>
          </p:txBody>
        </p:sp>
        <p:sp>
          <p:nvSpPr>
            <p:cNvPr id="52" name="Rectangle 51"/>
            <p:cNvSpPr/>
            <p:nvPr/>
          </p:nvSpPr>
          <p:spPr>
            <a:xfrm>
              <a:off x="785611" y="659565"/>
              <a:ext cx="476519" cy="218940"/>
            </a:xfrm>
            <a:prstGeom prst="rect">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262130" y="599757"/>
              <a:ext cx="1493949" cy="307777"/>
            </a:xfrm>
            <a:prstGeom prst="rect">
              <a:avLst/>
            </a:prstGeom>
            <a:noFill/>
          </p:spPr>
          <p:txBody>
            <a:bodyPr wrap="square" rtlCol="0">
              <a:spAutoFit/>
            </a:bodyPr>
            <a:lstStyle/>
            <a:p>
              <a:r>
                <a:rPr lang="en-US" sz="1400" dirty="0" smtClean="0"/>
                <a:t>SR 7 Study Area</a:t>
              </a:r>
              <a:endParaRPr lang="en-US" sz="1400" dirty="0"/>
            </a:p>
          </p:txBody>
        </p:sp>
      </p:grpSp>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71925" t="63693" r="6432" b="33709"/>
          <a:stretch/>
        </p:blipFill>
        <p:spPr>
          <a:xfrm>
            <a:off x="10242999" y="3835650"/>
            <a:ext cx="2010691" cy="362014"/>
          </a:xfrm>
          <a:prstGeom prst="rect">
            <a:avLst/>
          </a:prstGeom>
        </p:spPr>
      </p:pic>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l="80611" t="56902" r="15446" b="38404"/>
          <a:stretch/>
        </p:blipFill>
        <p:spPr>
          <a:xfrm rot="5400000">
            <a:off x="11776789" y="2228960"/>
            <a:ext cx="278748" cy="497764"/>
          </a:xfrm>
          <a:prstGeom prst="rect">
            <a:avLst/>
          </a:prstGeom>
        </p:spPr>
      </p:pic>
    </p:spTree>
    <p:extLst>
      <p:ext uri="{BB962C8B-B14F-4D97-AF65-F5344CB8AC3E}">
        <p14:creationId xmlns:p14="http://schemas.microsoft.com/office/powerpoint/2010/main" val="3851741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Outreach: </a:t>
            </a:r>
            <a:br>
              <a:rPr lang="en-US" dirty="0" smtClean="0"/>
            </a:br>
            <a:r>
              <a:rPr lang="en-US" dirty="0" smtClean="0"/>
              <a:t>Innovative Concepts</a:t>
            </a:r>
            <a:endParaRPr lang="en-US" dirty="0"/>
          </a:p>
        </p:txBody>
      </p:sp>
      <p:sp>
        <p:nvSpPr>
          <p:cNvPr id="5" name="Slide Number Placeholder 4"/>
          <p:cNvSpPr>
            <a:spLocks noGrp="1"/>
          </p:cNvSpPr>
          <p:nvPr>
            <p:ph type="sldNum" sz="quarter" idx="12"/>
          </p:nvPr>
        </p:nvSpPr>
        <p:spPr>
          <a:xfrm>
            <a:off x="11540688" y="6631294"/>
            <a:ext cx="713002" cy="574224"/>
          </a:xfrm>
        </p:spPr>
        <p:txBody>
          <a:bodyPr/>
          <a:lstStyle/>
          <a:p>
            <a:fld id="{8CC21EAB-072D-4A6A-9974-0676798B45E0}" type="slidenum">
              <a:rPr lang="en-US" smtClean="0"/>
              <a:t>5</a:t>
            </a:fld>
            <a:endParaRPr lang="en-US" dirty="0"/>
          </a:p>
        </p:txBody>
      </p:sp>
      <p:grpSp>
        <p:nvGrpSpPr>
          <p:cNvPr id="20" name="Group 19"/>
          <p:cNvGrpSpPr/>
          <p:nvPr/>
        </p:nvGrpSpPr>
        <p:grpSpPr>
          <a:xfrm>
            <a:off x="285182" y="2661193"/>
            <a:ext cx="2249069" cy="1283672"/>
            <a:chOff x="776306" y="2137972"/>
            <a:chExt cx="2469261" cy="140934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06" y="2137972"/>
              <a:ext cx="2469261" cy="925972"/>
            </a:xfrm>
            <a:prstGeom prst="rect">
              <a:avLst/>
            </a:prstGeom>
          </p:spPr>
        </p:pic>
        <p:sp>
          <p:nvSpPr>
            <p:cNvPr id="13" name="TextBox 12"/>
            <p:cNvSpPr txBox="1"/>
            <p:nvPr/>
          </p:nvSpPr>
          <p:spPr>
            <a:xfrm>
              <a:off x="1260923" y="3208766"/>
              <a:ext cx="1356782" cy="338554"/>
            </a:xfrm>
            <a:prstGeom prst="rect">
              <a:avLst/>
            </a:prstGeom>
            <a:noFill/>
          </p:spPr>
          <p:txBody>
            <a:bodyPr wrap="none" rtlCol="0">
              <a:spAutoFit/>
            </a:bodyPr>
            <a:lstStyle/>
            <a:p>
              <a:r>
                <a:rPr lang="en-US" sz="1600" dirty="0" smtClean="0">
                  <a:solidFill>
                    <a:schemeClr val="bg1"/>
                  </a:solidFill>
                </a:rPr>
                <a:t>Broward MPO</a:t>
              </a:r>
              <a:endParaRPr lang="en-US" sz="1600" dirty="0">
                <a:solidFill>
                  <a:schemeClr val="bg1"/>
                </a:solidFill>
              </a:endParaRPr>
            </a:p>
          </p:txBody>
        </p:sp>
      </p:grpSp>
      <p:grpSp>
        <p:nvGrpSpPr>
          <p:cNvPr id="21" name="Group 20"/>
          <p:cNvGrpSpPr/>
          <p:nvPr/>
        </p:nvGrpSpPr>
        <p:grpSpPr>
          <a:xfrm>
            <a:off x="3257977" y="2604193"/>
            <a:ext cx="2049962" cy="1375364"/>
            <a:chOff x="4141711" y="2095915"/>
            <a:chExt cx="2250661" cy="1510017"/>
          </a:xfrm>
        </p:grpSpPr>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9200" y="2095915"/>
              <a:ext cx="2123172" cy="1061586"/>
            </a:xfrm>
            <a:prstGeom prst="rect">
              <a:avLst/>
            </a:prstGeom>
          </p:spPr>
        </p:pic>
        <p:sp>
          <p:nvSpPr>
            <p:cNvPr id="14" name="TextBox 13"/>
            <p:cNvSpPr txBox="1"/>
            <p:nvPr/>
          </p:nvSpPr>
          <p:spPr>
            <a:xfrm>
              <a:off x="4141711" y="3267378"/>
              <a:ext cx="2134624" cy="338554"/>
            </a:xfrm>
            <a:prstGeom prst="rect">
              <a:avLst/>
            </a:prstGeom>
            <a:noFill/>
          </p:spPr>
          <p:txBody>
            <a:bodyPr wrap="none" rtlCol="0">
              <a:spAutoFit/>
            </a:bodyPr>
            <a:lstStyle/>
            <a:p>
              <a:r>
                <a:rPr lang="en-US" sz="1600" dirty="0" smtClean="0">
                  <a:solidFill>
                    <a:schemeClr val="bg1"/>
                  </a:solidFill>
                </a:rPr>
                <a:t>Broward County Transit</a:t>
              </a:r>
              <a:endParaRPr lang="en-US" sz="1600" dirty="0">
                <a:solidFill>
                  <a:schemeClr val="bg1"/>
                </a:solidFill>
              </a:endParaRPr>
            </a:p>
          </p:txBody>
        </p:sp>
      </p:grpSp>
      <p:grpSp>
        <p:nvGrpSpPr>
          <p:cNvPr id="22" name="Group 21"/>
          <p:cNvGrpSpPr/>
          <p:nvPr/>
        </p:nvGrpSpPr>
        <p:grpSpPr>
          <a:xfrm>
            <a:off x="6032388" y="4850362"/>
            <a:ext cx="2528770" cy="1567925"/>
            <a:chOff x="7839304" y="1977899"/>
            <a:chExt cx="2776345" cy="1721430"/>
          </a:xfrm>
        </p:grpSpPr>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9304" y="1977899"/>
              <a:ext cx="2776345" cy="1110538"/>
            </a:xfrm>
            <a:prstGeom prst="rect">
              <a:avLst/>
            </a:prstGeom>
          </p:spPr>
        </p:pic>
        <p:sp>
          <p:nvSpPr>
            <p:cNvPr id="15" name="TextBox 14"/>
            <p:cNvSpPr txBox="1"/>
            <p:nvPr/>
          </p:nvSpPr>
          <p:spPr>
            <a:xfrm>
              <a:off x="8104669" y="3114554"/>
              <a:ext cx="2245615" cy="584775"/>
            </a:xfrm>
            <a:prstGeom prst="rect">
              <a:avLst/>
            </a:prstGeom>
            <a:noFill/>
          </p:spPr>
          <p:txBody>
            <a:bodyPr wrap="none" rtlCol="0">
              <a:spAutoFit/>
            </a:bodyPr>
            <a:lstStyle/>
            <a:p>
              <a:pPr algn="ctr"/>
              <a:r>
                <a:rPr lang="en-US" sz="1600" dirty="0" smtClean="0">
                  <a:solidFill>
                    <a:schemeClr val="bg1"/>
                  </a:solidFill>
                </a:rPr>
                <a:t>South Florida Regional</a:t>
              </a:r>
            </a:p>
            <a:p>
              <a:pPr algn="ctr"/>
              <a:r>
                <a:rPr lang="en-US" sz="1600" dirty="0" smtClean="0">
                  <a:solidFill>
                    <a:schemeClr val="bg1"/>
                  </a:solidFill>
                </a:rPr>
                <a:t>Transportation Authority</a:t>
              </a:r>
              <a:endParaRPr lang="en-US" sz="1600" dirty="0">
                <a:solidFill>
                  <a:schemeClr val="bg1"/>
                </a:solidFill>
              </a:endParaRPr>
            </a:p>
          </p:txBody>
        </p:sp>
      </p:grpSp>
      <p:grpSp>
        <p:nvGrpSpPr>
          <p:cNvPr id="23" name="Group 22"/>
          <p:cNvGrpSpPr/>
          <p:nvPr/>
        </p:nvGrpSpPr>
        <p:grpSpPr>
          <a:xfrm>
            <a:off x="494349" y="4930856"/>
            <a:ext cx="1650801" cy="1255825"/>
            <a:chOff x="1600506" y="3787856"/>
            <a:chExt cx="1812419" cy="1378775"/>
          </a:xfrm>
        </p:grpSpPr>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63791" y="3787856"/>
              <a:ext cx="1495330" cy="991902"/>
            </a:xfrm>
            <a:prstGeom prst="rect">
              <a:avLst/>
            </a:prstGeom>
          </p:spPr>
        </p:pic>
        <p:sp>
          <p:nvSpPr>
            <p:cNvPr id="16" name="TextBox 15"/>
            <p:cNvSpPr txBox="1"/>
            <p:nvPr/>
          </p:nvSpPr>
          <p:spPr>
            <a:xfrm>
              <a:off x="1600506" y="4828077"/>
              <a:ext cx="1812419" cy="338554"/>
            </a:xfrm>
            <a:prstGeom prst="rect">
              <a:avLst/>
            </a:prstGeom>
            <a:noFill/>
          </p:spPr>
          <p:txBody>
            <a:bodyPr wrap="none" rtlCol="0">
              <a:spAutoFit/>
            </a:bodyPr>
            <a:lstStyle/>
            <a:p>
              <a:r>
                <a:rPr lang="en-US" sz="1600" dirty="0" smtClean="0">
                  <a:solidFill>
                    <a:schemeClr val="bg1"/>
                  </a:solidFill>
                </a:rPr>
                <a:t>Miami-Dade Transit</a:t>
              </a:r>
              <a:endParaRPr lang="en-US" sz="1600" dirty="0">
                <a:solidFill>
                  <a:schemeClr val="bg1"/>
                </a:solidFill>
              </a:endParaRPr>
            </a:p>
          </p:txBody>
        </p:sp>
      </p:grpSp>
      <p:grpSp>
        <p:nvGrpSpPr>
          <p:cNvPr id="26" name="Group 25"/>
          <p:cNvGrpSpPr/>
          <p:nvPr/>
        </p:nvGrpSpPr>
        <p:grpSpPr>
          <a:xfrm>
            <a:off x="3281180" y="5007373"/>
            <a:ext cx="1926257" cy="1102789"/>
            <a:chOff x="3597867" y="4167522"/>
            <a:chExt cx="2114843" cy="1210756"/>
          </a:xfrm>
        </p:grpSpPr>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97867" y="4167522"/>
              <a:ext cx="2114843" cy="825397"/>
            </a:xfrm>
            <a:prstGeom prst="rect">
              <a:avLst/>
            </a:prstGeom>
          </p:spPr>
        </p:pic>
        <p:sp>
          <p:nvSpPr>
            <p:cNvPr id="17" name="TextBox 16"/>
            <p:cNvSpPr txBox="1"/>
            <p:nvPr/>
          </p:nvSpPr>
          <p:spPr>
            <a:xfrm>
              <a:off x="3722982" y="5039724"/>
              <a:ext cx="1673856" cy="338554"/>
            </a:xfrm>
            <a:prstGeom prst="rect">
              <a:avLst/>
            </a:prstGeom>
            <a:noFill/>
          </p:spPr>
          <p:txBody>
            <a:bodyPr wrap="none" rtlCol="0">
              <a:spAutoFit/>
            </a:bodyPr>
            <a:lstStyle/>
            <a:p>
              <a:r>
                <a:rPr lang="en-US" sz="1600" dirty="0" smtClean="0">
                  <a:solidFill>
                    <a:schemeClr val="bg1"/>
                  </a:solidFill>
                </a:rPr>
                <a:t>Miami-Dade MPO</a:t>
              </a:r>
              <a:endParaRPr lang="en-US" sz="1600" dirty="0">
                <a:solidFill>
                  <a:schemeClr val="bg1"/>
                </a:solidFill>
              </a:endParaRPr>
            </a:p>
          </p:txBody>
        </p:sp>
      </p:grpSp>
      <p:grpSp>
        <p:nvGrpSpPr>
          <p:cNvPr id="24" name="Group 23"/>
          <p:cNvGrpSpPr/>
          <p:nvPr/>
        </p:nvGrpSpPr>
        <p:grpSpPr>
          <a:xfrm>
            <a:off x="9474886" y="2448578"/>
            <a:ext cx="2120500" cy="1572275"/>
            <a:chOff x="8549792" y="3902150"/>
            <a:chExt cx="2328104" cy="1726206"/>
          </a:xfrm>
        </p:grpSpPr>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49792" y="3902150"/>
              <a:ext cx="2328104" cy="1164052"/>
            </a:xfrm>
            <a:prstGeom prst="rect">
              <a:avLst/>
            </a:prstGeom>
          </p:spPr>
        </p:pic>
        <p:sp>
          <p:nvSpPr>
            <p:cNvPr id="18" name="TextBox 17"/>
            <p:cNvSpPr txBox="1"/>
            <p:nvPr/>
          </p:nvSpPr>
          <p:spPr>
            <a:xfrm>
              <a:off x="8938921" y="5043581"/>
              <a:ext cx="1549848" cy="584775"/>
            </a:xfrm>
            <a:prstGeom prst="rect">
              <a:avLst/>
            </a:prstGeom>
            <a:noFill/>
          </p:spPr>
          <p:txBody>
            <a:bodyPr wrap="none" rtlCol="0">
              <a:spAutoFit/>
            </a:bodyPr>
            <a:lstStyle/>
            <a:p>
              <a:pPr algn="ctr"/>
              <a:r>
                <a:rPr lang="en-US" sz="1600" dirty="0" smtClean="0">
                  <a:solidFill>
                    <a:schemeClr val="bg1"/>
                  </a:solidFill>
                </a:rPr>
                <a:t>FDOT District 4</a:t>
              </a:r>
              <a:br>
                <a:rPr lang="en-US" sz="1600" dirty="0" smtClean="0">
                  <a:solidFill>
                    <a:schemeClr val="bg1"/>
                  </a:solidFill>
                </a:rPr>
              </a:br>
              <a:r>
                <a:rPr lang="en-US" sz="1600" dirty="0" smtClean="0">
                  <a:solidFill>
                    <a:schemeClr val="bg1"/>
                  </a:solidFill>
                </a:rPr>
                <a:t>(Various Offices)</a:t>
              </a:r>
              <a:endParaRPr lang="en-US" sz="1600" dirty="0">
                <a:solidFill>
                  <a:schemeClr val="bg1"/>
                </a:solidFill>
              </a:endParaRPr>
            </a:p>
          </p:txBody>
        </p:sp>
      </p:grpSp>
      <p:grpSp>
        <p:nvGrpSpPr>
          <p:cNvPr id="25" name="Group 24"/>
          <p:cNvGrpSpPr/>
          <p:nvPr/>
        </p:nvGrpSpPr>
        <p:grpSpPr>
          <a:xfrm>
            <a:off x="9599998" y="4850362"/>
            <a:ext cx="1870277" cy="1416816"/>
            <a:chOff x="6529712" y="5111486"/>
            <a:chExt cx="2053383" cy="1555527"/>
          </a:xfrm>
        </p:grpSpPr>
        <p:pic>
          <p:nvPicPr>
            <p:cNvPr id="9" name="Picture 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94350" y="5111486"/>
              <a:ext cx="1324106" cy="904875"/>
            </a:xfrm>
            <a:prstGeom prst="rect">
              <a:avLst/>
            </a:prstGeom>
          </p:spPr>
        </p:pic>
        <p:sp>
          <p:nvSpPr>
            <p:cNvPr id="19" name="TextBox 18"/>
            <p:cNvSpPr txBox="1"/>
            <p:nvPr/>
          </p:nvSpPr>
          <p:spPr>
            <a:xfrm>
              <a:off x="6529712" y="6082238"/>
              <a:ext cx="2053383" cy="584775"/>
            </a:xfrm>
            <a:prstGeom prst="rect">
              <a:avLst/>
            </a:prstGeom>
            <a:noFill/>
          </p:spPr>
          <p:txBody>
            <a:bodyPr wrap="none" rtlCol="0">
              <a:spAutoFit/>
            </a:bodyPr>
            <a:lstStyle/>
            <a:p>
              <a:pPr algn="ctr"/>
              <a:r>
                <a:rPr lang="en-US" sz="1600" dirty="0" smtClean="0">
                  <a:solidFill>
                    <a:schemeClr val="bg1"/>
                  </a:solidFill>
                </a:rPr>
                <a:t>South Florida Regional</a:t>
              </a:r>
            </a:p>
            <a:p>
              <a:pPr algn="ctr"/>
              <a:r>
                <a:rPr lang="en-US" sz="1600" dirty="0" smtClean="0">
                  <a:solidFill>
                    <a:schemeClr val="bg1"/>
                  </a:solidFill>
                </a:rPr>
                <a:t>Planning Council</a:t>
              </a:r>
              <a:endParaRPr lang="en-US" sz="1600" dirty="0">
                <a:solidFill>
                  <a:schemeClr val="bg1"/>
                </a:solidFill>
              </a:endParaRPr>
            </a:p>
          </p:txBody>
        </p:sp>
      </p:grpSp>
      <p:grpSp>
        <p:nvGrpSpPr>
          <p:cNvPr id="29" name="Group 28"/>
          <p:cNvGrpSpPr/>
          <p:nvPr/>
        </p:nvGrpSpPr>
        <p:grpSpPr>
          <a:xfrm>
            <a:off x="6031664" y="2706507"/>
            <a:ext cx="2387396" cy="1170739"/>
            <a:chOff x="5727823" y="2265662"/>
            <a:chExt cx="2786725" cy="1477807"/>
          </a:xfrm>
        </p:grpSpPr>
        <p:pic>
          <p:nvPicPr>
            <p:cNvPr id="27" name="Picture 2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787685" y="2265662"/>
              <a:ext cx="2667000" cy="666750"/>
            </a:xfrm>
            <a:prstGeom prst="rect">
              <a:avLst/>
            </a:prstGeom>
          </p:spPr>
        </p:pic>
        <p:sp>
          <p:nvSpPr>
            <p:cNvPr id="28" name="TextBox 27"/>
            <p:cNvSpPr txBox="1"/>
            <p:nvPr/>
          </p:nvSpPr>
          <p:spPr>
            <a:xfrm>
              <a:off x="5727823" y="3158695"/>
              <a:ext cx="2786725" cy="584774"/>
            </a:xfrm>
            <a:prstGeom prst="rect">
              <a:avLst/>
            </a:prstGeom>
            <a:noFill/>
          </p:spPr>
          <p:txBody>
            <a:bodyPr wrap="none" rtlCol="0">
              <a:spAutoFit/>
            </a:bodyPr>
            <a:lstStyle/>
            <a:p>
              <a:pPr algn="ctr"/>
              <a:r>
                <a:rPr lang="en-US" sz="1600" dirty="0" smtClean="0">
                  <a:solidFill>
                    <a:schemeClr val="bg1"/>
                  </a:solidFill>
                </a:rPr>
                <a:t>Broward County</a:t>
              </a:r>
              <a:br>
                <a:rPr lang="en-US" sz="1600" dirty="0" smtClean="0">
                  <a:solidFill>
                    <a:schemeClr val="bg1"/>
                  </a:solidFill>
                </a:rPr>
              </a:br>
              <a:r>
                <a:rPr lang="en-US" sz="1600" dirty="0" smtClean="0">
                  <a:solidFill>
                    <a:schemeClr val="bg1"/>
                  </a:solidFill>
                </a:rPr>
                <a:t>Traffic Engineering Department</a:t>
              </a:r>
              <a:endParaRPr lang="en-US" sz="1600" dirty="0">
                <a:solidFill>
                  <a:schemeClr val="bg1"/>
                </a:solidFill>
              </a:endParaRPr>
            </a:p>
          </p:txBody>
        </p:sp>
      </p:grpSp>
      <p:sp>
        <p:nvSpPr>
          <p:cNvPr id="3" name="TextBox 2"/>
          <p:cNvSpPr txBox="1"/>
          <p:nvPr/>
        </p:nvSpPr>
        <p:spPr>
          <a:xfrm>
            <a:off x="734155" y="1683327"/>
            <a:ext cx="11143420" cy="523220"/>
          </a:xfrm>
          <a:prstGeom prst="rect">
            <a:avLst/>
          </a:prstGeom>
          <a:noFill/>
        </p:spPr>
        <p:txBody>
          <a:bodyPr wrap="square" rtlCol="0">
            <a:spAutoFit/>
          </a:bodyPr>
          <a:lstStyle/>
          <a:p>
            <a:r>
              <a:rPr lang="en-US" sz="2800" b="1" dirty="0" smtClean="0">
                <a:solidFill>
                  <a:schemeClr val="bg1"/>
                </a:solidFill>
              </a:rPr>
              <a:t>The Project Advisory Committee (PAC) consists of the following agencies:</a:t>
            </a:r>
            <a:endParaRPr lang="en-US" sz="2800" b="1" dirty="0">
              <a:solidFill>
                <a:schemeClr val="bg1"/>
              </a:solidFill>
            </a:endParaRPr>
          </a:p>
        </p:txBody>
      </p:sp>
    </p:spTree>
    <p:extLst>
      <p:ext uri="{BB962C8B-B14F-4D97-AF65-F5344CB8AC3E}">
        <p14:creationId xmlns:p14="http://schemas.microsoft.com/office/powerpoint/2010/main" val="1252800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214" y="177093"/>
            <a:ext cx="6441975" cy="1529203"/>
          </a:xfrm>
        </p:spPr>
        <p:txBody>
          <a:bodyPr>
            <a:normAutofit fontScale="90000"/>
          </a:bodyPr>
          <a:lstStyle/>
          <a:p>
            <a:r>
              <a:rPr lang="en-US" dirty="0"/>
              <a:t>Public Outreach: </a:t>
            </a:r>
            <a:r>
              <a:rPr lang="en-US" dirty="0" smtClean="0"/>
              <a:t> </a:t>
            </a:r>
            <a:br>
              <a:rPr lang="en-US" dirty="0" smtClean="0"/>
            </a:br>
            <a:r>
              <a:rPr lang="en-US" dirty="0" smtClean="0"/>
              <a:t>Innovative Concepts</a:t>
            </a:r>
            <a:br>
              <a:rPr lang="en-US" dirty="0" smtClean="0"/>
            </a:br>
            <a:endParaRPr lang="en-US" dirty="0"/>
          </a:p>
        </p:txBody>
      </p:sp>
      <p:sp>
        <p:nvSpPr>
          <p:cNvPr id="3" name="Content Placeholder 2"/>
          <p:cNvSpPr>
            <a:spLocks noGrp="1"/>
          </p:cNvSpPr>
          <p:nvPr>
            <p:ph idx="1"/>
          </p:nvPr>
        </p:nvSpPr>
        <p:spPr>
          <a:xfrm>
            <a:off x="622302" y="1680519"/>
            <a:ext cx="4984020" cy="1767219"/>
          </a:xfrm>
        </p:spPr>
        <p:txBody>
          <a:bodyPr numCol="1">
            <a:normAutofit fontScale="92500"/>
          </a:bodyPr>
          <a:lstStyle/>
          <a:p>
            <a:pPr marL="0" lvl="1" indent="0">
              <a:spcBef>
                <a:spcPts val="1000"/>
              </a:spcBef>
              <a:buNone/>
            </a:pPr>
            <a:r>
              <a:rPr lang="en-US" sz="3600" dirty="0" smtClean="0"/>
              <a:t>Municipal Working Groups</a:t>
            </a:r>
          </a:p>
          <a:p>
            <a:pPr marL="228600" lvl="1">
              <a:spcBef>
                <a:spcPts val="1000"/>
              </a:spcBef>
            </a:pPr>
            <a:r>
              <a:rPr lang="en-US" sz="3600" dirty="0" smtClean="0"/>
              <a:t>Grouped </a:t>
            </a:r>
            <a:r>
              <a:rPr lang="en-US" sz="3600" dirty="0"/>
              <a:t>by geography (south, central, north</a:t>
            </a:r>
            <a:r>
              <a:rPr lang="en-US" sz="3600" dirty="0" smtClean="0"/>
              <a:t>)</a:t>
            </a:r>
          </a:p>
          <a:p>
            <a:pPr marL="0" lvl="1" indent="0">
              <a:spcBef>
                <a:spcPts val="1000"/>
              </a:spcBef>
              <a:buNone/>
            </a:pPr>
            <a:endParaRPr lang="en-US" sz="3600"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4869" y="4660641"/>
            <a:ext cx="3492172" cy="2001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03065" y="3035"/>
            <a:ext cx="3001983" cy="200132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516313" y="2122049"/>
            <a:ext cx="3975488" cy="200841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61754279"/>
              </p:ext>
            </p:extLst>
          </p:nvPr>
        </p:nvGraphicFramePr>
        <p:xfrm>
          <a:off x="191972" y="3566919"/>
          <a:ext cx="6071979" cy="3095043"/>
        </p:xfrm>
        <a:graphic>
          <a:graphicData uri="http://schemas.openxmlformats.org/drawingml/2006/table">
            <a:tbl>
              <a:tblPr firstRow="1" bandRow="1">
                <a:tableStyleId>{5C22544A-7EE6-4342-B048-85BDC9FD1C3A}</a:tableStyleId>
              </a:tblPr>
              <a:tblGrid>
                <a:gridCol w="2023993"/>
                <a:gridCol w="2023993"/>
                <a:gridCol w="2023993"/>
              </a:tblGrid>
              <a:tr h="361501">
                <a:tc>
                  <a:txBody>
                    <a:bodyPr/>
                    <a:lstStyle/>
                    <a:p>
                      <a:pPr algn="ctr"/>
                      <a:r>
                        <a:rPr lang="en-US" sz="1800" dirty="0" smtClean="0"/>
                        <a:t>South</a:t>
                      </a:r>
                      <a:endParaRPr lang="en-US" sz="1800" dirty="0"/>
                    </a:p>
                  </a:txBody>
                  <a:tcPr/>
                </a:tc>
                <a:tc>
                  <a:txBody>
                    <a:bodyPr/>
                    <a:lstStyle/>
                    <a:p>
                      <a:pPr algn="ctr"/>
                      <a:r>
                        <a:rPr lang="en-US" sz="1800" dirty="0" smtClean="0"/>
                        <a:t>Central</a:t>
                      </a:r>
                      <a:endParaRPr lang="en-US" sz="1800" dirty="0"/>
                    </a:p>
                  </a:txBody>
                  <a:tcPr/>
                </a:tc>
                <a:tc>
                  <a:txBody>
                    <a:bodyPr/>
                    <a:lstStyle/>
                    <a:p>
                      <a:pPr algn="ctr"/>
                      <a:r>
                        <a:rPr lang="en-US" sz="1800" dirty="0" smtClean="0"/>
                        <a:t>North</a:t>
                      </a:r>
                      <a:endParaRPr lang="en-US" sz="1800" dirty="0"/>
                    </a:p>
                  </a:txBody>
                  <a:tcPr/>
                </a:tc>
              </a:tr>
              <a:tr h="356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Dania Beach</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Fort </a:t>
                      </a:r>
                      <a:r>
                        <a:rPr lang="en-US" sz="1800" dirty="0">
                          <a:solidFill>
                            <a:srgbClr val="000000"/>
                          </a:solidFill>
                          <a:effectLst/>
                          <a:latin typeface="+mn-lt"/>
                          <a:ea typeface="Calibri" panose="020F0502020204030204" pitchFamily="34" charset="0"/>
                          <a:cs typeface="Times New Roman" panose="02020603050405020304" pitchFamily="18" charset="0"/>
                        </a:rPr>
                        <a:t>Lauderdale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Coconut Creek</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r>
              <a:tr h="356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Davie</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Lauderdale </a:t>
                      </a:r>
                      <a:r>
                        <a:rPr lang="en-US" sz="1800" dirty="0">
                          <a:solidFill>
                            <a:srgbClr val="000000"/>
                          </a:solidFill>
                          <a:effectLst/>
                          <a:latin typeface="+mn-lt"/>
                          <a:ea typeface="Calibri" panose="020F0502020204030204" pitchFamily="34" charset="0"/>
                          <a:cs typeface="Times New Roman" panose="02020603050405020304" pitchFamily="18" charset="0"/>
                        </a:rPr>
                        <a:t>Lakes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Coral Springs</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r>
              <a:tr h="356708">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Hollywood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Lauderhill</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North </a:t>
                      </a:r>
                      <a:r>
                        <a:rPr lang="en-US" sz="1800" dirty="0">
                          <a:solidFill>
                            <a:srgbClr val="000000"/>
                          </a:solidFill>
                          <a:effectLst/>
                          <a:latin typeface="+mn-lt"/>
                          <a:ea typeface="Calibri" panose="020F0502020204030204" pitchFamily="34" charset="0"/>
                          <a:cs typeface="Times New Roman" panose="02020603050405020304" pitchFamily="18" charset="0"/>
                        </a:rPr>
                        <a:t>Lauderdale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r>
              <a:tr h="410213">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Miramar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US" sz="1800" dirty="0" smtClean="0">
                          <a:solidFill>
                            <a:srgbClr val="000000"/>
                          </a:solidFill>
                          <a:effectLst/>
                          <a:latin typeface="+mn-lt"/>
                          <a:ea typeface="Calibri" panose="020F0502020204030204" pitchFamily="34" charset="0"/>
                          <a:cs typeface="Times New Roman" panose="02020603050405020304" pitchFamily="18" charset="0"/>
                        </a:rPr>
                        <a:t>Plantation </a:t>
                      </a:r>
                      <a:endParaRPr lang="en-US" sz="1800" dirty="0">
                        <a:latin typeface="+mn-lt"/>
                      </a:endParaRPr>
                    </a:p>
                  </a:txBody>
                  <a:tcPr anchor="ctr"/>
                </a:tc>
                <a:tc>
                  <a:txBody>
                    <a:bodyPr/>
                    <a:lstStyle/>
                    <a:p>
                      <a:pPr marL="0" marR="0">
                        <a:lnSpc>
                          <a:spcPct val="100000"/>
                        </a:lnSpc>
                        <a:spcBef>
                          <a:spcPts val="0"/>
                        </a:spcBef>
                        <a:spcAft>
                          <a:spcPts val="0"/>
                        </a:spcAft>
                      </a:pPr>
                      <a:r>
                        <a:rPr lang="en-US" sz="1800" dirty="0" smtClean="0">
                          <a:solidFill>
                            <a:srgbClr val="000000"/>
                          </a:solidFill>
                          <a:effectLst/>
                          <a:latin typeface="+mn-lt"/>
                          <a:ea typeface="Calibri" panose="020F0502020204030204" pitchFamily="34" charset="0"/>
                          <a:cs typeface="Times New Roman" panose="02020603050405020304" pitchFamily="18" charset="0"/>
                        </a:rPr>
                        <a:t>Margate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r>
              <a:tr h="4102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Pembroke Park</a:t>
                      </a:r>
                      <a:endParaRPr lang="en-US" sz="1800" dirty="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US" sz="1800" dirty="0" smtClean="0">
                          <a:latin typeface="+mn-lt"/>
                        </a:rPr>
                        <a:t>Tamarac</a:t>
                      </a:r>
                      <a:endParaRPr lang="en-US" sz="1800" dirty="0">
                        <a:latin typeface="+mn-lt"/>
                      </a:endParaRPr>
                    </a:p>
                  </a:txBody>
                  <a:tcPr anchor="ctr"/>
                </a:tc>
                <a:tc>
                  <a:txBody>
                    <a:bodyPr/>
                    <a:lstStyle/>
                    <a:p>
                      <a:pPr>
                        <a:lnSpc>
                          <a:spcPct val="100000"/>
                        </a:lnSpc>
                      </a:pPr>
                      <a:endParaRPr lang="en-US" sz="1800" dirty="0"/>
                    </a:p>
                  </a:txBody>
                  <a:tcPr marL="68580" marR="68580" marT="0" marB="0" anchor="ctr"/>
                </a:tc>
              </a:tr>
              <a:tr h="472973">
                <a:tc>
                  <a:txBody>
                    <a:bodyPr/>
                    <a:lstStyle/>
                    <a:p>
                      <a:pPr marL="0" marR="0">
                        <a:lnSpc>
                          <a:spcPct val="100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Seminole Tribe</a:t>
                      </a:r>
                      <a:endParaRPr lang="en-US" sz="1800" dirty="0"/>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Broward County</a:t>
                      </a:r>
                      <a:endParaRPr lang="en-US" sz="1800" dirty="0" smtClean="0">
                        <a:effectLst/>
                        <a:latin typeface="+mn-lt"/>
                        <a:ea typeface="Calibri" panose="020F0502020204030204" pitchFamily="34" charset="0"/>
                        <a:cs typeface="Times New Roman" panose="02020603050405020304" pitchFamily="18" charset="0"/>
                      </a:endParaRPr>
                    </a:p>
                  </a:txBody>
                  <a:tcPr anchor="ctr"/>
                </a:tc>
                <a:tc>
                  <a:txBody>
                    <a:bodyPr/>
                    <a:lstStyle/>
                    <a:p>
                      <a:pPr>
                        <a:lnSpc>
                          <a:spcPct val="100000"/>
                        </a:lnSpc>
                      </a:pPr>
                      <a:endParaRPr lang="en-US" sz="1800" dirty="0"/>
                    </a:p>
                  </a:txBody>
                  <a:tcPr marL="68580" marR="68580" marT="0" marB="0" anchor="ctr"/>
                </a:tc>
              </a:tr>
              <a:tr h="361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effectLst/>
                          <a:latin typeface="+mn-lt"/>
                          <a:ea typeface="Calibri" panose="020F0502020204030204" pitchFamily="34" charset="0"/>
                          <a:cs typeface="Times New Roman" panose="02020603050405020304" pitchFamily="18" charset="0"/>
                        </a:rPr>
                        <a:t>West Park</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endParaRPr lang="en-US" sz="1800" dirty="0"/>
                    </a:p>
                  </a:txBody>
                  <a:tcPr anchor="ctr"/>
                </a:tc>
                <a:tc>
                  <a:txBody>
                    <a:bodyPr/>
                    <a:lstStyle/>
                    <a:p>
                      <a:pPr>
                        <a:lnSpc>
                          <a:spcPct val="100000"/>
                        </a:lnSpc>
                      </a:pPr>
                      <a:endParaRPr lang="en-US" sz="1800" dirty="0">
                        <a:latin typeface="+mn-lt"/>
                      </a:endParaRPr>
                    </a:p>
                  </a:txBody>
                  <a:tcPr anchor="ctr"/>
                </a:tc>
              </a:tr>
            </a:tbl>
          </a:graphicData>
        </a:graphic>
      </p:graphicFrame>
      <p:sp>
        <p:nvSpPr>
          <p:cNvPr id="8" name="TextBox 7"/>
          <p:cNvSpPr txBox="1"/>
          <p:nvPr/>
        </p:nvSpPr>
        <p:spPr>
          <a:xfrm>
            <a:off x="5871008" y="1540240"/>
            <a:ext cx="6320992" cy="3406061"/>
          </a:xfrm>
          <a:prstGeom prst="rect">
            <a:avLst/>
          </a:prstGeom>
          <a:noFill/>
        </p:spPr>
        <p:txBody>
          <a:bodyPr wrap="square" rtlCol="0">
            <a:spAutoFit/>
          </a:bodyPr>
          <a:lstStyle/>
          <a:p>
            <a:pPr marL="228600" lvl="1">
              <a:spcBef>
                <a:spcPts val="1000"/>
              </a:spcBef>
            </a:pPr>
            <a:r>
              <a:rPr lang="en-US" sz="3600" dirty="0">
                <a:solidFill>
                  <a:schemeClr val="bg1"/>
                </a:solidFill>
              </a:rPr>
              <a:t>Four meetings to review:</a:t>
            </a:r>
          </a:p>
          <a:p>
            <a:pPr marL="1143000" lvl="2" indent="-457200">
              <a:spcBef>
                <a:spcPts val="1000"/>
              </a:spcBef>
              <a:buFont typeface="Arial" panose="020B0604020202020204" pitchFamily="34" charset="0"/>
              <a:buChar char="•"/>
            </a:pPr>
            <a:r>
              <a:rPr lang="en-US" sz="3200" dirty="0" smtClean="0">
                <a:solidFill>
                  <a:schemeClr val="bg1"/>
                </a:solidFill>
              </a:rPr>
              <a:t>Project overview</a:t>
            </a:r>
          </a:p>
          <a:p>
            <a:pPr marL="1143000" lvl="2" indent="-457200">
              <a:spcBef>
                <a:spcPts val="1000"/>
              </a:spcBef>
              <a:buFont typeface="Arial" panose="020B0604020202020204" pitchFamily="34" charset="0"/>
              <a:buChar char="•"/>
            </a:pPr>
            <a:r>
              <a:rPr lang="en-US" sz="3200" dirty="0" smtClean="0">
                <a:solidFill>
                  <a:schemeClr val="bg1"/>
                </a:solidFill>
              </a:rPr>
              <a:t>Initiatives </a:t>
            </a:r>
            <a:r>
              <a:rPr lang="en-US" sz="3200" dirty="0">
                <a:solidFill>
                  <a:schemeClr val="bg1"/>
                </a:solidFill>
              </a:rPr>
              <a:t>and needs</a:t>
            </a:r>
          </a:p>
          <a:p>
            <a:pPr marL="1143000" lvl="2" indent="-457200">
              <a:spcBef>
                <a:spcPts val="1000"/>
              </a:spcBef>
              <a:buFont typeface="Arial" panose="020B0604020202020204" pitchFamily="34" charset="0"/>
              <a:buChar char="•"/>
            </a:pPr>
            <a:r>
              <a:rPr lang="en-US" sz="3200" dirty="0">
                <a:solidFill>
                  <a:schemeClr val="bg1"/>
                </a:solidFill>
              </a:rPr>
              <a:t>Preliminary </a:t>
            </a:r>
            <a:r>
              <a:rPr lang="en-US" sz="3200" dirty="0" smtClean="0">
                <a:solidFill>
                  <a:schemeClr val="bg1"/>
                </a:solidFill>
              </a:rPr>
              <a:t>recommendations</a:t>
            </a:r>
            <a:endParaRPr lang="en-US" sz="3200" dirty="0">
              <a:solidFill>
                <a:schemeClr val="bg1"/>
              </a:solidFill>
            </a:endParaRPr>
          </a:p>
          <a:p>
            <a:pPr marL="1143000" lvl="2" indent="-457200">
              <a:spcBef>
                <a:spcPts val="1000"/>
              </a:spcBef>
              <a:buFont typeface="Arial" panose="020B0604020202020204" pitchFamily="34" charset="0"/>
              <a:buChar char="•"/>
            </a:pPr>
            <a:r>
              <a:rPr lang="en-US" sz="3200" dirty="0">
                <a:solidFill>
                  <a:schemeClr val="bg1"/>
                </a:solidFill>
              </a:rPr>
              <a:t>Draft final recommendations</a:t>
            </a:r>
          </a:p>
          <a:p>
            <a:endParaRPr lang="en-US" dirty="0">
              <a:solidFill>
                <a:schemeClr val="bg1"/>
              </a:solidFill>
            </a:endParaRPr>
          </a:p>
        </p:txBody>
      </p:sp>
    </p:spTree>
    <p:extLst>
      <p:ext uri="{BB962C8B-B14F-4D97-AF65-F5344CB8AC3E}">
        <p14:creationId xmlns:p14="http://schemas.microsoft.com/office/powerpoint/2010/main" val="625179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p:cNvSpPr/>
          <p:nvPr/>
        </p:nvSpPr>
        <p:spPr>
          <a:xfrm>
            <a:off x="908804" y="1736740"/>
            <a:ext cx="10082407" cy="4423283"/>
          </a:xfrm>
          <a:prstGeom prst="roundRect">
            <a:avLst>
              <a:gd name="adj" fmla="val 1731"/>
            </a:avLst>
          </a:prstGeom>
          <a:solidFill>
            <a:schemeClr val="accent4">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bg1"/>
                </a:solidFill>
              </a:rPr>
              <a:t>Public Information Materials</a:t>
            </a:r>
            <a:endParaRPr lang="en-US" b="1" dirty="0">
              <a:solidFill>
                <a:schemeClr val="bg1"/>
              </a:solidFill>
            </a:endParaRPr>
          </a:p>
        </p:txBody>
      </p:sp>
      <p:grpSp>
        <p:nvGrpSpPr>
          <p:cNvPr id="55" name="Group 54"/>
          <p:cNvGrpSpPr/>
          <p:nvPr/>
        </p:nvGrpSpPr>
        <p:grpSpPr>
          <a:xfrm>
            <a:off x="11348365" y="2474825"/>
            <a:ext cx="408623" cy="3963040"/>
            <a:chOff x="11348365" y="1783446"/>
            <a:chExt cx="408623" cy="3963040"/>
          </a:xfrm>
        </p:grpSpPr>
        <p:cxnSp>
          <p:nvCxnSpPr>
            <p:cNvPr id="114" name="Straight Connector 113"/>
            <p:cNvCxnSpPr/>
            <p:nvPr/>
          </p:nvCxnSpPr>
          <p:spPr>
            <a:xfrm>
              <a:off x="11558694" y="1783446"/>
              <a:ext cx="0" cy="3963040"/>
            </a:xfrm>
            <a:prstGeom prst="line">
              <a:avLst/>
            </a:prstGeom>
            <a:ln w="19050">
              <a:solidFill>
                <a:schemeClr val="bg1"/>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rot="16200000">
              <a:off x="11207367" y="3560655"/>
              <a:ext cx="690620" cy="408623"/>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txBody>
            <a:bodyPr wrap="none" rtlCol="0">
              <a:spAutoFit/>
            </a:bodyPr>
            <a:lstStyle/>
            <a:p>
              <a:r>
                <a:rPr lang="en-US" dirty="0" smtClean="0">
                  <a:solidFill>
                    <a:schemeClr val="accent6"/>
                  </a:solidFill>
                </a:rPr>
                <a:t>2016</a:t>
              </a:r>
              <a:endParaRPr lang="en-US" dirty="0">
                <a:solidFill>
                  <a:schemeClr val="accent6"/>
                </a:solidFill>
              </a:endParaRPr>
            </a:p>
          </p:txBody>
        </p:sp>
      </p:grpSp>
      <p:cxnSp>
        <p:nvCxnSpPr>
          <p:cNvPr id="47" name="Straight Connector 46"/>
          <p:cNvCxnSpPr/>
          <p:nvPr/>
        </p:nvCxnSpPr>
        <p:spPr>
          <a:xfrm>
            <a:off x="698475" y="2474824"/>
            <a:ext cx="0" cy="3963040"/>
          </a:xfrm>
          <a:prstGeom prst="line">
            <a:avLst/>
          </a:prstGeom>
          <a:ln w="19050">
            <a:solidFill>
              <a:schemeClr val="bg1"/>
            </a:solidFill>
            <a:prstDash val="sysDot"/>
            <a:headEnd type="ova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08805" y="2590393"/>
            <a:ext cx="10070372" cy="3417254"/>
            <a:chOff x="908805" y="1899014"/>
            <a:chExt cx="10070372" cy="3417254"/>
          </a:xfrm>
        </p:grpSpPr>
        <p:sp>
          <p:nvSpPr>
            <p:cNvPr id="79" name="Rounded Rectangle 78"/>
            <p:cNvSpPr/>
            <p:nvPr/>
          </p:nvSpPr>
          <p:spPr>
            <a:xfrm>
              <a:off x="908805" y="5040797"/>
              <a:ext cx="10058400"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Goals, Objectives and performance</a:t>
              </a:r>
              <a:endParaRPr lang="en-US" sz="1600" cap="all" dirty="0">
                <a:solidFill>
                  <a:schemeClr val="bg1"/>
                </a:solidFill>
              </a:endParaRPr>
            </a:p>
          </p:txBody>
        </p:sp>
        <p:sp>
          <p:nvSpPr>
            <p:cNvPr id="80" name="Rounded Rectangle 79"/>
            <p:cNvSpPr/>
            <p:nvPr/>
          </p:nvSpPr>
          <p:spPr>
            <a:xfrm>
              <a:off x="1530263" y="4555764"/>
              <a:ext cx="9448914"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Baseline conditions</a:t>
              </a:r>
              <a:endParaRPr lang="en-US" sz="1600" cap="all" dirty="0">
                <a:solidFill>
                  <a:schemeClr val="bg1"/>
                </a:solidFill>
              </a:endParaRPr>
            </a:p>
          </p:txBody>
        </p:sp>
        <p:sp>
          <p:nvSpPr>
            <p:cNvPr id="81" name="Rounded Rectangle 80"/>
            <p:cNvSpPr/>
            <p:nvPr/>
          </p:nvSpPr>
          <p:spPr>
            <a:xfrm>
              <a:off x="2887980" y="4024414"/>
              <a:ext cx="8091197"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Safety hot spot analysis</a:t>
              </a:r>
              <a:endParaRPr lang="en-US" sz="1600" cap="all" dirty="0">
                <a:solidFill>
                  <a:schemeClr val="bg1"/>
                </a:solidFill>
              </a:endParaRPr>
            </a:p>
          </p:txBody>
        </p:sp>
        <p:sp>
          <p:nvSpPr>
            <p:cNvPr id="82" name="Rounded Rectangle 81"/>
            <p:cNvSpPr/>
            <p:nvPr/>
          </p:nvSpPr>
          <p:spPr>
            <a:xfrm>
              <a:off x="3843347" y="3446748"/>
              <a:ext cx="7135830" cy="321788"/>
            </a:xfrm>
            <a:prstGeom prst="roundRect">
              <a:avLst/>
            </a:prstGeom>
            <a:ln>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Corridor-Wide Safety Needs</a:t>
              </a:r>
              <a:endParaRPr lang="en-US" sz="1600" cap="all" dirty="0">
                <a:solidFill>
                  <a:schemeClr val="bg1"/>
                </a:solidFill>
              </a:endParaRPr>
            </a:p>
          </p:txBody>
        </p:sp>
        <p:sp>
          <p:nvSpPr>
            <p:cNvPr id="83" name="Rounded Rectangle 82"/>
            <p:cNvSpPr/>
            <p:nvPr/>
          </p:nvSpPr>
          <p:spPr>
            <a:xfrm>
              <a:off x="4267201" y="2961714"/>
              <a:ext cx="6711976"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Network Connectivity Analysis</a:t>
              </a:r>
              <a:endParaRPr lang="en-US" sz="1600" cap="all" dirty="0">
                <a:solidFill>
                  <a:schemeClr val="bg1"/>
                </a:solidFill>
              </a:endParaRPr>
            </a:p>
          </p:txBody>
        </p:sp>
        <p:sp>
          <p:nvSpPr>
            <p:cNvPr id="84" name="Rounded Rectangle 83"/>
            <p:cNvSpPr/>
            <p:nvPr/>
          </p:nvSpPr>
          <p:spPr>
            <a:xfrm>
              <a:off x="6092825" y="2430364"/>
              <a:ext cx="4886351"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In-Depth intersection review</a:t>
              </a:r>
              <a:endParaRPr lang="en-US" sz="1600" cap="all" dirty="0">
                <a:solidFill>
                  <a:schemeClr val="bg1"/>
                </a:solidFill>
              </a:endParaRPr>
            </a:p>
          </p:txBody>
        </p:sp>
        <p:sp>
          <p:nvSpPr>
            <p:cNvPr id="85" name="Rounded Rectangle 84"/>
            <p:cNvSpPr/>
            <p:nvPr/>
          </p:nvSpPr>
          <p:spPr>
            <a:xfrm>
              <a:off x="7912100" y="1899014"/>
              <a:ext cx="3067076" cy="2754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cap="all" dirty="0" smtClean="0">
                  <a:solidFill>
                    <a:schemeClr val="bg1"/>
                  </a:solidFill>
                </a:rPr>
                <a:t>Implementation Plan</a:t>
              </a:r>
              <a:endParaRPr lang="en-US" sz="1600" cap="all" dirty="0">
                <a:solidFill>
                  <a:schemeClr val="bg1"/>
                </a:solidFill>
              </a:endParaRPr>
            </a:p>
          </p:txBody>
        </p:sp>
      </p:grpSp>
      <p:sp>
        <p:nvSpPr>
          <p:cNvPr id="2" name="Title 1"/>
          <p:cNvSpPr>
            <a:spLocks noGrp="1"/>
          </p:cNvSpPr>
          <p:nvPr>
            <p:ph type="title"/>
          </p:nvPr>
        </p:nvSpPr>
        <p:spPr/>
        <p:txBody>
          <a:bodyPr/>
          <a:lstStyle/>
          <a:p>
            <a:r>
              <a:rPr lang="en-US" dirty="0" smtClean="0"/>
              <a:t>Study Process: Overview</a:t>
            </a:r>
            <a:endParaRPr lang="en-US" dirty="0"/>
          </a:p>
        </p:txBody>
      </p:sp>
      <p:sp>
        <p:nvSpPr>
          <p:cNvPr id="63" name="Slide Number Placeholder 3"/>
          <p:cNvSpPr>
            <a:spLocks noGrp="1"/>
          </p:cNvSpPr>
          <p:nvPr>
            <p:ph type="sldNum" sz="quarter" idx="12"/>
          </p:nvPr>
        </p:nvSpPr>
        <p:spPr>
          <a:xfrm>
            <a:off x="11540688" y="7114853"/>
            <a:ext cx="713002" cy="574224"/>
          </a:xfrm>
        </p:spPr>
        <p:txBody>
          <a:bodyPr/>
          <a:lstStyle/>
          <a:p>
            <a:fld id="{78D522A0-14D6-4E7C-B000-B15737742AB6}" type="slidenum">
              <a:rPr lang="en-US" sz="2000" b="1" smtClean="0">
                <a:solidFill>
                  <a:schemeClr val="bg1"/>
                </a:solidFill>
              </a:rPr>
              <a:t>7</a:t>
            </a:fld>
            <a:endParaRPr lang="en-US" sz="2000" b="1" dirty="0">
              <a:solidFill>
                <a:schemeClr val="bg1"/>
              </a:solidFill>
            </a:endParaRPr>
          </a:p>
        </p:txBody>
      </p:sp>
      <p:sp>
        <p:nvSpPr>
          <p:cNvPr id="8" name="TextBox 7"/>
          <p:cNvSpPr txBox="1"/>
          <p:nvPr/>
        </p:nvSpPr>
        <p:spPr>
          <a:xfrm>
            <a:off x="624694" y="6462128"/>
            <a:ext cx="905569" cy="369332"/>
          </a:xfrm>
          <a:prstGeom prst="rect">
            <a:avLst/>
          </a:prstGeom>
          <a:noFill/>
        </p:spPr>
        <p:txBody>
          <a:bodyPr wrap="none" rtlCol="0">
            <a:spAutoFit/>
          </a:bodyPr>
          <a:lstStyle/>
          <a:p>
            <a:pPr algn="ctr"/>
            <a:r>
              <a:rPr lang="en-US" cap="all" dirty="0" smtClean="0">
                <a:solidFill>
                  <a:schemeClr val="bg1"/>
                </a:solidFill>
              </a:rPr>
              <a:t>March</a:t>
            </a:r>
            <a:endParaRPr lang="en-US" cap="all" dirty="0">
              <a:solidFill>
                <a:schemeClr val="bg1"/>
              </a:solidFill>
            </a:endParaRPr>
          </a:p>
        </p:txBody>
      </p:sp>
      <p:sp>
        <p:nvSpPr>
          <p:cNvPr id="73" name="TextBox 72"/>
          <p:cNvSpPr txBox="1"/>
          <p:nvPr/>
        </p:nvSpPr>
        <p:spPr>
          <a:xfrm>
            <a:off x="10979177" y="6488762"/>
            <a:ext cx="597023" cy="369332"/>
          </a:xfrm>
          <a:prstGeom prst="rect">
            <a:avLst/>
          </a:prstGeom>
          <a:noFill/>
        </p:spPr>
        <p:txBody>
          <a:bodyPr wrap="none" rtlCol="0">
            <a:spAutoFit/>
          </a:bodyPr>
          <a:lstStyle/>
          <a:p>
            <a:pPr algn="ctr"/>
            <a:r>
              <a:rPr lang="en-US" cap="all" dirty="0" smtClean="0">
                <a:solidFill>
                  <a:schemeClr val="bg1"/>
                </a:solidFill>
              </a:rPr>
              <a:t>July</a:t>
            </a:r>
            <a:endParaRPr lang="en-US" cap="all" dirty="0">
              <a:solidFill>
                <a:schemeClr val="bg1"/>
              </a:solidFill>
            </a:endParaRPr>
          </a:p>
        </p:txBody>
      </p:sp>
      <p:sp>
        <p:nvSpPr>
          <p:cNvPr id="24" name="Rounded Rectangle 23"/>
          <p:cNvSpPr/>
          <p:nvPr/>
        </p:nvSpPr>
        <p:spPr>
          <a:xfrm>
            <a:off x="692458" y="6186657"/>
            <a:ext cx="10883742" cy="27547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cap="all" dirty="0" smtClean="0">
                <a:solidFill>
                  <a:schemeClr val="tx1"/>
                </a:solidFill>
              </a:rPr>
              <a:t>Project Timeline</a:t>
            </a:r>
            <a:endParaRPr lang="en-US" sz="1600" b="1" cap="all" dirty="0">
              <a:solidFill>
                <a:schemeClr val="tx1"/>
              </a:solidFill>
            </a:endParaRPr>
          </a:p>
        </p:txBody>
      </p:sp>
      <p:sp>
        <p:nvSpPr>
          <p:cNvPr id="25" name="TextBox 24"/>
          <p:cNvSpPr txBox="1"/>
          <p:nvPr/>
        </p:nvSpPr>
        <p:spPr>
          <a:xfrm rot="16200000">
            <a:off x="347148" y="4252033"/>
            <a:ext cx="690620" cy="408623"/>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txBody>
          <a:bodyPr wrap="none" rtlCol="0">
            <a:spAutoFit/>
          </a:bodyPr>
          <a:lstStyle/>
          <a:p>
            <a:r>
              <a:rPr lang="en-US" dirty="0" smtClean="0">
                <a:solidFill>
                  <a:schemeClr val="accent6"/>
                </a:solidFill>
              </a:rPr>
              <a:t>2015</a:t>
            </a:r>
            <a:endParaRPr lang="en-US" dirty="0">
              <a:solidFill>
                <a:schemeClr val="accent6"/>
              </a:solidFill>
            </a:endParaRPr>
          </a:p>
        </p:txBody>
      </p:sp>
      <p:sp>
        <p:nvSpPr>
          <p:cNvPr id="66" name="Rounded Rectangle 65"/>
          <p:cNvSpPr/>
          <p:nvPr/>
        </p:nvSpPr>
        <p:spPr>
          <a:xfrm rot="16200000">
            <a:off x="5732110" y="-3118052"/>
            <a:ext cx="423762" cy="10094441"/>
          </a:xfrm>
          <a:prstGeom prst="roundRect">
            <a:avLst/>
          </a:prstGeom>
          <a:solidFill>
            <a:schemeClr val="accent4">
              <a:lumMod val="40000"/>
              <a:lumOff val="60000"/>
            </a:schemeClr>
          </a:solidFill>
          <a:ln w="127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TextBox 11"/>
          <p:cNvSpPr txBox="1"/>
          <p:nvPr/>
        </p:nvSpPr>
        <p:spPr>
          <a:xfrm>
            <a:off x="908804" y="1736739"/>
            <a:ext cx="10058401" cy="369332"/>
          </a:xfrm>
          <a:prstGeom prst="rect">
            <a:avLst/>
          </a:prstGeom>
          <a:noFill/>
        </p:spPr>
        <p:txBody>
          <a:bodyPr wrap="square" rtlCol="0">
            <a:spAutoFit/>
          </a:bodyPr>
          <a:lstStyle/>
          <a:p>
            <a:pPr algn="ctr"/>
            <a:r>
              <a:rPr lang="en-US" b="1" dirty="0" smtClean="0"/>
              <a:t>PUBLIC OUTREACH</a:t>
            </a:r>
            <a:endParaRPr lang="en-US" b="1" dirty="0"/>
          </a:p>
        </p:txBody>
      </p:sp>
    </p:spTree>
    <p:extLst>
      <p:ext uri="{BB962C8B-B14F-4D97-AF65-F5344CB8AC3E}">
        <p14:creationId xmlns:p14="http://schemas.microsoft.com/office/powerpoint/2010/main" val="1698678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C21EAB-072D-4A6A-9974-0676798B45E0}" type="slidenum">
              <a:rPr lang="en-US" smtClean="0"/>
              <a:pPr/>
              <a:t>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108502"/>
              </p:ext>
            </p:extLst>
          </p:nvPr>
        </p:nvGraphicFramePr>
        <p:xfrm>
          <a:off x="901022" y="1796156"/>
          <a:ext cx="7402074" cy="4537457"/>
        </p:xfrm>
        <a:graphic>
          <a:graphicData uri="http://schemas.openxmlformats.org/drawingml/2006/table">
            <a:tbl>
              <a:tblPr firstRow="1" firstCol="1" bandRow="1">
                <a:tableStyleId>{5C22544A-7EE6-4342-B048-85BDC9FD1C3A}</a:tableStyleId>
              </a:tblPr>
              <a:tblGrid>
                <a:gridCol w="5519043"/>
                <a:gridCol w="1883031"/>
              </a:tblGrid>
              <a:tr h="1237489">
                <a:tc>
                  <a:txBody>
                    <a:bodyPr/>
                    <a:lstStyle/>
                    <a:p>
                      <a:pPr marL="0" marR="0" algn="ctr">
                        <a:lnSpc>
                          <a:spcPct val="120000"/>
                        </a:lnSpc>
                        <a:spcBef>
                          <a:spcPts val="0"/>
                        </a:spcBef>
                        <a:spcAft>
                          <a:spcPts val="0"/>
                        </a:spcAft>
                      </a:pPr>
                      <a:r>
                        <a:rPr lang="en-US" sz="2200" dirty="0">
                          <a:effectLst/>
                          <a:latin typeface="Calibri "/>
                        </a:rPr>
                        <a:t>Public Outreach Activity</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2200" dirty="0">
                          <a:effectLst/>
                          <a:latin typeface="Calibri "/>
                        </a:rPr>
                        <a:t>Estimated Number of Contacts</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nchor="ctr"/>
                </a:tc>
              </a:tr>
              <a:tr h="412496">
                <a:tc>
                  <a:txBody>
                    <a:bodyPr/>
                    <a:lstStyle/>
                    <a:p>
                      <a:pPr marL="0" marR="0">
                        <a:lnSpc>
                          <a:spcPct val="120000"/>
                        </a:lnSpc>
                        <a:spcBef>
                          <a:spcPts val="0"/>
                        </a:spcBef>
                        <a:spcAft>
                          <a:spcPts val="0"/>
                        </a:spcAft>
                      </a:pPr>
                      <a:r>
                        <a:rPr lang="en-US" sz="2200" b="0" dirty="0">
                          <a:effectLst/>
                          <a:latin typeface="Calibri "/>
                        </a:rPr>
                        <a:t>Email </a:t>
                      </a:r>
                      <a:r>
                        <a:rPr lang="en-US" sz="2200" b="0" dirty="0" smtClean="0">
                          <a:effectLst/>
                          <a:latin typeface="Calibri "/>
                        </a:rPr>
                        <a:t>Campaigns</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a:effectLst/>
                          <a:latin typeface="Calibri "/>
                        </a:rPr>
                        <a:t>3,500+</a:t>
                      </a:r>
                      <a:endParaRPr lang="en-US" sz="220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0" dirty="0">
                          <a:effectLst/>
                          <a:latin typeface="Calibri "/>
                        </a:rPr>
                        <a:t>Text Message Campaigns</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a:effectLst/>
                          <a:latin typeface="Calibri "/>
                        </a:rPr>
                        <a:t>183</a:t>
                      </a:r>
                      <a:endParaRPr lang="en-US" sz="220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0" dirty="0">
                          <a:effectLst/>
                          <a:latin typeface="Calibri "/>
                        </a:rPr>
                        <a:t>Transit Intercept Survey</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dirty="0">
                          <a:effectLst/>
                          <a:latin typeface="Calibri "/>
                        </a:rPr>
                        <a:t>1,143</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0" dirty="0">
                          <a:effectLst/>
                          <a:latin typeface="Calibri "/>
                        </a:rPr>
                        <a:t>Online Survey</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dirty="0">
                          <a:effectLst/>
                          <a:latin typeface="Calibri "/>
                        </a:rPr>
                        <a:t>43</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0" dirty="0">
                          <a:effectLst/>
                          <a:latin typeface="Calibri "/>
                        </a:rPr>
                        <a:t>Community Meetings</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dirty="0">
                          <a:effectLst/>
                          <a:latin typeface="Calibri "/>
                        </a:rPr>
                        <a:t>115+</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0" dirty="0">
                          <a:effectLst/>
                          <a:latin typeface="Calibri "/>
                        </a:rPr>
                        <a:t>E-</a:t>
                      </a:r>
                      <a:r>
                        <a:rPr lang="en-US" sz="2200" b="0" dirty="0" err="1">
                          <a:effectLst/>
                          <a:latin typeface="Calibri "/>
                        </a:rPr>
                        <a:t>townhall</a:t>
                      </a:r>
                      <a:r>
                        <a:rPr lang="en-US" sz="2200" b="0" dirty="0">
                          <a:effectLst/>
                          <a:latin typeface="Calibri "/>
                        </a:rPr>
                        <a:t> </a:t>
                      </a:r>
                      <a:r>
                        <a:rPr lang="en-US" sz="2200" b="0" dirty="0" smtClean="0">
                          <a:effectLst/>
                          <a:latin typeface="Calibri "/>
                        </a:rPr>
                        <a:t>Meeting</a:t>
                      </a:r>
                      <a:endParaRPr lang="en-US" sz="2200" b="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dirty="0">
                          <a:effectLst/>
                          <a:latin typeface="Calibri "/>
                        </a:rPr>
                        <a:t>2,368</a:t>
                      </a:r>
                      <a:endParaRPr lang="en-US" sz="2200"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1" dirty="0">
                          <a:effectLst/>
                          <a:latin typeface="Calibri "/>
                        </a:rPr>
                        <a:t>Total</a:t>
                      </a:r>
                      <a:endParaRPr lang="en-US" sz="2200" b="1"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b="1" dirty="0">
                          <a:effectLst/>
                          <a:latin typeface="Calibri "/>
                        </a:rPr>
                        <a:t>7,350+</a:t>
                      </a:r>
                      <a:endParaRPr lang="en-US" sz="2200" b="1"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r h="412496">
                <a:tc>
                  <a:txBody>
                    <a:bodyPr/>
                    <a:lstStyle/>
                    <a:p>
                      <a:pPr marL="0" marR="0">
                        <a:lnSpc>
                          <a:spcPct val="120000"/>
                        </a:lnSpc>
                        <a:spcBef>
                          <a:spcPts val="0"/>
                        </a:spcBef>
                        <a:spcAft>
                          <a:spcPts val="0"/>
                        </a:spcAft>
                      </a:pPr>
                      <a:r>
                        <a:rPr lang="en-US" sz="2200" b="1" dirty="0" smtClean="0">
                          <a:solidFill>
                            <a:schemeClr val="bg1"/>
                          </a:solidFill>
                          <a:effectLst/>
                          <a:latin typeface="Calibri "/>
                          <a:ea typeface="PT Sans" panose="020B0503020203020204" pitchFamily="34" charset="0"/>
                          <a:cs typeface="Times New Roman" panose="02020603050405020304" pitchFamily="18" charset="0"/>
                        </a:rPr>
                        <a:t>Cost per Contact </a:t>
                      </a:r>
                      <a:endParaRPr lang="en-US" sz="2200" b="1" dirty="0">
                        <a:solidFill>
                          <a:schemeClr val="bg1"/>
                        </a:solidFill>
                        <a:effectLst/>
                        <a:latin typeface="Calibri "/>
                        <a:ea typeface="PT Sans" panose="020B050302020302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200" b="1" dirty="0" smtClean="0">
                          <a:solidFill>
                            <a:srgbClr val="000000"/>
                          </a:solidFill>
                          <a:effectLst/>
                          <a:latin typeface="Calibri "/>
                          <a:ea typeface="PT Sans" panose="020B0503020203020204" pitchFamily="34" charset="0"/>
                          <a:cs typeface="Times New Roman" panose="02020603050405020304" pitchFamily="18" charset="0"/>
                        </a:rPr>
                        <a:t>$12.66</a:t>
                      </a:r>
                      <a:endParaRPr lang="en-US" sz="2200" b="1" dirty="0">
                        <a:solidFill>
                          <a:srgbClr val="000000"/>
                        </a:solidFill>
                        <a:effectLst/>
                        <a:latin typeface="Calibri "/>
                        <a:ea typeface="PT Sans" panose="020B0503020203020204" pitchFamily="34" charset="0"/>
                        <a:cs typeface="Times New Roman" panose="02020603050405020304" pitchFamily="18" charset="0"/>
                      </a:endParaRPr>
                    </a:p>
                  </a:txBody>
                  <a:tcPr marL="68580" marR="68580" marT="0" marB="0"/>
                </a:tc>
              </a:tr>
            </a:tbl>
          </a:graphicData>
        </a:graphic>
      </p:graphicFrame>
      <p:sp>
        <p:nvSpPr>
          <p:cNvPr id="7" name="Title 1"/>
          <p:cNvSpPr txBox="1">
            <a:spLocks/>
          </p:cNvSpPr>
          <p:nvPr/>
        </p:nvSpPr>
        <p:spPr>
          <a:xfrm>
            <a:off x="5455214" y="177093"/>
            <a:ext cx="6441975" cy="1529203"/>
          </a:xfrm>
          <a:prstGeom prst="rect">
            <a:avLst/>
          </a:prstGeom>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4000" b="1" kern="1200">
                <a:solidFill>
                  <a:schemeClr val="bg1"/>
                </a:solidFill>
                <a:latin typeface="+mn-lt"/>
                <a:ea typeface="+mj-ea"/>
                <a:cs typeface="+mj-cs"/>
              </a:defRPr>
            </a:lvl1pPr>
          </a:lstStyle>
          <a:p>
            <a:r>
              <a:rPr lang="en-US" smtClean="0"/>
              <a:t>Public Outreach:  </a:t>
            </a:r>
            <a:br>
              <a:rPr lang="en-US" smtClean="0"/>
            </a:br>
            <a:r>
              <a:rPr lang="en-US" smtClean="0"/>
              <a:t>Innovative Concepts</a:t>
            </a:r>
            <a:br>
              <a:rPr lang="en-US" smtClean="0"/>
            </a:br>
            <a:endParaRPr lang="en-US" dirty="0"/>
          </a:p>
        </p:txBody>
      </p:sp>
    </p:spTree>
    <p:extLst>
      <p:ext uri="{BB962C8B-B14F-4D97-AF65-F5344CB8AC3E}">
        <p14:creationId xmlns:p14="http://schemas.microsoft.com/office/powerpoint/2010/main" val="2309380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1" y="1680519"/>
            <a:ext cx="11255274" cy="2651638"/>
          </a:xfrm>
        </p:spPr>
        <p:txBody>
          <a:bodyPr/>
          <a:lstStyle/>
          <a:p>
            <a:r>
              <a:rPr lang="en-US" dirty="0" smtClean="0"/>
              <a:t>Mid-project public outreach evaluation (January 2016)</a:t>
            </a:r>
          </a:p>
          <a:p>
            <a:r>
              <a:rPr lang="en-US" dirty="0" smtClean="0"/>
              <a:t>Based on ZIP code data (838 (95%) within </a:t>
            </a:r>
            <a:r>
              <a:rPr lang="en-US" dirty="0"/>
              <a:t>or adjacent to the study </a:t>
            </a:r>
            <a:r>
              <a:rPr lang="en-US" dirty="0" smtClean="0"/>
              <a:t>area)</a:t>
            </a:r>
          </a:p>
          <a:p>
            <a:r>
              <a:rPr lang="en-US" dirty="0" smtClean="0"/>
              <a:t>Threshold fewer </a:t>
            </a:r>
            <a:r>
              <a:rPr lang="en-US" dirty="0"/>
              <a:t>than </a:t>
            </a:r>
            <a:r>
              <a:rPr lang="en-US" dirty="0" smtClean="0"/>
              <a:t>5</a:t>
            </a:r>
            <a:r>
              <a:rPr lang="en-US" dirty="0"/>
              <a:t>% </a:t>
            </a:r>
            <a:r>
              <a:rPr lang="en-US" dirty="0" smtClean="0"/>
              <a:t>of total ZIP codes collected  </a:t>
            </a:r>
            <a:r>
              <a:rPr lang="en-US" dirty="0" smtClean="0">
                <a:sym typeface="Wingdings" panose="05000000000000000000" pitchFamily="2" charset="2"/>
              </a:rPr>
              <a:t> 6 ZIP codes</a:t>
            </a:r>
          </a:p>
          <a:p>
            <a:r>
              <a:rPr lang="en-US" dirty="0" smtClean="0"/>
              <a:t>Public outreach adjustments made</a:t>
            </a:r>
          </a:p>
          <a:p>
            <a:r>
              <a:rPr lang="en-US" dirty="0" smtClean="0"/>
              <a:t>Evaluated against “Environmental Justice Areas”</a:t>
            </a:r>
          </a:p>
          <a:p>
            <a:pPr marL="0"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8CC21EAB-072D-4A6A-9974-0676798B45E0}" type="slidenum">
              <a:rPr lang="en-US" smtClean="0"/>
              <a:pPr/>
              <a:t>9</a:t>
            </a:fld>
            <a:endParaRPr lang="en-US" dirty="0"/>
          </a:p>
        </p:txBody>
      </p:sp>
      <p:pic>
        <p:nvPicPr>
          <p:cNvPr id="7" name="Picture 6" descr="I:\659002-00.14 Broward MPO SR 7 Corridor Study\Maps\EnvJustice\EJ Survey ZIPs 12-8-2015\Minority_ZIPs.png"/>
          <p:cNvPicPr>
            <a:picLocks noChangeAspect="1"/>
          </p:cNvPicPr>
          <p:nvPr/>
        </p:nvPicPr>
        <p:blipFill rotWithShape="1">
          <a:blip r:embed="rId3" cstate="print">
            <a:extLst>
              <a:ext uri="{28A0092B-C50C-407E-A947-70E740481C1C}">
                <a14:useLocalDpi xmlns:a14="http://schemas.microsoft.com/office/drawing/2010/main" val="0"/>
              </a:ext>
            </a:extLst>
          </a:blip>
          <a:srcRect l="20135" t="13866" r="9028" b="54307"/>
          <a:stretch/>
        </p:blipFill>
        <p:spPr bwMode="auto">
          <a:xfrm>
            <a:off x="622300" y="4202422"/>
            <a:ext cx="9351239" cy="2718780"/>
          </a:xfrm>
          <a:prstGeom prst="rect">
            <a:avLst/>
          </a:prstGeom>
          <a:noFill/>
          <a:ln>
            <a:noFill/>
          </a:ln>
          <a:extLst>
            <a:ext uri="{53640926-AAD7-44D8-BBD7-CCE9431645EC}">
              <a14:shadowObscured xmlns:a14="http://schemas.microsoft.com/office/drawing/2010/main"/>
            </a:ext>
          </a:extLst>
        </p:spPr>
      </p:pic>
      <p:pic>
        <p:nvPicPr>
          <p:cNvPr id="8" name="Picture 7" descr="I:\659002-00.14 Broward MPO SR 7 Corridor Study\Maps\EnvJustice\EJ Survey ZIPs 12-8-2015\Minority_ZIPs.png"/>
          <p:cNvPicPr>
            <a:picLocks noChangeAspect="1"/>
          </p:cNvPicPr>
          <p:nvPr/>
        </p:nvPicPr>
        <p:blipFill rotWithShape="1">
          <a:blip r:embed="rId3" cstate="print">
            <a:extLst>
              <a:ext uri="{28A0092B-C50C-407E-A947-70E740481C1C}">
                <a14:useLocalDpi xmlns:a14="http://schemas.microsoft.com/office/drawing/2010/main" val="0"/>
              </a:ext>
            </a:extLst>
          </a:blip>
          <a:srcRect l="20135" t="77020" r="45775" b="13794"/>
          <a:stretch/>
        </p:blipFill>
        <p:spPr bwMode="auto">
          <a:xfrm>
            <a:off x="7392312" y="5983180"/>
            <a:ext cx="4799688" cy="836909"/>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974362" y="4721902"/>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45</a:t>
            </a:r>
            <a:endParaRPr lang="en-US" dirty="0"/>
          </a:p>
        </p:txBody>
      </p:sp>
      <p:sp>
        <p:nvSpPr>
          <p:cNvPr id="11" name="TextBox 10"/>
          <p:cNvSpPr txBox="1"/>
          <p:nvPr/>
        </p:nvSpPr>
        <p:spPr>
          <a:xfrm>
            <a:off x="2445896" y="4721902"/>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93</a:t>
            </a:r>
            <a:endParaRPr lang="en-US" dirty="0"/>
          </a:p>
        </p:txBody>
      </p:sp>
      <p:sp>
        <p:nvSpPr>
          <p:cNvPr id="12" name="TextBox 11"/>
          <p:cNvSpPr txBox="1"/>
          <p:nvPr/>
        </p:nvSpPr>
        <p:spPr>
          <a:xfrm>
            <a:off x="4138577" y="4711696"/>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45</a:t>
            </a:r>
            <a:endParaRPr lang="en-US" dirty="0"/>
          </a:p>
        </p:txBody>
      </p:sp>
      <p:sp>
        <p:nvSpPr>
          <p:cNvPr id="13" name="TextBox 12"/>
          <p:cNvSpPr txBox="1"/>
          <p:nvPr/>
        </p:nvSpPr>
        <p:spPr>
          <a:xfrm>
            <a:off x="5831258" y="5008483"/>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48</a:t>
            </a:r>
            <a:endParaRPr lang="en-US" dirty="0"/>
          </a:p>
        </p:txBody>
      </p:sp>
      <p:sp>
        <p:nvSpPr>
          <p:cNvPr id="14" name="TextBox 13"/>
          <p:cNvSpPr txBox="1"/>
          <p:nvPr/>
        </p:nvSpPr>
        <p:spPr>
          <a:xfrm>
            <a:off x="1996190" y="5938604"/>
            <a:ext cx="702039"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126</a:t>
            </a:r>
            <a:endParaRPr lang="en-US" dirty="0"/>
          </a:p>
        </p:txBody>
      </p:sp>
      <p:sp>
        <p:nvSpPr>
          <p:cNvPr id="15" name="TextBox 14"/>
          <p:cNvSpPr txBox="1"/>
          <p:nvPr/>
        </p:nvSpPr>
        <p:spPr>
          <a:xfrm>
            <a:off x="709639" y="5938604"/>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a:t>5</a:t>
            </a:r>
            <a:r>
              <a:rPr lang="en-US" dirty="0" smtClean="0"/>
              <a:t>5</a:t>
            </a:r>
            <a:endParaRPr lang="en-US" dirty="0"/>
          </a:p>
        </p:txBody>
      </p:sp>
      <p:sp>
        <p:nvSpPr>
          <p:cNvPr id="16" name="TextBox 15"/>
          <p:cNvSpPr txBox="1"/>
          <p:nvPr/>
        </p:nvSpPr>
        <p:spPr>
          <a:xfrm>
            <a:off x="3660100" y="5938604"/>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30</a:t>
            </a:r>
            <a:endParaRPr lang="en-US" dirty="0"/>
          </a:p>
        </p:txBody>
      </p:sp>
      <p:sp>
        <p:nvSpPr>
          <p:cNvPr id="17" name="TextBox 16"/>
          <p:cNvSpPr txBox="1"/>
          <p:nvPr/>
        </p:nvSpPr>
        <p:spPr>
          <a:xfrm>
            <a:off x="7722435" y="5192480"/>
            <a:ext cx="599606" cy="408623"/>
          </a:xfrm>
          <a:prstGeom prst="round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smtClean="0"/>
              <a:t>19</a:t>
            </a:r>
            <a:endParaRPr lang="en-US" dirty="0"/>
          </a:p>
        </p:txBody>
      </p:sp>
      <p:sp>
        <p:nvSpPr>
          <p:cNvPr id="18" name="Title 1"/>
          <p:cNvSpPr txBox="1">
            <a:spLocks/>
          </p:cNvSpPr>
          <p:nvPr/>
        </p:nvSpPr>
        <p:spPr>
          <a:xfrm>
            <a:off x="5455214" y="177093"/>
            <a:ext cx="6441975" cy="1529203"/>
          </a:xfrm>
          <a:prstGeom prst="rect">
            <a:avLst/>
          </a:prstGeom>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4000" b="1" kern="1200">
                <a:solidFill>
                  <a:schemeClr val="bg1"/>
                </a:solidFill>
                <a:latin typeface="+mn-lt"/>
                <a:ea typeface="+mj-ea"/>
                <a:cs typeface="+mj-cs"/>
              </a:defRPr>
            </a:lvl1pPr>
          </a:lstStyle>
          <a:p>
            <a:r>
              <a:rPr lang="en-US" dirty="0" smtClean="0"/>
              <a:t>Public Outreach:  </a:t>
            </a:r>
            <a:br>
              <a:rPr lang="en-US" dirty="0" smtClean="0"/>
            </a:br>
            <a:r>
              <a:rPr lang="en-US" dirty="0" smtClean="0"/>
              <a:t>Innovative Concepts</a:t>
            </a:r>
            <a:br>
              <a:rPr lang="en-US" dirty="0" smtClean="0"/>
            </a:br>
            <a:endParaRPr lang="en-US" dirty="0"/>
          </a:p>
        </p:txBody>
      </p:sp>
    </p:spTree>
    <p:extLst>
      <p:ext uri="{BB962C8B-B14F-4D97-AF65-F5344CB8AC3E}">
        <p14:creationId xmlns:p14="http://schemas.microsoft.com/office/powerpoint/2010/main" val="489116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roward SR 7 - Colors">
      <a:dk1>
        <a:sysClr val="windowText" lastClr="000000"/>
      </a:dk1>
      <a:lt1>
        <a:sysClr val="window" lastClr="FFFFFF"/>
      </a:lt1>
      <a:dk2>
        <a:srgbClr val="1F497D"/>
      </a:dk2>
      <a:lt2>
        <a:srgbClr val="EEECE1"/>
      </a:lt2>
      <a:accent1>
        <a:srgbClr val="548DD5"/>
      </a:accent1>
      <a:accent2>
        <a:srgbClr val="C7ED9A"/>
      </a:accent2>
      <a:accent3>
        <a:srgbClr val="4B63AE"/>
      </a:accent3>
      <a:accent4>
        <a:srgbClr val="8B63AE"/>
      </a:accent4>
      <a:accent5>
        <a:srgbClr val="4FB3CF"/>
      </a:accent5>
      <a:accent6>
        <a:srgbClr val="626262"/>
      </a:accent6>
      <a:hlink>
        <a:srgbClr val="E5E5E5"/>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10697</TotalTime>
  <Words>2974</Words>
  <Application>Microsoft Office PowerPoint</Application>
  <PresentationFormat>Widescreen</PresentationFormat>
  <Paragraphs>353</Paragraphs>
  <Slides>26</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vt:lpstr>
      <vt:lpstr>Century Gothic</vt:lpstr>
      <vt:lpstr>PT Sans</vt:lpstr>
      <vt:lpstr>Times New Roman</vt:lpstr>
      <vt:lpstr>Wingdings</vt:lpstr>
      <vt:lpstr>Office Theme</vt:lpstr>
      <vt:lpstr>Forging a New Path on Corridor planning Studies the sr7 planning study  AMPO 2016 – Fort worth, tx October 28, 2016   </vt:lpstr>
      <vt:lpstr>Agenda</vt:lpstr>
      <vt:lpstr>Broward Metropolitan Planning Organization</vt:lpstr>
      <vt:lpstr>Overview:  Study Area and Purpose</vt:lpstr>
      <vt:lpstr>Public Outreach:  Innovative Concepts</vt:lpstr>
      <vt:lpstr>Public Outreach:   Innovative Concepts </vt:lpstr>
      <vt:lpstr>Study Process: Overview</vt:lpstr>
      <vt:lpstr>PowerPoint Presentation</vt:lpstr>
      <vt:lpstr>PowerPoint Presentation</vt:lpstr>
      <vt:lpstr>Study Process:  Innovative Concepts</vt:lpstr>
      <vt:lpstr>Study Process:  Innovative Concepts</vt:lpstr>
      <vt:lpstr>Study Process:  Innovative Concepts</vt:lpstr>
      <vt:lpstr>Project Recommendations</vt:lpstr>
      <vt:lpstr>Corridor-Wide Improvements</vt:lpstr>
      <vt:lpstr>Bike/Pedestrian Network Connectivity Improvements</vt:lpstr>
      <vt:lpstr>PowerPoint Presentation</vt:lpstr>
      <vt:lpstr>Project Recommendations </vt:lpstr>
      <vt:lpstr>Implementation and            Funding Plan</vt:lpstr>
      <vt:lpstr>Questions?</vt:lpstr>
      <vt:lpstr>City of Margate </vt:lpstr>
      <vt:lpstr>PowerPoint Presentation</vt:lpstr>
      <vt:lpstr>PowerPoint Presentation</vt:lpstr>
      <vt:lpstr>PowerPoint Presentation</vt:lpstr>
      <vt:lpstr>PowerPoint Presentation</vt:lpstr>
      <vt:lpstr>PowerPoint Presentation</vt:lpstr>
      <vt:lpstr>Bus Islands/Pedestrian refuge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 Molennor</dc:creator>
  <cp:lastModifiedBy>Elisabeth Schuck</cp:lastModifiedBy>
  <cp:revision>419</cp:revision>
  <cp:lastPrinted>2016-10-04T18:28:26Z</cp:lastPrinted>
  <dcterms:created xsi:type="dcterms:W3CDTF">2014-09-15T18:09:01Z</dcterms:created>
  <dcterms:modified xsi:type="dcterms:W3CDTF">2016-10-27T16:20:27Z</dcterms:modified>
</cp:coreProperties>
</file>