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slideLayouts/slideLayout18.xml" ContentType="application/vnd.openxmlformats-officedocument.presentationml.slideLayout+xml"/>
  <Override PartName="/ppt/theme/theme9.xml" ContentType="application/vnd.openxmlformats-officedocument.theme+xml"/>
  <Override PartName="/ppt/slideLayouts/slideLayout19.xml" ContentType="application/vnd.openxmlformats-officedocument.presentationml.slideLayout+xml"/>
  <Override PartName="/ppt/theme/theme10.xml" ContentType="application/vnd.openxmlformats-officedocument.theme+xml"/>
  <Override PartName="/ppt/slideLayouts/slideLayout20.xml" ContentType="application/vnd.openxmlformats-officedocument.presentationml.slideLayout+xml"/>
  <Override PartName="/ppt/theme/theme11.xml" ContentType="application/vnd.openxmlformats-officedocument.theme+xml"/>
  <Override PartName="/ppt/slideLayouts/slideLayout21.xml" ContentType="application/vnd.openxmlformats-officedocument.presentationml.slideLayout+xml"/>
  <Override PartName="/ppt/theme/theme12.xml" ContentType="application/vnd.openxmlformats-officedocument.theme+xml"/>
  <Override PartName="/ppt/slideLayouts/slideLayout22.xml" ContentType="application/vnd.openxmlformats-officedocument.presentationml.slideLayout+xml"/>
  <Override PartName="/ppt/theme/theme13.xml" ContentType="application/vnd.openxmlformats-officedocument.theme+xml"/>
  <Override PartName="/ppt/slideLayouts/slideLayout23.xml" ContentType="application/vnd.openxmlformats-officedocument.presentationml.slideLayout+xml"/>
  <Override PartName="/ppt/theme/theme14.xml" ContentType="application/vnd.openxmlformats-officedocument.theme+xml"/>
  <Override PartName="/ppt/slideLayouts/slideLayout24.xml" ContentType="application/vnd.openxmlformats-officedocument.presentationml.slideLayout+xml"/>
  <Override PartName="/ppt/theme/theme15.xml" ContentType="application/vnd.openxmlformats-officedocument.theme+xml"/>
  <Override PartName="/ppt/slideLayouts/slideLayout25.xml" ContentType="application/vnd.openxmlformats-officedocument.presentationml.slideLayout+xml"/>
  <Override PartName="/ppt/theme/theme16.xml" ContentType="application/vnd.openxmlformats-officedocument.theme+xml"/>
  <Override PartName="/ppt/slideLayouts/slideLayout26.xml" ContentType="application/vnd.openxmlformats-officedocument.presentationml.slideLayout+xml"/>
  <Override PartName="/ppt/theme/theme17.xml" ContentType="application/vnd.openxmlformats-officedocument.theme+xml"/>
  <Override PartName="/ppt/slideLayouts/slideLayout27.xml" ContentType="application/vnd.openxmlformats-officedocument.presentationml.slideLayout+xml"/>
  <Override PartName="/ppt/theme/theme18.xml" ContentType="application/vnd.openxmlformats-officedocument.theme+xml"/>
  <Override PartName="/ppt/slideLayouts/slideLayout28.xml" ContentType="application/vnd.openxmlformats-officedocument.presentationml.slideLayout+xml"/>
  <Override PartName="/ppt/theme/theme19.xml" ContentType="application/vnd.openxmlformats-officedocument.theme+xml"/>
  <Override PartName="/ppt/slideLayouts/slideLayout29.xml" ContentType="application/vnd.openxmlformats-officedocument.presentationml.slideLayout+xml"/>
  <Override PartName="/ppt/theme/theme20.xml" ContentType="application/vnd.openxmlformats-officedocument.theme+xml"/>
  <Override PartName="/ppt/slideLayouts/slideLayout30.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 id="2147483666" r:id="rId3"/>
    <p:sldMasterId id="2147483668" r:id="rId4"/>
    <p:sldMasterId id="2147483670" r:id="rId5"/>
    <p:sldMasterId id="2147483672" r:id="rId6"/>
    <p:sldMasterId id="2147483674" r:id="rId7"/>
    <p:sldMasterId id="2147483676" r:id="rId8"/>
    <p:sldMasterId id="2147483678" r:id="rId9"/>
    <p:sldMasterId id="2147483683" r:id="rId10"/>
    <p:sldMasterId id="2147483685" r:id="rId11"/>
    <p:sldMasterId id="2147483687" r:id="rId12"/>
    <p:sldMasterId id="2147483689" r:id="rId13"/>
    <p:sldMasterId id="2147483691" r:id="rId14"/>
    <p:sldMasterId id="2147483693" r:id="rId15"/>
    <p:sldMasterId id="2147483695" r:id="rId16"/>
    <p:sldMasterId id="2147483697" r:id="rId17"/>
    <p:sldMasterId id="2147483700" r:id="rId18"/>
    <p:sldMasterId id="2147483702" r:id="rId19"/>
    <p:sldMasterId id="2147483704" r:id="rId20"/>
    <p:sldMasterId id="2147483706" r:id="rId21"/>
  </p:sldMasterIdLst>
  <p:notesMasterIdLst>
    <p:notesMasterId r:id="rId60"/>
  </p:notesMasterIdLst>
  <p:sldIdLst>
    <p:sldId id="337" r:id="rId22"/>
    <p:sldId id="303" r:id="rId23"/>
    <p:sldId id="259" r:id="rId24"/>
    <p:sldId id="326" r:id="rId25"/>
    <p:sldId id="327" r:id="rId26"/>
    <p:sldId id="328" r:id="rId27"/>
    <p:sldId id="329" r:id="rId28"/>
    <p:sldId id="330" r:id="rId29"/>
    <p:sldId id="260" r:id="rId30"/>
    <p:sldId id="315" r:id="rId31"/>
    <p:sldId id="316" r:id="rId32"/>
    <p:sldId id="317" r:id="rId33"/>
    <p:sldId id="263" r:id="rId34"/>
    <p:sldId id="264" r:id="rId35"/>
    <p:sldId id="322" r:id="rId36"/>
    <p:sldId id="318" r:id="rId37"/>
    <p:sldId id="319" r:id="rId38"/>
    <p:sldId id="320" r:id="rId39"/>
    <p:sldId id="321" r:id="rId40"/>
    <p:sldId id="293" r:id="rId41"/>
    <p:sldId id="306" r:id="rId42"/>
    <p:sldId id="335" r:id="rId43"/>
    <p:sldId id="336" r:id="rId44"/>
    <p:sldId id="275" r:id="rId45"/>
    <p:sldId id="294" r:id="rId46"/>
    <p:sldId id="281" r:id="rId47"/>
    <p:sldId id="282" r:id="rId48"/>
    <p:sldId id="283" r:id="rId49"/>
    <p:sldId id="285" r:id="rId50"/>
    <p:sldId id="323" r:id="rId51"/>
    <p:sldId id="286" r:id="rId52"/>
    <p:sldId id="332" r:id="rId53"/>
    <p:sldId id="331" r:id="rId54"/>
    <p:sldId id="334" r:id="rId55"/>
    <p:sldId id="296" r:id="rId56"/>
    <p:sldId id="257" r:id="rId57"/>
    <p:sldId id="324" r:id="rId58"/>
    <p:sldId id="298"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44"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8.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61"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trans4\trans\DATA\MORPC%20Popest\Pop2016\popestCALCULATION201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Sheet1!$X$13</c:f>
              <c:strCache>
                <c:ptCount val="1"/>
                <c:pt idx="0">
                  <c:v>Single Family</c:v>
                </c:pt>
              </c:strCache>
            </c:strRef>
          </c:tx>
          <c:spPr>
            <a:solidFill>
              <a:srgbClr val="EE3423"/>
            </a:solidFill>
          </c:spPr>
          <c:invertIfNegative val="0"/>
          <c:cat>
            <c:strRef>
              <c:f>Sheet1!$W$17:$W$32</c:f>
              <c:strCache>
                <c:ptCount val="1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strCache>
            </c:strRef>
          </c:cat>
          <c:val>
            <c:numRef>
              <c:f>Sheet1!$X$17:$X$32</c:f>
              <c:numCache>
                <c:formatCode>General</c:formatCode>
                <c:ptCount val="16"/>
                <c:pt idx="0">
                  <c:v>5096</c:v>
                </c:pt>
                <c:pt idx="1">
                  <c:v>6856</c:v>
                </c:pt>
                <c:pt idx="2">
                  <c:v>6357</c:v>
                </c:pt>
                <c:pt idx="3">
                  <c:v>9148</c:v>
                </c:pt>
                <c:pt idx="4">
                  <c:v>8165</c:v>
                </c:pt>
                <c:pt idx="5">
                  <c:v>7500</c:v>
                </c:pt>
                <c:pt idx="6">
                  <c:v>4938</c:v>
                </c:pt>
                <c:pt idx="7">
                  <c:v>3116</c:v>
                </c:pt>
                <c:pt idx="8">
                  <c:v>2209</c:v>
                </c:pt>
                <c:pt idx="9">
                  <c:v>1982</c:v>
                </c:pt>
                <c:pt idx="10">
                  <c:v>1897</c:v>
                </c:pt>
                <c:pt idx="11">
                  <c:v>1868</c:v>
                </c:pt>
                <c:pt idx="12">
                  <c:v>2351</c:v>
                </c:pt>
                <c:pt idx="13">
                  <c:v>2833</c:v>
                </c:pt>
                <c:pt idx="14">
                  <c:v>2944</c:v>
                </c:pt>
                <c:pt idx="15">
                  <c:v>2282</c:v>
                </c:pt>
              </c:numCache>
            </c:numRef>
          </c:val>
        </c:ser>
        <c:ser>
          <c:idx val="1"/>
          <c:order val="1"/>
          <c:tx>
            <c:strRef>
              <c:f>Sheet1!$Y$13</c:f>
              <c:strCache>
                <c:ptCount val="1"/>
                <c:pt idx="0">
                  <c:v>MultiFamily</c:v>
                </c:pt>
              </c:strCache>
            </c:strRef>
          </c:tx>
          <c:spPr>
            <a:solidFill>
              <a:srgbClr val="00354E"/>
            </a:solidFill>
          </c:spPr>
          <c:invertIfNegative val="0"/>
          <c:cat>
            <c:strRef>
              <c:f>Sheet1!$W$17:$W$32</c:f>
              <c:strCache>
                <c:ptCount val="1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strCache>
            </c:strRef>
          </c:cat>
          <c:val>
            <c:numRef>
              <c:f>Sheet1!$Y$17:$Y$32</c:f>
              <c:numCache>
                <c:formatCode>General</c:formatCode>
                <c:ptCount val="16"/>
                <c:pt idx="0">
                  <c:v>9576</c:v>
                </c:pt>
                <c:pt idx="1">
                  <c:v>4683</c:v>
                </c:pt>
                <c:pt idx="2">
                  <c:v>6037</c:v>
                </c:pt>
                <c:pt idx="3">
                  <c:v>4685</c:v>
                </c:pt>
                <c:pt idx="4">
                  <c:v>2990</c:v>
                </c:pt>
                <c:pt idx="5">
                  <c:v>3486</c:v>
                </c:pt>
                <c:pt idx="6">
                  <c:v>2368</c:v>
                </c:pt>
                <c:pt idx="7">
                  <c:v>1882</c:v>
                </c:pt>
                <c:pt idx="8">
                  <c:v>1412</c:v>
                </c:pt>
                <c:pt idx="9">
                  <c:v>1196</c:v>
                </c:pt>
                <c:pt idx="10">
                  <c:v>1767</c:v>
                </c:pt>
                <c:pt idx="11">
                  <c:v>1921</c:v>
                </c:pt>
                <c:pt idx="12">
                  <c:v>3014</c:v>
                </c:pt>
                <c:pt idx="13">
                  <c:v>3528</c:v>
                </c:pt>
                <c:pt idx="14">
                  <c:v>3261</c:v>
                </c:pt>
                <c:pt idx="15">
                  <c:v>4073</c:v>
                </c:pt>
              </c:numCache>
            </c:numRef>
          </c:val>
        </c:ser>
        <c:dLbls>
          <c:showLegendKey val="0"/>
          <c:showVal val="0"/>
          <c:showCatName val="0"/>
          <c:showSerName val="0"/>
          <c:showPercent val="0"/>
          <c:showBubbleSize val="0"/>
        </c:dLbls>
        <c:gapWidth val="150"/>
        <c:axId val="188215760"/>
        <c:axId val="188220552"/>
      </c:barChart>
      <c:catAx>
        <c:axId val="188215760"/>
        <c:scaling>
          <c:orientation val="minMax"/>
        </c:scaling>
        <c:delete val="0"/>
        <c:axPos val="b"/>
        <c:numFmt formatCode="General" sourceLinked="0"/>
        <c:majorTickMark val="out"/>
        <c:minorTickMark val="none"/>
        <c:tickLblPos val="nextTo"/>
        <c:txPr>
          <a:bodyPr/>
          <a:lstStyle/>
          <a:p>
            <a:pPr>
              <a:defRPr sz="1200">
                <a:latin typeface="Arial" pitchFamily="34" charset="0"/>
                <a:cs typeface="Arial" pitchFamily="34" charset="0"/>
              </a:defRPr>
            </a:pPr>
            <a:endParaRPr lang="en-US"/>
          </a:p>
        </c:txPr>
        <c:crossAx val="188220552"/>
        <c:crosses val="autoZero"/>
        <c:auto val="1"/>
        <c:lblAlgn val="ctr"/>
        <c:lblOffset val="100"/>
        <c:noMultiLvlLbl val="0"/>
      </c:catAx>
      <c:valAx>
        <c:axId val="188220552"/>
        <c:scaling>
          <c:orientation val="minMax"/>
        </c:scaling>
        <c:delete val="0"/>
        <c:axPos val="l"/>
        <c:majorGridlines/>
        <c:numFmt formatCode="General" sourceLinked="1"/>
        <c:majorTickMark val="out"/>
        <c:minorTickMark val="none"/>
        <c:tickLblPos val="nextTo"/>
        <c:txPr>
          <a:bodyPr/>
          <a:lstStyle/>
          <a:p>
            <a:pPr>
              <a:defRPr sz="1200">
                <a:latin typeface="Arial" pitchFamily="34" charset="0"/>
                <a:cs typeface="Arial" pitchFamily="34" charset="0"/>
              </a:defRPr>
            </a:pPr>
            <a:endParaRPr lang="en-US"/>
          </a:p>
        </c:txPr>
        <c:crossAx val="188215760"/>
        <c:crosses val="autoZero"/>
        <c:crossBetween val="between"/>
      </c:valAx>
    </c:plotArea>
    <c:legend>
      <c:legendPos val="b"/>
      <c:layout/>
      <c:overlay val="0"/>
      <c:txPr>
        <a:bodyPr/>
        <a:lstStyle/>
        <a:p>
          <a:pPr>
            <a:defRPr sz="1400">
              <a:latin typeface="Arial" pitchFamily="34" charset="0"/>
              <a:cs typeface="Arial" pitchFamily="34" charset="0"/>
            </a:defRPr>
          </a:pPr>
          <a:endParaRPr lang="en-US"/>
        </a:p>
      </c:txPr>
    </c:legend>
    <c:plotVisOnly val="1"/>
    <c:dispBlanksAs val="gap"/>
    <c:showDLblsOverMax val="0"/>
  </c:chart>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9E16EE-D7DF-42A6-A6F3-79A1CECD4269}" type="doc">
      <dgm:prSet loTypeId="urn:microsoft.com/office/officeart/2005/8/layout/vList2" loCatId="list" qsTypeId="urn:microsoft.com/office/officeart/2005/8/quickstyle/simple1" qsCatId="simple" csTypeId="urn:microsoft.com/office/officeart/2005/8/colors/colorful1#1" csCatId="colorful" phldr="1"/>
      <dgm:spPr/>
      <dgm:t>
        <a:bodyPr/>
        <a:lstStyle/>
        <a:p>
          <a:endParaRPr lang="en-US"/>
        </a:p>
      </dgm:t>
    </dgm:pt>
    <dgm:pt modelId="{1A757D20-7D9E-4770-9530-94939871A4BA}">
      <dgm:prSet phldrT="[Text]"/>
      <dgm:spPr/>
      <dgm:t>
        <a:bodyPr/>
        <a:lstStyle/>
        <a:p>
          <a:r>
            <a:rPr lang="en-US" dirty="0" smtClean="0">
              <a:latin typeface="+mj-lt"/>
            </a:rPr>
            <a:t>Transportation Systems &amp; Funding</a:t>
          </a:r>
          <a:endParaRPr lang="en-US" dirty="0">
            <a:latin typeface="+mj-lt"/>
          </a:endParaRPr>
        </a:p>
      </dgm:t>
    </dgm:pt>
    <dgm:pt modelId="{0AB5069A-CDBE-4588-989F-56C76F69E236}" type="parTrans" cxnId="{0071D6EF-B2D9-43E3-BF28-954CAAE3DD7C}">
      <dgm:prSet/>
      <dgm:spPr/>
      <dgm:t>
        <a:bodyPr/>
        <a:lstStyle/>
        <a:p>
          <a:endParaRPr lang="en-US">
            <a:latin typeface="+mj-lt"/>
          </a:endParaRPr>
        </a:p>
      </dgm:t>
    </dgm:pt>
    <dgm:pt modelId="{6B1C7F8D-A659-4A36-8AAC-09188AAF5997}" type="sibTrans" cxnId="{0071D6EF-B2D9-43E3-BF28-954CAAE3DD7C}">
      <dgm:prSet/>
      <dgm:spPr/>
      <dgm:t>
        <a:bodyPr/>
        <a:lstStyle/>
        <a:p>
          <a:endParaRPr lang="en-US">
            <a:latin typeface="+mj-lt"/>
          </a:endParaRPr>
        </a:p>
      </dgm:t>
    </dgm:pt>
    <dgm:pt modelId="{5F69F3A4-C56A-4478-9734-A934E9B5E311}">
      <dgm:prSet phldrT="[Text]"/>
      <dgm:spPr/>
      <dgm:t>
        <a:bodyPr/>
        <a:lstStyle/>
        <a:p>
          <a:r>
            <a:rPr lang="en-US" dirty="0" smtClean="0">
              <a:latin typeface="+mj-lt"/>
            </a:rPr>
            <a:t>Regional Data &amp; Mapping</a:t>
          </a:r>
          <a:endParaRPr lang="en-US" dirty="0">
            <a:latin typeface="+mj-lt"/>
          </a:endParaRPr>
        </a:p>
      </dgm:t>
    </dgm:pt>
    <dgm:pt modelId="{86C0156C-D9B5-4ECD-B539-B9217B0EED53}" type="parTrans" cxnId="{95598199-F653-4CD9-8906-8F6A5866832C}">
      <dgm:prSet/>
      <dgm:spPr/>
      <dgm:t>
        <a:bodyPr/>
        <a:lstStyle/>
        <a:p>
          <a:endParaRPr lang="en-US">
            <a:latin typeface="+mj-lt"/>
          </a:endParaRPr>
        </a:p>
      </dgm:t>
    </dgm:pt>
    <dgm:pt modelId="{52B9A804-15E7-4CE1-8D2C-552EC3989B12}" type="sibTrans" cxnId="{95598199-F653-4CD9-8906-8F6A5866832C}">
      <dgm:prSet/>
      <dgm:spPr/>
      <dgm:t>
        <a:bodyPr/>
        <a:lstStyle/>
        <a:p>
          <a:endParaRPr lang="en-US">
            <a:latin typeface="+mj-lt"/>
          </a:endParaRPr>
        </a:p>
      </dgm:t>
    </dgm:pt>
    <dgm:pt modelId="{4B9461B7-3E7B-439A-9CCB-D61E5505748C}">
      <dgm:prSet phldrT="[Text]"/>
      <dgm:spPr/>
      <dgm:t>
        <a:bodyPr/>
        <a:lstStyle/>
        <a:p>
          <a:r>
            <a:rPr lang="en-US" dirty="0" smtClean="0">
              <a:latin typeface="+mj-lt"/>
            </a:rPr>
            <a:t>Energy &amp; Air Quality</a:t>
          </a:r>
          <a:endParaRPr lang="en-US" dirty="0">
            <a:latin typeface="+mj-lt"/>
          </a:endParaRPr>
        </a:p>
      </dgm:t>
    </dgm:pt>
    <dgm:pt modelId="{8A8DE028-BC7E-40CC-96F9-87DC4F65BDB4}" type="parTrans" cxnId="{712B16DD-BB9A-404D-8543-EA51029D18FB}">
      <dgm:prSet/>
      <dgm:spPr/>
      <dgm:t>
        <a:bodyPr/>
        <a:lstStyle/>
        <a:p>
          <a:endParaRPr lang="en-US">
            <a:latin typeface="+mj-lt"/>
          </a:endParaRPr>
        </a:p>
      </dgm:t>
    </dgm:pt>
    <dgm:pt modelId="{5941C95F-E07A-45C7-8E02-CDB6828CF4DD}" type="sibTrans" cxnId="{712B16DD-BB9A-404D-8543-EA51029D18FB}">
      <dgm:prSet/>
      <dgm:spPr/>
      <dgm:t>
        <a:bodyPr/>
        <a:lstStyle/>
        <a:p>
          <a:endParaRPr lang="en-US">
            <a:latin typeface="+mj-lt"/>
          </a:endParaRPr>
        </a:p>
      </dgm:t>
    </dgm:pt>
    <dgm:pt modelId="{C3453AE6-164A-4525-BE25-FC0C05CD33BE}">
      <dgm:prSet phldrT="[Text]"/>
      <dgm:spPr/>
      <dgm:t>
        <a:bodyPr/>
        <a:lstStyle/>
        <a:p>
          <a:r>
            <a:rPr lang="en-US" dirty="0" smtClean="0">
              <a:latin typeface="+mj-lt"/>
            </a:rPr>
            <a:t>Planning &amp; Environment</a:t>
          </a:r>
          <a:endParaRPr lang="en-US" dirty="0">
            <a:latin typeface="+mj-lt"/>
          </a:endParaRPr>
        </a:p>
      </dgm:t>
    </dgm:pt>
    <dgm:pt modelId="{69909C1F-0012-447D-877F-1B516BDD1064}" type="parTrans" cxnId="{94ECB7EE-DC6D-47D3-B6B7-DD72904F7889}">
      <dgm:prSet/>
      <dgm:spPr/>
      <dgm:t>
        <a:bodyPr/>
        <a:lstStyle/>
        <a:p>
          <a:endParaRPr lang="en-US">
            <a:latin typeface="+mj-lt"/>
          </a:endParaRPr>
        </a:p>
      </dgm:t>
    </dgm:pt>
    <dgm:pt modelId="{E684CBEF-1B9F-4811-B129-54E6DD95520F}" type="sibTrans" cxnId="{94ECB7EE-DC6D-47D3-B6B7-DD72904F7889}">
      <dgm:prSet/>
      <dgm:spPr/>
      <dgm:t>
        <a:bodyPr/>
        <a:lstStyle/>
        <a:p>
          <a:endParaRPr lang="en-US">
            <a:latin typeface="+mj-lt"/>
          </a:endParaRPr>
        </a:p>
      </dgm:t>
    </dgm:pt>
    <dgm:pt modelId="{0860D72B-657E-41C4-87EB-A7F916D03030}">
      <dgm:prSet phldrT="[Text]"/>
      <dgm:spPr/>
      <dgm:t>
        <a:bodyPr/>
        <a:lstStyle/>
        <a:p>
          <a:r>
            <a:rPr lang="en-US" dirty="0" smtClean="0">
              <a:latin typeface="+mj-lt"/>
            </a:rPr>
            <a:t>Public &amp; Government Affairs</a:t>
          </a:r>
          <a:endParaRPr lang="en-US" dirty="0">
            <a:latin typeface="+mj-lt"/>
          </a:endParaRPr>
        </a:p>
      </dgm:t>
    </dgm:pt>
    <dgm:pt modelId="{66E69F83-C6CE-4BD0-8215-98771C97EA08}" type="parTrans" cxnId="{C360F511-F1FF-43FC-B49E-79935DD0F6B2}">
      <dgm:prSet/>
      <dgm:spPr/>
      <dgm:t>
        <a:bodyPr/>
        <a:lstStyle/>
        <a:p>
          <a:endParaRPr lang="en-US"/>
        </a:p>
      </dgm:t>
    </dgm:pt>
    <dgm:pt modelId="{D0F202A6-685F-4C3F-8729-00E6FCA11589}" type="sibTrans" cxnId="{C360F511-F1FF-43FC-B49E-79935DD0F6B2}">
      <dgm:prSet/>
      <dgm:spPr/>
      <dgm:t>
        <a:bodyPr/>
        <a:lstStyle/>
        <a:p>
          <a:endParaRPr lang="en-US"/>
        </a:p>
      </dgm:t>
    </dgm:pt>
    <dgm:pt modelId="{0719905C-78DD-4104-AC4E-5487641452D8}" type="pres">
      <dgm:prSet presAssocID="{7D9E16EE-D7DF-42A6-A6F3-79A1CECD4269}" presName="linear" presStyleCnt="0">
        <dgm:presLayoutVars>
          <dgm:animLvl val="lvl"/>
          <dgm:resizeHandles val="exact"/>
        </dgm:presLayoutVars>
      </dgm:prSet>
      <dgm:spPr/>
      <dgm:t>
        <a:bodyPr/>
        <a:lstStyle/>
        <a:p>
          <a:endParaRPr lang="en-US"/>
        </a:p>
      </dgm:t>
    </dgm:pt>
    <dgm:pt modelId="{40495D17-8D30-47F5-84FB-112A8F66624F}" type="pres">
      <dgm:prSet presAssocID="{1A757D20-7D9E-4770-9530-94939871A4BA}" presName="parentText" presStyleLbl="node1" presStyleIdx="0" presStyleCnt="5">
        <dgm:presLayoutVars>
          <dgm:chMax val="0"/>
          <dgm:bulletEnabled val="1"/>
        </dgm:presLayoutVars>
      </dgm:prSet>
      <dgm:spPr/>
      <dgm:t>
        <a:bodyPr/>
        <a:lstStyle/>
        <a:p>
          <a:endParaRPr lang="en-US"/>
        </a:p>
      </dgm:t>
    </dgm:pt>
    <dgm:pt modelId="{89D947CE-4F63-4D80-B9B2-487698DAFBDB}" type="pres">
      <dgm:prSet presAssocID="{6B1C7F8D-A659-4A36-8AAC-09188AAF5997}" presName="spacer" presStyleCnt="0"/>
      <dgm:spPr/>
      <dgm:t>
        <a:bodyPr/>
        <a:lstStyle/>
        <a:p>
          <a:endParaRPr lang="en-US"/>
        </a:p>
      </dgm:t>
    </dgm:pt>
    <dgm:pt modelId="{EFED9116-D6C0-4204-BFB2-B4A99A84107D}" type="pres">
      <dgm:prSet presAssocID="{5F69F3A4-C56A-4478-9734-A934E9B5E311}" presName="parentText" presStyleLbl="node1" presStyleIdx="1" presStyleCnt="5">
        <dgm:presLayoutVars>
          <dgm:chMax val="0"/>
          <dgm:bulletEnabled val="1"/>
        </dgm:presLayoutVars>
      </dgm:prSet>
      <dgm:spPr/>
      <dgm:t>
        <a:bodyPr/>
        <a:lstStyle/>
        <a:p>
          <a:endParaRPr lang="en-US"/>
        </a:p>
      </dgm:t>
    </dgm:pt>
    <dgm:pt modelId="{8BB83FF0-29EB-43BA-8539-CB470105995B}" type="pres">
      <dgm:prSet presAssocID="{52B9A804-15E7-4CE1-8D2C-552EC3989B12}" presName="spacer" presStyleCnt="0"/>
      <dgm:spPr/>
      <dgm:t>
        <a:bodyPr/>
        <a:lstStyle/>
        <a:p>
          <a:endParaRPr lang="en-US"/>
        </a:p>
      </dgm:t>
    </dgm:pt>
    <dgm:pt modelId="{2831C11B-BF19-44F7-BCD6-DA1D5870697C}" type="pres">
      <dgm:prSet presAssocID="{4B9461B7-3E7B-439A-9CCB-D61E5505748C}" presName="parentText" presStyleLbl="node1" presStyleIdx="2" presStyleCnt="5">
        <dgm:presLayoutVars>
          <dgm:chMax val="0"/>
          <dgm:bulletEnabled val="1"/>
        </dgm:presLayoutVars>
      </dgm:prSet>
      <dgm:spPr/>
      <dgm:t>
        <a:bodyPr/>
        <a:lstStyle/>
        <a:p>
          <a:endParaRPr lang="en-US"/>
        </a:p>
      </dgm:t>
    </dgm:pt>
    <dgm:pt modelId="{18A19E7B-C5F4-46E1-ACB2-1FBD08BD8AC7}" type="pres">
      <dgm:prSet presAssocID="{5941C95F-E07A-45C7-8E02-CDB6828CF4DD}" presName="spacer" presStyleCnt="0"/>
      <dgm:spPr/>
      <dgm:t>
        <a:bodyPr/>
        <a:lstStyle/>
        <a:p>
          <a:endParaRPr lang="en-US"/>
        </a:p>
      </dgm:t>
    </dgm:pt>
    <dgm:pt modelId="{4B50B3AB-6CBD-4188-B593-D51655CED2A8}" type="pres">
      <dgm:prSet presAssocID="{C3453AE6-164A-4525-BE25-FC0C05CD33BE}" presName="parentText" presStyleLbl="node1" presStyleIdx="3" presStyleCnt="5">
        <dgm:presLayoutVars>
          <dgm:chMax val="0"/>
          <dgm:bulletEnabled val="1"/>
        </dgm:presLayoutVars>
      </dgm:prSet>
      <dgm:spPr/>
      <dgm:t>
        <a:bodyPr/>
        <a:lstStyle/>
        <a:p>
          <a:endParaRPr lang="en-US"/>
        </a:p>
      </dgm:t>
    </dgm:pt>
    <dgm:pt modelId="{820FA510-69D0-451C-9A5D-D3C1581E8B23}" type="pres">
      <dgm:prSet presAssocID="{E684CBEF-1B9F-4811-B129-54E6DD95520F}" presName="spacer" presStyleCnt="0"/>
      <dgm:spPr/>
      <dgm:t>
        <a:bodyPr/>
        <a:lstStyle/>
        <a:p>
          <a:endParaRPr lang="en-US"/>
        </a:p>
      </dgm:t>
    </dgm:pt>
    <dgm:pt modelId="{77660324-9ABC-4AFA-B0B6-54EF8266522E}" type="pres">
      <dgm:prSet presAssocID="{0860D72B-657E-41C4-87EB-A7F916D03030}" presName="parentText" presStyleLbl="node1" presStyleIdx="4" presStyleCnt="5">
        <dgm:presLayoutVars>
          <dgm:chMax val="0"/>
          <dgm:bulletEnabled val="1"/>
        </dgm:presLayoutVars>
      </dgm:prSet>
      <dgm:spPr/>
      <dgm:t>
        <a:bodyPr/>
        <a:lstStyle/>
        <a:p>
          <a:endParaRPr lang="en-US"/>
        </a:p>
      </dgm:t>
    </dgm:pt>
  </dgm:ptLst>
  <dgm:cxnLst>
    <dgm:cxn modelId="{712B16DD-BB9A-404D-8543-EA51029D18FB}" srcId="{7D9E16EE-D7DF-42A6-A6F3-79A1CECD4269}" destId="{4B9461B7-3E7B-439A-9CCB-D61E5505748C}" srcOrd="2" destOrd="0" parTransId="{8A8DE028-BC7E-40CC-96F9-87DC4F65BDB4}" sibTransId="{5941C95F-E07A-45C7-8E02-CDB6828CF4DD}"/>
    <dgm:cxn modelId="{DC41D57D-4CA2-43C1-922E-82787EEAA9BF}" type="presOf" srcId="{C3453AE6-164A-4525-BE25-FC0C05CD33BE}" destId="{4B50B3AB-6CBD-4188-B593-D51655CED2A8}" srcOrd="0" destOrd="0" presId="urn:microsoft.com/office/officeart/2005/8/layout/vList2"/>
    <dgm:cxn modelId="{0071D6EF-B2D9-43E3-BF28-954CAAE3DD7C}" srcId="{7D9E16EE-D7DF-42A6-A6F3-79A1CECD4269}" destId="{1A757D20-7D9E-4770-9530-94939871A4BA}" srcOrd="0" destOrd="0" parTransId="{0AB5069A-CDBE-4588-989F-56C76F69E236}" sibTransId="{6B1C7F8D-A659-4A36-8AAC-09188AAF5997}"/>
    <dgm:cxn modelId="{95598199-F653-4CD9-8906-8F6A5866832C}" srcId="{7D9E16EE-D7DF-42A6-A6F3-79A1CECD4269}" destId="{5F69F3A4-C56A-4478-9734-A934E9B5E311}" srcOrd="1" destOrd="0" parTransId="{86C0156C-D9B5-4ECD-B539-B9217B0EED53}" sibTransId="{52B9A804-15E7-4CE1-8D2C-552EC3989B12}"/>
    <dgm:cxn modelId="{4825BB22-F518-4013-BE94-9963FF788B6A}" type="presOf" srcId="{4B9461B7-3E7B-439A-9CCB-D61E5505748C}" destId="{2831C11B-BF19-44F7-BCD6-DA1D5870697C}" srcOrd="0" destOrd="0" presId="urn:microsoft.com/office/officeart/2005/8/layout/vList2"/>
    <dgm:cxn modelId="{1363ED1A-8186-4A2D-A0D1-0D99EBD914AF}" type="presOf" srcId="{1A757D20-7D9E-4770-9530-94939871A4BA}" destId="{40495D17-8D30-47F5-84FB-112A8F66624F}" srcOrd="0" destOrd="0" presId="urn:microsoft.com/office/officeart/2005/8/layout/vList2"/>
    <dgm:cxn modelId="{94ECB7EE-DC6D-47D3-B6B7-DD72904F7889}" srcId="{7D9E16EE-D7DF-42A6-A6F3-79A1CECD4269}" destId="{C3453AE6-164A-4525-BE25-FC0C05CD33BE}" srcOrd="3" destOrd="0" parTransId="{69909C1F-0012-447D-877F-1B516BDD1064}" sibTransId="{E684CBEF-1B9F-4811-B129-54E6DD95520F}"/>
    <dgm:cxn modelId="{BB21183D-79B6-482E-A008-64369A1814B7}" type="presOf" srcId="{7D9E16EE-D7DF-42A6-A6F3-79A1CECD4269}" destId="{0719905C-78DD-4104-AC4E-5487641452D8}" srcOrd="0" destOrd="0" presId="urn:microsoft.com/office/officeart/2005/8/layout/vList2"/>
    <dgm:cxn modelId="{C360F511-F1FF-43FC-B49E-79935DD0F6B2}" srcId="{7D9E16EE-D7DF-42A6-A6F3-79A1CECD4269}" destId="{0860D72B-657E-41C4-87EB-A7F916D03030}" srcOrd="4" destOrd="0" parTransId="{66E69F83-C6CE-4BD0-8215-98771C97EA08}" sibTransId="{D0F202A6-685F-4C3F-8729-00E6FCA11589}"/>
    <dgm:cxn modelId="{6CC56F9C-60D9-4068-8638-8536D295E373}" type="presOf" srcId="{5F69F3A4-C56A-4478-9734-A934E9B5E311}" destId="{EFED9116-D6C0-4204-BFB2-B4A99A84107D}" srcOrd="0" destOrd="0" presId="urn:microsoft.com/office/officeart/2005/8/layout/vList2"/>
    <dgm:cxn modelId="{616C58CF-8940-45DB-B2B8-0274E69F27CA}" type="presOf" srcId="{0860D72B-657E-41C4-87EB-A7F916D03030}" destId="{77660324-9ABC-4AFA-B0B6-54EF8266522E}" srcOrd="0" destOrd="0" presId="urn:microsoft.com/office/officeart/2005/8/layout/vList2"/>
    <dgm:cxn modelId="{CA34D493-3EEF-4B79-9F04-D426D6D41AFA}" type="presParOf" srcId="{0719905C-78DD-4104-AC4E-5487641452D8}" destId="{40495D17-8D30-47F5-84FB-112A8F66624F}" srcOrd="0" destOrd="0" presId="urn:microsoft.com/office/officeart/2005/8/layout/vList2"/>
    <dgm:cxn modelId="{25B75105-029B-4328-8409-54B96278D6B8}" type="presParOf" srcId="{0719905C-78DD-4104-AC4E-5487641452D8}" destId="{89D947CE-4F63-4D80-B9B2-487698DAFBDB}" srcOrd="1" destOrd="0" presId="urn:microsoft.com/office/officeart/2005/8/layout/vList2"/>
    <dgm:cxn modelId="{B63FC13C-681C-4B4C-8180-18CA851E39CB}" type="presParOf" srcId="{0719905C-78DD-4104-AC4E-5487641452D8}" destId="{EFED9116-D6C0-4204-BFB2-B4A99A84107D}" srcOrd="2" destOrd="0" presId="urn:microsoft.com/office/officeart/2005/8/layout/vList2"/>
    <dgm:cxn modelId="{31D84834-9506-45AC-B4A3-D6D93E07C0EF}" type="presParOf" srcId="{0719905C-78DD-4104-AC4E-5487641452D8}" destId="{8BB83FF0-29EB-43BA-8539-CB470105995B}" srcOrd="3" destOrd="0" presId="urn:microsoft.com/office/officeart/2005/8/layout/vList2"/>
    <dgm:cxn modelId="{3B04FF8D-7A31-43B3-BB64-6DC9A5F6597C}" type="presParOf" srcId="{0719905C-78DD-4104-AC4E-5487641452D8}" destId="{2831C11B-BF19-44F7-BCD6-DA1D5870697C}" srcOrd="4" destOrd="0" presId="urn:microsoft.com/office/officeart/2005/8/layout/vList2"/>
    <dgm:cxn modelId="{258F76FE-4FF2-488D-B64F-CFFB7FA9CB30}" type="presParOf" srcId="{0719905C-78DD-4104-AC4E-5487641452D8}" destId="{18A19E7B-C5F4-46E1-ACB2-1FBD08BD8AC7}" srcOrd="5" destOrd="0" presId="urn:microsoft.com/office/officeart/2005/8/layout/vList2"/>
    <dgm:cxn modelId="{5F55782F-0ED0-408E-8271-3ED4371CC06A}" type="presParOf" srcId="{0719905C-78DD-4104-AC4E-5487641452D8}" destId="{4B50B3AB-6CBD-4188-B593-D51655CED2A8}" srcOrd="6" destOrd="0" presId="urn:microsoft.com/office/officeart/2005/8/layout/vList2"/>
    <dgm:cxn modelId="{100E0DC2-1912-4D31-8D4E-7E12D75D1491}" type="presParOf" srcId="{0719905C-78DD-4104-AC4E-5487641452D8}" destId="{820FA510-69D0-451C-9A5D-D3C1581E8B23}" srcOrd="7" destOrd="0" presId="urn:microsoft.com/office/officeart/2005/8/layout/vList2"/>
    <dgm:cxn modelId="{ED608308-0A7C-4DCF-BE27-B5A8251919B5}" type="presParOf" srcId="{0719905C-78DD-4104-AC4E-5487641452D8}" destId="{77660324-9ABC-4AFA-B0B6-54EF8266522E}" srcOrd="8" destOrd="0" presId="urn:microsoft.com/office/officeart/2005/8/layout/vList2"/>
  </dgm:cxnLst>
  <dgm:bg>
    <a:noFill/>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495D17-8D30-47F5-84FB-112A8F66624F}">
      <dsp:nvSpPr>
        <dsp:cNvPr id="0" name=""/>
        <dsp:cNvSpPr/>
      </dsp:nvSpPr>
      <dsp:spPr>
        <a:xfrm>
          <a:off x="0" y="47579"/>
          <a:ext cx="2971800" cy="8751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smtClean="0">
              <a:latin typeface="+mj-lt"/>
            </a:rPr>
            <a:t>Transportation Systems &amp; Funding</a:t>
          </a:r>
          <a:endParaRPr lang="en-US" sz="2200" kern="1200" dirty="0">
            <a:latin typeface="+mj-lt"/>
          </a:endParaRPr>
        </a:p>
      </dsp:txBody>
      <dsp:txXfrm>
        <a:off x="42722" y="90301"/>
        <a:ext cx="2886356" cy="789716"/>
      </dsp:txXfrm>
    </dsp:sp>
    <dsp:sp modelId="{EFED9116-D6C0-4204-BFB2-B4A99A84107D}">
      <dsp:nvSpPr>
        <dsp:cNvPr id="0" name=""/>
        <dsp:cNvSpPr/>
      </dsp:nvSpPr>
      <dsp:spPr>
        <a:xfrm>
          <a:off x="0" y="986099"/>
          <a:ext cx="2971800" cy="87516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smtClean="0">
              <a:latin typeface="+mj-lt"/>
            </a:rPr>
            <a:t>Regional Data &amp; Mapping</a:t>
          </a:r>
          <a:endParaRPr lang="en-US" sz="2200" kern="1200" dirty="0">
            <a:latin typeface="+mj-lt"/>
          </a:endParaRPr>
        </a:p>
      </dsp:txBody>
      <dsp:txXfrm>
        <a:off x="42722" y="1028821"/>
        <a:ext cx="2886356" cy="789716"/>
      </dsp:txXfrm>
    </dsp:sp>
    <dsp:sp modelId="{2831C11B-BF19-44F7-BCD6-DA1D5870697C}">
      <dsp:nvSpPr>
        <dsp:cNvPr id="0" name=""/>
        <dsp:cNvSpPr/>
      </dsp:nvSpPr>
      <dsp:spPr>
        <a:xfrm>
          <a:off x="0" y="1924619"/>
          <a:ext cx="2971800" cy="87516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smtClean="0">
              <a:latin typeface="+mj-lt"/>
            </a:rPr>
            <a:t>Energy &amp; Air Quality</a:t>
          </a:r>
          <a:endParaRPr lang="en-US" sz="2200" kern="1200" dirty="0">
            <a:latin typeface="+mj-lt"/>
          </a:endParaRPr>
        </a:p>
      </dsp:txBody>
      <dsp:txXfrm>
        <a:off x="42722" y="1967341"/>
        <a:ext cx="2886356" cy="789716"/>
      </dsp:txXfrm>
    </dsp:sp>
    <dsp:sp modelId="{4B50B3AB-6CBD-4188-B593-D51655CED2A8}">
      <dsp:nvSpPr>
        <dsp:cNvPr id="0" name=""/>
        <dsp:cNvSpPr/>
      </dsp:nvSpPr>
      <dsp:spPr>
        <a:xfrm>
          <a:off x="0" y="2863140"/>
          <a:ext cx="2971800" cy="87516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smtClean="0">
              <a:latin typeface="+mj-lt"/>
            </a:rPr>
            <a:t>Planning &amp; Environment</a:t>
          </a:r>
          <a:endParaRPr lang="en-US" sz="2200" kern="1200" dirty="0">
            <a:latin typeface="+mj-lt"/>
          </a:endParaRPr>
        </a:p>
      </dsp:txBody>
      <dsp:txXfrm>
        <a:off x="42722" y="2905862"/>
        <a:ext cx="2886356" cy="789716"/>
      </dsp:txXfrm>
    </dsp:sp>
    <dsp:sp modelId="{77660324-9ABC-4AFA-B0B6-54EF8266522E}">
      <dsp:nvSpPr>
        <dsp:cNvPr id="0" name=""/>
        <dsp:cNvSpPr/>
      </dsp:nvSpPr>
      <dsp:spPr>
        <a:xfrm>
          <a:off x="0" y="3801660"/>
          <a:ext cx="2971800" cy="87516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smtClean="0">
              <a:latin typeface="+mj-lt"/>
            </a:rPr>
            <a:t>Public &amp; Government Affairs</a:t>
          </a:r>
          <a:endParaRPr lang="en-US" sz="2200" kern="1200" dirty="0">
            <a:latin typeface="+mj-lt"/>
          </a:endParaRPr>
        </a:p>
      </dsp:txBody>
      <dsp:txXfrm>
        <a:off x="42722" y="3844382"/>
        <a:ext cx="2886356" cy="78971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0.56436</cdr:x>
      <cdr:y>0.10448</cdr:y>
    </cdr:from>
    <cdr:to>
      <cdr:x>0.68317</cdr:x>
      <cdr:y>0.28358</cdr:y>
    </cdr:to>
    <cdr:sp macro="" textlink="">
      <cdr:nvSpPr>
        <cdr:cNvPr id="2" name="TextBox 1"/>
        <cdr:cNvSpPr txBox="1"/>
      </cdr:nvSpPr>
      <cdr:spPr>
        <a:xfrm xmlns:a="http://schemas.openxmlformats.org/drawingml/2006/main">
          <a:off x="4343400" y="5334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AA9814-7CD1-4D2C-9575-7802675A0045}" type="datetimeFigureOut">
              <a:rPr lang="en-US" smtClean="0"/>
              <a:pPr/>
              <a:t>10/24/2016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CCDE31-5A2C-4E0F-ACD4-181C29AE9512}" type="slidenum">
              <a:rPr lang="en-US" smtClean="0"/>
              <a:pPr/>
              <a:t>‹#›</a:t>
            </a:fld>
            <a:endParaRPr lang="en-US"/>
          </a:p>
        </p:txBody>
      </p:sp>
    </p:spTree>
    <p:extLst>
      <p:ext uri="{BB962C8B-B14F-4D97-AF65-F5344CB8AC3E}">
        <p14:creationId xmlns:p14="http://schemas.microsoft.com/office/powerpoint/2010/main" val="1228412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7A3432D-D1CE-4B31-A6F3-8669ECFB854F}" type="slidenum">
              <a:rPr lang="en-US" smtClean="0">
                <a:solidFill>
                  <a:prstClr val="black"/>
                </a:solidFill>
                <a:latin typeface="Franklin Gothic Book"/>
              </a:rPr>
              <a:pPr/>
              <a:t>1</a:t>
            </a:fld>
            <a:endParaRPr lang="en-US">
              <a:solidFill>
                <a:prstClr val="black"/>
              </a:solidFill>
              <a:latin typeface="Franklin Gothic Book"/>
            </a:endParaRPr>
          </a:p>
        </p:txBody>
      </p:sp>
    </p:spTree>
    <p:extLst>
      <p:ext uri="{BB962C8B-B14F-4D97-AF65-F5344CB8AC3E}">
        <p14:creationId xmlns:p14="http://schemas.microsoft.com/office/powerpoint/2010/main" val="3717490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24">
              <a:defRPr/>
            </a:pPr>
            <a:r>
              <a:rPr lang="en-US" dirty="0" smtClean="0"/>
              <a:t>When</a:t>
            </a:r>
            <a:r>
              <a:rPr lang="en-US" baseline="0" dirty="0" smtClean="0"/>
              <a:t> you look at this chart you </a:t>
            </a:r>
            <a:r>
              <a:rPr lang="en-US" dirty="0" smtClean="0"/>
              <a:t>can see is that the region’s past 30 years of growth was predominantly in the age group of 35-54 year olds, which are the prime child raising years and home buying years with higher disposable incomes. That type of population growth generated an extraordinary demand for single family detached homes on larger lots.</a:t>
            </a:r>
          </a:p>
          <a:p>
            <a:endParaRPr lang="en-US" dirty="0"/>
          </a:p>
        </p:txBody>
      </p:sp>
      <p:sp>
        <p:nvSpPr>
          <p:cNvPr id="4" name="Slide Number Placeholder 3"/>
          <p:cNvSpPr>
            <a:spLocks noGrp="1"/>
          </p:cNvSpPr>
          <p:nvPr>
            <p:ph type="sldNum" sz="quarter" idx="10"/>
          </p:nvPr>
        </p:nvSpPr>
        <p:spPr/>
        <p:txBody>
          <a:bodyPr/>
          <a:lstStyle/>
          <a:p>
            <a:fld id="{4CF6356D-362D-C14E-848A-AB24EAFF5385}" type="slidenum">
              <a:rPr lang="en-US" smtClean="0"/>
              <a:pPr/>
              <a:t>13</a:t>
            </a:fld>
            <a:endParaRPr lang="en-US"/>
          </a:p>
        </p:txBody>
      </p:sp>
    </p:spTree>
    <p:extLst>
      <p:ext uri="{BB962C8B-B14F-4D97-AF65-F5344CB8AC3E}">
        <p14:creationId xmlns:p14="http://schemas.microsoft.com/office/powerpoint/2010/main" val="2277318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24"/>
            <a:r>
              <a:rPr lang="en-US" dirty="0" smtClean="0"/>
              <a:t>Now looking ahead, you can see that the future growth over the next 30 years will be largely in the age group of 65 and older (doubling) and the younger generations (16-34 years). </a:t>
            </a:r>
            <a:r>
              <a:rPr lang="en-US" dirty="0" smtClean="0">
                <a:sym typeface="Wingdings" pitchFamily="2" charset="2"/>
              </a:rPr>
              <a:t> </a:t>
            </a:r>
            <a:r>
              <a:rPr lang="en-US" dirty="0" smtClean="0"/>
              <a:t>In fact, an unprecedented 80 percent of our region’s future household growth will be households without children. </a:t>
            </a:r>
          </a:p>
          <a:p>
            <a:pPr defTabSz="457124"/>
            <a:endParaRPr lang="en-US" dirty="0" smtClean="0"/>
          </a:p>
          <a:p>
            <a:pPr defTabSz="457124"/>
            <a:r>
              <a:rPr lang="en-US" dirty="0" smtClean="0"/>
              <a:t>(While this includes </a:t>
            </a:r>
            <a:r>
              <a:rPr lang="en-US" dirty="0" err="1" smtClean="0"/>
              <a:t>Millenials</a:t>
            </a:r>
            <a:r>
              <a:rPr lang="en-US" dirty="0" smtClean="0"/>
              <a:t>, this growth will be driven substantially by the increasing numbers of “empty nesters” (one and two person households) as the Baby Boomers reach later stages of life in numbers greater than any previous generation.)</a:t>
            </a:r>
          </a:p>
          <a:p>
            <a:endParaRPr lang="en-US" dirty="0"/>
          </a:p>
        </p:txBody>
      </p:sp>
      <p:sp>
        <p:nvSpPr>
          <p:cNvPr id="4" name="Slide Number Placeholder 3"/>
          <p:cNvSpPr>
            <a:spLocks noGrp="1"/>
          </p:cNvSpPr>
          <p:nvPr>
            <p:ph type="sldNum" sz="quarter" idx="10"/>
          </p:nvPr>
        </p:nvSpPr>
        <p:spPr/>
        <p:txBody>
          <a:bodyPr/>
          <a:lstStyle/>
          <a:p>
            <a:fld id="{4CF6356D-362D-C14E-848A-AB24EAFF5385}" type="slidenum">
              <a:rPr lang="en-US" smtClean="0"/>
              <a:pPr/>
              <a:t>14</a:t>
            </a:fld>
            <a:endParaRPr lang="en-US"/>
          </a:p>
        </p:txBody>
      </p:sp>
    </p:spTree>
    <p:extLst>
      <p:ext uri="{BB962C8B-B14F-4D97-AF65-F5344CB8AC3E}">
        <p14:creationId xmlns:p14="http://schemas.microsoft.com/office/powerpoint/2010/main" val="826658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351306-9F6E-4F28-AC4A-4AE929BC90DE}"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457839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6356D-362D-C14E-848A-AB24EAFF5385}"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114073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6356D-362D-C14E-848A-AB24EAFF5385}"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114073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6356D-362D-C14E-848A-AB24EAFF5385}"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114073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6356D-362D-C14E-848A-AB24EAFF5385}"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1140733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some perspective</a:t>
            </a:r>
            <a:r>
              <a:rPr lang="en-US" baseline="0" dirty="0" smtClean="0"/>
              <a:t> – here are the last 15 years of housing growth</a:t>
            </a:r>
          </a:p>
          <a:p>
            <a:r>
              <a:rPr lang="en-US" baseline="0" dirty="0" smtClean="0"/>
              <a:t>Blue is single family, yellow if multifamily</a:t>
            </a:r>
          </a:p>
          <a:p>
            <a:endParaRPr lang="en-US" baseline="0" dirty="0" smtClean="0"/>
          </a:p>
          <a:p>
            <a:r>
              <a:rPr lang="en-US" baseline="0" dirty="0" smtClean="0"/>
              <a:t>You can see the gangbuster growth pre-recession</a:t>
            </a:r>
          </a:p>
          <a:p>
            <a:r>
              <a:rPr lang="en-US" baseline="0" dirty="0" smtClean="0"/>
              <a:t>The recession</a:t>
            </a:r>
          </a:p>
          <a:p>
            <a:r>
              <a:rPr lang="en-US" baseline="0" dirty="0" smtClean="0"/>
              <a:t>The post recession ---</a:t>
            </a:r>
          </a:p>
          <a:p>
            <a:r>
              <a:rPr lang="en-US" baseline="0" dirty="0" smtClean="0"/>
              <a:t>This is probably our new reality – and it’s about 5500 units per year</a:t>
            </a:r>
          </a:p>
          <a:p>
            <a:endParaRPr lang="en-US" baseline="0" dirty="0" smtClean="0"/>
          </a:p>
          <a:p>
            <a:r>
              <a:rPr lang="en-US" baseline="0" dirty="0" smtClean="0"/>
              <a:t>But continued growth is  not guaranteed – </a:t>
            </a:r>
          </a:p>
          <a:p>
            <a:r>
              <a:rPr lang="en-US" baseline="0" dirty="0" smtClean="0"/>
              <a:t>Half of the growth will straight from natural growth – more people being born than passing on</a:t>
            </a:r>
          </a:p>
          <a:p>
            <a:r>
              <a:rPr lang="en-US" baseline="0" dirty="0" smtClean="0"/>
              <a:t>The other half is dependent on people want to come to Columbus and stay</a:t>
            </a:r>
          </a:p>
          <a:p>
            <a:endParaRPr lang="en-US" baseline="0" dirty="0" smtClean="0"/>
          </a:p>
          <a:p>
            <a:r>
              <a:rPr lang="en-US" baseline="0" dirty="0" smtClean="0"/>
              <a:t>Having OSU and other universities helps attract people.</a:t>
            </a:r>
          </a:p>
          <a:p>
            <a:r>
              <a:rPr lang="en-US" baseline="0" dirty="0" smtClean="0"/>
              <a:t>It brought me here.</a:t>
            </a:r>
          </a:p>
          <a:p>
            <a:r>
              <a:rPr lang="en-US" baseline="0" dirty="0" smtClean="0"/>
              <a:t>Or having one person here and attracting a spouse or a partner also adds people.</a:t>
            </a:r>
          </a:p>
          <a:p>
            <a:endParaRPr lang="en-US" baseline="0" dirty="0" smtClean="0"/>
          </a:p>
          <a:p>
            <a:r>
              <a:rPr lang="en-US" baseline="0" dirty="0" smtClean="0"/>
              <a:t>But keeping people here is the challenge.</a:t>
            </a:r>
          </a:p>
          <a:p>
            <a:r>
              <a:rPr lang="en-US" baseline="0" dirty="0" smtClean="0"/>
              <a:t>So now I’m going talk a bit about what how we are preparing information for the next steps of insight2050  </a:t>
            </a:r>
            <a:endParaRPr lang="en-US" dirty="0"/>
          </a:p>
        </p:txBody>
      </p:sp>
      <p:sp>
        <p:nvSpPr>
          <p:cNvPr id="4" name="Slide Number Placeholder 3"/>
          <p:cNvSpPr>
            <a:spLocks noGrp="1"/>
          </p:cNvSpPr>
          <p:nvPr>
            <p:ph type="sldNum" sz="quarter" idx="10"/>
          </p:nvPr>
        </p:nvSpPr>
        <p:spPr/>
        <p:txBody>
          <a:bodyPr/>
          <a:lstStyle/>
          <a:p>
            <a:fld id="{2FD9F3DB-4322-4FB7-BB62-52AB1A05DB89}"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279963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24">
              <a:defRPr/>
            </a:pPr>
            <a:r>
              <a:rPr lang="en-US" sz="1100" kern="1200" baseline="0" dirty="0" smtClean="0">
                <a:solidFill>
                  <a:schemeClr val="tx1"/>
                </a:solidFill>
                <a:latin typeface="+mn-lt"/>
                <a:ea typeface="+mn-ea"/>
                <a:cs typeface="+mn-cs"/>
              </a:rPr>
              <a:t>Where and how our communities grow impacts infrastructure, too. Roads, and the amount of traffic on them, utilities, even the presence of sidewalks and bike lanes are all influenced by our choices for development.</a:t>
            </a:r>
            <a:endParaRPr lang="en-US" baseline="0" dirty="0" smtClean="0"/>
          </a:p>
        </p:txBody>
      </p:sp>
      <p:sp>
        <p:nvSpPr>
          <p:cNvPr id="4" name="Slide Number Placeholder 3"/>
          <p:cNvSpPr>
            <a:spLocks noGrp="1"/>
          </p:cNvSpPr>
          <p:nvPr>
            <p:ph type="sldNum" sz="quarter" idx="10"/>
          </p:nvPr>
        </p:nvSpPr>
        <p:spPr/>
        <p:txBody>
          <a:bodyPr/>
          <a:lstStyle/>
          <a:p>
            <a:fld id="{4CF6356D-362D-C14E-848A-AB24EAFF5385}" type="slidenum">
              <a:rPr lang="en-US" smtClean="0"/>
              <a:pPr/>
              <a:t>21</a:t>
            </a:fld>
            <a:endParaRPr lang="en-US"/>
          </a:p>
        </p:txBody>
      </p:sp>
    </p:spTree>
    <p:extLst>
      <p:ext uri="{BB962C8B-B14F-4D97-AF65-F5344CB8AC3E}">
        <p14:creationId xmlns:p14="http://schemas.microsoft.com/office/powerpoint/2010/main" val="24696549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24">
              <a:defRPr/>
            </a:pPr>
            <a:r>
              <a:rPr lang="en-US" sz="1100" kern="1200" baseline="0" dirty="0" smtClean="0">
                <a:solidFill>
                  <a:schemeClr val="tx1"/>
                </a:solidFill>
                <a:latin typeface="+mn-lt"/>
                <a:ea typeface="+mn-ea"/>
                <a:cs typeface="+mn-cs"/>
              </a:rPr>
              <a:t>Where and how our communities grow impacts infrastructure, too. Roads, and the amount of traffic on them, utilities, even the presence of sidewalks and bike lanes are all influenced by our choices for development.</a:t>
            </a:r>
            <a:endParaRPr lang="en-US" baseline="0" dirty="0" smtClean="0"/>
          </a:p>
        </p:txBody>
      </p:sp>
      <p:sp>
        <p:nvSpPr>
          <p:cNvPr id="4" name="Slide Number Placeholder 3"/>
          <p:cNvSpPr>
            <a:spLocks noGrp="1"/>
          </p:cNvSpPr>
          <p:nvPr>
            <p:ph type="sldNum" sz="quarter" idx="10"/>
          </p:nvPr>
        </p:nvSpPr>
        <p:spPr/>
        <p:txBody>
          <a:bodyPr/>
          <a:lstStyle/>
          <a:p>
            <a:fld id="{4CF6356D-362D-C14E-848A-AB24EAFF5385}" type="slidenum">
              <a:rPr lang="en-US" smtClean="0"/>
              <a:pPr/>
              <a:t>22</a:t>
            </a:fld>
            <a:endParaRPr lang="en-US"/>
          </a:p>
        </p:txBody>
      </p:sp>
    </p:spTree>
    <p:extLst>
      <p:ext uri="{BB962C8B-B14F-4D97-AF65-F5344CB8AC3E}">
        <p14:creationId xmlns:p14="http://schemas.microsoft.com/office/powerpoint/2010/main" val="86696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kern="1200" baseline="0" dirty="0" smtClean="0">
                <a:solidFill>
                  <a:schemeClr val="tx1"/>
                </a:solidFill>
                <a:latin typeface="+mn-lt"/>
                <a:ea typeface="+mn-ea"/>
                <a:cs typeface="+mn-cs"/>
              </a:rPr>
              <a:t>MORPC is a voluntary association of local governments with over 60 members in 15 counties. Their work falls under the categories you see here. </a:t>
            </a:r>
          </a:p>
          <a:p>
            <a:r>
              <a:rPr lang="en-US" sz="1100" kern="1200" baseline="0" dirty="0" smtClean="0">
                <a:solidFill>
                  <a:schemeClr val="tx1"/>
                </a:solidFill>
                <a:latin typeface="+mn-lt"/>
                <a:ea typeface="+mn-ea"/>
                <a:cs typeface="+mn-cs"/>
              </a:rPr>
              <a:t>MORPC assists its members across these areas to ensure that their communities continue to be vibrant and successful. Insight2050 is one of many projects initiated in the spirit of that mission.</a:t>
            </a:r>
            <a:endParaRPr lang="en-US" sz="1100"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3CF26B6-C692-49D5-B6E5-A5940482C1B9}" type="slidenum">
              <a:rPr lang="en-US" smtClean="0"/>
              <a:pPr/>
              <a:t>2</a:t>
            </a:fld>
            <a:endParaRPr lang="en-US" dirty="0"/>
          </a:p>
        </p:txBody>
      </p:sp>
    </p:spTree>
    <p:extLst>
      <p:ext uri="{BB962C8B-B14F-4D97-AF65-F5344CB8AC3E}">
        <p14:creationId xmlns:p14="http://schemas.microsoft.com/office/powerpoint/2010/main" val="1310089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24">
              <a:defRPr/>
            </a:pPr>
            <a:r>
              <a:rPr lang="en-US" sz="1100" kern="1200" baseline="0" dirty="0" smtClean="0">
                <a:solidFill>
                  <a:schemeClr val="tx1"/>
                </a:solidFill>
                <a:latin typeface="+mn-lt"/>
                <a:ea typeface="+mn-ea"/>
                <a:cs typeface="+mn-cs"/>
              </a:rPr>
              <a:t>Where and how our communities grow impacts infrastructure, too. Roads, and the amount of traffic on them, utilities, even the presence of sidewalks and bike lanes are all influenced by our choices for development.</a:t>
            </a:r>
            <a:endParaRPr lang="en-US" baseline="0" dirty="0" smtClean="0"/>
          </a:p>
        </p:txBody>
      </p:sp>
      <p:sp>
        <p:nvSpPr>
          <p:cNvPr id="4" name="Slide Number Placeholder 3"/>
          <p:cNvSpPr>
            <a:spLocks noGrp="1"/>
          </p:cNvSpPr>
          <p:nvPr>
            <p:ph type="sldNum" sz="quarter" idx="10"/>
          </p:nvPr>
        </p:nvSpPr>
        <p:spPr/>
        <p:txBody>
          <a:bodyPr/>
          <a:lstStyle/>
          <a:p>
            <a:fld id="{4CF6356D-362D-C14E-848A-AB24EAFF5385}" type="slidenum">
              <a:rPr lang="en-US" smtClean="0"/>
              <a:pPr/>
              <a:t>23</a:t>
            </a:fld>
            <a:endParaRPr lang="en-US"/>
          </a:p>
        </p:txBody>
      </p:sp>
    </p:spTree>
    <p:extLst>
      <p:ext uri="{BB962C8B-B14F-4D97-AF65-F5344CB8AC3E}">
        <p14:creationId xmlns:p14="http://schemas.microsoft.com/office/powerpoint/2010/main" val="22235926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You’re probably familiar with scenes such as this one:</a:t>
            </a:r>
            <a:r>
              <a:rPr lang="en-US" baseline="0" dirty="0" smtClean="0"/>
              <a:t> an intersection with some parking lots, nondescript businesses, little or no sidewalks or bike facilities, etc. These are prime opportunities for the infill and redevelopment we are describing. With some investment and changes over time, the area can look, feel, and function quite differently.</a:t>
            </a:r>
          </a:p>
          <a:p>
            <a:r>
              <a:rPr lang="en-US" sz="1100" kern="1200" baseline="0" dirty="0" smtClean="0">
                <a:solidFill>
                  <a:schemeClr val="tx1"/>
                </a:solidFill>
                <a:latin typeface="+mn-lt"/>
                <a:ea typeface="+mn-ea"/>
                <a:cs typeface="+mn-cs"/>
              </a:rPr>
              <a:t>There is the opportunity to change this and create a place that meets what our residents are looking for:</a:t>
            </a:r>
          </a:p>
          <a:p>
            <a:endParaRPr lang="en-US" dirty="0"/>
          </a:p>
        </p:txBody>
      </p:sp>
      <p:sp>
        <p:nvSpPr>
          <p:cNvPr id="4" name="Slide Number Placeholder 3"/>
          <p:cNvSpPr>
            <a:spLocks noGrp="1"/>
          </p:cNvSpPr>
          <p:nvPr>
            <p:ph type="sldNum" sz="quarter" idx="10"/>
          </p:nvPr>
        </p:nvSpPr>
        <p:spPr/>
        <p:txBody>
          <a:bodyPr/>
          <a:lstStyle/>
          <a:p>
            <a:fld id="{4CF6356D-362D-C14E-848A-AB24EAFF5385}" type="slidenum">
              <a:rPr lang="en-US" smtClean="0"/>
              <a:pPr/>
              <a:t>24</a:t>
            </a:fld>
            <a:endParaRPr lang="en-US"/>
          </a:p>
        </p:txBody>
      </p:sp>
    </p:spTree>
    <p:extLst>
      <p:ext uri="{BB962C8B-B14F-4D97-AF65-F5344CB8AC3E}">
        <p14:creationId xmlns:p14="http://schemas.microsoft.com/office/powerpoint/2010/main" val="5085234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1F191B6-1EC2-41A9-89D1-69D8B23420E8}" type="slidenum">
              <a:rPr lang="en-US" smtClean="0">
                <a:solidFill>
                  <a:prstClr val="black"/>
                </a:solidFill>
                <a:latin typeface="Franklin Gothic Book"/>
              </a:rPr>
              <a:pPr/>
              <a:t>25</a:t>
            </a:fld>
            <a:endParaRPr lang="en-US" dirty="0">
              <a:solidFill>
                <a:prstClr val="black"/>
              </a:solidFill>
              <a:latin typeface="Franklin Gothic Book"/>
            </a:endParaRPr>
          </a:p>
        </p:txBody>
      </p:sp>
    </p:spTree>
    <p:extLst>
      <p:ext uri="{BB962C8B-B14F-4D97-AF65-F5344CB8AC3E}">
        <p14:creationId xmlns:p14="http://schemas.microsoft.com/office/powerpoint/2010/main" val="1854529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hired Calthorpe Associates to help us look at different scenarios of how we, as a region, could grow and how these different scenarios impact various metrics.</a:t>
            </a:r>
          </a:p>
          <a:p>
            <a:r>
              <a:rPr lang="en-US" dirty="0" smtClean="0"/>
              <a:t> </a:t>
            </a:r>
          </a:p>
          <a:p>
            <a:r>
              <a:rPr lang="en-US" dirty="0" smtClean="0"/>
              <a:t>Scenario A: Past Trends</a:t>
            </a:r>
          </a:p>
          <a:p>
            <a:r>
              <a:rPr lang="en-US" dirty="0" smtClean="0"/>
              <a:t>This scenario extends the land use and transportation investment decisions of the past decades forward to 2050.</a:t>
            </a:r>
          </a:p>
          <a:p>
            <a:r>
              <a:rPr lang="en-US" dirty="0" smtClean="0"/>
              <a:t> </a:t>
            </a:r>
          </a:p>
          <a:p>
            <a:r>
              <a:rPr lang="en-US" dirty="0" smtClean="0"/>
              <a:t>Scenario B: Planned Future</a:t>
            </a:r>
          </a:p>
          <a:p>
            <a:r>
              <a:rPr lang="en-US" dirty="0" smtClean="0"/>
              <a:t>The housing and job distribution of this scenario reflects the direction of local plans and policies from the cities and townships across the Central Ohio region.</a:t>
            </a:r>
          </a:p>
          <a:p>
            <a:r>
              <a:rPr lang="en-US" dirty="0" smtClean="0"/>
              <a:t> </a:t>
            </a:r>
          </a:p>
          <a:p>
            <a:r>
              <a:rPr lang="en-US" dirty="0" smtClean="0"/>
              <a:t>Scenario C: Focused Growth</a:t>
            </a:r>
          </a:p>
          <a:p>
            <a:r>
              <a:rPr lang="en-US" dirty="0" smtClean="0"/>
              <a:t>This scenario seeks to accommodate more growth in infill and redevelopment locations in and around existing cities and towns.</a:t>
            </a:r>
          </a:p>
          <a:p>
            <a:r>
              <a:rPr lang="en-US" dirty="0" smtClean="0"/>
              <a:t> </a:t>
            </a:r>
          </a:p>
          <a:p>
            <a:r>
              <a:rPr lang="en-US" dirty="0" smtClean="0"/>
              <a:t>Scenario D: Maximum Infill</a:t>
            </a:r>
          </a:p>
          <a:p>
            <a:r>
              <a:rPr lang="en-US" dirty="0" smtClean="0"/>
              <a:t>This scenario strives to maximize growth accommodated through infill on previously developed lands and within existing urban areas.</a:t>
            </a:r>
          </a:p>
          <a:p>
            <a:endParaRPr lang="en-US" dirty="0"/>
          </a:p>
        </p:txBody>
      </p:sp>
      <p:sp>
        <p:nvSpPr>
          <p:cNvPr id="4" name="Slide Number Placeholder 3"/>
          <p:cNvSpPr>
            <a:spLocks noGrp="1"/>
          </p:cNvSpPr>
          <p:nvPr>
            <p:ph type="sldNum" sz="quarter" idx="10"/>
          </p:nvPr>
        </p:nvSpPr>
        <p:spPr/>
        <p:txBody>
          <a:bodyPr/>
          <a:lstStyle/>
          <a:p>
            <a:fld id="{4CF6356D-362D-C14E-848A-AB24EAFF5385}" type="slidenum">
              <a:rPr lang="en-US" smtClean="0"/>
              <a:pPr/>
              <a:t>26</a:t>
            </a:fld>
            <a:endParaRPr lang="en-US"/>
          </a:p>
        </p:txBody>
      </p:sp>
    </p:spTree>
    <p:extLst>
      <p:ext uri="{BB962C8B-B14F-4D97-AF65-F5344CB8AC3E}">
        <p14:creationId xmlns:p14="http://schemas.microsoft.com/office/powerpoint/2010/main" val="30213008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kern="1200" dirty="0" err="1" smtClean="0">
                <a:solidFill>
                  <a:schemeClr val="tx1"/>
                </a:solidFill>
                <a:effectLst/>
                <a:latin typeface="+mn-lt"/>
                <a:ea typeface="+mn-ea"/>
                <a:cs typeface="+mn-cs"/>
              </a:rPr>
              <a:t>Calthorpe’s</a:t>
            </a:r>
            <a:r>
              <a:rPr lang="en-US" sz="1200" kern="1200" dirty="0" smtClean="0">
                <a:solidFill>
                  <a:schemeClr val="tx1"/>
                </a:solidFill>
                <a:effectLst/>
                <a:latin typeface="+mn-lt"/>
                <a:ea typeface="+mn-ea"/>
                <a:cs typeface="+mn-cs"/>
              </a:rPr>
              <a:t> analysis quantifies the effect of these growth scenarios on specific factors that affect the quality of life as well as the health, vitality, and competitiveness of our region: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EXTRAs:</a:t>
            </a:r>
          </a:p>
          <a:p>
            <a:r>
              <a:rPr lang="en-US" sz="1200" kern="1200" dirty="0" smtClean="0">
                <a:solidFill>
                  <a:schemeClr val="tx1"/>
                </a:solidFill>
                <a:effectLst/>
                <a:latin typeface="+mn-lt"/>
                <a:ea typeface="+mn-ea"/>
                <a:cs typeface="+mn-cs"/>
              </a:rPr>
              <a:t>- Land Consumption</a:t>
            </a:r>
          </a:p>
          <a:p>
            <a:r>
              <a:rPr lang="en-US" sz="1200" kern="1200" dirty="0" smtClean="0">
                <a:solidFill>
                  <a:schemeClr val="tx1"/>
                </a:solidFill>
                <a:effectLst/>
                <a:latin typeface="+mn-lt"/>
                <a:ea typeface="+mn-ea"/>
                <a:cs typeface="+mn-cs"/>
              </a:rPr>
              <a:t> Includes all previously undeveloped land that is urbanized from 2010-2050.</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Local Fiscal Impacts</a:t>
            </a:r>
          </a:p>
          <a:p>
            <a:r>
              <a:rPr lang="en-US" sz="1200" kern="1200" dirty="0" smtClean="0">
                <a:solidFill>
                  <a:schemeClr val="tx1"/>
                </a:solidFill>
                <a:effectLst/>
                <a:latin typeface="+mn-lt"/>
                <a:ea typeface="+mn-ea"/>
                <a:cs typeface="+mn-cs"/>
              </a:rPr>
              <a:t>Capital and ongoing operations and maintenance (O&amp;M) costs for new local roads, sewer, water, waste­water infrastructure, and select services (2010-2050).</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Transportation</a:t>
            </a:r>
          </a:p>
          <a:p>
            <a:r>
              <a:rPr lang="en-US" sz="1200" kern="1200" dirty="0" smtClean="0">
                <a:solidFill>
                  <a:schemeClr val="tx1"/>
                </a:solidFill>
                <a:effectLst/>
                <a:latin typeface="+mn-lt"/>
                <a:ea typeface="+mn-ea"/>
                <a:cs typeface="+mn-cs"/>
              </a:rPr>
              <a:t>Miles driven in passenger vehicles in Central Ohio in 2050.</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Public Health Costs</a:t>
            </a:r>
          </a:p>
          <a:p>
            <a:r>
              <a:rPr lang="en-US" sz="1200" kern="1200" dirty="0" smtClean="0">
                <a:solidFill>
                  <a:schemeClr val="tx1"/>
                </a:solidFill>
                <a:effectLst/>
                <a:latin typeface="+mn-lt"/>
                <a:ea typeface="+mn-ea"/>
                <a:cs typeface="+mn-cs"/>
              </a:rPr>
              <a:t>Annual costs due to health incidences related to auto emissions, including hospitalization, premature mortality, and lost work days, in 2050.</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Building Energy Use</a:t>
            </a:r>
          </a:p>
          <a:p>
            <a:r>
              <a:rPr lang="en-US" sz="1200" kern="1200" dirty="0" smtClean="0">
                <a:solidFill>
                  <a:schemeClr val="tx1"/>
                </a:solidFill>
                <a:effectLst/>
                <a:latin typeface="+mn-lt"/>
                <a:ea typeface="+mn-ea"/>
                <a:cs typeface="+mn-cs"/>
              </a:rPr>
              <a:t> Cumulative energy (electricity and gas) consumed by new and existing residential and commercial buildings from 2010-2050.</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Building Water Use</a:t>
            </a:r>
          </a:p>
          <a:p>
            <a:r>
              <a:rPr lang="en-US" sz="1200" kern="1200" dirty="0" smtClean="0">
                <a:solidFill>
                  <a:schemeClr val="tx1"/>
                </a:solidFill>
                <a:effectLst/>
                <a:latin typeface="+mn-lt"/>
                <a:ea typeface="+mn-ea"/>
                <a:cs typeface="+mn-cs"/>
              </a:rPr>
              <a:t>Cumulative water used to serve and maintain new and existing homes from 2010 - 2050.</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Greenhouse Gas Emissions</a:t>
            </a:r>
          </a:p>
          <a:p>
            <a:r>
              <a:rPr lang="en-US" sz="1200" kern="1200" dirty="0" smtClean="0">
                <a:solidFill>
                  <a:schemeClr val="tx1"/>
                </a:solidFill>
                <a:effectLst/>
                <a:latin typeface="+mn-lt"/>
                <a:ea typeface="+mn-ea"/>
                <a:cs typeface="+mn-cs"/>
              </a:rPr>
              <a:t>Annual CO2e emissions from passenger vehicles, and residential and commer­cial buildings, in 2050.</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Household Costs</a:t>
            </a:r>
          </a:p>
          <a:p>
            <a:r>
              <a:rPr lang="en-US" sz="1200" kern="1200" dirty="0" smtClean="0">
                <a:solidFill>
                  <a:schemeClr val="tx1"/>
                </a:solidFill>
                <a:effectLst/>
                <a:latin typeface="+mn-lt"/>
                <a:ea typeface="+mn-ea"/>
                <a:cs typeface="+mn-cs"/>
              </a:rPr>
              <a:t>Annual automobile trans­portation (fuel, insurance, maintenance) and home energy and water costs, 2050</a:t>
            </a:r>
          </a:p>
          <a:p>
            <a:endParaRPr lang="en-US" dirty="0"/>
          </a:p>
        </p:txBody>
      </p:sp>
      <p:sp>
        <p:nvSpPr>
          <p:cNvPr id="4" name="Slide Number Placeholder 3"/>
          <p:cNvSpPr>
            <a:spLocks noGrp="1"/>
          </p:cNvSpPr>
          <p:nvPr>
            <p:ph type="sldNum" sz="quarter" idx="10"/>
          </p:nvPr>
        </p:nvSpPr>
        <p:spPr/>
        <p:txBody>
          <a:bodyPr/>
          <a:lstStyle/>
          <a:p>
            <a:fld id="{4CF6356D-362D-C14E-848A-AB24EAFF5385}" type="slidenum">
              <a:rPr lang="en-US" smtClean="0"/>
              <a:pPr/>
              <a:t>27</a:t>
            </a:fld>
            <a:endParaRPr lang="en-US"/>
          </a:p>
        </p:txBody>
      </p:sp>
    </p:spTree>
    <p:extLst>
      <p:ext uri="{BB962C8B-B14F-4D97-AF65-F5344CB8AC3E}">
        <p14:creationId xmlns:p14="http://schemas.microsoft.com/office/powerpoint/2010/main" val="1064809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to give you a few examples of what our consultant found.</a:t>
            </a:r>
          </a:p>
          <a:p>
            <a:endParaRPr lang="en-US" dirty="0" smtClean="0"/>
          </a:p>
          <a:p>
            <a:r>
              <a:rPr lang="en-US" dirty="0" smtClean="0"/>
              <a:t>In terms of land consumption, if we grew according to local plans, we would consume 270 more square miles of land. Compare that to the Focused Growth scenario, and we would reduce our land consumption foot print by 225 square miles, which is equivalent to the city of Columbus' jurisdictional boundaries.</a:t>
            </a:r>
          </a:p>
          <a:p>
            <a:endParaRPr lang="en-US" dirty="0"/>
          </a:p>
        </p:txBody>
      </p:sp>
      <p:sp>
        <p:nvSpPr>
          <p:cNvPr id="4" name="Slide Number Placeholder 3"/>
          <p:cNvSpPr>
            <a:spLocks noGrp="1"/>
          </p:cNvSpPr>
          <p:nvPr>
            <p:ph type="sldNum" sz="quarter" idx="10"/>
          </p:nvPr>
        </p:nvSpPr>
        <p:spPr/>
        <p:txBody>
          <a:bodyPr/>
          <a:lstStyle/>
          <a:p>
            <a:fld id="{4CF6356D-362D-C14E-848A-AB24EAFF5385}" type="slidenum">
              <a:rPr lang="en-US" smtClean="0"/>
              <a:pPr/>
              <a:t>28</a:t>
            </a:fld>
            <a:endParaRPr lang="en-US"/>
          </a:p>
        </p:txBody>
      </p:sp>
    </p:spTree>
    <p:extLst>
      <p:ext uri="{BB962C8B-B14F-4D97-AF65-F5344CB8AC3E}">
        <p14:creationId xmlns:p14="http://schemas.microsoft.com/office/powerpoint/2010/main" val="171930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Per Maria, this data is still correct</a:t>
            </a:r>
            <a:r>
              <a:rPr lang="en-US" baseline="0" dirty="0" smtClean="0"/>
              <a:t> for the current MTP update</a:t>
            </a:r>
            <a:endParaRPr lang="en-US" dirty="0" smtClean="0"/>
          </a:p>
        </p:txBody>
      </p:sp>
      <p:sp>
        <p:nvSpPr>
          <p:cNvPr id="4" name="Slide Number Placeholder 3"/>
          <p:cNvSpPr>
            <a:spLocks noGrp="1"/>
          </p:cNvSpPr>
          <p:nvPr>
            <p:ph type="sldNum" sz="quarter" idx="10"/>
          </p:nvPr>
        </p:nvSpPr>
        <p:spPr/>
        <p:txBody>
          <a:bodyPr/>
          <a:lstStyle/>
          <a:p>
            <a:fld id="{2FD9F3DB-4322-4FB7-BB62-52AB1A05DB89}" type="slidenum">
              <a:rPr lang="en-US" smtClean="0"/>
              <a:pPr/>
              <a:t>29</a:t>
            </a:fld>
            <a:endParaRPr lang="en-US"/>
          </a:p>
        </p:txBody>
      </p:sp>
    </p:spTree>
    <p:extLst>
      <p:ext uri="{BB962C8B-B14F-4D97-AF65-F5344CB8AC3E}">
        <p14:creationId xmlns:p14="http://schemas.microsoft.com/office/powerpoint/2010/main" val="16974899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Capital and ongoing operations and maintenance (O&amp;M) costs for new local roads, sewer, water, waste­water infrastructure, and select services (2010-2050).</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Scenario A: $408 Million Average Annual Costs Capital + O&amp;M 2010–2050</a:t>
            </a:r>
          </a:p>
          <a:p>
            <a:r>
              <a:rPr lang="en-US" sz="1200" kern="1200" dirty="0" smtClean="0">
                <a:solidFill>
                  <a:schemeClr val="tx1"/>
                </a:solidFill>
                <a:effectLst/>
                <a:latin typeface="+mn-lt"/>
                <a:ea typeface="+mn-ea"/>
                <a:cs typeface="+mn-cs"/>
              </a:rPr>
              <a:t>Scenario B: $393 Million Average Annual Costs Capital + O&amp;M 2010–2050</a:t>
            </a:r>
          </a:p>
          <a:p>
            <a:r>
              <a:rPr lang="en-US" sz="1200" kern="1200" dirty="0" smtClean="0">
                <a:solidFill>
                  <a:schemeClr val="tx1"/>
                </a:solidFill>
                <a:effectLst/>
                <a:latin typeface="+mn-lt"/>
                <a:ea typeface="+mn-ea"/>
                <a:cs typeface="+mn-cs"/>
              </a:rPr>
              <a:t>Scenario C: $329 Million Average Annual Costs Capital + O&amp;M 2010–2050</a:t>
            </a:r>
          </a:p>
          <a:p>
            <a:r>
              <a:rPr lang="en-US" sz="1200" kern="1200" dirty="0" smtClean="0">
                <a:solidFill>
                  <a:schemeClr val="tx1"/>
                </a:solidFill>
                <a:effectLst/>
                <a:latin typeface="+mn-lt"/>
                <a:ea typeface="+mn-ea"/>
                <a:cs typeface="+mn-cs"/>
              </a:rPr>
              <a:t>Scenario D: $328 Million Average Annual Costs Capital + O&amp;M 2010–2050</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Development under the Focused Growth scenario would cost $4.4 billion less than under the Planned Future scenario.</a:t>
            </a:r>
          </a:p>
          <a:p>
            <a:endParaRPr lang="en-US" dirty="0"/>
          </a:p>
        </p:txBody>
      </p:sp>
      <p:sp>
        <p:nvSpPr>
          <p:cNvPr id="4" name="Slide Number Placeholder 3"/>
          <p:cNvSpPr>
            <a:spLocks noGrp="1"/>
          </p:cNvSpPr>
          <p:nvPr>
            <p:ph type="sldNum" sz="quarter" idx="10"/>
          </p:nvPr>
        </p:nvSpPr>
        <p:spPr/>
        <p:txBody>
          <a:bodyPr/>
          <a:lstStyle/>
          <a:p>
            <a:fld id="{4CF6356D-362D-C14E-848A-AB24EAFF5385}"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096785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14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Other key considerations, such as access to robust transportation opportunities, will attract the fastest growing segments of the population – </a:t>
            </a:r>
            <a:r>
              <a:rPr lang="en-US" sz="1200" kern="1200" dirty="0" err="1" smtClean="0">
                <a:solidFill>
                  <a:schemeClr val="tx1"/>
                </a:solidFill>
                <a:effectLst/>
                <a:latin typeface="+mn-lt"/>
                <a:ea typeface="+mn-ea"/>
                <a:cs typeface="+mn-cs"/>
              </a:rPr>
              <a:t>Millennials</a:t>
            </a:r>
            <a:r>
              <a:rPr lang="en-US" sz="1200" kern="1200" dirty="0" smtClean="0">
                <a:solidFill>
                  <a:schemeClr val="tx1"/>
                </a:solidFill>
                <a:effectLst/>
                <a:latin typeface="+mn-lt"/>
                <a:ea typeface="+mn-ea"/>
                <a:cs typeface="+mn-cs"/>
              </a:rPr>
              <a:t> and Baby Boomers. Improved access</a:t>
            </a:r>
            <a:r>
              <a:rPr lang="en-US" sz="1200" kern="1200" baseline="0" dirty="0" smtClean="0">
                <a:solidFill>
                  <a:schemeClr val="tx1"/>
                </a:solidFill>
                <a:effectLst/>
                <a:latin typeface="+mn-lt"/>
                <a:ea typeface="+mn-ea"/>
                <a:cs typeface="+mn-cs"/>
              </a:rPr>
              <a:t> to transportation has a direct impact on our commutes, which we can consider in terms of annual vehicle miles traveled.</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Miles driven in passenger vehicles in Central Ohio in 2050.</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Scenario A: 8,450 miles / year (per new resident, 2050)</a:t>
            </a:r>
          </a:p>
          <a:p>
            <a:r>
              <a:rPr lang="en-US" sz="1200" kern="1200" dirty="0" smtClean="0">
                <a:solidFill>
                  <a:schemeClr val="tx1"/>
                </a:solidFill>
                <a:effectLst/>
                <a:latin typeface="+mn-lt"/>
                <a:ea typeface="+mn-ea"/>
                <a:cs typeface="+mn-cs"/>
              </a:rPr>
              <a:t>Scenario B: 7,450 miles / year (per new resident, 2050)</a:t>
            </a:r>
          </a:p>
          <a:p>
            <a:r>
              <a:rPr lang="en-US" sz="1200" kern="1200" dirty="0" smtClean="0">
                <a:solidFill>
                  <a:schemeClr val="tx1"/>
                </a:solidFill>
                <a:effectLst/>
                <a:latin typeface="+mn-lt"/>
                <a:ea typeface="+mn-ea"/>
                <a:cs typeface="+mn-cs"/>
              </a:rPr>
              <a:t>Scenario C: 4,450 miles / year (per new resident, 2050)</a:t>
            </a:r>
          </a:p>
          <a:p>
            <a:r>
              <a:rPr lang="en-US" sz="1200" kern="1200" dirty="0" smtClean="0">
                <a:solidFill>
                  <a:schemeClr val="tx1"/>
                </a:solidFill>
                <a:effectLst/>
                <a:latin typeface="+mn-lt"/>
                <a:ea typeface="+mn-ea"/>
                <a:cs typeface="+mn-cs"/>
              </a:rPr>
              <a:t>Scenario D: 3,850 miles / year (per new resident, 2050)</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Development under the Focused Growth scenario would result in 3.4 billion less vehicle miles traveled than under the Planned Future scenario.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CF6356D-362D-C14E-848A-AB24EAFF5385}" type="slidenum">
              <a:rPr lang="en-US" smtClean="0"/>
              <a:pPr/>
              <a:t>31</a:t>
            </a:fld>
            <a:endParaRPr lang="en-US"/>
          </a:p>
        </p:txBody>
      </p:sp>
    </p:spTree>
    <p:extLst>
      <p:ext uri="{BB962C8B-B14F-4D97-AF65-F5344CB8AC3E}">
        <p14:creationId xmlns:p14="http://schemas.microsoft.com/office/powerpoint/2010/main" val="22890479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What we really want to achieve with this collaborative project is to increase conversations and collaboration between our public and private stakeholders.</a:t>
            </a:r>
          </a:p>
          <a:p>
            <a:pPr eaLnBrk="1" hangingPunct="1">
              <a:spcBef>
                <a:spcPct val="0"/>
              </a:spcBef>
            </a:pPr>
            <a:r>
              <a:rPr lang="en-US" smtClean="0"/>
              <a:t> </a:t>
            </a:r>
          </a:p>
          <a:p>
            <a:pPr eaLnBrk="1" hangingPunct="1">
              <a:spcBef>
                <a:spcPct val="0"/>
              </a:spcBef>
            </a:pPr>
            <a:r>
              <a:rPr lang="en-US" i="1" smtClean="0"/>
              <a:t>Keep conversation going within community and across communities to better our cities and the region.</a:t>
            </a:r>
            <a:endParaRPr lang="en-US" smtClean="0"/>
          </a:p>
          <a:p>
            <a:pPr eaLnBrk="1" hangingPunct="1">
              <a:spcBef>
                <a:spcPct val="0"/>
              </a:spcBef>
            </a:pPr>
            <a:r>
              <a:rPr lang="en-US" i="1" smtClean="0"/>
              <a:t> </a:t>
            </a:r>
            <a:endParaRPr lang="en-US" smtClean="0"/>
          </a:p>
          <a:p>
            <a:pPr eaLnBrk="1" hangingPunct="1">
              <a:spcBef>
                <a:spcPct val="0"/>
              </a:spcBef>
            </a:pPr>
            <a:endParaRPr lang="en-US" smtClean="0"/>
          </a:p>
        </p:txBody>
      </p:sp>
      <p:sp>
        <p:nvSpPr>
          <p:cNvPr id="563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082080B-82C1-4AA4-AD1E-0897D4BA97BD}" type="slidenum">
              <a:rPr lang="en-US" smtClean="0">
                <a:solidFill>
                  <a:prstClr val="black"/>
                </a:solidFill>
                <a:latin typeface="Franklin Gothic Book"/>
              </a:rPr>
              <a:pPr fontAlgn="base">
                <a:spcBef>
                  <a:spcPct val="0"/>
                </a:spcBef>
                <a:spcAft>
                  <a:spcPct val="0"/>
                </a:spcAft>
                <a:defRPr/>
              </a:pPr>
              <a:t>32</a:t>
            </a:fld>
            <a:endParaRPr lang="en-US" smtClean="0">
              <a:solidFill>
                <a:prstClr val="black"/>
              </a:solidFill>
              <a:latin typeface="Franklin Gothic Book"/>
            </a:endParaRPr>
          </a:p>
        </p:txBody>
      </p:sp>
    </p:spTree>
    <p:extLst>
      <p:ext uri="{BB962C8B-B14F-4D97-AF65-F5344CB8AC3E}">
        <p14:creationId xmlns:p14="http://schemas.microsoft.com/office/powerpoint/2010/main" val="1765756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insight2050 is a collaborative initiative among public and private partners designed to help communities proactively plan for development and population growth over the next 30+ years that is expected to be dramatically different from the past.</a:t>
            </a:r>
          </a:p>
          <a:p>
            <a:endParaRPr lang="en-US" sz="1200" kern="1200" dirty="0" smtClean="0">
              <a:solidFill>
                <a:schemeClr val="tx1"/>
              </a:solidFill>
              <a:effectLst/>
              <a:latin typeface="+mn-lt"/>
              <a:ea typeface="+mn-ea"/>
              <a:cs typeface="+mn-cs"/>
            </a:endParaRPr>
          </a:p>
          <a:p>
            <a:pPr lvl="0"/>
            <a:r>
              <a:rPr lang="en-US" sz="1200" kern="1200" dirty="0" smtClean="0">
                <a:solidFill>
                  <a:schemeClr val="tx1"/>
                </a:solidFill>
                <a:latin typeface="+mn-lt"/>
                <a:ea typeface="+mn-ea"/>
                <a:cs typeface="+mn-cs"/>
              </a:rPr>
              <a:t>We kicked it off in March with a diverse steering committee representing both private and public sector and diverse interests and will have a final report available in about a month or so.</a:t>
            </a:r>
          </a:p>
        </p:txBody>
      </p:sp>
      <p:sp>
        <p:nvSpPr>
          <p:cNvPr id="4" name="Slide Number Placeholder 3"/>
          <p:cNvSpPr>
            <a:spLocks noGrp="1"/>
          </p:cNvSpPr>
          <p:nvPr>
            <p:ph type="sldNum" sz="quarter" idx="10"/>
          </p:nvPr>
        </p:nvSpPr>
        <p:spPr/>
        <p:txBody>
          <a:bodyPr/>
          <a:lstStyle/>
          <a:p>
            <a:fld id="{4CF6356D-362D-C14E-848A-AB24EAFF5385}" type="slidenum">
              <a:rPr lang="en-US" smtClean="0"/>
              <a:pPr/>
              <a:t>3</a:t>
            </a:fld>
            <a:endParaRPr lang="en-US"/>
          </a:p>
        </p:txBody>
      </p:sp>
    </p:spTree>
    <p:extLst>
      <p:ext uri="{BB962C8B-B14F-4D97-AF65-F5344CB8AC3E}">
        <p14:creationId xmlns:p14="http://schemas.microsoft.com/office/powerpoint/2010/main" val="7674849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a:bodyPr>
          <a:lstStyle/>
          <a:p>
            <a:pPr eaLnBrk="1" hangingPunct="1">
              <a:defRPr/>
            </a:pPr>
            <a:r>
              <a:rPr lang="en-US" dirty="0" smtClean="0"/>
              <a:t>Phase II includes four components:</a:t>
            </a:r>
            <a:r>
              <a:rPr lang="en-US" b="1" dirty="0" smtClean="0"/>
              <a:t/>
            </a:r>
            <a:br>
              <a:rPr lang="en-US" b="1" dirty="0" smtClean="0"/>
            </a:br>
            <a:endParaRPr lang="en-US" b="1" dirty="0" smtClean="0"/>
          </a:p>
          <a:p>
            <a:pPr eaLnBrk="1" hangingPunct="1">
              <a:defRPr/>
            </a:pPr>
            <a:r>
              <a:rPr lang="en-US" b="1" dirty="0" smtClean="0"/>
              <a:t>Outreach</a:t>
            </a:r>
            <a:r>
              <a:rPr lang="en-US" dirty="0" smtClean="0"/>
              <a:t> -- The insight2050 partners will continue sharing the findings of Phase I and the progress of the development of Phase II with local governments, businesses, the development community and residents through presentations, workshops, online communications and multi-media coverage. </a:t>
            </a:r>
          </a:p>
          <a:p>
            <a:pPr eaLnBrk="1" hangingPunct="1">
              <a:defRPr/>
            </a:pPr>
            <a:endParaRPr lang="en-US" dirty="0" smtClean="0"/>
          </a:p>
          <a:p>
            <a:pPr eaLnBrk="1" hangingPunct="1">
              <a:defRPr/>
            </a:pPr>
            <a:r>
              <a:rPr lang="en-US" b="1" dirty="0" smtClean="0"/>
              <a:t>Peer Learning</a:t>
            </a:r>
            <a:r>
              <a:rPr lang="en-US" dirty="0" smtClean="0"/>
              <a:t> – The insight2050 partners will identify peer communities throughout Central Ohio and provide them with opportunities to learn from communities that have faced similar challenges or share certain characteristics. These peer communities will be able to share best practices and “lessons learned” about transportation, land use and development planning, among other things.</a:t>
            </a:r>
          </a:p>
          <a:p>
            <a:pPr eaLnBrk="1" hangingPunct="1">
              <a:defRPr/>
            </a:pPr>
            <a:endParaRPr lang="en-US" dirty="0" smtClean="0"/>
          </a:p>
          <a:p>
            <a:pPr eaLnBrk="1" hangingPunct="1">
              <a:defRPr/>
            </a:pPr>
            <a:r>
              <a:rPr lang="en-US" b="1" dirty="0" smtClean="0"/>
              <a:t>Best Practices</a:t>
            </a:r>
            <a:r>
              <a:rPr lang="en-US" dirty="0" smtClean="0"/>
              <a:t> -- The insight2050 partners are creating an online inventory of local examples and case studies that exemplify successful development and land use planning efforts throughout Central Ohio and beyond. Information will include process documentation, photos, policy or ordinance templates, design-based resources, and development profiles. The information will be categorized by peer typology to ensure user-friendliness.</a:t>
            </a:r>
          </a:p>
          <a:p>
            <a:pPr eaLnBrk="1" hangingPunct="1">
              <a:defRPr/>
            </a:pPr>
            <a:endParaRPr lang="en-US" dirty="0" smtClean="0"/>
          </a:p>
          <a:p>
            <a:pPr eaLnBrk="1" hangingPunct="1">
              <a:defRPr/>
            </a:pPr>
            <a:r>
              <a:rPr lang="en-US" b="1" dirty="0" smtClean="0"/>
              <a:t>Development Resource</a:t>
            </a:r>
            <a:r>
              <a:rPr lang="en-US" dirty="0" smtClean="0"/>
              <a:t> -- The insight2050 partners will create a map-based infill and redevelopment directory that illustrates vacant and underutilized land that could be used for development. These opportunities will be shared with local decision makers, developers, and the business community to inform them and help prioritize infrastructure investment, land use, and economic development.</a:t>
            </a:r>
          </a:p>
          <a:p>
            <a:pPr eaLnBrk="1" hangingPunct="1">
              <a:defRPr/>
            </a:pPr>
            <a:endParaRPr lang="en-US" dirty="0" smtClean="0"/>
          </a:p>
          <a:p>
            <a:pPr eaLnBrk="1" hangingPunct="1">
              <a:defRPr/>
            </a:pPr>
            <a:endParaRPr lang="en-US" dirty="0"/>
          </a:p>
        </p:txBody>
      </p:sp>
      <p:sp>
        <p:nvSpPr>
          <p:cNvPr id="4" name="Slide Number Placeholder 3"/>
          <p:cNvSpPr>
            <a:spLocks noGrp="1"/>
          </p:cNvSpPr>
          <p:nvPr>
            <p:ph type="sldNum" sz="quarter" idx="5"/>
          </p:nvPr>
        </p:nvSpPr>
        <p:spPr/>
        <p:txBody>
          <a:bodyPr/>
          <a:lstStyle/>
          <a:p>
            <a:pPr>
              <a:defRPr/>
            </a:pPr>
            <a:fld id="{7BB85A00-8B6E-4777-80F0-D09ADA6B5F33}" type="slidenum">
              <a:rPr lang="en-US" smtClean="0">
                <a:solidFill>
                  <a:prstClr val="black"/>
                </a:solidFill>
                <a:latin typeface="Franklin Gothic Book"/>
              </a:rPr>
              <a:pPr>
                <a:defRPr/>
              </a:pPr>
              <a:t>33</a:t>
            </a:fld>
            <a:endParaRPr lang="en-US" dirty="0">
              <a:solidFill>
                <a:prstClr val="black"/>
              </a:solidFill>
              <a:latin typeface="Franklin Gothic Book"/>
            </a:endParaRPr>
          </a:p>
        </p:txBody>
      </p:sp>
    </p:spTree>
    <p:extLst>
      <p:ext uri="{BB962C8B-B14F-4D97-AF65-F5344CB8AC3E}">
        <p14:creationId xmlns:p14="http://schemas.microsoft.com/office/powerpoint/2010/main" val="29141586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14000"/>
              </a:lnSpc>
              <a:spcBef>
                <a:spcPts val="0"/>
              </a:spcBef>
              <a:spcAft>
                <a:spcPts val="0"/>
              </a:spcAft>
              <a:buClrTx/>
              <a:buSzTx/>
              <a:buFontTx/>
              <a:buNone/>
              <a:tabLst/>
              <a:defRPr/>
            </a:pPr>
            <a:endParaRPr lang="en-US" sz="110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FD9F3DB-4322-4FB7-BB62-52AB1A05DB89}" type="slidenum">
              <a:rPr lang="en-US" smtClean="0">
                <a:solidFill>
                  <a:prstClr val="black"/>
                </a:solidFill>
                <a:latin typeface="Franklin Gothic Book"/>
              </a:rPr>
              <a:pPr/>
              <a:t>35</a:t>
            </a:fld>
            <a:endParaRPr lang="en-US">
              <a:solidFill>
                <a:prstClr val="black"/>
              </a:solidFill>
              <a:latin typeface="Franklin Gothic Book"/>
            </a:endParaRPr>
          </a:p>
        </p:txBody>
      </p:sp>
    </p:spTree>
    <p:extLst>
      <p:ext uri="{BB962C8B-B14F-4D97-AF65-F5344CB8AC3E}">
        <p14:creationId xmlns:p14="http://schemas.microsoft.com/office/powerpoint/2010/main" val="21073512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C8897259-3443-4019-9ECD-BBB0FBA86966}" type="slidenum">
              <a:rPr lang="en-US" smtClean="0">
                <a:solidFill>
                  <a:prstClr val="black"/>
                </a:solidFill>
                <a:latin typeface="Franklin Gothic Book"/>
              </a:rPr>
              <a:pPr>
                <a:defRPr/>
              </a:pPr>
              <a:t>37</a:t>
            </a:fld>
            <a:endParaRPr lang="en-US">
              <a:solidFill>
                <a:prstClr val="black"/>
              </a:solidFill>
              <a:latin typeface="Franklin Gothic Book"/>
            </a:endParaRPr>
          </a:p>
        </p:txBody>
      </p:sp>
    </p:spTree>
    <p:extLst>
      <p:ext uri="{BB962C8B-B14F-4D97-AF65-F5344CB8AC3E}">
        <p14:creationId xmlns:p14="http://schemas.microsoft.com/office/powerpoint/2010/main" val="25237951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14000"/>
              </a:lnSpc>
              <a:spcBef>
                <a:spcPts val="0"/>
              </a:spcBef>
              <a:spcAft>
                <a:spcPts val="0"/>
              </a:spcAft>
              <a:buClrTx/>
              <a:buSzTx/>
              <a:buFontTx/>
              <a:buNone/>
              <a:tabLst/>
              <a:defRPr/>
            </a:pPr>
            <a:r>
              <a:rPr lang="en-US" sz="1100" kern="1200" baseline="0" dirty="0" smtClean="0">
                <a:solidFill>
                  <a:schemeClr val="tx1"/>
                </a:solidFill>
                <a:latin typeface="+mn-lt"/>
                <a:ea typeface="+mn-ea"/>
                <a:cs typeface="+mn-cs"/>
              </a:rPr>
              <a:t>Insight2050 contains a great deal of useful and interesting information.  We encourage you to talk with your local government if insight2050 interests you, and we invite you to share your thoughts with us as well. </a:t>
            </a:r>
            <a:endParaRPr lang="en-US" dirty="0" smtClean="0"/>
          </a:p>
        </p:txBody>
      </p:sp>
      <p:sp>
        <p:nvSpPr>
          <p:cNvPr id="583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1A1C41C-6B22-459A-BE28-703B2059DF57}" type="slidenum">
              <a:rPr lang="en-US" smtClean="0">
                <a:solidFill>
                  <a:prstClr val="black"/>
                </a:solidFill>
                <a:latin typeface="Franklin Gothic Book"/>
              </a:rPr>
              <a:pPr fontAlgn="base">
                <a:spcBef>
                  <a:spcPct val="0"/>
                </a:spcBef>
                <a:spcAft>
                  <a:spcPct val="0"/>
                </a:spcAft>
                <a:defRPr/>
              </a:pPr>
              <a:t>38</a:t>
            </a:fld>
            <a:endParaRPr lang="en-US" smtClean="0">
              <a:solidFill>
                <a:prstClr val="black"/>
              </a:solidFill>
              <a:latin typeface="Franklin Gothic Book"/>
            </a:endParaRPr>
          </a:p>
        </p:txBody>
      </p:sp>
    </p:spTree>
    <p:extLst>
      <p:ext uri="{BB962C8B-B14F-4D97-AF65-F5344CB8AC3E}">
        <p14:creationId xmlns:p14="http://schemas.microsoft.com/office/powerpoint/2010/main" val="1881670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kern="1200" baseline="0" dirty="0" smtClean="0">
                <a:solidFill>
                  <a:schemeClr val="tx1"/>
                </a:solidFill>
                <a:latin typeface="+mn-lt"/>
                <a:ea typeface="+mn-ea"/>
                <a:cs typeface="+mn-cs"/>
              </a:rPr>
              <a:t>Columbus2020 is the region’s economic development arm – think of them as a regional chamber of commerce. Their work focuses on bringing new companies and jobs to central Ohio and attracting and retaining a skilled workforce</a:t>
            </a:r>
            <a:endParaRPr lang="en-US" dirty="0"/>
          </a:p>
        </p:txBody>
      </p:sp>
      <p:sp>
        <p:nvSpPr>
          <p:cNvPr id="4" name="Slide Number Placeholder 3"/>
          <p:cNvSpPr>
            <a:spLocks noGrp="1"/>
          </p:cNvSpPr>
          <p:nvPr>
            <p:ph type="sldNum" sz="quarter" idx="10"/>
          </p:nvPr>
        </p:nvSpPr>
        <p:spPr/>
        <p:txBody>
          <a:bodyPr/>
          <a:lstStyle/>
          <a:p>
            <a:fld id="{2FD9F3DB-4322-4FB7-BB62-52AB1A05DB89}"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223746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kern="1200" baseline="0" dirty="0" smtClean="0">
                <a:solidFill>
                  <a:schemeClr val="tx1"/>
                </a:solidFill>
                <a:latin typeface="+mn-lt"/>
                <a:ea typeface="+mn-ea"/>
                <a:cs typeface="+mn-cs"/>
              </a:rPr>
              <a:t>ULI Columbus is a non-profit organization comprised of leaders in the fields of real estate and land use policy. This group facilitates the sharing of information and experience dedicated to creating better places.</a:t>
            </a:r>
            <a:endParaRPr lang="en-US" dirty="0"/>
          </a:p>
        </p:txBody>
      </p:sp>
      <p:sp>
        <p:nvSpPr>
          <p:cNvPr id="4" name="Slide Number Placeholder 3"/>
          <p:cNvSpPr>
            <a:spLocks noGrp="1"/>
          </p:cNvSpPr>
          <p:nvPr>
            <p:ph type="sldNum" sz="quarter" idx="10"/>
          </p:nvPr>
        </p:nvSpPr>
        <p:spPr/>
        <p:txBody>
          <a:bodyPr/>
          <a:lstStyle/>
          <a:p>
            <a:fld id="{2FD9F3DB-4322-4FB7-BB62-52AB1A05DB89}"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4277341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351306-9F6E-4F28-AC4A-4AE929BC90DE}"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933463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351306-9F6E-4F28-AC4A-4AE929BC90DE}"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941210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kern="1200" baseline="0" dirty="0" smtClean="0">
                <a:solidFill>
                  <a:schemeClr val="tx1"/>
                </a:solidFill>
                <a:latin typeface="+mn-lt"/>
                <a:ea typeface="+mn-ea"/>
                <a:cs typeface="+mn-cs"/>
              </a:rPr>
              <a:t>What made us think that this project might be important was that …</a:t>
            </a:r>
          </a:p>
          <a:p>
            <a:r>
              <a:rPr lang="en-US" sz="1100" kern="1200" baseline="0" dirty="0" smtClean="0">
                <a:solidFill>
                  <a:schemeClr val="tx1"/>
                </a:solidFill>
                <a:latin typeface="+mn-lt"/>
                <a:ea typeface="+mn-ea"/>
                <a:cs typeface="+mn-cs"/>
              </a:rPr>
              <a:t> </a:t>
            </a:r>
          </a:p>
          <a:p>
            <a:pPr lvl="0"/>
            <a:r>
              <a:rPr lang="en-US" sz="1100" kern="1200" baseline="0" dirty="0" smtClean="0">
                <a:solidFill>
                  <a:schemeClr val="tx1"/>
                </a:solidFill>
                <a:latin typeface="+mn-lt"/>
                <a:ea typeface="+mn-ea"/>
                <a:cs typeface="+mn-cs"/>
              </a:rPr>
              <a:t>We know that Central Ohio is expected to grow by more than 500K people and more than 300K jobs over the next 30 years. - conservative</a:t>
            </a:r>
          </a:p>
          <a:p>
            <a:pPr lvl="0"/>
            <a:r>
              <a:rPr lang="en-US" sz="1100" kern="1200" baseline="0" dirty="0" smtClean="0">
                <a:solidFill>
                  <a:schemeClr val="tx1"/>
                </a:solidFill>
                <a:latin typeface="+mn-lt"/>
                <a:ea typeface="+mn-ea"/>
                <a:cs typeface="+mn-cs"/>
              </a:rPr>
              <a:t>We also know that that adding that many people is doable, because our region has done an outstanding job in the past 30 years to accommodate a similar amount of growth as they reacted to the demand on the ground.</a:t>
            </a:r>
          </a:p>
          <a:p>
            <a:pPr marL="0" marR="0" lvl="0" indent="0" algn="l" defTabSz="914400" rtl="0" eaLnBrk="1" fontAlgn="auto" latinLnBrk="0" hangingPunct="1">
              <a:lnSpc>
                <a:spcPct val="114000"/>
              </a:lnSpc>
              <a:spcBef>
                <a:spcPts val="0"/>
              </a:spcBef>
              <a:spcAft>
                <a:spcPts val="0"/>
              </a:spcAft>
              <a:buClrTx/>
              <a:buSzTx/>
              <a:buFontTx/>
              <a:buNone/>
              <a:tabLst/>
              <a:defRPr/>
            </a:pPr>
            <a:r>
              <a:rPr lang="en-US" sz="1100" kern="1200" baseline="0" dirty="0" smtClean="0">
                <a:solidFill>
                  <a:schemeClr val="tx1"/>
                </a:solidFill>
                <a:latin typeface="+mn-lt"/>
                <a:ea typeface="+mn-ea"/>
                <a:cs typeface="+mn-cs"/>
              </a:rPr>
              <a:t>Now, the big game changer is that all forecasts indicate that the demographic </a:t>
            </a:r>
            <a:r>
              <a:rPr lang="en-US" sz="1100" b="1" kern="1200" baseline="0" dirty="0" smtClean="0">
                <a:solidFill>
                  <a:schemeClr val="tx1"/>
                </a:solidFill>
                <a:latin typeface="+mn-lt"/>
                <a:ea typeface="+mn-ea"/>
                <a:cs typeface="+mn-cs"/>
              </a:rPr>
              <a:t>make-up</a:t>
            </a:r>
            <a:r>
              <a:rPr lang="en-US" sz="1100" kern="1200" baseline="0" dirty="0" smtClean="0">
                <a:solidFill>
                  <a:schemeClr val="tx1"/>
                </a:solidFill>
                <a:latin typeface="+mn-lt"/>
                <a:ea typeface="+mn-ea"/>
                <a:cs typeface="+mn-cs"/>
              </a:rPr>
              <a:t> of our future population growth will be drastically different than before. And that's the piece we need to be aware of.</a:t>
            </a:r>
          </a:p>
          <a:p>
            <a:pPr lvl="0"/>
            <a:endParaRPr lang="en-US" sz="1100" kern="1200" baseline="0" dirty="0" smtClean="0">
              <a:solidFill>
                <a:schemeClr val="tx1"/>
              </a:solidFill>
              <a:latin typeface="+mn-lt"/>
              <a:ea typeface="+mn-ea"/>
              <a:cs typeface="+mn-cs"/>
            </a:endParaRPr>
          </a:p>
          <a:p>
            <a:r>
              <a:rPr lang="en-US" sz="1100" kern="1200" baseline="0" dirty="0" smtClean="0">
                <a:solidFill>
                  <a:schemeClr val="tx1"/>
                </a:solidFill>
                <a:latin typeface="+mn-lt"/>
                <a:ea typeface="+mn-ea"/>
                <a:cs typeface="+mn-cs"/>
              </a:rPr>
              <a:t> </a:t>
            </a:r>
            <a:endParaRPr lang="en-US" sz="1100"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CF6356D-362D-C14E-848A-AB24EAFF5385}" type="slidenum">
              <a:rPr lang="en-US" smtClean="0"/>
              <a:pPr/>
              <a:t>9</a:t>
            </a:fld>
            <a:endParaRPr lang="en-US"/>
          </a:p>
        </p:txBody>
      </p:sp>
    </p:spTree>
    <p:extLst>
      <p:ext uri="{BB962C8B-B14F-4D97-AF65-F5344CB8AC3E}">
        <p14:creationId xmlns:p14="http://schemas.microsoft.com/office/powerpoint/2010/main" val="1783770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351306-9F6E-4F28-AC4A-4AE929BC90DE}"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974086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9D9B999-E6B1-42FC-A599-57AB0E0D416A}" type="datetimeFigureOut">
              <a:rPr lang="en-US" smtClean="0"/>
              <a:pPr/>
              <a:t>10/24/2016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171F3D-B894-429F-B5BD-F7F8010FD14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D9B999-E6B1-42FC-A599-57AB0E0D416A}" type="datetimeFigureOut">
              <a:rPr lang="en-US" smtClean="0"/>
              <a:pPr/>
              <a:t>10/24/2016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171F3D-B894-429F-B5BD-F7F8010FD14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D9B999-E6B1-42FC-A599-57AB0E0D416A}" type="datetimeFigureOut">
              <a:rPr lang="en-US" smtClean="0"/>
              <a:pPr/>
              <a:t>10/24/2016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171F3D-B894-429F-B5BD-F7F8010FD14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Two Content">
    <p:spTree>
      <p:nvGrpSpPr>
        <p:cNvPr id="1" name=""/>
        <p:cNvGrpSpPr/>
        <p:nvPr/>
      </p:nvGrpSpPr>
      <p:grpSpPr>
        <a:xfrm>
          <a:off x="0" y="0"/>
          <a:ext cx="0" cy="0"/>
          <a:chOff x="0" y="0"/>
          <a:chExt cx="0" cy="0"/>
        </a:xfrm>
      </p:grpSpPr>
      <p:pic>
        <p:nvPicPr>
          <p:cNvPr id="5122" name="Picture 2" descr="C:\Users\ataylor\Dropbox\Insight 2050 powerpoint V2\MORPC_Impact20509.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9" name="Rectangle 8"/>
          <p:cNvSpPr/>
          <p:nvPr userDrawn="1"/>
        </p:nvSpPr>
        <p:spPr>
          <a:xfrm>
            <a:off x="1676400" y="3657600"/>
            <a:ext cx="64008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62200" y="228600"/>
            <a:ext cx="6477000" cy="838200"/>
          </a:xfrm>
        </p:spPr>
        <p:txBody>
          <a:bodyPr wrap="none">
            <a:normAutofit/>
          </a:bodyPr>
          <a:lstStyle>
            <a:lvl1pPr algn="l">
              <a:defRPr sz="40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1066800" y="1447800"/>
            <a:ext cx="76962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7F708686-1E3C-4E13-9E36-6461873B2172}" type="slidenum">
              <a:rPr lang="en-US" smtClean="0"/>
              <a:pPr/>
              <a:t>‹#›</a:t>
            </a:fld>
            <a:endParaRPr lang="en-US"/>
          </a:p>
        </p:txBody>
      </p:sp>
      <p:pic>
        <p:nvPicPr>
          <p:cNvPr id="11" name="Picture 3" descr="O:\Planning &amp; Environment\Projects\insight2050\Communications Strategy\insight-2050_RGB.jpg"/>
          <p:cNvPicPr>
            <a:picLocks noChangeAspect="1" noChangeArrowheads="1"/>
          </p:cNvPicPr>
          <p:nvPr userDrawn="1"/>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4800" y="304800"/>
            <a:ext cx="1752600" cy="717798"/>
          </a:xfrm>
          <a:prstGeom prst="rect">
            <a:avLst/>
          </a:prstGeom>
          <a:noFill/>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Two Content">
    <p:spTree>
      <p:nvGrpSpPr>
        <p:cNvPr id="1" name=""/>
        <p:cNvGrpSpPr/>
        <p:nvPr/>
      </p:nvGrpSpPr>
      <p:grpSpPr>
        <a:xfrm>
          <a:off x="0" y="0"/>
          <a:ext cx="0" cy="0"/>
          <a:chOff x="0" y="0"/>
          <a:chExt cx="0" cy="0"/>
        </a:xfrm>
      </p:grpSpPr>
      <p:pic>
        <p:nvPicPr>
          <p:cNvPr id="5122" name="Picture 2" descr="C:\Users\ataylor\Dropbox\Insight 2050 powerpoint V2\MORPC_Impact20509.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9" name="Rectangle 8"/>
          <p:cNvSpPr/>
          <p:nvPr userDrawn="1"/>
        </p:nvSpPr>
        <p:spPr>
          <a:xfrm>
            <a:off x="1676400" y="3657600"/>
            <a:ext cx="64008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362200" y="228600"/>
            <a:ext cx="6477000" cy="838200"/>
          </a:xfrm>
        </p:spPr>
        <p:txBody>
          <a:bodyPr wrap="none">
            <a:normAutofit/>
          </a:bodyPr>
          <a:lstStyle>
            <a:lvl1pPr algn="l">
              <a:defRPr sz="40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1066800" y="1447800"/>
            <a:ext cx="76962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7F708686-1E3C-4E13-9E36-6461873B2172}" type="slidenum">
              <a:rPr lang="en-US" smtClean="0">
                <a:solidFill>
                  <a:prstClr val="black">
                    <a:tint val="75000"/>
                  </a:prstClr>
                </a:solidFill>
              </a:rPr>
              <a:pPr/>
              <a:t>‹#›</a:t>
            </a:fld>
            <a:endParaRPr lang="en-US">
              <a:solidFill>
                <a:prstClr val="black">
                  <a:tint val="75000"/>
                </a:prstClr>
              </a:solidFill>
            </a:endParaRPr>
          </a:p>
        </p:txBody>
      </p:sp>
      <p:pic>
        <p:nvPicPr>
          <p:cNvPr id="11" name="Picture 3" descr="O:\Planning &amp; Environment\Projects\insight2050\Communications Strategy\insight-2050_RGB.jpg"/>
          <p:cNvPicPr>
            <a:picLocks noChangeAspect="1" noChangeArrowheads="1"/>
          </p:cNvPicPr>
          <p:nvPr userDrawn="1"/>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4800" y="304800"/>
            <a:ext cx="1752600" cy="717798"/>
          </a:xfrm>
          <a:prstGeom prst="rect">
            <a:avLst/>
          </a:prstGeom>
          <a:noFill/>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20B461-E8BD-4DE1-8891-691BCB907D2E}" type="datetimeFigureOut">
              <a:rPr lang="en-US" smtClean="0"/>
              <a:pPr/>
              <a:t>10/24/2016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708686-1E3C-4E13-9E36-6461873B2172}"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cSld name="1_Two Content">
    <p:spTree>
      <p:nvGrpSpPr>
        <p:cNvPr id="1" name=""/>
        <p:cNvGrpSpPr/>
        <p:nvPr/>
      </p:nvGrpSpPr>
      <p:grpSpPr>
        <a:xfrm>
          <a:off x="0" y="0"/>
          <a:ext cx="0" cy="0"/>
          <a:chOff x="0" y="0"/>
          <a:chExt cx="0" cy="0"/>
        </a:xfrm>
      </p:grpSpPr>
      <p:pic>
        <p:nvPicPr>
          <p:cNvPr id="6146" name="Picture 2" descr="C:\Users\ataylor\Dropbox\Insight 2050 powerpoint V2\MORPC_Impact205010.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2362200" y="228600"/>
            <a:ext cx="6477000" cy="838200"/>
          </a:xfrm>
        </p:spPr>
        <p:txBody>
          <a:bodyPr wrap="none">
            <a:normAutofit/>
          </a:bodyPr>
          <a:lstStyle>
            <a:lvl1pPr algn="l">
              <a:defRPr sz="40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1066800" y="1447800"/>
            <a:ext cx="3810000" cy="5105400"/>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029200" y="1447800"/>
            <a:ext cx="3657600" cy="5029200"/>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7F708686-1E3C-4E13-9E36-6461873B2172}" type="slidenum">
              <a:rPr lang="en-US" smtClean="0">
                <a:solidFill>
                  <a:prstClr val="white"/>
                </a:solidFill>
              </a:rPr>
              <a:pPr/>
              <a:t>‹#›</a:t>
            </a:fld>
            <a:endParaRPr lang="en-US" dirty="0">
              <a:solidFill>
                <a:prstClr val="white"/>
              </a:solidFill>
            </a:endParaRPr>
          </a:p>
        </p:txBody>
      </p:sp>
      <p:pic>
        <p:nvPicPr>
          <p:cNvPr id="11" name="Picture 3" descr="O:\Planning &amp; Environment\Projects\insight2050\Communications Strategy\insight-2050_RGB.jpg"/>
          <p:cNvPicPr>
            <a:picLocks noChangeAspect="1" noChangeArrowheads="1"/>
          </p:cNvPicPr>
          <p:nvPr userDrawn="1"/>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4800" y="304800"/>
            <a:ext cx="1752600" cy="717798"/>
          </a:xfrm>
          <a:prstGeom prst="rect">
            <a:avLst/>
          </a:prstGeom>
          <a:noFill/>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20B461-E8BD-4DE1-8891-691BCB907D2E}" type="datetimeFigureOut">
              <a:rPr lang="en-US" smtClean="0">
                <a:solidFill>
                  <a:srgbClr val="000000"/>
                </a:solidFill>
              </a:rPr>
              <a:pPr/>
              <a:t>10/24/2016</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7F708686-1E3C-4E13-9E36-6461873B2172}"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20B461-E8BD-4DE1-8891-691BCB907D2E}" type="datetimeFigureOut">
              <a:rPr lang="en-US" smtClean="0">
                <a:solidFill>
                  <a:srgbClr val="000000"/>
                </a:solidFill>
              </a:rPr>
              <a:pPr/>
              <a:t>10/24/2016</a:t>
            </a:fld>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7F708686-1E3C-4E13-9E36-6461873B2172}"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20B461-E8BD-4DE1-8891-691BCB907D2E}" type="datetimeFigureOut">
              <a:rPr lang="en-US" smtClean="0">
                <a:solidFill>
                  <a:srgbClr val="000000"/>
                </a:solidFill>
              </a:rPr>
              <a:pPr/>
              <a:t>10/24/2016</a:t>
            </a:fld>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7F708686-1E3C-4E13-9E36-6461873B2172}"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2FAA32F-0127-4C8D-BDD6-7CC23AF92197}" type="datetimeFigureOut">
              <a:rPr lang="en-US" smtClean="0">
                <a:solidFill>
                  <a:prstClr val="black">
                    <a:tint val="75000"/>
                  </a:prstClr>
                </a:solidFill>
              </a:rPr>
              <a:pPr/>
              <a:t>10/24/2016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23CAB6-640D-47D9-AB1C-C7799A5774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2344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D9B999-E6B1-42FC-A599-57AB0E0D416A}" type="datetimeFigureOut">
              <a:rPr lang="en-US" smtClean="0"/>
              <a:pPr/>
              <a:t>10/24/2016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171F3D-B894-429F-B5BD-F7F8010FD147}"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2FAA32F-0127-4C8D-BDD6-7CC23AF92197}" type="datetimeFigureOut">
              <a:rPr lang="en-US" smtClean="0">
                <a:solidFill>
                  <a:prstClr val="black">
                    <a:tint val="75000"/>
                  </a:prstClr>
                </a:solidFill>
              </a:rPr>
              <a:pPr/>
              <a:t>10/24/2016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23CAB6-640D-47D9-AB1C-C7799A5774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23440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2FAA32F-0127-4C8D-BDD6-7CC23AF92197}" type="datetimeFigureOut">
              <a:rPr lang="en-US" smtClean="0">
                <a:solidFill>
                  <a:prstClr val="black">
                    <a:tint val="75000"/>
                  </a:prstClr>
                </a:solidFill>
              </a:rPr>
              <a:pPr/>
              <a:t>10/24/2016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23CAB6-640D-47D9-AB1C-C7799A5774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2344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D9B999-E6B1-42FC-A599-57AB0E0D416A}" type="datetimeFigureOut">
              <a:rPr lang="en-US" smtClean="0">
                <a:solidFill>
                  <a:srgbClr val="00354E">
                    <a:tint val="75000"/>
                  </a:srgbClr>
                </a:solidFill>
              </a:rPr>
              <a:pPr/>
              <a:t>10/24/2016</a:t>
            </a:fld>
            <a:endParaRPr lang="en-US">
              <a:solidFill>
                <a:srgbClr val="00354E">
                  <a:tint val="75000"/>
                </a:srgbClr>
              </a:solidFill>
            </a:endParaRPr>
          </a:p>
        </p:txBody>
      </p:sp>
      <p:sp>
        <p:nvSpPr>
          <p:cNvPr id="3" name="Footer Placeholder 2"/>
          <p:cNvSpPr>
            <a:spLocks noGrp="1"/>
          </p:cNvSpPr>
          <p:nvPr>
            <p:ph type="ftr" sz="quarter" idx="11"/>
          </p:nvPr>
        </p:nvSpPr>
        <p:spPr/>
        <p:txBody>
          <a:bodyPr/>
          <a:lstStyle/>
          <a:p>
            <a:endParaRPr lang="en-US">
              <a:solidFill>
                <a:srgbClr val="00354E">
                  <a:tint val="75000"/>
                </a:srgbClr>
              </a:solidFill>
            </a:endParaRPr>
          </a:p>
        </p:txBody>
      </p:sp>
      <p:sp>
        <p:nvSpPr>
          <p:cNvPr id="4" name="Slide Number Placeholder 3"/>
          <p:cNvSpPr>
            <a:spLocks noGrp="1"/>
          </p:cNvSpPr>
          <p:nvPr>
            <p:ph type="sldNum" sz="quarter" idx="12"/>
          </p:nvPr>
        </p:nvSpPr>
        <p:spPr/>
        <p:txBody>
          <a:bodyPr/>
          <a:lstStyle/>
          <a:p>
            <a:fld id="{3B171F3D-B894-429F-B5BD-F7F8010FD147}" type="slidenum">
              <a:rPr lang="en-US" smtClean="0">
                <a:solidFill>
                  <a:srgbClr val="00354E">
                    <a:tint val="75000"/>
                  </a:srgbClr>
                </a:solidFill>
              </a:rPr>
              <a:pPr/>
              <a:t>‹#›</a:t>
            </a:fld>
            <a:endParaRPr lang="en-US">
              <a:solidFill>
                <a:srgbClr val="00354E">
                  <a:tint val="75000"/>
                </a:srgb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D9B999-E6B1-42FC-A599-57AB0E0D416A}" type="datetimeFigureOut">
              <a:rPr lang="en-US" smtClean="0">
                <a:solidFill>
                  <a:srgbClr val="00354E">
                    <a:tint val="75000"/>
                  </a:srgbClr>
                </a:solidFill>
              </a:rPr>
              <a:pPr/>
              <a:t>10/24/2016</a:t>
            </a:fld>
            <a:endParaRPr lang="en-US">
              <a:solidFill>
                <a:srgbClr val="00354E">
                  <a:tint val="75000"/>
                </a:srgbClr>
              </a:solidFill>
            </a:endParaRPr>
          </a:p>
        </p:txBody>
      </p:sp>
      <p:sp>
        <p:nvSpPr>
          <p:cNvPr id="3" name="Footer Placeholder 2"/>
          <p:cNvSpPr>
            <a:spLocks noGrp="1"/>
          </p:cNvSpPr>
          <p:nvPr>
            <p:ph type="ftr" sz="quarter" idx="11"/>
          </p:nvPr>
        </p:nvSpPr>
        <p:spPr/>
        <p:txBody>
          <a:bodyPr/>
          <a:lstStyle/>
          <a:p>
            <a:endParaRPr lang="en-US">
              <a:solidFill>
                <a:srgbClr val="00354E">
                  <a:tint val="75000"/>
                </a:srgbClr>
              </a:solidFill>
            </a:endParaRPr>
          </a:p>
        </p:txBody>
      </p:sp>
      <p:sp>
        <p:nvSpPr>
          <p:cNvPr id="4" name="Slide Number Placeholder 3"/>
          <p:cNvSpPr>
            <a:spLocks noGrp="1"/>
          </p:cNvSpPr>
          <p:nvPr>
            <p:ph type="sldNum" sz="quarter" idx="12"/>
          </p:nvPr>
        </p:nvSpPr>
        <p:spPr/>
        <p:txBody>
          <a:bodyPr/>
          <a:lstStyle/>
          <a:p>
            <a:fld id="{3B171F3D-B894-429F-B5BD-F7F8010FD147}" type="slidenum">
              <a:rPr lang="en-US" smtClean="0">
                <a:solidFill>
                  <a:srgbClr val="00354E">
                    <a:tint val="75000"/>
                  </a:srgbClr>
                </a:solidFill>
              </a:rPr>
              <a:pPr/>
              <a:t>‹#›</a:t>
            </a:fld>
            <a:endParaRPr lang="en-US">
              <a:solidFill>
                <a:srgbClr val="00354E">
                  <a:tint val="75000"/>
                </a:srgb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D9B999-E6B1-42FC-A599-57AB0E0D416A}" type="datetimeFigureOut">
              <a:rPr lang="en-US" smtClean="0">
                <a:solidFill>
                  <a:srgbClr val="00354E">
                    <a:tint val="75000"/>
                  </a:srgbClr>
                </a:solidFill>
              </a:rPr>
              <a:pPr/>
              <a:t>10/24/2016</a:t>
            </a:fld>
            <a:endParaRPr lang="en-US">
              <a:solidFill>
                <a:srgbClr val="00354E">
                  <a:tint val="75000"/>
                </a:srgbClr>
              </a:solidFill>
            </a:endParaRPr>
          </a:p>
        </p:txBody>
      </p:sp>
      <p:sp>
        <p:nvSpPr>
          <p:cNvPr id="3" name="Footer Placeholder 2"/>
          <p:cNvSpPr>
            <a:spLocks noGrp="1"/>
          </p:cNvSpPr>
          <p:nvPr>
            <p:ph type="ftr" sz="quarter" idx="11"/>
          </p:nvPr>
        </p:nvSpPr>
        <p:spPr/>
        <p:txBody>
          <a:bodyPr/>
          <a:lstStyle/>
          <a:p>
            <a:endParaRPr lang="en-US">
              <a:solidFill>
                <a:srgbClr val="00354E">
                  <a:tint val="75000"/>
                </a:srgbClr>
              </a:solidFill>
            </a:endParaRPr>
          </a:p>
        </p:txBody>
      </p:sp>
      <p:sp>
        <p:nvSpPr>
          <p:cNvPr id="4" name="Slide Number Placeholder 3"/>
          <p:cNvSpPr>
            <a:spLocks noGrp="1"/>
          </p:cNvSpPr>
          <p:nvPr>
            <p:ph type="sldNum" sz="quarter" idx="12"/>
          </p:nvPr>
        </p:nvSpPr>
        <p:spPr/>
        <p:txBody>
          <a:bodyPr/>
          <a:lstStyle/>
          <a:p>
            <a:fld id="{3B171F3D-B894-429F-B5BD-F7F8010FD147}" type="slidenum">
              <a:rPr lang="en-US" smtClean="0">
                <a:solidFill>
                  <a:srgbClr val="00354E">
                    <a:tint val="75000"/>
                  </a:srgbClr>
                </a:solidFill>
              </a:rPr>
              <a:pPr/>
              <a:t>‹#›</a:t>
            </a:fld>
            <a:endParaRPr lang="en-US">
              <a:solidFill>
                <a:srgbClr val="00354E">
                  <a:tint val="75000"/>
                </a:srgb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D9B999-E6B1-42FC-A599-57AB0E0D416A}" type="datetimeFigureOut">
              <a:rPr lang="en-US" smtClean="0">
                <a:solidFill>
                  <a:srgbClr val="00354E">
                    <a:tint val="75000"/>
                  </a:srgbClr>
                </a:solidFill>
              </a:rPr>
              <a:pPr/>
              <a:t>10/24/2016</a:t>
            </a:fld>
            <a:endParaRPr lang="en-US">
              <a:solidFill>
                <a:srgbClr val="00354E">
                  <a:tint val="75000"/>
                </a:srgbClr>
              </a:solidFill>
            </a:endParaRPr>
          </a:p>
        </p:txBody>
      </p:sp>
      <p:sp>
        <p:nvSpPr>
          <p:cNvPr id="3" name="Footer Placeholder 2"/>
          <p:cNvSpPr>
            <a:spLocks noGrp="1"/>
          </p:cNvSpPr>
          <p:nvPr>
            <p:ph type="ftr" sz="quarter" idx="11"/>
          </p:nvPr>
        </p:nvSpPr>
        <p:spPr/>
        <p:txBody>
          <a:bodyPr/>
          <a:lstStyle/>
          <a:p>
            <a:endParaRPr lang="en-US">
              <a:solidFill>
                <a:srgbClr val="00354E">
                  <a:tint val="75000"/>
                </a:srgbClr>
              </a:solidFill>
            </a:endParaRPr>
          </a:p>
        </p:txBody>
      </p:sp>
      <p:sp>
        <p:nvSpPr>
          <p:cNvPr id="4" name="Slide Number Placeholder 3"/>
          <p:cNvSpPr>
            <a:spLocks noGrp="1"/>
          </p:cNvSpPr>
          <p:nvPr>
            <p:ph type="sldNum" sz="quarter" idx="12"/>
          </p:nvPr>
        </p:nvSpPr>
        <p:spPr/>
        <p:txBody>
          <a:bodyPr/>
          <a:lstStyle/>
          <a:p>
            <a:fld id="{3B171F3D-B894-429F-B5BD-F7F8010FD147}" type="slidenum">
              <a:rPr lang="en-US" smtClean="0">
                <a:solidFill>
                  <a:srgbClr val="00354E">
                    <a:tint val="75000"/>
                  </a:srgbClr>
                </a:solidFill>
              </a:rPr>
              <a:pPr/>
              <a:t>‹#›</a:t>
            </a:fld>
            <a:endParaRPr lang="en-US">
              <a:solidFill>
                <a:srgbClr val="00354E">
                  <a:tint val="75000"/>
                </a:srgb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E21C4C-6353-F64E-B37C-443A5EBD5119}" type="datetimeFigureOut">
              <a:rPr lang="en-US" smtClean="0">
                <a:solidFill>
                  <a:prstClr val="black">
                    <a:tint val="75000"/>
                  </a:prstClr>
                </a:solidFill>
              </a:rPr>
              <a:pPr/>
              <a:t>10/24/2016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AD83CBA-257B-944D-ABEB-F43456DB2F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68245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2_Two Content">
    <p:spTree>
      <p:nvGrpSpPr>
        <p:cNvPr id="1" name=""/>
        <p:cNvGrpSpPr/>
        <p:nvPr/>
      </p:nvGrpSpPr>
      <p:grpSpPr>
        <a:xfrm>
          <a:off x="0" y="0"/>
          <a:ext cx="0" cy="0"/>
          <a:chOff x="0" y="0"/>
          <a:chExt cx="0" cy="0"/>
        </a:xfrm>
      </p:grpSpPr>
      <p:pic>
        <p:nvPicPr>
          <p:cNvPr id="5122" name="Picture 2" descr="C:\Users\ataylor\Dropbox\Insight 2050 powerpoint V2\MORPC_Impact20509.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9" name="Rectangle 8"/>
          <p:cNvSpPr/>
          <p:nvPr userDrawn="1"/>
        </p:nvSpPr>
        <p:spPr>
          <a:xfrm>
            <a:off x="1676400" y="3657600"/>
            <a:ext cx="64008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362200" y="228600"/>
            <a:ext cx="6477000" cy="838200"/>
          </a:xfrm>
        </p:spPr>
        <p:txBody>
          <a:bodyPr wrap="none">
            <a:normAutofit/>
          </a:bodyPr>
          <a:lstStyle>
            <a:lvl1pPr algn="l">
              <a:defRPr sz="40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1066800" y="1447800"/>
            <a:ext cx="76962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7F708686-1E3C-4E13-9E36-6461873B2172}" type="slidenum">
              <a:rPr lang="en-US" smtClean="0">
                <a:solidFill>
                  <a:srgbClr val="000000">
                    <a:tint val="75000"/>
                  </a:srgbClr>
                </a:solidFill>
              </a:rPr>
              <a:pPr/>
              <a:t>‹#›</a:t>
            </a:fld>
            <a:endParaRPr lang="en-US">
              <a:solidFill>
                <a:srgbClr val="000000">
                  <a:tint val="75000"/>
                </a:srgbClr>
              </a:solidFill>
            </a:endParaRPr>
          </a:p>
        </p:txBody>
      </p:sp>
      <p:pic>
        <p:nvPicPr>
          <p:cNvPr id="11" name="Picture 3" descr="O:\Planning &amp; Environment\Projects\insight2050\Communications Strategy\insight-2050_RGB.jpg"/>
          <p:cNvPicPr>
            <a:picLocks noChangeAspect="1" noChangeArrowheads="1"/>
          </p:cNvPicPr>
          <p:nvPr userDrawn="1"/>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4800" y="304800"/>
            <a:ext cx="1752600" cy="717798"/>
          </a:xfrm>
          <a:prstGeom prst="rect">
            <a:avLst/>
          </a:prstGeom>
          <a:noFill/>
        </p:spPr>
      </p:pic>
    </p:spTree>
    <p:extLst>
      <p:ext uri="{BB962C8B-B14F-4D97-AF65-F5344CB8AC3E}">
        <p14:creationId xmlns:p14="http://schemas.microsoft.com/office/powerpoint/2010/main" val="16708372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20B461-E8BD-4DE1-8891-691BCB907D2E}" type="datetimeFigureOut">
              <a:rPr lang="en-US" smtClean="0">
                <a:solidFill>
                  <a:srgbClr val="000000"/>
                </a:solidFill>
              </a:rPr>
              <a:pPr/>
              <a:t>10/24/2016</a:t>
            </a:fld>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7F708686-1E3C-4E13-9E36-6461873B2172}"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2730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20B461-E8BD-4DE1-8891-691BCB907D2E}" type="datetimeFigureOut">
              <a:rPr lang="en-US" smtClean="0">
                <a:solidFill>
                  <a:srgbClr val="000000"/>
                </a:solidFill>
              </a:rPr>
              <a:pPr/>
              <a:t>10/24/2016</a:t>
            </a:fld>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7F708686-1E3C-4E13-9E36-6461873B2172}"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6565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D9B999-E6B1-42FC-A599-57AB0E0D416A}" type="datetimeFigureOut">
              <a:rPr lang="en-US" smtClean="0"/>
              <a:pPr/>
              <a:t>10/24/2016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171F3D-B894-429F-B5BD-F7F8010FD147}"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10" name="Rounded Rectangle 9"/>
          <p:cNvSpPr/>
          <p:nvPr userDrawn="1"/>
        </p:nvSpPr>
        <p:spPr>
          <a:xfrm>
            <a:off x="209550" y="230188"/>
            <a:ext cx="8745538" cy="6438900"/>
          </a:xfrm>
          <a:prstGeom prst="roundRect">
            <a:avLst>
              <a:gd name="adj" fmla="val 2412"/>
            </a:avLst>
          </a:prstGeom>
          <a:solidFill>
            <a:srgbClr val="0B3E5C"/>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ctrTitle"/>
          </p:nvPr>
        </p:nvSpPr>
        <p:spPr>
          <a:xfrm>
            <a:off x="1371600" y="1524001"/>
            <a:ext cx="6400800" cy="1219199"/>
          </a:xfrm>
        </p:spPr>
        <p:txBody>
          <a:bodyPr anchor="ctr">
            <a:normAutofit/>
          </a:bodyPr>
          <a:lstStyle>
            <a:lvl1pPr marL="0" algn="l" defTabSz="914400" rtl="0" eaLnBrk="1" latinLnBrk="0" hangingPunct="1">
              <a:lnSpc>
                <a:spcPct val="90000"/>
              </a:lnSpc>
              <a:defRPr lang="en-US" sz="4000" kern="1200" cap="all" baseline="0" dirty="0">
                <a:solidFill>
                  <a:schemeClr val="bg1"/>
                </a:solidFill>
                <a:latin typeface="Franklin Gothic Medium" pitchFamily="34" charset="0"/>
                <a:ea typeface="+mn-ea"/>
                <a:cs typeface="+mn-cs"/>
              </a:defRPr>
            </a:lvl1pPr>
          </a:lstStyle>
          <a:p>
            <a:r>
              <a:rPr lang="en-US" smtClean="0"/>
              <a:t>Click to edit Master title style</a:t>
            </a:r>
            <a:endParaRPr lang="en-US" dirty="0"/>
          </a:p>
        </p:txBody>
      </p:sp>
      <p:pic>
        <p:nvPicPr>
          <p:cNvPr id="11" name="Picture 1" descr="MORPC_RGB_Reverse_Primary.pdf"/>
          <p:cNvPicPr>
            <a:picLocks noChangeAspect="1"/>
          </p:cNvPicPr>
          <p:nvPr userDrawn="1"/>
        </p:nvPicPr>
        <p:blipFill>
          <a:blip r:embed="rId2" cstate="screen"/>
          <a:srcRect/>
          <a:stretch>
            <a:fillRect/>
          </a:stretch>
        </p:blipFill>
        <p:spPr bwMode="auto">
          <a:xfrm>
            <a:off x="1136650" y="4284663"/>
            <a:ext cx="2165350" cy="1593850"/>
          </a:xfrm>
          <a:prstGeom prst="rect">
            <a:avLst/>
          </a:prstGeom>
          <a:noFill/>
          <a:ln w="9525">
            <a:noFill/>
            <a:miter lim="800000"/>
            <a:headEnd/>
            <a:tailEnd/>
          </a:ln>
        </p:spPr>
      </p:pic>
      <p:sp>
        <p:nvSpPr>
          <p:cNvPr id="8" name="Text Placeholder 7"/>
          <p:cNvSpPr>
            <a:spLocks noGrp="1"/>
          </p:cNvSpPr>
          <p:nvPr>
            <p:ph type="body" sz="quarter" idx="10"/>
          </p:nvPr>
        </p:nvSpPr>
        <p:spPr>
          <a:xfrm>
            <a:off x="1371600" y="3048000"/>
            <a:ext cx="6400800" cy="1219200"/>
          </a:xfrm>
        </p:spPr>
        <p:txBody>
          <a:bodyPr anchor="ctr">
            <a:normAutofit/>
          </a:bodyPr>
          <a:lstStyle>
            <a:lvl1pPr marL="0" indent="0">
              <a:buNone/>
              <a:defRPr sz="2800">
                <a:solidFill>
                  <a:schemeClr val="bg1"/>
                </a:solidFill>
                <a:latin typeface="+mj-lt"/>
              </a:defRPr>
            </a:lvl1pPr>
            <a:lvl2pPr marL="0" indent="0">
              <a:buNone/>
              <a:defRPr/>
            </a:lvl2pPr>
            <a:lvl3pPr marL="0" indent="0">
              <a:buNone/>
              <a:defRPr/>
            </a:lvl3pPr>
            <a:lvl4pPr marL="0" indent="0">
              <a:buNone/>
              <a:defRPr/>
            </a:lvl4pPr>
            <a:lvl5pPr marL="0" indent="0">
              <a:buNone/>
              <a:defRPr/>
            </a:lvl5pPr>
          </a:lstStyle>
          <a:p>
            <a:pPr lvl="0"/>
            <a:r>
              <a:rPr lang="en-US" smtClean="0"/>
              <a:t>Click to edit Master text styles</a:t>
            </a:r>
          </a:p>
        </p:txBody>
      </p:sp>
    </p:spTree>
    <p:extLst>
      <p:ext uri="{BB962C8B-B14F-4D97-AF65-F5344CB8AC3E}">
        <p14:creationId xmlns:p14="http://schemas.microsoft.com/office/powerpoint/2010/main" val="1275914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9D9B999-E6B1-42FC-A599-57AB0E0D416A}" type="datetimeFigureOut">
              <a:rPr lang="en-US" smtClean="0"/>
              <a:pPr/>
              <a:t>10/24/2016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171F3D-B894-429F-B5BD-F7F8010FD14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9D9B999-E6B1-42FC-A599-57AB0E0D416A}" type="datetimeFigureOut">
              <a:rPr lang="en-US" smtClean="0"/>
              <a:pPr/>
              <a:t>10/24/2016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171F3D-B894-429F-B5BD-F7F8010FD14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9D9B999-E6B1-42FC-A599-57AB0E0D416A}" type="datetimeFigureOut">
              <a:rPr lang="en-US" smtClean="0"/>
              <a:pPr/>
              <a:t>10/24/2016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171F3D-B894-429F-B5BD-F7F8010FD14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D9B999-E6B1-42FC-A599-57AB0E0D416A}" type="datetimeFigureOut">
              <a:rPr lang="en-US" smtClean="0"/>
              <a:pPr/>
              <a:t>10/24/2016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171F3D-B894-429F-B5BD-F7F8010FD14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D9B999-E6B1-42FC-A599-57AB0E0D416A}" type="datetimeFigureOut">
              <a:rPr lang="en-US" smtClean="0"/>
              <a:pPr/>
              <a:t>10/24/2016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171F3D-B894-429F-B5BD-F7F8010FD14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D9B999-E6B1-42FC-A599-57AB0E0D416A}" type="datetimeFigureOut">
              <a:rPr lang="en-US" smtClean="0"/>
              <a:pPr/>
              <a:t>10/24/2016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171F3D-B894-429F-B5BD-F7F8010FD14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9.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0.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1.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2.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3.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4.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25.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26.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theme" Target="../theme/theme18.xml"/><Relationship Id="rId1" Type="http://schemas.openxmlformats.org/officeDocument/2006/relationships/slideLayout" Target="../slideLayouts/slideLayout27.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19.xml"/><Relationship Id="rId1" Type="http://schemas.openxmlformats.org/officeDocument/2006/relationships/slideLayout" Target="../slideLayouts/slideLayout28.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20.xml"/><Relationship Id="rId1" Type="http://schemas.openxmlformats.org/officeDocument/2006/relationships/slideLayout" Target="../slideLayouts/slideLayout29.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theme" Target="../theme/theme21.xml"/><Relationship Id="rId1"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3.jpeg"/></Relationships>
</file>

<file path=ppt/slideMasters/_rels/slideMaster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9.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D9B999-E6B1-42FC-A599-57AB0E0D416A}" type="datetimeFigureOut">
              <a:rPr lang="en-US" smtClean="0"/>
              <a:pPr/>
              <a:t>10/24/2016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71F3D-B894-429F-B5BD-F7F8010FD14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FAA32F-0127-4C8D-BDD6-7CC23AF92197}" type="datetimeFigureOut">
              <a:rPr lang="en-US" smtClean="0">
                <a:solidFill>
                  <a:prstClr val="black">
                    <a:tint val="75000"/>
                  </a:prstClr>
                </a:solidFill>
              </a:rPr>
              <a:pPr/>
              <a:t>10/24/2016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3CAB6-640D-47D9-AB1C-C7799A5774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5542929"/>
      </p:ext>
    </p:extLst>
  </p:cSld>
  <p:clrMap bg1="lt1" tx1="dk1" bg2="lt2" tx2="dk2" accent1="accent1" accent2="accent2" accent3="accent3" accent4="accent4" accent5="accent5" accent6="accent6" hlink="hlink" folHlink="folHlink"/>
  <p:sldLayoutIdLst>
    <p:sldLayoutId id="214748368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FAA32F-0127-4C8D-BDD6-7CC23AF92197}" type="datetimeFigureOut">
              <a:rPr lang="en-US" smtClean="0">
                <a:solidFill>
                  <a:prstClr val="black">
                    <a:tint val="75000"/>
                  </a:prstClr>
                </a:solidFill>
              </a:rPr>
              <a:pPr/>
              <a:t>10/24/2016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3CAB6-640D-47D9-AB1C-C7799A5774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5542929"/>
      </p:ext>
    </p:extLst>
  </p:cSld>
  <p:clrMap bg1="lt1" tx1="dk1" bg2="lt2" tx2="dk2" accent1="accent1" accent2="accent2" accent3="accent3" accent4="accent4" accent5="accent5" accent6="accent6" hlink="hlink" folHlink="folHlink"/>
  <p:sldLayoutIdLst>
    <p:sldLayoutId id="214748368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FAA32F-0127-4C8D-BDD6-7CC23AF92197}" type="datetimeFigureOut">
              <a:rPr lang="en-US" smtClean="0">
                <a:solidFill>
                  <a:prstClr val="black">
                    <a:tint val="75000"/>
                  </a:prstClr>
                </a:solidFill>
              </a:rPr>
              <a:pPr/>
              <a:t>10/24/2016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3CAB6-640D-47D9-AB1C-C7799A5774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5542929"/>
      </p:ext>
    </p:extLst>
  </p:cSld>
  <p:clrMap bg1="lt1" tx1="dk1" bg2="lt2" tx2="dk2" accent1="accent1" accent2="accent2" accent3="accent3" accent4="accent4" accent5="accent5" accent6="accent6" hlink="hlink" folHlink="folHlink"/>
  <p:sldLayoutIdLst>
    <p:sldLayoutId id="214748368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D9B999-E6B1-42FC-A599-57AB0E0D416A}" type="datetimeFigureOut">
              <a:rPr lang="en-US" smtClean="0">
                <a:solidFill>
                  <a:srgbClr val="00354E">
                    <a:tint val="75000"/>
                  </a:srgbClr>
                </a:solidFill>
              </a:rPr>
              <a:pPr/>
              <a:t>10/24/2016</a:t>
            </a:fld>
            <a:endParaRPr lang="en-US">
              <a:solidFill>
                <a:srgbClr val="00354E">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0354E">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71F3D-B894-429F-B5BD-F7F8010FD147}" type="slidenum">
              <a:rPr lang="en-US" smtClean="0">
                <a:solidFill>
                  <a:srgbClr val="00354E">
                    <a:tint val="75000"/>
                  </a:srgbClr>
                </a:solidFill>
              </a:rPr>
              <a:pPr/>
              <a:t>‹#›</a:t>
            </a:fld>
            <a:endParaRPr lang="en-US">
              <a:solidFill>
                <a:srgbClr val="00354E">
                  <a:tint val="75000"/>
                </a:srgbClr>
              </a:solidFill>
            </a:endParaRPr>
          </a:p>
        </p:txBody>
      </p:sp>
    </p:spTree>
  </p:cSld>
  <p:clrMap bg1="lt1" tx1="dk1" bg2="lt2" tx2="dk2" accent1="accent1" accent2="accent2" accent3="accent3" accent4="accent4" accent5="accent5" accent6="accent6" hlink="hlink" folHlink="folHlink"/>
  <p:sldLayoutIdLst>
    <p:sldLayoutId id="214748369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D9B999-E6B1-42FC-A599-57AB0E0D416A}" type="datetimeFigureOut">
              <a:rPr lang="en-US" smtClean="0">
                <a:solidFill>
                  <a:srgbClr val="00354E">
                    <a:tint val="75000"/>
                  </a:srgbClr>
                </a:solidFill>
              </a:rPr>
              <a:pPr/>
              <a:t>10/24/2016</a:t>
            </a:fld>
            <a:endParaRPr lang="en-US">
              <a:solidFill>
                <a:srgbClr val="00354E">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0354E">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71F3D-B894-429F-B5BD-F7F8010FD147}" type="slidenum">
              <a:rPr lang="en-US" smtClean="0">
                <a:solidFill>
                  <a:srgbClr val="00354E">
                    <a:tint val="75000"/>
                  </a:srgbClr>
                </a:solidFill>
              </a:rPr>
              <a:pPr/>
              <a:t>‹#›</a:t>
            </a:fld>
            <a:endParaRPr lang="en-US">
              <a:solidFill>
                <a:srgbClr val="00354E">
                  <a:tint val="75000"/>
                </a:srgbClr>
              </a:solidFill>
            </a:endParaRPr>
          </a:p>
        </p:txBody>
      </p:sp>
    </p:spTree>
  </p:cSld>
  <p:clrMap bg1="lt1" tx1="dk1" bg2="lt2" tx2="dk2" accent1="accent1" accent2="accent2" accent3="accent3" accent4="accent4" accent5="accent5" accent6="accent6" hlink="hlink" folHlink="folHlink"/>
  <p:sldLayoutIdLst>
    <p:sldLayoutId id="214748369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D9B999-E6B1-42FC-A599-57AB0E0D416A}" type="datetimeFigureOut">
              <a:rPr lang="en-US" smtClean="0">
                <a:solidFill>
                  <a:srgbClr val="00354E">
                    <a:tint val="75000"/>
                  </a:srgbClr>
                </a:solidFill>
              </a:rPr>
              <a:pPr/>
              <a:t>10/24/2016</a:t>
            </a:fld>
            <a:endParaRPr lang="en-US">
              <a:solidFill>
                <a:srgbClr val="00354E">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0354E">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71F3D-B894-429F-B5BD-F7F8010FD147}" type="slidenum">
              <a:rPr lang="en-US" smtClean="0">
                <a:solidFill>
                  <a:srgbClr val="00354E">
                    <a:tint val="75000"/>
                  </a:srgbClr>
                </a:solidFill>
              </a:rPr>
              <a:pPr/>
              <a:t>‹#›</a:t>
            </a:fld>
            <a:endParaRPr lang="en-US">
              <a:solidFill>
                <a:srgbClr val="00354E">
                  <a:tint val="75000"/>
                </a:srgbClr>
              </a:solidFill>
            </a:endParaRPr>
          </a:p>
        </p:txBody>
      </p:sp>
    </p:spTree>
  </p:cSld>
  <p:clrMap bg1="lt1" tx1="dk1" bg2="lt2" tx2="dk2" accent1="accent1" accent2="accent2" accent3="accent3" accent4="accent4" accent5="accent5" accent6="accent6" hlink="hlink" folHlink="folHlink"/>
  <p:sldLayoutIdLst>
    <p:sldLayoutId id="214748369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D9B999-E6B1-42FC-A599-57AB0E0D416A}" type="datetimeFigureOut">
              <a:rPr lang="en-US" smtClean="0">
                <a:solidFill>
                  <a:srgbClr val="00354E">
                    <a:tint val="75000"/>
                  </a:srgbClr>
                </a:solidFill>
              </a:rPr>
              <a:pPr/>
              <a:t>10/24/2016</a:t>
            </a:fld>
            <a:endParaRPr lang="en-US">
              <a:solidFill>
                <a:srgbClr val="00354E">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0354E">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71F3D-B894-429F-B5BD-F7F8010FD147}" type="slidenum">
              <a:rPr lang="en-US" smtClean="0">
                <a:solidFill>
                  <a:srgbClr val="00354E">
                    <a:tint val="75000"/>
                  </a:srgbClr>
                </a:solidFill>
              </a:rPr>
              <a:pPr/>
              <a:t>‹#›</a:t>
            </a:fld>
            <a:endParaRPr lang="en-US">
              <a:solidFill>
                <a:srgbClr val="00354E">
                  <a:tint val="75000"/>
                </a:srgbClr>
              </a:solidFill>
            </a:endParaRPr>
          </a:p>
        </p:txBody>
      </p:sp>
    </p:spTree>
  </p:cSld>
  <p:clrMap bg1="lt1" tx1="dk1" bg2="lt2" tx2="dk2" accent1="accent1" accent2="accent2" accent3="accent3" accent4="accent4" accent5="accent5" accent6="accent6" hlink="hlink" folHlink="folHlink"/>
  <p:sldLayoutIdLst>
    <p:sldLayoutId id="214748369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B4E21C4C-6353-F64E-B37C-443A5EBD5119}" type="datetimeFigureOut">
              <a:rPr lang="en-US" smtClean="0">
                <a:solidFill>
                  <a:prstClr val="black">
                    <a:tint val="75000"/>
                  </a:prstClr>
                </a:solidFill>
              </a:rPr>
              <a:pPr defTabSz="457200"/>
              <a:t>10/24/2016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DAD83CBA-257B-944D-ABEB-F43456DB2F9A}"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300886143"/>
      </p:ext>
    </p:extLst>
  </p:cSld>
  <p:clrMap bg1="lt1" tx1="dk1" bg2="lt2" tx2="dk2" accent1="accent1" accent2="accent2" accent3="accent3" accent4="accent4" accent5="accent5" accent6="accent6" hlink="hlink" folHlink="folHlink"/>
  <p:sldLayoutIdLst>
    <p:sldLayoutId id="214748369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914400"/>
            <a:ext cx="8229600" cy="762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722437"/>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E3326E-3B0A-492F-B707-49B594A9BA8D}" type="datetimeFigureOut">
              <a:rPr lang="en-US" smtClean="0">
                <a:solidFill>
                  <a:srgbClr val="000000">
                    <a:tint val="75000"/>
                  </a:srgbClr>
                </a:solidFill>
              </a:rPr>
              <a:pPr/>
              <a:t>10/24/2016</a:t>
            </a:fld>
            <a:endParaRPr lang="en-US">
              <a:solidFill>
                <a:srgbClr val="000000">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000000">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C3E7B6-2C7A-4FD0-9AFF-CE0770BB96DE}" type="slidenum">
              <a:rPr lang="en-US" smtClean="0">
                <a:solidFill>
                  <a:srgbClr val="000000">
                    <a:tint val="75000"/>
                  </a:srgbClr>
                </a:solidFill>
              </a:rPr>
              <a:pPr/>
              <a:t>‹#›</a:t>
            </a:fld>
            <a:endParaRPr lang="en-US">
              <a:solidFill>
                <a:srgbClr val="000000">
                  <a:tint val="75000"/>
                </a:srgbClr>
              </a:solidFill>
            </a:endParaRPr>
          </a:p>
        </p:txBody>
      </p:sp>
      <p:sp>
        <p:nvSpPr>
          <p:cNvPr id="7" name="Rounded Rectangle 6"/>
          <p:cNvSpPr/>
          <p:nvPr/>
        </p:nvSpPr>
        <p:spPr>
          <a:xfrm>
            <a:off x="209550" y="-173038"/>
            <a:ext cx="8745538" cy="1004888"/>
          </a:xfrm>
          <a:prstGeom prst="roundRect">
            <a:avLst>
              <a:gd name="adj" fmla="val 15465"/>
            </a:avLst>
          </a:prstGeom>
          <a:solidFill>
            <a:srgbClr val="0B3E5C"/>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white"/>
              </a:solidFill>
            </a:endParaRPr>
          </a:p>
        </p:txBody>
      </p:sp>
      <p:pic>
        <p:nvPicPr>
          <p:cNvPr id="8" name="Picture 1" descr="MORPC_RGB_Reverse_Secondary.pdf"/>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25875" y="-90488"/>
            <a:ext cx="1531938" cy="1052513"/>
          </a:xfrm>
          <a:prstGeom prst="rect">
            <a:avLst/>
          </a:prstGeom>
          <a:noFill/>
          <a:ln w="9525">
            <a:noFill/>
            <a:miter lim="800000"/>
            <a:headEnd/>
            <a:tailEnd/>
          </a:ln>
        </p:spPr>
      </p:pic>
    </p:spTree>
    <p:extLst>
      <p:ext uri="{BB962C8B-B14F-4D97-AF65-F5344CB8AC3E}">
        <p14:creationId xmlns:p14="http://schemas.microsoft.com/office/powerpoint/2010/main" val="2767096903"/>
      </p:ext>
    </p:extLst>
  </p:cSld>
  <p:clrMap bg1="lt1" tx1="dk1" bg2="lt2" tx2="dk2" accent1="accent1" accent2="accent2" accent3="accent3" accent4="accent4" accent5="accent5" accent6="accent6" hlink="hlink" folHlink="folHlink"/>
  <p:sldLayoutIdLst>
    <p:sldLayoutId id="214748370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descr="C:\Users\ataylor\Dropbox\Insight 2050 powerpoint V2\MORPC_Impact20508.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scene3d>
            <a:camera prst="orthographicFront">
              <a:rot lat="0" lon="0" rev="10800000"/>
            </a:camera>
            <a:lightRig rig="threePt" dir="t"/>
          </a:scene3d>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1020B461-E8BD-4DE1-8891-691BCB907D2E}" type="datetimeFigureOut">
              <a:rPr lang="en-US" smtClean="0">
                <a:solidFill>
                  <a:srgbClr val="000000"/>
                </a:solidFill>
              </a:rPr>
              <a:pPr/>
              <a:t>10/24/2016</a:t>
            </a:fld>
            <a:endParaRPr lang="en-US">
              <a:solidFill>
                <a:srgbClr val="000000"/>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solidFill>
                <a:srgbClr val="000000"/>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7F708686-1E3C-4E13-9E36-6461873B2172}"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6036217"/>
      </p:ext>
    </p:extLst>
  </p:cSld>
  <p:clrMap bg1="lt1" tx1="dk1" bg2="lt2" tx2="dk2" accent1="accent1" accent2="accent2" accent3="accent3" accent4="accent4" accent5="accent5" accent6="accent6" hlink="hlink" folHlink="folHlink"/>
  <p:sldLayoutIdLst>
    <p:sldLayoutId id="214748370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descr="C:\Users\ataylor\Dropbox\Insight 2050 powerpoint V2\MORPC_Impact20508.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scene3d>
            <a:camera prst="orthographicFront">
              <a:rot lat="0" lon="0" rev="10800000"/>
            </a:camera>
            <a:lightRig rig="threePt" dir="t"/>
          </a:scene3d>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1020B461-E8BD-4DE1-8891-691BCB907D2E}" type="datetimeFigureOut">
              <a:rPr lang="en-US" smtClean="0">
                <a:solidFill>
                  <a:srgbClr val="000000"/>
                </a:solidFill>
              </a:rPr>
              <a:pPr/>
              <a:t>10/24/2016</a:t>
            </a:fld>
            <a:endParaRPr lang="en-US">
              <a:solidFill>
                <a:srgbClr val="000000"/>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solidFill>
                <a:srgbClr val="000000"/>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7F708686-1E3C-4E13-9E36-6461873B2172}" type="slidenum">
              <a:rPr lang="en-US" smtClean="0">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descr="C:\Users\ataylor\Dropbox\Insight 2050 powerpoint V2\MORPC_Impact20508.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scene3d>
            <a:camera prst="orthographicFront">
              <a:rot lat="0" lon="0" rev="10800000"/>
            </a:camera>
            <a:lightRig rig="threePt" dir="t"/>
          </a:scene3d>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1020B461-E8BD-4DE1-8891-691BCB907D2E}" type="datetimeFigureOut">
              <a:rPr lang="en-US" smtClean="0">
                <a:solidFill>
                  <a:srgbClr val="000000"/>
                </a:solidFill>
              </a:rPr>
              <a:pPr/>
              <a:t>10/24/2016</a:t>
            </a:fld>
            <a:endParaRPr lang="en-US">
              <a:solidFill>
                <a:srgbClr val="000000"/>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solidFill>
                <a:srgbClr val="000000"/>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7F708686-1E3C-4E13-9E36-6461873B2172}"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8182274"/>
      </p:ext>
    </p:extLst>
  </p:cSld>
  <p:clrMap bg1="lt1" tx1="dk1" bg2="lt2" tx2="dk2" accent1="accent1" accent2="accent2" accent3="accent3" accent4="accent4" accent5="accent5" accent6="accent6" hlink="hlink" folHlink="folHlink"/>
  <p:sldLayoutIdLst>
    <p:sldLayoutId id="214748370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914400"/>
            <a:ext cx="8229600" cy="762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722437"/>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E3326E-3B0A-492F-B707-49B594A9BA8D}" type="datetimeFigureOut">
              <a:rPr lang="en-US" smtClean="0">
                <a:solidFill>
                  <a:srgbClr val="000000">
                    <a:tint val="75000"/>
                  </a:srgbClr>
                </a:solidFill>
              </a:rPr>
              <a:pPr/>
              <a:t>10/24/2016</a:t>
            </a:fld>
            <a:endParaRPr lang="en-US">
              <a:solidFill>
                <a:srgbClr val="000000">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000000">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C3E7B6-2C7A-4FD0-9AFF-CE0770BB96DE}" type="slidenum">
              <a:rPr lang="en-US" smtClean="0">
                <a:solidFill>
                  <a:srgbClr val="000000">
                    <a:tint val="75000"/>
                  </a:srgbClr>
                </a:solidFill>
              </a:rPr>
              <a:pPr/>
              <a:t>‹#›</a:t>
            </a:fld>
            <a:endParaRPr lang="en-US">
              <a:solidFill>
                <a:srgbClr val="000000">
                  <a:tint val="75000"/>
                </a:srgbClr>
              </a:solidFill>
            </a:endParaRPr>
          </a:p>
        </p:txBody>
      </p:sp>
      <p:sp>
        <p:nvSpPr>
          <p:cNvPr id="7" name="Rounded Rectangle 6"/>
          <p:cNvSpPr/>
          <p:nvPr/>
        </p:nvSpPr>
        <p:spPr>
          <a:xfrm>
            <a:off x="209550" y="-173038"/>
            <a:ext cx="8745538" cy="1004888"/>
          </a:xfrm>
          <a:prstGeom prst="roundRect">
            <a:avLst>
              <a:gd name="adj" fmla="val 15465"/>
            </a:avLst>
          </a:prstGeom>
          <a:solidFill>
            <a:srgbClr val="0B3E5C"/>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white"/>
              </a:solidFill>
            </a:endParaRPr>
          </a:p>
        </p:txBody>
      </p:sp>
      <p:pic>
        <p:nvPicPr>
          <p:cNvPr id="8" name="Picture 1" descr="MORPC_RGB_Reverse_Secondary.pdf"/>
          <p:cNvPicPr>
            <a:picLocks noChangeAspect="1"/>
          </p:cNvPicPr>
          <p:nvPr/>
        </p:nvPicPr>
        <p:blipFill>
          <a:blip r:embed="rId3" cstate="screen"/>
          <a:srcRect/>
          <a:stretch>
            <a:fillRect/>
          </a:stretch>
        </p:blipFill>
        <p:spPr bwMode="auto">
          <a:xfrm>
            <a:off x="3825875" y="-90488"/>
            <a:ext cx="1531938" cy="1052513"/>
          </a:xfrm>
          <a:prstGeom prst="rect">
            <a:avLst/>
          </a:prstGeom>
          <a:noFill/>
          <a:ln w="9525">
            <a:noFill/>
            <a:miter lim="800000"/>
            <a:headEnd/>
            <a:tailEnd/>
          </a:ln>
        </p:spPr>
      </p:pic>
    </p:spTree>
    <p:extLst>
      <p:ext uri="{BB962C8B-B14F-4D97-AF65-F5344CB8AC3E}">
        <p14:creationId xmlns:p14="http://schemas.microsoft.com/office/powerpoint/2010/main" val="1211379715"/>
      </p:ext>
    </p:extLst>
  </p:cSld>
  <p:clrMap bg1="lt1" tx1="dk1" bg2="lt2" tx2="dk2" accent1="accent1" accent2="accent2" accent3="accent3" accent4="accent4" accent5="accent5" accent6="accent6" hlink="hlink" folHlink="folHlink"/>
  <p:sldLayoutIdLst>
    <p:sldLayoutId id="214748370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descr="C:\Users\ataylor\Dropbox\Insight 2050 powerpoint V2\MORPC_Impact20508.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scene3d>
            <a:camera prst="orthographicFront">
              <a:rot lat="0" lon="0" rev="10800000"/>
            </a:camera>
            <a:lightRig rig="threePt" dir="t"/>
          </a:scene3d>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1020B461-E8BD-4DE1-8891-691BCB907D2E}" type="datetimeFigureOut">
              <a:rPr lang="en-US" smtClean="0">
                <a:solidFill>
                  <a:srgbClr val="000000"/>
                </a:solidFill>
              </a:rPr>
              <a:pPr/>
              <a:t>10/24/2016</a:t>
            </a:fld>
            <a:endParaRPr lang="en-US">
              <a:solidFill>
                <a:srgbClr val="000000"/>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solidFill>
                <a:srgbClr val="000000"/>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7F708686-1E3C-4E13-9E36-6461873B2172}" type="slidenum">
              <a:rPr lang="en-US" smtClean="0">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83FD9E-75E8-462D-8F07-65CAAF91B5D1}" type="datetimeFigureOut">
              <a:rPr lang="en-US" smtClean="0">
                <a:solidFill>
                  <a:prstClr val="black">
                    <a:tint val="75000"/>
                  </a:prstClr>
                </a:solidFill>
              </a:rPr>
              <a:pPr/>
              <a:t>10/24/2016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F1AA21-0C5C-40A5-BDBF-2428A4019DCD}"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9" r:id="rId1"/>
    <p:sldLayoutId id="214748368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descr="C:\Users\ataylor\Dropbox\Insight 2050 powerpoint V2\MORPC_Impact20508.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scene3d>
            <a:camera prst="orthographicFront">
              <a:rot lat="0" lon="0" rev="10800000"/>
            </a:camera>
            <a:lightRig rig="threePt" dir="t"/>
          </a:scene3d>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1020B461-E8BD-4DE1-8891-691BCB907D2E}" type="datetimeFigureOut">
              <a:rPr lang="en-US" smtClean="0">
                <a:solidFill>
                  <a:srgbClr val="000000"/>
                </a:solidFill>
              </a:rPr>
              <a:pPr/>
              <a:t>10/24/2016</a:t>
            </a:fld>
            <a:endParaRPr lang="en-US">
              <a:solidFill>
                <a:srgbClr val="000000"/>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solidFill>
                <a:srgbClr val="000000"/>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7F708686-1E3C-4E13-9E36-6461873B2172}" type="slidenum">
              <a:rPr lang="en-US" smtClean="0">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7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descr="C:\Users\ataylor\Dropbox\Insight 2050 powerpoint V2\MORPC_Impact20508.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scene3d>
            <a:camera prst="orthographicFront">
              <a:rot lat="0" lon="0" rev="10800000"/>
            </a:camera>
            <a:lightRig rig="threePt" dir="t"/>
          </a:scene3d>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1020B461-E8BD-4DE1-8891-691BCB907D2E}" type="datetimeFigureOut">
              <a:rPr lang="en-US" smtClean="0">
                <a:solidFill>
                  <a:srgbClr val="000000"/>
                </a:solidFill>
              </a:rPr>
              <a:pPr/>
              <a:t>10/24/2016</a:t>
            </a:fld>
            <a:endParaRPr lang="en-US">
              <a:solidFill>
                <a:srgbClr val="000000"/>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solidFill>
                <a:srgbClr val="000000"/>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7F708686-1E3C-4E13-9E36-6461873B2172}" type="slidenum">
              <a:rPr lang="en-US" smtClean="0">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descr="C:\Users\ataylor\Dropbox\Insight 2050 powerpoint V2\MORPC_Impact20508.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scene3d>
            <a:camera prst="orthographicFront">
              <a:rot lat="0" lon="0" rev="10800000"/>
            </a:camera>
            <a:lightRig rig="threePt" dir="t"/>
          </a:scene3d>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1020B461-E8BD-4DE1-8891-691BCB907D2E}" type="datetimeFigureOut">
              <a:rPr lang="en-US" smtClean="0">
                <a:solidFill>
                  <a:srgbClr val="000000"/>
                </a:solidFill>
              </a:rPr>
              <a:pPr/>
              <a:t>10/24/2016</a:t>
            </a:fld>
            <a:endParaRPr lang="en-US">
              <a:solidFill>
                <a:srgbClr val="000000"/>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solidFill>
                <a:srgbClr val="000000"/>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7F708686-1E3C-4E13-9E36-6461873B2172}" type="slidenum">
              <a:rPr lang="en-US" smtClean="0">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75" r:id="rId1"/>
    <p:sldLayoutId id="2147483699"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descr="C:\Users\ataylor\Dropbox\Insight 2050 powerpoint V2\MORPC_Impact20508.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scene3d>
            <a:camera prst="orthographicFront">
              <a:rot lat="0" lon="0" rev="10800000"/>
            </a:camera>
            <a:lightRig rig="threePt" dir="t"/>
          </a:scene3d>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1020B461-E8BD-4DE1-8891-691BCB907D2E}" type="datetimeFigureOut">
              <a:rPr lang="en-US" smtClean="0">
                <a:solidFill>
                  <a:srgbClr val="000000"/>
                </a:solidFill>
              </a:rPr>
              <a:pPr/>
              <a:t>10/24/2016</a:t>
            </a:fld>
            <a:endParaRPr lang="en-US">
              <a:solidFill>
                <a:srgbClr val="000000"/>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solidFill>
                <a:srgbClr val="000000"/>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7F708686-1E3C-4E13-9E36-6461873B2172}" type="slidenum">
              <a:rPr lang="en-US" smtClean="0">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descr="C:\Users\ataylor\Dropbox\Insight 2050 powerpoint V2\MORPC_Impact20508.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scene3d>
            <a:camera prst="orthographicFront">
              <a:rot lat="0" lon="0" rev="10800000"/>
            </a:camera>
            <a:lightRig rig="threePt" dir="t"/>
          </a:scene3d>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1020B461-E8BD-4DE1-8891-691BCB907D2E}" type="datetimeFigureOut">
              <a:rPr lang="en-US" smtClean="0">
                <a:solidFill>
                  <a:srgbClr val="000000"/>
                </a:solidFill>
              </a:rPr>
              <a:pPr/>
              <a:t>10/24/2016</a:t>
            </a:fld>
            <a:endParaRPr lang="en-US">
              <a:solidFill>
                <a:srgbClr val="000000"/>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solidFill>
                <a:srgbClr val="000000"/>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7F708686-1E3C-4E13-9E36-6461873B2172}" type="slidenum">
              <a:rPr lang="en-US" smtClean="0">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7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Layout" Target="../slideLayouts/slideLayout20.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Layout" Target="../slideLayouts/slideLayout21.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2.xml"/><Relationship Id="rId5" Type="http://schemas.openxmlformats.org/officeDocument/2006/relationships/image" Target="../media/image30.jpe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3.xml"/><Relationship Id="rId5" Type="http://schemas.openxmlformats.org/officeDocument/2006/relationships/image" Target="../media/image31.jpe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4.xml"/><Relationship Id="rId5" Type="http://schemas.openxmlformats.org/officeDocument/2006/relationships/image" Target="../media/image32.jpe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5.xml"/><Relationship Id="rId5" Type="http://schemas.openxmlformats.org/officeDocument/2006/relationships/image" Target="../media/image33.jpe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58.wmf"/><Relationship Id="rId3" Type="http://schemas.openxmlformats.org/officeDocument/2006/relationships/image" Target="../media/image28.jpe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wmf"/><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jpe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400" y="228600"/>
            <a:ext cx="8745538" cy="6438900"/>
          </a:xfrm>
          <a:prstGeom prst="roundRect">
            <a:avLst>
              <a:gd name="adj" fmla="val 2412"/>
            </a:avLst>
          </a:prstGeom>
          <a:solidFill>
            <a:srgbClr val="0B3E5C"/>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solidFill>
                <a:prstClr val="white"/>
              </a:solidFill>
            </a:endParaRPr>
          </a:p>
        </p:txBody>
      </p:sp>
      <p:pic>
        <p:nvPicPr>
          <p:cNvPr id="16386" name="Picture 1" descr="MORPC_RGB_Reverse_Primary.pdf"/>
          <p:cNvPicPr>
            <a:picLocks noChangeAspect="1"/>
          </p:cNvPicPr>
          <p:nvPr/>
        </p:nvPicPr>
        <p:blipFill>
          <a:blip r:embed="rId3" cstate="print"/>
          <a:srcRect/>
          <a:stretch>
            <a:fillRect/>
          </a:stretch>
        </p:blipFill>
        <p:spPr bwMode="auto">
          <a:xfrm>
            <a:off x="762000" y="4648200"/>
            <a:ext cx="2165350" cy="1593850"/>
          </a:xfrm>
          <a:prstGeom prst="rect">
            <a:avLst/>
          </a:prstGeom>
          <a:noFill/>
          <a:ln w="9525">
            <a:noFill/>
            <a:miter lim="800000"/>
            <a:headEnd/>
            <a:tailEnd/>
          </a:ln>
        </p:spPr>
      </p:pic>
      <p:sp>
        <p:nvSpPr>
          <p:cNvPr id="16387" name="TextBox 7"/>
          <p:cNvSpPr txBox="1">
            <a:spLocks noChangeArrowheads="1"/>
          </p:cNvSpPr>
          <p:nvPr/>
        </p:nvSpPr>
        <p:spPr bwMode="auto">
          <a:xfrm>
            <a:off x="1367631" y="533400"/>
            <a:ext cx="6408738" cy="1754326"/>
          </a:xfrm>
          <a:prstGeom prst="rect">
            <a:avLst/>
          </a:prstGeom>
          <a:noFill/>
          <a:ln w="9525">
            <a:noFill/>
            <a:miter lim="800000"/>
            <a:headEnd/>
            <a:tailEnd/>
          </a:ln>
        </p:spPr>
        <p:txBody>
          <a:bodyPr>
            <a:spAutoFit/>
          </a:bodyPr>
          <a:lstStyle/>
          <a:p>
            <a:pPr algn="ctr">
              <a:lnSpc>
                <a:spcPct val="90000"/>
              </a:lnSpc>
            </a:pPr>
            <a:r>
              <a:rPr lang="en-US" sz="4000" dirty="0">
                <a:solidFill>
                  <a:schemeClr val="bg1"/>
                </a:solidFill>
              </a:rPr>
              <a:t>insight2050: A Regional Growth Scenario Analysis to Guide Central Ohio’s Future </a:t>
            </a:r>
            <a:endParaRPr lang="en-US" sz="4000" dirty="0">
              <a:solidFill>
                <a:schemeClr val="bg1"/>
              </a:solidFill>
              <a:latin typeface="Franklin Gothic Medium" pitchFamily="34" charset="0"/>
            </a:endParaRPr>
          </a:p>
        </p:txBody>
      </p:sp>
      <p:sp>
        <p:nvSpPr>
          <p:cNvPr id="5" name="TextBox 7"/>
          <p:cNvSpPr txBox="1">
            <a:spLocks noChangeArrowheads="1"/>
          </p:cNvSpPr>
          <p:nvPr/>
        </p:nvSpPr>
        <p:spPr bwMode="auto">
          <a:xfrm>
            <a:off x="2743200" y="4817261"/>
            <a:ext cx="6019800" cy="1255728"/>
          </a:xfrm>
          <a:prstGeom prst="rect">
            <a:avLst/>
          </a:prstGeom>
          <a:noFill/>
          <a:ln w="9525">
            <a:noFill/>
            <a:miter lim="800000"/>
            <a:headEnd/>
            <a:tailEnd/>
          </a:ln>
        </p:spPr>
        <p:txBody>
          <a:bodyPr wrap="square">
            <a:spAutoFit/>
          </a:bodyPr>
          <a:lstStyle/>
          <a:p>
            <a:pPr algn="r">
              <a:lnSpc>
                <a:spcPct val="90000"/>
              </a:lnSpc>
            </a:pPr>
            <a:r>
              <a:rPr lang="en-US" sz="2800" dirty="0" smtClean="0">
                <a:solidFill>
                  <a:prstClr val="white"/>
                </a:solidFill>
                <a:latin typeface="Franklin Gothic Book" panose="020B0503020102020204" pitchFamily="34" charset="0"/>
              </a:rPr>
              <a:t>AMPO National Conference</a:t>
            </a:r>
          </a:p>
          <a:p>
            <a:pPr algn="r">
              <a:lnSpc>
                <a:spcPct val="90000"/>
              </a:lnSpc>
            </a:pPr>
            <a:r>
              <a:rPr lang="en-US" sz="2800" dirty="0" smtClean="0">
                <a:solidFill>
                  <a:prstClr val="white"/>
                </a:solidFill>
                <a:latin typeface="Franklin Gothic Book" panose="020B0503020102020204" pitchFamily="34" charset="0"/>
              </a:rPr>
              <a:t>Fort Worth, Texas</a:t>
            </a:r>
          </a:p>
          <a:p>
            <a:pPr algn="r">
              <a:lnSpc>
                <a:spcPct val="90000"/>
              </a:lnSpc>
            </a:pPr>
            <a:r>
              <a:rPr lang="en-US" sz="2800" dirty="0" smtClean="0">
                <a:solidFill>
                  <a:prstClr val="white"/>
                </a:solidFill>
                <a:latin typeface="Franklin Gothic Book" panose="020B0503020102020204" pitchFamily="34" charset="0"/>
              </a:rPr>
              <a:t>October 27, 2016</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4500" y="2290762"/>
            <a:ext cx="5715000" cy="227647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00862" y="1974904"/>
            <a:ext cx="5352381" cy="4285714"/>
          </a:xfrm>
          <a:prstGeom prst="rect">
            <a:avLst/>
          </a:prstGeom>
        </p:spPr>
      </p:pic>
      <p:sp>
        <p:nvSpPr>
          <p:cNvPr id="5" name="TextBox 4"/>
          <p:cNvSpPr txBox="1"/>
          <p:nvPr/>
        </p:nvSpPr>
        <p:spPr>
          <a:xfrm>
            <a:off x="381771" y="962306"/>
            <a:ext cx="8189844" cy="1015663"/>
          </a:xfrm>
          <a:prstGeom prst="rect">
            <a:avLst/>
          </a:prstGeom>
          <a:noFill/>
        </p:spPr>
        <p:txBody>
          <a:bodyPr wrap="square" rtlCol="0">
            <a:spAutoFit/>
          </a:bodyPr>
          <a:lstStyle/>
          <a:p>
            <a:pPr algn="ctr"/>
            <a:r>
              <a:rPr lang="en-US" sz="3600" b="1" dirty="0" smtClean="0">
                <a:solidFill>
                  <a:schemeClr val="tx2"/>
                </a:solidFill>
                <a:latin typeface="Franklin Gothic Medium" panose="020B0603020102020204" pitchFamily="34" charset="0"/>
              </a:rPr>
              <a:t>Actual Population Growth (2010-2015)</a:t>
            </a:r>
          </a:p>
          <a:p>
            <a:pPr algn="ctr"/>
            <a:r>
              <a:rPr lang="en-US" sz="2400" b="1" dirty="0" smtClean="0">
                <a:solidFill>
                  <a:schemeClr val="tx2"/>
                </a:solidFill>
                <a:latin typeface="Franklin Gothic Medium" panose="020B0603020102020204" pitchFamily="34" charset="0"/>
              </a:rPr>
              <a:t>7-County insight2050 Region</a:t>
            </a:r>
            <a:endParaRPr lang="en-US" sz="2400" b="1" dirty="0">
              <a:solidFill>
                <a:schemeClr val="tx2"/>
              </a:solidFill>
              <a:latin typeface="Franklin Gothic Medium" panose="020B0603020102020204" pitchFamily="34" charset="0"/>
            </a:endParaRPr>
          </a:p>
        </p:txBody>
      </p:sp>
      <p:grpSp>
        <p:nvGrpSpPr>
          <p:cNvPr id="6" name="Group 11"/>
          <p:cNvGrpSpPr/>
          <p:nvPr/>
        </p:nvGrpSpPr>
        <p:grpSpPr>
          <a:xfrm>
            <a:off x="6596042" y="3541815"/>
            <a:ext cx="2762419" cy="3391601"/>
            <a:chOff x="1223838" y="-78858"/>
            <a:chExt cx="2762419" cy="3391601"/>
          </a:xfrm>
          <a:scene3d>
            <a:camera prst="orthographicFront">
              <a:rot lat="600000" lon="0" rev="10799999"/>
            </a:camera>
            <a:lightRig rig="threePt" dir="t"/>
          </a:scene3d>
        </p:grpSpPr>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85010" y="-78858"/>
              <a:ext cx="914402" cy="914402"/>
            </a:xfrm>
            <a:prstGeom prst="rect">
              <a:avLst/>
            </a:prstGeom>
          </p:spPr>
        </p:pic>
        <p:grpSp>
          <p:nvGrpSpPr>
            <p:cNvPr id="8" name="Group 8"/>
            <p:cNvGrpSpPr/>
            <p:nvPr/>
          </p:nvGrpSpPr>
          <p:grpSpPr>
            <a:xfrm>
              <a:off x="1223838" y="-76525"/>
              <a:ext cx="2762419" cy="3389268"/>
              <a:chOff x="1295399" y="-78858"/>
              <a:chExt cx="2762419" cy="3389268"/>
            </a:xfrm>
          </p:grpSpPr>
          <p:grpSp>
            <p:nvGrpSpPr>
              <p:cNvPr id="9" name="Group 7"/>
              <p:cNvGrpSpPr/>
              <p:nvPr/>
            </p:nvGrpSpPr>
            <p:grpSpPr>
              <a:xfrm>
                <a:off x="1581482" y="-78858"/>
                <a:ext cx="2476336" cy="914402"/>
                <a:chOff x="1581482" y="-78858"/>
                <a:chExt cx="2476336" cy="914402"/>
              </a:xfrm>
            </p:grpSpPr>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43416" y="-78858"/>
                  <a:ext cx="914402" cy="91440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81482" y="-78858"/>
                  <a:ext cx="914402" cy="914402"/>
                </a:xfrm>
                <a:prstGeom prst="rect">
                  <a:avLst/>
                </a:prstGeom>
              </p:spPr>
            </p:pic>
          </p:grpSp>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95399" y="567204"/>
                <a:ext cx="914402" cy="2743206"/>
              </a:xfrm>
              <a:prstGeom prst="rect">
                <a:avLst/>
              </a:prstGeom>
            </p:spPr>
          </p:pic>
        </p:grpSp>
      </p:grpSp>
      <p:pic>
        <p:nvPicPr>
          <p:cNvPr id="10" name="Picture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35178" y="-214211"/>
            <a:ext cx="2743207" cy="1371603"/>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8892" y="731146"/>
            <a:ext cx="914403" cy="2743207"/>
          </a:xfrm>
          <a:prstGeom prst="rect">
            <a:avLst/>
          </a:prstGeom>
          <a:scene3d>
            <a:camera prst="orthographicFront">
              <a:rot lat="0" lon="0" rev="10799999"/>
            </a:camera>
            <a:lightRig rig="threePt" dir="t"/>
          </a:scene3d>
        </p:spPr>
      </p:pic>
      <p:sp>
        <p:nvSpPr>
          <p:cNvPr id="14" name="TextBox 13"/>
          <p:cNvSpPr txBox="1"/>
          <p:nvPr/>
        </p:nvSpPr>
        <p:spPr>
          <a:xfrm>
            <a:off x="619125" y="6010275"/>
            <a:ext cx="2924175" cy="523220"/>
          </a:xfrm>
          <a:prstGeom prst="rect">
            <a:avLst/>
          </a:prstGeom>
          <a:noFill/>
        </p:spPr>
        <p:txBody>
          <a:bodyPr wrap="square" rtlCol="0">
            <a:spAutoFit/>
          </a:bodyPr>
          <a:lstStyle/>
          <a:p>
            <a:r>
              <a:rPr lang="en-US" sz="1400" i="1" dirty="0" smtClean="0">
                <a:solidFill>
                  <a:prstClr val="black"/>
                </a:solidFill>
                <a:latin typeface="Franklin Gothic Book" pitchFamily="34" charset="0"/>
              </a:rPr>
              <a:t>Data provided by </a:t>
            </a:r>
            <a:br>
              <a:rPr lang="en-US" sz="1400" i="1" dirty="0" smtClean="0">
                <a:solidFill>
                  <a:prstClr val="black"/>
                </a:solidFill>
                <a:latin typeface="Franklin Gothic Book" pitchFamily="34" charset="0"/>
              </a:rPr>
            </a:br>
            <a:r>
              <a:rPr lang="en-US" sz="1400" i="1" dirty="0" smtClean="0">
                <a:solidFill>
                  <a:prstClr val="black"/>
                </a:solidFill>
                <a:latin typeface="Franklin Gothic Book" pitchFamily="34" charset="0"/>
              </a:rPr>
              <a:t>U.S. Census</a:t>
            </a:r>
            <a:endParaRPr lang="en-US" sz="1400" i="1" dirty="0">
              <a:solidFill>
                <a:prstClr val="black"/>
              </a:solidFill>
              <a:latin typeface="Franklin Gothic Book" pitchFamily="34" charset="0"/>
            </a:endParaRPr>
          </a:p>
        </p:txBody>
      </p:sp>
    </p:spTree>
    <p:extLst>
      <p:ext uri="{BB962C8B-B14F-4D97-AF65-F5344CB8AC3E}">
        <p14:creationId xmlns:p14="http://schemas.microsoft.com/office/powerpoint/2010/main" val="11693342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52539" y="1944229"/>
            <a:ext cx="4857143" cy="4333333"/>
          </a:xfrm>
          <a:prstGeom prst="rect">
            <a:avLst/>
          </a:prstGeom>
        </p:spPr>
      </p:pic>
      <p:sp>
        <p:nvSpPr>
          <p:cNvPr id="5" name="TextBox 4"/>
          <p:cNvSpPr txBox="1"/>
          <p:nvPr/>
        </p:nvSpPr>
        <p:spPr>
          <a:xfrm>
            <a:off x="256032" y="962306"/>
            <a:ext cx="8461248" cy="1631216"/>
          </a:xfrm>
          <a:prstGeom prst="rect">
            <a:avLst/>
          </a:prstGeom>
          <a:noFill/>
        </p:spPr>
        <p:txBody>
          <a:bodyPr wrap="square" rtlCol="0">
            <a:spAutoFit/>
          </a:bodyPr>
          <a:lstStyle/>
          <a:p>
            <a:pPr algn="ctr"/>
            <a:r>
              <a:rPr lang="en-US" sz="3600" b="1" dirty="0" smtClean="0">
                <a:solidFill>
                  <a:schemeClr val="tx2"/>
                </a:solidFill>
                <a:latin typeface="Franklin Gothic Medium" panose="020B0603020102020204" pitchFamily="34" charset="0"/>
              </a:rPr>
              <a:t>Projected Population Growth</a:t>
            </a:r>
          </a:p>
          <a:p>
            <a:pPr algn="ctr"/>
            <a:r>
              <a:rPr lang="en-US" sz="2400" b="1" dirty="0" smtClean="0">
                <a:solidFill>
                  <a:schemeClr val="tx2"/>
                </a:solidFill>
                <a:latin typeface="Franklin Gothic Medium" panose="020B0603020102020204" pitchFamily="34" charset="0"/>
              </a:rPr>
              <a:t>7-County insight2050 Region</a:t>
            </a:r>
          </a:p>
          <a:p>
            <a:pPr algn="ctr"/>
            <a:endParaRPr lang="en-US" sz="3600" b="1" dirty="0">
              <a:solidFill>
                <a:prstClr val="black"/>
              </a:solidFill>
              <a:latin typeface="Franklin Gothic Medium" panose="020B0603020102020204" pitchFamily="34" charset="0"/>
            </a:endParaRPr>
          </a:p>
        </p:txBody>
      </p:sp>
      <p:grpSp>
        <p:nvGrpSpPr>
          <p:cNvPr id="8" name="Group 11"/>
          <p:cNvGrpSpPr/>
          <p:nvPr/>
        </p:nvGrpSpPr>
        <p:grpSpPr>
          <a:xfrm>
            <a:off x="6596042" y="3541815"/>
            <a:ext cx="2762419" cy="3391601"/>
            <a:chOff x="1223838" y="-78858"/>
            <a:chExt cx="2762419" cy="3391601"/>
          </a:xfrm>
          <a:scene3d>
            <a:camera prst="orthographicFront">
              <a:rot lat="600000" lon="0" rev="10799999"/>
            </a:camera>
            <a:lightRig rig="threePt" dir="t"/>
          </a:scene3d>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5010" y="-78858"/>
              <a:ext cx="914402" cy="914402"/>
            </a:xfrm>
            <a:prstGeom prst="rect">
              <a:avLst/>
            </a:prstGeom>
          </p:spPr>
        </p:pic>
        <p:grpSp>
          <p:nvGrpSpPr>
            <p:cNvPr id="9" name="Group 8"/>
            <p:cNvGrpSpPr/>
            <p:nvPr/>
          </p:nvGrpSpPr>
          <p:grpSpPr>
            <a:xfrm>
              <a:off x="1223838" y="-76525"/>
              <a:ext cx="2762419" cy="3389268"/>
              <a:chOff x="1295399" y="-78858"/>
              <a:chExt cx="2762419" cy="3389268"/>
            </a:xfrm>
          </p:grpSpPr>
          <p:grpSp>
            <p:nvGrpSpPr>
              <p:cNvPr id="12" name="Group 7"/>
              <p:cNvGrpSpPr/>
              <p:nvPr/>
            </p:nvGrpSpPr>
            <p:grpSpPr>
              <a:xfrm>
                <a:off x="1581482" y="-78858"/>
                <a:ext cx="2476336" cy="914402"/>
                <a:chOff x="1581482" y="-78858"/>
                <a:chExt cx="2476336" cy="914402"/>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43416" y="-78858"/>
                  <a:ext cx="914402" cy="91440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81482" y="-78858"/>
                  <a:ext cx="914402" cy="914402"/>
                </a:xfrm>
                <a:prstGeom prst="rect">
                  <a:avLst/>
                </a:prstGeom>
              </p:spPr>
            </p:pic>
          </p:gr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5399" y="567204"/>
                <a:ext cx="914402" cy="2743206"/>
              </a:xfrm>
              <a:prstGeom prst="rect">
                <a:avLst/>
              </a:prstGeom>
            </p:spPr>
          </p:pic>
        </p:grpSp>
      </p:grpSp>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5178" y="-214211"/>
            <a:ext cx="2743207" cy="1371603"/>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8892" y="731146"/>
            <a:ext cx="914403" cy="2743207"/>
          </a:xfrm>
          <a:prstGeom prst="rect">
            <a:avLst/>
          </a:prstGeom>
          <a:scene3d>
            <a:camera prst="orthographicFront">
              <a:rot lat="0" lon="0" rev="10799999"/>
            </a:camera>
            <a:lightRig rig="threePt" dir="t"/>
          </a:scene3d>
        </p:spPr>
      </p:pic>
      <p:sp>
        <p:nvSpPr>
          <p:cNvPr id="13" name="TextBox 12"/>
          <p:cNvSpPr txBox="1"/>
          <p:nvPr/>
        </p:nvSpPr>
        <p:spPr>
          <a:xfrm>
            <a:off x="619125" y="6010275"/>
            <a:ext cx="2924175" cy="523220"/>
          </a:xfrm>
          <a:prstGeom prst="rect">
            <a:avLst/>
          </a:prstGeom>
          <a:noFill/>
        </p:spPr>
        <p:txBody>
          <a:bodyPr wrap="square" rtlCol="0">
            <a:spAutoFit/>
          </a:bodyPr>
          <a:lstStyle/>
          <a:p>
            <a:r>
              <a:rPr lang="en-US" sz="1400" i="1" dirty="0" smtClean="0">
                <a:solidFill>
                  <a:prstClr val="black"/>
                </a:solidFill>
                <a:latin typeface="Franklin Gothic Book" pitchFamily="34" charset="0"/>
              </a:rPr>
              <a:t>Data provided by </a:t>
            </a:r>
            <a:br>
              <a:rPr lang="en-US" sz="1400" i="1" dirty="0" smtClean="0">
                <a:solidFill>
                  <a:prstClr val="black"/>
                </a:solidFill>
                <a:latin typeface="Franklin Gothic Book" pitchFamily="34" charset="0"/>
              </a:rPr>
            </a:br>
            <a:r>
              <a:rPr lang="en-US" sz="1400" i="1" dirty="0" smtClean="0">
                <a:solidFill>
                  <a:prstClr val="black"/>
                </a:solidFill>
                <a:latin typeface="Franklin Gothic Book" pitchFamily="34" charset="0"/>
              </a:rPr>
              <a:t>Ohio Development Services Agency</a:t>
            </a:r>
            <a:endParaRPr lang="en-US" sz="1400" i="1" dirty="0">
              <a:solidFill>
                <a:prstClr val="black"/>
              </a:solidFill>
              <a:latin typeface="Franklin Gothic Book" pitchFamily="34" charset="0"/>
            </a:endParaRPr>
          </a:p>
        </p:txBody>
      </p:sp>
    </p:spTree>
    <p:extLst>
      <p:ext uri="{BB962C8B-B14F-4D97-AF65-F5344CB8AC3E}">
        <p14:creationId xmlns:p14="http://schemas.microsoft.com/office/powerpoint/2010/main" val="29854804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5400" y="1905000"/>
            <a:ext cx="5800000" cy="4161905"/>
          </a:xfrm>
          <a:prstGeom prst="rect">
            <a:avLst/>
          </a:prstGeom>
        </p:spPr>
      </p:pic>
      <p:sp>
        <p:nvSpPr>
          <p:cNvPr id="5" name="TextBox 4"/>
          <p:cNvSpPr txBox="1"/>
          <p:nvPr/>
        </p:nvSpPr>
        <p:spPr>
          <a:xfrm>
            <a:off x="316992" y="962306"/>
            <a:ext cx="8412479" cy="1631216"/>
          </a:xfrm>
          <a:prstGeom prst="rect">
            <a:avLst/>
          </a:prstGeom>
          <a:noFill/>
        </p:spPr>
        <p:txBody>
          <a:bodyPr wrap="square" rtlCol="0">
            <a:spAutoFit/>
          </a:bodyPr>
          <a:lstStyle/>
          <a:p>
            <a:pPr algn="ctr"/>
            <a:r>
              <a:rPr lang="en-US" sz="3600" b="1" dirty="0" smtClean="0">
                <a:solidFill>
                  <a:schemeClr val="tx2"/>
                </a:solidFill>
                <a:latin typeface="Franklin Gothic Medium" panose="020B0603020102020204" pitchFamily="34" charset="0"/>
              </a:rPr>
              <a:t>Projected Population Growth</a:t>
            </a:r>
          </a:p>
          <a:p>
            <a:pPr algn="ctr"/>
            <a:r>
              <a:rPr lang="en-US" sz="2400" b="1" dirty="0" smtClean="0">
                <a:solidFill>
                  <a:schemeClr val="tx2"/>
                </a:solidFill>
                <a:latin typeface="Franklin Gothic Medium" panose="020B0603020102020204" pitchFamily="34" charset="0"/>
              </a:rPr>
              <a:t>7-County insight2050 Region</a:t>
            </a:r>
          </a:p>
          <a:p>
            <a:pPr algn="ctr"/>
            <a:endParaRPr lang="en-US" sz="3600" b="1" dirty="0">
              <a:solidFill>
                <a:prstClr val="black"/>
              </a:solidFill>
              <a:latin typeface="Franklin Gothic Medium" panose="020B0603020102020204" pitchFamily="34" charset="0"/>
            </a:endParaRPr>
          </a:p>
        </p:txBody>
      </p:sp>
      <p:grpSp>
        <p:nvGrpSpPr>
          <p:cNvPr id="6" name="Group 11"/>
          <p:cNvGrpSpPr/>
          <p:nvPr/>
        </p:nvGrpSpPr>
        <p:grpSpPr>
          <a:xfrm>
            <a:off x="6596042" y="3541815"/>
            <a:ext cx="2762419" cy="3391601"/>
            <a:chOff x="1223838" y="-78858"/>
            <a:chExt cx="2762419" cy="3391601"/>
          </a:xfrm>
          <a:scene3d>
            <a:camera prst="orthographicFront">
              <a:rot lat="600000" lon="0" rev="10799999"/>
            </a:camera>
            <a:lightRig rig="threePt" dir="t"/>
          </a:scene3d>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5010" y="-78858"/>
              <a:ext cx="914402" cy="914402"/>
            </a:xfrm>
            <a:prstGeom prst="rect">
              <a:avLst/>
            </a:prstGeom>
          </p:spPr>
        </p:pic>
        <p:grpSp>
          <p:nvGrpSpPr>
            <p:cNvPr id="8" name="Group 8"/>
            <p:cNvGrpSpPr/>
            <p:nvPr/>
          </p:nvGrpSpPr>
          <p:grpSpPr>
            <a:xfrm>
              <a:off x="1223838" y="-76525"/>
              <a:ext cx="2762419" cy="3389268"/>
              <a:chOff x="1295399" y="-78858"/>
              <a:chExt cx="2762419" cy="3389268"/>
            </a:xfrm>
          </p:grpSpPr>
          <p:grpSp>
            <p:nvGrpSpPr>
              <p:cNvPr id="9" name="Group 7"/>
              <p:cNvGrpSpPr/>
              <p:nvPr/>
            </p:nvGrpSpPr>
            <p:grpSpPr>
              <a:xfrm>
                <a:off x="1581482" y="-78858"/>
                <a:ext cx="2476336" cy="914402"/>
                <a:chOff x="1581482" y="-78858"/>
                <a:chExt cx="2476336" cy="914402"/>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43416" y="-78858"/>
                  <a:ext cx="914402" cy="91440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81482" y="-78858"/>
                  <a:ext cx="914402" cy="914402"/>
                </a:xfrm>
                <a:prstGeom prst="rect">
                  <a:avLst/>
                </a:prstGeom>
              </p:spPr>
            </p:pic>
          </p:gr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5399" y="567204"/>
                <a:ext cx="914402" cy="2743206"/>
              </a:xfrm>
              <a:prstGeom prst="rect">
                <a:avLst/>
              </a:prstGeom>
            </p:spPr>
          </p:pic>
        </p:grpSp>
      </p:grpSp>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5178" y="-214211"/>
            <a:ext cx="2743207" cy="1371603"/>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8892" y="731146"/>
            <a:ext cx="914403" cy="2743207"/>
          </a:xfrm>
          <a:prstGeom prst="rect">
            <a:avLst/>
          </a:prstGeom>
          <a:scene3d>
            <a:camera prst="orthographicFront">
              <a:rot lat="0" lon="0" rev="10799999"/>
            </a:camera>
            <a:lightRig rig="threePt" dir="t"/>
          </a:scene3d>
        </p:spPr>
      </p:pic>
    </p:spTree>
    <p:extLst>
      <p:ext uri="{BB962C8B-B14F-4D97-AF65-F5344CB8AC3E}">
        <p14:creationId xmlns:p14="http://schemas.microsoft.com/office/powerpoint/2010/main" val="21771181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RPC_Insight2050_Round3_Graphs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629124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RPC_Insight2050_Round3_FutureGrowthGraph3.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95139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771" y="914400"/>
            <a:ext cx="8189844" cy="646331"/>
          </a:xfrm>
          <a:prstGeom prst="rect">
            <a:avLst/>
          </a:prstGeom>
          <a:noFill/>
        </p:spPr>
        <p:txBody>
          <a:bodyPr wrap="square" rtlCol="0">
            <a:spAutoFit/>
          </a:bodyPr>
          <a:lstStyle/>
          <a:p>
            <a:pPr algn="ctr"/>
            <a:r>
              <a:rPr lang="en-US" sz="3600" b="1" dirty="0" smtClean="0">
                <a:solidFill>
                  <a:schemeClr val="tx2"/>
                </a:solidFill>
                <a:latin typeface="Franklin Gothic Medium" panose="020B0603020102020204" pitchFamily="34" charset="0"/>
              </a:rPr>
              <a:t>Household Growth By Type</a:t>
            </a:r>
            <a:endParaRPr lang="en-US" sz="2400" b="1" dirty="0">
              <a:solidFill>
                <a:schemeClr val="tx2"/>
              </a:solidFill>
              <a:latin typeface="Franklin Gothic Medium" panose="020B0603020102020204" pitchFamily="34" charset="0"/>
            </a:endParaRPr>
          </a:p>
        </p:txBody>
      </p:sp>
      <p:grpSp>
        <p:nvGrpSpPr>
          <p:cNvPr id="6" name="Group 11"/>
          <p:cNvGrpSpPr/>
          <p:nvPr/>
        </p:nvGrpSpPr>
        <p:grpSpPr>
          <a:xfrm>
            <a:off x="6596042" y="3541815"/>
            <a:ext cx="2762419" cy="3391601"/>
            <a:chOff x="1223838" y="-78858"/>
            <a:chExt cx="2762419" cy="3391601"/>
          </a:xfrm>
          <a:scene3d>
            <a:camera prst="orthographicFront">
              <a:rot lat="600000" lon="0" rev="10799999"/>
            </a:camera>
            <a:lightRig rig="threePt" dir="t"/>
          </a:scene3d>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5010" y="-78858"/>
              <a:ext cx="914402" cy="914402"/>
            </a:xfrm>
            <a:prstGeom prst="rect">
              <a:avLst/>
            </a:prstGeom>
          </p:spPr>
        </p:pic>
        <p:grpSp>
          <p:nvGrpSpPr>
            <p:cNvPr id="8" name="Group 8"/>
            <p:cNvGrpSpPr/>
            <p:nvPr/>
          </p:nvGrpSpPr>
          <p:grpSpPr>
            <a:xfrm>
              <a:off x="1223838" y="-76525"/>
              <a:ext cx="2762419" cy="3389268"/>
              <a:chOff x="1295399" y="-78858"/>
              <a:chExt cx="2762419" cy="3389268"/>
            </a:xfrm>
          </p:grpSpPr>
          <p:grpSp>
            <p:nvGrpSpPr>
              <p:cNvPr id="9" name="Group 7"/>
              <p:cNvGrpSpPr/>
              <p:nvPr/>
            </p:nvGrpSpPr>
            <p:grpSpPr>
              <a:xfrm>
                <a:off x="1581482" y="-78858"/>
                <a:ext cx="2476336" cy="914402"/>
                <a:chOff x="1581482" y="-78858"/>
                <a:chExt cx="2476336" cy="914402"/>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43416" y="-78858"/>
                  <a:ext cx="914402" cy="91440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81482" y="-78858"/>
                  <a:ext cx="914402" cy="914402"/>
                </a:xfrm>
                <a:prstGeom prst="rect">
                  <a:avLst/>
                </a:prstGeom>
              </p:spPr>
            </p:pic>
          </p:gr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5399" y="567204"/>
                <a:ext cx="914402" cy="2743206"/>
              </a:xfrm>
              <a:prstGeom prst="rect">
                <a:avLst/>
              </a:prstGeom>
            </p:spPr>
          </p:pic>
        </p:grpSp>
      </p:grpSp>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5178" y="-214211"/>
            <a:ext cx="2743207" cy="1371603"/>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8892" y="731146"/>
            <a:ext cx="914403" cy="2743207"/>
          </a:xfrm>
          <a:prstGeom prst="rect">
            <a:avLst/>
          </a:prstGeom>
          <a:scene3d>
            <a:camera prst="orthographicFront">
              <a:rot lat="0" lon="0" rev="10799999"/>
            </a:camera>
            <a:lightRig rig="threePt" dir="t"/>
          </a:scene3d>
        </p:spPr>
      </p:pic>
      <p:pic>
        <p:nvPicPr>
          <p:cNvPr id="15"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643188" y="1571625"/>
            <a:ext cx="3857625" cy="4981575"/>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1693342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sight2050_bkgd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p:cNvSpPr txBox="1"/>
          <p:nvPr/>
        </p:nvSpPr>
        <p:spPr>
          <a:xfrm>
            <a:off x="448730" y="364061"/>
            <a:ext cx="6866470" cy="584775"/>
          </a:xfrm>
          <a:prstGeom prst="rect">
            <a:avLst/>
          </a:prstGeom>
          <a:noFill/>
        </p:spPr>
        <p:txBody>
          <a:bodyPr wrap="square" rtlCol="0">
            <a:spAutoFit/>
          </a:bodyPr>
          <a:lstStyle/>
          <a:p>
            <a:r>
              <a:rPr lang="en-US" sz="3200" dirty="0" smtClean="0">
                <a:solidFill>
                  <a:srgbClr val="03283E"/>
                </a:solidFill>
                <a:latin typeface="Franklin Gothic Medium"/>
                <a:cs typeface="Franklin Gothic Medium"/>
              </a:rPr>
              <a:t>Growing Market Demand For:</a:t>
            </a:r>
            <a:endParaRPr lang="en-US" sz="3200" dirty="0">
              <a:solidFill>
                <a:srgbClr val="03283E"/>
              </a:solidFill>
              <a:latin typeface="Franklin Gothic Medium"/>
              <a:cs typeface="Franklin Gothic Medium"/>
            </a:endParaRPr>
          </a:p>
        </p:txBody>
      </p:sp>
      <p:sp>
        <p:nvSpPr>
          <p:cNvPr id="5" name="TextBox 4"/>
          <p:cNvSpPr txBox="1"/>
          <p:nvPr/>
        </p:nvSpPr>
        <p:spPr>
          <a:xfrm>
            <a:off x="922865" y="1352016"/>
            <a:ext cx="7470507" cy="2708434"/>
          </a:xfrm>
          <a:prstGeom prst="rect">
            <a:avLst/>
          </a:prstGeom>
          <a:noFill/>
        </p:spPr>
        <p:txBody>
          <a:bodyPr wrap="square" rtlCol="0">
            <a:spAutoFit/>
          </a:bodyPr>
          <a:lstStyle/>
          <a:p>
            <a:pPr>
              <a:spcBef>
                <a:spcPts val="900"/>
              </a:spcBef>
            </a:pPr>
            <a:r>
              <a:rPr lang="en-US" sz="2800" dirty="0" smtClean="0">
                <a:solidFill>
                  <a:srgbClr val="03283E"/>
                </a:solidFill>
                <a:latin typeface="ITC Franklin Gothic Std Bk Cd"/>
                <a:cs typeface="ITC Franklin Gothic Std Bk Cd"/>
              </a:rPr>
              <a:t>Walkable neighborhoods</a:t>
            </a:r>
          </a:p>
          <a:p>
            <a:pPr>
              <a:spcBef>
                <a:spcPts val="900"/>
              </a:spcBef>
            </a:pPr>
            <a:r>
              <a:rPr lang="en-US" sz="2800" dirty="0" smtClean="0">
                <a:solidFill>
                  <a:prstClr val="white">
                    <a:lumMod val="75000"/>
                  </a:prstClr>
                </a:solidFill>
                <a:latin typeface="ITC Franklin Gothic Std Bk Cd"/>
                <a:cs typeface="ITC Franklin Gothic Std Bk Cd"/>
              </a:rPr>
              <a:t>More transportation choices</a:t>
            </a:r>
          </a:p>
          <a:p>
            <a:pPr>
              <a:spcBef>
                <a:spcPts val="900"/>
              </a:spcBef>
            </a:pPr>
            <a:r>
              <a:rPr lang="en-US" sz="2800" dirty="0" smtClean="0">
                <a:solidFill>
                  <a:prstClr val="white">
                    <a:lumMod val="75000"/>
                  </a:prstClr>
                </a:solidFill>
                <a:latin typeface="ITC Franklin Gothic Std Bk Cd"/>
                <a:cs typeface="ITC Franklin Gothic Std Bk Cd"/>
              </a:rPr>
              <a:t>Mixed/integrated use environments</a:t>
            </a:r>
          </a:p>
          <a:p>
            <a:pPr>
              <a:spcBef>
                <a:spcPts val="900"/>
              </a:spcBef>
            </a:pPr>
            <a:r>
              <a:rPr lang="en-US" sz="2800" dirty="0" smtClean="0">
                <a:solidFill>
                  <a:prstClr val="white">
                    <a:lumMod val="75000"/>
                  </a:prstClr>
                </a:solidFill>
                <a:latin typeface="ITC Franklin Gothic Std Bk Cd"/>
                <a:cs typeface="ITC Franklin Gothic Std Bk Cd"/>
              </a:rPr>
              <a:t>Smaller residences, less maintenance</a:t>
            </a:r>
          </a:p>
          <a:p>
            <a:pPr>
              <a:spcBef>
                <a:spcPts val="900"/>
              </a:spcBef>
            </a:pPr>
            <a:r>
              <a:rPr lang="en-US" sz="2800" dirty="0" smtClean="0">
                <a:solidFill>
                  <a:prstClr val="white">
                    <a:lumMod val="75000"/>
                  </a:prstClr>
                </a:solidFill>
                <a:latin typeface="ITC Franklin Gothic Std Bk Cd"/>
                <a:cs typeface="ITC Franklin Gothic Std Bk Cd"/>
              </a:rPr>
              <a:t>Mixed age, mixed income communities</a:t>
            </a:r>
            <a:endParaRPr lang="en-US" sz="2800" dirty="0">
              <a:solidFill>
                <a:prstClr val="white">
                  <a:lumMod val="75000"/>
                </a:prstClr>
              </a:solidFill>
              <a:latin typeface="ITC Franklin Gothic Std Bk Cd"/>
              <a:cs typeface="ITC Franklin Gothic Std Bk Cd"/>
            </a:endParaRPr>
          </a:p>
        </p:txBody>
      </p:sp>
      <p:pic>
        <p:nvPicPr>
          <p:cNvPr id="8" name="Picture 7" descr="MORPC_Insight2050_Round2_Arrow3.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9462" y="1365165"/>
            <a:ext cx="688848" cy="457200"/>
          </a:xfrm>
          <a:prstGeom prst="rect">
            <a:avLst/>
          </a:prstGeom>
        </p:spPr>
      </p:pic>
      <p:pic>
        <p:nvPicPr>
          <p:cNvPr id="13" name="Picture 5" descr="O:\Planning &amp; Environment\Projects\insight2050\Photos\Photos from RLSchieber_insight2050&amp;MORPC use only\infill_redev_potential2.JPG"/>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4876800" y="4038600"/>
            <a:ext cx="4180114" cy="2743200"/>
          </a:xfrm>
          <a:prstGeom prst="rect">
            <a:avLst/>
          </a:prstGeom>
          <a:noFill/>
          <a:ln w="28575">
            <a:solidFill>
              <a:srgbClr val="00354E"/>
            </a:solidFill>
          </a:ln>
        </p:spPr>
      </p:pic>
    </p:spTree>
    <p:extLst>
      <p:ext uri="{BB962C8B-B14F-4D97-AF65-F5344CB8AC3E}">
        <p14:creationId xmlns:p14="http://schemas.microsoft.com/office/powerpoint/2010/main" val="6334067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sight2050_bkgd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p:cNvSpPr txBox="1"/>
          <p:nvPr/>
        </p:nvSpPr>
        <p:spPr>
          <a:xfrm>
            <a:off x="448730" y="364061"/>
            <a:ext cx="6866470" cy="584775"/>
          </a:xfrm>
          <a:prstGeom prst="rect">
            <a:avLst/>
          </a:prstGeom>
          <a:noFill/>
        </p:spPr>
        <p:txBody>
          <a:bodyPr wrap="square" rtlCol="0">
            <a:spAutoFit/>
          </a:bodyPr>
          <a:lstStyle/>
          <a:p>
            <a:r>
              <a:rPr lang="en-US" sz="3200" dirty="0" smtClean="0">
                <a:solidFill>
                  <a:srgbClr val="03283E"/>
                </a:solidFill>
                <a:latin typeface="Franklin Gothic Medium"/>
                <a:cs typeface="Franklin Gothic Medium"/>
              </a:rPr>
              <a:t>Growing Market Demand For:</a:t>
            </a:r>
            <a:endParaRPr lang="en-US" sz="3200" dirty="0">
              <a:solidFill>
                <a:srgbClr val="03283E"/>
              </a:solidFill>
              <a:latin typeface="Franklin Gothic Medium"/>
              <a:cs typeface="Franklin Gothic Medium"/>
            </a:endParaRPr>
          </a:p>
        </p:txBody>
      </p:sp>
      <p:sp>
        <p:nvSpPr>
          <p:cNvPr id="5" name="TextBox 4"/>
          <p:cNvSpPr txBox="1"/>
          <p:nvPr/>
        </p:nvSpPr>
        <p:spPr>
          <a:xfrm>
            <a:off x="922865" y="1352016"/>
            <a:ext cx="7470507" cy="2708434"/>
          </a:xfrm>
          <a:prstGeom prst="rect">
            <a:avLst/>
          </a:prstGeom>
          <a:noFill/>
        </p:spPr>
        <p:txBody>
          <a:bodyPr wrap="square" rtlCol="0">
            <a:spAutoFit/>
          </a:bodyPr>
          <a:lstStyle/>
          <a:p>
            <a:pPr>
              <a:spcBef>
                <a:spcPts val="900"/>
              </a:spcBef>
            </a:pPr>
            <a:r>
              <a:rPr lang="en-US" sz="2800" dirty="0" smtClean="0">
                <a:solidFill>
                  <a:prstClr val="white">
                    <a:lumMod val="75000"/>
                  </a:prstClr>
                </a:solidFill>
                <a:latin typeface="ITC Franklin Gothic Std Bk Cd"/>
                <a:cs typeface="ITC Franklin Gothic Std Bk Cd"/>
              </a:rPr>
              <a:t>Walkable neighborhoods</a:t>
            </a:r>
          </a:p>
          <a:p>
            <a:pPr>
              <a:spcBef>
                <a:spcPts val="900"/>
              </a:spcBef>
            </a:pPr>
            <a:r>
              <a:rPr lang="en-US" sz="2800" dirty="0" smtClean="0">
                <a:solidFill>
                  <a:srgbClr val="00354E"/>
                </a:solidFill>
                <a:latin typeface="ITC Franklin Gothic Std Bk Cd"/>
                <a:cs typeface="ITC Franklin Gothic Std Bk Cd"/>
              </a:rPr>
              <a:t>More transportation choices</a:t>
            </a:r>
          </a:p>
          <a:p>
            <a:pPr>
              <a:spcBef>
                <a:spcPts val="900"/>
              </a:spcBef>
            </a:pPr>
            <a:r>
              <a:rPr lang="en-US" sz="2800" dirty="0" smtClean="0">
                <a:solidFill>
                  <a:prstClr val="white">
                    <a:lumMod val="75000"/>
                  </a:prstClr>
                </a:solidFill>
                <a:latin typeface="ITC Franklin Gothic Std Bk Cd"/>
                <a:cs typeface="ITC Franklin Gothic Std Bk Cd"/>
              </a:rPr>
              <a:t>Mixed/integrated use environments</a:t>
            </a:r>
          </a:p>
          <a:p>
            <a:pPr>
              <a:spcBef>
                <a:spcPts val="900"/>
              </a:spcBef>
            </a:pPr>
            <a:r>
              <a:rPr lang="en-US" sz="2800" dirty="0" smtClean="0">
                <a:solidFill>
                  <a:prstClr val="white">
                    <a:lumMod val="75000"/>
                  </a:prstClr>
                </a:solidFill>
                <a:latin typeface="ITC Franklin Gothic Std Bk Cd"/>
                <a:cs typeface="ITC Franklin Gothic Std Bk Cd"/>
              </a:rPr>
              <a:t>Smaller residences, less maintenance</a:t>
            </a:r>
          </a:p>
          <a:p>
            <a:pPr>
              <a:spcBef>
                <a:spcPts val="900"/>
              </a:spcBef>
            </a:pPr>
            <a:r>
              <a:rPr lang="en-US" sz="2800" dirty="0" smtClean="0">
                <a:solidFill>
                  <a:prstClr val="white">
                    <a:lumMod val="75000"/>
                  </a:prstClr>
                </a:solidFill>
                <a:latin typeface="ITC Franklin Gothic Std Bk Cd"/>
                <a:cs typeface="ITC Franklin Gothic Std Bk Cd"/>
              </a:rPr>
              <a:t>Mixed age, mixed income communities</a:t>
            </a:r>
            <a:endParaRPr lang="en-US" sz="2800" dirty="0">
              <a:solidFill>
                <a:prstClr val="white">
                  <a:lumMod val="75000"/>
                </a:prstClr>
              </a:solidFill>
              <a:latin typeface="ITC Franklin Gothic Std Bk Cd"/>
              <a:cs typeface="ITC Franklin Gothic Std Bk Cd"/>
            </a:endParaRPr>
          </a:p>
        </p:txBody>
      </p:sp>
      <p:pic>
        <p:nvPicPr>
          <p:cNvPr id="8" name="Picture 7" descr="MORPC_Insight2050_Round2_Arrow3.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9462" y="1981200"/>
            <a:ext cx="688848" cy="457200"/>
          </a:xfrm>
          <a:prstGeom prst="rect">
            <a:avLst/>
          </a:prstGeom>
        </p:spPr>
      </p:pic>
      <p:pic>
        <p:nvPicPr>
          <p:cNvPr id="9" name="Picture 3" descr="O:\Planning &amp; Environment\Projects\insight2050\Photos\Photos from RLSchieber_insight2050&amp;MORPC use only\multimodal_travel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53000" y="4038600"/>
            <a:ext cx="4109337" cy="2743200"/>
          </a:xfrm>
          <a:prstGeom prst="rect">
            <a:avLst/>
          </a:prstGeom>
          <a:noFill/>
          <a:ln w="28575">
            <a:solidFill>
              <a:srgbClr val="00354E"/>
            </a:solidFill>
          </a:ln>
        </p:spPr>
      </p:pic>
    </p:spTree>
    <p:extLst>
      <p:ext uri="{BB962C8B-B14F-4D97-AF65-F5344CB8AC3E}">
        <p14:creationId xmlns:p14="http://schemas.microsoft.com/office/powerpoint/2010/main" val="6334067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sight2050_bkgd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p:cNvSpPr txBox="1"/>
          <p:nvPr/>
        </p:nvSpPr>
        <p:spPr>
          <a:xfrm>
            <a:off x="448730" y="364061"/>
            <a:ext cx="6866470" cy="584775"/>
          </a:xfrm>
          <a:prstGeom prst="rect">
            <a:avLst/>
          </a:prstGeom>
          <a:noFill/>
        </p:spPr>
        <p:txBody>
          <a:bodyPr wrap="square" rtlCol="0">
            <a:spAutoFit/>
          </a:bodyPr>
          <a:lstStyle/>
          <a:p>
            <a:r>
              <a:rPr lang="en-US" sz="3200" dirty="0" smtClean="0">
                <a:solidFill>
                  <a:srgbClr val="03283E"/>
                </a:solidFill>
                <a:latin typeface="Franklin Gothic Medium"/>
                <a:cs typeface="Franklin Gothic Medium"/>
              </a:rPr>
              <a:t>Growing Market Demand For:</a:t>
            </a:r>
            <a:endParaRPr lang="en-US" sz="3200" dirty="0">
              <a:solidFill>
                <a:srgbClr val="03283E"/>
              </a:solidFill>
              <a:latin typeface="Franklin Gothic Medium"/>
              <a:cs typeface="Franklin Gothic Medium"/>
            </a:endParaRPr>
          </a:p>
        </p:txBody>
      </p:sp>
      <p:sp>
        <p:nvSpPr>
          <p:cNvPr id="5" name="TextBox 4"/>
          <p:cNvSpPr txBox="1"/>
          <p:nvPr/>
        </p:nvSpPr>
        <p:spPr>
          <a:xfrm>
            <a:off x="922865" y="1352016"/>
            <a:ext cx="7470507" cy="2708434"/>
          </a:xfrm>
          <a:prstGeom prst="rect">
            <a:avLst/>
          </a:prstGeom>
          <a:noFill/>
        </p:spPr>
        <p:txBody>
          <a:bodyPr wrap="square" rtlCol="0">
            <a:spAutoFit/>
          </a:bodyPr>
          <a:lstStyle/>
          <a:p>
            <a:pPr>
              <a:spcBef>
                <a:spcPts val="900"/>
              </a:spcBef>
            </a:pPr>
            <a:r>
              <a:rPr lang="en-US" sz="2800" dirty="0" smtClean="0">
                <a:solidFill>
                  <a:prstClr val="white">
                    <a:lumMod val="75000"/>
                  </a:prstClr>
                </a:solidFill>
                <a:latin typeface="ITC Franklin Gothic Std Bk Cd"/>
                <a:cs typeface="ITC Franklin Gothic Std Bk Cd"/>
              </a:rPr>
              <a:t>Walkable neighborhoods</a:t>
            </a:r>
          </a:p>
          <a:p>
            <a:pPr>
              <a:spcBef>
                <a:spcPts val="900"/>
              </a:spcBef>
            </a:pPr>
            <a:r>
              <a:rPr lang="en-US" sz="2800" dirty="0" smtClean="0">
                <a:solidFill>
                  <a:prstClr val="white">
                    <a:lumMod val="75000"/>
                  </a:prstClr>
                </a:solidFill>
                <a:latin typeface="ITC Franklin Gothic Std Bk Cd"/>
                <a:cs typeface="ITC Franklin Gothic Std Bk Cd"/>
              </a:rPr>
              <a:t>More transportation choices</a:t>
            </a:r>
          </a:p>
          <a:p>
            <a:pPr>
              <a:spcBef>
                <a:spcPts val="900"/>
              </a:spcBef>
            </a:pPr>
            <a:r>
              <a:rPr lang="en-US" sz="2800" dirty="0" smtClean="0">
                <a:solidFill>
                  <a:srgbClr val="00354E"/>
                </a:solidFill>
                <a:latin typeface="ITC Franklin Gothic Std Bk Cd"/>
                <a:cs typeface="ITC Franklin Gothic Std Bk Cd"/>
              </a:rPr>
              <a:t>Mixed/integrated use environments</a:t>
            </a:r>
          </a:p>
          <a:p>
            <a:pPr>
              <a:spcBef>
                <a:spcPts val="900"/>
              </a:spcBef>
            </a:pPr>
            <a:r>
              <a:rPr lang="en-US" sz="2800" dirty="0" smtClean="0">
                <a:solidFill>
                  <a:prstClr val="white">
                    <a:lumMod val="75000"/>
                  </a:prstClr>
                </a:solidFill>
                <a:latin typeface="ITC Franklin Gothic Std Bk Cd"/>
                <a:cs typeface="ITC Franklin Gothic Std Bk Cd"/>
              </a:rPr>
              <a:t>Smaller residences, less maintenance</a:t>
            </a:r>
          </a:p>
          <a:p>
            <a:pPr>
              <a:spcBef>
                <a:spcPts val="900"/>
              </a:spcBef>
            </a:pPr>
            <a:r>
              <a:rPr lang="en-US" sz="2800" dirty="0" smtClean="0">
                <a:solidFill>
                  <a:prstClr val="white">
                    <a:lumMod val="75000"/>
                  </a:prstClr>
                </a:solidFill>
                <a:latin typeface="ITC Franklin Gothic Std Bk Cd"/>
                <a:cs typeface="ITC Franklin Gothic Std Bk Cd"/>
              </a:rPr>
              <a:t>Mixed age, mixed income communities</a:t>
            </a:r>
            <a:endParaRPr lang="en-US" sz="2800" dirty="0">
              <a:solidFill>
                <a:prstClr val="white">
                  <a:lumMod val="75000"/>
                </a:prstClr>
              </a:solidFill>
              <a:latin typeface="ITC Franklin Gothic Std Bk Cd"/>
              <a:cs typeface="ITC Franklin Gothic Std Bk Cd"/>
            </a:endParaRPr>
          </a:p>
        </p:txBody>
      </p:sp>
      <p:pic>
        <p:nvPicPr>
          <p:cNvPr id="8" name="Picture 7" descr="MORPC_Insight2050_Round2_Arrow3.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9462" y="2438400"/>
            <a:ext cx="688848" cy="457200"/>
          </a:xfrm>
          <a:prstGeom prst="rect">
            <a:avLst/>
          </a:prstGeom>
        </p:spPr>
      </p:pic>
      <p:pic>
        <p:nvPicPr>
          <p:cNvPr id="7" name="Picture 6" descr="O:\Planning &amp; Environment\Projects\insight2050\Photos\Photos from RLSchieber_insight2050&amp;MORPC use only\mixed_use_shortN.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29200" y="4114800"/>
            <a:ext cx="4023360" cy="2685807"/>
          </a:xfrm>
          <a:prstGeom prst="rect">
            <a:avLst/>
          </a:prstGeom>
          <a:noFill/>
          <a:ln w="28575">
            <a:solidFill>
              <a:srgbClr val="00354E"/>
            </a:solidFill>
          </a:ln>
        </p:spPr>
      </p:pic>
    </p:spTree>
    <p:extLst>
      <p:ext uri="{BB962C8B-B14F-4D97-AF65-F5344CB8AC3E}">
        <p14:creationId xmlns:p14="http://schemas.microsoft.com/office/powerpoint/2010/main" val="6334067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sight2050_bkgd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p:cNvSpPr txBox="1"/>
          <p:nvPr/>
        </p:nvSpPr>
        <p:spPr>
          <a:xfrm>
            <a:off x="448730" y="364061"/>
            <a:ext cx="6866470" cy="584775"/>
          </a:xfrm>
          <a:prstGeom prst="rect">
            <a:avLst/>
          </a:prstGeom>
          <a:noFill/>
        </p:spPr>
        <p:txBody>
          <a:bodyPr wrap="square" rtlCol="0">
            <a:spAutoFit/>
          </a:bodyPr>
          <a:lstStyle/>
          <a:p>
            <a:r>
              <a:rPr lang="en-US" sz="3200" dirty="0" smtClean="0">
                <a:solidFill>
                  <a:srgbClr val="03283E"/>
                </a:solidFill>
                <a:latin typeface="Franklin Gothic Medium"/>
                <a:cs typeface="Franklin Gothic Medium"/>
              </a:rPr>
              <a:t>Growing Market Demand For:</a:t>
            </a:r>
            <a:endParaRPr lang="en-US" sz="3200" dirty="0">
              <a:solidFill>
                <a:srgbClr val="03283E"/>
              </a:solidFill>
              <a:latin typeface="Franklin Gothic Medium"/>
              <a:cs typeface="Franklin Gothic Medium"/>
            </a:endParaRPr>
          </a:p>
        </p:txBody>
      </p:sp>
      <p:sp>
        <p:nvSpPr>
          <p:cNvPr id="5" name="TextBox 4"/>
          <p:cNvSpPr txBox="1"/>
          <p:nvPr/>
        </p:nvSpPr>
        <p:spPr>
          <a:xfrm>
            <a:off x="922865" y="1352016"/>
            <a:ext cx="7470507" cy="2708434"/>
          </a:xfrm>
          <a:prstGeom prst="rect">
            <a:avLst/>
          </a:prstGeom>
          <a:noFill/>
        </p:spPr>
        <p:txBody>
          <a:bodyPr wrap="square" rtlCol="0">
            <a:spAutoFit/>
          </a:bodyPr>
          <a:lstStyle/>
          <a:p>
            <a:pPr>
              <a:spcBef>
                <a:spcPts val="900"/>
              </a:spcBef>
            </a:pPr>
            <a:r>
              <a:rPr lang="en-US" sz="2800" dirty="0" smtClean="0">
                <a:solidFill>
                  <a:prstClr val="white">
                    <a:lumMod val="75000"/>
                  </a:prstClr>
                </a:solidFill>
                <a:latin typeface="ITC Franklin Gothic Std Bk Cd"/>
                <a:cs typeface="ITC Franklin Gothic Std Bk Cd"/>
              </a:rPr>
              <a:t>Walkable neighborhoods</a:t>
            </a:r>
          </a:p>
          <a:p>
            <a:pPr>
              <a:spcBef>
                <a:spcPts val="900"/>
              </a:spcBef>
            </a:pPr>
            <a:r>
              <a:rPr lang="en-US" sz="2800" dirty="0" smtClean="0">
                <a:solidFill>
                  <a:prstClr val="white">
                    <a:lumMod val="75000"/>
                  </a:prstClr>
                </a:solidFill>
                <a:latin typeface="ITC Franklin Gothic Std Bk Cd"/>
                <a:cs typeface="ITC Franklin Gothic Std Bk Cd"/>
              </a:rPr>
              <a:t>More transportation choices</a:t>
            </a:r>
          </a:p>
          <a:p>
            <a:pPr>
              <a:spcBef>
                <a:spcPts val="900"/>
              </a:spcBef>
            </a:pPr>
            <a:r>
              <a:rPr lang="en-US" sz="2800" dirty="0" smtClean="0">
                <a:solidFill>
                  <a:prstClr val="white">
                    <a:lumMod val="75000"/>
                  </a:prstClr>
                </a:solidFill>
                <a:latin typeface="ITC Franklin Gothic Std Bk Cd"/>
                <a:cs typeface="ITC Franklin Gothic Std Bk Cd"/>
              </a:rPr>
              <a:t>Mixed/integrated use environments</a:t>
            </a:r>
          </a:p>
          <a:p>
            <a:pPr>
              <a:spcBef>
                <a:spcPts val="900"/>
              </a:spcBef>
            </a:pPr>
            <a:r>
              <a:rPr lang="en-US" sz="2800" dirty="0" smtClean="0">
                <a:solidFill>
                  <a:srgbClr val="00354E"/>
                </a:solidFill>
                <a:latin typeface="ITC Franklin Gothic Std Bk Cd"/>
                <a:cs typeface="ITC Franklin Gothic Std Bk Cd"/>
              </a:rPr>
              <a:t>Smaller residences, less maintenance</a:t>
            </a:r>
          </a:p>
          <a:p>
            <a:pPr>
              <a:spcBef>
                <a:spcPts val="900"/>
              </a:spcBef>
            </a:pPr>
            <a:r>
              <a:rPr lang="en-US" sz="2800" dirty="0" smtClean="0">
                <a:solidFill>
                  <a:srgbClr val="00354E"/>
                </a:solidFill>
                <a:latin typeface="ITC Franklin Gothic Std Bk Cd"/>
                <a:cs typeface="ITC Franklin Gothic Std Bk Cd"/>
              </a:rPr>
              <a:t>Mixed age, mixed income communities</a:t>
            </a:r>
            <a:endParaRPr lang="en-US" sz="2800" dirty="0">
              <a:solidFill>
                <a:srgbClr val="00354E"/>
              </a:solidFill>
              <a:latin typeface="ITC Franklin Gothic Std Bk Cd"/>
              <a:cs typeface="ITC Franklin Gothic Std Bk Cd"/>
            </a:endParaRPr>
          </a:p>
        </p:txBody>
      </p:sp>
      <p:pic>
        <p:nvPicPr>
          <p:cNvPr id="8" name="Picture 7" descr="MORPC_Insight2050_Round2_Arrow3.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9462" y="3048000"/>
            <a:ext cx="688848" cy="457200"/>
          </a:xfrm>
          <a:prstGeom prst="rect">
            <a:avLst/>
          </a:prstGeom>
        </p:spPr>
      </p:pic>
      <p:pic>
        <p:nvPicPr>
          <p:cNvPr id="9" name="Picture 8" descr="MORPC_Insight2050_Round2_Arrow3.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000" y="3581400"/>
            <a:ext cx="688848" cy="457200"/>
          </a:xfrm>
          <a:prstGeom prst="rect">
            <a:avLst/>
          </a:prstGeom>
        </p:spPr>
      </p:pic>
      <p:pic>
        <p:nvPicPr>
          <p:cNvPr id="4098" name="Picture 2" descr="O:\Planning &amp; Environment\Projects\insight2050\Photos\From Columbus Planning Division\Density\10-20\harrison park_sf\Harrison_pic.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10200" y="4038600"/>
            <a:ext cx="3657600" cy="2743200"/>
          </a:xfrm>
          <a:prstGeom prst="rect">
            <a:avLst/>
          </a:prstGeom>
          <a:noFill/>
          <a:ln w="28575">
            <a:solidFill>
              <a:srgbClr val="00354E"/>
            </a:solidFill>
          </a:ln>
        </p:spPr>
      </p:pic>
    </p:spTree>
    <p:extLst>
      <p:ext uri="{BB962C8B-B14F-4D97-AF65-F5344CB8AC3E}">
        <p14:creationId xmlns:p14="http://schemas.microsoft.com/office/powerpoint/2010/main" val="6334067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latin typeface="Franklin Gothic Medium" panose="020B0603020102020204" pitchFamily="34" charset="0"/>
              </a:rPr>
              <a:t>Who is MORPC?</a:t>
            </a:r>
            <a:endParaRPr lang="en-US" dirty="0">
              <a:latin typeface="Franklin Gothic Medium" panose="020B0603020102020204" pitchFamily="34" charset="0"/>
            </a:endParaRPr>
          </a:p>
        </p:txBody>
      </p:sp>
      <p:pic>
        <p:nvPicPr>
          <p:cNvPr id="8" name="Picture 2"/>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3581400" y="1295400"/>
            <a:ext cx="5303520" cy="5303520"/>
          </a:xfrm>
          <a:prstGeom prst="rect">
            <a:avLst/>
          </a:prstGeom>
          <a:noFill/>
          <a:ln w="9525">
            <a:noFill/>
            <a:miter lim="800000"/>
            <a:headEnd/>
            <a:tailEnd/>
          </a:ln>
          <a:effectLst/>
        </p:spPr>
      </p:pic>
      <p:graphicFrame>
        <p:nvGraphicFramePr>
          <p:cNvPr id="9" name="Diagram 8"/>
          <p:cNvGraphicFramePr/>
          <p:nvPr/>
        </p:nvGraphicFramePr>
        <p:xfrm>
          <a:off x="228600" y="1600200"/>
          <a:ext cx="2971800" cy="4724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228600"/>
            <a:ext cx="6477000" cy="838200"/>
          </a:xfrm>
        </p:spPr>
        <p:txBody>
          <a:bodyPr/>
          <a:lstStyle/>
          <a:p>
            <a:r>
              <a:rPr lang="en-US" dirty="0" smtClean="0">
                <a:latin typeface="Franklin Gothic Medium" panose="020B0603020102020204" pitchFamily="34" charset="0"/>
              </a:rPr>
              <a:t>Building Permits Per Year</a:t>
            </a:r>
            <a:endParaRPr lang="en-US" dirty="0">
              <a:latin typeface="Franklin Gothic Medium" panose="020B0603020102020204" pitchFamily="34" charset="0"/>
            </a:endParaRPr>
          </a:p>
        </p:txBody>
      </p:sp>
      <p:graphicFrame>
        <p:nvGraphicFramePr>
          <p:cNvPr id="5" name="Content Placeholder 4"/>
          <p:cNvGraphicFramePr>
            <a:graphicFrameLocks noGrp="1"/>
          </p:cNvGraphicFramePr>
          <p:nvPr>
            <p:ph sz="half" idx="1"/>
          </p:nvPr>
        </p:nvGraphicFramePr>
        <p:xfrm>
          <a:off x="1066800" y="1447800"/>
          <a:ext cx="7696200" cy="51054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sight2050_bkgd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67" y="-16934"/>
            <a:ext cx="9144000" cy="6858000"/>
          </a:xfrm>
          <a:prstGeom prst="rect">
            <a:avLst/>
          </a:prstGeom>
        </p:spPr>
      </p:pic>
      <p:sp>
        <p:nvSpPr>
          <p:cNvPr id="4" name="TextBox 3"/>
          <p:cNvSpPr txBox="1"/>
          <p:nvPr/>
        </p:nvSpPr>
        <p:spPr>
          <a:xfrm>
            <a:off x="448730" y="364061"/>
            <a:ext cx="6942670" cy="584775"/>
          </a:xfrm>
          <a:prstGeom prst="rect">
            <a:avLst/>
          </a:prstGeom>
          <a:noFill/>
        </p:spPr>
        <p:txBody>
          <a:bodyPr wrap="square" rtlCol="0">
            <a:spAutoFit/>
          </a:bodyPr>
          <a:lstStyle/>
          <a:p>
            <a:r>
              <a:rPr lang="en-US" sz="3200" dirty="0" smtClean="0">
                <a:solidFill>
                  <a:srgbClr val="03283E"/>
                </a:solidFill>
                <a:latin typeface="Franklin Gothic Medium"/>
                <a:cs typeface="Franklin Gothic Medium"/>
              </a:rPr>
              <a:t>Ripple Effects</a:t>
            </a:r>
            <a:endParaRPr lang="en-US" sz="3200" dirty="0">
              <a:solidFill>
                <a:srgbClr val="03283E"/>
              </a:solidFill>
              <a:latin typeface="Franklin Gothic Medium"/>
              <a:cs typeface="Franklin Gothic Medium"/>
            </a:endParaRPr>
          </a:p>
        </p:txBody>
      </p:sp>
      <p:pic>
        <p:nvPicPr>
          <p:cNvPr id="5" name="Picture 4" descr="infrastructure_edit.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84578" y="1600200"/>
            <a:ext cx="5974845" cy="3657600"/>
          </a:xfrm>
          <a:prstGeom prst="rect">
            <a:avLst/>
          </a:prstGeom>
        </p:spPr>
      </p:pic>
    </p:spTree>
    <p:extLst>
      <p:ext uri="{BB962C8B-B14F-4D97-AF65-F5344CB8AC3E}">
        <p14:creationId xmlns:p14="http://schemas.microsoft.com/office/powerpoint/2010/main" val="102705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3000" fill="hold"/>
                                        <p:tgtEl>
                                          <p:spTgt spid="5"/>
                                        </p:tgtEl>
                                        <p:attrNameLst>
                                          <p:attrName>ppt_w</p:attrName>
                                        </p:attrNameLst>
                                      </p:cBhvr>
                                      <p:tavLst>
                                        <p:tav tm="0">
                                          <p:val>
                                            <p:strVal val="#ppt_w*0.70"/>
                                          </p:val>
                                        </p:tav>
                                        <p:tav tm="100000">
                                          <p:val>
                                            <p:strVal val="#ppt_w"/>
                                          </p:val>
                                        </p:tav>
                                      </p:tavLst>
                                    </p:anim>
                                    <p:anim calcmode="lin" valueType="num">
                                      <p:cBhvr>
                                        <p:cTn id="8" dur="3000" fill="hold"/>
                                        <p:tgtEl>
                                          <p:spTgt spid="5"/>
                                        </p:tgtEl>
                                        <p:attrNameLst>
                                          <p:attrName>ppt_h</p:attrName>
                                        </p:attrNameLst>
                                      </p:cBhvr>
                                      <p:tavLst>
                                        <p:tav tm="0">
                                          <p:val>
                                            <p:strVal val="#ppt_h"/>
                                          </p:val>
                                        </p:tav>
                                        <p:tav tm="100000">
                                          <p:val>
                                            <p:strVal val="#ppt_h"/>
                                          </p:val>
                                        </p:tav>
                                      </p:tavLst>
                                    </p:anim>
                                    <p:animEffect transition="in" filter="fade">
                                      <p:cBhvr>
                                        <p:cTn id="9"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sight2050_bkgd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67" y="-16934"/>
            <a:ext cx="9144000" cy="6858000"/>
          </a:xfrm>
          <a:prstGeom prst="rect">
            <a:avLst/>
          </a:prstGeom>
        </p:spPr>
      </p:pic>
      <p:sp>
        <p:nvSpPr>
          <p:cNvPr id="4" name="TextBox 3"/>
          <p:cNvSpPr txBox="1"/>
          <p:nvPr/>
        </p:nvSpPr>
        <p:spPr>
          <a:xfrm>
            <a:off x="448730" y="364061"/>
            <a:ext cx="6942670" cy="584775"/>
          </a:xfrm>
          <a:prstGeom prst="rect">
            <a:avLst/>
          </a:prstGeom>
          <a:noFill/>
        </p:spPr>
        <p:txBody>
          <a:bodyPr wrap="square" rtlCol="0">
            <a:spAutoFit/>
          </a:bodyPr>
          <a:lstStyle/>
          <a:p>
            <a:r>
              <a:rPr lang="en-US" sz="3200" dirty="0" smtClean="0">
                <a:solidFill>
                  <a:srgbClr val="03283E"/>
                </a:solidFill>
                <a:latin typeface="Franklin Gothic Medium"/>
                <a:cs typeface="Franklin Gothic Medium"/>
              </a:rPr>
              <a:t>Ripple Effects</a:t>
            </a:r>
            <a:endParaRPr lang="en-US" sz="3200" dirty="0">
              <a:solidFill>
                <a:srgbClr val="03283E"/>
              </a:solidFill>
              <a:latin typeface="Franklin Gothic Medium"/>
              <a:cs typeface="Franklin Gothic Medium"/>
            </a:endParaRPr>
          </a:p>
        </p:txBody>
      </p:sp>
      <p:pic>
        <p:nvPicPr>
          <p:cNvPr id="6" name="Picture 5" descr="jobs_edit.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84578" y="1600200"/>
            <a:ext cx="5974845" cy="3657600"/>
          </a:xfrm>
          <a:prstGeom prst="rect">
            <a:avLst/>
          </a:prstGeom>
        </p:spPr>
      </p:pic>
    </p:spTree>
    <p:extLst>
      <p:ext uri="{BB962C8B-B14F-4D97-AF65-F5344CB8AC3E}">
        <p14:creationId xmlns:p14="http://schemas.microsoft.com/office/powerpoint/2010/main" val="382058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sight2050_bkgd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67" y="-16934"/>
            <a:ext cx="9144000" cy="6858000"/>
          </a:xfrm>
          <a:prstGeom prst="rect">
            <a:avLst/>
          </a:prstGeom>
        </p:spPr>
      </p:pic>
      <p:sp>
        <p:nvSpPr>
          <p:cNvPr id="4" name="TextBox 3"/>
          <p:cNvSpPr txBox="1"/>
          <p:nvPr/>
        </p:nvSpPr>
        <p:spPr>
          <a:xfrm>
            <a:off x="448730" y="364061"/>
            <a:ext cx="6942670" cy="584775"/>
          </a:xfrm>
          <a:prstGeom prst="rect">
            <a:avLst/>
          </a:prstGeom>
          <a:noFill/>
        </p:spPr>
        <p:txBody>
          <a:bodyPr wrap="square" rtlCol="0">
            <a:spAutoFit/>
          </a:bodyPr>
          <a:lstStyle/>
          <a:p>
            <a:r>
              <a:rPr lang="en-US" sz="3200" dirty="0" smtClean="0">
                <a:solidFill>
                  <a:srgbClr val="03283E"/>
                </a:solidFill>
                <a:latin typeface="Franklin Gothic Medium"/>
                <a:cs typeface="Franklin Gothic Medium"/>
              </a:rPr>
              <a:t>Ripple Effects</a:t>
            </a:r>
            <a:endParaRPr lang="en-US" sz="3200" dirty="0">
              <a:solidFill>
                <a:srgbClr val="03283E"/>
              </a:solidFill>
              <a:latin typeface="Franklin Gothic Medium"/>
              <a:cs typeface="Franklin Gothic Medium"/>
            </a:endParaRPr>
          </a:p>
        </p:txBody>
      </p:sp>
      <p:pic>
        <p:nvPicPr>
          <p:cNvPr id="7" name="Picture 6" descr="commercialnonresidential_BethelRoad_edit.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84578" y="1600200"/>
            <a:ext cx="5974845" cy="3657600"/>
          </a:xfrm>
          <a:prstGeom prst="rect">
            <a:avLst/>
          </a:prstGeom>
        </p:spPr>
      </p:pic>
    </p:spTree>
    <p:extLst>
      <p:ext uri="{BB962C8B-B14F-4D97-AF65-F5344CB8AC3E}">
        <p14:creationId xmlns:p14="http://schemas.microsoft.com/office/powerpoint/2010/main" val="72528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3000" fill="hold"/>
                                        <p:tgtEl>
                                          <p:spTgt spid="7"/>
                                        </p:tgtEl>
                                        <p:attrNameLst>
                                          <p:attrName>ppt_w</p:attrName>
                                        </p:attrNameLst>
                                      </p:cBhvr>
                                      <p:tavLst>
                                        <p:tav tm="0">
                                          <p:val>
                                            <p:strVal val="#ppt_w*0.70"/>
                                          </p:val>
                                        </p:tav>
                                        <p:tav tm="100000">
                                          <p:val>
                                            <p:strVal val="#ppt_w"/>
                                          </p:val>
                                        </p:tav>
                                      </p:tavLst>
                                    </p:anim>
                                    <p:anim calcmode="lin" valueType="num">
                                      <p:cBhvr>
                                        <p:cTn id="8" dur="3000" fill="hold"/>
                                        <p:tgtEl>
                                          <p:spTgt spid="7"/>
                                        </p:tgtEl>
                                        <p:attrNameLst>
                                          <p:attrName>ppt_h</p:attrName>
                                        </p:attrNameLst>
                                      </p:cBhvr>
                                      <p:tavLst>
                                        <p:tav tm="0">
                                          <p:val>
                                            <p:strVal val="#ppt_h"/>
                                          </p:val>
                                        </p:tav>
                                        <p:tav tm="100000">
                                          <p:val>
                                            <p:strVal val="#ppt_h"/>
                                          </p:val>
                                        </p:tav>
                                      </p:tavLst>
                                    </p:anim>
                                    <p:animEffect transition="in" filter="fade">
                                      <p:cBhvr>
                                        <p:cTn id="9"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RPC_Insight2050_Round11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Picture 2" descr="\\Washingtondc\washingtondc\Johnson City\Steve Price\for Victor 2%2F25%2F00\Walnut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62356" y="2500892"/>
            <a:ext cx="7331312" cy="2964345"/>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62356" y="2496228"/>
            <a:ext cx="7346317" cy="2969009"/>
          </a:xfrm>
          <a:prstGeom prst="rect">
            <a:avLst/>
          </a:prstGeom>
        </p:spPr>
      </p:pic>
    </p:spTree>
    <p:extLst>
      <p:ext uri="{BB962C8B-B14F-4D97-AF65-F5344CB8AC3E}">
        <p14:creationId xmlns:p14="http://schemas.microsoft.com/office/powerpoint/2010/main" val="113087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400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par>
                                <p:cTn id="8" presetID="10" presetClass="entr" presetSubtype="0" fill="hold" nodeType="withEffect">
                                  <p:stCondLst>
                                    <p:cond delay="5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R:\Agency Pictures\MORPC\MORPC Events\2014 SOR\Chris Keels Photos\0073.jpg"/>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bwMode="auto">
          <a:xfrm>
            <a:off x="1257283" y="1485900"/>
            <a:ext cx="3429034" cy="5029200"/>
          </a:xfrm>
          <a:prstGeom prst="rect">
            <a:avLst/>
          </a:prstGeom>
          <a:noFill/>
        </p:spPr>
      </p:pic>
      <p:sp>
        <p:nvSpPr>
          <p:cNvPr id="4" name="Title 3"/>
          <p:cNvSpPr>
            <a:spLocks noGrp="1"/>
          </p:cNvSpPr>
          <p:nvPr>
            <p:ph type="title"/>
          </p:nvPr>
        </p:nvSpPr>
        <p:spPr/>
        <p:txBody>
          <a:bodyPr/>
          <a:lstStyle/>
          <a:p>
            <a:pPr algn="ctr"/>
            <a:r>
              <a:rPr lang="en-US" dirty="0" smtClean="0"/>
              <a:t>Regional Scenario Studies</a:t>
            </a:r>
            <a:endParaRPr lang="en-US" dirty="0"/>
          </a:p>
        </p:txBody>
      </p:sp>
      <p:sp>
        <p:nvSpPr>
          <p:cNvPr id="8" name="Content Placeholder 7"/>
          <p:cNvSpPr>
            <a:spLocks noGrp="1"/>
          </p:cNvSpPr>
          <p:nvPr>
            <p:ph sz="half" idx="2"/>
          </p:nvPr>
        </p:nvSpPr>
        <p:spPr/>
        <p:txBody>
          <a:bodyPr>
            <a:normAutofit fontScale="85000" lnSpcReduction="10000"/>
          </a:bodyPr>
          <a:lstStyle/>
          <a:p>
            <a:pPr marL="0" indent="0">
              <a:buNone/>
            </a:pPr>
            <a:r>
              <a:rPr lang="en-US" dirty="0" smtClean="0"/>
              <a:t>You know where you are. The question now is: Where are you going? And that’s what insight2050 is all about – pick your future. What is the most efficient investment? People don’t get to see that until they do these scenario studies.”</a:t>
            </a:r>
          </a:p>
          <a:p>
            <a:pPr marL="0" indent="0">
              <a:buNone/>
            </a:pPr>
            <a:endParaRPr lang="en-US" dirty="0" smtClean="0"/>
          </a:p>
          <a:p>
            <a:pPr marL="0" indent="0" algn="r">
              <a:buNone/>
            </a:pPr>
            <a:r>
              <a:rPr lang="en-US" dirty="0" smtClean="0"/>
              <a:t> ~Peter </a:t>
            </a:r>
            <a:r>
              <a:rPr lang="en-US" dirty="0" err="1" smtClean="0"/>
              <a:t>Calthorpe</a:t>
            </a:r>
            <a:endParaRPr lang="en-US" dirty="0" smtClean="0"/>
          </a:p>
          <a:p>
            <a:pPr marL="0" indent="0" algn="r">
              <a:buNone/>
            </a:pPr>
            <a:r>
              <a:rPr lang="en-US" dirty="0" smtClean="0"/>
              <a:t>State of the Region 2014</a:t>
            </a:r>
          </a:p>
          <a:p>
            <a:endParaRPr lang="en-US" dirty="0"/>
          </a:p>
        </p:txBody>
      </p:sp>
      <p:sp>
        <p:nvSpPr>
          <p:cNvPr id="9" name="TextBox 8"/>
          <p:cNvSpPr txBox="1"/>
          <p:nvPr/>
        </p:nvSpPr>
        <p:spPr>
          <a:xfrm>
            <a:off x="4267200" y="952143"/>
            <a:ext cx="990600" cy="2400657"/>
          </a:xfrm>
          <a:prstGeom prst="rect">
            <a:avLst/>
          </a:prstGeom>
          <a:noFill/>
        </p:spPr>
        <p:txBody>
          <a:bodyPr wrap="square" rtlCol="0">
            <a:spAutoFit/>
          </a:bodyPr>
          <a:lstStyle/>
          <a:p>
            <a:r>
              <a:rPr lang="en-US" sz="15000" dirty="0">
                <a:solidFill>
                  <a:srgbClr val="9EA9AB"/>
                </a:solidFill>
                <a:latin typeface="Georgia" pitchFamily="18" charset="0"/>
              </a:rPr>
              <a:t>“</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sight2050_bkgd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p:cNvSpPr txBox="1"/>
          <p:nvPr/>
        </p:nvSpPr>
        <p:spPr>
          <a:xfrm>
            <a:off x="2497669" y="339231"/>
            <a:ext cx="4190997" cy="584776"/>
          </a:xfrm>
          <a:prstGeom prst="rect">
            <a:avLst/>
          </a:prstGeom>
          <a:noFill/>
        </p:spPr>
        <p:txBody>
          <a:bodyPr wrap="square" rtlCol="0">
            <a:spAutoFit/>
          </a:bodyPr>
          <a:lstStyle/>
          <a:p>
            <a:r>
              <a:rPr lang="en-US" sz="3200" dirty="0" smtClean="0">
                <a:solidFill>
                  <a:schemeClr val="bg1"/>
                </a:solidFill>
                <a:latin typeface="Franklin Gothic Medium"/>
                <a:cs typeface="Franklin Gothic Medium"/>
              </a:rPr>
              <a:t>Scenarios Overview</a:t>
            </a:r>
            <a:endParaRPr lang="en-US" sz="3200" dirty="0">
              <a:solidFill>
                <a:schemeClr val="bg1"/>
              </a:solidFill>
              <a:latin typeface="Franklin Gothic Medium"/>
              <a:cs typeface="Franklin Gothic Medium"/>
            </a:endParaRPr>
          </a:p>
        </p:txBody>
      </p:sp>
      <p:pic>
        <p:nvPicPr>
          <p:cNvPr id="5" name="Picture 4" descr="insight2050_Logo-RGB.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1448" y="364631"/>
            <a:ext cx="1432751" cy="586711"/>
          </a:xfrm>
          <a:prstGeom prst="rect">
            <a:avLst/>
          </a:prstGeom>
        </p:spPr>
      </p:pic>
      <p:sp>
        <p:nvSpPr>
          <p:cNvPr id="6" name="TextBox 5"/>
          <p:cNvSpPr txBox="1"/>
          <p:nvPr/>
        </p:nvSpPr>
        <p:spPr>
          <a:xfrm>
            <a:off x="1574798" y="1880164"/>
            <a:ext cx="2150536" cy="584776"/>
          </a:xfrm>
          <a:prstGeom prst="rect">
            <a:avLst/>
          </a:prstGeom>
          <a:noFill/>
        </p:spPr>
        <p:txBody>
          <a:bodyPr wrap="square" rtlCol="0">
            <a:spAutoFit/>
          </a:bodyPr>
          <a:lstStyle/>
          <a:p>
            <a:r>
              <a:rPr lang="en-US" sz="3200" dirty="0" smtClean="0">
                <a:solidFill>
                  <a:schemeClr val="bg1"/>
                </a:solidFill>
                <a:latin typeface="Franklin Gothic Medium"/>
                <a:cs typeface="Franklin Gothic Medium"/>
              </a:rPr>
              <a:t>Scenario A</a:t>
            </a:r>
            <a:endParaRPr lang="en-US" sz="3200" dirty="0">
              <a:solidFill>
                <a:schemeClr val="bg1"/>
              </a:solidFill>
              <a:latin typeface="Franklin Gothic Medium"/>
              <a:cs typeface="Franklin Gothic Medium"/>
            </a:endParaRPr>
          </a:p>
        </p:txBody>
      </p:sp>
      <p:sp>
        <p:nvSpPr>
          <p:cNvPr id="7" name="TextBox 6"/>
          <p:cNvSpPr txBox="1"/>
          <p:nvPr/>
        </p:nvSpPr>
        <p:spPr>
          <a:xfrm>
            <a:off x="1574797" y="2927266"/>
            <a:ext cx="2150537" cy="584776"/>
          </a:xfrm>
          <a:prstGeom prst="rect">
            <a:avLst/>
          </a:prstGeom>
          <a:noFill/>
        </p:spPr>
        <p:txBody>
          <a:bodyPr wrap="square" rtlCol="0">
            <a:spAutoFit/>
          </a:bodyPr>
          <a:lstStyle/>
          <a:p>
            <a:r>
              <a:rPr lang="en-US" sz="3200" dirty="0" smtClean="0">
                <a:solidFill>
                  <a:schemeClr val="bg1"/>
                </a:solidFill>
                <a:latin typeface="Franklin Gothic Medium"/>
                <a:cs typeface="Franklin Gothic Medium"/>
              </a:rPr>
              <a:t>Scenario B</a:t>
            </a:r>
            <a:endParaRPr lang="en-US" sz="3200" dirty="0">
              <a:solidFill>
                <a:schemeClr val="bg1"/>
              </a:solidFill>
              <a:latin typeface="Franklin Gothic Medium"/>
              <a:cs typeface="Franklin Gothic Medium"/>
            </a:endParaRPr>
          </a:p>
        </p:txBody>
      </p:sp>
      <p:sp>
        <p:nvSpPr>
          <p:cNvPr id="8" name="TextBox 7"/>
          <p:cNvSpPr txBox="1"/>
          <p:nvPr/>
        </p:nvSpPr>
        <p:spPr>
          <a:xfrm>
            <a:off x="1574797" y="3973764"/>
            <a:ext cx="2150537" cy="584776"/>
          </a:xfrm>
          <a:prstGeom prst="rect">
            <a:avLst/>
          </a:prstGeom>
          <a:noFill/>
        </p:spPr>
        <p:txBody>
          <a:bodyPr wrap="square" rtlCol="0">
            <a:spAutoFit/>
          </a:bodyPr>
          <a:lstStyle/>
          <a:p>
            <a:r>
              <a:rPr lang="en-US" sz="3200" dirty="0" smtClean="0">
                <a:solidFill>
                  <a:schemeClr val="bg1"/>
                </a:solidFill>
                <a:latin typeface="Franklin Gothic Medium"/>
                <a:cs typeface="Franklin Gothic Medium"/>
              </a:rPr>
              <a:t>Scenario C</a:t>
            </a:r>
            <a:endParaRPr lang="en-US" sz="3200" dirty="0">
              <a:solidFill>
                <a:schemeClr val="bg1"/>
              </a:solidFill>
              <a:latin typeface="Franklin Gothic Medium"/>
              <a:cs typeface="Franklin Gothic Medium"/>
            </a:endParaRPr>
          </a:p>
        </p:txBody>
      </p:sp>
      <p:sp>
        <p:nvSpPr>
          <p:cNvPr id="9" name="TextBox 8"/>
          <p:cNvSpPr txBox="1"/>
          <p:nvPr/>
        </p:nvSpPr>
        <p:spPr>
          <a:xfrm>
            <a:off x="1574797" y="5024210"/>
            <a:ext cx="2150537" cy="584777"/>
          </a:xfrm>
          <a:prstGeom prst="rect">
            <a:avLst/>
          </a:prstGeom>
          <a:noFill/>
        </p:spPr>
        <p:txBody>
          <a:bodyPr wrap="square" rtlCol="0">
            <a:spAutoFit/>
          </a:bodyPr>
          <a:lstStyle/>
          <a:p>
            <a:r>
              <a:rPr lang="en-US" sz="3200" dirty="0" smtClean="0">
                <a:solidFill>
                  <a:schemeClr val="bg1"/>
                </a:solidFill>
                <a:latin typeface="Franklin Gothic Medium"/>
                <a:cs typeface="Franklin Gothic Medium"/>
              </a:rPr>
              <a:t>Scenario D</a:t>
            </a:r>
            <a:endParaRPr lang="en-US" sz="3200" dirty="0">
              <a:solidFill>
                <a:schemeClr val="bg1"/>
              </a:solidFill>
              <a:latin typeface="Franklin Gothic Medium"/>
              <a:cs typeface="Franklin Gothic Medium"/>
            </a:endParaRPr>
          </a:p>
        </p:txBody>
      </p:sp>
      <p:sp>
        <p:nvSpPr>
          <p:cNvPr id="10" name="TextBox 9"/>
          <p:cNvSpPr txBox="1"/>
          <p:nvPr/>
        </p:nvSpPr>
        <p:spPr>
          <a:xfrm>
            <a:off x="3759194" y="1843225"/>
            <a:ext cx="4675121" cy="677108"/>
          </a:xfrm>
          <a:prstGeom prst="rect">
            <a:avLst/>
          </a:prstGeom>
          <a:noFill/>
        </p:spPr>
        <p:txBody>
          <a:bodyPr wrap="square" rtlCol="0">
            <a:spAutoFit/>
          </a:bodyPr>
          <a:lstStyle/>
          <a:p>
            <a:r>
              <a:rPr lang="en-US" sz="2000" dirty="0" smtClean="0">
                <a:solidFill>
                  <a:srgbClr val="E6201C"/>
                </a:solidFill>
                <a:latin typeface="Franklin Gothic Medium"/>
                <a:cs typeface="Franklin Gothic Medium"/>
              </a:rPr>
              <a:t>Past Trends</a:t>
            </a:r>
          </a:p>
          <a:p>
            <a:r>
              <a:rPr lang="en-US" dirty="0" smtClean="0">
                <a:solidFill>
                  <a:srgbClr val="E6201C"/>
                </a:solidFill>
                <a:latin typeface="ITC Franklin Gothic Std Bk Cd"/>
                <a:cs typeface="ITC Franklin Gothic Std Bk Cd"/>
              </a:rPr>
              <a:t>Develop in the same way as in the past</a:t>
            </a:r>
            <a:endParaRPr lang="en-US" dirty="0">
              <a:solidFill>
                <a:srgbClr val="E6201C"/>
              </a:solidFill>
              <a:latin typeface="ITC Franklin Gothic Std Bk Cd"/>
              <a:cs typeface="ITC Franklin Gothic Std Bk Cd"/>
            </a:endParaRPr>
          </a:p>
        </p:txBody>
      </p:sp>
      <p:sp>
        <p:nvSpPr>
          <p:cNvPr id="11" name="TextBox 10"/>
          <p:cNvSpPr txBox="1"/>
          <p:nvPr/>
        </p:nvSpPr>
        <p:spPr>
          <a:xfrm>
            <a:off x="3759194" y="2894203"/>
            <a:ext cx="4675121" cy="677108"/>
          </a:xfrm>
          <a:prstGeom prst="rect">
            <a:avLst/>
          </a:prstGeom>
          <a:noFill/>
        </p:spPr>
        <p:txBody>
          <a:bodyPr wrap="square" rtlCol="0">
            <a:spAutoFit/>
          </a:bodyPr>
          <a:lstStyle/>
          <a:p>
            <a:r>
              <a:rPr lang="en-US" sz="2000" dirty="0" smtClean="0">
                <a:solidFill>
                  <a:srgbClr val="FD6D27"/>
                </a:solidFill>
                <a:latin typeface="Franklin Gothic Medium"/>
                <a:cs typeface="Franklin Gothic Medium"/>
              </a:rPr>
              <a:t>Planned Future</a:t>
            </a:r>
          </a:p>
          <a:p>
            <a:r>
              <a:rPr lang="en-US" dirty="0">
                <a:solidFill>
                  <a:srgbClr val="FD6D27"/>
                </a:solidFill>
                <a:latin typeface="ITC Franklin Gothic Std Bk Cd"/>
                <a:cs typeface="ITC Franklin Gothic Std Bk Cd"/>
              </a:rPr>
              <a:t>Develop </a:t>
            </a:r>
            <a:r>
              <a:rPr lang="en-US" dirty="0" smtClean="0">
                <a:solidFill>
                  <a:srgbClr val="FD6D27"/>
                </a:solidFill>
                <a:latin typeface="ITC Franklin Gothic Std Bk Cd"/>
                <a:cs typeface="ITC Franklin Gothic Std Bk Cd"/>
              </a:rPr>
              <a:t>according to community’s plans</a:t>
            </a:r>
            <a:endParaRPr lang="en-US" dirty="0">
              <a:solidFill>
                <a:srgbClr val="FD6D27"/>
              </a:solidFill>
              <a:latin typeface="ITC Franklin Gothic Std Bk Cd"/>
              <a:cs typeface="ITC Franklin Gothic Std Bk Cd"/>
            </a:endParaRPr>
          </a:p>
        </p:txBody>
      </p:sp>
      <p:sp>
        <p:nvSpPr>
          <p:cNvPr id="13" name="TextBox 12"/>
          <p:cNvSpPr txBox="1"/>
          <p:nvPr/>
        </p:nvSpPr>
        <p:spPr>
          <a:xfrm>
            <a:off x="3759194" y="3947546"/>
            <a:ext cx="4675121" cy="677108"/>
          </a:xfrm>
          <a:prstGeom prst="rect">
            <a:avLst/>
          </a:prstGeom>
          <a:noFill/>
        </p:spPr>
        <p:txBody>
          <a:bodyPr wrap="square" rtlCol="0">
            <a:spAutoFit/>
          </a:bodyPr>
          <a:lstStyle/>
          <a:p>
            <a:r>
              <a:rPr lang="en-US" sz="2000" dirty="0" smtClean="0">
                <a:solidFill>
                  <a:srgbClr val="4796DA"/>
                </a:solidFill>
                <a:latin typeface="Franklin Gothic Medium"/>
                <a:cs typeface="Franklin Gothic Medium"/>
              </a:rPr>
              <a:t>Focused Growth</a:t>
            </a:r>
          </a:p>
          <a:p>
            <a:r>
              <a:rPr lang="en-US" dirty="0">
                <a:solidFill>
                  <a:srgbClr val="4796DA"/>
                </a:solidFill>
                <a:latin typeface="ITC Franklin Gothic Std Bk Cd"/>
                <a:cs typeface="ITC Franklin Gothic Std Bk Cd"/>
              </a:rPr>
              <a:t>Develop </a:t>
            </a:r>
            <a:r>
              <a:rPr lang="en-US" dirty="0" smtClean="0">
                <a:solidFill>
                  <a:srgbClr val="4796DA"/>
                </a:solidFill>
                <a:latin typeface="ITC Franklin Gothic Std Bk Cd"/>
                <a:cs typeface="ITC Franklin Gothic Std Bk Cd"/>
              </a:rPr>
              <a:t>with some infill &amp; redevelopment</a:t>
            </a:r>
            <a:endParaRPr lang="en-US" dirty="0">
              <a:solidFill>
                <a:srgbClr val="4796DA"/>
              </a:solidFill>
              <a:latin typeface="ITC Franklin Gothic Std Bk Cd"/>
              <a:cs typeface="ITC Franklin Gothic Std Bk Cd"/>
            </a:endParaRPr>
          </a:p>
        </p:txBody>
      </p:sp>
      <p:sp>
        <p:nvSpPr>
          <p:cNvPr id="14" name="TextBox 13"/>
          <p:cNvSpPr txBox="1"/>
          <p:nvPr/>
        </p:nvSpPr>
        <p:spPr>
          <a:xfrm>
            <a:off x="3759195" y="4984535"/>
            <a:ext cx="4934430" cy="677108"/>
          </a:xfrm>
          <a:prstGeom prst="rect">
            <a:avLst/>
          </a:prstGeom>
          <a:noFill/>
        </p:spPr>
        <p:txBody>
          <a:bodyPr wrap="square" rtlCol="0">
            <a:spAutoFit/>
          </a:bodyPr>
          <a:lstStyle/>
          <a:p>
            <a:r>
              <a:rPr lang="en-US" sz="2000" dirty="0" smtClean="0">
                <a:solidFill>
                  <a:srgbClr val="33892A"/>
                </a:solidFill>
                <a:latin typeface="Franklin Gothic Medium"/>
                <a:cs typeface="Franklin Gothic Medium"/>
              </a:rPr>
              <a:t>Maximum Infill </a:t>
            </a:r>
          </a:p>
          <a:p>
            <a:r>
              <a:rPr lang="en-US" dirty="0" smtClean="0">
                <a:solidFill>
                  <a:srgbClr val="33892A"/>
                </a:solidFill>
                <a:latin typeface="ITC Franklin Gothic Std Bk Cd"/>
                <a:cs typeface="ITC Franklin Gothic Std Bk Cd"/>
              </a:rPr>
              <a:t>Develop with maximum infill &amp; redevelopment</a:t>
            </a:r>
            <a:endParaRPr lang="en-US" dirty="0">
              <a:solidFill>
                <a:srgbClr val="33892A"/>
              </a:solidFill>
              <a:latin typeface="ITC Franklin Gothic Std Bk Cd"/>
              <a:cs typeface="ITC Franklin Gothic Std Bk Cd"/>
            </a:endParaRPr>
          </a:p>
        </p:txBody>
      </p:sp>
    </p:spTree>
    <p:extLst>
      <p:ext uri="{BB962C8B-B14F-4D97-AF65-F5344CB8AC3E}">
        <p14:creationId xmlns:p14="http://schemas.microsoft.com/office/powerpoint/2010/main" val="6890974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RPC_Insight2050_Round118.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008060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RPC_Insight2050_Round2_Metrics.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266320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1026" name="Picture 2" descr="http://getinsight2050.org/wp-content/uploads/2015/04/Slide7.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860"/>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RPC_Insight2050_Round1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360631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RPC_Insight2050_Round2_Metrics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97964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RPC_Insight2050_Round2_Metrics3.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88901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descr="MORPC_Insight2050_Round12714.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67813" cy="6858000"/>
          </a:xfrm>
          <a:prstGeom prst="rect">
            <a:avLst/>
          </a:prstGeom>
          <a:noFill/>
          <a:ln w="9525">
            <a:noFill/>
            <a:miter lim="800000"/>
            <a:headEnd/>
            <a:tailEnd/>
          </a:ln>
        </p:spPr>
      </p:pic>
      <p:sp>
        <p:nvSpPr>
          <p:cNvPr id="3" name="TextBox 2"/>
          <p:cNvSpPr txBox="1"/>
          <p:nvPr/>
        </p:nvSpPr>
        <p:spPr>
          <a:xfrm>
            <a:off x="2811463" y="3141663"/>
            <a:ext cx="3570287" cy="554037"/>
          </a:xfrm>
          <a:prstGeom prst="rect">
            <a:avLst/>
          </a:prstGeom>
          <a:noFill/>
        </p:spPr>
        <p:txBody>
          <a:bodyPr>
            <a:spAutoFit/>
          </a:bodyPr>
          <a:lstStyle/>
          <a:p>
            <a:pPr algn="ctr">
              <a:defRPr/>
            </a:pPr>
            <a:r>
              <a:rPr lang="en-US" sz="3000" b="1" dirty="0">
                <a:solidFill>
                  <a:prstClr val="white">
                    <a:lumMod val="50000"/>
                  </a:prstClr>
                </a:solidFill>
                <a:latin typeface="Franklin Gothic Heavy" pitchFamily="34" charset="0"/>
              </a:rPr>
              <a:t>Phase</a:t>
            </a:r>
            <a:r>
              <a:rPr lang="en-US" sz="3000" b="1" dirty="0">
                <a:solidFill>
                  <a:prstClr val="white">
                    <a:lumMod val="50000"/>
                  </a:prstClr>
                </a:solidFill>
              </a:rPr>
              <a:t> </a:t>
            </a:r>
            <a:r>
              <a:rPr lang="en-US" sz="3000" b="1" dirty="0">
                <a:solidFill>
                  <a:prstClr val="white">
                    <a:lumMod val="50000"/>
                  </a:prstClr>
                </a:solidFill>
                <a:latin typeface="Franklin Gothic Heavy" pitchFamily="34" charset="0"/>
              </a:rPr>
              <a:t>II</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anose="020B0603020102020204" pitchFamily="34" charset="0"/>
              </a:rPr>
              <a:t>Academy for Elected Officials</a:t>
            </a:r>
            <a:endParaRPr lang="en-US" dirty="0">
              <a:latin typeface="Franklin Gothic Medium" panose="020B0603020102020204" pitchFamily="34" charset="0"/>
            </a:endParaRPr>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a:ext>
            </a:extLst>
          </a:blip>
          <a:stretch>
            <a:fillRect/>
          </a:stretch>
        </p:blipFill>
        <p:spPr>
          <a:xfrm>
            <a:off x="1066800" y="1808670"/>
            <a:ext cx="7696200" cy="4383660"/>
          </a:xfr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198924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getinsight2050.org</a:t>
            </a: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t="10370" b="3704"/>
          <a:stretch/>
        </p:blipFill>
        <p:spPr>
          <a:xfrm>
            <a:off x="228600" y="2057400"/>
            <a:ext cx="8686800" cy="4198619"/>
          </a:xfrm>
          <a:prstGeom prst="rect">
            <a:avLst/>
          </a:prstGeom>
          <a:ln w="19050">
            <a:solidFill>
              <a:schemeClr val="tx1"/>
            </a:solid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RPC_Insight2050_Round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418839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insight2050_bkgd9.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pic>
        <p:nvPicPr>
          <p:cNvPr id="28675" name="Picture 3" descr="O:\Planning &amp; Environment\Projects\insight2050\Communications Strategy\Logo\Funder logos\LBrands_ Foundation_TEMP_Logo_Center_Color.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28800" y="3886200"/>
            <a:ext cx="3048000" cy="723900"/>
          </a:xfrm>
          <a:prstGeom prst="rect">
            <a:avLst/>
          </a:prstGeom>
          <a:noFill/>
          <a:ln w="9525">
            <a:noFill/>
            <a:miter lim="800000"/>
            <a:headEnd/>
            <a:tailEnd/>
          </a:ln>
        </p:spPr>
      </p:pic>
      <p:pic>
        <p:nvPicPr>
          <p:cNvPr id="28676" name="Picture 6" descr="O:\Planning &amp; Environment\Projects\insight2050\Communications Strategy\Logo\Funder logos\cre_logo_final.ep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77000" y="1193800"/>
            <a:ext cx="1512888" cy="1092200"/>
          </a:xfrm>
          <a:prstGeom prst="rect">
            <a:avLst/>
          </a:prstGeom>
          <a:noFill/>
          <a:ln w="9525">
            <a:noFill/>
            <a:miter lim="800000"/>
            <a:headEnd/>
            <a:tailEnd/>
          </a:ln>
        </p:spPr>
      </p:pic>
      <p:pic>
        <p:nvPicPr>
          <p:cNvPr id="28677" name="Picture 7" descr="O:\Planning &amp; Environment\Projects\insight2050\Communications Strategy\Logo\Funder logos\logo-casto-CMY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447800" y="1295400"/>
            <a:ext cx="1798638" cy="603250"/>
          </a:xfrm>
          <a:prstGeom prst="rect">
            <a:avLst/>
          </a:prstGeom>
          <a:noFill/>
          <a:ln w="9525">
            <a:noFill/>
            <a:miter lim="800000"/>
            <a:headEnd/>
            <a:tailEnd/>
          </a:ln>
        </p:spPr>
      </p:pic>
      <p:pic>
        <p:nvPicPr>
          <p:cNvPr id="28678" name="Picture 10" descr="O:\Planning &amp; Environment\Projects\insight2050\Communications Strategy\Logo\Funder logos\ECF_logo_289 [Converted].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981200" y="2286000"/>
            <a:ext cx="2328863" cy="677863"/>
          </a:xfrm>
          <a:prstGeom prst="rect">
            <a:avLst/>
          </a:prstGeom>
          <a:noFill/>
          <a:ln w="9525">
            <a:noFill/>
            <a:miter lim="800000"/>
            <a:headEnd/>
            <a:tailEnd/>
          </a:ln>
        </p:spPr>
      </p:pic>
      <p:pic>
        <p:nvPicPr>
          <p:cNvPr id="28679" name="Picture 13" descr="O:\Planning &amp; Environment\Projects\insight2050\Communications Strategy\Logo\Funder logos\TheColumbusFoundation_media_4_col_process.eps"/>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886200" y="1066800"/>
            <a:ext cx="1798637" cy="969963"/>
          </a:xfrm>
          <a:prstGeom prst="rect">
            <a:avLst/>
          </a:prstGeom>
          <a:noFill/>
          <a:ln w="9525">
            <a:noFill/>
            <a:miter lim="800000"/>
            <a:headEnd/>
            <a:tailEnd/>
          </a:ln>
        </p:spPr>
      </p:pic>
      <p:sp>
        <p:nvSpPr>
          <p:cNvPr id="28681" name="Rectangle 18"/>
          <p:cNvSpPr>
            <a:spLocks noChangeArrowheads="1"/>
          </p:cNvSpPr>
          <p:nvPr/>
        </p:nvSpPr>
        <p:spPr bwMode="auto">
          <a:xfrm>
            <a:off x="685800" y="533400"/>
            <a:ext cx="3602038" cy="584200"/>
          </a:xfrm>
          <a:prstGeom prst="rect">
            <a:avLst/>
          </a:prstGeom>
          <a:noFill/>
          <a:ln w="9525">
            <a:noFill/>
            <a:miter lim="800000"/>
            <a:headEnd/>
            <a:tailEnd/>
          </a:ln>
        </p:spPr>
        <p:txBody>
          <a:bodyPr wrap="none">
            <a:spAutoFit/>
          </a:bodyPr>
          <a:lstStyle/>
          <a:p>
            <a:r>
              <a:rPr lang="en-US" sz="3200" dirty="0">
                <a:solidFill>
                  <a:srgbClr val="03283E"/>
                </a:solidFill>
                <a:latin typeface="Franklin Gothic Medium" pitchFamily="34" charset="0"/>
              </a:rPr>
              <a:t>With Support From:</a:t>
            </a:r>
          </a:p>
        </p:txBody>
      </p:sp>
      <p:pic>
        <p:nvPicPr>
          <p:cNvPr id="5122" name="Picture 2" descr="O:\Planning &amp; Environment\Projects\insight2050\Communications Strategy\Logo\Funder logos\Phase II Funders\EMHT.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029200" y="2667000"/>
            <a:ext cx="2560320" cy="807704"/>
          </a:xfrm>
          <a:prstGeom prst="rect">
            <a:avLst/>
          </a:prstGeom>
          <a:noFill/>
        </p:spPr>
      </p:pic>
      <p:pic>
        <p:nvPicPr>
          <p:cNvPr id="5123" name="Picture 3" descr="O:\Planning &amp; Environment\Projects\insight2050\Communications Strategy\Logo\Funder logos\Phase II Funders\kaufman_logo_black.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562600" y="3810000"/>
            <a:ext cx="1905000" cy="803303"/>
          </a:xfrm>
          <a:prstGeom prst="rect">
            <a:avLst/>
          </a:prstGeom>
          <a:noFill/>
        </p:spPr>
      </p:pic>
      <p:pic>
        <p:nvPicPr>
          <p:cNvPr id="5124" name="Picture 4"/>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81000" y="3124200"/>
            <a:ext cx="3200400" cy="668833"/>
          </a:xfrm>
          <a:prstGeom prst="rect">
            <a:avLst/>
          </a:prstGeom>
          <a:noFill/>
          <a:ln w="9525">
            <a:noFill/>
            <a:miter lim="800000"/>
            <a:headEnd/>
            <a:tailEnd/>
          </a:ln>
        </p:spPr>
      </p:pic>
      <p:pic>
        <p:nvPicPr>
          <p:cNvPr id="5125" name="Picture 5"/>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810000" y="4876800"/>
            <a:ext cx="3200400" cy="9782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MORPC_Insight2050_Round12715.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9699" name="TextBox 1"/>
          <p:cNvSpPr txBox="1">
            <a:spLocks noChangeArrowheads="1"/>
          </p:cNvSpPr>
          <p:nvPr/>
        </p:nvSpPr>
        <p:spPr bwMode="auto">
          <a:xfrm>
            <a:off x="2817813" y="3492500"/>
            <a:ext cx="5483225" cy="2154436"/>
          </a:xfrm>
          <a:prstGeom prst="rect">
            <a:avLst/>
          </a:prstGeom>
          <a:noFill/>
          <a:ln w="9525">
            <a:noFill/>
            <a:miter lim="800000"/>
            <a:headEnd/>
            <a:tailEnd/>
          </a:ln>
        </p:spPr>
        <p:txBody>
          <a:bodyPr>
            <a:spAutoFit/>
          </a:bodyPr>
          <a:lstStyle/>
          <a:p>
            <a:r>
              <a:rPr lang="en-US" sz="3200" dirty="0">
                <a:solidFill>
                  <a:prstClr val="white"/>
                </a:solidFill>
                <a:latin typeface="Franklin Gothic Medium" pitchFamily="34" charset="0"/>
              </a:rPr>
              <a:t>Jennifer Noll</a:t>
            </a:r>
          </a:p>
          <a:p>
            <a:r>
              <a:rPr lang="en-US" sz="2800" i="1" dirty="0">
                <a:solidFill>
                  <a:prstClr val="white"/>
                </a:solidFill>
              </a:rPr>
              <a:t>Associate Planner</a:t>
            </a:r>
          </a:p>
          <a:p>
            <a:endParaRPr lang="en-US" sz="1400" i="1" dirty="0">
              <a:solidFill>
                <a:prstClr val="white"/>
              </a:solidFill>
            </a:endParaRPr>
          </a:p>
          <a:p>
            <a:r>
              <a:rPr lang="en-US" sz="2800" dirty="0">
                <a:solidFill>
                  <a:prstClr val="white"/>
                </a:solidFill>
              </a:rPr>
              <a:t>614-233-4179</a:t>
            </a:r>
          </a:p>
          <a:p>
            <a:r>
              <a:rPr lang="en-US" sz="2800" dirty="0">
                <a:solidFill>
                  <a:prstClr val="white"/>
                </a:solidFill>
              </a:rPr>
              <a:t>jnoll@morpc.org</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is Columbus2020?</a:t>
            </a:r>
            <a:endParaRPr lang="en-US" dirty="0"/>
          </a:p>
        </p:txBody>
      </p:sp>
      <p:sp>
        <p:nvSpPr>
          <p:cNvPr id="3" name="Content Placeholder 2"/>
          <p:cNvSpPr>
            <a:spLocks noGrp="1"/>
          </p:cNvSpPr>
          <p:nvPr>
            <p:ph sz="half" idx="1"/>
          </p:nvPr>
        </p:nvSpPr>
        <p:spPr>
          <a:xfrm>
            <a:off x="3429000" y="1524000"/>
            <a:ext cx="5334000" cy="1066800"/>
          </a:xfrm>
        </p:spPr>
        <p:txBody>
          <a:bodyPr>
            <a:normAutofit/>
          </a:bodyPr>
          <a:lstStyle/>
          <a:p>
            <a:pPr marL="0" indent="0">
              <a:buNone/>
            </a:pPr>
            <a:r>
              <a:rPr lang="en-US" b="1" dirty="0" smtClean="0"/>
              <a:t>Key objective</a:t>
            </a:r>
            <a:r>
              <a:rPr lang="en-US" dirty="0" smtClean="0"/>
              <a:t>: Increase economic development in Central Ohio. </a:t>
            </a:r>
          </a:p>
          <a:p>
            <a:endParaRPr lang="en-US" dirty="0"/>
          </a:p>
        </p:txBody>
      </p:sp>
      <p:pic>
        <p:nvPicPr>
          <p:cNvPr id="6" name="Picture 5"/>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4000499" y="571501"/>
            <a:ext cx="2057402" cy="7620000"/>
          </a:xfrm>
          <a:prstGeom prst="rect">
            <a:avLst/>
          </a:prstGeom>
          <a:noFill/>
          <a:ln>
            <a:noFill/>
          </a:ln>
        </p:spPr>
      </p:pic>
      <p:pic>
        <p:nvPicPr>
          <p:cNvPr id="7" name="Picture 6" descr="Columbus-2020_CMYK.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43000" y="1447800"/>
            <a:ext cx="2278228" cy="1014984"/>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is ULI?</a:t>
            </a:r>
            <a:endParaRPr lang="en-US" dirty="0"/>
          </a:p>
        </p:txBody>
      </p:sp>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24400" y="1295400"/>
            <a:ext cx="4143375" cy="5334000"/>
          </a:xfrm>
          <a:prstGeom prst="rect">
            <a:avLst/>
          </a:prstGeom>
          <a:noFill/>
          <a:ln w="9525">
            <a:noFill/>
            <a:miter lim="800000"/>
            <a:headEnd/>
            <a:tailEnd/>
          </a:ln>
        </p:spPr>
      </p:pic>
      <p:sp>
        <p:nvSpPr>
          <p:cNvPr id="8" name="Content Placeholder 7"/>
          <p:cNvSpPr>
            <a:spLocks noGrp="1"/>
          </p:cNvSpPr>
          <p:nvPr>
            <p:ph sz="half" idx="1"/>
          </p:nvPr>
        </p:nvSpPr>
        <p:spPr>
          <a:xfrm>
            <a:off x="1066800" y="1447800"/>
            <a:ext cx="3505200" cy="5105400"/>
          </a:xfrm>
        </p:spPr>
        <p:txBody>
          <a:bodyPr>
            <a:normAutofit/>
          </a:bodyPr>
          <a:lstStyle/>
          <a:p>
            <a:pPr marL="0" indent="0">
              <a:buNone/>
            </a:pPr>
            <a:r>
              <a:rPr lang="en-US" dirty="0" smtClean="0"/>
              <a:t>Multidisciplinary real estate forum to facilitate open exchange of ideas, information, and experience among industry leaders and policy makers dedicated to creating better places.</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1"/>
          <p:cNvGrpSpPr/>
          <p:nvPr/>
        </p:nvGrpSpPr>
        <p:grpSpPr>
          <a:xfrm>
            <a:off x="6596042" y="3541815"/>
            <a:ext cx="2762419" cy="3391601"/>
            <a:chOff x="1223838" y="-78858"/>
            <a:chExt cx="2762419" cy="3391601"/>
          </a:xfrm>
          <a:scene3d>
            <a:camera prst="orthographicFront">
              <a:rot lat="600000" lon="0" rev="10799999"/>
            </a:camera>
            <a:lightRig rig="threePt" dir="t"/>
          </a:scene3d>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5010" y="-78858"/>
              <a:ext cx="914402" cy="914402"/>
            </a:xfrm>
            <a:prstGeom prst="rect">
              <a:avLst/>
            </a:prstGeom>
          </p:spPr>
        </p:pic>
        <p:grpSp>
          <p:nvGrpSpPr>
            <p:cNvPr id="8" name="Group 8"/>
            <p:cNvGrpSpPr/>
            <p:nvPr/>
          </p:nvGrpSpPr>
          <p:grpSpPr>
            <a:xfrm>
              <a:off x="1223838" y="-76525"/>
              <a:ext cx="2762419" cy="3389268"/>
              <a:chOff x="1295399" y="-78858"/>
              <a:chExt cx="2762419" cy="3389268"/>
            </a:xfrm>
          </p:grpSpPr>
          <p:grpSp>
            <p:nvGrpSpPr>
              <p:cNvPr id="9" name="Group 7"/>
              <p:cNvGrpSpPr/>
              <p:nvPr/>
            </p:nvGrpSpPr>
            <p:grpSpPr>
              <a:xfrm>
                <a:off x="1581482" y="-78858"/>
                <a:ext cx="2476336" cy="914402"/>
                <a:chOff x="1581482" y="-78858"/>
                <a:chExt cx="2476336" cy="914402"/>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43416" y="-78858"/>
                  <a:ext cx="914402" cy="91440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81482" y="-78858"/>
                  <a:ext cx="914402" cy="914402"/>
                </a:xfrm>
                <a:prstGeom prst="rect">
                  <a:avLst/>
                </a:prstGeom>
              </p:spPr>
            </p:pic>
          </p:gr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5399" y="567204"/>
                <a:ext cx="914402" cy="2743206"/>
              </a:xfrm>
              <a:prstGeom prst="rect">
                <a:avLst/>
              </a:prstGeom>
            </p:spPr>
          </p:pic>
        </p:grpSp>
      </p:grpSp>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5178" y="-214211"/>
            <a:ext cx="2743207" cy="1371603"/>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8892" y="731146"/>
            <a:ext cx="914403" cy="2743207"/>
          </a:xfrm>
          <a:prstGeom prst="rect">
            <a:avLst/>
          </a:prstGeom>
          <a:scene3d>
            <a:camera prst="orthographicFront">
              <a:rot lat="0" lon="0" rev="10799999"/>
            </a:camera>
            <a:lightRig rig="threePt" dir="t"/>
          </a:scene3d>
        </p:spPr>
      </p:pic>
      <p:sp>
        <p:nvSpPr>
          <p:cNvPr id="16" name="Title 15"/>
          <p:cNvSpPr>
            <a:spLocks noGrp="1"/>
          </p:cNvSpPr>
          <p:nvPr>
            <p:ph type="title"/>
          </p:nvPr>
        </p:nvSpPr>
        <p:spPr/>
        <p:txBody>
          <a:bodyPr/>
          <a:lstStyle/>
          <a:p>
            <a:r>
              <a:rPr lang="en-US" i="1" dirty="0" smtClean="0">
                <a:latin typeface="Franklin Gothic Medium" panose="020B0603020102020204" pitchFamily="34" charset="0"/>
              </a:rPr>
              <a:t>Regional Connections</a:t>
            </a:r>
            <a:endParaRPr lang="en-US" i="1" dirty="0">
              <a:latin typeface="Franklin Gothic Medium" panose="020B0603020102020204" pitchFamily="34" charset="0"/>
            </a:endParaRPr>
          </a:p>
        </p:txBody>
      </p:sp>
      <p:pic>
        <p:nvPicPr>
          <p:cNvPr id="18" name="Content Placeholder 17"/>
          <p:cNvPicPr>
            <a:picLocks noGrp="1" noChangeAspect="1"/>
          </p:cNvPicPr>
          <p:nvPr>
            <p:ph idx="1"/>
          </p:nvPr>
        </p:nvPicPr>
        <p:blipFill>
          <a:blip r:embed="rId6">
            <a:extLst>
              <a:ext uri="{28A0092B-C50C-407E-A947-70E740481C1C}">
                <a14:useLocalDpi xmlns:a14="http://schemas.microsoft.com/office/drawing/2010/main"/>
              </a:ext>
            </a:extLst>
          </a:blip>
          <a:stretch>
            <a:fillRect/>
          </a:stretch>
        </p:blipFill>
        <p:spPr>
          <a:xfrm>
            <a:off x="2405608" y="1219200"/>
            <a:ext cx="4332784" cy="557784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427467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rot="439046">
            <a:off x="5119270" y="639763"/>
            <a:ext cx="3579722" cy="5486400"/>
          </a:xfrm>
          <a:prstGeom prst="rect">
            <a:avLst/>
          </a:prstGeom>
          <a:ln>
            <a:solidFill>
              <a:schemeClr val="tx1"/>
            </a:solidFill>
          </a:ln>
          <a:effectLst>
            <a:outerShdw blurRad="50800" dist="38100" dir="2700000" algn="tl" rotWithShape="0">
              <a:prstClr val="black">
                <a:alpha val="40000"/>
              </a:prstClr>
            </a:outerShdw>
          </a:effectLst>
        </p:spPr>
      </p:pic>
      <p:grpSp>
        <p:nvGrpSpPr>
          <p:cNvPr id="6" name="Group 11"/>
          <p:cNvGrpSpPr/>
          <p:nvPr/>
        </p:nvGrpSpPr>
        <p:grpSpPr>
          <a:xfrm>
            <a:off x="6596042" y="3541815"/>
            <a:ext cx="2762419" cy="3391601"/>
            <a:chOff x="1223838" y="-78858"/>
            <a:chExt cx="2762419" cy="3391601"/>
          </a:xfrm>
          <a:scene3d>
            <a:camera prst="orthographicFront">
              <a:rot lat="600000" lon="0" rev="10799999"/>
            </a:camera>
            <a:lightRig rig="threePt" dir="t"/>
          </a:scene3d>
        </p:grpSpPr>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85010" y="-78858"/>
              <a:ext cx="914402" cy="914402"/>
            </a:xfrm>
            <a:prstGeom prst="rect">
              <a:avLst/>
            </a:prstGeom>
          </p:spPr>
        </p:pic>
        <p:grpSp>
          <p:nvGrpSpPr>
            <p:cNvPr id="8" name="Group 8"/>
            <p:cNvGrpSpPr/>
            <p:nvPr/>
          </p:nvGrpSpPr>
          <p:grpSpPr>
            <a:xfrm>
              <a:off x="1223838" y="-76525"/>
              <a:ext cx="2762419" cy="3389268"/>
              <a:chOff x="1295399" y="-78858"/>
              <a:chExt cx="2762419" cy="3389268"/>
            </a:xfrm>
          </p:grpSpPr>
          <p:grpSp>
            <p:nvGrpSpPr>
              <p:cNvPr id="9" name="Group 7"/>
              <p:cNvGrpSpPr/>
              <p:nvPr/>
            </p:nvGrpSpPr>
            <p:grpSpPr>
              <a:xfrm>
                <a:off x="1581482" y="-78858"/>
                <a:ext cx="2476336" cy="914402"/>
                <a:chOff x="1581482" y="-78858"/>
                <a:chExt cx="2476336" cy="914402"/>
              </a:xfrm>
            </p:grpSpPr>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43416" y="-78858"/>
                  <a:ext cx="914402" cy="91440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81482" y="-78858"/>
                  <a:ext cx="914402" cy="914402"/>
                </a:xfrm>
                <a:prstGeom prst="rect">
                  <a:avLst/>
                </a:prstGeom>
              </p:spPr>
            </p:pic>
          </p:grpSp>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95399" y="567204"/>
                <a:ext cx="914402" cy="2743206"/>
              </a:xfrm>
              <a:prstGeom prst="rect">
                <a:avLst/>
              </a:prstGeom>
            </p:spPr>
          </p:pic>
        </p:grpSp>
      </p:grpSp>
      <p:pic>
        <p:nvPicPr>
          <p:cNvPr id="10" name="Picture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35178" y="-214211"/>
            <a:ext cx="2743207" cy="1371603"/>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8892" y="731146"/>
            <a:ext cx="914403" cy="2743207"/>
          </a:xfrm>
          <a:prstGeom prst="rect">
            <a:avLst/>
          </a:prstGeom>
          <a:scene3d>
            <a:camera prst="orthographicFront">
              <a:rot lat="0" lon="0" rev="10799999"/>
            </a:camera>
            <a:lightRig rig="threePt" dir="t"/>
          </a:scene3d>
        </p:spPr>
      </p:pic>
      <p:sp>
        <p:nvSpPr>
          <p:cNvPr id="16" name="Title 15"/>
          <p:cNvSpPr>
            <a:spLocks noGrp="1"/>
          </p:cNvSpPr>
          <p:nvPr>
            <p:ph type="title"/>
          </p:nvPr>
        </p:nvSpPr>
        <p:spPr/>
        <p:txBody>
          <a:bodyPr/>
          <a:lstStyle/>
          <a:p>
            <a:r>
              <a:rPr lang="en-US" dirty="0" smtClean="0">
                <a:latin typeface="Franklin Gothic Medium" panose="020B0603020102020204" pitchFamily="34" charset="0"/>
              </a:rPr>
              <a:t>Home Rule</a:t>
            </a:r>
            <a:endParaRPr lang="en-US" dirty="0">
              <a:latin typeface="Franklin Gothic Medium" panose="020B0603020102020204" pitchFamily="34" charset="0"/>
            </a:endParaRPr>
          </a:p>
        </p:txBody>
      </p:sp>
      <p:sp>
        <p:nvSpPr>
          <p:cNvPr id="5" name="Content Placeholder 4"/>
          <p:cNvSpPr>
            <a:spLocks noGrp="1"/>
          </p:cNvSpPr>
          <p:nvPr>
            <p:ph idx="1"/>
          </p:nvPr>
        </p:nvSpPr>
        <p:spPr/>
        <p:txBody>
          <a:bodyPr>
            <a:normAutofit lnSpcReduction="10000"/>
          </a:bodyPr>
          <a:lstStyle/>
          <a:p>
            <a:pPr marL="0" indent="0">
              <a:buNone/>
            </a:pPr>
            <a:r>
              <a:rPr lang="en-US" dirty="0">
                <a:latin typeface="Franklin Gothic Book" panose="020B0503020102020204" pitchFamily="34" charset="0"/>
              </a:rPr>
              <a:t>“Municipalities shall </a:t>
            </a:r>
            <a:r>
              <a:rPr lang="en-US" dirty="0" smtClean="0">
                <a:latin typeface="Franklin Gothic Book" panose="020B0503020102020204" pitchFamily="34" charset="0"/>
              </a:rPr>
              <a:t>have </a:t>
            </a:r>
            <a:br>
              <a:rPr lang="en-US" dirty="0" smtClean="0">
                <a:latin typeface="Franklin Gothic Book" panose="020B0503020102020204" pitchFamily="34" charset="0"/>
              </a:rPr>
            </a:br>
            <a:r>
              <a:rPr lang="en-US" dirty="0" smtClean="0">
                <a:latin typeface="Franklin Gothic Book" panose="020B0503020102020204" pitchFamily="34" charset="0"/>
              </a:rPr>
              <a:t>authority </a:t>
            </a:r>
            <a:r>
              <a:rPr lang="en-US" dirty="0">
                <a:latin typeface="Franklin Gothic Book" panose="020B0503020102020204" pitchFamily="34" charset="0"/>
              </a:rPr>
              <a:t>to </a:t>
            </a:r>
            <a:r>
              <a:rPr lang="en-US" dirty="0" smtClean="0">
                <a:latin typeface="Franklin Gothic Book" panose="020B0503020102020204" pitchFamily="34" charset="0"/>
              </a:rPr>
              <a:t>exercise </a:t>
            </a:r>
            <a:r>
              <a:rPr lang="en-US" dirty="0">
                <a:latin typeface="Franklin Gothic Book" panose="020B0503020102020204" pitchFamily="34" charset="0"/>
              </a:rPr>
              <a:t>all </a:t>
            </a:r>
            <a:r>
              <a:rPr lang="en-US" dirty="0" smtClean="0">
                <a:latin typeface="Franklin Gothic Book" panose="020B0503020102020204" pitchFamily="34" charset="0"/>
              </a:rPr>
              <a:t/>
            </a:r>
            <a:br>
              <a:rPr lang="en-US" dirty="0" smtClean="0">
                <a:latin typeface="Franklin Gothic Book" panose="020B0503020102020204" pitchFamily="34" charset="0"/>
              </a:rPr>
            </a:br>
            <a:r>
              <a:rPr lang="en-US" dirty="0" smtClean="0">
                <a:latin typeface="Franklin Gothic Book" panose="020B0503020102020204" pitchFamily="34" charset="0"/>
              </a:rPr>
              <a:t>powers </a:t>
            </a:r>
            <a:r>
              <a:rPr lang="en-US" dirty="0">
                <a:latin typeface="Franklin Gothic Book" panose="020B0503020102020204" pitchFamily="34" charset="0"/>
              </a:rPr>
              <a:t>of </a:t>
            </a:r>
            <a:r>
              <a:rPr lang="en-US" dirty="0" smtClean="0">
                <a:latin typeface="Franklin Gothic Book" panose="020B0503020102020204" pitchFamily="34" charset="0"/>
              </a:rPr>
              <a:t>local self-</a:t>
            </a:r>
            <a:br>
              <a:rPr lang="en-US" dirty="0" smtClean="0">
                <a:latin typeface="Franklin Gothic Book" panose="020B0503020102020204" pitchFamily="34" charset="0"/>
              </a:rPr>
            </a:br>
            <a:r>
              <a:rPr lang="en-US" dirty="0" smtClean="0">
                <a:latin typeface="Franklin Gothic Book" panose="020B0503020102020204" pitchFamily="34" charset="0"/>
              </a:rPr>
              <a:t>government and </a:t>
            </a:r>
            <a:r>
              <a:rPr lang="en-US" dirty="0">
                <a:latin typeface="Franklin Gothic Book" panose="020B0503020102020204" pitchFamily="34" charset="0"/>
              </a:rPr>
              <a:t>to adopt </a:t>
            </a:r>
            <a:r>
              <a:rPr lang="en-US" dirty="0" smtClean="0">
                <a:latin typeface="Franklin Gothic Book" panose="020B0503020102020204" pitchFamily="34" charset="0"/>
              </a:rPr>
              <a:t/>
            </a:r>
            <a:br>
              <a:rPr lang="en-US" dirty="0" smtClean="0">
                <a:latin typeface="Franklin Gothic Book" panose="020B0503020102020204" pitchFamily="34" charset="0"/>
              </a:rPr>
            </a:br>
            <a:r>
              <a:rPr lang="en-US" dirty="0" smtClean="0">
                <a:latin typeface="Franklin Gothic Book" panose="020B0503020102020204" pitchFamily="34" charset="0"/>
              </a:rPr>
              <a:t>and enforce </a:t>
            </a:r>
            <a:r>
              <a:rPr lang="en-US" dirty="0">
                <a:latin typeface="Franklin Gothic Book" panose="020B0503020102020204" pitchFamily="34" charset="0"/>
              </a:rPr>
              <a:t>within their </a:t>
            </a:r>
            <a:r>
              <a:rPr lang="en-US" dirty="0" smtClean="0">
                <a:latin typeface="Franklin Gothic Book" panose="020B0503020102020204" pitchFamily="34" charset="0"/>
              </a:rPr>
              <a:t/>
            </a:r>
            <a:br>
              <a:rPr lang="en-US" dirty="0" smtClean="0">
                <a:latin typeface="Franklin Gothic Book" panose="020B0503020102020204" pitchFamily="34" charset="0"/>
              </a:rPr>
            </a:br>
            <a:r>
              <a:rPr lang="en-US" dirty="0" smtClean="0">
                <a:latin typeface="Franklin Gothic Book" panose="020B0503020102020204" pitchFamily="34" charset="0"/>
              </a:rPr>
              <a:t>limits </a:t>
            </a:r>
            <a:r>
              <a:rPr lang="en-US" dirty="0">
                <a:latin typeface="Franklin Gothic Book" panose="020B0503020102020204" pitchFamily="34" charset="0"/>
              </a:rPr>
              <a:t>such local police, </a:t>
            </a:r>
            <a:r>
              <a:rPr lang="en-US" dirty="0" smtClean="0">
                <a:latin typeface="Franklin Gothic Book" panose="020B0503020102020204" pitchFamily="34" charset="0"/>
              </a:rPr>
              <a:t/>
            </a:r>
            <a:br>
              <a:rPr lang="en-US" dirty="0" smtClean="0">
                <a:latin typeface="Franklin Gothic Book" panose="020B0503020102020204" pitchFamily="34" charset="0"/>
              </a:rPr>
            </a:br>
            <a:r>
              <a:rPr lang="en-US" dirty="0" smtClean="0">
                <a:latin typeface="Franklin Gothic Book" panose="020B0503020102020204" pitchFamily="34" charset="0"/>
              </a:rPr>
              <a:t>sanitary </a:t>
            </a:r>
            <a:r>
              <a:rPr lang="en-US" dirty="0">
                <a:latin typeface="Franklin Gothic Book" panose="020B0503020102020204" pitchFamily="34" charset="0"/>
              </a:rPr>
              <a:t>and other </a:t>
            </a:r>
            <a:r>
              <a:rPr lang="en-US" dirty="0" smtClean="0">
                <a:latin typeface="Franklin Gothic Book" panose="020B0503020102020204" pitchFamily="34" charset="0"/>
              </a:rPr>
              <a:t>similar </a:t>
            </a:r>
            <a:br>
              <a:rPr lang="en-US" dirty="0" smtClean="0">
                <a:latin typeface="Franklin Gothic Book" panose="020B0503020102020204" pitchFamily="34" charset="0"/>
              </a:rPr>
            </a:br>
            <a:r>
              <a:rPr lang="en-US" dirty="0" smtClean="0">
                <a:latin typeface="Franklin Gothic Book" panose="020B0503020102020204" pitchFamily="34" charset="0"/>
              </a:rPr>
              <a:t>regulations</a:t>
            </a:r>
            <a:r>
              <a:rPr lang="en-US" dirty="0">
                <a:latin typeface="Franklin Gothic Book" panose="020B0503020102020204" pitchFamily="34" charset="0"/>
              </a:rPr>
              <a:t>, as </a:t>
            </a:r>
            <a:r>
              <a:rPr lang="en-US" dirty="0" smtClean="0">
                <a:latin typeface="Franklin Gothic Book" panose="020B0503020102020204" pitchFamily="34" charset="0"/>
              </a:rPr>
              <a:t>are </a:t>
            </a:r>
            <a:r>
              <a:rPr lang="en-US" dirty="0">
                <a:latin typeface="Franklin Gothic Book" panose="020B0503020102020204" pitchFamily="34" charset="0"/>
              </a:rPr>
              <a:t>not </a:t>
            </a:r>
            <a:r>
              <a:rPr lang="en-US" dirty="0" smtClean="0">
                <a:latin typeface="Franklin Gothic Book" panose="020B0503020102020204" pitchFamily="34" charset="0"/>
              </a:rPr>
              <a:t/>
            </a:r>
            <a:br>
              <a:rPr lang="en-US" dirty="0" smtClean="0">
                <a:latin typeface="Franklin Gothic Book" panose="020B0503020102020204" pitchFamily="34" charset="0"/>
              </a:rPr>
            </a:br>
            <a:r>
              <a:rPr lang="en-US" dirty="0" smtClean="0">
                <a:latin typeface="Franklin Gothic Book" panose="020B0503020102020204" pitchFamily="34" charset="0"/>
              </a:rPr>
              <a:t>in </a:t>
            </a:r>
            <a:r>
              <a:rPr lang="en-US" dirty="0">
                <a:latin typeface="Franklin Gothic Book" panose="020B0503020102020204" pitchFamily="34" charset="0"/>
              </a:rPr>
              <a:t>conflict </a:t>
            </a:r>
            <a:r>
              <a:rPr lang="en-US" dirty="0" smtClean="0">
                <a:latin typeface="Franklin Gothic Book" panose="020B0503020102020204" pitchFamily="34" charset="0"/>
              </a:rPr>
              <a:t>with</a:t>
            </a:r>
            <a:br>
              <a:rPr lang="en-US" dirty="0" smtClean="0">
                <a:latin typeface="Franklin Gothic Book" panose="020B0503020102020204" pitchFamily="34" charset="0"/>
              </a:rPr>
            </a:br>
            <a:r>
              <a:rPr lang="en-US" dirty="0" smtClean="0">
                <a:latin typeface="Franklin Gothic Book" panose="020B0503020102020204" pitchFamily="34" charset="0"/>
              </a:rPr>
              <a:t>general </a:t>
            </a:r>
            <a:r>
              <a:rPr lang="en-US" dirty="0">
                <a:latin typeface="Franklin Gothic Book" panose="020B0503020102020204" pitchFamily="34" charset="0"/>
              </a:rPr>
              <a:t>laws.” </a:t>
            </a:r>
          </a:p>
        </p:txBody>
      </p:sp>
    </p:spTree>
    <p:extLst>
      <p:ext uri="{BB962C8B-B14F-4D97-AF65-F5344CB8AC3E}">
        <p14:creationId xmlns:p14="http://schemas.microsoft.com/office/powerpoint/2010/main" val="9233688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7705" y="228600"/>
            <a:ext cx="8368591" cy="640080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403035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RPC_Insight2050_Round25.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849116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2">
      <a:dk1>
        <a:srgbClr val="00354E"/>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5_Office Theme">
  <a:themeElements>
    <a:clrScheme name="Custom 2">
      <a:dk1>
        <a:srgbClr val="00354E"/>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6_Office Theme">
  <a:themeElements>
    <a:clrScheme name="Custom 2">
      <a:dk1>
        <a:srgbClr val="00354E"/>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7_Office Theme">
  <a:themeElements>
    <a:clrScheme name="Custom 2">
      <a:dk1>
        <a:srgbClr val="00354E"/>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8_Office Theme">
  <a:themeElements>
    <a:clrScheme name="Custom 2">
      <a:dk1>
        <a:srgbClr val="00354E"/>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insight2050 Template">
  <a:themeElements>
    <a:clrScheme name="MORPC Refresh">
      <a:dk1>
        <a:srgbClr val="000000"/>
      </a:dk1>
      <a:lt1>
        <a:sysClr val="window" lastClr="FFFFFF"/>
      </a:lt1>
      <a:dk2>
        <a:srgbClr val="00354E"/>
      </a:dk2>
      <a:lt2>
        <a:srgbClr val="B0C8DA"/>
      </a:lt2>
      <a:accent1>
        <a:srgbClr val="387ABB"/>
      </a:accent1>
      <a:accent2>
        <a:srgbClr val="35A5D3"/>
      </a:accent2>
      <a:accent3>
        <a:srgbClr val="00B199"/>
      </a:accent3>
      <a:accent4>
        <a:srgbClr val="E56D2E"/>
      </a:accent4>
      <a:accent5>
        <a:srgbClr val="99C000"/>
      </a:accent5>
      <a:accent6>
        <a:srgbClr val="459B49"/>
      </a:accent6>
      <a:hlink>
        <a:srgbClr val="35A5D3"/>
      </a:hlink>
      <a:folHlink>
        <a:srgbClr val="9072B1"/>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7_Custom Design">
  <a:themeElements>
    <a:clrScheme name="insight2050 Colors">
      <a:dk1>
        <a:srgbClr val="00354E"/>
      </a:dk1>
      <a:lt1>
        <a:sysClr val="window" lastClr="FFFFFF"/>
      </a:lt1>
      <a:dk2>
        <a:srgbClr val="000000"/>
      </a:dk2>
      <a:lt2>
        <a:srgbClr val="9EA9AB"/>
      </a:lt2>
      <a:accent1>
        <a:srgbClr val="ED3626"/>
      </a:accent1>
      <a:accent2>
        <a:srgbClr val="99C000"/>
      </a:accent2>
      <a:accent3>
        <a:srgbClr val="35A5D3"/>
      </a:accent3>
      <a:accent4>
        <a:srgbClr val="9072B1"/>
      </a:accent4>
      <a:accent5>
        <a:srgbClr val="459B49"/>
      </a:accent5>
      <a:accent6>
        <a:srgbClr val="E56D2E"/>
      </a:accent6>
      <a:hlink>
        <a:srgbClr val="0000FF"/>
      </a:hlink>
      <a:folHlink>
        <a:srgbClr val="80008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insight2050 Colors">
      <a:dk1>
        <a:srgbClr val="00354E"/>
      </a:dk1>
      <a:lt1>
        <a:sysClr val="window" lastClr="FFFFFF"/>
      </a:lt1>
      <a:dk2>
        <a:srgbClr val="000000"/>
      </a:dk2>
      <a:lt2>
        <a:srgbClr val="9EA9AB"/>
      </a:lt2>
      <a:accent1>
        <a:srgbClr val="ED3626"/>
      </a:accent1>
      <a:accent2>
        <a:srgbClr val="99C000"/>
      </a:accent2>
      <a:accent3>
        <a:srgbClr val="35A5D3"/>
      </a:accent3>
      <a:accent4>
        <a:srgbClr val="9072B1"/>
      </a:accent4>
      <a:accent5>
        <a:srgbClr val="459B49"/>
      </a:accent5>
      <a:accent6>
        <a:srgbClr val="E56D2E"/>
      </a:accent6>
      <a:hlink>
        <a:srgbClr val="0000FF"/>
      </a:hlink>
      <a:folHlink>
        <a:srgbClr val="80008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8_Custom Design">
  <a:themeElements>
    <a:clrScheme name="insight2050 Colors">
      <a:dk1>
        <a:srgbClr val="00354E"/>
      </a:dk1>
      <a:lt1>
        <a:sysClr val="window" lastClr="FFFFFF"/>
      </a:lt1>
      <a:dk2>
        <a:srgbClr val="000000"/>
      </a:dk2>
      <a:lt2>
        <a:srgbClr val="9EA9AB"/>
      </a:lt2>
      <a:accent1>
        <a:srgbClr val="ED3626"/>
      </a:accent1>
      <a:accent2>
        <a:srgbClr val="99C000"/>
      </a:accent2>
      <a:accent3>
        <a:srgbClr val="35A5D3"/>
      </a:accent3>
      <a:accent4>
        <a:srgbClr val="9072B1"/>
      </a:accent4>
      <a:accent5>
        <a:srgbClr val="459B49"/>
      </a:accent5>
      <a:accent6>
        <a:srgbClr val="E56D2E"/>
      </a:accent6>
      <a:hlink>
        <a:srgbClr val="0000FF"/>
      </a:hlink>
      <a:folHlink>
        <a:srgbClr val="80008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_insight2050 Template">
  <a:themeElements>
    <a:clrScheme name="MORPC Refresh">
      <a:dk1>
        <a:srgbClr val="000000"/>
      </a:dk1>
      <a:lt1>
        <a:sysClr val="window" lastClr="FFFFFF"/>
      </a:lt1>
      <a:dk2>
        <a:srgbClr val="00354E"/>
      </a:dk2>
      <a:lt2>
        <a:srgbClr val="B0C8DA"/>
      </a:lt2>
      <a:accent1>
        <a:srgbClr val="387ABB"/>
      </a:accent1>
      <a:accent2>
        <a:srgbClr val="35A5D3"/>
      </a:accent2>
      <a:accent3>
        <a:srgbClr val="00B199"/>
      </a:accent3>
      <a:accent4>
        <a:srgbClr val="E56D2E"/>
      </a:accent4>
      <a:accent5>
        <a:srgbClr val="99C000"/>
      </a:accent5>
      <a:accent6>
        <a:srgbClr val="459B49"/>
      </a:accent6>
      <a:hlink>
        <a:srgbClr val="35A5D3"/>
      </a:hlink>
      <a:folHlink>
        <a:srgbClr val="9072B1"/>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insight2050 Colors">
      <a:dk1>
        <a:srgbClr val="00354E"/>
      </a:dk1>
      <a:lt1>
        <a:sysClr val="window" lastClr="FFFFFF"/>
      </a:lt1>
      <a:dk2>
        <a:srgbClr val="000000"/>
      </a:dk2>
      <a:lt2>
        <a:srgbClr val="9EA9AB"/>
      </a:lt2>
      <a:accent1>
        <a:srgbClr val="ED3626"/>
      </a:accent1>
      <a:accent2>
        <a:srgbClr val="99C000"/>
      </a:accent2>
      <a:accent3>
        <a:srgbClr val="35A5D3"/>
      </a:accent3>
      <a:accent4>
        <a:srgbClr val="9072B1"/>
      </a:accent4>
      <a:accent5>
        <a:srgbClr val="459B49"/>
      </a:accent5>
      <a:accent6>
        <a:srgbClr val="E56D2E"/>
      </a:accent6>
      <a:hlink>
        <a:srgbClr val="0000FF"/>
      </a:hlink>
      <a:folHlink>
        <a:srgbClr val="80008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Custom Design">
  <a:themeElements>
    <a:clrScheme name="insight2050 Colors">
      <a:dk1>
        <a:srgbClr val="00354E"/>
      </a:dk1>
      <a:lt1>
        <a:sysClr val="window" lastClr="FFFFFF"/>
      </a:lt1>
      <a:dk2>
        <a:srgbClr val="000000"/>
      </a:dk2>
      <a:lt2>
        <a:srgbClr val="9EA9AB"/>
      </a:lt2>
      <a:accent1>
        <a:srgbClr val="ED3626"/>
      </a:accent1>
      <a:accent2>
        <a:srgbClr val="99C000"/>
      </a:accent2>
      <a:accent3>
        <a:srgbClr val="35A5D3"/>
      </a:accent3>
      <a:accent4>
        <a:srgbClr val="9072B1"/>
      </a:accent4>
      <a:accent5>
        <a:srgbClr val="459B49"/>
      </a:accent5>
      <a:accent6>
        <a:srgbClr val="E56D2E"/>
      </a:accent6>
      <a:hlink>
        <a:srgbClr val="0000FF"/>
      </a:hlink>
      <a:folHlink>
        <a:srgbClr val="80008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Custom Design">
  <a:themeElements>
    <a:clrScheme name="insight2050 Colors">
      <a:dk1>
        <a:srgbClr val="00354E"/>
      </a:dk1>
      <a:lt1>
        <a:sysClr val="window" lastClr="FFFFFF"/>
      </a:lt1>
      <a:dk2>
        <a:srgbClr val="000000"/>
      </a:dk2>
      <a:lt2>
        <a:srgbClr val="9EA9AB"/>
      </a:lt2>
      <a:accent1>
        <a:srgbClr val="ED3626"/>
      </a:accent1>
      <a:accent2>
        <a:srgbClr val="99C000"/>
      </a:accent2>
      <a:accent3>
        <a:srgbClr val="35A5D3"/>
      </a:accent3>
      <a:accent4>
        <a:srgbClr val="9072B1"/>
      </a:accent4>
      <a:accent5>
        <a:srgbClr val="459B49"/>
      </a:accent5>
      <a:accent6>
        <a:srgbClr val="E56D2E"/>
      </a:accent6>
      <a:hlink>
        <a:srgbClr val="0000FF"/>
      </a:hlink>
      <a:folHlink>
        <a:srgbClr val="80008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Custom Design">
  <a:themeElements>
    <a:clrScheme name="insight2050 Colors">
      <a:dk1>
        <a:srgbClr val="00354E"/>
      </a:dk1>
      <a:lt1>
        <a:sysClr val="window" lastClr="FFFFFF"/>
      </a:lt1>
      <a:dk2>
        <a:srgbClr val="000000"/>
      </a:dk2>
      <a:lt2>
        <a:srgbClr val="9EA9AB"/>
      </a:lt2>
      <a:accent1>
        <a:srgbClr val="ED3626"/>
      </a:accent1>
      <a:accent2>
        <a:srgbClr val="99C000"/>
      </a:accent2>
      <a:accent3>
        <a:srgbClr val="35A5D3"/>
      </a:accent3>
      <a:accent4>
        <a:srgbClr val="9072B1"/>
      </a:accent4>
      <a:accent5>
        <a:srgbClr val="459B49"/>
      </a:accent5>
      <a:accent6>
        <a:srgbClr val="E56D2E"/>
      </a:accent6>
      <a:hlink>
        <a:srgbClr val="0000FF"/>
      </a:hlink>
      <a:folHlink>
        <a:srgbClr val="80008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Custom Design">
  <a:themeElements>
    <a:clrScheme name="insight2050 Colors">
      <a:dk1>
        <a:srgbClr val="00354E"/>
      </a:dk1>
      <a:lt1>
        <a:sysClr val="window" lastClr="FFFFFF"/>
      </a:lt1>
      <a:dk2>
        <a:srgbClr val="000000"/>
      </a:dk2>
      <a:lt2>
        <a:srgbClr val="9EA9AB"/>
      </a:lt2>
      <a:accent1>
        <a:srgbClr val="ED3626"/>
      </a:accent1>
      <a:accent2>
        <a:srgbClr val="99C000"/>
      </a:accent2>
      <a:accent3>
        <a:srgbClr val="35A5D3"/>
      </a:accent3>
      <a:accent4>
        <a:srgbClr val="9072B1"/>
      </a:accent4>
      <a:accent5>
        <a:srgbClr val="459B49"/>
      </a:accent5>
      <a:accent6>
        <a:srgbClr val="E56D2E"/>
      </a:accent6>
      <a:hlink>
        <a:srgbClr val="0000FF"/>
      </a:hlink>
      <a:folHlink>
        <a:srgbClr val="80008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Custom Design">
  <a:themeElements>
    <a:clrScheme name="insight2050 Colors">
      <a:dk1>
        <a:srgbClr val="00354E"/>
      </a:dk1>
      <a:lt1>
        <a:sysClr val="window" lastClr="FFFFFF"/>
      </a:lt1>
      <a:dk2>
        <a:srgbClr val="000000"/>
      </a:dk2>
      <a:lt2>
        <a:srgbClr val="9EA9AB"/>
      </a:lt2>
      <a:accent1>
        <a:srgbClr val="ED3626"/>
      </a:accent1>
      <a:accent2>
        <a:srgbClr val="99C000"/>
      </a:accent2>
      <a:accent3>
        <a:srgbClr val="35A5D3"/>
      </a:accent3>
      <a:accent4>
        <a:srgbClr val="9072B1"/>
      </a:accent4>
      <a:accent5>
        <a:srgbClr val="459B49"/>
      </a:accent5>
      <a:accent6>
        <a:srgbClr val="E56D2E"/>
      </a:accent6>
      <a:hlink>
        <a:srgbClr val="0000FF"/>
      </a:hlink>
      <a:folHlink>
        <a:srgbClr val="80008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1440</TotalTime>
  <Words>1408</Words>
  <Application>Microsoft Office PowerPoint</Application>
  <PresentationFormat>On-screen Show (4:3)</PresentationFormat>
  <Paragraphs>231</Paragraphs>
  <Slides>38</Slides>
  <Notes>33</Notes>
  <HiddenSlides>0</HiddenSlides>
  <MMClips>0</MMClips>
  <ScaleCrop>false</ScaleCrop>
  <HeadingPairs>
    <vt:vector size="6" baseType="variant">
      <vt:variant>
        <vt:lpstr>Fonts Used</vt:lpstr>
      </vt:variant>
      <vt:variant>
        <vt:i4>9</vt:i4>
      </vt:variant>
      <vt:variant>
        <vt:lpstr>Theme</vt:lpstr>
      </vt:variant>
      <vt:variant>
        <vt:i4>21</vt:i4>
      </vt:variant>
      <vt:variant>
        <vt:lpstr>Slide Titles</vt:lpstr>
      </vt:variant>
      <vt:variant>
        <vt:i4>38</vt:i4>
      </vt:variant>
    </vt:vector>
  </HeadingPairs>
  <TitlesOfParts>
    <vt:vector size="68" baseType="lpstr">
      <vt:lpstr>Arial</vt:lpstr>
      <vt:lpstr>Calibri</vt:lpstr>
      <vt:lpstr>Calibri Light</vt:lpstr>
      <vt:lpstr>Franklin Gothic Book</vt:lpstr>
      <vt:lpstr>Franklin Gothic Heavy</vt:lpstr>
      <vt:lpstr>Franklin Gothic Medium</vt:lpstr>
      <vt:lpstr>Georgia</vt:lpstr>
      <vt:lpstr>ITC Franklin Gothic Std Bk Cd</vt:lpstr>
      <vt:lpstr>Wingdings</vt:lpstr>
      <vt:lpstr>Office Theme</vt:lpstr>
      <vt:lpstr>Custom Design</vt:lpstr>
      <vt:lpstr>1_Custom Design</vt:lpstr>
      <vt:lpstr>1_Office Theme</vt:lpstr>
      <vt:lpstr>2_Custom Design</vt:lpstr>
      <vt:lpstr>3_Custom Design</vt:lpstr>
      <vt:lpstr>4_Custom Design</vt:lpstr>
      <vt:lpstr>5_Custom Design</vt:lpstr>
      <vt:lpstr>6_Custom Design</vt:lpstr>
      <vt:lpstr>2_Office Theme</vt:lpstr>
      <vt:lpstr>3_Office Theme</vt:lpstr>
      <vt:lpstr>4_Office Theme</vt:lpstr>
      <vt:lpstr>5_Office Theme</vt:lpstr>
      <vt:lpstr>6_Office Theme</vt:lpstr>
      <vt:lpstr>7_Office Theme</vt:lpstr>
      <vt:lpstr>8_Office Theme</vt:lpstr>
      <vt:lpstr>9_Office Theme</vt:lpstr>
      <vt:lpstr>insight2050 Template</vt:lpstr>
      <vt:lpstr>7_Custom Design</vt:lpstr>
      <vt:lpstr>8_Custom Design</vt:lpstr>
      <vt:lpstr>1_insight2050 Template</vt:lpstr>
      <vt:lpstr>PowerPoint Presentation</vt:lpstr>
      <vt:lpstr>Who is MORPC?</vt:lpstr>
      <vt:lpstr>PowerPoint Presentation</vt:lpstr>
      <vt:lpstr>Who is Columbus2020?</vt:lpstr>
      <vt:lpstr>Who is ULI?</vt:lpstr>
      <vt:lpstr>Regional Connections</vt:lpstr>
      <vt:lpstr>Home Rule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Permits Per Year</vt:lpstr>
      <vt:lpstr>PowerPoint Presentation</vt:lpstr>
      <vt:lpstr>PowerPoint Presentation</vt:lpstr>
      <vt:lpstr>PowerPoint Presentation</vt:lpstr>
      <vt:lpstr>PowerPoint Presentation</vt:lpstr>
      <vt:lpstr>Regional Scenario Studies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Academy for Elected Officials</vt:lpstr>
      <vt:lpstr>getinsight2050.org</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jnoll</dc:creator>
  <cp:lastModifiedBy>Jennifer Noll</cp:lastModifiedBy>
  <cp:revision>70</cp:revision>
  <dcterms:created xsi:type="dcterms:W3CDTF">2016-06-14T14:08:15Z</dcterms:created>
  <dcterms:modified xsi:type="dcterms:W3CDTF">2016-10-24T17:03:48Z</dcterms:modified>
</cp:coreProperties>
</file>