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9" r:id="rId9"/>
    <p:sldId id="262" r:id="rId10"/>
    <p:sldId id="275" r:id="rId11"/>
    <p:sldId id="263" r:id="rId12"/>
    <p:sldId id="274" r:id="rId13"/>
    <p:sldId id="264" r:id="rId14"/>
    <p:sldId id="281" r:id="rId15"/>
    <p:sldId id="266" r:id="rId16"/>
    <p:sldId id="267" r:id="rId17"/>
    <p:sldId id="278" r:id="rId18"/>
    <p:sldId id="280" r:id="rId19"/>
    <p:sldId id="268" r:id="rId20"/>
    <p:sldId id="269" r:id="rId21"/>
    <p:sldId id="27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/>
        </p:nvPicPr>
        <p:blipFill>
          <a:blip r:embed="rId2" cstate="print"/>
          <a:srcRect r="184"/>
          <a:stretch>
            <a:fillRect/>
          </a:stretch>
        </p:blipFill>
        <p:spPr bwMode="auto">
          <a:xfrm>
            <a:off x="2" y="5614416"/>
            <a:ext cx="9144000" cy="12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solidFill>
                  <a:srgbClr val="3452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1" cy="555172"/>
          </a:xfrm>
          <a:prstGeom prst="rect">
            <a:avLst/>
          </a:prstGeom>
          <a:gradFill>
            <a:gsLst>
              <a:gs pos="25000">
                <a:srgbClr val="315492"/>
              </a:gs>
              <a:gs pos="75000">
                <a:srgbClr val="00A6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logo_ncsg.png"/>
          <p:cNvPicPr>
            <a:picLocks/>
          </p:cNvPicPr>
          <p:nvPr/>
        </p:nvPicPr>
        <p:blipFill>
          <a:blip r:embed="rId3" cstate="print"/>
          <a:srcRect t="51900"/>
          <a:stretch>
            <a:fillRect/>
          </a:stretch>
        </p:blipFill>
        <p:spPr>
          <a:xfrm>
            <a:off x="68240" y="1078176"/>
            <a:ext cx="844550" cy="421863"/>
          </a:xfrm>
          <a:prstGeom prst="rect">
            <a:avLst/>
          </a:prstGeom>
        </p:spPr>
      </p:pic>
      <p:pic>
        <p:nvPicPr>
          <p:cNvPr id="10" name="Picture 9" descr="ncsg_knocked-out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41" y="609"/>
            <a:ext cx="85725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3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1"/>
            <a:ext cx="9144001" cy="887105"/>
          </a:xfrm>
          <a:prstGeom prst="rect">
            <a:avLst/>
          </a:prstGeom>
          <a:gradFill>
            <a:gsLst>
              <a:gs pos="25000">
                <a:srgbClr val="315492"/>
              </a:gs>
              <a:gs pos="75000">
                <a:srgbClr val="00A6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490" y="1678"/>
            <a:ext cx="8066109" cy="885426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csg_knocked-ou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41" y="331034"/>
            <a:ext cx="85725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0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8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49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宋体" pitchFamily="2" charset="-122"/>
              </a:defRPr>
            </a:lvl1pPr>
          </a:lstStyle>
          <a:p>
            <a:fld id="{039F036C-FE92-C246-8D86-5B3D2A97FB1D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1149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149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宋体" pitchFamily="2" charset="-122"/>
              </a:defRPr>
            </a:lvl1pPr>
          </a:lstStyle>
          <a:p>
            <a:fld id="{103C4F14-47A2-FD47-BD95-62CB55C9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knaap@umd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 Tools 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Scenario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Eli Knaap &amp; Uri </a:t>
            </a:r>
            <a:r>
              <a:rPr lang="en-US" sz="2400" dirty="0" err="1" smtClean="0"/>
              <a:t>Avin</a:t>
            </a:r>
            <a:endParaRPr lang="en-US" sz="2400" dirty="0" smtClean="0"/>
          </a:p>
          <a:p>
            <a:r>
              <a:rPr lang="en-US" sz="2400" dirty="0" smtClean="0"/>
              <a:t>Association of Metropolitan Planning Organizations</a:t>
            </a:r>
          </a:p>
          <a:p>
            <a:r>
              <a:rPr lang="en-US" sz="2400" dirty="0" smtClean="0"/>
              <a:t>10/22/14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6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EnvisionTomorrow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22 at 8.02.4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813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EnvisionTomorrow</a:t>
            </a:r>
            <a:r>
              <a:rPr lang="en-US" dirty="0" smtClean="0"/>
              <a:t>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Evolution</a:t>
            </a:r>
            <a:r>
              <a:rPr lang="en-US" dirty="0" smtClean="0"/>
              <a:t>: Envision, </a:t>
            </a:r>
            <a:r>
              <a:rPr lang="en-US" dirty="0" err="1" smtClean="0"/>
              <a:t>Fregonese</a:t>
            </a:r>
            <a:r>
              <a:rPr lang="en-US" dirty="0" smtClean="0"/>
              <a:t>, SCI</a:t>
            </a:r>
          </a:p>
          <a:p>
            <a:r>
              <a:rPr lang="en-US" b="1" dirty="0"/>
              <a:t>Development</a:t>
            </a:r>
            <a:r>
              <a:rPr lang="en-US" dirty="0"/>
              <a:t>: </a:t>
            </a:r>
            <a:r>
              <a:rPr lang="en-US" dirty="0" smtClean="0"/>
              <a:t>Adolescent</a:t>
            </a:r>
          </a:p>
          <a:p>
            <a:r>
              <a:rPr lang="en-US" b="1" dirty="0"/>
              <a:t>Strategy</a:t>
            </a:r>
            <a:r>
              <a:rPr lang="en-US" dirty="0"/>
              <a:t>: facilitate data I/O in </a:t>
            </a:r>
            <a:r>
              <a:rPr lang="en-US" dirty="0" err="1" smtClean="0"/>
              <a:t>ArcMap</a:t>
            </a:r>
            <a:endParaRPr lang="en-US" dirty="0" smtClean="0"/>
          </a:p>
          <a:p>
            <a:r>
              <a:rPr lang="en-US" b="1" dirty="0" smtClean="0"/>
              <a:t>Concept</a:t>
            </a:r>
            <a:r>
              <a:rPr lang="en-US" dirty="0" smtClean="0"/>
              <a:t>: </a:t>
            </a:r>
            <a:r>
              <a:rPr lang="en-US" dirty="0" err="1" smtClean="0"/>
              <a:t>geodesign</a:t>
            </a:r>
            <a:endParaRPr lang="en-US" dirty="0" smtClean="0"/>
          </a:p>
          <a:p>
            <a:r>
              <a:rPr lang="en-US" b="1" dirty="0" smtClean="0"/>
              <a:t>Metrics</a:t>
            </a:r>
            <a:r>
              <a:rPr lang="en-US" dirty="0" smtClean="0"/>
              <a:t>: Choose from indicator list</a:t>
            </a:r>
          </a:p>
          <a:p>
            <a:r>
              <a:rPr lang="en-US" b="1" dirty="0" smtClean="0"/>
              <a:t>Translucent</a:t>
            </a:r>
          </a:p>
          <a:p>
            <a:pPr lvl="1"/>
            <a:r>
              <a:rPr lang="en-US" dirty="0" smtClean="0"/>
              <a:t>Assumptions implicit. </a:t>
            </a:r>
            <a:r>
              <a:rPr lang="en-US" dirty="0"/>
              <a:t>F</a:t>
            </a:r>
            <a:r>
              <a:rPr lang="en-US" dirty="0" smtClean="0"/>
              <a:t>ormula hidden but accessible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UrbanFootprint</a:t>
            </a:r>
            <a:endParaRPr lang="en-US" dirty="0"/>
          </a:p>
        </p:txBody>
      </p:sp>
      <p:pic>
        <p:nvPicPr>
          <p:cNvPr id="4" name="Picture 3" descr="Screen Shot 2014-10-22 at 8.10.1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31" y="870834"/>
            <a:ext cx="6342925" cy="59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3150"/>
            <a:ext cx="84411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Urban Footprint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Evolution</a:t>
            </a:r>
            <a:r>
              <a:rPr lang="en-US" dirty="0" smtClean="0"/>
              <a:t>: </a:t>
            </a:r>
            <a:r>
              <a:rPr lang="en-US" dirty="0" err="1" smtClean="0"/>
              <a:t>Calthorpe</a:t>
            </a:r>
            <a:r>
              <a:rPr lang="en-US" dirty="0" smtClean="0"/>
              <a:t>, SCI</a:t>
            </a:r>
          </a:p>
          <a:p>
            <a:pPr>
              <a:lnSpc>
                <a:spcPct val="120000"/>
              </a:lnSpc>
            </a:pPr>
            <a:r>
              <a:rPr lang="en-US" b="1" dirty="0"/>
              <a:t>Development</a:t>
            </a:r>
            <a:r>
              <a:rPr lang="en-US" dirty="0"/>
              <a:t>: </a:t>
            </a:r>
            <a:r>
              <a:rPr lang="en-US" dirty="0" smtClean="0"/>
              <a:t>infancy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Strategy</a:t>
            </a:r>
            <a:r>
              <a:rPr lang="en-US" dirty="0"/>
              <a:t>: modular/open </a:t>
            </a:r>
            <a:r>
              <a:rPr lang="en-US" dirty="0" smtClean="0"/>
              <a:t>source (server-based)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Concept</a:t>
            </a:r>
            <a:r>
              <a:rPr lang="en-US" dirty="0" smtClean="0"/>
              <a:t>: </a:t>
            </a:r>
            <a:r>
              <a:rPr lang="en-US" dirty="0" err="1" smtClean="0"/>
              <a:t>geodesign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Metrics</a:t>
            </a:r>
            <a:r>
              <a:rPr lang="en-US" dirty="0" smtClean="0"/>
              <a:t>: </a:t>
            </a:r>
            <a:r>
              <a:rPr lang="en-US" dirty="0"/>
              <a:t>Choose from </a:t>
            </a:r>
            <a:r>
              <a:rPr lang="en-US" dirty="0" smtClean="0"/>
              <a:t>indicator list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Calibrated (by </a:t>
            </a:r>
            <a:r>
              <a:rPr lang="en-US" dirty="0" err="1" smtClean="0"/>
              <a:t>Calthorpe</a:t>
            </a:r>
            <a:r>
              <a:rPr lang="en-US" dirty="0" smtClean="0"/>
              <a:t>) for California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Opaque-</a:t>
            </a:r>
            <a:r>
              <a:rPr lang="en-US" b="1" dirty="0" err="1" smtClean="0"/>
              <a:t>ish</a:t>
            </a:r>
            <a:endParaRPr lang="en-US" b="1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Cal based models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Assumptions and formula explicit but inaccessible</a:t>
            </a:r>
          </a:p>
        </p:txBody>
      </p:sp>
    </p:spTree>
    <p:extLst>
      <p:ext uri="{BB962C8B-B14F-4D97-AF65-F5344CB8AC3E}">
        <p14:creationId xmlns:p14="http://schemas.microsoft.com/office/powerpoint/2010/main" val="2617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 tools (e.g. </a:t>
            </a:r>
            <a:r>
              <a:rPr lang="en-US" dirty="0" err="1" smtClean="0"/>
              <a:t>ArcMap</a:t>
            </a:r>
            <a:r>
              <a:rPr lang="en-US" dirty="0" smtClean="0"/>
              <a:t>, Excel) or purpose-driven platform?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Experience</a:t>
            </a:r>
          </a:p>
          <a:p>
            <a:r>
              <a:rPr lang="en-US" dirty="0" smtClean="0"/>
              <a:t>Build formula or choose formula?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7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sketch tools?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resources*</a:t>
            </a:r>
          </a:p>
          <a:p>
            <a:pPr lvl="1"/>
            <a:r>
              <a:rPr lang="en-US" dirty="0" smtClean="0"/>
              <a:t>Not a substitute for limited </a:t>
            </a:r>
            <a:r>
              <a:rPr lang="en-US" i="1" dirty="0" smtClean="0"/>
              <a:t>time</a:t>
            </a:r>
          </a:p>
          <a:p>
            <a:r>
              <a:rPr lang="en-US" dirty="0" smtClean="0"/>
              <a:t>No existing modeling framework</a:t>
            </a:r>
          </a:p>
          <a:p>
            <a:pPr lvl="1"/>
            <a:r>
              <a:rPr lang="en-US" dirty="0" smtClean="0"/>
              <a:t>i.e. smaller regions/jurisdictions</a:t>
            </a:r>
          </a:p>
          <a:p>
            <a:r>
              <a:rPr lang="en-US" dirty="0" smtClean="0"/>
              <a:t>Bottom-up planning culture</a:t>
            </a:r>
          </a:p>
          <a:p>
            <a:r>
              <a:rPr lang="en-US" dirty="0" smtClean="0"/>
              <a:t>Accuracy less important than comparative stats</a:t>
            </a:r>
          </a:p>
          <a:p>
            <a:r>
              <a:rPr lang="en-US" dirty="0" smtClean="0"/>
              <a:t>Guide land use/transportation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mythical quest continues!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Scenario planning is hard work, no matter what software is applied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Models </a:t>
            </a:r>
            <a:r>
              <a:rPr lang="en-US" i="1" dirty="0" smtClean="0"/>
              <a:t>need</a:t>
            </a:r>
            <a:r>
              <a:rPr lang="en-US" dirty="0" smtClean="0"/>
              <a:t> local calibration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Without significant data preparation and analysis, indicators will range from reasonable to wrong</a:t>
            </a:r>
          </a:p>
        </p:txBody>
      </p:sp>
    </p:spTree>
    <p:extLst>
      <p:ext uri="{BB962C8B-B14F-4D97-AF65-F5344CB8AC3E}">
        <p14:creationId xmlns:p14="http://schemas.microsoft.com/office/powerpoint/2010/main" val="28100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Geodesign</a:t>
            </a:r>
            <a:r>
              <a:rPr lang="en-US" dirty="0"/>
              <a:t> is a good for </a:t>
            </a:r>
            <a:r>
              <a:rPr lang="en-US" dirty="0" smtClean="0"/>
              <a:t>testing alternatives</a:t>
            </a:r>
            <a:r>
              <a:rPr lang="en-US" dirty="0"/>
              <a:t>, less adept at testing </a:t>
            </a:r>
            <a:r>
              <a:rPr lang="en-US" dirty="0" smtClean="0"/>
              <a:t>policies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The real utility in sketch tools is realized through </a:t>
            </a:r>
            <a:r>
              <a:rPr lang="en-US" i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16938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cintosh HD:Users:knaaptime:Desktop:Screen Shot 2014-09-15 at 2.17.01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4" y="1474509"/>
            <a:ext cx="8465986" cy="5193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37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headed?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Sketch tools are getting more sophisticated</a:t>
            </a:r>
          </a:p>
          <a:p>
            <a:pPr lvl="1"/>
            <a:r>
              <a:rPr lang="en-US" dirty="0" smtClean="0"/>
              <a:t>Data transformation and import wizards</a:t>
            </a:r>
          </a:p>
          <a:p>
            <a:pPr lvl="1"/>
            <a:r>
              <a:rPr lang="en-US" dirty="0" smtClean="0"/>
              <a:t>Cloud-based computation and online interfaces</a:t>
            </a:r>
          </a:p>
          <a:p>
            <a:pPr lvl="1"/>
            <a:r>
              <a:rPr lang="en-US" dirty="0" smtClean="0"/>
              <a:t>More scientific analytics*</a:t>
            </a:r>
            <a:endParaRPr lang="en-US" dirty="0"/>
          </a:p>
          <a:p>
            <a:r>
              <a:rPr lang="en-US" dirty="0" smtClean="0"/>
              <a:t>Improvements in computation and UI make software more accessible for planners and citizens</a:t>
            </a:r>
          </a:p>
          <a:p>
            <a:pPr lvl="1"/>
            <a:r>
              <a:rPr lang="en-US" dirty="0" smtClean="0"/>
              <a:t>Iterative scenarios during public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Background; WHY now?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Megatrends:</a:t>
            </a:r>
          </a:p>
          <a:p>
            <a:pPr lvl="1"/>
            <a:r>
              <a:rPr lang="en-US" dirty="0" smtClean="0"/>
              <a:t>Recent </a:t>
            </a:r>
            <a:r>
              <a:rPr lang="en-US" dirty="0"/>
              <a:t>wave of tool development</a:t>
            </a:r>
          </a:p>
          <a:p>
            <a:pPr lvl="1"/>
            <a:r>
              <a:rPr lang="en-US" dirty="0"/>
              <a:t>Open </a:t>
            </a:r>
            <a:r>
              <a:rPr lang="en-US" dirty="0" err="1"/>
              <a:t>Gov</a:t>
            </a:r>
            <a:r>
              <a:rPr lang="en-US" dirty="0"/>
              <a:t> / Open Data</a:t>
            </a:r>
          </a:p>
          <a:p>
            <a:r>
              <a:rPr lang="en-US" dirty="0" smtClean="0"/>
              <a:t>Federal Programs:</a:t>
            </a:r>
          </a:p>
          <a:p>
            <a:pPr lvl="1"/>
            <a:r>
              <a:rPr lang="en-US" dirty="0"/>
              <a:t>SCI</a:t>
            </a:r>
          </a:p>
          <a:p>
            <a:pPr lvl="1"/>
            <a:r>
              <a:rPr lang="en-US" dirty="0" smtClean="0"/>
              <a:t>MAP-21</a:t>
            </a:r>
          </a:p>
          <a:p>
            <a:r>
              <a:rPr lang="en-US" dirty="0" smtClean="0"/>
              <a:t>R&amp;D initiatives:</a:t>
            </a:r>
            <a:endParaRPr lang="en-US" dirty="0"/>
          </a:p>
          <a:p>
            <a:pPr lvl="1"/>
            <a:r>
              <a:rPr lang="en-US" dirty="0" smtClean="0"/>
              <a:t>OPTG</a:t>
            </a:r>
            <a:endParaRPr lang="en-US" dirty="0"/>
          </a:p>
          <a:p>
            <a:pPr lvl="1"/>
            <a:r>
              <a:rPr lang="en-US" dirty="0" smtClean="0"/>
              <a:t>NCHRP</a:t>
            </a:r>
          </a:p>
          <a:p>
            <a:pPr lvl="2"/>
            <a:r>
              <a:rPr lang="en-US" dirty="0" smtClean="0"/>
              <a:t>Case studies in tool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headed?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But the econometric heavyweights are getting more intuitive</a:t>
            </a:r>
          </a:p>
          <a:p>
            <a:pPr lvl="1"/>
            <a:r>
              <a:rPr lang="en-US" dirty="0" smtClean="0"/>
              <a:t>Simpler (read: comprehensible) UIs</a:t>
            </a:r>
          </a:p>
          <a:p>
            <a:pPr lvl="1"/>
            <a:r>
              <a:rPr lang="en-US" dirty="0" smtClean="0"/>
              <a:t>Fewer data obstacles</a:t>
            </a:r>
          </a:p>
          <a:p>
            <a:pPr lvl="2"/>
            <a:r>
              <a:rPr lang="en-US" dirty="0" smtClean="0"/>
              <a:t>Format standardization</a:t>
            </a:r>
          </a:p>
          <a:p>
            <a:pPr lvl="2"/>
            <a:r>
              <a:rPr lang="en-US" dirty="0" smtClean="0"/>
              <a:t>Open data APIs</a:t>
            </a:r>
          </a:p>
          <a:p>
            <a:pPr lvl="2"/>
            <a:r>
              <a:rPr lang="en-US" dirty="0" smtClean="0"/>
              <a:t>More flexible/scalable models</a:t>
            </a:r>
          </a:p>
          <a:p>
            <a:pPr lvl="1"/>
            <a:r>
              <a:rPr lang="en-US" dirty="0" smtClean="0"/>
              <a:t>Rapid and realistic visualization engines</a:t>
            </a:r>
          </a:p>
          <a:p>
            <a:pPr lvl="1"/>
            <a:r>
              <a:rPr lang="en-US" dirty="0" smtClean="0"/>
              <a:t>Cloud computation &amp; online interfaces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Keep your eyes on the </a:t>
            </a:r>
            <a:r>
              <a:rPr lang="en-US" i="1" dirty="0" err="1" smtClean="0"/>
              <a:t>Synthicitys</a:t>
            </a:r>
            <a:r>
              <a:rPr lang="en-US" dirty="0" smtClean="0"/>
              <a:t> of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1584"/>
            <a:ext cx="91440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6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Eli Knaap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eknaap@umd.edu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www.knaaptime.com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7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65" y="1662942"/>
            <a:ext cx="4075116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works? </a:t>
            </a:r>
          </a:p>
          <a:p>
            <a:r>
              <a:rPr lang="en-US" dirty="0" smtClean="0"/>
              <a:t>When? </a:t>
            </a:r>
          </a:p>
          <a:p>
            <a:r>
              <a:rPr lang="en-US" dirty="0" smtClean="0"/>
              <a:t>For who? </a:t>
            </a:r>
          </a:p>
          <a:p>
            <a:r>
              <a:rPr lang="en-US" dirty="0" smtClean="0"/>
              <a:t>(why?)</a:t>
            </a:r>
          </a:p>
        </p:txBody>
      </p:sp>
      <p:pic>
        <p:nvPicPr>
          <p:cNvPr id="4" name="Picture 3" descr="Screen Shot 2014-10-22 at 8.43.18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81" y="1115570"/>
            <a:ext cx="4387645" cy="54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Mythical 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2"/>
            <a:ext cx="8348443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analytical engine that:</a:t>
            </a:r>
          </a:p>
          <a:p>
            <a:pPr lvl="1"/>
            <a:r>
              <a:rPr lang="en-US" dirty="0" smtClean="0"/>
              <a:t>Is low cost</a:t>
            </a:r>
          </a:p>
          <a:p>
            <a:pPr lvl="1"/>
            <a:r>
              <a:rPr lang="en-US" dirty="0" smtClean="0"/>
              <a:t>Has simple &amp; intuitive interface</a:t>
            </a:r>
          </a:p>
          <a:p>
            <a:pPr lvl="1"/>
            <a:r>
              <a:rPr lang="en-US" dirty="0" smtClean="0"/>
              <a:t>Imports local data with ease</a:t>
            </a:r>
          </a:p>
          <a:p>
            <a:pPr lvl="1"/>
            <a:r>
              <a:rPr lang="en-US" dirty="0" smtClean="0"/>
              <a:t>Helps generate credible scenarios </a:t>
            </a:r>
          </a:p>
          <a:p>
            <a:pPr lvl="1"/>
            <a:r>
              <a:rPr lang="en-US" dirty="0" smtClean="0"/>
              <a:t>Computes meaningful, digestible, (accurate)</a:t>
            </a:r>
            <a:r>
              <a:rPr lang="en-US" dirty="0"/>
              <a:t> </a:t>
            </a:r>
            <a:r>
              <a:rPr lang="en-US" dirty="0" smtClean="0"/>
              <a:t>evaluation metrics in </a:t>
            </a:r>
            <a:r>
              <a:rPr lang="en-US" i="1" dirty="0" smtClean="0"/>
              <a:t>real time</a:t>
            </a:r>
          </a:p>
          <a:p>
            <a:pPr lvl="1"/>
            <a:r>
              <a:rPr lang="en-US" dirty="0" smtClean="0"/>
              <a:t>Empowers citizens</a:t>
            </a:r>
          </a:p>
          <a:p>
            <a:pPr lvl="1"/>
            <a:r>
              <a:rPr lang="en-US" dirty="0" smtClean="0"/>
              <a:t>Produces photo-realistic image of future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Platform to Rule Them All?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97" b="13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74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</a:t>
            </a:r>
            <a:r>
              <a:rPr lang="en-US" dirty="0"/>
              <a:t>T</a:t>
            </a:r>
            <a:r>
              <a:rPr lang="en-US" dirty="0" smtClean="0"/>
              <a:t>ensions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Sketch tools versus models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Econometric, CA, etc.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Bottom up vs. top down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Process vs. outcome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Inclusion vs. expertise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 Offline cogitation vs. online </a:t>
            </a:r>
            <a:r>
              <a:rPr lang="en-US" dirty="0" smtClean="0">
                <a:solidFill>
                  <a:srgbClr val="000000"/>
                </a:solidFill>
              </a:rPr>
              <a:t>simplicity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Current conditions vs projections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i.e. juicy trends hard to forecast – needs offline work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FFFF"/>
                </a:solidFill>
              </a:rPr>
              <a:t>State of the Practice vs. State of the Art?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contemporary tools deal with these tensions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Where are we now?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 primary tools at different stages of maturity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541" y="4562251"/>
            <a:ext cx="1827825" cy="182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62251"/>
            <a:ext cx="38100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841" y="5197251"/>
            <a:ext cx="3657217" cy="15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CommunityViz</a:t>
            </a:r>
            <a:endParaRPr lang="en-US" dirty="0"/>
          </a:p>
        </p:txBody>
      </p:sp>
      <p:pic>
        <p:nvPicPr>
          <p:cNvPr id="4" name="Picture 3" descr="cvi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5" y="750693"/>
            <a:ext cx="7634134" cy="61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CommunityViz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Evolution</a:t>
            </a:r>
            <a:r>
              <a:rPr lang="en-US" dirty="0" smtClean="0"/>
              <a:t>: </a:t>
            </a:r>
            <a:r>
              <a:rPr lang="en-US" dirty="0" err="1" smtClean="0"/>
              <a:t>Geosimulation</a:t>
            </a:r>
            <a:r>
              <a:rPr lang="en-US" dirty="0" smtClean="0"/>
              <a:t> Center, Orton family foundation, Placeways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Development</a:t>
            </a:r>
            <a:r>
              <a:rPr lang="en-US" dirty="0"/>
              <a:t>: </a:t>
            </a:r>
            <a:r>
              <a:rPr lang="en-US" dirty="0" smtClean="0"/>
              <a:t>Mature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Strategy</a:t>
            </a:r>
            <a:r>
              <a:rPr lang="en-US" dirty="0"/>
              <a:t>: make ArcGIS more </a:t>
            </a:r>
            <a:r>
              <a:rPr lang="en-US" dirty="0" smtClean="0"/>
              <a:t>flexible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Concept</a:t>
            </a:r>
            <a:r>
              <a:rPr lang="en-US" dirty="0" smtClean="0"/>
              <a:t>: open-ended w/ modules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Metrics</a:t>
            </a:r>
            <a:r>
              <a:rPr lang="en-US" dirty="0" smtClean="0"/>
              <a:t>: BYOS (bring your own data and </a:t>
            </a:r>
            <a:r>
              <a:rPr lang="en-US" dirty="0" err="1" smtClean="0"/>
              <a:t>calcs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Newer versions allow selection from indicator list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Transparent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Assumptions and formula exposed and malleable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g_ppt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ncsg_ppt_theme.thmx</Template>
  <TotalTime>565</TotalTime>
  <Words>541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宋体</vt:lpstr>
      <vt:lpstr>Arial</vt:lpstr>
      <vt:lpstr>Century Gothic</vt:lpstr>
      <vt:lpstr>Georgia</vt:lpstr>
      <vt:lpstr>Times New Roman</vt:lpstr>
      <vt:lpstr>ncsg_ppt_theme</vt:lpstr>
      <vt:lpstr>Sketch Tools  for Scenario Planning</vt:lpstr>
      <vt:lpstr>Background; WHY now? </vt:lpstr>
      <vt:lpstr>Purpose</vt:lpstr>
      <vt:lpstr>Mythical Quest</vt:lpstr>
      <vt:lpstr>One Platform to Rule Them All?</vt:lpstr>
      <vt:lpstr>Natural Tensions</vt:lpstr>
      <vt:lpstr>State of the Practice vs. State of the Art?</vt:lpstr>
      <vt:lpstr>CommunityViz</vt:lpstr>
      <vt:lpstr>CommunityViz</vt:lpstr>
      <vt:lpstr>EnvisionTomorrow+</vt:lpstr>
      <vt:lpstr>EnvisionTomorrow +</vt:lpstr>
      <vt:lpstr>UrbanFootprint</vt:lpstr>
      <vt:lpstr>Urban Footprint</vt:lpstr>
      <vt:lpstr>Tradeoffs</vt:lpstr>
      <vt:lpstr>Why use sketch tools?</vt:lpstr>
      <vt:lpstr>Bottom line</vt:lpstr>
      <vt:lpstr>Bottom line</vt:lpstr>
      <vt:lpstr>PowerPoint Presentation</vt:lpstr>
      <vt:lpstr>Where are we headed?</vt:lpstr>
      <vt:lpstr>Where are we headed?</vt:lpstr>
      <vt:lpstr>PowerPoint Presentation</vt:lpstr>
      <vt:lpstr>Thank you</vt:lpstr>
    </vt:vector>
  </TitlesOfParts>
  <Company>ncsg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 Tools  for Scenario Planning</dc:title>
  <dc:creator>eli knaap</dc:creator>
  <cp:lastModifiedBy>AMPO-2</cp:lastModifiedBy>
  <cp:revision>46</cp:revision>
  <dcterms:created xsi:type="dcterms:W3CDTF">2014-10-09T16:56:48Z</dcterms:created>
  <dcterms:modified xsi:type="dcterms:W3CDTF">2014-11-04T22:08:16Z</dcterms:modified>
</cp:coreProperties>
</file>