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x" ContentType="application/vnd.openxmlformats-officedocument.presentationml.presentation"/>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37"/>
  </p:notesMasterIdLst>
  <p:handoutMasterIdLst>
    <p:handoutMasterId r:id="rId38"/>
  </p:handoutMasterIdLst>
  <p:sldIdLst>
    <p:sldId id="302" r:id="rId2"/>
    <p:sldId id="335" r:id="rId3"/>
    <p:sldId id="358" r:id="rId4"/>
    <p:sldId id="351" r:id="rId5"/>
    <p:sldId id="261" r:id="rId6"/>
    <p:sldId id="338" r:id="rId7"/>
    <p:sldId id="347" r:id="rId8"/>
    <p:sldId id="336" r:id="rId9"/>
    <p:sldId id="337" r:id="rId10"/>
    <p:sldId id="352" r:id="rId11"/>
    <p:sldId id="360" r:id="rId12"/>
    <p:sldId id="323" r:id="rId13"/>
    <p:sldId id="339" r:id="rId14"/>
    <p:sldId id="303" r:id="rId15"/>
    <p:sldId id="319" r:id="rId16"/>
    <p:sldId id="297" r:id="rId17"/>
    <p:sldId id="270" r:id="rId18"/>
    <p:sldId id="287" r:id="rId19"/>
    <p:sldId id="298" r:id="rId20"/>
    <p:sldId id="340" r:id="rId21"/>
    <p:sldId id="343" r:id="rId22"/>
    <p:sldId id="344" r:id="rId23"/>
    <p:sldId id="275" r:id="rId24"/>
    <p:sldId id="309" r:id="rId25"/>
    <p:sldId id="273" r:id="rId26"/>
    <p:sldId id="353" r:id="rId27"/>
    <p:sldId id="345" r:id="rId28"/>
    <p:sldId id="342" r:id="rId29"/>
    <p:sldId id="349" r:id="rId30"/>
    <p:sldId id="348" r:id="rId31"/>
    <p:sldId id="350" r:id="rId32"/>
    <p:sldId id="354" r:id="rId33"/>
    <p:sldId id="362" r:id="rId34"/>
    <p:sldId id="361" r:id="rId35"/>
    <p:sldId id="357" r:id="rId36"/>
  </p:sldIdLst>
  <p:sldSz cx="9144000" cy="6858000" type="screen4x3"/>
  <p:notesSz cx="7010400" cy="92964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6F9C9"/>
    <a:srgbClr val="EED3D2"/>
    <a:srgbClr val="E1F8FF"/>
    <a:srgbClr val="004D66"/>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767" autoAdjust="0"/>
  </p:normalViewPr>
  <p:slideViewPr>
    <p:cSldViewPr snapToGrid="0" snapToObjects="1" showGuides="1">
      <p:cViewPr>
        <p:scale>
          <a:sx n="100" d="100"/>
          <a:sy n="100" d="100"/>
        </p:scale>
        <p:origin x="-1308" y="-372"/>
      </p:cViewPr>
      <p:guideLst>
        <p:guide orient="horz" pos="3478"/>
        <p:guide pos="355"/>
      </p:guideLst>
    </p:cSldViewPr>
  </p:slideViewPr>
  <p:notesTextViewPr>
    <p:cViewPr>
      <p:scale>
        <a:sx n="100" d="100"/>
        <a:sy n="100" d="100"/>
      </p:scale>
      <p:origin x="0" y="0"/>
    </p:cViewPr>
  </p:notesTextViewPr>
  <p:sorterViewPr>
    <p:cViewPr>
      <p:scale>
        <a:sx n="100" d="100"/>
        <a:sy n="100" d="100"/>
      </p:scale>
      <p:origin x="0" y="1092"/>
    </p:cViewPr>
  </p:sorterViewPr>
  <p:notesViewPr>
    <p:cSldViewPr snapToGrid="0" snapToObjects="1">
      <p:cViewPr>
        <p:scale>
          <a:sx n="80" d="100"/>
          <a:sy n="80" d="100"/>
        </p:scale>
        <p:origin x="-2982" y="4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wennink\Pictures\Documents\Cheyenne\TSMP\Cheyenne_Targe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wennink\Pictures\Documents\Cheyenne\TSMP\Cheyenne_Target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jfish\Documents\Cheyenne\Cheyenne_Target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Users\jfish\Documents\Cheyenne\Cheyenne_Target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hugh\FHWA\Safety%20Targets\ACS_11_5YR_DP05_J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solidFill>
            <a:ln w="12700">
              <a:solidFill>
                <a:schemeClr val="bg1">
                  <a:lumMod val="50000"/>
                </a:schemeClr>
              </a:solidFill>
            </a:ln>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trendline>
            <c:spPr>
              <a:ln w="57150">
                <a:solidFill>
                  <a:schemeClr val="accent2">
                    <a:lumMod val="50000"/>
                  </a:schemeClr>
                </a:solidFill>
                <a:prstDash val="sysDash"/>
              </a:ln>
            </c:spPr>
            <c:trendlineType val="linear"/>
            <c:dispRSqr val="0"/>
            <c:dispEq val="0"/>
          </c:trendline>
          <c:cat>
            <c:strRef>
              <c:f>Charts!$B$2:$B$14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Charts!$C$2:$C$14</c:f>
              <c:numCache>
                <c:formatCode>0</c:formatCode>
                <c:ptCount val="13"/>
                <c:pt idx="0">
                  <c:v>5.2</c:v>
                </c:pt>
                <c:pt idx="1">
                  <c:v>5</c:v>
                </c:pt>
                <c:pt idx="2">
                  <c:v>5.2</c:v>
                </c:pt>
                <c:pt idx="3">
                  <c:v>5.6</c:v>
                </c:pt>
                <c:pt idx="4">
                  <c:v>6</c:v>
                </c:pt>
                <c:pt idx="5">
                  <c:v>6.8</c:v>
                </c:pt>
              </c:numCache>
            </c:numRef>
          </c:val>
        </c:ser>
        <c:ser>
          <c:idx val="1"/>
          <c:order val="1"/>
          <c:tx>
            <c:strRef>
              <c:f>Charts!$D$1</c:f>
              <c:strCache>
                <c:ptCount val="1"/>
                <c:pt idx="0">
                  <c:v>Fatal Crashes (Predicted)</c:v>
                </c:pt>
              </c:strCache>
            </c:strRef>
          </c:tx>
          <c:spPr>
            <a:solidFill>
              <a:schemeClr val="accent3">
                <a:lumMod val="75000"/>
              </a:schemeClr>
            </a:solidFill>
            <a:ln w="12700">
              <a:solidFill>
                <a:schemeClr val="bg1">
                  <a:lumMod val="50000"/>
                </a:schemeClr>
              </a:solidFill>
            </a:ln>
          </c:spPr>
          <c:invertIfNegative val="0"/>
          <c:dLbls>
            <c:txPr>
              <a:bodyPr/>
              <a:lstStyle/>
              <a:p>
                <a:pPr>
                  <a:defRPr>
                    <a:solidFill>
                      <a:schemeClr val="bg2"/>
                    </a:solidFill>
                  </a:defRPr>
                </a:pPr>
                <a:endParaRPr lang="en-US"/>
              </a:p>
            </c:txPr>
            <c:dLblPos val="inEnd"/>
            <c:showLegendKey val="0"/>
            <c:showVal val="1"/>
            <c:showCatName val="0"/>
            <c:showSerName val="0"/>
            <c:showPercent val="0"/>
            <c:showBubbleSize val="0"/>
            <c:showLeaderLines val="0"/>
          </c:dLbls>
          <c:cat>
            <c:strRef>
              <c:f>Charts!$B$2:$B$14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Charts!$D$2:$D$14</c:f>
              <c:numCache>
                <c:formatCode>General</c:formatCode>
                <c:ptCount val="13"/>
                <c:pt idx="6" formatCode="0">
                  <c:v>6.7733333333333121</c:v>
                </c:pt>
                <c:pt idx="7" formatCode="0">
                  <c:v>7.0990476190476102</c:v>
                </c:pt>
                <c:pt idx="8" formatCode="0">
                  <c:v>7.4247619047619082</c:v>
                </c:pt>
                <c:pt idx="9" formatCode="0">
                  <c:v>7.7504761904760926</c:v>
                </c:pt>
                <c:pt idx="10" formatCode="0">
                  <c:v>8.0761904761903907</c:v>
                </c:pt>
                <c:pt idx="11" formatCode="0">
                  <c:v>8.4019047619046887</c:v>
                </c:pt>
                <c:pt idx="12" formatCode="0">
                  <c:v>8.7276190476189868</c:v>
                </c:pt>
              </c:numCache>
            </c:numRef>
          </c:val>
        </c:ser>
        <c:dLbls>
          <c:showLegendKey val="0"/>
          <c:showVal val="0"/>
          <c:showCatName val="0"/>
          <c:showSerName val="0"/>
          <c:showPercent val="0"/>
          <c:showBubbleSize val="0"/>
        </c:dLbls>
        <c:gapWidth val="50"/>
        <c:overlap val="100"/>
        <c:axId val="158572544"/>
        <c:axId val="158704000"/>
      </c:barChart>
      <c:catAx>
        <c:axId val="158572544"/>
        <c:scaling>
          <c:orientation val="minMax"/>
        </c:scaling>
        <c:delete val="0"/>
        <c:axPos val="b"/>
        <c:numFmt formatCode="General" sourceLinked="1"/>
        <c:majorTickMark val="none"/>
        <c:minorTickMark val="none"/>
        <c:tickLblPos val="nextTo"/>
        <c:crossAx val="158704000"/>
        <c:crosses val="autoZero"/>
        <c:auto val="1"/>
        <c:lblAlgn val="ctr"/>
        <c:lblOffset val="100"/>
        <c:noMultiLvlLbl val="0"/>
      </c:catAx>
      <c:valAx>
        <c:axId val="158704000"/>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a:t>Fatalities per Year</a:t>
                </a:r>
              </a:p>
            </c:rich>
          </c:tx>
          <c:layout/>
          <c:overlay val="0"/>
        </c:title>
        <c:numFmt formatCode="0" sourceLinked="1"/>
        <c:majorTickMark val="out"/>
        <c:minorTickMark val="none"/>
        <c:tickLblPos val="nextTo"/>
        <c:crossAx val="158572544"/>
        <c:crosses val="autoZero"/>
        <c:crossBetween val="between"/>
      </c:valAx>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solidFill>
            <a:ln w="12700">
              <a:solidFill>
                <a:schemeClr val="bg1">
                  <a:lumMod val="50000"/>
                </a:schemeClr>
              </a:solidFill>
            </a:ln>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trendline>
            <c:spPr>
              <a:ln w="57150">
                <a:solidFill>
                  <a:schemeClr val="accent2">
                    <a:lumMod val="50000"/>
                  </a:schemeClr>
                </a:solidFill>
                <a:prstDash val="sysDash"/>
              </a:ln>
            </c:spPr>
            <c:trendlineType val="linear"/>
            <c:dispRSqr val="0"/>
            <c:dispEq val="0"/>
          </c:trendline>
          <c:cat>
            <c:strRef>
              <c:f>Charts!$B$2:$B$14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Charts!$E$2:$E$14</c:f>
              <c:numCache>
                <c:formatCode>0</c:formatCode>
                <c:ptCount val="13"/>
                <c:pt idx="0">
                  <c:v>47.2</c:v>
                </c:pt>
                <c:pt idx="1">
                  <c:v>43.2</c:v>
                </c:pt>
                <c:pt idx="2">
                  <c:v>38.4</c:v>
                </c:pt>
                <c:pt idx="3">
                  <c:v>36</c:v>
                </c:pt>
                <c:pt idx="4">
                  <c:v>28.6</c:v>
                </c:pt>
                <c:pt idx="5">
                  <c:v>27.2</c:v>
                </c:pt>
              </c:numCache>
            </c:numRef>
          </c:val>
        </c:ser>
        <c:ser>
          <c:idx val="1"/>
          <c:order val="1"/>
          <c:tx>
            <c:strRef>
              <c:f>Charts!$F$1</c:f>
              <c:strCache>
                <c:ptCount val="1"/>
                <c:pt idx="0">
                  <c:v>Serious Injury Crashes (Predicted)</c:v>
                </c:pt>
              </c:strCache>
            </c:strRef>
          </c:tx>
          <c:spPr>
            <a:solidFill>
              <a:schemeClr val="accent3">
                <a:lumMod val="75000"/>
              </a:schemeClr>
            </a:solidFill>
            <a:ln w="12700">
              <a:solidFill>
                <a:schemeClr val="bg1">
                  <a:lumMod val="50000"/>
                </a:schemeClr>
              </a:solidFill>
            </a:ln>
          </c:spPr>
          <c:invertIfNegative val="0"/>
          <c:dLbls>
            <c:txPr>
              <a:bodyPr/>
              <a:lstStyle/>
              <a:p>
                <a:pPr>
                  <a:defRPr>
                    <a:solidFill>
                      <a:schemeClr val="bg2"/>
                    </a:solidFill>
                  </a:defRPr>
                </a:pPr>
                <a:endParaRPr lang="en-US"/>
              </a:p>
            </c:txPr>
            <c:dLblPos val="inEnd"/>
            <c:showLegendKey val="0"/>
            <c:showVal val="1"/>
            <c:showCatName val="0"/>
            <c:showSerName val="0"/>
            <c:showPercent val="0"/>
            <c:showBubbleSize val="0"/>
            <c:showLeaderLines val="0"/>
          </c:dLbls>
          <c:cat>
            <c:strRef>
              <c:f>Charts!$B$2:$B$14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Charts!$F$2:$F$14</c:f>
              <c:numCache>
                <c:formatCode>General</c:formatCode>
                <c:ptCount val="13"/>
                <c:pt idx="6" formatCode="0">
                  <c:v>22.146666666667443</c:v>
                </c:pt>
                <c:pt idx="7" formatCode="0">
                  <c:v>17.969523809524617</c:v>
                </c:pt>
                <c:pt idx="8" formatCode="0">
                  <c:v>13.792380952381791</c:v>
                </c:pt>
                <c:pt idx="9" formatCode="0">
                  <c:v>9.6152380952389649</c:v>
                </c:pt>
                <c:pt idx="10" formatCode="0">
                  <c:v>5.4380952380961389</c:v>
                </c:pt>
                <c:pt idx="11" formatCode="0">
                  <c:v>1.260952380953313</c:v>
                </c:pt>
                <c:pt idx="12" formatCode="0">
                  <c:v>-2.916190476189513</c:v>
                </c:pt>
              </c:numCache>
            </c:numRef>
          </c:val>
        </c:ser>
        <c:dLbls>
          <c:showLegendKey val="0"/>
          <c:showVal val="0"/>
          <c:showCatName val="0"/>
          <c:showSerName val="0"/>
          <c:showPercent val="0"/>
          <c:showBubbleSize val="0"/>
        </c:dLbls>
        <c:gapWidth val="50"/>
        <c:overlap val="100"/>
        <c:axId val="184858112"/>
        <c:axId val="184860032"/>
      </c:barChart>
      <c:catAx>
        <c:axId val="184858112"/>
        <c:scaling>
          <c:orientation val="minMax"/>
        </c:scaling>
        <c:delete val="0"/>
        <c:axPos val="b"/>
        <c:numFmt formatCode="General" sourceLinked="1"/>
        <c:majorTickMark val="none"/>
        <c:minorTickMark val="none"/>
        <c:tickLblPos val="nextTo"/>
        <c:crossAx val="184860032"/>
        <c:crossesAt val="-10"/>
        <c:auto val="1"/>
        <c:lblAlgn val="ctr"/>
        <c:lblOffset val="100"/>
        <c:noMultiLvlLbl val="0"/>
      </c:catAx>
      <c:valAx>
        <c:axId val="184860032"/>
        <c:scaling>
          <c:orientation val="minMax"/>
        </c:scaling>
        <c:delete val="0"/>
        <c:axPos val="l"/>
        <c:majorGridlines>
          <c:spPr>
            <a:ln>
              <a:solidFill>
                <a:schemeClr val="bg1">
                  <a:lumMod val="75000"/>
                </a:schemeClr>
              </a:solidFill>
            </a:ln>
          </c:spPr>
        </c:majorGridlines>
        <c:title>
          <c:tx>
            <c:rich>
              <a:bodyPr rot="-5400000" vert="horz"/>
              <a:lstStyle/>
              <a:p>
                <a:pPr>
                  <a:defRPr/>
                </a:pPr>
                <a:r>
                  <a:rPr lang="en-US"/>
                  <a:t>Serious Injuries per Year</a:t>
                </a:r>
              </a:p>
            </c:rich>
          </c:tx>
          <c:layout/>
          <c:overlay val="0"/>
        </c:title>
        <c:numFmt formatCode="0" sourceLinked="1"/>
        <c:majorTickMark val="out"/>
        <c:minorTickMark val="none"/>
        <c:tickLblPos val="nextTo"/>
        <c:crossAx val="184858112"/>
        <c:crossesAt val="1"/>
        <c:crossBetween val="between"/>
      </c:valAx>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8745467840341"/>
          <c:y val="4.9031517716459125E-2"/>
          <c:w val="0.84593409805517139"/>
          <c:h val="0.69794860017497817"/>
        </c:manualLayout>
      </c:layout>
      <c:barChart>
        <c:barDir val="col"/>
        <c:grouping val="clustered"/>
        <c:varyColors val="0"/>
        <c:ser>
          <c:idx val="0"/>
          <c:order val="0"/>
          <c:tx>
            <c:strRef>
              <c:f>Charts!$B$42</c:f>
              <c:strCache>
                <c:ptCount val="1"/>
                <c:pt idx="0">
                  <c:v>Pop. Estimate</c:v>
                </c:pt>
              </c:strCache>
            </c:strRef>
          </c:tx>
          <c:spPr>
            <a:solidFill>
              <a:schemeClr val="tx2"/>
            </a:solidFill>
            <a:ln w="12700">
              <a:solidFill>
                <a:schemeClr val="bg1">
                  <a:lumMod val="50000"/>
                </a:schemeClr>
              </a:solidFill>
            </a:ln>
          </c:spPr>
          <c:invertIfNegative val="0"/>
          <c:dLbls>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dLbls>
          <c:trendline>
            <c:spPr>
              <a:ln w="38100">
                <a:solidFill>
                  <a:schemeClr val="accent2">
                    <a:lumMod val="75000"/>
                  </a:schemeClr>
                </a:solidFill>
                <a:prstDash val="sysDash"/>
              </a:ln>
            </c:spPr>
            <c:trendlineType val="linear"/>
            <c:dispRSqr val="0"/>
            <c:dispEq val="0"/>
          </c:trendline>
          <c:cat>
            <c:strRef>
              <c:f>Charts!$B$22:$B$34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Charts!$B$43:$B$55</c:f>
              <c:numCache>
                <c:formatCode>#,##0</c:formatCode>
                <c:ptCount val="13"/>
                <c:pt idx="0">
                  <c:v>76451.018339676753</c:v>
                </c:pt>
                <c:pt idx="1">
                  <c:v>76963.109638129914</c:v>
                </c:pt>
                <c:pt idx="2">
                  <c:v>78036.224474309347</c:v>
                </c:pt>
                <c:pt idx="3">
                  <c:v>79187.400022234768</c:v>
                </c:pt>
                <c:pt idx="4">
                  <c:v>80430.719440419503</c:v>
                </c:pt>
                <c:pt idx="5">
                  <c:v>81672.674756771012</c:v>
                </c:pt>
              </c:numCache>
            </c:numRef>
          </c:val>
        </c:ser>
        <c:ser>
          <c:idx val="1"/>
          <c:order val="1"/>
          <c:tx>
            <c:strRef>
              <c:f>Charts!$C$42</c:f>
              <c:strCache>
                <c:ptCount val="1"/>
                <c:pt idx="0">
                  <c:v>Pop. Estimate (Predicted)</c:v>
                </c:pt>
              </c:strCache>
            </c:strRef>
          </c:tx>
          <c:spPr>
            <a:solidFill>
              <a:srgbClr val="30A230">
                <a:lumMod val="75000"/>
              </a:srgbClr>
            </a:solidFill>
            <a:ln w="12700">
              <a:solidFill>
                <a:schemeClr val="bg1">
                  <a:lumMod val="50000"/>
                </a:schemeClr>
              </a:solidFill>
            </a:ln>
          </c:spPr>
          <c:invertIfNegative val="0"/>
          <c:dLbls>
            <c:txPr>
              <a:bodyPr rot="-5400000" vert="horz"/>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Charts!$B$22:$B$34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Charts!$C$43:$C$55</c:f>
              <c:numCache>
                <c:formatCode>General</c:formatCode>
                <c:ptCount val="13"/>
                <c:pt idx="6" formatCode="#,##0">
                  <c:v>82556.419815950096</c:v>
                </c:pt>
                <c:pt idx="7" formatCode="#,##0">
                  <c:v>83632.485159957781</c:v>
                </c:pt>
                <c:pt idx="8" formatCode="#,##0">
                  <c:v>84708.550503965467</c:v>
                </c:pt>
                <c:pt idx="9" formatCode="#,##0">
                  <c:v>85784.615847973153</c:v>
                </c:pt>
                <c:pt idx="10" formatCode="#,##0">
                  <c:v>86860.681191980373</c:v>
                </c:pt>
                <c:pt idx="11" formatCode="#,##0">
                  <c:v>87936.746535988059</c:v>
                </c:pt>
                <c:pt idx="12" formatCode="#,##0">
                  <c:v>89012.811879995745</c:v>
                </c:pt>
              </c:numCache>
            </c:numRef>
          </c:val>
        </c:ser>
        <c:dLbls>
          <c:showLegendKey val="0"/>
          <c:showVal val="0"/>
          <c:showCatName val="0"/>
          <c:showSerName val="0"/>
          <c:showPercent val="0"/>
          <c:showBubbleSize val="0"/>
        </c:dLbls>
        <c:gapWidth val="50"/>
        <c:overlap val="100"/>
        <c:axId val="190197760"/>
        <c:axId val="190200064"/>
      </c:barChart>
      <c:catAx>
        <c:axId val="190197760"/>
        <c:scaling>
          <c:orientation val="minMax"/>
        </c:scaling>
        <c:delete val="0"/>
        <c:axPos val="b"/>
        <c:numFmt formatCode="General" sourceLinked="1"/>
        <c:majorTickMark val="none"/>
        <c:minorTickMark val="none"/>
        <c:tickLblPos val="nextTo"/>
        <c:crossAx val="190200064"/>
        <c:crosses val="autoZero"/>
        <c:auto val="1"/>
        <c:lblAlgn val="ctr"/>
        <c:lblOffset val="100"/>
        <c:noMultiLvlLbl val="0"/>
      </c:catAx>
      <c:valAx>
        <c:axId val="190200064"/>
        <c:scaling>
          <c:orientation val="minMax"/>
          <c:min val="0"/>
        </c:scaling>
        <c:delete val="0"/>
        <c:axPos val="l"/>
        <c:majorGridlines>
          <c:spPr>
            <a:ln>
              <a:solidFill>
                <a:schemeClr val="bg1">
                  <a:lumMod val="75000"/>
                </a:schemeClr>
              </a:solidFill>
            </a:ln>
          </c:spPr>
        </c:majorGridlines>
        <c:title>
          <c:tx>
            <c:rich>
              <a:bodyPr rot="-5400000" vert="horz"/>
              <a:lstStyle/>
              <a:p>
                <a:pPr>
                  <a:defRPr/>
                </a:pPr>
                <a:r>
                  <a:rPr lang="en-US" dirty="0"/>
                  <a:t>Cheyenne MPO Area Population</a:t>
                </a:r>
              </a:p>
            </c:rich>
          </c:tx>
          <c:layout/>
          <c:overlay val="0"/>
        </c:title>
        <c:numFmt formatCode="#,##0" sourceLinked="1"/>
        <c:majorTickMark val="out"/>
        <c:minorTickMark val="none"/>
        <c:tickLblPos val="nextTo"/>
        <c:crossAx val="190197760"/>
        <c:crosses val="autoZero"/>
        <c:crossBetween val="between"/>
      </c:valAx>
    </c:plotArea>
    <c:plotVisOnly val="1"/>
    <c:dispBlanksAs val="gap"/>
    <c:showDLblsOverMax val="0"/>
  </c:chart>
  <c:spPr>
    <a:ln>
      <a:noFill/>
    </a:ln>
  </c:spPr>
  <c:txPr>
    <a:bodyPr/>
    <a:lstStyle/>
    <a:p>
      <a:pPr>
        <a:defRPr sz="140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92679703263614"/>
          <c:y val="4.9031517716459125E-2"/>
          <c:w val="0.88168586206504185"/>
          <c:h val="0.65241068802203639"/>
        </c:manualLayout>
      </c:layout>
      <c:barChart>
        <c:barDir val="col"/>
        <c:grouping val="clustered"/>
        <c:varyColors val="0"/>
        <c:ser>
          <c:idx val="0"/>
          <c:order val="0"/>
          <c:tx>
            <c:strRef>
              <c:f>Charts!$B$42</c:f>
              <c:strCache>
                <c:ptCount val="1"/>
                <c:pt idx="0">
                  <c:v>Pop. Estimate</c:v>
                </c:pt>
              </c:strCache>
            </c:strRef>
          </c:tx>
          <c:spPr>
            <a:solidFill>
              <a:schemeClr val="tx2"/>
            </a:solidFill>
            <a:ln w="12700">
              <a:solidFill>
                <a:schemeClr val="bg1">
                  <a:lumMod val="50000"/>
                </a:schemeClr>
              </a:solidFill>
            </a:ln>
          </c:spPr>
          <c:invertIfNegative val="0"/>
          <c:dLbls>
            <c:txPr>
              <a:bodyPr rot="0" vert="horz"/>
              <a:lstStyle/>
              <a:p>
                <a:pPr>
                  <a:defRPr>
                    <a:solidFill>
                      <a:schemeClr val="bg1"/>
                    </a:solidFill>
                  </a:defRPr>
                </a:pPr>
                <a:endParaRPr lang="en-US"/>
              </a:p>
            </c:txPr>
            <c:dLblPos val="inEnd"/>
            <c:showLegendKey val="0"/>
            <c:showVal val="1"/>
            <c:showCatName val="0"/>
            <c:showSerName val="0"/>
            <c:showPercent val="0"/>
            <c:showBubbleSize val="0"/>
            <c:showLeaderLines val="0"/>
          </c:dLbls>
          <c:trendline>
            <c:spPr>
              <a:ln w="38100">
                <a:solidFill>
                  <a:schemeClr val="accent2">
                    <a:lumMod val="75000"/>
                  </a:schemeClr>
                </a:solidFill>
                <a:prstDash val="sysDash"/>
              </a:ln>
            </c:spPr>
            <c:trendlineType val="linear"/>
            <c:dispRSqr val="0"/>
            <c:dispEq val="0"/>
          </c:trendline>
          <c:cat>
            <c:strRef>
              <c:f>Charts!$B$22:$B$34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Charts!$D$43:$D$55</c:f>
              <c:numCache>
                <c:formatCode>0.0</c:formatCode>
                <c:ptCount val="13"/>
                <c:pt idx="0">
                  <c:v>6.4980922515029977</c:v>
                </c:pt>
                <c:pt idx="1">
                  <c:v>6.6376748941378043</c:v>
                </c:pt>
                <c:pt idx="2">
                  <c:v>6.780255849719059</c:v>
                </c:pt>
                <c:pt idx="3">
                  <c:v>6.9252606704116975</c:v>
                </c:pt>
                <c:pt idx="4">
                  <c:v>7.0727279878420708</c:v>
                </c:pt>
                <c:pt idx="5">
                  <c:v>7.2226969809565862</c:v>
                </c:pt>
              </c:numCache>
            </c:numRef>
          </c:val>
        </c:ser>
        <c:ser>
          <c:idx val="1"/>
          <c:order val="1"/>
          <c:tx>
            <c:strRef>
              <c:f>Charts!$C$42</c:f>
              <c:strCache>
                <c:ptCount val="1"/>
                <c:pt idx="0">
                  <c:v>Pop. Estimate (Predicted)</c:v>
                </c:pt>
              </c:strCache>
            </c:strRef>
          </c:tx>
          <c:spPr>
            <a:solidFill>
              <a:srgbClr val="30A230">
                <a:lumMod val="75000"/>
              </a:srgbClr>
            </a:solidFill>
            <a:ln w="12700">
              <a:solidFill>
                <a:schemeClr val="bg1">
                  <a:lumMod val="50000"/>
                </a:schemeClr>
              </a:solidFill>
            </a:ln>
          </c:spPr>
          <c:invertIfNegative val="0"/>
          <c:dLbls>
            <c:txPr>
              <a:bodyPr rot="0" vert="horz"/>
              <a:lstStyle/>
              <a:p>
                <a:pPr algn="ctr">
                  <a:defRPr lang="en-US" sz="1400" b="1" i="0" u="none" strike="noStrike" kern="1200" baseline="0">
                    <a:solidFill>
                      <a:sysClr val="window" lastClr="FFFFFF"/>
                    </a:solidFill>
                    <a:latin typeface="+mn-lt"/>
                    <a:ea typeface="+mn-ea"/>
                    <a:cs typeface="+mn-cs"/>
                  </a:defRPr>
                </a:pPr>
                <a:endParaRPr lang="en-US"/>
              </a:p>
            </c:txPr>
            <c:dLblPos val="inEnd"/>
            <c:showLegendKey val="0"/>
            <c:showVal val="1"/>
            <c:showCatName val="0"/>
            <c:showSerName val="0"/>
            <c:showPercent val="0"/>
            <c:showBubbleSize val="0"/>
            <c:showLeaderLines val="0"/>
          </c:dLbls>
          <c:cat>
            <c:strRef>
              <c:f>Charts!$B$22:$B$34</c:f>
              <c:strCache>
                <c:ptCount val="13"/>
                <c:pt idx="0">
                  <c:v>2004-2008</c:v>
                </c:pt>
                <c:pt idx="1">
                  <c:v>2005-2009</c:v>
                </c:pt>
                <c:pt idx="2">
                  <c:v>2006-2010</c:v>
                </c:pt>
                <c:pt idx="3">
                  <c:v>2007-2011</c:v>
                </c:pt>
                <c:pt idx="4">
                  <c:v>2008-2012</c:v>
                </c:pt>
                <c:pt idx="5">
                  <c:v>2009-2013</c:v>
                </c:pt>
                <c:pt idx="6">
                  <c:v>2010-2014</c:v>
                </c:pt>
                <c:pt idx="7">
                  <c:v>2011-2015</c:v>
                </c:pt>
                <c:pt idx="8">
                  <c:v>2012-2016</c:v>
                </c:pt>
                <c:pt idx="9">
                  <c:v>2013-2017</c:v>
                </c:pt>
                <c:pt idx="10">
                  <c:v>2014-2018</c:v>
                </c:pt>
                <c:pt idx="11">
                  <c:v>2015-2019</c:v>
                </c:pt>
                <c:pt idx="12">
                  <c:v>2016-2020</c:v>
                </c:pt>
              </c:strCache>
            </c:strRef>
          </c:cat>
          <c:val>
            <c:numRef>
              <c:f>Charts!$E$43:$E$55</c:f>
              <c:numCache>
                <c:formatCode>General</c:formatCode>
                <c:ptCount val="13"/>
                <c:pt idx="6" formatCode="0.0">
                  <c:v>7.3634368806690418</c:v>
                </c:pt>
                <c:pt idx="7" formatCode="0.0">
                  <c:v>7.508385102071145</c:v>
                </c:pt>
                <c:pt idx="8" formatCode="0.0">
                  <c:v>7.6533333234732481</c:v>
                </c:pt>
                <c:pt idx="9" formatCode="0.0">
                  <c:v>7.7982815448753513</c:v>
                </c:pt>
                <c:pt idx="10" formatCode="0.0">
                  <c:v>7.9432297662773976</c:v>
                </c:pt>
                <c:pt idx="11" formatCode="0.0">
                  <c:v>8.0881779876795008</c:v>
                </c:pt>
                <c:pt idx="12" formatCode="0.0">
                  <c:v>8.233126209081604</c:v>
                </c:pt>
              </c:numCache>
            </c:numRef>
          </c:val>
        </c:ser>
        <c:dLbls>
          <c:showLegendKey val="0"/>
          <c:showVal val="0"/>
          <c:showCatName val="0"/>
          <c:showSerName val="0"/>
          <c:showPercent val="0"/>
          <c:showBubbleSize val="0"/>
        </c:dLbls>
        <c:gapWidth val="50"/>
        <c:overlap val="100"/>
        <c:axId val="211121664"/>
        <c:axId val="211224448"/>
      </c:barChart>
      <c:catAx>
        <c:axId val="211121664"/>
        <c:scaling>
          <c:orientation val="minMax"/>
        </c:scaling>
        <c:delete val="0"/>
        <c:axPos val="b"/>
        <c:numFmt formatCode="General" sourceLinked="1"/>
        <c:majorTickMark val="none"/>
        <c:minorTickMark val="none"/>
        <c:tickLblPos val="nextTo"/>
        <c:crossAx val="211224448"/>
        <c:crosses val="autoZero"/>
        <c:auto val="1"/>
        <c:lblAlgn val="ctr"/>
        <c:lblOffset val="100"/>
        <c:noMultiLvlLbl val="0"/>
      </c:catAx>
      <c:valAx>
        <c:axId val="211224448"/>
        <c:scaling>
          <c:orientation val="minMax"/>
          <c:min val="0"/>
        </c:scaling>
        <c:delete val="0"/>
        <c:axPos val="l"/>
        <c:majorGridlines>
          <c:spPr>
            <a:ln>
              <a:solidFill>
                <a:schemeClr val="bg1">
                  <a:lumMod val="75000"/>
                </a:schemeClr>
              </a:solidFill>
            </a:ln>
          </c:spPr>
        </c:majorGridlines>
        <c:title>
          <c:tx>
            <c:rich>
              <a:bodyPr rot="-5400000" vert="horz"/>
              <a:lstStyle/>
              <a:p>
                <a:pPr>
                  <a:defRPr/>
                </a:pPr>
                <a:r>
                  <a:rPr lang="en-US" dirty="0"/>
                  <a:t>100 Million Vehicle</a:t>
                </a:r>
                <a:r>
                  <a:rPr lang="en-US" baseline="0" dirty="0"/>
                  <a:t> Miles Traveled</a:t>
                </a:r>
                <a:endParaRPr lang="en-US" dirty="0"/>
              </a:p>
            </c:rich>
          </c:tx>
          <c:layout>
            <c:manualLayout>
              <c:xMode val="edge"/>
              <c:yMode val="edge"/>
              <c:x val="7.3147130754909776E-3"/>
              <c:y val="9.3282190962428194E-2"/>
            </c:manualLayout>
          </c:layout>
          <c:overlay val="0"/>
        </c:title>
        <c:numFmt formatCode="0.0" sourceLinked="1"/>
        <c:majorTickMark val="out"/>
        <c:minorTickMark val="none"/>
        <c:tickLblPos val="nextTo"/>
        <c:crossAx val="211121664"/>
        <c:crosses val="autoZero"/>
        <c:crossBetween val="between"/>
      </c:valAx>
    </c:plotArea>
    <c:plotVisOnly val="1"/>
    <c:dispBlanksAs val="gap"/>
    <c:showDLblsOverMax val="0"/>
  </c:chart>
  <c:spPr>
    <a:ln>
      <a:noFill/>
    </a:ln>
  </c:spPr>
  <c:txPr>
    <a:bodyPr/>
    <a:lstStyle/>
    <a:p>
      <a:pPr>
        <a:defRPr sz="1400" b="1"/>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5.4252376776039356E-2"/>
          <c:y val="0.11532123218630555"/>
          <c:w val="0.92825457160931568"/>
          <c:h val="0.78321126159653287"/>
        </c:manualLayout>
      </c:layout>
      <c:barChart>
        <c:barDir val="col"/>
        <c:grouping val="clustered"/>
        <c:varyColors val="0"/>
        <c:ser>
          <c:idx val="0"/>
          <c:order val="0"/>
          <c:tx>
            <c:strRef>
              <c:f>Sheet2!$A$5</c:f>
              <c:strCache>
                <c:ptCount val="1"/>
                <c:pt idx="0">
                  <c:v>Age 16-24</c:v>
                </c:pt>
              </c:strCache>
            </c:strRef>
          </c:tx>
          <c:invertIfNegative val="0"/>
          <c:cat>
            <c:numRef>
              <c:f>Sheet2!$B$1:$D$1</c:f>
              <c:numCache>
                <c:formatCode>General</c:formatCode>
                <c:ptCount val="3"/>
                <c:pt idx="0">
                  <c:v>1995</c:v>
                </c:pt>
                <c:pt idx="1">
                  <c:v>2003</c:v>
                </c:pt>
                <c:pt idx="2">
                  <c:v>2011</c:v>
                </c:pt>
              </c:numCache>
            </c:numRef>
          </c:cat>
          <c:val>
            <c:numRef>
              <c:f>Sheet2!$B$5:$D$5</c:f>
              <c:numCache>
                <c:formatCode>General</c:formatCode>
                <c:ptCount val="3"/>
                <c:pt idx="0">
                  <c:v>30.948160587119439</c:v>
                </c:pt>
                <c:pt idx="1">
                  <c:v>27.939709332110979</c:v>
                </c:pt>
                <c:pt idx="2">
                  <c:v>16.881511566307609</c:v>
                </c:pt>
              </c:numCache>
            </c:numRef>
          </c:val>
        </c:ser>
        <c:ser>
          <c:idx val="1"/>
          <c:order val="1"/>
          <c:tx>
            <c:strRef>
              <c:f>Sheet2!$A$6</c:f>
              <c:strCache>
                <c:ptCount val="1"/>
                <c:pt idx="0">
                  <c:v>Total</c:v>
                </c:pt>
              </c:strCache>
            </c:strRef>
          </c:tx>
          <c:invertIfNegative val="0"/>
          <c:cat>
            <c:numRef>
              <c:f>Sheet2!$B$1:$D$1</c:f>
              <c:numCache>
                <c:formatCode>General</c:formatCode>
                <c:ptCount val="3"/>
                <c:pt idx="0">
                  <c:v>1995</c:v>
                </c:pt>
                <c:pt idx="1">
                  <c:v>2003</c:v>
                </c:pt>
                <c:pt idx="2">
                  <c:v>2011</c:v>
                </c:pt>
              </c:numCache>
            </c:numRef>
          </c:cat>
          <c:val>
            <c:numRef>
              <c:f>Sheet2!$B$6:$D$6</c:f>
              <c:numCache>
                <c:formatCode>General</c:formatCode>
                <c:ptCount val="3"/>
                <c:pt idx="0">
                  <c:v>15.91</c:v>
                </c:pt>
                <c:pt idx="1">
                  <c:v>14.66</c:v>
                </c:pt>
                <c:pt idx="2">
                  <c:v>10.39</c:v>
                </c:pt>
              </c:numCache>
            </c:numRef>
          </c:val>
        </c:ser>
        <c:dLbls>
          <c:showLegendKey val="0"/>
          <c:showVal val="0"/>
          <c:showCatName val="0"/>
          <c:showSerName val="0"/>
          <c:showPercent val="0"/>
          <c:showBubbleSize val="0"/>
        </c:dLbls>
        <c:gapWidth val="150"/>
        <c:axId val="218824064"/>
        <c:axId val="226849920"/>
      </c:barChart>
      <c:catAx>
        <c:axId val="218824064"/>
        <c:scaling>
          <c:orientation val="minMax"/>
        </c:scaling>
        <c:delete val="0"/>
        <c:axPos val="b"/>
        <c:numFmt formatCode="General" sourceLinked="1"/>
        <c:majorTickMark val="cross"/>
        <c:minorTickMark val="none"/>
        <c:tickLblPos val="nextTo"/>
        <c:spPr>
          <a:ln w="19050">
            <a:solidFill>
              <a:schemeClr val="tx1"/>
            </a:solidFill>
          </a:ln>
        </c:spPr>
        <c:crossAx val="226849920"/>
        <c:crosses val="autoZero"/>
        <c:auto val="1"/>
        <c:lblAlgn val="ctr"/>
        <c:lblOffset val="100"/>
        <c:noMultiLvlLbl val="0"/>
      </c:catAx>
      <c:valAx>
        <c:axId val="226849920"/>
        <c:scaling>
          <c:orientation val="minMax"/>
        </c:scaling>
        <c:delete val="0"/>
        <c:axPos val="l"/>
        <c:numFmt formatCode="General" sourceLinked="1"/>
        <c:majorTickMark val="cross"/>
        <c:minorTickMark val="none"/>
        <c:tickLblPos val="nextTo"/>
        <c:spPr>
          <a:ln w="19050">
            <a:solidFill>
              <a:schemeClr val="tx1"/>
            </a:solidFill>
          </a:ln>
        </c:spPr>
        <c:crossAx val="218824064"/>
        <c:crosses val="autoZero"/>
        <c:crossBetween val="between"/>
      </c:valAx>
    </c:plotArea>
    <c:legend>
      <c:legendPos val="b"/>
      <c:layout>
        <c:manualLayout>
          <c:xMode val="edge"/>
          <c:yMode val="edge"/>
          <c:x val="0.7850527459465706"/>
          <c:y val="0.21217343672734004"/>
          <c:w val="0.15046853187591835"/>
          <c:h val="0.13181886427906647"/>
        </c:manualLayout>
      </c:layout>
      <c:overlay val="0"/>
      <c:spPr>
        <a:ln w="12700">
          <a:solidFill>
            <a:schemeClr val="tx1"/>
          </a:solidFill>
        </a:ln>
      </c:spPr>
    </c:legend>
    <c:plotVisOnly val="1"/>
    <c:dispBlanksAs val="gap"/>
    <c:showDLblsOverMax val="0"/>
  </c:chart>
  <c:txPr>
    <a:bodyPr/>
    <a:lstStyle/>
    <a:p>
      <a:pPr>
        <a:defRPr sz="14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0.00186</cdr:x>
      <cdr:y>0.0197</cdr:y>
    </cdr:from>
    <cdr:to>
      <cdr:x>0.11147</cdr:x>
      <cdr:y>0.07816</cdr:y>
    </cdr:to>
    <cdr:sp macro="" textlink="">
      <cdr:nvSpPr>
        <cdr:cNvPr id="2" name="TextBox 1"/>
        <cdr:cNvSpPr txBox="1"/>
      </cdr:nvSpPr>
      <cdr:spPr>
        <a:xfrm xmlns:a="http://schemas.openxmlformats.org/drawingml/2006/main">
          <a:off x="15557" y="93107"/>
          <a:ext cx="9144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l"/>
          <a:r>
            <a:rPr lang="en-US" sz="1400" b="1" dirty="0" smtClean="0"/>
            <a:t>Fatalities</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6CE7CFD-1F63-4859-AB77-5FBBCCF87227}" type="datetimeFigureOut">
              <a:rPr lang="en-US" smtClean="0"/>
              <a:t>10/20/2014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54C7EF4-7A73-4C2B-A900-B73EFB1352E8}" type="slidenum">
              <a:rPr lang="en-US" smtClean="0"/>
              <a:t>‹#›</a:t>
            </a:fld>
            <a:endParaRPr lang="en-US"/>
          </a:p>
        </p:txBody>
      </p:sp>
    </p:spTree>
    <p:extLst>
      <p:ext uri="{BB962C8B-B14F-4D97-AF65-F5344CB8AC3E}">
        <p14:creationId xmlns:p14="http://schemas.microsoft.com/office/powerpoint/2010/main" val="392017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D81A8936-9575-4A7B-96FF-759D075096BF}" type="datetimeFigureOut">
              <a:rPr lang="en-US" smtClean="0"/>
              <a:pPr/>
              <a:t>10/20/2014</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AE2B0A10-6CCD-44B8-ADDC-B8A3B3A8A373}" type="slidenum">
              <a:rPr lang="en-US" smtClean="0"/>
              <a:pPr/>
              <a:t>‹#›</a:t>
            </a:fld>
            <a:endParaRPr lang="en-US" dirty="0"/>
          </a:p>
        </p:txBody>
      </p:sp>
    </p:spTree>
    <p:extLst>
      <p:ext uri="{BB962C8B-B14F-4D97-AF65-F5344CB8AC3E}">
        <p14:creationId xmlns:p14="http://schemas.microsoft.com/office/powerpoint/2010/main" val="265135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ghsa.org/html/publications/countermeasures.html" TargetMode="External"/><Relationship Id="rId3" Type="http://schemas.openxmlformats.org/officeDocument/2006/relationships/hyperlink" Target="http://www.highwaysafetymanual.org/Pages/default.aspx" TargetMode="External"/><Relationship Id="rId7" Type="http://schemas.openxmlformats.org/officeDocument/2006/relationships/hyperlink" Target="http://www.cmfclearinghouse.org/"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fety.fhwa.dot.gov/hsip/resources/fhwasa09029/" TargetMode="External"/><Relationship Id="rId5" Type="http://schemas.openxmlformats.org/officeDocument/2006/relationships/hyperlink" Target="http://www.safetyanalyst.org/" TargetMode="External"/><Relationship Id="rId4" Type="http://schemas.openxmlformats.org/officeDocument/2006/relationships/hyperlink" Target="http://www.ihsdm.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project was to understand the state of the practice in setting safety targets and  to develop a framework to guide states in their future efforts in setting safety targets.</a:t>
            </a:r>
          </a:p>
          <a:p>
            <a:endParaRPr lang="en-US" dirty="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easiest step is to take several years of fatality </a:t>
            </a:r>
            <a:r>
              <a:rPr lang="en-US" dirty="0" smtClean="0"/>
              <a:t>data to </a:t>
            </a:r>
            <a:r>
              <a:rPr lang="en-US" dirty="0"/>
              <a:t>estimate a linear </a:t>
            </a:r>
            <a:r>
              <a:rPr lang="en-US" dirty="0" smtClean="0"/>
              <a:t>trend moving </a:t>
            </a:r>
            <a:r>
              <a:rPr lang="en-US" dirty="0"/>
              <a:t>forward. This can be done easily in spreadsheet software like Excel</a:t>
            </a:r>
            <a:r>
              <a:rPr lang="en-US" dirty="0" smtClean="0"/>
              <a:t>. </a:t>
            </a:r>
            <a:r>
              <a:rPr lang="en-US" b="0" dirty="0" smtClean="0"/>
              <a:t>The graphic on this slide shows actual fatality data for the Cheyenne MPO, which just went through the target setting process last month.</a:t>
            </a:r>
          </a:p>
          <a:p>
            <a:endParaRPr lang="en-US" dirty="0"/>
          </a:p>
          <a:p>
            <a:r>
              <a:rPr lang="en-US" b="0" dirty="0" smtClean="0"/>
              <a:t>Fatality rate and serious injury rate also followed these same trends</a:t>
            </a:r>
            <a:endParaRPr lang="en-US" b="0"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18</a:t>
            </a:fld>
            <a:endParaRPr lang="en-US" dirty="0"/>
          </a:p>
        </p:txBody>
      </p:sp>
    </p:spTree>
    <p:extLst>
      <p:ext uri="{BB962C8B-B14F-4D97-AF65-F5344CB8AC3E}">
        <p14:creationId xmlns:p14="http://schemas.microsoft.com/office/powerpoint/2010/main" val="3760083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move into the next step.  Once the  forecasted trend line is determined – which is indicated by the green line in the diagram – agencies will want to consider exogenous or external  factors that will affect the trend line. </a:t>
            </a:r>
          </a:p>
          <a:p>
            <a:endParaRPr lang="en-US" dirty="0"/>
          </a:p>
          <a:p>
            <a:r>
              <a:rPr lang="en-US" dirty="0" smtClean="0"/>
              <a:t>These are likely to be demographic or socioeconomic changes. </a:t>
            </a:r>
            <a:r>
              <a:rPr lang="en-US" dirty="0"/>
              <a:t> </a:t>
            </a:r>
          </a:p>
        </p:txBody>
      </p:sp>
      <p:sp>
        <p:nvSpPr>
          <p:cNvPr id="4" name="Slide Number Placeholder 3"/>
          <p:cNvSpPr>
            <a:spLocks noGrp="1"/>
          </p:cNvSpPr>
          <p:nvPr>
            <p:ph type="sldNum" sz="quarter" idx="10"/>
          </p:nvPr>
        </p:nvSpPr>
        <p:spPr/>
        <p:txBody>
          <a:bodyPr/>
          <a:lstStyle/>
          <a:p>
            <a:fld id="{AE2B0A10-6CCD-44B8-ADDC-B8A3B3A8A373}" type="slidenum">
              <a:rPr lang="en-US" smtClean="0"/>
              <a:pPr/>
              <a:t>19</a:t>
            </a:fld>
            <a:endParaRPr lang="en-US" dirty="0"/>
          </a:p>
        </p:txBody>
      </p:sp>
    </p:spTree>
    <p:extLst>
      <p:ext uri="{BB962C8B-B14F-4D97-AF65-F5344CB8AC3E}">
        <p14:creationId xmlns:p14="http://schemas.microsoft.com/office/powerpoint/2010/main" val="726649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model; differs from WYDOT estimate</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22</a:t>
            </a:fld>
            <a:endParaRPr lang="en-US" dirty="0"/>
          </a:p>
        </p:txBody>
      </p:sp>
    </p:spTree>
    <p:extLst>
      <p:ext uri="{BB962C8B-B14F-4D97-AF65-F5344CB8AC3E}">
        <p14:creationId xmlns:p14="http://schemas.microsoft.com/office/powerpoint/2010/main" val="31179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shown here young drivers have a higher fatality rate than the population at large.  </a:t>
            </a:r>
          </a:p>
          <a:p>
            <a:endParaRPr lang="en-US" dirty="0"/>
          </a:p>
          <a:p>
            <a:r>
              <a:rPr lang="en-US" dirty="0" smtClean="0"/>
              <a:t>If there will be a large proportion of a high-fatality age cohort during the time period for the target, a State or region may want to adjust the target based on that factor. </a:t>
            </a:r>
          </a:p>
          <a:p>
            <a:endParaRPr lang="en-US" dirty="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23</a:t>
            </a:fld>
            <a:endParaRPr lang="en-US" dirty="0"/>
          </a:p>
        </p:txBody>
      </p:sp>
    </p:spTree>
    <p:extLst>
      <p:ext uri="{BB962C8B-B14F-4D97-AF65-F5344CB8AC3E}">
        <p14:creationId xmlns:p14="http://schemas.microsoft.com/office/powerpoint/2010/main" val="244773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is a critical element of transportation safety improvement. </a:t>
            </a:r>
            <a:endParaRPr lang="en-US" dirty="0" smtClean="0"/>
          </a:p>
          <a:p>
            <a:endParaRPr lang="en-US" dirty="0"/>
          </a:p>
          <a:p>
            <a:r>
              <a:rPr lang="en-US" dirty="0" smtClean="0"/>
              <a:t>States </a:t>
            </a:r>
            <a:r>
              <a:rPr lang="en-US" dirty="0"/>
              <a:t>should </a:t>
            </a:r>
            <a:r>
              <a:rPr lang="en-US" dirty="0" smtClean="0"/>
              <a:t>use the </a:t>
            </a:r>
            <a:r>
              <a:rPr lang="en-US" dirty="0"/>
              <a:t>safety analysis </a:t>
            </a:r>
            <a:r>
              <a:rPr lang="en-US" dirty="0" smtClean="0"/>
              <a:t> tools that have recently become available to </a:t>
            </a:r>
            <a:r>
              <a:rPr lang="en-US" dirty="0"/>
              <a:t>adjust their targets.  </a:t>
            </a:r>
            <a:r>
              <a:rPr lang="en-US" dirty="0" smtClean="0"/>
              <a:t>We will review those in the next slide. </a:t>
            </a:r>
          </a:p>
          <a:p>
            <a:endParaRPr lang="en-US" dirty="0"/>
          </a:p>
          <a:p>
            <a:r>
              <a:rPr lang="en-US" dirty="0" smtClean="0"/>
              <a:t>Program </a:t>
            </a:r>
            <a:r>
              <a:rPr lang="en-US" dirty="0"/>
              <a:t>and project evaluations help agencies determine which countermeasures are most effective in saving lives and reducing injuries. Agencies also may identify which countermeasures are not as effective as originally expected </a:t>
            </a:r>
            <a:r>
              <a:rPr lang="en-US" dirty="0" smtClean="0"/>
              <a:t>and </a:t>
            </a:r>
            <a:r>
              <a:rPr lang="en-US" dirty="0"/>
              <a:t>reconsider or modify them in the future. </a:t>
            </a:r>
            <a:endParaRPr lang="en-US" dirty="0" smtClean="0"/>
          </a:p>
          <a:p>
            <a:endParaRPr lang="en-US" dirty="0"/>
          </a:p>
          <a:p>
            <a:r>
              <a:rPr lang="en-US" dirty="0" smtClean="0"/>
              <a:t>The </a:t>
            </a:r>
            <a:r>
              <a:rPr lang="en-US" dirty="0"/>
              <a:t>results of all evaluations should be captured in a knowledge base to improve future estimates of effectiveness and for consideration in future decision-making and planning.   This information is a critical input into evidence-based safety target setting. When </a:t>
            </a:r>
            <a:r>
              <a:rPr lang="en-US" dirty="0" smtClean="0"/>
              <a:t>States </a:t>
            </a:r>
            <a:r>
              <a:rPr lang="en-US" dirty="0"/>
              <a:t>sets or updates a safety target, it should draw upon its body of knowledge of project effectiveness for use in forecasting future fatality reductions given a set level of resources.  This information will help the State develop the most effective safety program possible and also ensure its fatality targets are realistic. </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24</a:t>
            </a:fld>
            <a:endParaRPr lang="en-US" dirty="0"/>
          </a:p>
        </p:txBody>
      </p:sp>
    </p:spTree>
    <p:extLst>
      <p:ext uri="{BB962C8B-B14F-4D97-AF65-F5344CB8AC3E}">
        <p14:creationId xmlns:p14="http://schemas.microsoft.com/office/powerpoint/2010/main" val="2064569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Here is a list of some of the safety analysis tools that have recently become available and will help with this  step. </a:t>
            </a:r>
            <a:r>
              <a:rPr lang="en-US" sz="1050" dirty="0"/>
              <a:t>What we want to note is that the practice of safety is not at the point where there is a single tool that can  generate a systemwide target. Each of these can help with an element of your analysis.</a:t>
            </a:r>
          </a:p>
          <a:p>
            <a:pPr lvl="0"/>
            <a:endParaRPr lang="en-US" sz="1050" b="1" u="sng" dirty="0" smtClean="0">
              <a:hlinkClick r:id="rId3"/>
            </a:endParaRPr>
          </a:p>
          <a:p>
            <a:pPr lvl="0"/>
            <a:r>
              <a:rPr lang="en-US" sz="1050" b="1" u="sng" dirty="0" smtClean="0">
                <a:hlinkClick r:id="rId3"/>
              </a:rPr>
              <a:t>Highway </a:t>
            </a:r>
            <a:r>
              <a:rPr lang="en-US" sz="1050" b="1" u="sng" dirty="0">
                <a:hlinkClick r:id="rId3"/>
              </a:rPr>
              <a:t>Safety Manual</a:t>
            </a:r>
            <a:r>
              <a:rPr lang="en-US" sz="1050" b="1" dirty="0"/>
              <a:t> (HSM)</a:t>
            </a:r>
            <a:r>
              <a:rPr lang="en-US" sz="1050" dirty="0"/>
              <a:t> – The HSM provides </a:t>
            </a:r>
            <a:r>
              <a:rPr lang="en-US" sz="1050" dirty="0" smtClean="0"/>
              <a:t>practitioners </a:t>
            </a:r>
            <a:r>
              <a:rPr lang="en-US" sz="1050" dirty="0"/>
              <a:t>with information and tools to consider safety when making decisions related to design and operation of roadways. </a:t>
            </a:r>
            <a:r>
              <a:rPr lang="en-US" sz="1050" dirty="0" smtClean="0"/>
              <a:t>planning</a:t>
            </a:r>
            <a:r>
              <a:rPr lang="en-US" sz="1050" dirty="0"/>
              <a:t>, </a:t>
            </a:r>
            <a:endParaRPr lang="en-US" sz="1050" dirty="0" smtClean="0"/>
          </a:p>
          <a:p>
            <a:pPr lvl="0"/>
            <a:r>
              <a:rPr lang="en-US" sz="1050" dirty="0" smtClean="0"/>
              <a:t>design</a:t>
            </a:r>
            <a:r>
              <a:rPr lang="en-US" sz="1050" dirty="0"/>
              <a:t>, construction, maintenance, and operation</a:t>
            </a:r>
            <a:r>
              <a:rPr lang="en-US" sz="1050" dirty="0" smtClean="0"/>
              <a:t>.</a:t>
            </a:r>
          </a:p>
          <a:p>
            <a:pPr lvl="0"/>
            <a:endParaRPr lang="en-US" sz="1050" dirty="0"/>
          </a:p>
          <a:p>
            <a:pPr lvl="0"/>
            <a:r>
              <a:rPr lang="en-US" sz="1050" b="1" u="sng" dirty="0">
                <a:hlinkClick r:id="rId4"/>
              </a:rPr>
              <a:t>Interactive Highway Safety Design Model (IHSDM)</a:t>
            </a:r>
            <a:r>
              <a:rPr lang="en-US" sz="1050" dirty="0"/>
              <a:t> – The IHSDM is a suite of software analysis tools for evaluating safety and operational effects of geometric design decisions on highways. </a:t>
            </a:r>
            <a:endParaRPr lang="en-US" sz="1050" dirty="0" smtClean="0"/>
          </a:p>
          <a:p>
            <a:pPr lvl="0"/>
            <a:endParaRPr lang="en-US" sz="1050" b="1" u="sng" dirty="0">
              <a:hlinkClick r:id="rId5"/>
            </a:endParaRPr>
          </a:p>
          <a:p>
            <a:pPr lvl="0"/>
            <a:r>
              <a:rPr lang="en-US" sz="1050" b="1" u="sng" dirty="0" smtClean="0">
                <a:hlinkClick r:id="rId5"/>
              </a:rPr>
              <a:t>SafetyAnalyst</a:t>
            </a:r>
            <a:r>
              <a:rPr lang="en-US" sz="1050" b="1" dirty="0" smtClean="0"/>
              <a:t> </a:t>
            </a:r>
            <a:r>
              <a:rPr lang="en-US" sz="1050" dirty="0"/>
              <a:t>– SafetyAnalyst provides a set of software tools used by State and local highway agencies for highway safety management. </a:t>
            </a:r>
            <a:endParaRPr lang="en-US" sz="1050" dirty="0" smtClean="0"/>
          </a:p>
          <a:p>
            <a:pPr lvl="0"/>
            <a:endParaRPr lang="en-US" sz="1050" dirty="0" smtClean="0"/>
          </a:p>
          <a:p>
            <a:pPr lvl="0"/>
            <a:r>
              <a:rPr lang="en-US" sz="1050" b="1" u="sng" dirty="0" smtClean="0">
                <a:hlinkClick r:id="rId6"/>
              </a:rPr>
              <a:t>Highway </a:t>
            </a:r>
            <a:r>
              <a:rPr lang="en-US" sz="1050" b="1" u="sng" dirty="0">
                <a:hlinkClick r:id="rId6"/>
              </a:rPr>
              <a:t>Safety Improvement Program Manual (HSIP Manual)</a:t>
            </a:r>
            <a:r>
              <a:rPr lang="en-US" sz="1050" dirty="0"/>
              <a:t> – The HSIP Manual  provides an overview of the HSIP and presents State and local agencies with tools and resources to implement the HSIP. The manual provides information related to planning, implementation, and </a:t>
            </a:r>
            <a:r>
              <a:rPr lang="en-US" sz="1050" b="0" dirty="0"/>
              <a:t>evaluation of state and local HSIPs and projects.  </a:t>
            </a:r>
            <a:endParaRPr lang="en-US" sz="1050" b="0" dirty="0" smtClean="0"/>
          </a:p>
          <a:p>
            <a:pPr lvl="0"/>
            <a:endParaRPr lang="en-US" sz="1050" b="0" dirty="0"/>
          </a:p>
          <a:p>
            <a:pPr lvl="0"/>
            <a:r>
              <a:rPr lang="en-US" sz="1050" b="1" u="sng" dirty="0">
                <a:hlinkClick r:id="rId7"/>
              </a:rPr>
              <a:t>Crash Modification Factors Clearinghouse (CMF Clearinghouse)</a:t>
            </a:r>
            <a:r>
              <a:rPr lang="en-US" sz="1050" dirty="0"/>
              <a:t> – The CMF Clearinghouse  provides a regularly updated online repository of CMFs, which are used to forecast the impact of a countermeasure on crash frequency and </a:t>
            </a:r>
            <a:r>
              <a:rPr lang="en-US" sz="1050" dirty="0" smtClean="0"/>
              <a:t>severity</a:t>
            </a:r>
          </a:p>
          <a:p>
            <a:pPr lvl="0"/>
            <a:endParaRPr lang="en-US" sz="1050" dirty="0"/>
          </a:p>
          <a:p>
            <a:pPr lvl="0"/>
            <a:r>
              <a:rPr lang="en-US" sz="1050" b="1" u="sng" dirty="0">
                <a:hlinkClick r:id="rId8"/>
              </a:rPr>
              <a:t>Countermeasures That Work</a:t>
            </a:r>
            <a:r>
              <a:rPr lang="en-US" sz="1050" dirty="0"/>
              <a:t> – This resource updated annually by NHTSA documents the effectiveness of safety countermeasures for non-infrastructure oriented major highway safety problem areas (e.g. behaviors, population groups and vulnerable user types).  </a:t>
            </a:r>
            <a:endParaRPr lang="en-US" sz="1050" dirty="0" smtClean="0"/>
          </a:p>
          <a:p>
            <a:pPr lvl="0"/>
            <a:endParaRPr lang="en-US" sz="1050"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25</a:t>
            </a:fld>
            <a:endParaRPr lang="en-US" dirty="0"/>
          </a:p>
        </p:txBody>
      </p:sp>
    </p:spTree>
    <p:extLst>
      <p:ext uri="{BB962C8B-B14F-4D97-AF65-F5344CB8AC3E}">
        <p14:creationId xmlns:p14="http://schemas.microsoft.com/office/powerpoint/2010/main" val="1072885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Rates are impacted by high VMT growth</a:t>
            </a:r>
            <a:r>
              <a:rPr lang="en-US" baseline="0" dirty="0" smtClean="0"/>
              <a:t> forecast</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27</a:t>
            </a:fld>
            <a:endParaRPr lang="en-US" dirty="0"/>
          </a:p>
        </p:txBody>
      </p:sp>
    </p:spTree>
    <p:extLst>
      <p:ext uri="{BB962C8B-B14F-4D97-AF65-F5344CB8AC3E}">
        <p14:creationId xmlns:p14="http://schemas.microsoft.com/office/powerpoint/2010/main" val="1208292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28</a:t>
            </a:fld>
            <a:endParaRPr lang="en-US" dirty="0"/>
          </a:p>
        </p:txBody>
      </p:sp>
    </p:spTree>
    <p:extLst>
      <p:ext uri="{BB962C8B-B14F-4D97-AF65-F5344CB8AC3E}">
        <p14:creationId xmlns:p14="http://schemas.microsoft.com/office/powerpoint/2010/main" val="320949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dirty="0" smtClean="0"/>
              <a:t>arget </a:t>
            </a:r>
            <a:r>
              <a:rPr lang="en-US" dirty="0"/>
              <a:t>setting </a:t>
            </a:r>
            <a:r>
              <a:rPr lang="en-US" dirty="0" smtClean="0"/>
              <a:t>is </a:t>
            </a:r>
            <a:r>
              <a:rPr lang="en-US" dirty="0"/>
              <a:t>a central element of the six components of performance management </a:t>
            </a:r>
            <a:endParaRPr lang="en-US" dirty="0" smtClean="0"/>
          </a:p>
          <a:p>
            <a:endParaRPr lang="en-US" dirty="0" smtClean="0"/>
          </a:p>
          <a:p>
            <a:r>
              <a:rPr lang="en-US" b="1" dirty="0" smtClean="0"/>
              <a:t>Setting </a:t>
            </a:r>
            <a:r>
              <a:rPr lang="en-US" b="1" dirty="0"/>
              <a:t>Goals and Objectives</a:t>
            </a:r>
            <a:r>
              <a:rPr lang="en-US" dirty="0"/>
              <a:t>.  An organization’s policy goals and objectives define agency priorities and provide the foundation for performance-based planning and management decisions; </a:t>
            </a:r>
          </a:p>
          <a:p>
            <a:pPr lvl="0"/>
            <a:r>
              <a:rPr lang="en-US" b="1" dirty="0"/>
              <a:t>Selecting Performance Measures</a:t>
            </a:r>
            <a:r>
              <a:rPr lang="en-US" dirty="0"/>
              <a:t>.  Performance measures capture the expected outcomes implied by the goals and objectives and help an organi­zation monitor progress towards those outcomes;</a:t>
            </a:r>
          </a:p>
          <a:p>
            <a:pPr lvl="0"/>
            <a:r>
              <a:rPr lang="en-US" b="1" dirty="0"/>
              <a:t>Setting Performance Targets</a:t>
            </a:r>
            <a:r>
              <a:rPr lang="en-US" dirty="0"/>
              <a:t>.  Establishing a quantifiable target for each per­formance measure allows agencies to provide a concrete definition of objectives and gauge specific progress over time towards goals;</a:t>
            </a:r>
          </a:p>
          <a:p>
            <a:pPr lvl="0"/>
            <a:r>
              <a:rPr lang="en-US" b="1" dirty="0"/>
              <a:t>Allocating Resources</a:t>
            </a:r>
            <a:r>
              <a:rPr lang="en-US" dirty="0"/>
              <a:t>.  An organization builds on the preceding steps by allocating resources such as time and money through budgeting processes to achieve specific performance targets; </a:t>
            </a:r>
          </a:p>
          <a:p>
            <a:pPr lvl="0"/>
            <a:r>
              <a:rPr lang="en-US" b="1" dirty="0"/>
              <a:t>Measuring and Reporting Results. </a:t>
            </a:r>
            <a:r>
              <a:rPr lang="en-US" dirty="0"/>
              <a:t> Monitoring and reporting progress to decision makers and other stakeholders allows organizations to identify key factors influencing performance and necessary actions to improve results; and</a:t>
            </a:r>
          </a:p>
          <a:p>
            <a:pPr lvl="0"/>
            <a:r>
              <a:rPr lang="en-US" b="1" dirty="0"/>
              <a:t>Quality Data.  </a:t>
            </a:r>
            <a:r>
              <a:rPr lang="en-US" dirty="0"/>
              <a:t>Effective decision making within each element of the perfor­mance management framework requires a solid foundation of accurate, timely, and appropriate data. </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4</a:t>
            </a:fld>
            <a:endParaRPr lang="en-US" dirty="0"/>
          </a:p>
        </p:txBody>
      </p:sp>
    </p:spTree>
    <p:extLst>
      <p:ext uri="{BB962C8B-B14F-4D97-AF65-F5344CB8AC3E}">
        <p14:creationId xmlns:p14="http://schemas.microsoft.com/office/powerpoint/2010/main" val="324274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a:t>
            </a:r>
            <a:r>
              <a:rPr lang="en-US" dirty="0"/>
              <a:t>Ahead for Progress in the 21st Century (MAP-21) solidifies the need for States and regions to set targets for a core group of performance measures </a:t>
            </a:r>
            <a:r>
              <a:rPr lang="en-US" dirty="0" smtClean="0"/>
              <a:t>.</a:t>
            </a:r>
          </a:p>
          <a:p>
            <a:endParaRPr lang="en-US" dirty="0"/>
          </a:p>
          <a:p>
            <a:r>
              <a:rPr lang="en-US" dirty="0" smtClean="0"/>
              <a:t>The four mandatory safety targets required for each State and MPO are:</a:t>
            </a:r>
          </a:p>
          <a:p>
            <a:pPr marL="628650" lvl="1" indent="-171450">
              <a:buFont typeface="Arial" panose="020B0604020202020204" pitchFamily="34" charset="0"/>
              <a:buChar char="•"/>
            </a:pPr>
            <a:r>
              <a:rPr lang="en-US" dirty="0"/>
              <a:t>Fatality number</a:t>
            </a:r>
          </a:p>
          <a:p>
            <a:pPr marL="628650" lvl="1" indent="-171450">
              <a:buFont typeface="Arial" panose="020B0604020202020204" pitchFamily="34" charset="0"/>
              <a:buChar char="•"/>
            </a:pPr>
            <a:r>
              <a:rPr lang="en-US" dirty="0"/>
              <a:t>Fatality rate (i.e. fatalities per 100 million vehicle miles traveled)</a:t>
            </a:r>
          </a:p>
          <a:p>
            <a:pPr marL="628650" lvl="1" indent="-171450">
              <a:buFont typeface="Arial" panose="020B0604020202020204" pitchFamily="34" charset="0"/>
              <a:buChar char="•"/>
            </a:pPr>
            <a:r>
              <a:rPr lang="en-US" dirty="0"/>
              <a:t>Serious injury number</a:t>
            </a:r>
          </a:p>
          <a:p>
            <a:pPr marL="628650" lvl="1" indent="-171450">
              <a:buFont typeface="Arial" panose="020B0604020202020204" pitchFamily="34" charset="0"/>
              <a:buChar char="•"/>
            </a:pPr>
            <a:r>
              <a:rPr lang="en-US" dirty="0"/>
              <a:t>Serious injury rate</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states, a large proportion of crashes are off the state system.  It is in the </a:t>
            </a:r>
            <a:r>
              <a:rPr lang="en-US" dirty="0" err="1" smtClean="0"/>
              <a:t>DOT’s</a:t>
            </a:r>
            <a:r>
              <a:rPr lang="en-US" dirty="0" smtClean="0"/>
              <a:t> interest to work with you and support MPOs’ increased safety analysis.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9</a:t>
            </a:fld>
            <a:endParaRPr lang="en-US" dirty="0"/>
          </a:p>
        </p:txBody>
      </p:sp>
    </p:spTree>
    <p:extLst>
      <p:ext uri="{BB962C8B-B14F-4D97-AF65-F5344CB8AC3E}">
        <p14:creationId xmlns:p14="http://schemas.microsoft.com/office/powerpoint/2010/main" val="3534809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fall of 2012 an electronic survey was distributed to all SHSO and DOT safety representatives asking about the methods they used to set safety targets.  </a:t>
            </a:r>
            <a:endParaRPr lang="en-US" dirty="0"/>
          </a:p>
          <a:p>
            <a:endParaRPr lang="en-US" dirty="0" smtClean="0"/>
          </a:p>
          <a:p>
            <a:r>
              <a:rPr lang="en-US" dirty="0" smtClean="0"/>
              <a:t>Many states used more than one methodology- these are not mutually exclusive.</a:t>
            </a:r>
          </a:p>
          <a:p>
            <a:endParaRPr lang="en-US" dirty="0"/>
          </a:p>
          <a:p>
            <a:r>
              <a:rPr lang="en-US" dirty="0" smtClean="0"/>
              <a:t>These were the methods used, which will be explained further on the following slides.</a:t>
            </a:r>
          </a:p>
          <a:p>
            <a:endParaRPr lang="en-US" dirty="0"/>
          </a:p>
          <a:p>
            <a:r>
              <a:rPr lang="en-US" dirty="0" smtClean="0"/>
              <a:t>Regardless of the method chosen, policymakers must approve of the target.  Now we’ll walk through the first five methods.</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12</a:t>
            </a:fld>
            <a:endParaRPr lang="en-US" dirty="0"/>
          </a:p>
        </p:txBody>
      </p:sp>
    </p:spTree>
    <p:extLst>
      <p:ext uri="{BB962C8B-B14F-4D97-AF65-F5344CB8AC3E}">
        <p14:creationId xmlns:p14="http://schemas.microsoft.com/office/powerpoint/2010/main" val="282241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delve into methodologies for developing evidence-based targets, it is important to define this term.</a:t>
            </a:r>
          </a:p>
          <a:p>
            <a:pPr lvl="0"/>
            <a:endParaRPr lang="en-US" dirty="0"/>
          </a:p>
          <a:p>
            <a:pPr lvl="0"/>
            <a:r>
              <a:rPr lang="en-US" dirty="0" smtClean="0"/>
              <a:t>Evidence-based </a:t>
            </a:r>
            <a:r>
              <a:rPr lang="en-US" dirty="0"/>
              <a:t>targets take a more narrow approach to target setting – focused specifically on what can be achieved within the context of a set of investments, policies, and strategies defined within a specific implementation plan and a specific shorter term timeframe. Generally, these targets are usually set for five to ten years in the future when future trends can be forecasted with more accuracy based on available data. </a:t>
            </a:r>
            <a:endParaRPr lang="en-US" dirty="0" smtClean="0"/>
          </a:p>
          <a:p>
            <a:pPr lvl="0"/>
            <a:endParaRPr lang="en-US" dirty="0"/>
          </a:p>
          <a:p>
            <a:pPr>
              <a:buFont typeface="Arial" panose="020B0604020202020204" pitchFamily="34" charset="0"/>
              <a:buChar char="●"/>
            </a:pPr>
            <a:r>
              <a:rPr lang="en-US" dirty="0"/>
              <a:t>Factors affecting the target setting process used</a:t>
            </a:r>
          </a:p>
          <a:p>
            <a:pPr lvl="1">
              <a:buClr>
                <a:srgbClr val="C00000"/>
              </a:buClr>
            </a:pPr>
            <a:r>
              <a:rPr lang="en-US" dirty="0"/>
              <a:t>Span of control/agency jurisdiction</a:t>
            </a:r>
          </a:p>
          <a:p>
            <a:pPr lvl="1">
              <a:buClr>
                <a:srgbClr val="C00000"/>
              </a:buClr>
            </a:pPr>
            <a:r>
              <a:rPr lang="en-US" dirty="0"/>
              <a:t>Performance-based resource allocation history/evolution of state-of-the-practice</a:t>
            </a:r>
          </a:p>
          <a:p>
            <a:pPr lvl="1">
              <a:buClr>
                <a:srgbClr val="C00000"/>
              </a:buClr>
            </a:pPr>
            <a:r>
              <a:rPr lang="en-US" dirty="0"/>
              <a:t>Financial resources</a:t>
            </a:r>
          </a:p>
          <a:p>
            <a:pPr lvl="1">
              <a:buClr>
                <a:srgbClr val="C00000"/>
              </a:buClr>
            </a:pPr>
            <a:r>
              <a:rPr lang="en-US" dirty="0"/>
              <a:t>Technical resources (i.e., planning and forecasting capability)</a:t>
            </a:r>
          </a:p>
          <a:p>
            <a:pPr lvl="1">
              <a:buClr>
                <a:srgbClr val="C00000"/>
              </a:buClr>
            </a:pPr>
            <a:r>
              <a:rPr lang="en-US" dirty="0"/>
              <a:t>Timeframe</a:t>
            </a:r>
          </a:p>
          <a:p>
            <a:pPr lvl="1">
              <a:buClr>
                <a:srgbClr val="C00000"/>
              </a:buClr>
            </a:pPr>
            <a:r>
              <a:rPr lang="en-US" dirty="0"/>
              <a:t>Political influence</a:t>
            </a:r>
          </a:p>
          <a:p>
            <a:pPr lvl="1">
              <a:buClr>
                <a:srgbClr val="C00000"/>
              </a:buClr>
            </a:pPr>
            <a:r>
              <a:rPr lang="en-US" dirty="0"/>
              <a:t>Legislative influence</a:t>
            </a:r>
          </a:p>
          <a:p>
            <a:pPr lvl="1">
              <a:buClr>
                <a:srgbClr val="C00000"/>
              </a:buClr>
            </a:pPr>
            <a:r>
              <a:rPr lang="en-US" dirty="0"/>
              <a:t>Organizational structure</a:t>
            </a:r>
          </a:p>
          <a:p>
            <a:pPr lvl="1">
              <a:buClr>
                <a:srgbClr val="C00000"/>
              </a:buClr>
            </a:pPr>
            <a:r>
              <a:rPr lang="en-US" dirty="0"/>
              <a:t>Internal support/culture</a:t>
            </a:r>
          </a:p>
          <a:p>
            <a:endParaRPr lang="en-US" dirty="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14</a:t>
            </a:fld>
            <a:endParaRPr lang="en-US" dirty="0"/>
          </a:p>
        </p:txBody>
      </p:sp>
    </p:spTree>
    <p:extLst>
      <p:ext uri="{BB962C8B-B14F-4D97-AF65-F5344CB8AC3E}">
        <p14:creationId xmlns:p14="http://schemas.microsoft.com/office/powerpoint/2010/main" val="16029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2018" y="4415792"/>
            <a:ext cx="5608320" cy="4183380"/>
          </a:xfrm>
        </p:spPr>
        <p:txBody>
          <a:bodyPr/>
          <a:lstStyle/>
          <a:p>
            <a:r>
              <a:rPr lang="en-US" dirty="0"/>
              <a:t>Evidence- based targets can be accompanied by aspirational or vision-based targets.  </a:t>
            </a:r>
          </a:p>
          <a:p>
            <a:pPr lvl="0"/>
            <a:r>
              <a:rPr lang="en-US" dirty="0"/>
              <a:t>As noted earlier, many transportation agencies are setting vision-based targets for zero fatalities (vision zero, towards zero deaths, target zero) and for progress towards this vision (e.g., reduce fatalities by half within 20 years).  </a:t>
            </a:r>
          </a:p>
          <a:p>
            <a:pPr lvl="0"/>
            <a:endParaRPr lang="en-US" dirty="0"/>
          </a:p>
          <a:p>
            <a:r>
              <a:rPr lang="en-US" dirty="0" smtClean="0"/>
              <a:t>Toward </a:t>
            </a:r>
            <a:r>
              <a:rPr lang="en-US" dirty="0"/>
              <a:t>Zero Deaths was </a:t>
            </a:r>
            <a:r>
              <a:rPr lang="en-US" dirty="0" smtClean="0"/>
              <a:t>established in the U.S.  </a:t>
            </a:r>
            <a:r>
              <a:rPr lang="en-US" dirty="0"/>
              <a:t>as a National Strategy on Highway Safety by FHWA in 2009.</a:t>
            </a:r>
            <a:endParaRPr lang="en-US" dirty="0" smtClean="0"/>
          </a:p>
          <a:p>
            <a:endParaRPr lang="en-US" dirty="0"/>
          </a:p>
          <a:p>
            <a:r>
              <a:rPr lang="en-US" dirty="0" smtClean="0"/>
              <a:t>In the survey, 23 states reported they have adopted TZD, most as an overarching, long-term  vision statement. In a few cases zero has been adopted as the actual target.</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15</a:t>
            </a:fld>
            <a:endParaRPr lang="en-US" dirty="0"/>
          </a:p>
        </p:txBody>
      </p:sp>
    </p:spTree>
    <p:extLst>
      <p:ext uri="{BB962C8B-B14F-4D97-AF65-F5344CB8AC3E}">
        <p14:creationId xmlns:p14="http://schemas.microsoft.com/office/powerpoint/2010/main" val="4107942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despite these challenges we must carry on and advance the practice of safety target setting.</a:t>
            </a:r>
          </a:p>
          <a:p>
            <a:endParaRPr lang="en-US" dirty="0" smtClean="0"/>
          </a:p>
          <a:p>
            <a:r>
              <a:rPr lang="en-US" dirty="0" smtClean="0"/>
              <a:t>As </a:t>
            </a:r>
            <a:r>
              <a:rPr lang="en-US" dirty="0"/>
              <a:t>agencies begin the process of setting evidence-based targets, several approaches should be considered.  The steps for using countermeasure data in target setting are relatively simple, although the implementation of these steps may be complex</a:t>
            </a:r>
            <a:r>
              <a:rPr lang="en-US" dirty="0" smtClean="0"/>
              <a:t>:</a:t>
            </a:r>
          </a:p>
          <a:p>
            <a:endParaRPr lang="en-US" dirty="0"/>
          </a:p>
          <a:p>
            <a:pPr lvl="0"/>
            <a:r>
              <a:rPr lang="en-US" dirty="0" smtClean="0"/>
              <a:t>-Use </a:t>
            </a:r>
            <a:r>
              <a:rPr lang="en-US" dirty="0"/>
              <a:t>trend analysis;</a:t>
            </a:r>
          </a:p>
          <a:p>
            <a:pPr lvl="0"/>
            <a:r>
              <a:rPr lang="en-US" dirty="0" smtClean="0"/>
              <a:t>-Consider </a:t>
            </a:r>
            <a:r>
              <a:rPr lang="en-US" dirty="0"/>
              <a:t>exogenous factors, i.e., population, demographic distribution; and</a:t>
            </a:r>
          </a:p>
          <a:p>
            <a:pPr lvl="0"/>
            <a:r>
              <a:rPr lang="en-US" dirty="0" smtClean="0"/>
              <a:t>-Forecast </a:t>
            </a:r>
            <a:r>
              <a:rPr lang="en-US" dirty="0"/>
              <a:t>fatality reductions based on planned implementation of proven </a:t>
            </a:r>
            <a:r>
              <a:rPr lang="en-US" dirty="0" smtClean="0"/>
              <a:t>countermeasures:</a:t>
            </a:r>
            <a:endParaRPr lang="en-US" dirty="0"/>
          </a:p>
          <a:p>
            <a:pPr marL="628650" lvl="1" indent="-171450">
              <a:buFont typeface="Arial" panose="020B0604020202020204" pitchFamily="34" charset="0"/>
              <a:buChar char="•"/>
            </a:pPr>
            <a:r>
              <a:rPr lang="en-US" dirty="0"/>
              <a:t>Identify potential for application of countermeasures (through SHSP, HSP, HSIP, or other planning processes);</a:t>
            </a:r>
          </a:p>
          <a:p>
            <a:pPr marL="628650" lvl="1" indent="-171450">
              <a:buFont typeface="Arial" panose="020B0604020202020204" pitchFamily="34" charset="0"/>
              <a:buChar char="•"/>
            </a:pPr>
            <a:r>
              <a:rPr lang="en-US" dirty="0"/>
              <a:t>Identify data on countermeasure impact;</a:t>
            </a:r>
          </a:p>
          <a:p>
            <a:pPr marL="628650" lvl="1" indent="-171450">
              <a:buFont typeface="Arial" panose="020B0604020202020204" pitchFamily="34" charset="0"/>
              <a:buChar char="•"/>
            </a:pPr>
            <a:r>
              <a:rPr lang="en-US" dirty="0"/>
              <a:t>Develop constrained list of countermeasures based on expected effectiveness and resources  (i.e., expected lives saved per dollar of investment);</a:t>
            </a:r>
          </a:p>
          <a:p>
            <a:pPr marL="628650" lvl="1" indent="-171450">
              <a:buFont typeface="Arial" panose="020B0604020202020204" pitchFamily="34" charset="0"/>
              <a:buChar char="•"/>
            </a:pPr>
            <a:r>
              <a:rPr lang="en-US" dirty="0"/>
              <a:t>Estimate system, region, or State benefits based on the aggregation of expected countermeasures, discounting for potential overlap among emphasis areas.</a:t>
            </a:r>
          </a:p>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16</a:t>
            </a:fld>
            <a:endParaRPr lang="en-US" dirty="0"/>
          </a:p>
        </p:txBody>
      </p:sp>
    </p:spTree>
    <p:extLst>
      <p:ext uri="{BB962C8B-B14F-4D97-AF65-F5344CB8AC3E}">
        <p14:creationId xmlns:p14="http://schemas.microsoft.com/office/powerpoint/2010/main" val="206456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is to know what the trend would look like if business as usual were to continue, if existing trends were to continue into the future.  Next we will look at an example of how this might look.</a:t>
            </a:r>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17</a:t>
            </a:fld>
            <a:endParaRPr lang="en-US" dirty="0"/>
          </a:p>
        </p:txBody>
      </p:sp>
    </p:spTree>
    <p:extLst>
      <p:ext uri="{BB962C8B-B14F-4D97-AF65-F5344CB8AC3E}">
        <p14:creationId xmlns:p14="http://schemas.microsoft.com/office/powerpoint/2010/main" val="279860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82698" y="-12527"/>
            <a:ext cx="7772400" cy="1476499"/>
          </a:xfrm>
        </p:spPr>
        <p:txBody>
          <a:bodyPr/>
          <a:lstStyle>
            <a:lvl1pPr algn="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2554298" y="1364216"/>
            <a:ext cx="6400800" cy="865416"/>
          </a:xfrm>
        </p:spPr>
        <p:txBody>
          <a:bodyPr>
            <a:noAutofit/>
          </a:bodyPr>
          <a:lstStyle>
            <a:lvl1pPr marL="0" indent="0" algn="r">
              <a:buNone/>
              <a:defRPr sz="32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Box 7"/>
          <p:cNvSpPr txBox="1"/>
          <p:nvPr/>
        </p:nvSpPr>
        <p:spPr>
          <a:xfrm>
            <a:off x="525148" y="3426933"/>
            <a:ext cx="8034391" cy="1485022"/>
          </a:xfrm>
          <a:prstGeom prst="rect">
            <a:avLst/>
          </a:prstGeom>
          <a:noFill/>
        </p:spPr>
        <p:txBody>
          <a:bodyPr wrap="square" rtlCol="0">
            <a:spAutoFit/>
          </a:bodyPr>
          <a:lstStyle/>
          <a:p>
            <a:pPr>
              <a:spcAft>
                <a:spcPts val="7500"/>
              </a:spcAft>
            </a:pPr>
            <a:r>
              <a:rPr lang="en-US" sz="1400" b="1" i="1" dirty="0" smtClean="0">
                <a:solidFill>
                  <a:schemeClr val="bg2"/>
                </a:solidFill>
              </a:rPr>
              <a:t>presented</a:t>
            </a:r>
            <a:r>
              <a:rPr lang="en-US" sz="1400" b="1" i="1" baseline="0" dirty="0" smtClean="0">
                <a:solidFill>
                  <a:schemeClr val="bg2"/>
                </a:solidFill>
              </a:rPr>
              <a:t> to</a:t>
            </a:r>
          </a:p>
          <a:p>
            <a:pPr>
              <a:spcAft>
                <a:spcPts val="7500"/>
              </a:spcAft>
            </a:pPr>
            <a:r>
              <a:rPr lang="en-US" sz="1400" b="1" i="1" baseline="0" dirty="0" smtClean="0">
                <a:solidFill>
                  <a:schemeClr val="bg2"/>
                </a:solidFill>
              </a:rPr>
              <a:t>presented by</a:t>
            </a:r>
            <a:endParaRPr lang="en-US" dirty="0"/>
          </a:p>
        </p:txBody>
      </p:sp>
      <p:sp>
        <p:nvSpPr>
          <p:cNvPr id="9" name="Text Placeholder 8"/>
          <p:cNvSpPr>
            <a:spLocks noGrp="1"/>
          </p:cNvSpPr>
          <p:nvPr>
            <p:ph type="body" sz="quarter" idx="10"/>
          </p:nvPr>
        </p:nvSpPr>
        <p:spPr>
          <a:xfrm>
            <a:off x="518505" y="3673117"/>
            <a:ext cx="6032500" cy="470931"/>
          </a:xfrm>
        </p:spPr>
        <p:txBody>
          <a:bodyPr>
            <a:noAutofit/>
          </a:bodyPr>
          <a:lstStyle>
            <a:lvl1pPr>
              <a:buFontTx/>
              <a:buNone/>
              <a:defRPr sz="2800">
                <a:solidFill>
                  <a:schemeClr val="bg2"/>
                </a:solidFill>
              </a:defRPr>
            </a:lvl1pPr>
          </a:lstStyle>
          <a:p>
            <a:pPr lvl="0"/>
            <a:endParaRPr lang="en-US" dirty="0"/>
          </a:p>
        </p:txBody>
      </p:sp>
      <p:sp>
        <p:nvSpPr>
          <p:cNvPr id="10" name="Text Placeholder 10"/>
          <p:cNvSpPr>
            <a:spLocks noGrp="1"/>
          </p:cNvSpPr>
          <p:nvPr>
            <p:ph type="body" sz="quarter" idx="11" hasCustomPrompt="1"/>
          </p:nvPr>
        </p:nvSpPr>
        <p:spPr>
          <a:xfrm>
            <a:off x="499651" y="6356720"/>
            <a:ext cx="3120371" cy="377825"/>
          </a:xfrm>
        </p:spPr>
        <p:txBody>
          <a:bodyPr>
            <a:normAutofit/>
          </a:bodyPr>
          <a:lstStyle>
            <a:lvl1pPr>
              <a:buFontTx/>
              <a:buNone/>
              <a:defRPr sz="1600" i="1">
                <a:solidFill>
                  <a:schemeClr val="bg2"/>
                </a:solidFill>
              </a:defRPr>
            </a:lvl1pPr>
          </a:lstStyle>
          <a:p>
            <a:pPr lvl="0"/>
            <a:r>
              <a:rPr lang="en-US" dirty="0" smtClean="0"/>
              <a:t>Date</a:t>
            </a:r>
            <a:endParaRPr lang="en-US" dirty="0"/>
          </a:p>
        </p:txBody>
      </p:sp>
      <p:sp>
        <p:nvSpPr>
          <p:cNvPr id="11" name="Text Placeholder 12"/>
          <p:cNvSpPr>
            <a:spLocks noGrp="1"/>
          </p:cNvSpPr>
          <p:nvPr>
            <p:ph type="body" sz="quarter" idx="12" hasCustomPrompt="1"/>
          </p:nvPr>
        </p:nvSpPr>
        <p:spPr>
          <a:xfrm>
            <a:off x="499651" y="4875266"/>
            <a:ext cx="2554288" cy="989096"/>
          </a:xfrm>
        </p:spPr>
        <p:txBody>
          <a:bodyPr>
            <a:noAutofit/>
          </a:bodyPr>
          <a:lstStyle>
            <a:lvl1pPr>
              <a:buFontTx/>
              <a:buNone/>
              <a:defRPr sz="1800" baseline="0">
                <a:solidFill>
                  <a:schemeClr val="bg2"/>
                </a:solidFill>
              </a:defRPr>
            </a:lvl1pPr>
          </a:lstStyle>
          <a:p>
            <a:pPr lvl="0"/>
            <a:r>
              <a:rPr lang="en-US" dirty="0" smtClean="0"/>
              <a:t>Presenters Name(s)</a:t>
            </a:r>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chemeClr val="accent1"/>
                    </a:gs>
                    <a:gs pos="100000">
                      <a:schemeClr val="accent1">
                        <a:lumMod val="75000"/>
                      </a:schemeClr>
                    </a:gs>
                  </a:gsLst>
                  <a:lin ang="5400000" scaled="0"/>
                </a:gra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3670" y="1374732"/>
            <a:ext cx="8123129" cy="4947455"/>
          </a:xfrm>
        </p:spPr>
        <p:txBody>
          <a:bodyPr/>
          <a:lstStyle>
            <a:lvl1pPr marL="342900" indent="-342900">
              <a:spcBef>
                <a:spcPts val="1800"/>
              </a:spcBef>
              <a:buClr>
                <a:schemeClr val="accent3">
                  <a:lumMod val="75000"/>
                </a:schemeClr>
              </a:buClr>
              <a:buSzPct val="120000"/>
              <a:buFont typeface="Symbol" panose="05050102010706020507" pitchFamily="18" charset="2"/>
              <a:buChar char="·"/>
              <a:defRPr/>
            </a:lvl1pPr>
            <a:lvl2pPr>
              <a:spcBef>
                <a:spcPts val="1200"/>
              </a:spcBef>
              <a:buClr>
                <a:schemeClr val="accent1"/>
              </a:buClr>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D4FE8A7-E3EE-4ADC-A9FA-991EDFB2772D}" type="slidenum">
              <a:rPr lang="en-US" smtClean="0"/>
              <a:pPr/>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914400" rtl="0" eaLnBrk="1" latinLnBrk="0" hangingPunct="1">
              <a:spcBef>
                <a:spcPct val="0"/>
              </a:spcBef>
              <a:buNone/>
              <a:defRPr lang="en-US" sz="2800" b="1" kern="1200" dirty="0">
                <a:gradFill>
                  <a:gsLst>
                    <a:gs pos="0">
                      <a:schemeClr val="accent1"/>
                    </a:gs>
                    <a:gs pos="100000">
                      <a:schemeClr val="accent1">
                        <a:lumMod val="75000"/>
                      </a:schemeClr>
                    </a:gs>
                  </a:gsLst>
                  <a:lin ang="5400000" scaled="0"/>
                </a:gradFill>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69934" y="1387476"/>
            <a:ext cx="4038600" cy="4738688"/>
          </a:xfrm>
        </p:spPr>
        <p:txBody>
          <a:bodyPr/>
          <a:lstStyle>
            <a:lvl1pPr marL="342900" indent="-342900">
              <a:defRPr lang="en-US" sz="2200" b="1" kern="1200" dirty="0" smtClean="0">
                <a:solidFill>
                  <a:schemeClr val="tx1"/>
                </a:solidFill>
                <a:latin typeface="Arial" pitchFamily="34" charset="0"/>
                <a:ea typeface="+mn-ea"/>
                <a:cs typeface="Arial" pitchFamily="34" charset="0"/>
              </a:defRPr>
            </a:lvl1pPr>
            <a:lvl2pPr marL="742950" indent="-285750">
              <a:defRPr lang="en-US" sz="2000" b="1" kern="1200" dirty="0" smtClean="0">
                <a:solidFill>
                  <a:schemeClr val="tx1"/>
                </a:solidFill>
                <a:latin typeface="Arial" pitchFamily="34" charset="0"/>
                <a:ea typeface="+mn-ea"/>
                <a:cs typeface="Arial" pitchFamily="34" charset="0"/>
              </a:defRPr>
            </a:lvl2pPr>
            <a:lvl3pPr marL="1143000" indent="-228600">
              <a:defRPr lang="en-US" sz="1800" b="1" kern="1200" dirty="0" smtClean="0">
                <a:solidFill>
                  <a:schemeClr val="tx1"/>
                </a:solidFill>
                <a:latin typeface="Arial" pitchFamily="34" charset="0"/>
                <a:ea typeface="+mn-ea"/>
                <a:cs typeface="Arial" pitchFamily="34" charset="0"/>
              </a:defRPr>
            </a:lvl3pPr>
            <a:lvl4pPr marL="1600200" indent="-228600">
              <a:defRPr lang="en-US" sz="2000" kern="1200" dirty="0" smtClean="0">
                <a:solidFill>
                  <a:schemeClr val="tx1"/>
                </a:solidFill>
                <a:latin typeface="Arial" pitchFamily="34" charset="0"/>
                <a:ea typeface="+mn-ea"/>
                <a:cs typeface="Arial" pitchFamily="34" charset="0"/>
              </a:defRPr>
            </a:lvl4pPr>
            <a:lvl5pPr marL="2057400" indent="-228600">
              <a:defRPr lang="en-US"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342900" lvl="0" indent="-342900" algn="l" defTabSz="914400" rtl="0" eaLnBrk="1" latinLnBrk="0" hangingPunct="1">
              <a:spcBef>
                <a:spcPts val="1800"/>
              </a:spcBef>
              <a:buClr>
                <a:schemeClr val="accent3">
                  <a:lumMod val="75000"/>
                </a:schemeClr>
              </a:buClr>
              <a:buSzPct val="120000"/>
              <a:buFont typeface="Symbol" panose="05050102010706020507" pitchFamily="18" charset="2"/>
              <a:buChar char="·"/>
            </a:pPr>
            <a:r>
              <a:rPr lang="en-US" dirty="0" smtClean="0"/>
              <a:t>Click to edit Master text styles</a:t>
            </a:r>
          </a:p>
          <a:p>
            <a:pPr marL="742950" lvl="1" indent="-285750" algn="l" defTabSz="914400" rtl="0" eaLnBrk="1" latinLnBrk="0" hangingPunct="1">
              <a:spcBef>
                <a:spcPts val="1200"/>
              </a:spcBef>
              <a:buClr>
                <a:schemeClr val="accent1"/>
              </a:buClr>
              <a:buFont typeface="Arial" pitchFamily="34" charset="0"/>
              <a:buChar char="»"/>
            </a:pPr>
            <a:r>
              <a:rPr lang="en-US" dirty="0" smtClean="0"/>
              <a:t>Second level</a:t>
            </a:r>
          </a:p>
          <a:p>
            <a:pPr marL="1143000" lvl="2" indent="-228600" algn="l" defTabSz="914400" rtl="0" eaLnBrk="1" latinLnBrk="0" hangingPunct="1">
              <a:spcBef>
                <a:spcPts val="1200"/>
              </a:spcBef>
              <a:buFont typeface="Arial" pitchFamily="34" charset="0"/>
              <a:buChar char="–"/>
            </a:pPr>
            <a:r>
              <a:rPr lang="en-US" dirty="0" smtClean="0"/>
              <a:t>Third level</a:t>
            </a:r>
          </a:p>
          <a:p>
            <a:pPr marL="1600200" lvl="3" indent="-228600" algn="l" defTabSz="914400" rtl="0" eaLnBrk="1" latinLnBrk="0" hangingPunct="1">
              <a:spcBef>
                <a:spcPts val="1200"/>
              </a:spcBef>
              <a:buClr>
                <a:schemeClr val="accent1"/>
              </a:buClr>
              <a:buFont typeface="Arial" pitchFamily="34" charset="0"/>
              <a:buChar char="•"/>
            </a:pPr>
            <a:r>
              <a:rPr lang="en-US" dirty="0" smtClean="0"/>
              <a:t>Fourth level</a:t>
            </a:r>
          </a:p>
          <a:p>
            <a:pPr marL="2057400" lvl="4" indent="-228600" algn="l" defTabSz="914400" rtl="0" eaLnBrk="1" latinLnBrk="0" hangingPunct="1">
              <a:spcBef>
                <a:spcPts val="1200"/>
              </a:spcBef>
              <a:buFont typeface="Wingdings" pitchFamily="2" charset="2"/>
              <a:buChar char="§"/>
            </a:pPr>
            <a:r>
              <a:rPr lang="en-US" dirty="0" smtClean="0"/>
              <a:t>Fifth level</a:t>
            </a:r>
            <a:endParaRPr lang="en-US" dirty="0"/>
          </a:p>
        </p:txBody>
      </p:sp>
      <p:sp>
        <p:nvSpPr>
          <p:cNvPr id="4" name="Content Placeholder 3"/>
          <p:cNvSpPr>
            <a:spLocks noGrp="1"/>
          </p:cNvSpPr>
          <p:nvPr>
            <p:ph sz="half" idx="2"/>
          </p:nvPr>
        </p:nvSpPr>
        <p:spPr>
          <a:xfrm>
            <a:off x="4760934" y="1387476"/>
            <a:ext cx="4038600" cy="4738688"/>
          </a:xfrm>
        </p:spPr>
        <p:txBody>
          <a:bodyPr/>
          <a:lstStyle>
            <a:lvl1pPr marL="342900" indent="-342900">
              <a:defRPr lang="en-US" sz="2200" b="1" kern="1200" dirty="0" smtClean="0">
                <a:solidFill>
                  <a:schemeClr val="tx1"/>
                </a:solidFill>
                <a:latin typeface="Arial" pitchFamily="34" charset="0"/>
                <a:ea typeface="+mn-ea"/>
                <a:cs typeface="Arial" pitchFamily="34" charset="0"/>
              </a:defRPr>
            </a:lvl1pPr>
            <a:lvl2pPr marL="742950" indent="-285750">
              <a:defRPr lang="en-US" sz="2000" b="1" kern="1200" dirty="0" smtClean="0">
                <a:solidFill>
                  <a:schemeClr val="tx1"/>
                </a:solidFill>
                <a:latin typeface="Arial" pitchFamily="34" charset="0"/>
                <a:ea typeface="+mn-ea"/>
                <a:cs typeface="Arial" pitchFamily="34" charset="0"/>
              </a:defRPr>
            </a:lvl2pPr>
            <a:lvl3pPr marL="1143000" indent="-228600">
              <a:defRPr lang="en-US" sz="1800" b="1" kern="1200" dirty="0" smtClean="0">
                <a:solidFill>
                  <a:schemeClr val="tx1"/>
                </a:solidFill>
                <a:latin typeface="Arial" pitchFamily="34" charset="0"/>
                <a:ea typeface="+mn-ea"/>
                <a:cs typeface="Arial" pitchFamily="34" charset="0"/>
              </a:defRPr>
            </a:lvl3pPr>
            <a:lvl4pPr marL="1600200" indent="-228600">
              <a:defRPr lang="en-US" sz="2000" kern="1200" dirty="0" smtClean="0">
                <a:solidFill>
                  <a:schemeClr val="tx1"/>
                </a:solidFill>
                <a:latin typeface="Arial" pitchFamily="34" charset="0"/>
                <a:ea typeface="+mn-ea"/>
                <a:cs typeface="Arial" pitchFamily="34" charset="0"/>
              </a:defRPr>
            </a:lvl4pPr>
            <a:lvl5pPr marL="2057400" indent="-228600">
              <a:defRPr lang="en-US"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342900" lvl="0" indent="-342900" algn="l" defTabSz="914400" rtl="0" eaLnBrk="1" latinLnBrk="0" hangingPunct="1">
              <a:spcBef>
                <a:spcPts val="1800"/>
              </a:spcBef>
              <a:buClr>
                <a:schemeClr val="accent3">
                  <a:lumMod val="75000"/>
                </a:schemeClr>
              </a:buClr>
              <a:buSzPct val="120000"/>
              <a:buFont typeface="Symbol" panose="05050102010706020507" pitchFamily="18" charset="2"/>
              <a:buChar char="·"/>
            </a:pPr>
            <a:r>
              <a:rPr lang="en-US" dirty="0" smtClean="0"/>
              <a:t>Click to edit Master text styles</a:t>
            </a:r>
          </a:p>
          <a:p>
            <a:pPr marL="742950" lvl="1" indent="-285750" algn="l" defTabSz="914400" rtl="0" eaLnBrk="1" latinLnBrk="0" hangingPunct="1">
              <a:spcBef>
                <a:spcPts val="1200"/>
              </a:spcBef>
              <a:buClr>
                <a:schemeClr val="accent1"/>
              </a:buClr>
              <a:buFont typeface="Arial" pitchFamily="34" charset="0"/>
              <a:buChar char="»"/>
            </a:pPr>
            <a:r>
              <a:rPr lang="en-US" dirty="0" smtClean="0"/>
              <a:t>Second level</a:t>
            </a:r>
          </a:p>
          <a:p>
            <a:pPr marL="1143000" lvl="2" indent="-228600" algn="l" defTabSz="914400" rtl="0" eaLnBrk="1" latinLnBrk="0" hangingPunct="1">
              <a:spcBef>
                <a:spcPts val="1200"/>
              </a:spcBef>
              <a:buFont typeface="Arial" pitchFamily="34" charset="0"/>
              <a:buChar char="–"/>
            </a:pPr>
            <a:r>
              <a:rPr lang="en-US" dirty="0" smtClean="0"/>
              <a:t>Third level</a:t>
            </a:r>
          </a:p>
          <a:p>
            <a:pPr marL="1600200" lvl="3" indent="-228600" algn="l" defTabSz="914400" rtl="0" eaLnBrk="1" latinLnBrk="0" hangingPunct="1">
              <a:spcBef>
                <a:spcPts val="1200"/>
              </a:spcBef>
              <a:buClr>
                <a:schemeClr val="accent1"/>
              </a:buClr>
              <a:buFont typeface="Arial" pitchFamily="34" charset="0"/>
              <a:buChar char="•"/>
            </a:pPr>
            <a:r>
              <a:rPr lang="en-US" dirty="0" smtClean="0"/>
              <a:t>Fourth level</a:t>
            </a:r>
          </a:p>
          <a:p>
            <a:pPr marL="2057400" lvl="4" indent="-228600" algn="l" defTabSz="914400" rtl="0" eaLnBrk="1" latinLnBrk="0" hangingPunct="1">
              <a:spcBef>
                <a:spcPts val="1200"/>
              </a:spcBef>
              <a:buFont typeface="Wingdings" pitchFamily="2" charset="2"/>
              <a:buChar char="§"/>
            </a:pPr>
            <a:r>
              <a:rPr lang="en-US" dirty="0" smtClean="0"/>
              <a:t>Fifth level</a:t>
            </a:r>
            <a:endParaRPr lang="en-US" dirty="0"/>
          </a:p>
        </p:txBody>
      </p:sp>
      <p:sp>
        <p:nvSpPr>
          <p:cNvPr id="7" name="Slide Number Placeholder 6"/>
          <p:cNvSpPr>
            <a:spLocks noGrp="1"/>
          </p:cNvSpPr>
          <p:nvPr>
            <p:ph type="sldNum" sz="quarter" idx="12"/>
          </p:nvPr>
        </p:nvSpPr>
        <p:spPr/>
        <p:txBody>
          <a:bodyPr/>
          <a:lstStyle/>
          <a:p>
            <a:fld id="{0D4FE8A7-E3EE-4ADC-A9FA-991EDFB2772D}" type="slidenum">
              <a:rPr lang="en-US" smtClean="0"/>
              <a:pPr/>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2"/>
          </p:nvPr>
        </p:nvSpPr>
        <p:spPr>
          <a:xfrm>
            <a:off x="371856" y="6322187"/>
            <a:ext cx="664464" cy="365125"/>
          </a:xfrm>
        </p:spPr>
        <p:txBody>
          <a:bodyPr/>
          <a:lstStyle/>
          <a:p>
            <a:fld id="{0D4FE8A7-E3EE-4ADC-A9FA-991EDFB2772D}" type="slidenum">
              <a:rPr lang="en-US" smtClean="0"/>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4FE8A7-E3EE-4ADC-A9FA-991EDFB2772D}"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 name="Picture 2" descr="C:\Users\lspadafora\Desktop\Corner.png"/>
          <p:cNvPicPr>
            <a:picLocks noChangeAspect="1" noChangeArrowheads="1"/>
          </p:cNvPicPr>
          <p:nvPr/>
        </p:nvPicPr>
        <p:blipFill>
          <a:blip r:embed="rId7" cstate="print"/>
          <a:srcRect/>
          <a:stretch>
            <a:fillRect/>
          </a:stretch>
        </p:blipFill>
        <p:spPr bwMode="auto">
          <a:xfrm>
            <a:off x="1892808" y="1904624"/>
            <a:ext cx="7251192" cy="4953376"/>
          </a:xfrm>
          <a:prstGeom prst="rect">
            <a:avLst/>
          </a:prstGeom>
          <a:noFill/>
        </p:spPr>
      </p:pic>
      <p:sp>
        <p:nvSpPr>
          <p:cNvPr id="2" name="Title Placeholder 1"/>
          <p:cNvSpPr>
            <a:spLocks noGrp="1"/>
          </p:cNvSpPr>
          <p:nvPr>
            <p:ph type="title"/>
          </p:nvPr>
        </p:nvSpPr>
        <p:spPr>
          <a:xfrm>
            <a:off x="457200" y="-5778"/>
            <a:ext cx="8229600" cy="1143000"/>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63562" y="1387476"/>
            <a:ext cx="8123237" cy="4738688"/>
          </a:xfrm>
          <a:prstGeom prst="rect">
            <a:avLst/>
          </a:prstGeom>
        </p:spPr>
        <p:txBody>
          <a:bodyPr vert="horz" lIns="91440" tIns="45720" rIns="91440" bIns="45720" rtlCol="0">
            <a:normAutofit/>
          </a:bodyPr>
          <a:lstStyle/>
          <a:p>
            <a:pPr marL="342900" lvl="0" indent="-342900" algn="l" defTabSz="914400" rtl="0" eaLnBrk="1" latinLnBrk="0" hangingPunct="1">
              <a:spcBef>
                <a:spcPts val="1800"/>
              </a:spcBef>
              <a:buClr>
                <a:schemeClr val="accent3">
                  <a:lumMod val="75000"/>
                </a:schemeClr>
              </a:buClr>
              <a:buSzPct val="120000"/>
              <a:buFont typeface="Symbol" panose="05050102010706020507" pitchFamily="18" charset="2"/>
              <a:buChar char="·"/>
            </a:pPr>
            <a:r>
              <a:rPr lang="en-US" dirty="0" smtClean="0"/>
              <a:t>Click to edit Master text styles</a:t>
            </a:r>
          </a:p>
          <a:p>
            <a:pPr marL="742950" lvl="1" indent="-285750" algn="l" defTabSz="914400" rtl="0" eaLnBrk="1" latinLnBrk="0" hangingPunct="1">
              <a:spcBef>
                <a:spcPts val="1200"/>
              </a:spcBef>
              <a:buClr>
                <a:schemeClr val="accent1"/>
              </a:buClr>
              <a:buFont typeface="Arial" pitchFamily="34" charset="0"/>
              <a:buChar char="»"/>
            </a:pPr>
            <a:r>
              <a:rPr lang="en-US" dirty="0" smtClean="0"/>
              <a:t>Second level</a:t>
            </a:r>
          </a:p>
          <a:p>
            <a:pPr marL="1143000" lvl="2" indent="-228600" algn="l" defTabSz="914400" rtl="0" eaLnBrk="1" latinLnBrk="0" hangingPunct="1">
              <a:spcBef>
                <a:spcPts val="1200"/>
              </a:spcBef>
              <a:buFont typeface="Arial" pitchFamily="34" charset="0"/>
              <a:buChar char="–"/>
            </a:pPr>
            <a:r>
              <a:rPr lang="en-US" dirty="0" smtClean="0"/>
              <a:t>Third level</a:t>
            </a:r>
          </a:p>
          <a:p>
            <a:pPr marL="1600200" lvl="3" indent="-228600" algn="l" defTabSz="914400" rtl="0" eaLnBrk="1" latinLnBrk="0" hangingPunct="1">
              <a:spcBef>
                <a:spcPts val="1200"/>
              </a:spcBef>
              <a:buClr>
                <a:schemeClr val="accent1"/>
              </a:buClr>
              <a:buFont typeface="Arial" pitchFamily="34" charset="0"/>
              <a:buChar char="•"/>
            </a:pPr>
            <a:r>
              <a:rPr lang="en-US" dirty="0" smtClean="0"/>
              <a:t>Fourth level</a:t>
            </a:r>
          </a:p>
          <a:p>
            <a:pPr marL="2057400" lvl="4" indent="-228600" algn="l" defTabSz="914400" rtl="0" eaLnBrk="1" latinLnBrk="0" hangingPunct="1">
              <a:spcBef>
                <a:spcPts val="1200"/>
              </a:spcBef>
              <a:buFont typeface="Wingdings" pitchFamily="2" charset="2"/>
              <a:buChar char="§"/>
            </a:pPr>
            <a:r>
              <a:rPr lang="en-US" dirty="0" smtClean="0"/>
              <a:t>Fifth level</a:t>
            </a:r>
            <a:endParaRPr lang="en-US" dirty="0"/>
          </a:p>
        </p:txBody>
      </p:sp>
      <p:sp>
        <p:nvSpPr>
          <p:cNvPr id="6" name="Slide Number Placeholder 5"/>
          <p:cNvSpPr>
            <a:spLocks noGrp="1"/>
          </p:cNvSpPr>
          <p:nvPr>
            <p:ph type="sldNum" sz="quarter" idx="4"/>
          </p:nvPr>
        </p:nvSpPr>
        <p:spPr>
          <a:xfrm>
            <a:off x="371856" y="6322187"/>
            <a:ext cx="664464" cy="365125"/>
          </a:xfrm>
          <a:prstGeom prst="rect">
            <a:avLst/>
          </a:prstGeom>
        </p:spPr>
        <p:txBody>
          <a:bodyPr vert="horz" lIns="91440" tIns="45720" rIns="91440" bIns="45720" rtlCol="0" anchor="ctr"/>
          <a:lstStyle>
            <a:lvl1pPr algn="l">
              <a:defRPr sz="1200">
                <a:solidFill>
                  <a:schemeClr val="tx1"/>
                </a:solidFill>
              </a:defRPr>
            </a:lvl1pPr>
          </a:lstStyle>
          <a:p>
            <a:fld id="{0D4FE8A7-E3EE-4ADC-A9FA-991EDFB2772D}" type="slidenum">
              <a:rPr lang="en-US" smtClean="0"/>
              <a:pPr/>
              <a:t>‹#›</a:t>
            </a:fld>
            <a:endParaRPr lang="en-US" dirty="0"/>
          </a:p>
        </p:txBody>
      </p:sp>
      <p:sp>
        <p:nvSpPr>
          <p:cNvPr id="5" name="Rectangle 19"/>
          <p:cNvSpPr>
            <a:spLocks noChangeArrowheads="1"/>
          </p:cNvSpPr>
          <p:nvPr/>
        </p:nvSpPr>
        <p:spPr bwMode="auto">
          <a:xfrm rot="16200000">
            <a:off x="4133056" y="-3172619"/>
            <a:ext cx="19050" cy="8593138"/>
          </a:xfrm>
          <a:prstGeom prst="rect">
            <a:avLst/>
          </a:prstGeom>
          <a:gradFill rotWithShape="1">
            <a:gsLst>
              <a:gs pos="0">
                <a:schemeClr val="accent1">
                  <a:lumMod val="75000"/>
                </a:schemeClr>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
        <p:nvSpPr>
          <p:cNvPr id="7" name="Rectangle 20"/>
          <p:cNvSpPr>
            <a:spLocks noChangeArrowheads="1"/>
          </p:cNvSpPr>
          <p:nvPr/>
        </p:nvSpPr>
        <p:spPr bwMode="auto">
          <a:xfrm>
            <a:off x="442913" y="-79375"/>
            <a:ext cx="19050" cy="6465888"/>
          </a:xfrm>
          <a:prstGeom prst="rect">
            <a:avLst/>
          </a:prstGeom>
          <a:gradFill rotWithShape="1">
            <a:gsLst>
              <a:gs pos="0">
                <a:schemeClr val="accent1">
                  <a:lumMod val="75000"/>
                </a:schemeClr>
              </a:gs>
              <a:gs pos="100000">
                <a:schemeClr val="bg2">
                  <a:lumMod val="60000"/>
                  <a:lumOff val="40000"/>
                  <a:alpha val="0"/>
                </a:schemeClr>
              </a:gs>
            </a:gsLst>
            <a:lin ang="5400000" scaled="1"/>
          </a:gradFill>
          <a:ln w="12700">
            <a:noFill/>
            <a:miter lim="800000"/>
            <a:headEnd type="none" w="sm" len="sm"/>
            <a:tailEnd/>
          </a:ln>
          <a:effectLst/>
        </p:spPr>
        <p:txBody>
          <a:bodyPr wrap="none" anchor="ctr"/>
          <a:lstStyle/>
          <a:p>
            <a:endParaRPr lang="en-US" dirty="0"/>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ftr="0" dt="0"/>
  <p:txStyles>
    <p:titleStyle>
      <a:lvl1pPr algn="l" defTabSz="914400" rtl="0" eaLnBrk="1" latinLnBrk="0" hangingPunct="1">
        <a:spcBef>
          <a:spcPct val="0"/>
        </a:spcBef>
        <a:buNone/>
        <a:defRPr lang="en-US" sz="2800" b="1" kern="1200" dirty="0">
          <a:gradFill>
            <a:gsLst>
              <a:gs pos="0">
                <a:schemeClr val="accent1"/>
              </a:gs>
              <a:gs pos="100000">
                <a:schemeClr val="accent1">
                  <a:lumMod val="75000"/>
                </a:schemeClr>
              </a:gs>
            </a:gsLst>
            <a:lin ang="5400000" scaled="0"/>
          </a:gradFill>
          <a:latin typeface="Arial" pitchFamily="34" charset="0"/>
          <a:ea typeface="+mj-ea"/>
          <a:cs typeface="Arial" pitchFamily="34" charset="0"/>
        </a:defRPr>
      </a:lvl1pPr>
    </p:titleStyle>
    <p:bodyStyle>
      <a:lvl1pPr marL="342900" indent="-342900" algn="l" defTabSz="914400" rtl="0" eaLnBrk="1" latinLnBrk="0" hangingPunct="1">
        <a:spcBef>
          <a:spcPts val="3000"/>
        </a:spcBef>
        <a:buFontTx/>
        <a:buBlip>
          <a:blip r:embed="rId8"/>
        </a:buBlip>
        <a:defRPr lang="en-US" sz="2200" b="1"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ts val="24"/>
        </a:spcBef>
        <a:buClr>
          <a:schemeClr val="accent5"/>
        </a:buClr>
        <a:buFont typeface="Arial" pitchFamily="34" charset="0"/>
        <a:buChar char="»"/>
        <a:defRPr lang="en-US" sz="2000" b="1" kern="1200" dirty="0" smtClean="0">
          <a:solidFill>
            <a:schemeClr val="tx1"/>
          </a:solidFill>
          <a:latin typeface="Arial" pitchFamily="34" charset="0"/>
          <a:ea typeface="+mn-ea"/>
          <a:cs typeface="Arial" pitchFamily="34" charset="0"/>
        </a:defRPr>
      </a:lvl2pPr>
      <a:lvl3pPr marL="1143000" indent="-228600" algn="l" defTabSz="914400" rtl="0" eaLnBrk="1" latinLnBrk="0" hangingPunct="1">
        <a:spcBef>
          <a:spcPts val="24"/>
        </a:spcBef>
        <a:buFont typeface="Arial" pitchFamily="34" charset="0"/>
        <a:buChar char="–"/>
        <a:defRPr lang="en-US" sz="1800" b="1" kern="1200" dirty="0" smtClean="0">
          <a:solidFill>
            <a:schemeClr val="tx1"/>
          </a:solidFill>
          <a:latin typeface="Arial" pitchFamily="34" charset="0"/>
          <a:ea typeface="+mn-ea"/>
          <a:cs typeface="Arial" pitchFamily="34" charset="0"/>
        </a:defRPr>
      </a:lvl3pPr>
      <a:lvl4pPr marL="1600200" indent="-228600" algn="l" defTabSz="914400" rtl="0" eaLnBrk="1" latinLnBrk="0" hangingPunct="1">
        <a:spcBef>
          <a:spcPts val="24"/>
        </a:spcBef>
        <a:buClr>
          <a:schemeClr val="accent1"/>
        </a:buClr>
        <a:buFont typeface="Arial" pitchFamily="34" charset="0"/>
        <a:buChar char="•"/>
        <a:defRPr lang="en-US" sz="2000" kern="1200" dirty="0" smtClean="0">
          <a:solidFill>
            <a:schemeClr val="tx1"/>
          </a:solidFill>
          <a:latin typeface="Arial" pitchFamily="34" charset="0"/>
          <a:ea typeface="+mn-ea"/>
          <a:cs typeface="Arial" pitchFamily="34" charset="0"/>
        </a:defRPr>
      </a:lvl4pPr>
      <a:lvl5pPr marL="2057400" indent="-228600" algn="l" defTabSz="914400" rtl="0" eaLnBrk="1" latinLnBrk="0" hangingPunct="1">
        <a:spcBef>
          <a:spcPts val="24"/>
        </a:spcBef>
        <a:buFont typeface="Wingdings" pitchFamily="2" charset="2"/>
        <a:buChar char="§"/>
        <a:defRPr lang="en-US" sz="2000"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awennink@camsys.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PowerPoint_Presentation1.pptx"/></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and Achieving Safety Targets</a:t>
            </a:r>
            <a:endParaRPr lang="en-US" dirty="0"/>
          </a:p>
        </p:txBody>
      </p:sp>
      <p:sp>
        <p:nvSpPr>
          <p:cNvPr id="4" name="Text Placeholder 3"/>
          <p:cNvSpPr>
            <a:spLocks noGrp="1"/>
          </p:cNvSpPr>
          <p:nvPr>
            <p:ph type="body" sz="quarter" idx="10"/>
          </p:nvPr>
        </p:nvSpPr>
        <p:spPr/>
        <p:txBody>
          <a:bodyPr/>
          <a:lstStyle/>
          <a:p>
            <a:r>
              <a:rPr lang="en-US" dirty="0" err="1" smtClean="0"/>
              <a:t>AMPO</a:t>
            </a:r>
            <a:endParaRPr lang="en-US" dirty="0"/>
          </a:p>
        </p:txBody>
      </p:sp>
      <p:sp>
        <p:nvSpPr>
          <p:cNvPr id="5" name="Text Placeholder 4"/>
          <p:cNvSpPr>
            <a:spLocks noGrp="1"/>
          </p:cNvSpPr>
          <p:nvPr>
            <p:ph type="body" sz="quarter" idx="11"/>
          </p:nvPr>
        </p:nvSpPr>
        <p:spPr/>
        <p:txBody>
          <a:bodyPr/>
          <a:lstStyle/>
          <a:p>
            <a:r>
              <a:rPr lang="en-US" dirty="0" smtClean="0"/>
              <a:t>October 23, 2014</a:t>
            </a:r>
            <a:endParaRPr lang="en-US" dirty="0"/>
          </a:p>
        </p:txBody>
      </p:sp>
      <p:sp>
        <p:nvSpPr>
          <p:cNvPr id="6" name="Text Placeholder 5"/>
          <p:cNvSpPr>
            <a:spLocks noGrp="1"/>
          </p:cNvSpPr>
          <p:nvPr>
            <p:ph type="body" sz="quarter" idx="12"/>
          </p:nvPr>
        </p:nvSpPr>
        <p:spPr>
          <a:xfrm>
            <a:off x="499650" y="4875266"/>
            <a:ext cx="3757796" cy="989096"/>
          </a:xfrm>
        </p:spPr>
        <p:txBody>
          <a:bodyPr/>
          <a:lstStyle/>
          <a:p>
            <a:r>
              <a:rPr lang="en-US" dirty="0" smtClean="0"/>
              <a:t>Audrey Wennink, Cambridge Systematics, Inc.</a:t>
            </a:r>
            <a:endParaRPr lang="en-US" dirty="0"/>
          </a:p>
        </p:txBody>
      </p:sp>
    </p:spTree>
    <p:extLst>
      <p:ext uri="{BB962C8B-B14F-4D97-AF65-F5344CB8AC3E}">
        <p14:creationId xmlns:p14="http://schemas.microsoft.com/office/powerpoint/2010/main" val="339646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a:t>
            </a:r>
            <a:br>
              <a:rPr lang="en-US" dirty="0" smtClean="0"/>
            </a:br>
            <a:r>
              <a:rPr lang="en-US" dirty="0" smtClean="0"/>
              <a:t>Data</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10</a:t>
            </a:fld>
            <a:endParaRPr lang="en-US" dirty="0"/>
          </a:p>
        </p:txBody>
      </p:sp>
      <p:sp>
        <p:nvSpPr>
          <p:cNvPr id="6" name="Rectangle 5"/>
          <p:cNvSpPr/>
          <p:nvPr/>
        </p:nvSpPr>
        <p:spPr>
          <a:xfrm>
            <a:off x="2114549" y="5906834"/>
            <a:ext cx="4572000" cy="646331"/>
          </a:xfrm>
          <a:prstGeom prst="rect">
            <a:avLst/>
          </a:prstGeom>
        </p:spPr>
        <p:txBody>
          <a:bodyPr>
            <a:spAutoFit/>
          </a:bodyPr>
          <a:lstStyle/>
          <a:p>
            <a:r>
              <a:rPr lang="en-US" dirty="0"/>
              <a:t>http://www.iowadot.gov/crashanalysis/data/county/butler.htm</a:t>
            </a:r>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693" t="12125" r="27821" b="7477"/>
          <a:stretch/>
        </p:blipFill>
        <p:spPr bwMode="auto">
          <a:xfrm>
            <a:off x="1885950" y="96293"/>
            <a:ext cx="6800850" cy="6761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99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2327847"/>
            <a:ext cx="8229600" cy="1143000"/>
          </a:xfrm>
        </p:spPr>
        <p:txBody>
          <a:bodyPr/>
          <a:lstStyle/>
          <a:p>
            <a:pPr algn="ctr"/>
            <a:r>
              <a:rPr lang="en-US" dirty="0" smtClean="0"/>
              <a:t>Setting Safety Targets</a:t>
            </a:r>
            <a:endParaRPr lang="en-US" dirty="0"/>
          </a:p>
        </p:txBody>
      </p:sp>
      <p:sp>
        <p:nvSpPr>
          <p:cNvPr id="3" name="Slide Number Placeholder 2"/>
          <p:cNvSpPr>
            <a:spLocks noGrp="1"/>
          </p:cNvSpPr>
          <p:nvPr>
            <p:ph type="sldNum" sz="quarter" idx="12"/>
          </p:nvPr>
        </p:nvSpPr>
        <p:spPr/>
        <p:txBody>
          <a:bodyPr/>
          <a:lstStyle/>
          <a:p>
            <a:fld id="{0D4FE8A7-E3EE-4ADC-A9FA-991EDFB2772D}" type="slidenum">
              <a:rPr lang="en-US" smtClean="0"/>
              <a:pPr/>
              <a:t>11</a:t>
            </a:fld>
            <a:endParaRPr lang="en-US" dirty="0"/>
          </a:p>
        </p:txBody>
      </p:sp>
    </p:spTree>
    <p:extLst>
      <p:ext uri="{BB962C8B-B14F-4D97-AF65-F5344CB8AC3E}">
        <p14:creationId xmlns:p14="http://schemas.microsoft.com/office/powerpoint/2010/main" val="76834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Methodologies for Safety Target Setting by Transportation Agencies</a:t>
            </a:r>
            <a:endParaRPr lang="en-US" dirty="0"/>
          </a:p>
        </p:txBody>
      </p:sp>
      <p:sp>
        <p:nvSpPr>
          <p:cNvPr id="3" name="Content Placeholder 2"/>
          <p:cNvSpPr>
            <a:spLocks noGrp="1"/>
          </p:cNvSpPr>
          <p:nvPr>
            <p:ph idx="1"/>
          </p:nvPr>
        </p:nvSpPr>
        <p:spPr>
          <a:xfrm>
            <a:off x="563670" y="1374732"/>
            <a:ext cx="8123129" cy="4311693"/>
          </a:xfrm>
        </p:spPr>
        <p:txBody>
          <a:bodyPr/>
          <a:lstStyle/>
          <a:p>
            <a:r>
              <a:rPr lang="en-US" dirty="0" smtClean="0"/>
              <a:t>Target set by committee, consensus or a leadership group through deliberation and discussion</a:t>
            </a:r>
          </a:p>
          <a:p>
            <a:r>
              <a:rPr lang="en-US" dirty="0" smtClean="0"/>
              <a:t>Adopted Toward Zero Deaths</a:t>
            </a:r>
          </a:p>
          <a:p>
            <a:r>
              <a:rPr lang="en-US" dirty="0" smtClean="0"/>
              <a:t>Adopted AASHTO Target to halve fatalities by 2030</a:t>
            </a:r>
          </a:p>
          <a:p>
            <a:r>
              <a:rPr lang="en-US" dirty="0" smtClean="0"/>
              <a:t>Target based on output of forecasting or analysis tool</a:t>
            </a:r>
          </a:p>
          <a:p>
            <a:r>
              <a:rPr lang="en-US" dirty="0" smtClean="0"/>
              <a:t>Mandated by policy makers</a:t>
            </a:r>
          </a:p>
          <a:p>
            <a:r>
              <a:rPr lang="en-US" dirty="0"/>
              <a:t>Target based on a linear fatality reduction trend line over a specified timeframe</a:t>
            </a:r>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12</a:t>
            </a:fld>
            <a:endParaRPr lang="en-US" dirty="0"/>
          </a:p>
        </p:txBody>
      </p:sp>
    </p:spTree>
    <p:extLst>
      <p:ext uri="{BB962C8B-B14F-4D97-AF65-F5344CB8AC3E}">
        <p14:creationId xmlns:p14="http://schemas.microsoft.com/office/powerpoint/2010/main" val="938393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Setting under MAP-21</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13</a:t>
            </a:fld>
            <a:endParaRPr lang="en-US" dirty="0"/>
          </a:p>
        </p:txBody>
      </p:sp>
      <p:sp>
        <p:nvSpPr>
          <p:cNvPr id="6" name="TextBox 5"/>
          <p:cNvSpPr txBox="1"/>
          <p:nvPr/>
        </p:nvSpPr>
        <p:spPr>
          <a:xfrm>
            <a:off x="1676400" y="1916697"/>
            <a:ext cx="5734050" cy="1384995"/>
          </a:xfrm>
          <a:prstGeom prst="rect">
            <a:avLst/>
          </a:prstGeom>
          <a:solidFill>
            <a:schemeClr val="accent6">
              <a:lumMod val="50000"/>
            </a:schemeClr>
          </a:solidFill>
          <a:scene3d>
            <a:camera prst="orthographicFront"/>
            <a:lightRig rig="threePt" dir="t"/>
          </a:scene3d>
          <a:sp3d>
            <a:bevelT/>
          </a:sp3d>
        </p:spPr>
        <p:txBody>
          <a:bodyPr wrap="square" rtlCol="0">
            <a:spAutoFit/>
          </a:bodyPr>
          <a:lstStyle/>
          <a:p>
            <a:pPr algn="ctr"/>
            <a:endParaRPr lang="en-US" sz="2800" b="1" dirty="0" smtClean="0">
              <a:solidFill>
                <a:schemeClr val="bg2"/>
              </a:solidFill>
            </a:endParaRPr>
          </a:p>
          <a:p>
            <a:pPr algn="ctr"/>
            <a:r>
              <a:rPr lang="en-US" sz="2800" b="1" dirty="0" smtClean="0">
                <a:solidFill>
                  <a:schemeClr val="bg2"/>
                </a:solidFill>
              </a:rPr>
              <a:t>Evidence-Based Targets</a:t>
            </a:r>
          </a:p>
          <a:p>
            <a:pPr algn="ctr"/>
            <a:endParaRPr lang="en-US" sz="2800" b="1" dirty="0">
              <a:solidFill>
                <a:schemeClr val="bg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104" y="3602482"/>
            <a:ext cx="4091592" cy="2719705"/>
          </a:xfrm>
          <a:prstGeom prst="rect">
            <a:avLst/>
          </a:prstGeom>
          <a:ln w="15875">
            <a:solidFill>
              <a:schemeClr val="accent6"/>
            </a:solidFill>
          </a:ln>
        </p:spPr>
      </p:pic>
    </p:spTree>
    <p:extLst>
      <p:ext uri="{BB962C8B-B14F-4D97-AF65-F5344CB8AC3E}">
        <p14:creationId xmlns:p14="http://schemas.microsoft.com/office/powerpoint/2010/main" val="9226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Evidence Based Targets?</a:t>
            </a:r>
            <a:endParaRPr lang="en-US" dirty="0"/>
          </a:p>
        </p:txBody>
      </p:sp>
      <p:sp>
        <p:nvSpPr>
          <p:cNvPr id="3" name="Content Placeholder 2"/>
          <p:cNvSpPr>
            <a:spLocks noGrp="1"/>
          </p:cNvSpPr>
          <p:nvPr>
            <p:ph idx="1"/>
          </p:nvPr>
        </p:nvSpPr>
        <p:spPr>
          <a:xfrm>
            <a:off x="563671" y="1478332"/>
            <a:ext cx="8123129" cy="4405705"/>
          </a:xfrm>
        </p:spPr>
        <p:txBody>
          <a:bodyPr/>
          <a:lstStyle/>
          <a:p>
            <a:pPr>
              <a:buFont typeface="Arial" panose="020B0604020202020204" pitchFamily="34" charset="0"/>
              <a:buChar char="●"/>
            </a:pPr>
            <a:r>
              <a:rPr lang="en-US" dirty="0" smtClean="0"/>
              <a:t>Evidence-Based Targets</a:t>
            </a:r>
          </a:p>
          <a:p>
            <a:pPr lvl="1">
              <a:buClr>
                <a:srgbClr val="C00000"/>
              </a:buClr>
            </a:pPr>
            <a:r>
              <a:rPr lang="en-US" dirty="0" smtClean="0"/>
              <a:t>Estimate of achievements for specific set of investments, policies, and strategies</a:t>
            </a:r>
          </a:p>
          <a:p>
            <a:pPr lvl="1">
              <a:buClr>
                <a:srgbClr val="C00000"/>
              </a:buClr>
            </a:pPr>
            <a:r>
              <a:rPr lang="en-US" dirty="0" smtClean="0"/>
              <a:t>Achievable</a:t>
            </a:r>
          </a:p>
          <a:p>
            <a:pPr lvl="1">
              <a:buClr>
                <a:srgbClr val="C00000"/>
              </a:buClr>
            </a:pPr>
            <a:r>
              <a:rPr lang="en-US" dirty="0" smtClean="0"/>
              <a:t>Relatively short timeframe (up to 5 years)</a:t>
            </a:r>
          </a:p>
          <a:p>
            <a:pPr>
              <a:buFont typeface="Arial" panose="020B0604020202020204" pitchFamily="34" charset="0"/>
              <a:buChar char="●"/>
            </a:pPr>
            <a:r>
              <a:rPr lang="en-US" dirty="0"/>
              <a:t>Benefits</a:t>
            </a:r>
          </a:p>
          <a:p>
            <a:pPr lvl="1">
              <a:buClr>
                <a:srgbClr val="C00000"/>
              </a:buClr>
            </a:pPr>
            <a:r>
              <a:rPr lang="en-US" dirty="0"/>
              <a:t>Provide accountability for specific planning efforts </a:t>
            </a:r>
          </a:p>
          <a:p>
            <a:pPr lvl="1">
              <a:buClr>
                <a:srgbClr val="C00000"/>
              </a:buClr>
            </a:pPr>
            <a:r>
              <a:rPr lang="en-US" dirty="0"/>
              <a:t>Support consideration of investment tradeoffs across different program areas</a:t>
            </a:r>
          </a:p>
          <a:p>
            <a:pPr lvl="1">
              <a:buClr>
                <a:srgbClr val="C00000"/>
              </a:buClr>
            </a:pPr>
            <a:r>
              <a:rPr lang="en-US" dirty="0"/>
              <a:t>Realistic targets based on data and research are more likely to be accepted and supported by stakeholders</a:t>
            </a:r>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14</a:t>
            </a:fld>
            <a:endParaRPr lang="en-US" dirty="0"/>
          </a:p>
        </p:txBody>
      </p:sp>
    </p:spTree>
    <p:extLst>
      <p:ext uri="{BB962C8B-B14F-4D97-AF65-F5344CB8AC3E}">
        <p14:creationId xmlns:p14="http://schemas.microsoft.com/office/powerpoint/2010/main" val="33227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78"/>
            <a:ext cx="8686801" cy="1143000"/>
          </a:xfrm>
        </p:spPr>
        <p:txBody>
          <a:bodyPr/>
          <a:lstStyle/>
          <a:p>
            <a:r>
              <a:rPr lang="en-US" dirty="0" smtClean="0"/>
              <a:t>Aspirational  vs. Evidence-Based Targets</a:t>
            </a:r>
            <a:endParaRPr lang="en-US" sz="2000" dirty="0"/>
          </a:p>
        </p:txBody>
      </p:sp>
      <p:sp>
        <p:nvSpPr>
          <p:cNvPr id="3" name="Content Placeholder 2"/>
          <p:cNvSpPr>
            <a:spLocks noGrp="1"/>
          </p:cNvSpPr>
          <p:nvPr>
            <p:ph idx="1"/>
          </p:nvPr>
        </p:nvSpPr>
        <p:spPr/>
        <p:txBody>
          <a:bodyPr/>
          <a:lstStyle/>
          <a:p>
            <a:pPr marL="0" indent="0">
              <a:buNone/>
            </a:pPr>
            <a:r>
              <a:rPr lang="en-US" dirty="0" smtClean="0"/>
              <a:t>Toward Zero Deaths</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15</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519426"/>
            <a:ext cx="1681162" cy="1223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3743129"/>
            <a:ext cx="180975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12102"/>
            <a:ext cx="21526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7550" y="4886540"/>
            <a:ext cx="1676400" cy="118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883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6143019" y="1342015"/>
            <a:ext cx="2463332" cy="3948613"/>
          </a:xfrm>
          <a:prstGeom prst="rect">
            <a:avLst/>
          </a:prstGeom>
          <a:gradFill flip="none" rotWithShape="1">
            <a:gsLst>
              <a:gs pos="0">
                <a:srgbClr val="E1F8FF"/>
              </a:gs>
              <a:gs pos="50000">
                <a:srgbClr val="E1F8FF"/>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Rectangle 71"/>
          <p:cNvSpPr/>
          <p:nvPr/>
        </p:nvSpPr>
        <p:spPr>
          <a:xfrm>
            <a:off x="3436912" y="1371008"/>
            <a:ext cx="2463332" cy="3948613"/>
          </a:xfrm>
          <a:prstGeom prst="rect">
            <a:avLst/>
          </a:prstGeom>
          <a:gradFill flip="none" rotWithShape="1">
            <a:gsLst>
              <a:gs pos="0">
                <a:srgbClr val="E1F8FF"/>
              </a:gs>
              <a:gs pos="50000">
                <a:srgbClr val="E1F8FF"/>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 name="Rectangle 2"/>
          <p:cNvSpPr/>
          <p:nvPr/>
        </p:nvSpPr>
        <p:spPr>
          <a:xfrm>
            <a:off x="730805" y="1400001"/>
            <a:ext cx="2463332" cy="3948613"/>
          </a:xfrm>
          <a:prstGeom prst="rect">
            <a:avLst/>
          </a:prstGeom>
          <a:gradFill flip="none" rotWithShape="1">
            <a:gsLst>
              <a:gs pos="0">
                <a:srgbClr val="E1F8FF"/>
              </a:gs>
              <a:gs pos="50000">
                <a:srgbClr val="E1F8FF"/>
              </a:gs>
              <a:gs pos="100000">
                <a:schemeClr val="accent1">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p:nvPr>
        </p:nvSpPr>
        <p:spPr/>
        <p:txBody>
          <a:bodyPr/>
          <a:lstStyle/>
          <a:p>
            <a:r>
              <a:rPr lang="en-US" dirty="0" smtClean="0"/>
              <a:t>Evidence-Based Target Setting</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16</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cxnSp>
        <p:nvCxnSpPr>
          <p:cNvPr id="48" name="Straight Connector 47"/>
          <p:cNvCxnSpPr/>
          <p:nvPr/>
        </p:nvCxnSpPr>
        <p:spPr bwMode="auto">
          <a:xfrm>
            <a:off x="4914455" y="2609028"/>
            <a:ext cx="710524" cy="160731"/>
          </a:xfrm>
          <a:prstGeom prst="line">
            <a:avLst/>
          </a:prstGeom>
          <a:solidFill>
            <a:srgbClr val="FFFFFF"/>
          </a:solidFill>
          <a:ln w="25400" cap="flat" cmpd="sng" algn="ctr">
            <a:solidFill>
              <a:srgbClr val="00AE00"/>
            </a:solidFill>
            <a:prstDash val="sysDash"/>
            <a:round/>
            <a:headEnd type="none" w="med" len="med"/>
            <a:tailEnd type="none" w="med" len="med"/>
          </a:ln>
          <a:effectLst/>
        </p:spPr>
      </p:cxnSp>
      <p:sp>
        <p:nvSpPr>
          <p:cNvPr id="61" name="TextBox 60"/>
          <p:cNvSpPr txBox="1"/>
          <p:nvPr/>
        </p:nvSpPr>
        <p:spPr>
          <a:xfrm>
            <a:off x="876822" y="3544491"/>
            <a:ext cx="2050962" cy="892552"/>
          </a:xfrm>
          <a:prstGeom prst="rect">
            <a:avLst/>
          </a:prstGeom>
          <a:noFill/>
        </p:spPr>
        <p:txBody>
          <a:bodyPr wrap="square" rtlCol="0">
            <a:spAutoFit/>
          </a:bodyPr>
          <a:lstStyle/>
          <a:p>
            <a:pPr algn="ctr" eaLnBrk="0" fontAlgn="base" hangingPunct="0">
              <a:spcBef>
                <a:spcPct val="0"/>
              </a:spcBef>
              <a:spcAft>
                <a:spcPts val="1200"/>
              </a:spcAft>
            </a:pPr>
            <a:r>
              <a:rPr lang="en-US" sz="1200" b="1" i="1" dirty="0" smtClean="0">
                <a:solidFill>
                  <a:schemeClr val="accent3">
                    <a:lumMod val="50000"/>
                  </a:schemeClr>
                </a:solidFill>
                <a:latin typeface="+mj-lt"/>
              </a:rPr>
              <a:t>Where are we now?</a:t>
            </a:r>
          </a:p>
          <a:p>
            <a:pPr algn="ctr" eaLnBrk="0" fontAlgn="base" hangingPunct="0">
              <a:spcBef>
                <a:spcPct val="0"/>
              </a:spcBef>
              <a:spcAft>
                <a:spcPct val="0"/>
              </a:spcAft>
            </a:pPr>
            <a:r>
              <a:rPr lang="en-US" sz="1400" b="1" dirty="0" smtClean="0">
                <a:solidFill>
                  <a:schemeClr val="accent3">
                    <a:lumMod val="50000"/>
                  </a:schemeClr>
                </a:solidFill>
                <a:latin typeface="+mj-lt"/>
              </a:rPr>
              <a:t>Estimate existing trend</a:t>
            </a:r>
            <a:endParaRPr lang="en-US" sz="1400" b="1" dirty="0">
              <a:solidFill>
                <a:schemeClr val="accent3">
                  <a:lumMod val="50000"/>
                </a:schemeClr>
              </a:solidFill>
              <a:latin typeface="+mj-lt"/>
            </a:endParaRPr>
          </a:p>
        </p:txBody>
      </p:sp>
      <p:sp>
        <p:nvSpPr>
          <p:cNvPr id="62" name="TextBox 61"/>
          <p:cNvSpPr txBox="1"/>
          <p:nvPr/>
        </p:nvSpPr>
        <p:spPr>
          <a:xfrm>
            <a:off x="3512069" y="3518839"/>
            <a:ext cx="2300410" cy="1477328"/>
          </a:xfrm>
          <a:prstGeom prst="rect">
            <a:avLst/>
          </a:prstGeom>
          <a:noFill/>
        </p:spPr>
        <p:txBody>
          <a:bodyPr wrap="square" rtlCol="0">
            <a:spAutoFit/>
          </a:bodyPr>
          <a:lstStyle/>
          <a:p>
            <a:pPr algn="ctr" eaLnBrk="0" fontAlgn="base" hangingPunct="0">
              <a:spcBef>
                <a:spcPct val="0"/>
              </a:spcBef>
              <a:spcAft>
                <a:spcPts val="1200"/>
              </a:spcAft>
            </a:pPr>
            <a:r>
              <a:rPr lang="en-US" sz="1200" b="1" i="1" dirty="0" smtClean="0">
                <a:solidFill>
                  <a:schemeClr val="accent3">
                    <a:lumMod val="50000"/>
                  </a:schemeClr>
                </a:solidFill>
                <a:latin typeface="+mj-lt"/>
              </a:rPr>
              <a:t>What external factors will impact our target?</a:t>
            </a:r>
          </a:p>
          <a:p>
            <a:pPr algn="ctr" eaLnBrk="0" fontAlgn="base" hangingPunct="0">
              <a:spcBef>
                <a:spcPct val="0"/>
              </a:spcBef>
              <a:spcAft>
                <a:spcPct val="0"/>
              </a:spcAft>
            </a:pPr>
            <a:r>
              <a:rPr lang="en-US" sz="1400" b="1" dirty="0" smtClean="0">
                <a:solidFill>
                  <a:schemeClr val="accent3">
                    <a:lumMod val="50000"/>
                  </a:schemeClr>
                </a:solidFill>
                <a:latin typeface="+mj-lt"/>
              </a:rPr>
              <a:t>Adjust trend for expected demographic and socioeconomic changes</a:t>
            </a:r>
            <a:endParaRPr lang="en-US" sz="1400" b="1" dirty="0">
              <a:solidFill>
                <a:schemeClr val="accent3">
                  <a:lumMod val="50000"/>
                </a:schemeClr>
              </a:solidFill>
              <a:latin typeface="+mj-lt"/>
            </a:endParaRPr>
          </a:p>
        </p:txBody>
      </p:sp>
      <p:sp>
        <p:nvSpPr>
          <p:cNvPr id="63" name="TextBox 62"/>
          <p:cNvSpPr txBox="1"/>
          <p:nvPr/>
        </p:nvSpPr>
        <p:spPr>
          <a:xfrm>
            <a:off x="6193123" y="3544491"/>
            <a:ext cx="2363574" cy="1477328"/>
          </a:xfrm>
          <a:prstGeom prst="rect">
            <a:avLst/>
          </a:prstGeom>
          <a:noFill/>
        </p:spPr>
        <p:txBody>
          <a:bodyPr wrap="square" rtlCol="0">
            <a:spAutoFit/>
          </a:bodyPr>
          <a:lstStyle/>
          <a:p>
            <a:pPr algn="ctr" eaLnBrk="0" fontAlgn="base" hangingPunct="0">
              <a:spcBef>
                <a:spcPct val="0"/>
              </a:spcBef>
              <a:spcAft>
                <a:spcPts val="1200"/>
              </a:spcAft>
            </a:pPr>
            <a:r>
              <a:rPr lang="en-US" sz="1200" b="1" i="1" dirty="0" smtClean="0">
                <a:solidFill>
                  <a:schemeClr val="accent3">
                    <a:lumMod val="50000"/>
                  </a:schemeClr>
                </a:solidFill>
                <a:latin typeface="+mj-lt"/>
              </a:rPr>
              <a:t>What is the impact of improvements?</a:t>
            </a:r>
          </a:p>
          <a:p>
            <a:pPr algn="ctr" eaLnBrk="0" fontAlgn="base" hangingPunct="0">
              <a:spcBef>
                <a:spcPct val="0"/>
              </a:spcBef>
              <a:spcAft>
                <a:spcPct val="0"/>
              </a:spcAft>
            </a:pPr>
            <a:r>
              <a:rPr lang="en-US" sz="1400" b="1" dirty="0" smtClean="0">
                <a:solidFill>
                  <a:schemeClr val="accent3">
                    <a:lumMod val="50000"/>
                  </a:schemeClr>
                </a:solidFill>
                <a:latin typeface="+mj-lt"/>
              </a:rPr>
              <a:t>Estimate target based on forecasted fatality reduction from safety plans</a:t>
            </a:r>
            <a:endParaRPr lang="en-US" sz="1400" b="1" dirty="0">
              <a:solidFill>
                <a:schemeClr val="accent3">
                  <a:lumMod val="50000"/>
                </a:schemeClr>
              </a:solidFill>
              <a:latin typeface="+mj-lt"/>
            </a:endParaRPr>
          </a:p>
        </p:txBody>
      </p:sp>
      <p:cxnSp>
        <p:nvCxnSpPr>
          <p:cNvPr id="43" name="Straight Connector 42"/>
          <p:cNvCxnSpPr/>
          <p:nvPr/>
        </p:nvCxnSpPr>
        <p:spPr bwMode="auto">
          <a:xfrm>
            <a:off x="2153718" y="2602170"/>
            <a:ext cx="890818" cy="167589"/>
          </a:xfrm>
          <a:prstGeom prst="line">
            <a:avLst/>
          </a:prstGeom>
          <a:solidFill>
            <a:srgbClr val="FFFFFF"/>
          </a:solidFill>
          <a:ln w="25400" cap="flat" cmpd="sng" algn="ctr">
            <a:solidFill>
              <a:srgbClr val="00AE00"/>
            </a:solidFill>
            <a:prstDash val="sysDash"/>
            <a:round/>
            <a:headEnd type="none" w="med" len="med"/>
            <a:tailEnd type="none" w="med" len="med"/>
          </a:ln>
          <a:effectLst/>
        </p:spPr>
      </p:cxnSp>
      <p:cxnSp>
        <p:nvCxnSpPr>
          <p:cNvPr id="42" name="Straight Connector 41"/>
          <p:cNvCxnSpPr/>
          <p:nvPr/>
        </p:nvCxnSpPr>
        <p:spPr bwMode="auto">
          <a:xfrm>
            <a:off x="1197412" y="2428385"/>
            <a:ext cx="984249" cy="180641"/>
          </a:xfrm>
          <a:prstGeom prst="line">
            <a:avLst/>
          </a:prstGeom>
          <a:solidFill>
            <a:srgbClr val="FFFFFF"/>
          </a:solidFill>
          <a:ln w="25400" cap="flat" cmpd="sng" algn="ctr">
            <a:solidFill>
              <a:schemeClr val="accent1"/>
            </a:solidFill>
            <a:prstDash val="solid"/>
            <a:round/>
            <a:headEnd type="none" w="med" len="med"/>
            <a:tailEnd type="none" w="med" len="med"/>
          </a:ln>
          <a:effectLst/>
        </p:spPr>
      </p:cxnSp>
      <p:cxnSp>
        <p:nvCxnSpPr>
          <p:cNvPr id="40" name="Straight Connector 39"/>
          <p:cNvCxnSpPr/>
          <p:nvPr/>
        </p:nvCxnSpPr>
        <p:spPr bwMode="auto">
          <a:xfrm>
            <a:off x="1076756" y="1975012"/>
            <a:ext cx="0" cy="1268730"/>
          </a:xfrm>
          <a:prstGeom prst="line">
            <a:avLst/>
          </a:prstGeom>
          <a:solidFill>
            <a:srgbClr val="FFFFFF"/>
          </a:solidFill>
          <a:ln w="15875" cap="flat" cmpd="sng" algn="ctr">
            <a:solidFill>
              <a:srgbClr val="000000"/>
            </a:solidFill>
            <a:prstDash val="solid"/>
            <a:round/>
            <a:headEnd type="none" w="med" len="med"/>
            <a:tailEnd type="none" w="med" len="med"/>
          </a:ln>
          <a:effectLst/>
        </p:spPr>
      </p:cxnSp>
      <p:cxnSp>
        <p:nvCxnSpPr>
          <p:cNvPr id="41" name="Straight Connector 40"/>
          <p:cNvCxnSpPr/>
          <p:nvPr/>
        </p:nvCxnSpPr>
        <p:spPr bwMode="auto">
          <a:xfrm>
            <a:off x="1025956" y="3209452"/>
            <a:ext cx="2018580" cy="1905"/>
          </a:xfrm>
          <a:prstGeom prst="line">
            <a:avLst/>
          </a:prstGeom>
          <a:solidFill>
            <a:srgbClr val="FFFFFF"/>
          </a:solidFill>
          <a:ln w="15875" cap="flat" cmpd="sng" algn="ctr">
            <a:solidFill>
              <a:srgbClr val="000000"/>
            </a:solidFill>
            <a:prstDash val="solid"/>
            <a:round/>
            <a:headEnd type="none" w="med" len="med"/>
            <a:tailEnd type="none" w="med" len="med"/>
          </a:ln>
          <a:effectLst/>
        </p:spPr>
      </p:cxnSp>
      <p:sp>
        <p:nvSpPr>
          <p:cNvPr id="64" name="TextBox 63"/>
          <p:cNvSpPr txBox="1"/>
          <p:nvPr/>
        </p:nvSpPr>
        <p:spPr>
          <a:xfrm rot="16200000">
            <a:off x="181887" y="2415486"/>
            <a:ext cx="1455719" cy="276999"/>
          </a:xfrm>
          <a:prstGeom prst="rect">
            <a:avLst/>
          </a:prstGeom>
          <a:noFill/>
        </p:spPr>
        <p:txBody>
          <a:bodyPr vert="horz" wrap="square" rtlCol="0">
            <a:spAutoFit/>
          </a:bodyPr>
          <a:lstStyle/>
          <a:p>
            <a:pPr algn="ctr" eaLnBrk="0" fontAlgn="base" hangingPunct="0">
              <a:spcBef>
                <a:spcPct val="0"/>
              </a:spcBef>
              <a:spcAft>
                <a:spcPct val="0"/>
              </a:spcAft>
            </a:pPr>
            <a:r>
              <a:rPr lang="en-US" sz="1200" b="1" dirty="0" smtClean="0">
                <a:solidFill>
                  <a:srgbClr val="000000"/>
                </a:solidFill>
                <a:latin typeface="+mj-lt"/>
                <a:cs typeface="Arial" panose="020B0604020202020204" pitchFamily="34" charset="0"/>
              </a:rPr>
              <a:t>Safety Measure</a:t>
            </a:r>
            <a:endParaRPr lang="en-US" sz="1200" b="1" dirty="0">
              <a:solidFill>
                <a:srgbClr val="000000"/>
              </a:solidFill>
              <a:latin typeface="+mj-lt"/>
              <a:cs typeface="Arial" panose="020B0604020202020204" pitchFamily="34" charset="0"/>
            </a:endParaRPr>
          </a:p>
        </p:txBody>
      </p:sp>
      <p:sp>
        <p:nvSpPr>
          <p:cNvPr id="65" name="TextBox 64"/>
          <p:cNvSpPr txBox="1"/>
          <p:nvPr/>
        </p:nvSpPr>
        <p:spPr>
          <a:xfrm>
            <a:off x="1084172" y="3209452"/>
            <a:ext cx="1843612" cy="276999"/>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000000"/>
                </a:solidFill>
                <a:latin typeface="+mj-lt"/>
              </a:rPr>
              <a:t>Time</a:t>
            </a:r>
            <a:endParaRPr lang="en-US" sz="1200" b="1" dirty="0">
              <a:solidFill>
                <a:srgbClr val="000000"/>
              </a:solidFill>
              <a:latin typeface="+mj-lt"/>
            </a:endParaRPr>
          </a:p>
        </p:txBody>
      </p:sp>
      <p:grpSp>
        <p:nvGrpSpPr>
          <p:cNvPr id="19" name="Group 18"/>
          <p:cNvGrpSpPr/>
          <p:nvPr/>
        </p:nvGrpSpPr>
        <p:grpSpPr>
          <a:xfrm>
            <a:off x="3765904" y="1975012"/>
            <a:ext cx="1992875" cy="1511439"/>
            <a:chOff x="3640644" y="1824700"/>
            <a:chExt cx="1992875" cy="1511439"/>
          </a:xfrm>
        </p:grpSpPr>
        <p:sp>
          <p:nvSpPr>
            <p:cNvPr id="39" name="Isosceles Triangle 38"/>
            <p:cNvSpPr/>
            <p:nvPr/>
          </p:nvSpPr>
          <p:spPr bwMode="auto">
            <a:xfrm rot="17023452">
              <a:off x="4888195" y="2151739"/>
              <a:ext cx="427300" cy="787531"/>
            </a:xfrm>
            <a:prstGeom prst="triangle">
              <a:avLst/>
            </a:prstGeom>
            <a:solidFill>
              <a:srgbClr val="FFFFFF">
                <a:lumMod val="85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latin typeface="+mj-lt"/>
              </a:endParaRPr>
            </a:p>
          </p:txBody>
        </p:sp>
        <p:cxnSp>
          <p:nvCxnSpPr>
            <p:cNvPr id="44" name="Straight Connector 43"/>
            <p:cNvCxnSpPr/>
            <p:nvPr/>
          </p:nvCxnSpPr>
          <p:spPr bwMode="auto">
            <a:xfrm>
              <a:off x="3691444" y="1824700"/>
              <a:ext cx="0" cy="1268730"/>
            </a:xfrm>
            <a:prstGeom prst="line">
              <a:avLst/>
            </a:prstGeom>
            <a:solidFill>
              <a:srgbClr val="FFFFFF"/>
            </a:solidFill>
            <a:ln w="15875" cap="flat" cmpd="sng" algn="ctr">
              <a:solidFill>
                <a:schemeClr val="accent1"/>
              </a:solidFill>
              <a:prstDash val="solid"/>
              <a:round/>
              <a:headEnd type="none" w="med" len="med"/>
              <a:tailEnd type="none" w="med" len="med"/>
            </a:ln>
            <a:effectLst/>
          </p:spPr>
        </p:cxnSp>
        <p:cxnSp>
          <p:nvCxnSpPr>
            <p:cNvPr id="45" name="Straight Connector 44"/>
            <p:cNvCxnSpPr/>
            <p:nvPr/>
          </p:nvCxnSpPr>
          <p:spPr bwMode="auto">
            <a:xfrm>
              <a:off x="3640644" y="3059140"/>
              <a:ext cx="1992875" cy="0"/>
            </a:xfrm>
            <a:prstGeom prst="line">
              <a:avLst/>
            </a:prstGeom>
            <a:solidFill>
              <a:srgbClr val="FFFFFF"/>
            </a:solidFill>
            <a:ln w="15875" cap="flat" cmpd="sng" algn="ctr">
              <a:solidFill>
                <a:schemeClr val="accent1"/>
              </a:solidFill>
              <a:prstDash val="solid"/>
              <a:round/>
              <a:headEnd type="none" w="med" len="med"/>
              <a:tailEnd type="none" w="med" len="med"/>
            </a:ln>
            <a:effectLst/>
          </p:spPr>
        </p:cxnSp>
        <p:cxnSp>
          <p:nvCxnSpPr>
            <p:cNvPr id="46" name="Straight Connector 45"/>
            <p:cNvCxnSpPr/>
            <p:nvPr/>
          </p:nvCxnSpPr>
          <p:spPr bwMode="auto">
            <a:xfrm>
              <a:off x="3786700" y="2278073"/>
              <a:ext cx="1009649" cy="180641"/>
            </a:xfrm>
            <a:prstGeom prst="line">
              <a:avLst/>
            </a:prstGeom>
            <a:solidFill>
              <a:srgbClr val="FFFFFF"/>
            </a:solidFill>
            <a:ln w="25400" cap="flat" cmpd="sng" algn="ctr">
              <a:solidFill>
                <a:schemeClr val="accent1"/>
              </a:solidFill>
              <a:prstDash val="solid"/>
              <a:round/>
              <a:headEnd type="none" w="med" len="med"/>
              <a:tailEnd type="none" w="med" len="med"/>
            </a:ln>
            <a:effectLst/>
          </p:spPr>
        </p:cxnSp>
        <p:sp>
          <p:nvSpPr>
            <p:cNvPr id="47" name="Arc 46"/>
            <p:cNvSpPr/>
            <p:nvPr/>
          </p:nvSpPr>
          <p:spPr bwMode="auto">
            <a:xfrm rot="3100303">
              <a:off x="5108743" y="2366882"/>
              <a:ext cx="439218" cy="567700"/>
            </a:xfrm>
            <a:prstGeom prst="arc">
              <a:avLst>
                <a:gd name="adj1" fmla="val 15578973"/>
                <a:gd name="adj2" fmla="val 341318"/>
              </a:avLst>
            </a:prstGeom>
            <a:solidFill>
              <a:srgbClr val="FFFFFF">
                <a:lumMod val="85000"/>
              </a:srgbClr>
            </a:solidFill>
            <a:ln w="12700" cap="flat" cmpd="sng" algn="ctr">
              <a:solidFill>
                <a:schemeClr val="tx1"/>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latin typeface="+mj-lt"/>
              </a:endParaRPr>
            </a:p>
          </p:txBody>
        </p:sp>
        <p:sp>
          <p:nvSpPr>
            <p:cNvPr id="66" name="TextBox 65"/>
            <p:cNvSpPr txBox="1"/>
            <p:nvPr/>
          </p:nvSpPr>
          <p:spPr>
            <a:xfrm>
              <a:off x="3691444" y="3059140"/>
              <a:ext cx="1843612" cy="276999"/>
            </a:xfrm>
            <a:prstGeom prst="rect">
              <a:avLst/>
            </a:prstGeom>
            <a:noFill/>
            <a:ln>
              <a:solidFill>
                <a:schemeClr val="accent1"/>
              </a:solidFill>
            </a:ln>
          </p:spPr>
          <p:txBody>
            <a:bodyPr wrap="square" rtlCol="0">
              <a:spAutoFit/>
            </a:bodyPr>
            <a:lstStyle/>
            <a:p>
              <a:pPr algn="ctr" eaLnBrk="0" fontAlgn="base" hangingPunct="0">
                <a:spcBef>
                  <a:spcPct val="0"/>
                </a:spcBef>
                <a:spcAft>
                  <a:spcPct val="0"/>
                </a:spcAft>
              </a:pPr>
              <a:r>
                <a:rPr lang="en-US" sz="1200" b="1" dirty="0" smtClean="0">
                  <a:solidFill>
                    <a:srgbClr val="000000"/>
                  </a:solidFill>
                  <a:latin typeface="+mj-lt"/>
                </a:rPr>
                <a:t>Time</a:t>
              </a:r>
              <a:endParaRPr lang="en-US" sz="1200" b="1" dirty="0">
                <a:solidFill>
                  <a:srgbClr val="000000"/>
                </a:solidFill>
                <a:latin typeface="+mj-lt"/>
              </a:endParaRPr>
            </a:p>
          </p:txBody>
        </p:sp>
      </p:grpSp>
      <p:sp>
        <p:nvSpPr>
          <p:cNvPr id="96" name="TextBox 95"/>
          <p:cNvSpPr txBox="1"/>
          <p:nvPr/>
        </p:nvSpPr>
        <p:spPr>
          <a:xfrm>
            <a:off x="755857" y="1438785"/>
            <a:ext cx="2438280"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1</a:t>
            </a:r>
            <a:endParaRPr lang="en-US" sz="2400" b="1" dirty="0">
              <a:solidFill>
                <a:schemeClr val="accent1">
                  <a:lumMod val="75000"/>
                </a:schemeClr>
              </a:solidFill>
              <a:latin typeface="+mj-lt"/>
            </a:endParaRPr>
          </a:p>
        </p:txBody>
      </p:sp>
      <p:sp>
        <p:nvSpPr>
          <p:cNvPr id="97" name="TextBox 96"/>
          <p:cNvSpPr txBox="1"/>
          <p:nvPr/>
        </p:nvSpPr>
        <p:spPr>
          <a:xfrm>
            <a:off x="3484883" y="1438785"/>
            <a:ext cx="2327595"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2</a:t>
            </a:r>
            <a:endParaRPr lang="en-US" sz="2400" b="1" dirty="0">
              <a:solidFill>
                <a:schemeClr val="accent1">
                  <a:lumMod val="75000"/>
                </a:schemeClr>
              </a:solidFill>
              <a:latin typeface="+mj-lt"/>
            </a:endParaRPr>
          </a:p>
        </p:txBody>
      </p:sp>
      <p:sp>
        <p:nvSpPr>
          <p:cNvPr id="98" name="TextBox 97"/>
          <p:cNvSpPr txBox="1"/>
          <p:nvPr/>
        </p:nvSpPr>
        <p:spPr>
          <a:xfrm>
            <a:off x="6143019" y="1456103"/>
            <a:ext cx="2463332"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3</a:t>
            </a:r>
            <a:endParaRPr lang="en-US" sz="2400" b="1" dirty="0">
              <a:solidFill>
                <a:schemeClr val="accent1">
                  <a:lumMod val="75000"/>
                </a:schemeClr>
              </a:solidFill>
              <a:latin typeface="+mj-lt"/>
            </a:endParaRPr>
          </a:p>
        </p:txBody>
      </p:sp>
      <p:grpSp>
        <p:nvGrpSpPr>
          <p:cNvPr id="88" name="Group 87"/>
          <p:cNvGrpSpPr/>
          <p:nvPr/>
        </p:nvGrpSpPr>
        <p:grpSpPr>
          <a:xfrm>
            <a:off x="6384900" y="1954338"/>
            <a:ext cx="2137413" cy="1513344"/>
            <a:chOff x="6284692" y="1804026"/>
            <a:chExt cx="2137413" cy="1513344"/>
          </a:xfrm>
        </p:grpSpPr>
        <p:sp>
          <p:nvSpPr>
            <p:cNvPr id="58" name="TextBox 57"/>
            <p:cNvSpPr txBox="1"/>
            <p:nvPr/>
          </p:nvSpPr>
          <p:spPr>
            <a:xfrm>
              <a:off x="6396433" y="2598936"/>
              <a:ext cx="707245" cy="215444"/>
            </a:xfrm>
            <a:prstGeom prst="rect">
              <a:avLst/>
            </a:prstGeom>
            <a:noFill/>
          </p:spPr>
          <p:txBody>
            <a:bodyPr wrap="square" rtlCol="0">
              <a:spAutoFit/>
            </a:bodyPr>
            <a:lstStyle/>
            <a:p>
              <a:pPr eaLnBrk="0" fontAlgn="base" hangingPunct="0">
                <a:spcBef>
                  <a:spcPct val="0"/>
                </a:spcBef>
                <a:spcAft>
                  <a:spcPct val="0"/>
                </a:spcAft>
              </a:pPr>
              <a:r>
                <a:rPr lang="en-US" sz="800" b="1" i="1" dirty="0" smtClean="0">
                  <a:solidFill>
                    <a:srgbClr val="000000"/>
                  </a:solidFill>
                  <a:latin typeface="+mj-lt"/>
                </a:rPr>
                <a:t>Scenario 2</a:t>
              </a:r>
              <a:endParaRPr lang="en-US" sz="800" b="1" i="1" dirty="0">
                <a:solidFill>
                  <a:srgbClr val="000000"/>
                </a:solidFill>
                <a:latin typeface="+mj-lt"/>
              </a:endParaRPr>
            </a:p>
          </p:txBody>
        </p:sp>
        <p:cxnSp>
          <p:nvCxnSpPr>
            <p:cNvPr id="49" name="Straight Connector 48"/>
            <p:cNvCxnSpPr/>
            <p:nvPr/>
          </p:nvCxnSpPr>
          <p:spPr bwMode="auto">
            <a:xfrm>
              <a:off x="6335492" y="1804026"/>
              <a:ext cx="0" cy="1268730"/>
            </a:xfrm>
            <a:prstGeom prst="line">
              <a:avLst/>
            </a:prstGeom>
            <a:solidFill>
              <a:srgbClr val="FFFFFF"/>
            </a:solidFill>
            <a:ln w="15875" cap="flat" cmpd="sng" algn="ctr">
              <a:solidFill>
                <a:srgbClr val="000000"/>
              </a:solidFill>
              <a:prstDash val="solid"/>
              <a:round/>
              <a:headEnd type="none" w="med" len="med"/>
              <a:tailEnd type="none" w="med" len="med"/>
            </a:ln>
            <a:effectLst/>
          </p:spPr>
        </p:cxnSp>
        <p:cxnSp>
          <p:nvCxnSpPr>
            <p:cNvPr id="53" name="Straight Connector 52"/>
            <p:cNvCxnSpPr/>
            <p:nvPr/>
          </p:nvCxnSpPr>
          <p:spPr bwMode="auto">
            <a:xfrm>
              <a:off x="6339088" y="2193080"/>
              <a:ext cx="1101309" cy="244960"/>
            </a:xfrm>
            <a:prstGeom prst="line">
              <a:avLst/>
            </a:prstGeom>
            <a:solidFill>
              <a:srgbClr val="FFFFFF"/>
            </a:solidFill>
            <a:ln w="25400" cap="flat" cmpd="sng" algn="ctr">
              <a:solidFill>
                <a:schemeClr val="accent1"/>
              </a:solidFill>
              <a:prstDash val="solid"/>
              <a:round/>
              <a:headEnd type="none" w="med" len="med"/>
              <a:tailEnd type="none" w="med" len="med"/>
            </a:ln>
            <a:effectLst/>
          </p:spPr>
        </p:cxnSp>
        <p:sp>
          <p:nvSpPr>
            <p:cNvPr id="67" name="TextBox 66"/>
            <p:cNvSpPr txBox="1"/>
            <p:nvPr/>
          </p:nvSpPr>
          <p:spPr>
            <a:xfrm>
              <a:off x="6339088" y="3040371"/>
              <a:ext cx="1843612" cy="276999"/>
            </a:xfrm>
            <a:prstGeom prst="rect">
              <a:avLst/>
            </a:prstGeom>
            <a:noFill/>
          </p:spPr>
          <p:txBody>
            <a:bodyPr wrap="square" rtlCol="0">
              <a:spAutoFit/>
            </a:bodyPr>
            <a:lstStyle/>
            <a:p>
              <a:pPr algn="ctr" eaLnBrk="0" fontAlgn="base" hangingPunct="0">
                <a:spcBef>
                  <a:spcPct val="0"/>
                </a:spcBef>
                <a:spcAft>
                  <a:spcPct val="0"/>
                </a:spcAft>
              </a:pPr>
              <a:r>
                <a:rPr lang="en-US" sz="1200" b="1" dirty="0" smtClean="0">
                  <a:solidFill>
                    <a:srgbClr val="000000"/>
                  </a:solidFill>
                  <a:latin typeface="+mj-lt"/>
                </a:rPr>
                <a:t>Time</a:t>
              </a:r>
              <a:endParaRPr lang="en-US" sz="1200" b="1" dirty="0">
                <a:solidFill>
                  <a:srgbClr val="000000"/>
                </a:solidFill>
                <a:latin typeface="+mj-lt"/>
              </a:endParaRPr>
            </a:p>
          </p:txBody>
        </p:sp>
        <p:cxnSp>
          <p:nvCxnSpPr>
            <p:cNvPr id="52" name="Straight Connector 51"/>
            <p:cNvCxnSpPr/>
            <p:nvPr/>
          </p:nvCxnSpPr>
          <p:spPr bwMode="auto">
            <a:xfrm>
              <a:off x="7440398" y="2458716"/>
              <a:ext cx="909852" cy="487684"/>
            </a:xfrm>
            <a:prstGeom prst="line">
              <a:avLst/>
            </a:prstGeom>
            <a:solidFill>
              <a:srgbClr val="FFFFFF"/>
            </a:solidFill>
            <a:ln w="25400" cap="flat" cmpd="sng" algn="ctr">
              <a:solidFill>
                <a:srgbClr val="FFFFFF">
                  <a:lumMod val="75000"/>
                </a:srgbClr>
              </a:solidFill>
              <a:prstDash val="sysDash"/>
              <a:round/>
              <a:headEnd type="none" w="med" len="med"/>
              <a:tailEnd type="none" w="med" len="med"/>
            </a:ln>
            <a:effectLst/>
          </p:spPr>
        </p:cxnSp>
        <p:cxnSp>
          <p:nvCxnSpPr>
            <p:cNvPr id="50" name="Straight Connector 49"/>
            <p:cNvCxnSpPr/>
            <p:nvPr/>
          </p:nvCxnSpPr>
          <p:spPr bwMode="auto">
            <a:xfrm>
              <a:off x="6284692" y="3038466"/>
              <a:ext cx="1898008" cy="0"/>
            </a:xfrm>
            <a:prstGeom prst="line">
              <a:avLst/>
            </a:prstGeom>
            <a:solidFill>
              <a:srgbClr val="FFFFFF"/>
            </a:solidFill>
            <a:ln w="15875" cap="flat" cmpd="sng" algn="ctr">
              <a:solidFill>
                <a:srgbClr val="000000"/>
              </a:solidFill>
              <a:prstDash val="solid"/>
              <a:round/>
              <a:headEnd type="none" w="med" len="med"/>
              <a:tailEnd type="none" w="med" len="med"/>
            </a:ln>
            <a:effectLst/>
          </p:spPr>
        </p:cxnSp>
        <p:cxnSp>
          <p:nvCxnSpPr>
            <p:cNvPr id="51" name="Straight Connector 50"/>
            <p:cNvCxnSpPr/>
            <p:nvPr/>
          </p:nvCxnSpPr>
          <p:spPr bwMode="auto">
            <a:xfrm>
              <a:off x="7462627" y="2463392"/>
              <a:ext cx="943758" cy="309934"/>
            </a:xfrm>
            <a:prstGeom prst="line">
              <a:avLst/>
            </a:prstGeom>
            <a:solidFill>
              <a:srgbClr val="FFFFFF"/>
            </a:solidFill>
            <a:ln w="25400" cap="flat" cmpd="sng" algn="ctr">
              <a:solidFill>
                <a:srgbClr val="FFFFFF">
                  <a:lumMod val="75000"/>
                </a:srgbClr>
              </a:solidFill>
              <a:prstDash val="sysDash"/>
              <a:round/>
              <a:headEnd type="none" w="med" len="med"/>
              <a:tailEnd type="none" w="med" len="med"/>
            </a:ln>
            <a:effectLst/>
          </p:spPr>
        </p:cxnSp>
        <p:cxnSp>
          <p:nvCxnSpPr>
            <p:cNvPr id="54" name="Straight Connector 53"/>
            <p:cNvCxnSpPr/>
            <p:nvPr/>
          </p:nvCxnSpPr>
          <p:spPr bwMode="auto">
            <a:xfrm>
              <a:off x="7412454" y="2437081"/>
              <a:ext cx="1009651" cy="201970"/>
            </a:xfrm>
            <a:prstGeom prst="line">
              <a:avLst/>
            </a:prstGeom>
            <a:solidFill>
              <a:srgbClr val="FFFFFF"/>
            </a:solidFill>
            <a:ln w="25400" cap="flat" cmpd="sng" algn="ctr">
              <a:solidFill>
                <a:srgbClr val="00AE00"/>
              </a:solidFill>
              <a:prstDash val="sysDash"/>
              <a:round/>
              <a:headEnd type="none" w="med" len="med"/>
              <a:tailEnd type="none" w="med" len="med"/>
            </a:ln>
            <a:effectLst/>
          </p:spPr>
        </p:cxnSp>
        <p:sp>
          <p:nvSpPr>
            <p:cNvPr id="55" name="TextBox 54"/>
            <p:cNvSpPr txBox="1"/>
            <p:nvPr/>
          </p:nvSpPr>
          <p:spPr>
            <a:xfrm>
              <a:off x="6396433" y="2462648"/>
              <a:ext cx="707245" cy="215444"/>
            </a:xfrm>
            <a:prstGeom prst="rect">
              <a:avLst/>
            </a:prstGeom>
            <a:noFill/>
          </p:spPr>
          <p:txBody>
            <a:bodyPr wrap="none" rtlCol="0">
              <a:spAutoFit/>
            </a:bodyPr>
            <a:lstStyle/>
            <a:p>
              <a:pPr eaLnBrk="0" fontAlgn="base" hangingPunct="0">
                <a:spcBef>
                  <a:spcPct val="0"/>
                </a:spcBef>
                <a:spcAft>
                  <a:spcPct val="0"/>
                </a:spcAft>
              </a:pPr>
              <a:r>
                <a:rPr lang="en-US" sz="800" b="1" i="1" dirty="0" smtClean="0">
                  <a:solidFill>
                    <a:srgbClr val="000000"/>
                  </a:solidFill>
                  <a:latin typeface="+mj-lt"/>
                </a:rPr>
                <a:t>Scenario 1</a:t>
              </a:r>
              <a:endParaRPr lang="en-US" sz="800" b="1" i="1" dirty="0">
                <a:solidFill>
                  <a:srgbClr val="000000"/>
                </a:solidFill>
                <a:latin typeface="+mj-lt"/>
              </a:endParaRPr>
            </a:p>
          </p:txBody>
        </p:sp>
        <p:cxnSp>
          <p:nvCxnSpPr>
            <p:cNvPr id="60" name="Straight Connector 59"/>
            <p:cNvCxnSpPr/>
            <p:nvPr/>
          </p:nvCxnSpPr>
          <p:spPr bwMode="auto">
            <a:xfrm flipH="1" flipV="1">
              <a:off x="7064278" y="2704743"/>
              <a:ext cx="822960" cy="0"/>
            </a:xfrm>
            <a:prstGeom prst="line">
              <a:avLst/>
            </a:prstGeom>
            <a:solidFill>
              <a:srgbClr val="FFFFFF"/>
            </a:solidFill>
            <a:ln w="12700" cap="flat" cmpd="sng" algn="ctr">
              <a:solidFill>
                <a:srgbClr val="000000"/>
              </a:solidFill>
              <a:prstDash val="solid"/>
              <a:round/>
              <a:headEnd type="oval" w="med" len="med"/>
              <a:tailEnd type="none" w="med" len="med"/>
            </a:ln>
            <a:effectLst/>
          </p:spPr>
        </p:cxnSp>
        <p:cxnSp>
          <p:nvCxnSpPr>
            <p:cNvPr id="76" name="Straight Connector 75"/>
            <p:cNvCxnSpPr/>
            <p:nvPr/>
          </p:nvCxnSpPr>
          <p:spPr bwMode="auto">
            <a:xfrm flipH="1" flipV="1">
              <a:off x="7064278" y="2584222"/>
              <a:ext cx="777240" cy="0"/>
            </a:xfrm>
            <a:prstGeom prst="line">
              <a:avLst/>
            </a:prstGeom>
            <a:solidFill>
              <a:srgbClr val="FFFFFF"/>
            </a:solidFill>
            <a:ln w="12700" cap="flat" cmpd="sng" algn="ctr">
              <a:solidFill>
                <a:srgbClr val="000000"/>
              </a:solidFill>
              <a:prstDash val="solid"/>
              <a:round/>
              <a:headEnd type="oval" w="med" len="med"/>
              <a:tailEnd type="none" w="med" len="med"/>
            </a:ln>
            <a:effectLst/>
          </p:spPr>
        </p:cxnSp>
      </p:grpSp>
      <p:sp>
        <p:nvSpPr>
          <p:cNvPr id="56" name="TextBox 55"/>
          <p:cNvSpPr txBox="1"/>
          <p:nvPr/>
        </p:nvSpPr>
        <p:spPr>
          <a:xfrm rot="16200000">
            <a:off x="2910914" y="2415486"/>
            <a:ext cx="1455719" cy="276999"/>
          </a:xfrm>
          <a:prstGeom prst="rect">
            <a:avLst/>
          </a:prstGeom>
          <a:noFill/>
        </p:spPr>
        <p:txBody>
          <a:bodyPr vert="horz" wrap="square" rtlCol="0">
            <a:spAutoFit/>
          </a:bodyPr>
          <a:lstStyle/>
          <a:p>
            <a:pPr algn="ctr" eaLnBrk="0" fontAlgn="base" hangingPunct="0">
              <a:spcBef>
                <a:spcPct val="0"/>
              </a:spcBef>
              <a:spcAft>
                <a:spcPct val="0"/>
              </a:spcAft>
            </a:pPr>
            <a:r>
              <a:rPr lang="en-US" sz="1200" b="1" dirty="0" smtClean="0">
                <a:solidFill>
                  <a:srgbClr val="000000"/>
                </a:solidFill>
                <a:latin typeface="+mj-lt"/>
                <a:cs typeface="Arial" panose="020B0604020202020204" pitchFamily="34" charset="0"/>
              </a:rPr>
              <a:t>Safety Measure</a:t>
            </a:r>
            <a:endParaRPr lang="en-US" sz="1200" b="1" dirty="0">
              <a:solidFill>
                <a:srgbClr val="000000"/>
              </a:solidFill>
              <a:latin typeface="+mj-lt"/>
              <a:cs typeface="Arial" panose="020B0604020202020204" pitchFamily="34" charset="0"/>
            </a:endParaRPr>
          </a:p>
        </p:txBody>
      </p:sp>
      <p:sp>
        <p:nvSpPr>
          <p:cNvPr id="71" name="TextBox 70"/>
          <p:cNvSpPr txBox="1"/>
          <p:nvPr/>
        </p:nvSpPr>
        <p:spPr>
          <a:xfrm rot="16200000">
            <a:off x="5561056" y="2415486"/>
            <a:ext cx="1455719" cy="276999"/>
          </a:xfrm>
          <a:prstGeom prst="rect">
            <a:avLst/>
          </a:prstGeom>
          <a:noFill/>
        </p:spPr>
        <p:txBody>
          <a:bodyPr vert="horz" wrap="square" rtlCol="0">
            <a:spAutoFit/>
          </a:bodyPr>
          <a:lstStyle/>
          <a:p>
            <a:pPr algn="ctr" eaLnBrk="0" fontAlgn="base" hangingPunct="0">
              <a:spcBef>
                <a:spcPct val="0"/>
              </a:spcBef>
              <a:spcAft>
                <a:spcPct val="0"/>
              </a:spcAft>
            </a:pPr>
            <a:r>
              <a:rPr lang="en-US" sz="1200" b="1" dirty="0" smtClean="0">
                <a:solidFill>
                  <a:srgbClr val="000000"/>
                </a:solidFill>
                <a:latin typeface="+mj-lt"/>
                <a:cs typeface="Arial" panose="020B0604020202020204" pitchFamily="34" charset="0"/>
              </a:rPr>
              <a:t>Safety Measure</a:t>
            </a:r>
            <a:endParaRPr lang="en-US" sz="1200" b="1" dirty="0">
              <a:solidFill>
                <a:srgbClr val="000000"/>
              </a:solidFill>
              <a:latin typeface="+mj-lt"/>
              <a:cs typeface="Arial" panose="020B0604020202020204" pitchFamily="34" charset="0"/>
            </a:endParaRPr>
          </a:p>
        </p:txBody>
      </p:sp>
      <p:cxnSp>
        <p:nvCxnSpPr>
          <p:cNvPr id="7" name="Straight Connector 6"/>
          <p:cNvCxnSpPr/>
          <p:nvPr/>
        </p:nvCxnSpPr>
        <p:spPr>
          <a:xfrm>
            <a:off x="755857" y="1863703"/>
            <a:ext cx="228867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512068" y="1863703"/>
            <a:ext cx="228867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268279" y="1863703"/>
            <a:ext cx="228867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9" idx="0"/>
          </p:cNvCxnSpPr>
          <p:nvPr/>
        </p:nvCxnSpPr>
        <p:spPr bwMode="auto">
          <a:xfrm>
            <a:off x="4844582" y="2602396"/>
            <a:ext cx="815735" cy="167363"/>
          </a:xfrm>
          <a:prstGeom prst="line">
            <a:avLst/>
          </a:prstGeom>
          <a:solidFill>
            <a:srgbClr val="FFFFFF"/>
          </a:solidFill>
          <a:ln w="25400" cap="flat" cmpd="sng" algn="ctr">
            <a:solidFill>
              <a:srgbClr val="00AE00"/>
            </a:solidFill>
            <a:prstDash val="sysDash"/>
            <a:round/>
            <a:headEnd type="none" w="med" len="med"/>
            <a:tailEnd type="none" w="med" len="med"/>
          </a:ln>
          <a:effectLst/>
        </p:spPr>
      </p:cxnSp>
      <p:sp>
        <p:nvSpPr>
          <p:cNvPr id="6" name="TextBox 5"/>
          <p:cNvSpPr txBox="1"/>
          <p:nvPr/>
        </p:nvSpPr>
        <p:spPr>
          <a:xfrm>
            <a:off x="792827" y="5676900"/>
            <a:ext cx="7657631" cy="369332"/>
          </a:xfrm>
          <a:prstGeom prst="rect">
            <a:avLst/>
          </a:prstGeom>
          <a:noFill/>
        </p:spPr>
        <p:txBody>
          <a:bodyPr wrap="square" rtlCol="0">
            <a:spAutoFit/>
          </a:bodyPr>
          <a:lstStyle/>
          <a:p>
            <a:r>
              <a:rPr lang="en-US" dirty="0" smtClean="0"/>
              <a:t>Source: Safety Target Setting Final Report, December 2012, FHWA</a:t>
            </a:r>
            <a:endParaRPr lang="en-US" dirty="0"/>
          </a:p>
        </p:txBody>
      </p:sp>
    </p:spTree>
    <p:extLst>
      <p:ext uri="{BB962C8B-B14F-4D97-AF65-F5344CB8AC3E}">
        <p14:creationId xmlns:p14="http://schemas.microsoft.com/office/powerpoint/2010/main" val="1463487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Target Setting</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17</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1" name="TextBox 60"/>
          <p:cNvSpPr txBox="1"/>
          <p:nvPr/>
        </p:nvSpPr>
        <p:spPr>
          <a:xfrm>
            <a:off x="2801159" y="5476487"/>
            <a:ext cx="3737113" cy="830997"/>
          </a:xfrm>
          <a:prstGeom prst="rect">
            <a:avLst/>
          </a:prstGeom>
          <a:noFill/>
        </p:spPr>
        <p:txBody>
          <a:bodyPr wrap="square" rtlCol="0">
            <a:spAutoFit/>
          </a:bodyPr>
          <a:lstStyle/>
          <a:p>
            <a:pPr algn="ctr" eaLnBrk="0" fontAlgn="base" hangingPunct="0">
              <a:spcBef>
                <a:spcPct val="0"/>
              </a:spcBef>
              <a:spcAft>
                <a:spcPct val="0"/>
              </a:spcAft>
            </a:pPr>
            <a:r>
              <a:rPr lang="en-US" sz="2400" b="1" i="1" dirty="0" smtClean="0">
                <a:solidFill>
                  <a:schemeClr val="accent3">
                    <a:lumMod val="50000"/>
                  </a:schemeClr>
                </a:solidFill>
                <a:latin typeface="Arial Narrow" pitchFamily="34" charset="0"/>
              </a:rPr>
              <a:t>Where are we now?  </a:t>
            </a:r>
          </a:p>
          <a:p>
            <a:pPr algn="ctr" eaLnBrk="0" fontAlgn="base" hangingPunct="0">
              <a:spcBef>
                <a:spcPct val="0"/>
              </a:spcBef>
              <a:spcAft>
                <a:spcPct val="0"/>
              </a:spcAft>
            </a:pPr>
            <a:r>
              <a:rPr lang="en-US" sz="2400" b="1" dirty="0" smtClean="0">
                <a:solidFill>
                  <a:schemeClr val="accent3">
                    <a:lumMod val="50000"/>
                  </a:schemeClr>
                </a:solidFill>
                <a:latin typeface="Arial Narrow" pitchFamily="34" charset="0"/>
              </a:rPr>
              <a:t>Estimate existing trend</a:t>
            </a:r>
            <a:endParaRPr lang="en-US" sz="2400" b="1" dirty="0">
              <a:solidFill>
                <a:schemeClr val="accent3">
                  <a:lumMod val="50000"/>
                </a:schemeClr>
              </a:solidFill>
              <a:latin typeface="Arial Narrow" pitchFamily="34" charset="0"/>
            </a:endParaRPr>
          </a:p>
        </p:txBody>
      </p:sp>
      <p:grpSp>
        <p:nvGrpSpPr>
          <p:cNvPr id="8" name="Group 7"/>
          <p:cNvGrpSpPr/>
          <p:nvPr/>
        </p:nvGrpSpPr>
        <p:grpSpPr>
          <a:xfrm>
            <a:off x="1388504" y="1819507"/>
            <a:ext cx="6014378" cy="3635285"/>
            <a:chOff x="2331390" y="1543934"/>
            <a:chExt cx="4573554" cy="3049105"/>
          </a:xfrm>
        </p:grpSpPr>
        <p:cxnSp>
          <p:nvCxnSpPr>
            <p:cNvPr id="41" name="Straight Connector 40"/>
            <p:cNvCxnSpPr/>
            <p:nvPr/>
          </p:nvCxnSpPr>
          <p:spPr bwMode="auto">
            <a:xfrm>
              <a:off x="2606903" y="4168257"/>
              <a:ext cx="4295061" cy="0"/>
            </a:xfrm>
            <a:prstGeom prst="line">
              <a:avLst/>
            </a:prstGeom>
            <a:solidFill>
              <a:srgbClr val="FFFFFF"/>
            </a:solidFill>
            <a:ln w="19050" cap="flat" cmpd="sng" algn="ctr">
              <a:solidFill>
                <a:srgbClr val="000000"/>
              </a:solidFill>
              <a:prstDash val="solid"/>
              <a:round/>
              <a:headEnd type="none" w="med" len="med"/>
              <a:tailEnd type="none" w="med" len="med"/>
            </a:ln>
            <a:effectLst/>
          </p:spPr>
        </p:cxnSp>
        <p:grpSp>
          <p:nvGrpSpPr>
            <p:cNvPr id="89" name="Group 88"/>
            <p:cNvGrpSpPr/>
            <p:nvPr/>
          </p:nvGrpSpPr>
          <p:grpSpPr>
            <a:xfrm>
              <a:off x="2331390" y="1543934"/>
              <a:ext cx="4573554" cy="3049105"/>
              <a:chOff x="898714" y="1835869"/>
              <a:chExt cx="2204753" cy="1461115"/>
            </a:xfrm>
          </p:grpSpPr>
          <p:cxnSp>
            <p:nvCxnSpPr>
              <p:cNvPr id="43" name="Straight Connector 42"/>
              <p:cNvCxnSpPr/>
              <p:nvPr/>
            </p:nvCxnSpPr>
            <p:spPr bwMode="auto">
              <a:xfrm>
                <a:off x="2153718" y="2451858"/>
                <a:ext cx="890818" cy="167589"/>
              </a:xfrm>
              <a:prstGeom prst="line">
                <a:avLst/>
              </a:prstGeom>
              <a:solidFill>
                <a:srgbClr val="FFFFFF"/>
              </a:solidFill>
              <a:ln w="38100" cap="flat" cmpd="sng" algn="ctr">
                <a:solidFill>
                  <a:schemeClr val="accent4"/>
                </a:solidFill>
                <a:prstDash val="sysDash"/>
                <a:round/>
                <a:headEnd type="none" w="med" len="med"/>
                <a:tailEnd type="none" w="med" len="med"/>
              </a:ln>
              <a:effectLst/>
            </p:spPr>
          </p:cxnSp>
          <p:cxnSp>
            <p:nvCxnSpPr>
              <p:cNvPr id="42" name="Straight Connector 41"/>
              <p:cNvCxnSpPr/>
              <p:nvPr/>
            </p:nvCxnSpPr>
            <p:spPr bwMode="auto">
              <a:xfrm>
                <a:off x="1084172" y="2250521"/>
                <a:ext cx="1097489" cy="208193"/>
              </a:xfrm>
              <a:prstGeom prst="line">
                <a:avLst/>
              </a:prstGeom>
              <a:solidFill>
                <a:srgbClr val="FFFFFF"/>
              </a:solidFill>
              <a:ln w="38100" cap="flat" cmpd="sng" algn="ctr">
                <a:solidFill>
                  <a:schemeClr val="accent1"/>
                </a:solidFill>
                <a:prstDash val="solid"/>
                <a:round/>
                <a:headEnd type="none" w="med" len="med"/>
                <a:tailEnd type="none" w="med" len="med"/>
              </a:ln>
              <a:effectLst/>
            </p:spPr>
          </p:cxnSp>
          <p:cxnSp>
            <p:nvCxnSpPr>
              <p:cNvPr id="40" name="Straight Connector 39"/>
              <p:cNvCxnSpPr>
                <a:endCxn id="65" idx="1"/>
              </p:cNvCxnSpPr>
              <p:nvPr/>
            </p:nvCxnSpPr>
            <p:spPr bwMode="auto">
              <a:xfrm>
                <a:off x="1076756" y="1848709"/>
                <a:ext cx="0" cy="1314527"/>
              </a:xfrm>
              <a:prstGeom prst="line">
                <a:avLst/>
              </a:prstGeom>
              <a:solidFill>
                <a:srgbClr val="FFFFFF"/>
              </a:solidFill>
              <a:ln w="19050" cap="flat" cmpd="sng" algn="ctr">
                <a:solidFill>
                  <a:srgbClr val="000000"/>
                </a:solidFill>
                <a:prstDash val="solid"/>
                <a:round/>
                <a:headEnd type="none" w="med" len="med"/>
                <a:tailEnd type="none" w="med" len="med"/>
              </a:ln>
              <a:effectLst/>
            </p:spPr>
          </p:cxnSp>
          <p:sp>
            <p:nvSpPr>
              <p:cNvPr id="64" name="TextBox 63"/>
              <p:cNvSpPr txBox="1"/>
              <p:nvPr/>
            </p:nvSpPr>
            <p:spPr>
              <a:xfrm rot="16200000">
                <a:off x="383750" y="2350833"/>
                <a:ext cx="1207970" cy="178042"/>
              </a:xfrm>
              <a:prstGeom prst="rect">
                <a:avLst/>
              </a:prstGeom>
              <a:noFill/>
            </p:spPr>
            <p:txBody>
              <a:bodyPr vert="horz" wrap="square" rtlCol="0">
                <a:spAutoFit/>
              </a:bodyPr>
              <a:lstStyle/>
              <a:p>
                <a:pPr algn="ctr" eaLnBrk="0" fontAlgn="base" hangingPunct="0">
                  <a:spcBef>
                    <a:spcPct val="0"/>
                  </a:spcBef>
                  <a:spcAft>
                    <a:spcPct val="0"/>
                  </a:spcAft>
                </a:pPr>
                <a:r>
                  <a:rPr lang="en-US" b="1" dirty="0" smtClean="0">
                    <a:solidFill>
                      <a:srgbClr val="000000"/>
                    </a:solidFill>
                    <a:latin typeface="+mj-lt"/>
                    <a:cs typeface="Arial" panose="020B0604020202020204" pitchFamily="34" charset="0"/>
                  </a:rPr>
                  <a:t>Safety</a:t>
                </a:r>
                <a:r>
                  <a:rPr lang="en-US" sz="1400" b="1" dirty="0" smtClean="0">
                    <a:solidFill>
                      <a:srgbClr val="000000"/>
                    </a:solidFill>
                    <a:latin typeface="+mj-lt"/>
                    <a:cs typeface="Arial" panose="020B0604020202020204" pitchFamily="34" charset="0"/>
                  </a:rPr>
                  <a:t> </a:t>
                </a:r>
                <a:r>
                  <a:rPr lang="en-US" b="1" dirty="0" smtClean="0">
                    <a:solidFill>
                      <a:srgbClr val="000000"/>
                    </a:solidFill>
                    <a:latin typeface="+mj-lt"/>
                    <a:cs typeface="Arial" panose="020B0604020202020204" pitchFamily="34" charset="0"/>
                  </a:rPr>
                  <a:t>Measure</a:t>
                </a:r>
                <a:endParaRPr lang="en-US" b="1" dirty="0">
                  <a:solidFill>
                    <a:srgbClr val="000000"/>
                  </a:solidFill>
                  <a:latin typeface="+mj-lt"/>
                  <a:cs typeface="Arial" panose="020B0604020202020204" pitchFamily="34" charset="0"/>
                </a:endParaRPr>
              </a:p>
            </p:txBody>
          </p:sp>
          <p:sp>
            <p:nvSpPr>
              <p:cNvPr id="65" name="TextBox 64"/>
              <p:cNvSpPr txBox="1"/>
              <p:nvPr/>
            </p:nvSpPr>
            <p:spPr>
              <a:xfrm>
                <a:off x="1084172" y="3120002"/>
                <a:ext cx="2019295" cy="176982"/>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0000"/>
                    </a:solidFill>
                    <a:latin typeface="+mj-lt"/>
                  </a:rPr>
                  <a:t>Time</a:t>
                </a:r>
                <a:endParaRPr lang="en-US" b="1" dirty="0">
                  <a:solidFill>
                    <a:srgbClr val="000000"/>
                  </a:solidFill>
                  <a:latin typeface="+mj-lt"/>
                </a:endParaRPr>
              </a:p>
            </p:txBody>
          </p:sp>
        </p:grpSp>
      </p:grpSp>
      <p:sp>
        <p:nvSpPr>
          <p:cNvPr id="18" name="TextBox 17"/>
          <p:cNvSpPr txBox="1"/>
          <p:nvPr/>
        </p:nvSpPr>
        <p:spPr>
          <a:xfrm>
            <a:off x="755856" y="1288473"/>
            <a:ext cx="7930943"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1</a:t>
            </a:r>
            <a:endParaRPr lang="en-US" sz="2400" b="1" dirty="0">
              <a:solidFill>
                <a:schemeClr val="accent1">
                  <a:lumMod val="75000"/>
                </a:schemeClr>
              </a:solidFill>
              <a:latin typeface="+mj-lt"/>
            </a:endParaRPr>
          </a:p>
        </p:txBody>
      </p:sp>
      <p:cxnSp>
        <p:nvCxnSpPr>
          <p:cNvPr id="19" name="Straight Connector 18"/>
          <p:cNvCxnSpPr/>
          <p:nvPr/>
        </p:nvCxnSpPr>
        <p:spPr>
          <a:xfrm>
            <a:off x="755857" y="1713391"/>
            <a:ext cx="744433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122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8"/>
            <a:ext cx="8534400" cy="1143000"/>
          </a:xfrm>
        </p:spPr>
        <p:txBody>
          <a:bodyPr/>
          <a:lstStyle/>
          <a:p>
            <a:r>
              <a:rPr lang="en-US" dirty="0" smtClean="0"/>
              <a:t>Trend Analysis – Fatalities and Serious Injuries</a:t>
            </a:r>
            <a:br>
              <a:rPr lang="en-US" dirty="0" smtClean="0"/>
            </a:br>
            <a:r>
              <a:rPr lang="en-US" dirty="0" smtClean="0"/>
              <a:t>Cheyenne MPO Example</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18</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733773169"/>
              </p:ext>
            </p:extLst>
          </p:nvPr>
        </p:nvGraphicFramePr>
        <p:xfrm>
          <a:off x="523875" y="1245393"/>
          <a:ext cx="4533900" cy="2793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625153720"/>
              </p:ext>
            </p:extLst>
          </p:nvPr>
        </p:nvGraphicFramePr>
        <p:xfrm>
          <a:off x="3588543" y="3990975"/>
          <a:ext cx="4907757" cy="262175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333500" y="5952855"/>
            <a:ext cx="2333625" cy="369332"/>
          </a:xfrm>
          <a:prstGeom prst="rect">
            <a:avLst/>
          </a:prstGeom>
          <a:noFill/>
        </p:spPr>
        <p:txBody>
          <a:bodyPr wrap="square" rtlCol="0">
            <a:spAutoFit/>
          </a:bodyPr>
          <a:lstStyle/>
          <a:p>
            <a:r>
              <a:rPr lang="en-US" b="1" dirty="0" smtClean="0"/>
              <a:t>Cheyenne MPO</a:t>
            </a:r>
            <a:endParaRPr lang="en-US" b="1" dirty="0"/>
          </a:p>
        </p:txBody>
      </p:sp>
      <p:sp>
        <p:nvSpPr>
          <p:cNvPr id="8" name="Left Arrow 7"/>
          <p:cNvSpPr/>
          <p:nvPr/>
        </p:nvSpPr>
        <p:spPr>
          <a:xfrm>
            <a:off x="5057775" y="1581150"/>
            <a:ext cx="1533525" cy="1295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Fatalities</a:t>
            </a:r>
            <a:endParaRPr lang="en-US" dirty="0"/>
          </a:p>
        </p:txBody>
      </p:sp>
      <p:sp>
        <p:nvSpPr>
          <p:cNvPr id="9" name="Right Arrow 8"/>
          <p:cNvSpPr/>
          <p:nvPr/>
        </p:nvSpPr>
        <p:spPr>
          <a:xfrm>
            <a:off x="1924050" y="4276725"/>
            <a:ext cx="1743075" cy="1162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Serious Injuries</a:t>
            </a:r>
            <a:endParaRPr lang="en-US" dirty="0"/>
          </a:p>
        </p:txBody>
      </p:sp>
    </p:spTree>
    <p:extLst>
      <p:ext uri="{BB962C8B-B14F-4D97-AF65-F5344CB8AC3E}">
        <p14:creationId xmlns:p14="http://schemas.microsoft.com/office/powerpoint/2010/main" val="2463606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711005" y="5355167"/>
            <a:ext cx="5904475" cy="1277273"/>
          </a:xfrm>
          <a:prstGeom prst="rect">
            <a:avLst/>
          </a:prstGeom>
          <a:noFill/>
        </p:spPr>
        <p:txBody>
          <a:bodyPr wrap="square" rtlCol="0">
            <a:spAutoFit/>
          </a:bodyPr>
          <a:lstStyle/>
          <a:p>
            <a:pPr algn="ctr" eaLnBrk="0" fontAlgn="base" hangingPunct="0">
              <a:spcBef>
                <a:spcPct val="0"/>
              </a:spcBef>
              <a:spcAft>
                <a:spcPts val="600"/>
              </a:spcAft>
            </a:pPr>
            <a:r>
              <a:rPr lang="en-US" sz="2400" b="1" i="1" dirty="0">
                <a:solidFill>
                  <a:schemeClr val="accent3">
                    <a:lumMod val="50000"/>
                  </a:schemeClr>
                </a:solidFill>
                <a:latin typeface="Arial Narrow" pitchFamily="34" charset="0"/>
              </a:rPr>
              <a:t>What external factors will </a:t>
            </a:r>
            <a:r>
              <a:rPr lang="en-US" sz="2400" b="1" i="1" dirty="0" smtClean="0">
                <a:solidFill>
                  <a:schemeClr val="accent3">
                    <a:lumMod val="50000"/>
                  </a:schemeClr>
                </a:solidFill>
                <a:latin typeface="Arial Narrow" pitchFamily="34" charset="0"/>
              </a:rPr>
              <a:t>impact our </a:t>
            </a:r>
            <a:r>
              <a:rPr lang="en-US" sz="2400" b="1" i="1" dirty="0">
                <a:solidFill>
                  <a:schemeClr val="accent3">
                    <a:lumMod val="50000"/>
                  </a:schemeClr>
                </a:solidFill>
                <a:latin typeface="Arial Narrow" pitchFamily="34" charset="0"/>
              </a:rPr>
              <a:t>target?</a:t>
            </a:r>
          </a:p>
          <a:p>
            <a:pPr algn="ctr" eaLnBrk="0" fontAlgn="base" hangingPunct="0">
              <a:spcBef>
                <a:spcPct val="0"/>
              </a:spcBef>
              <a:spcAft>
                <a:spcPct val="0"/>
              </a:spcAft>
            </a:pPr>
            <a:r>
              <a:rPr lang="en-US" sz="2400" b="1" dirty="0">
                <a:solidFill>
                  <a:schemeClr val="accent3">
                    <a:lumMod val="50000"/>
                  </a:schemeClr>
                </a:solidFill>
                <a:latin typeface="Arial Narrow" pitchFamily="34" charset="0"/>
              </a:rPr>
              <a:t>Adjust trend for expected demographic and socioeconomic changes</a:t>
            </a:r>
          </a:p>
        </p:txBody>
      </p:sp>
      <p:grpSp>
        <p:nvGrpSpPr>
          <p:cNvPr id="20" name="Group 19"/>
          <p:cNvGrpSpPr/>
          <p:nvPr/>
        </p:nvGrpSpPr>
        <p:grpSpPr>
          <a:xfrm>
            <a:off x="1388504" y="1832033"/>
            <a:ext cx="6014378" cy="3635285"/>
            <a:chOff x="2331390" y="1543934"/>
            <a:chExt cx="4573554" cy="3049105"/>
          </a:xfrm>
        </p:grpSpPr>
        <p:cxnSp>
          <p:nvCxnSpPr>
            <p:cNvPr id="21" name="Straight Connector 20"/>
            <p:cNvCxnSpPr/>
            <p:nvPr/>
          </p:nvCxnSpPr>
          <p:spPr bwMode="auto">
            <a:xfrm>
              <a:off x="2606903" y="4168257"/>
              <a:ext cx="4295061" cy="0"/>
            </a:xfrm>
            <a:prstGeom prst="line">
              <a:avLst/>
            </a:prstGeom>
            <a:solidFill>
              <a:srgbClr val="FFFFFF"/>
            </a:solidFill>
            <a:ln w="19050" cap="flat" cmpd="sng" algn="ctr">
              <a:solidFill>
                <a:srgbClr val="000000"/>
              </a:solidFill>
              <a:prstDash val="solid"/>
              <a:round/>
              <a:headEnd type="none" w="med" len="med"/>
              <a:tailEnd type="none" w="med" len="med"/>
            </a:ln>
            <a:effectLst/>
          </p:spPr>
        </p:cxnSp>
        <p:grpSp>
          <p:nvGrpSpPr>
            <p:cNvPr id="22" name="Group 21"/>
            <p:cNvGrpSpPr/>
            <p:nvPr/>
          </p:nvGrpSpPr>
          <p:grpSpPr>
            <a:xfrm>
              <a:off x="2331390" y="1543934"/>
              <a:ext cx="4573554" cy="3049105"/>
              <a:chOff x="898714" y="1835869"/>
              <a:chExt cx="2204753" cy="1461115"/>
            </a:xfrm>
          </p:grpSpPr>
          <p:cxnSp>
            <p:nvCxnSpPr>
              <p:cNvPr id="25" name="Straight Connector 24"/>
              <p:cNvCxnSpPr>
                <a:endCxn id="27" idx="1"/>
              </p:cNvCxnSpPr>
              <p:nvPr/>
            </p:nvCxnSpPr>
            <p:spPr bwMode="auto">
              <a:xfrm>
                <a:off x="1076756" y="1848709"/>
                <a:ext cx="0" cy="1314527"/>
              </a:xfrm>
              <a:prstGeom prst="line">
                <a:avLst/>
              </a:prstGeom>
              <a:solidFill>
                <a:srgbClr val="FFFFFF"/>
              </a:solidFill>
              <a:ln w="19050" cap="flat" cmpd="sng" algn="ctr">
                <a:solidFill>
                  <a:srgbClr val="000000"/>
                </a:solidFill>
                <a:prstDash val="solid"/>
                <a:round/>
                <a:headEnd type="none" w="med" len="med"/>
                <a:tailEnd type="none" w="med" len="med"/>
              </a:ln>
              <a:effectLst/>
            </p:spPr>
          </p:cxnSp>
          <p:sp>
            <p:nvSpPr>
              <p:cNvPr id="26" name="TextBox 25"/>
              <p:cNvSpPr txBox="1"/>
              <p:nvPr/>
            </p:nvSpPr>
            <p:spPr>
              <a:xfrm rot="16200000">
                <a:off x="383750" y="2350833"/>
                <a:ext cx="1207970" cy="178042"/>
              </a:xfrm>
              <a:prstGeom prst="rect">
                <a:avLst/>
              </a:prstGeom>
              <a:noFill/>
            </p:spPr>
            <p:txBody>
              <a:bodyPr vert="horz" wrap="square" rtlCol="0">
                <a:spAutoFit/>
              </a:bodyPr>
              <a:lstStyle/>
              <a:p>
                <a:pPr algn="ctr" eaLnBrk="0" fontAlgn="base" hangingPunct="0">
                  <a:spcBef>
                    <a:spcPct val="0"/>
                  </a:spcBef>
                  <a:spcAft>
                    <a:spcPct val="0"/>
                  </a:spcAft>
                </a:pPr>
                <a:r>
                  <a:rPr lang="en-US" b="1" dirty="0" smtClean="0">
                    <a:solidFill>
                      <a:srgbClr val="000000"/>
                    </a:solidFill>
                    <a:latin typeface="+mj-lt"/>
                    <a:cs typeface="Arial" panose="020B0604020202020204" pitchFamily="34" charset="0"/>
                  </a:rPr>
                  <a:t>Safety</a:t>
                </a:r>
                <a:r>
                  <a:rPr lang="en-US" sz="1400" b="1" dirty="0" smtClean="0">
                    <a:solidFill>
                      <a:srgbClr val="000000"/>
                    </a:solidFill>
                    <a:latin typeface="+mj-lt"/>
                    <a:cs typeface="Arial" panose="020B0604020202020204" pitchFamily="34" charset="0"/>
                  </a:rPr>
                  <a:t> </a:t>
                </a:r>
                <a:r>
                  <a:rPr lang="en-US" b="1" dirty="0" smtClean="0">
                    <a:solidFill>
                      <a:srgbClr val="000000"/>
                    </a:solidFill>
                    <a:latin typeface="+mj-lt"/>
                    <a:cs typeface="Arial" panose="020B0604020202020204" pitchFamily="34" charset="0"/>
                  </a:rPr>
                  <a:t>Measure</a:t>
                </a:r>
                <a:endParaRPr lang="en-US" b="1" dirty="0">
                  <a:solidFill>
                    <a:srgbClr val="000000"/>
                  </a:solidFill>
                  <a:latin typeface="+mj-lt"/>
                  <a:cs typeface="Arial" panose="020B0604020202020204" pitchFamily="34" charset="0"/>
                </a:endParaRPr>
              </a:p>
            </p:txBody>
          </p:sp>
          <p:sp>
            <p:nvSpPr>
              <p:cNvPr id="27" name="TextBox 26"/>
              <p:cNvSpPr txBox="1"/>
              <p:nvPr/>
            </p:nvSpPr>
            <p:spPr>
              <a:xfrm>
                <a:off x="1084172" y="3120002"/>
                <a:ext cx="2019295" cy="176982"/>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0000"/>
                    </a:solidFill>
                    <a:latin typeface="+mj-lt"/>
                  </a:rPr>
                  <a:t>Time</a:t>
                </a:r>
                <a:endParaRPr lang="en-US" b="1" dirty="0">
                  <a:solidFill>
                    <a:srgbClr val="000000"/>
                  </a:solidFill>
                  <a:latin typeface="+mj-lt"/>
                </a:endParaRPr>
              </a:p>
            </p:txBody>
          </p:sp>
        </p:grpSp>
      </p:grpSp>
      <p:sp>
        <p:nvSpPr>
          <p:cNvPr id="2" name="Title 1"/>
          <p:cNvSpPr>
            <a:spLocks noGrp="1"/>
          </p:cNvSpPr>
          <p:nvPr>
            <p:ph type="title"/>
          </p:nvPr>
        </p:nvSpPr>
        <p:spPr/>
        <p:txBody>
          <a:bodyPr/>
          <a:lstStyle/>
          <a:p>
            <a:r>
              <a:rPr lang="en-US" dirty="0" smtClean="0"/>
              <a:t>Evidence-Based Target Setting</a:t>
            </a:r>
            <a:br>
              <a:rPr lang="en-US" dirty="0" smtClean="0"/>
            </a:br>
            <a:r>
              <a:rPr lang="en-US" sz="2400" i="1" dirty="0" smtClean="0"/>
              <a:t>Exogenous Factors</a:t>
            </a:r>
            <a:endParaRPr lang="en-US" sz="2400" i="1"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19</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 name="Group 2"/>
          <p:cNvGrpSpPr/>
          <p:nvPr/>
        </p:nvGrpSpPr>
        <p:grpSpPr>
          <a:xfrm>
            <a:off x="2094855" y="2932923"/>
            <a:ext cx="4889309" cy="1751812"/>
            <a:chOff x="2094856" y="3070709"/>
            <a:chExt cx="4313274" cy="1545422"/>
          </a:xfrm>
        </p:grpSpPr>
        <p:cxnSp>
          <p:nvCxnSpPr>
            <p:cNvPr id="46" name="Straight Connector 45"/>
            <p:cNvCxnSpPr/>
            <p:nvPr/>
          </p:nvCxnSpPr>
          <p:spPr bwMode="auto">
            <a:xfrm>
              <a:off x="2094856" y="3070709"/>
              <a:ext cx="2472607" cy="535710"/>
            </a:xfrm>
            <a:prstGeom prst="line">
              <a:avLst/>
            </a:prstGeom>
            <a:solidFill>
              <a:srgbClr val="FFFFFF"/>
            </a:solidFill>
            <a:ln w="38100" cap="flat" cmpd="sng" algn="ctr">
              <a:solidFill>
                <a:schemeClr val="accent1"/>
              </a:solidFill>
              <a:prstDash val="solid"/>
              <a:round/>
              <a:headEnd type="none" w="med" len="med"/>
              <a:tailEnd type="none" w="med" len="med"/>
            </a:ln>
            <a:effectLst/>
          </p:spPr>
        </p:cxnSp>
        <p:sp>
          <p:nvSpPr>
            <p:cNvPr id="39" name="Isosceles Triangle 38"/>
            <p:cNvSpPr/>
            <p:nvPr/>
          </p:nvSpPr>
          <p:spPr bwMode="auto">
            <a:xfrm rot="17023452">
              <a:off x="4621171" y="2840609"/>
              <a:ext cx="1105301" cy="1843736"/>
            </a:xfrm>
            <a:prstGeom prst="triangle">
              <a:avLst/>
            </a:prstGeom>
            <a:solidFill>
              <a:srgbClr val="FFFFFF">
                <a:lumMod val="85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latin typeface="Book Antiqua" pitchFamily="18" charset="0"/>
              </a:endParaRPr>
            </a:p>
          </p:txBody>
        </p:sp>
        <p:sp>
          <p:nvSpPr>
            <p:cNvPr id="47" name="Arc 46"/>
            <p:cNvSpPr/>
            <p:nvPr/>
          </p:nvSpPr>
          <p:spPr bwMode="auto">
            <a:xfrm rot="3315662">
              <a:off x="5005667" y="3213668"/>
              <a:ext cx="1294110" cy="1510816"/>
            </a:xfrm>
            <a:prstGeom prst="arc">
              <a:avLst>
                <a:gd name="adj1" fmla="val 15578973"/>
                <a:gd name="adj2" fmla="val 341318"/>
              </a:avLst>
            </a:prstGeom>
            <a:solidFill>
              <a:srgbClr val="FFFFFF">
                <a:lumMod val="85000"/>
              </a:srgbClr>
            </a:solidFill>
            <a:ln w="12700" cap="flat" cmpd="sng" algn="ctr">
              <a:solidFill>
                <a:srgbClr val="000000"/>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latin typeface="Book Antiqua" pitchFamily="18" charset="0"/>
              </a:endParaRPr>
            </a:p>
          </p:txBody>
        </p:sp>
      </p:grpSp>
      <p:sp>
        <p:nvSpPr>
          <p:cNvPr id="16" name="TextBox 15"/>
          <p:cNvSpPr txBox="1"/>
          <p:nvPr/>
        </p:nvSpPr>
        <p:spPr>
          <a:xfrm>
            <a:off x="755856" y="1300999"/>
            <a:ext cx="7930943"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2</a:t>
            </a:r>
            <a:endParaRPr lang="en-US" sz="2400" b="1" dirty="0">
              <a:solidFill>
                <a:schemeClr val="accent1">
                  <a:lumMod val="75000"/>
                </a:schemeClr>
              </a:solidFill>
              <a:latin typeface="+mj-lt"/>
            </a:endParaRPr>
          </a:p>
        </p:txBody>
      </p:sp>
      <p:cxnSp>
        <p:nvCxnSpPr>
          <p:cNvPr id="17" name="Straight Connector 16"/>
          <p:cNvCxnSpPr/>
          <p:nvPr/>
        </p:nvCxnSpPr>
        <p:spPr>
          <a:xfrm>
            <a:off x="755857" y="1725917"/>
            <a:ext cx="744433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4632038" y="3499264"/>
            <a:ext cx="2295075" cy="452002"/>
          </a:xfrm>
          <a:prstGeom prst="line">
            <a:avLst/>
          </a:prstGeom>
          <a:solidFill>
            <a:srgbClr val="FFFFFF"/>
          </a:solidFill>
          <a:ln w="38100" cap="flat" cmpd="sng" algn="ctr">
            <a:solidFill>
              <a:schemeClr val="accent4"/>
            </a:solidFill>
            <a:prstDash val="sysDash"/>
            <a:round/>
            <a:headEnd type="none" w="med" len="med"/>
            <a:tailEnd type="none" w="med" len="med"/>
          </a:ln>
          <a:effectLst/>
        </p:spPr>
      </p:cxnSp>
    </p:spTree>
    <p:extLst>
      <p:ext uri="{BB962C8B-B14F-4D97-AF65-F5344CB8AC3E}">
        <p14:creationId xmlns:p14="http://schemas.microsoft.com/office/powerpoint/2010/main" val="134960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63670" y="1374732"/>
            <a:ext cx="6694379" cy="4947455"/>
          </a:xfrm>
        </p:spPr>
        <p:txBody>
          <a:bodyPr/>
          <a:lstStyle/>
          <a:p>
            <a:r>
              <a:rPr lang="en-US" dirty="0" smtClean="0"/>
              <a:t>MAP-21 Requirements</a:t>
            </a:r>
          </a:p>
          <a:p>
            <a:r>
              <a:rPr lang="en-US" dirty="0" smtClean="0"/>
              <a:t>Safety Data</a:t>
            </a:r>
          </a:p>
          <a:p>
            <a:r>
              <a:rPr lang="en-US" dirty="0" smtClean="0"/>
              <a:t>Benefits of Safety </a:t>
            </a:r>
            <a:r>
              <a:rPr lang="en-US" dirty="0"/>
              <a:t>F</a:t>
            </a:r>
            <a:r>
              <a:rPr lang="en-US" dirty="0" smtClean="0"/>
              <a:t>ocus</a:t>
            </a:r>
          </a:p>
          <a:p>
            <a:r>
              <a:rPr lang="en-US" dirty="0" smtClean="0"/>
              <a:t>Safety Target Setting methods</a:t>
            </a:r>
          </a:p>
          <a:p>
            <a:r>
              <a:rPr lang="en-US" dirty="0" smtClean="0"/>
              <a:t>Achieving safety targets at a regional level</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2</a:t>
            </a:fld>
            <a:endParaRPr lang="en-US" dirty="0"/>
          </a:p>
        </p:txBody>
      </p:sp>
    </p:spTree>
    <p:extLst>
      <p:ext uri="{BB962C8B-B14F-4D97-AF65-F5344CB8AC3E}">
        <p14:creationId xmlns:p14="http://schemas.microsoft.com/office/powerpoint/2010/main" val="141047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Target Based on Exogenous Factors</a:t>
            </a:r>
            <a:endParaRPr lang="en-US" dirty="0"/>
          </a:p>
        </p:txBody>
      </p:sp>
      <p:sp>
        <p:nvSpPr>
          <p:cNvPr id="3" name="Content Placeholder 2"/>
          <p:cNvSpPr>
            <a:spLocks noGrp="1"/>
          </p:cNvSpPr>
          <p:nvPr>
            <p:ph idx="1"/>
          </p:nvPr>
        </p:nvSpPr>
        <p:spPr/>
        <p:txBody>
          <a:bodyPr/>
          <a:lstStyle/>
          <a:p>
            <a:r>
              <a:rPr lang="en-US" dirty="0" smtClean="0"/>
              <a:t>Vehicle Miles Traveled</a:t>
            </a:r>
          </a:p>
          <a:p>
            <a:r>
              <a:rPr lang="en-US" dirty="0" smtClean="0"/>
              <a:t>Mode Shifts</a:t>
            </a:r>
          </a:p>
          <a:p>
            <a:r>
              <a:rPr lang="en-US" dirty="0" smtClean="0"/>
              <a:t>Population Growth</a:t>
            </a:r>
          </a:p>
          <a:p>
            <a:r>
              <a:rPr lang="en-US" dirty="0" smtClean="0"/>
              <a:t>Anticipated age cohorts with higher risk</a:t>
            </a:r>
          </a:p>
          <a:p>
            <a:pPr lvl="1"/>
            <a:r>
              <a:rPr lang="en-US" dirty="0" smtClean="0"/>
              <a:t>Younger drivers (under age 25)</a:t>
            </a:r>
          </a:p>
          <a:p>
            <a:pPr lvl="1"/>
            <a:r>
              <a:rPr lang="en-US" dirty="0" smtClean="0"/>
              <a:t>Older drivers (65 and over)</a:t>
            </a:r>
          </a:p>
        </p:txBody>
      </p:sp>
      <p:sp>
        <p:nvSpPr>
          <p:cNvPr id="4" name="Slide Number Placeholder 3"/>
          <p:cNvSpPr>
            <a:spLocks noGrp="1"/>
          </p:cNvSpPr>
          <p:nvPr>
            <p:ph type="sldNum" sz="quarter" idx="12"/>
          </p:nvPr>
        </p:nvSpPr>
        <p:spPr/>
        <p:txBody>
          <a:bodyPr/>
          <a:lstStyle/>
          <a:p>
            <a:fld id="{0D4FE8A7-E3EE-4ADC-A9FA-991EDFB2772D}" type="slidenum">
              <a:rPr lang="en-US" smtClean="0"/>
              <a:pPr/>
              <a:t>20</a:t>
            </a:fld>
            <a:endParaRPr lang="en-US" dirty="0"/>
          </a:p>
        </p:txBody>
      </p:sp>
    </p:spTree>
    <p:extLst>
      <p:ext uri="{BB962C8B-B14F-4D97-AF65-F5344CB8AC3E}">
        <p14:creationId xmlns:p14="http://schemas.microsoft.com/office/powerpoint/2010/main" val="92795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Trend – Cheyenne MPO</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21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818151192"/>
              </p:ext>
            </p:extLst>
          </p:nvPr>
        </p:nvGraphicFramePr>
        <p:xfrm>
          <a:off x="0" y="1334948"/>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39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Miles Traveled Trend - Cheyenne MPO</a:t>
            </a:r>
            <a:endParaRPr lang="en-US" dirty="0"/>
          </a:p>
        </p:txBody>
      </p:sp>
      <p:sp>
        <p:nvSpPr>
          <p:cNvPr id="4" name="Slide Number Placeholder 3"/>
          <p:cNvSpPr>
            <a:spLocks noGrp="1"/>
          </p:cNvSpPr>
          <p:nvPr>
            <p:ph type="sldNum" sz="quarter" idx="12"/>
          </p:nvPr>
        </p:nvSpPr>
        <p:spPr/>
        <p:txBody>
          <a:bodyPr/>
          <a:lstStyle/>
          <a:p>
            <a:fld id="{6EFA8406-D672-4E03-9ABF-F4A7E3A351AA}" type="slidenum">
              <a:rPr lang="en-US" smtClean="0"/>
              <a:pPr/>
              <a:t>22</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641884148"/>
              </p:ext>
            </p:extLst>
          </p:nvPr>
        </p:nvGraphicFramePr>
        <p:xfrm>
          <a:off x="-1" y="1256121"/>
          <a:ext cx="9144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323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Target Based on </a:t>
            </a:r>
            <a:br>
              <a:rPr lang="en-US" dirty="0" smtClean="0"/>
            </a:br>
            <a:r>
              <a:rPr lang="en-US" dirty="0" smtClean="0"/>
              <a:t>Exogenous Factors</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23</a:t>
            </a:fld>
            <a:endParaRPr lang="en-US" dirty="0"/>
          </a:p>
        </p:txBody>
      </p:sp>
      <p:graphicFrame>
        <p:nvGraphicFramePr>
          <p:cNvPr id="5" name="Chart 4"/>
          <p:cNvGraphicFramePr/>
          <p:nvPr>
            <p:extLst>
              <p:ext uri="{D42A27DB-BD31-4B8C-83A1-F6EECF244321}">
                <p14:modId xmlns:p14="http://schemas.microsoft.com/office/powerpoint/2010/main" val="1220025400"/>
              </p:ext>
            </p:extLst>
          </p:nvPr>
        </p:nvGraphicFramePr>
        <p:xfrm>
          <a:off x="563563" y="1387475"/>
          <a:ext cx="8342442" cy="47252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95056" y="1387475"/>
            <a:ext cx="5247408" cy="369332"/>
          </a:xfrm>
          <a:prstGeom prst="rect">
            <a:avLst/>
          </a:prstGeom>
          <a:noFill/>
        </p:spPr>
        <p:txBody>
          <a:bodyPr wrap="square" rtlCol="0">
            <a:spAutoFit/>
          </a:bodyPr>
          <a:lstStyle/>
          <a:p>
            <a:pPr algn="ctr"/>
            <a:r>
              <a:rPr lang="en-US" b="1" i="1" dirty="0" smtClean="0">
                <a:solidFill>
                  <a:schemeClr val="accent3">
                    <a:lumMod val="75000"/>
                  </a:schemeClr>
                </a:solidFill>
              </a:rPr>
              <a:t>National Fatalities per 100,000 Population</a:t>
            </a:r>
            <a:endParaRPr lang="en-US" b="1" i="1" dirty="0">
              <a:solidFill>
                <a:schemeClr val="accent3">
                  <a:lumMod val="75000"/>
                </a:schemeClr>
              </a:solidFill>
            </a:endParaRPr>
          </a:p>
        </p:txBody>
      </p:sp>
    </p:spTree>
    <p:extLst>
      <p:ext uri="{BB962C8B-B14F-4D97-AF65-F5344CB8AC3E}">
        <p14:creationId xmlns:p14="http://schemas.microsoft.com/office/powerpoint/2010/main" val="110114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Target Setting</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24</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TextBox 20"/>
          <p:cNvSpPr txBox="1"/>
          <p:nvPr/>
        </p:nvSpPr>
        <p:spPr>
          <a:xfrm>
            <a:off x="1894418" y="5412623"/>
            <a:ext cx="5683829" cy="1277273"/>
          </a:xfrm>
          <a:prstGeom prst="rect">
            <a:avLst/>
          </a:prstGeom>
          <a:noFill/>
        </p:spPr>
        <p:txBody>
          <a:bodyPr wrap="square" rtlCol="0">
            <a:spAutoFit/>
          </a:bodyPr>
          <a:lstStyle/>
          <a:p>
            <a:pPr algn="ctr" eaLnBrk="0" fontAlgn="base" hangingPunct="0">
              <a:spcBef>
                <a:spcPct val="0"/>
              </a:spcBef>
              <a:spcAft>
                <a:spcPts val="600"/>
              </a:spcAft>
            </a:pPr>
            <a:r>
              <a:rPr lang="en-US" sz="2400" b="1" i="1" dirty="0">
                <a:solidFill>
                  <a:schemeClr val="accent3">
                    <a:lumMod val="50000"/>
                  </a:schemeClr>
                </a:solidFill>
                <a:latin typeface="Arial Narrow" pitchFamily="34" charset="0"/>
              </a:rPr>
              <a:t>What </a:t>
            </a:r>
            <a:r>
              <a:rPr lang="en-US" sz="2400" b="1" i="1" dirty="0" smtClean="0">
                <a:solidFill>
                  <a:schemeClr val="accent3">
                    <a:lumMod val="50000"/>
                  </a:schemeClr>
                </a:solidFill>
                <a:latin typeface="Arial Narrow" pitchFamily="34" charset="0"/>
              </a:rPr>
              <a:t>is the impact of improvements</a:t>
            </a:r>
            <a:r>
              <a:rPr lang="en-US" sz="2400" b="1" i="1" dirty="0">
                <a:solidFill>
                  <a:schemeClr val="accent3">
                    <a:lumMod val="50000"/>
                  </a:schemeClr>
                </a:solidFill>
                <a:latin typeface="Arial Narrow" pitchFamily="34" charset="0"/>
              </a:rPr>
              <a:t>?</a:t>
            </a:r>
          </a:p>
          <a:p>
            <a:pPr algn="ctr" eaLnBrk="0" fontAlgn="base" hangingPunct="0">
              <a:spcBef>
                <a:spcPct val="0"/>
              </a:spcBef>
              <a:spcAft>
                <a:spcPct val="0"/>
              </a:spcAft>
            </a:pPr>
            <a:r>
              <a:rPr lang="en-US" sz="2400" b="1" dirty="0">
                <a:solidFill>
                  <a:schemeClr val="accent3">
                    <a:lumMod val="50000"/>
                  </a:schemeClr>
                </a:solidFill>
                <a:latin typeface="Arial Narrow" pitchFamily="34" charset="0"/>
              </a:rPr>
              <a:t>Estimate target based on forecasted fatality reduction from safety plans</a:t>
            </a:r>
          </a:p>
        </p:txBody>
      </p:sp>
      <p:sp>
        <p:nvSpPr>
          <p:cNvPr id="30" name="TextBox 29"/>
          <p:cNvSpPr txBox="1"/>
          <p:nvPr/>
        </p:nvSpPr>
        <p:spPr>
          <a:xfrm>
            <a:off x="755856" y="1288473"/>
            <a:ext cx="7930943" cy="461665"/>
          </a:xfrm>
          <a:prstGeom prst="rect">
            <a:avLst/>
          </a:prstGeom>
          <a:noFill/>
        </p:spPr>
        <p:txBody>
          <a:bodyPr wrap="square" rtlCol="0">
            <a:spAutoFit/>
          </a:bodyPr>
          <a:lstStyle/>
          <a:p>
            <a:pPr algn="ctr"/>
            <a:r>
              <a:rPr lang="en-US" sz="2400" b="1" dirty="0" smtClean="0">
                <a:solidFill>
                  <a:schemeClr val="accent1">
                    <a:lumMod val="75000"/>
                  </a:schemeClr>
                </a:solidFill>
                <a:latin typeface="+mj-lt"/>
              </a:rPr>
              <a:t>3</a:t>
            </a:r>
            <a:endParaRPr lang="en-US" sz="2400" b="1" dirty="0">
              <a:solidFill>
                <a:schemeClr val="accent1">
                  <a:lumMod val="75000"/>
                </a:schemeClr>
              </a:solidFill>
              <a:latin typeface="+mj-lt"/>
            </a:endParaRPr>
          </a:p>
        </p:txBody>
      </p:sp>
      <p:cxnSp>
        <p:nvCxnSpPr>
          <p:cNvPr id="31" name="Straight Connector 30"/>
          <p:cNvCxnSpPr/>
          <p:nvPr/>
        </p:nvCxnSpPr>
        <p:spPr>
          <a:xfrm>
            <a:off x="755857" y="1713391"/>
            <a:ext cx="7444339" cy="0"/>
          </a:xfrm>
          <a:prstGeom prst="line">
            <a:avLst/>
          </a:prstGeom>
          <a:ln w="19050">
            <a:gradFill flip="none" rotWithShape="1">
              <a:gsLst>
                <a:gs pos="0">
                  <a:schemeClr val="accent1">
                    <a:lumMod val="75000"/>
                    <a:alpha val="0"/>
                  </a:schemeClr>
                </a:gs>
                <a:gs pos="50000">
                  <a:schemeClr val="accent1">
                    <a:lumMod val="75000"/>
                  </a:schemeClr>
                </a:gs>
                <a:gs pos="100000">
                  <a:schemeClr val="accent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388504" y="1819507"/>
            <a:ext cx="6014378" cy="3635285"/>
            <a:chOff x="1388504" y="1819507"/>
            <a:chExt cx="6014378" cy="3635285"/>
          </a:xfrm>
        </p:grpSpPr>
        <p:grpSp>
          <p:nvGrpSpPr>
            <p:cNvPr id="22" name="Group 21"/>
            <p:cNvGrpSpPr/>
            <p:nvPr/>
          </p:nvGrpSpPr>
          <p:grpSpPr>
            <a:xfrm>
              <a:off x="1388504" y="1819507"/>
              <a:ext cx="6014378" cy="3635285"/>
              <a:chOff x="2331390" y="1543934"/>
              <a:chExt cx="4573554" cy="3049105"/>
            </a:xfrm>
          </p:grpSpPr>
          <p:cxnSp>
            <p:nvCxnSpPr>
              <p:cNvPr id="23" name="Straight Connector 22"/>
              <p:cNvCxnSpPr/>
              <p:nvPr/>
            </p:nvCxnSpPr>
            <p:spPr bwMode="auto">
              <a:xfrm>
                <a:off x="2606903" y="4168257"/>
                <a:ext cx="4295061" cy="0"/>
              </a:xfrm>
              <a:prstGeom prst="line">
                <a:avLst/>
              </a:prstGeom>
              <a:solidFill>
                <a:srgbClr val="FFFFFF"/>
              </a:solidFill>
              <a:ln w="19050" cap="flat" cmpd="sng" algn="ctr">
                <a:solidFill>
                  <a:srgbClr val="000000"/>
                </a:solidFill>
                <a:prstDash val="solid"/>
                <a:round/>
                <a:headEnd type="none" w="med" len="med"/>
                <a:tailEnd type="none" w="med" len="med"/>
              </a:ln>
              <a:effectLst/>
            </p:spPr>
          </p:cxnSp>
          <p:grpSp>
            <p:nvGrpSpPr>
              <p:cNvPr id="24" name="Group 23"/>
              <p:cNvGrpSpPr/>
              <p:nvPr/>
            </p:nvGrpSpPr>
            <p:grpSpPr>
              <a:xfrm>
                <a:off x="2331390" y="1543934"/>
                <a:ext cx="4573554" cy="3049105"/>
                <a:chOff x="898714" y="1835869"/>
                <a:chExt cx="2204753" cy="1461115"/>
              </a:xfrm>
            </p:grpSpPr>
            <p:cxnSp>
              <p:nvCxnSpPr>
                <p:cNvPr id="27" name="Straight Connector 26"/>
                <p:cNvCxnSpPr>
                  <a:endCxn id="29" idx="1"/>
                </p:cNvCxnSpPr>
                <p:nvPr/>
              </p:nvCxnSpPr>
              <p:spPr bwMode="auto">
                <a:xfrm>
                  <a:off x="1076756" y="1848709"/>
                  <a:ext cx="0" cy="1314527"/>
                </a:xfrm>
                <a:prstGeom prst="line">
                  <a:avLst/>
                </a:prstGeom>
                <a:solidFill>
                  <a:srgbClr val="FFFFFF"/>
                </a:solidFill>
                <a:ln w="19050" cap="flat" cmpd="sng" algn="ctr">
                  <a:solidFill>
                    <a:srgbClr val="000000"/>
                  </a:solidFill>
                  <a:prstDash val="solid"/>
                  <a:round/>
                  <a:headEnd type="none" w="med" len="med"/>
                  <a:tailEnd type="none" w="med" len="med"/>
                </a:ln>
                <a:effectLst/>
              </p:spPr>
            </p:cxnSp>
            <p:sp>
              <p:nvSpPr>
                <p:cNvPr id="28" name="TextBox 27"/>
                <p:cNvSpPr txBox="1"/>
                <p:nvPr/>
              </p:nvSpPr>
              <p:spPr>
                <a:xfrm rot="16200000">
                  <a:off x="383750" y="2350833"/>
                  <a:ext cx="1207970" cy="178042"/>
                </a:xfrm>
                <a:prstGeom prst="rect">
                  <a:avLst/>
                </a:prstGeom>
                <a:noFill/>
              </p:spPr>
              <p:txBody>
                <a:bodyPr vert="horz" wrap="square" rtlCol="0">
                  <a:spAutoFit/>
                </a:bodyPr>
                <a:lstStyle/>
                <a:p>
                  <a:pPr algn="ctr" eaLnBrk="0" fontAlgn="base" hangingPunct="0">
                    <a:spcBef>
                      <a:spcPct val="0"/>
                    </a:spcBef>
                    <a:spcAft>
                      <a:spcPct val="0"/>
                    </a:spcAft>
                  </a:pPr>
                  <a:r>
                    <a:rPr lang="en-US" b="1" dirty="0" smtClean="0">
                      <a:solidFill>
                        <a:srgbClr val="000000"/>
                      </a:solidFill>
                      <a:latin typeface="+mj-lt"/>
                      <a:cs typeface="Arial" panose="020B0604020202020204" pitchFamily="34" charset="0"/>
                    </a:rPr>
                    <a:t>Safety</a:t>
                  </a:r>
                  <a:r>
                    <a:rPr lang="en-US" sz="1400" b="1" dirty="0" smtClean="0">
                      <a:solidFill>
                        <a:srgbClr val="000000"/>
                      </a:solidFill>
                      <a:latin typeface="+mj-lt"/>
                      <a:cs typeface="Arial" panose="020B0604020202020204" pitchFamily="34" charset="0"/>
                    </a:rPr>
                    <a:t> </a:t>
                  </a:r>
                  <a:r>
                    <a:rPr lang="en-US" b="1" dirty="0" smtClean="0">
                      <a:solidFill>
                        <a:srgbClr val="000000"/>
                      </a:solidFill>
                      <a:latin typeface="+mj-lt"/>
                      <a:cs typeface="Arial" panose="020B0604020202020204" pitchFamily="34" charset="0"/>
                    </a:rPr>
                    <a:t>Measure</a:t>
                  </a:r>
                  <a:endParaRPr lang="en-US" b="1" dirty="0">
                    <a:solidFill>
                      <a:srgbClr val="000000"/>
                    </a:solidFill>
                    <a:latin typeface="+mj-lt"/>
                    <a:cs typeface="Arial" panose="020B0604020202020204" pitchFamily="34" charset="0"/>
                  </a:endParaRPr>
                </a:p>
              </p:txBody>
            </p:sp>
            <p:sp>
              <p:nvSpPr>
                <p:cNvPr id="29" name="TextBox 28"/>
                <p:cNvSpPr txBox="1"/>
                <p:nvPr/>
              </p:nvSpPr>
              <p:spPr>
                <a:xfrm>
                  <a:off x="1084172" y="3120002"/>
                  <a:ext cx="2019295" cy="176982"/>
                </a:xfrm>
                <a:prstGeom prst="rect">
                  <a:avLst/>
                </a:prstGeom>
                <a:noFill/>
              </p:spPr>
              <p:txBody>
                <a:bodyPr wrap="square" rtlCol="0">
                  <a:spAutoFit/>
                </a:bodyPr>
                <a:lstStyle/>
                <a:p>
                  <a:pPr algn="ctr" eaLnBrk="0" fontAlgn="base" hangingPunct="0">
                    <a:spcBef>
                      <a:spcPct val="0"/>
                    </a:spcBef>
                    <a:spcAft>
                      <a:spcPct val="0"/>
                    </a:spcAft>
                  </a:pPr>
                  <a:r>
                    <a:rPr lang="en-US" b="1" dirty="0" smtClean="0">
                      <a:solidFill>
                        <a:srgbClr val="000000"/>
                      </a:solidFill>
                      <a:latin typeface="+mj-lt"/>
                    </a:rPr>
                    <a:t>Time</a:t>
                  </a:r>
                  <a:endParaRPr lang="en-US" b="1" dirty="0">
                    <a:solidFill>
                      <a:srgbClr val="000000"/>
                    </a:solidFill>
                    <a:latin typeface="+mj-lt"/>
                  </a:endParaRPr>
                </a:p>
              </p:txBody>
            </p:sp>
            <p:cxnSp>
              <p:nvCxnSpPr>
                <p:cNvPr id="25" name="Straight Connector 24"/>
                <p:cNvCxnSpPr/>
                <p:nvPr/>
              </p:nvCxnSpPr>
              <p:spPr bwMode="auto">
                <a:xfrm>
                  <a:off x="2153718" y="2451858"/>
                  <a:ext cx="890818" cy="167589"/>
                </a:xfrm>
                <a:prstGeom prst="line">
                  <a:avLst/>
                </a:prstGeom>
                <a:solidFill>
                  <a:srgbClr val="FFFFFF"/>
                </a:solidFill>
                <a:ln w="38100" cap="flat" cmpd="sng" algn="ctr">
                  <a:solidFill>
                    <a:schemeClr val="accent4"/>
                  </a:solidFill>
                  <a:prstDash val="sysDash"/>
                  <a:round/>
                  <a:headEnd type="none" w="med" len="med"/>
                  <a:tailEnd type="none" w="med" len="med"/>
                </a:ln>
                <a:effectLst/>
              </p:spPr>
            </p:cxnSp>
            <p:cxnSp>
              <p:nvCxnSpPr>
                <p:cNvPr id="26" name="Straight Connector 25"/>
                <p:cNvCxnSpPr/>
                <p:nvPr/>
              </p:nvCxnSpPr>
              <p:spPr bwMode="auto">
                <a:xfrm>
                  <a:off x="1084172" y="2250521"/>
                  <a:ext cx="1097489" cy="208193"/>
                </a:xfrm>
                <a:prstGeom prst="line">
                  <a:avLst/>
                </a:prstGeom>
                <a:solidFill>
                  <a:srgbClr val="FFFFFF"/>
                </a:solidFill>
                <a:ln w="38100" cap="flat" cmpd="sng" algn="ctr">
                  <a:solidFill>
                    <a:schemeClr val="accent1"/>
                  </a:solidFill>
                  <a:prstDash val="solid"/>
                  <a:round/>
                  <a:headEnd type="none" w="med" len="med"/>
                  <a:tailEnd type="none" w="med" len="med"/>
                </a:ln>
                <a:effectLst/>
              </p:spPr>
            </p:cxnSp>
          </p:grpSp>
        </p:grpSp>
        <p:cxnSp>
          <p:nvCxnSpPr>
            <p:cNvPr id="32" name="Straight Connector 31"/>
            <p:cNvCxnSpPr/>
            <p:nvPr/>
          </p:nvCxnSpPr>
          <p:spPr bwMode="auto">
            <a:xfrm>
              <a:off x="4888274" y="3369159"/>
              <a:ext cx="2353849" cy="776956"/>
            </a:xfrm>
            <a:prstGeom prst="line">
              <a:avLst/>
            </a:prstGeom>
            <a:solidFill>
              <a:srgbClr val="FFFFFF"/>
            </a:solidFill>
            <a:ln w="38100" cap="flat" cmpd="sng" algn="ctr">
              <a:solidFill>
                <a:schemeClr val="bg2">
                  <a:lumMod val="50000"/>
                </a:schemeClr>
              </a:solidFill>
              <a:prstDash val="sysDash"/>
              <a:round/>
              <a:headEnd type="none" w="med" len="med"/>
              <a:tailEnd type="none" w="med" len="med"/>
            </a:ln>
            <a:effectLst/>
          </p:spPr>
        </p:cxnSp>
        <p:cxnSp>
          <p:nvCxnSpPr>
            <p:cNvPr id="35" name="Straight Connector 34"/>
            <p:cNvCxnSpPr/>
            <p:nvPr/>
          </p:nvCxnSpPr>
          <p:spPr bwMode="auto">
            <a:xfrm>
              <a:off x="4888274" y="3369159"/>
              <a:ext cx="2353849" cy="1190315"/>
            </a:xfrm>
            <a:prstGeom prst="line">
              <a:avLst/>
            </a:prstGeom>
            <a:solidFill>
              <a:srgbClr val="FFFFFF"/>
            </a:solidFill>
            <a:ln w="38100" cap="flat" cmpd="sng" algn="ctr">
              <a:solidFill>
                <a:schemeClr val="bg2">
                  <a:lumMod val="50000"/>
                </a:schemeClr>
              </a:solidFill>
              <a:prstDash val="sysDash"/>
              <a:round/>
              <a:headEnd type="none" w="med" len="med"/>
              <a:tailEnd type="none" w="med" len="med"/>
            </a:ln>
            <a:effectLst/>
          </p:spPr>
        </p:cxnSp>
        <p:sp>
          <p:nvSpPr>
            <p:cNvPr id="14" name="TextBox 13"/>
            <p:cNvSpPr txBox="1"/>
            <p:nvPr/>
          </p:nvSpPr>
          <p:spPr>
            <a:xfrm>
              <a:off x="3775037" y="3604959"/>
              <a:ext cx="1287532" cy="369332"/>
            </a:xfrm>
            <a:prstGeom prst="rect">
              <a:avLst/>
            </a:prstGeom>
            <a:noFill/>
          </p:spPr>
          <p:txBody>
            <a:bodyPr wrap="none" rtlCol="0">
              <a:spAutoFit/>
            </a:bodyPr>
            <a:lstStyle/>
            <a:p>
              <a:r>
                <a:rPr lang="en-US" i="1" dirty="0" smtClean="0"/>
                <a:t>Scenario 1</a:t>
              </a:r>
              <a:endParaRPr lang="en-US" i="1" dirty="0"/>
            </a:p>
          </p:txBody>
        </p:sp>
        <p:sp>
          <p:nvSpPr>
            <p:cNvPr id="44" name="TextBox 43"/>
            <p:cNvSpPr txBox="1"/>
            <p:nvPr/>
          </p:nvSpPr>
          <p:spPr>
            <a:xfrm>
              <a:off x="4353322" y="4126691"/>
              <a:ext cx="1287532" cy="369332"/>
            </a:xfrm>
            <a:prstGeom prst="rect">
              <a:avLst/>
            </a:prstGeom>
            <a:noFill/>
          </p:spPr>
          <p:txBody>
            <a:bodyPr wrap="none" rtlCol="0">
              <a:spAutoFit/>
            </a:bodyPr>
            <a:lstStyle/>
            <a:p>
              <a:r>
                <a:rPr lang="en-US" i="1" dirty="0" smtClean="0"/>
                <a:t>Scenario 2</a:t>
              </a:r>
              <a:endParaRPr lang="en-US" i="1" dirty="0"/>
            </a:p>
          </p:txBody>
        </p:sp>
        <p:cxnSp>
          <p:nvCxnSpPr>
            <p:cNvPr id="16" name="Straight Connector 15"/>
            <p:cNvCxnSpPr/>
            <p:nvPr/>
          </p:nvCxnSpPr>
          <p:spPr>
            <a:xfrm flipV="1">
              <a:off x="5062569" y="3806644"/>
              <a:ext cx="1112763" cy="0"/>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640854" y="4322298"/>
              <a:ext cx="1112763" cy="0"/>
            </a:xfrm>
            <a:prstGeom prst="line">
              <a:avLst/>
            </a:prstGeom>
            <a:ln w="19050">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48932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 Target Using Countermeasure </a:t>
            </a:r>
            <a:br>
              <a:rPr lang="en-US" dirty="0" smtClean="0"/>
            </a:br>
            <a:r>
              <a:rPr lang="en-US" dirty="0" smtClean="0"/>
              <a:t>Impact Data</a:t>
            </a:r>
            <a:endParaRPr lang="en-US" dirty="0"/>
          </a:p>
        </p:txBody>
      </p:sp>
      <p:sp>
        <p:nvSpPr>
          <p:cNvPr id="3" name="Content Placeholder 2"/>
          <p:cNvSpPr>
            <a:spLocks noGrp="1"/>
          </p:cNvSpPr>
          <p:nvPr>
            <p:ph idx="1"/>
          </p:nvPr>
        </p:nvSpPr>
        <p:spPr>
          <a:xfrm>
            <a:off x="563670" y="1374732"/>
            <a:ext cx="8399355" cy="4947455"/>
          </a:xfrm>
        </p:spPr>
        <p:txBody>
          <a:bodyPr/>
          <a:lstStyle/>
          <a:p>
            <a:pPr>
              <a:buFont typeface="Arial" panose="020B0604020202020204" pitchFamily="34" charset="0"/>
              <a:buChar char="●"/>
            </a:pPr>
            <a:r>
              <a:rPr lang="en-US" dirty="0" smtClean="0"/>
              <a:t>Safety Analysis Tools</a:t>
            </a:r>
          </a:p>
          <a:p>
            <a:pPr lvl="1">
              <a:spcBef>
                <a:spcPts val="800"/>
              </a:spcBef>
              <a:buClr>
                <a:srgbClr val="C00000"/>
              </a:buClr>
            </a:pPr>
            <a:r>
              <a:rPr lang="en-US" dirty="0" smtClean="0"/>
              <a:t>Interactive Highway Safety Design Model (IHSDM)</a:t>
            </a:r>
          </a:p>
          <a:p>
            <a:pPr lvl="1">
              <a:spcBef>
                <a:spcPts val="800"/>
              </a:spcBef>
              <a:buClr>
                <a:srgbClr val="C00000"/>
              </a:buClr>
            </a:pPr>
            <a:r>
              <a:rPr lang="en-US" dirty="0" smtClean="0"/>
              <a:t>SafetyAnalyst</a:t>
            </a:r>
          </a:p>
          <a:p>
            <a:pPr lvl="1">
              <a:spcBef>
                <a:spcPts val="800"/>
              </a:spcBef>
              <a:buClr>
                <a:srgbClr val="C00000"/>
              </a:buClr>
            </a:pPr>
            <a:r>
              <a:rPr lang="en-US" dirty="0" smtClean="0"/>
              <a:t>Highway Safety Improvement Program Manual (HSIP Manual)</a:t>
            </a:r>
          </a:p>
          <a:p>
            <a:pPr lvl="1">
              <a:spcBef>
                <a:spcPts val="800"/>
              </a:spcBef>
              <a:buClr>
                <a:srgbClr val="C00000"/>
              </a:buClr>
            </a:pPr>
            <a:r>
              <a:rPr lang="en-US" dirty="0"/>
              <a:t>Highway Safety Manual (HSM) </a:t>
            </a:r>
          </a:p>
          <a:p>
            <a:pPr lvl="1">
              <a:spcBef>
                <a:spcPts val="800"/>
              </a:spcBef>
              <a:buClr>
                <a:srgbClr val="C00000"/>
              </a:buClr>
            </a:pPr>
            <a:r>
              <a:rPr lang="en-US" dirty="0" smtClean="0"/>
              <a:t>Crash Modification Factors Clearinghouse </a:t>
            </a:r>
            <a:br>
              <a:rPr lang="en-US" dirty="0" smtClean="0"/>
            </a:br>
            <a:r>
              <a:rPr lang="en-US" dirty="0" smtClean="0"/>
              <a:t>(CMF Clearinghouse)</a:t>
            </a:r>
          </a:p>
          <a:p>
            <a:pPr lvl="1">
              <a:spcBef>
                <a:spcPts val="800"/>
              </a:spcBef>
              <a:buClr>
                <a:srgbClr val="C00000"/>
              </a:buClr>
            </a:pPr>
            <a:r>
              <a:rPr lang="en-US" dirty="0" smtClean="0"/>
              <a:t>Countermeasures That Work</a:t>
            </a:r>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25</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5079"/>
          <a:stretch/>
        </p:blipFill>
        <p:spPr bwMode="auto">
          <a:xfrm>
            <a:off x="2865129" y="4717745"/>
            <a:ext cx="1877041" cy="82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803" y="5746832"/>
            <a:ext cx="2175647" cy="66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613" y="4733925"/>
            <a:ext cx="1399444" cy="181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1595" y="4733925"/>
            <a:ext cx="1894418" cy="56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242" y="4717745"/>
            <a:ext cx="1372956" cy="178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23075" y="5408347"/>
            <a:ext cx="1931458" cy="461665"/>
          </a:xfrm>
          <a:prstGeom prst="rect">
            <a:avLst/>
          </a:prstGeom>
          <a:noFill/>
        </p:spPr>
        <p:txBody>
          <a:bodyPr wrap="square" rtlCol="0">
            <a:spAutoFit/>
          </a:bodyPr>
          <a:lstStyle/>
          <a:p>
            <a:r>
              <a:rPr lang="en-US" sz="2400" b="1" dirty="0" smtClean="0">
                <a:solidFill>
                  <a:schemeClr val="accent6">
                    <a:lumMod val="75000"/>
                  </a:schemeClr>
                </a:solidFill>
                <a:effectLst>
                  <a:outerShdw blurRad="38100" dist="38100" dir="2700000" algn="tl">
                    <a:srgbClr val="000000">
                      <a:alpha val="43137"/>
                    </a:srgbClr>
                  </a:outerShdw>
                </a:effectLst>
              </a:rPr>
              <a:t>IHSDM</a:t>
            </a:r>
            <a:endParaRPr lang="en-US" sz="24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918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Safety Self Assessment</a:t>
            </a:r>
            <a:endParaRPr lang="en-US" dirty="0"/>
          </a:p>
        </p:txBody>
      </p:sp>
      <p:sp>
        <p:nvSpPr>
          <p:cNvPr id="3" name="Content Placeholder 2"/>
          <p:cNvSpPr>
            <a:spLocks noGrp="1"/>
          </p:cNvSpPr>
          <p:nvPr>
            <p:ph idx="1"/>
          </p:nvPr>
        </p:nvSpPr>
        <p:spPr>
          <a:xfrm>
            <a:off x="563670" y="1276350"/>
            <a:ext cx="8313629" cy="4533901"/>
          </a:xfrm>
        </p:spPr>
        <p:txBody>
          <a:bodyPr/>
          <a:lstStyle/>
          <a:p>
            <a:r>
              <a:rPr lang="en-US" dirty="0"/>
              <a:t>Is safety explicitly expressed in our goals/objectives?</a:t>
            </a:r>
          </a:p>
          <a:p>
            <a:r>
              <a:rPr lang="en-US" dirty="0"/>
              <a:t>Is safety a criterion for prioritizing transportation projects?</a:t>
            </a:r>
          </a:p>
          <a:p>
            <a:r>
              <a:rPr lang="en-US" dirty="0" smtClean="0"/>
              <a:t>Do </a:t>
            </a:r>
            <a:r>
              <a:rPr lang="en-US" dirty="0" smtClean="0"/>
              <a:t>we have a safety committee, or is safety a regular topic in policy committee meetings?</a:t>
            </a:r>
          </a:p>
          <a:p>
            <a:r>
              <a:rPr lang="en-US" dirty="0" smtClean="0"/>
              <a:t>Have we developed a dedicated safety plan or conducted substantial safety analysis?</a:t>
            </a:r>
          </a:p>
          <a:p>
            <a:r>
              <a:rPr lang="en-US" dirty="0" smtClean="0"/>
              <a:t>Do we participate in regional or state </a:t>
            </a:r>
            <a:r>
              <a:rPr lang="en-US" dirty="0" smtClean="0"/>
              <a:t>safety efforts </a:t>
            </a:r>
            <a:r>
              <a:rPr lang="en-US" dirty="0" smtClean="0"/>
              <a:t>related to improving driver behavior or safety culture?</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26</a:t>
            </a:fld>
            <a:endParaRPr lang="en-US" dirty="0"/>
          </a:p>
        </p:txBody>
      </p:sp>
      <p:sp>
        <p:nvSpPr>
          <p:cNvPr id="5" name="Rectangle 4"/>
          <p:cNvSpPr/>
          <p:nvPr/>
        </p:nvSpPr>
        <p:spPr>
          <a:xfrm>
            <a:off x="2838451" y="5419723"/>
            <a:ext cx="4048124" cy="1200913"/>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Assessment of the regional level of commitment  to safety will inform safety target setting</a:t>
            </a:r>
            <a:endParaRPr lang="en-US" sz="2000" dirty="0"/>
          </a:p>
        </p:txBody>
      </p:sp>
    </p:spTree>
    <p:extLst>
      <p:ext uri="{BB962C8B-B14F-4D97-AF65-F5344CB8AC3E}">
        <p14:creationId xmlns:p14="http://schemas.microsoft.com/office/powerpoint/2010/main" val="64703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Setting Summary - Cheyenne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21264903"/>
              </p:ext>
            </p:extLst>
          </p:nvPr>
        </p:nvGraphicFramePr>
        <p:xfrm>
          <a:off x="457200" y="1499172"/>
          <a:ext cx="8277225" cy="4281562"/>
        </p:xfrm>
        <a:graphic>
          <a:graphicData uri="http://schemas.openxmlformats.org/drawingml/2006/table">
            <a:tbl>
              <a:tblPr firstRow="1" bandRow="1">
                <a:tableStyleId>{5C22544A-7EE6-4342-B048-85BDC9FD1C3A}</a:tableStyleId>
              </a:tblPr>
              <a:tblGrid>
                <a:gridCol w="1504950"/>
                <a:gridCol w="797314"/>
                <a:gridCol w="759767"/>
                <a:gridCol w="980344"/>
                <a:gridCol w="1034450"/>
                <a:gridCol w="857250"/>
                <a:gridCol w="1143000"/>
                <a:gridCol w="1200150"/>
              </a:tblGrid>
              <a:tr h="1106562">
                <a:tc>
                  <a:txBody>
                    <a:bodyPr/>
                    <a:lstStyle/>
                    <a:p>
                      <a:pPr algn="ctr"/>
                      <a:r>
                        <a:rPr lang="en-US" sz="1600" dirty="0" smtClean="0">
                          <a:solidFill>
                            <a:srgbClr val="FFFFFF"/>
                          </a:solidFill>
                          <a:latin typeface="Arial Narrow" panose="020B0606020202030204" pitchFamily="34" charset="0"/>
                        </a:rPr>
                        <a:t>Measure</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2004-2008</a:t>
                      </a:r>
                    </a:p>
                    <a:p>
                      <a:pPr algn="ctr"/>
                      <a:r>
                        <a:rPr lang="en-US" sz="1600" dirty="0" smtClean="0">
                          <a:solidFill>
                            <a:srgbClr val="FFFFFF"/>
                          </a:solidFill>
                          <a:latin typeface="Arial Narrow" panose="020B0606020202030204" pitchFamily="34" charset="0"/>
                        </a:rPr>
                        <a:t>Avg.</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2009-2013 Avg.</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Actual Avg</a:t>
                      </a:r>
                      <a:r>
                        <a:rPr lang="en-US" sz="1600" dirty="0" smtClean="0">
                          <a:solidFill>
                            <a:srgbClr val="FFFFFF"/>
                          </a:solidFill>
                          <a:latin typeface="Arial Narrow" panose="020B0606020202030204" pitchFamily="34" charset="0"/>
                        </a:rPr>
                        <a:t>. Annual Change</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2016-2020</a:t>
                      </a:r>
                      <a:r>
                        <a:rPr lang="en-US" sz="1600" baseline="0" dirty="0" smtClean="0">
                          <a:solidFill>
                            <a:srgbClr val="FFFFFF"/>
                          </a:solidFill>
                          <a:latin typeface="Arial Narrow" panose="020B0606020202030204" pitchFamily="34" charset="0"/>
                        </a:rPr>
                        <a:t> Prediction</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Annual</a:t>
                      </a:r>
                      <a:r>
                        <a:rPr lang="en-US" sz="1600" baseline="0" dirty="0" smtClean="0">
                          <a:solidFill>
                            <a:srgbClr val="FFFFFF"/>
                          </a:solidFill>
                          <a:latin typeface="Arial Narrow" panose="020B0606020202030204" pitchFamily="34" charset="0"/>
                        </a:rPr>
                        <a:t> </a:t>
                      </a:r>
                      <a:r>
                        <a:rPr lang="en-US" sz="1600" dirty="0" smtClean="0">
                          <a:solidFill>
                            <a:srgbClr val="FFFFFF"/>
                          </a:solidFill>
                          <a:latin typeface="Arial Narrow" panose="020B0606020202030204" pitchFamily="34" charset="0"/>
                        </a:rPr>
                        <a:t>Target (2020)</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Target Avg.</a:t>
                      </a:r>
                      <a:r>
                        <a:rPr lang="en-US" sz="1600" baseline="0" dirty="0" smtClean="0">
                          <a:solidFill>
                            <a:srgbClr val="FFFFFF"/>
                          </a:solidFill>
                          <a:latin typeface="Arial Narrow" panose="020B0606020202030204" pitchFamily="34" charset="0"/>
                        </a:rPr>
                        <a:t> Annual Change</a:t>
                      </a:r>
                      <a:endParaRPr lang="en-US" sz="1600" dirty="0">
                        <a:solidFill>
                          <a:srgbClr val="FFFFFF"/>
                        </a:solidFill>
                        <a:latin typeface="Arial Narrow" panose="020B0606020202030204" pitchFamily="34" charset="0"/>
                      </a:endParaRPr>
                    </a:p>
                  </a:txBody>
                  <a:tcPr anchor="ctr"/>
                </a:tc>
                <a:tc>
                  <a:txBody>
                    <a:bodyPr/>
                    <a:lstStyle/>
                    <a:p>
                      <a:pPr algn="ctr"/>
                      <a:r>
                        <a:rPr lang="en-US" sz="1600" dirty="0" smtClean="0">
                          <a:solidFill>
                            <a:srgbClr val="FFFFFF"/>
                          </a:solidFill>
                          <a:latin typeface="Arial Narrow" panose="020B0606020202030204" pitchFamily="34" charset="0"/>
                        </a:rPr>
                        <a:t>Target</a:t>
                      </a:r>
                      <a:r>
                        <a:rPr lang="en-US" sz="1600" baseline="0" dirty="0" smtClean="0">
                          <a:solidFill>
                            <a:srgbClr val="FFFFFF"/>
                          </a:solidFill>
                          <a:latin typeface="Arial Narrow" panose="020B0606020202030204" pitchFamily="34" charset="0"/>
                        </a:rPr>
                        <a:t> </a:t>
                      </a:r>
                      <a:r>
                        <a:rPr lang="en-US" sz="1600" dirty="0" smtClean="0">
                          <a:solidFill>
                            <a:srgbClr val="FFFFFF"/>
                          </a:solidFill>
                          <a:latin typeface="Arial Narrow" panose="020B0606020202030204" pitchFamily="34" charset="0"/>
                        </a:rPr>
                        <a:t>Total</a:t>
                      </a:r>
                      <a:r>
                        <a:rPr lang="en-US" sz="1600" baseline="0" dirty="0" smtClean="0">
                          <a:solidFill>
                            <a:srgbClr val="FFFFFF"/>
                          </a:solidFill>
                          <a:latin typeface="Arial Narrow" panose="020B0606020202030204" pitchFamily="34" charset="0"/>
                        </a:rPr>
                        <a:t> Change by 2020</a:t>
                      </a:r>
                      <a:endParaRPr lang="en-US" sz="1600" dirty="0">
                        <a:solidFill>
                          <a:srgbClr val="FFFFFF"/>
                        </a:solidFill>
                        <a:latin typeface="Arial Narrow" panose="020B0606020202030204" pitchFamily="34" charset="0"/>
                      </a:endParaRPr>
                    </a:p>
                  </a:txBody>
                  <a:tcPr anchor="ctr"/>
                </a:tc>
              </a:tr>
              <a:tr h="370840">
                <a:tc>
                  <a:txBody>
                    <a:bodyPr/>
                    <a:lstStyle/>
                    <a:p>
                      <a:pPr algn="ctr"/>
                      <a:r>
                        <a:rPr lang="en-US" sz="1600" dirty="0" smtClean="0"/>
                        <a:t>Annual Fatalities</a:t>
                      </a:r>
                      <a:endParaRPr lang="en-US" sz="1600" dirty="0"/>
                    </a:p>
                  </a:txBody>
                  <a:tcPr anchor="ctr"/>
                </a:tc>
                <a:tc>
                  <a:txBody>
                    <a:bodyPr/>
                    <a:lstStyle/>
                    <a:p>
                      <a:pPr algn="ctr"/>
                      <a:r>
                        <a:rPr lang="en-US" sz="1400" dirty="0" smtClean="0"/>
                        <a:t>5</a:t>
                      </a:r>
                      <a:endParaRPr lang="en-US" sz="1400" dirty="0"/>
                    </a:p>
                  </a:txBody>
                  <a:tcPr anchor="ctr"/>
                </a:tc>
                <a:tc>
                  <a:txBody>
                    <a:bodyPr/>
                    <a:lstStyle/>
                    <a:p>
                      <a:pPr algn="ctr"/>
                      <a:r>
                        <a:rPr lang="en-US" sz="1400" dirty="0" smtClean="0"/>
                        <a:t>7</a:t>
                      </a:r>
                      <a:endParaRPr lang="en-US" sz="1400" dirty="0"/>
                    </a:p>
                  </a:txBody>
                  <a:tcPr anchor="ctr"/>
                </a:tc>
                <a:tc>
                  <a:txBody>
                    <a:bodyPr/>
                    <a:lstStyle/>
                    <a:p>
                      <a:pPr algn="ctr"/>
                      <a:r>
                        <a:rPr lang="en-US" sz="1400" dirty="0" smtClean="0"/>
                        <a:t>+5.5%</a:t>
                      </a:r>
                      <a:endParaRPr lang="en-US" sz="1400" dirty="0"/>
                    </a:p>
                  </a:txBody>
                  <a:tcPr anchor="ctr"/>
                </a:tc>
                <a:tc>
                  <a:txBody>
                    <a:bodyPr/>
                    <a:lstStyle/>
                    <a:p>
                      <a:pPr algn="ctr"/>
                      <a:r>
                        <a:rPr lang="en-US" sz="1400" dirty="0" smtClean="0"/>
                        <a:t>9</a:t>
                      </a:r>
                      <a:endParaRPr lang="en-US" sz="1400" dirty="0"/>
                    </a:p>
                  </a:txBody>
                  <a:tcPr anchor="ctr"/>
                </a:tc>
                <a:tc>
                  <a:txBody>
                    <a:bodyPr/>
                    <a:lstStyle/>
                    <a:p>
                      <a:pPr algn="ctr"/>
                      <a:r>
                        <a:rPr lang="en-US" sz="1400" dirty="0" smtClean="0">
                          <a:solidFill>
                            <a:schemeClr val="bg1"/>
                          </a:solidFill>
                        </a:rPr>
                        <a:t>6</a:t>
                      </a:r>
                      <a:endParaRPr lang="en-US" sz="1400" dirty="0">
                        <a:solidFill>
                          <a:schemeClr val="bg1"/>
                        </a:solidFill>
                      </a:endParaRPr>
                    </a:p>
                  </a:txBody>
                  <a:tcPr anchor="ctr"/>
                </a:tc>
                <a:tc>
                  <a:txBody>
                    <a:bodyPr/>
                    <a:lstStyle/>
                    <a:p>
                      <a:pPr algn="ctr"/>
                      <a:r>
                        <a:rPr lang="en-US" sz="1400" dirty="0" smtClean="0">
                          <a:solidFill>
                            <a:schemeClr val="bg1"/>
                          </a:solidFill>
                        </a:rPr>
                        <a:t>-1.1%</a:t>
                      </a:r>
                      <a:endParaRPr lang="en-US" sz="1400" dirty="0">
                        <a:solidFill>
                          <a:schemeClr val="bg1"/>
                        </a:solidFill>
                      </a:endParaRPr>
                    </a:p>
                  </a:txBody>
                  <a:tcPr anchor="ctr"/>
                </a:tc>
                <a:tc>
                  <a:txBody>
                    <a:bodyPr/>
                    <a:lstStyle/>
                    <a:p>
                      <a:pPr algn="ctr"/>
                      <a:r>
                        <a:rPr lang="en-US" sz="1400" dirty="0" smtClean="0">
                          <a:solidFill>
                            <a:schemeClr val="bg1"/>
                          </a:solidFill>
                        </a:rPr>
                        <a:t>-7</a:t>
                      </a:r>
                      <a:r>
                        <a:rPr lang="en-US" sz="1400" dirty="0" smtClean="0">
                          <a:solidFill>
                            <a:schemeClr val="bg1"/>
                          </a:solidFill>
                        </a:rPr>
                        <a:t>%</a:t>
                      </a:r>
                      <a:endParaRPr lang="en-US" sz="1400" dirty="0">
                        <a:solidFill>
                          <a:schemeClr val="bg1"/>
                        </a:solidFill>
                      </a:endParaRPr>
                    </a:p>
                  </a:txBody>
                  <a:tcPr anchor="ctr"/>
                </a:tc>
              </a:tr>
              <a:tr h="370840">
                <a:tc>
                  <a:txBody>
                    <a:bodyPr/>
                    <a:lstStyle/>
                    <a:p>
                      <a:pPr algn="ctr"/>
                      <a:r>
                        <a:rPr lang="en-US" sz="1600" dirty="0" smtClean="0"/>
                        <a:t>Annual Serious Injuries</a:t>
                      </a:r>
                      <a:endParaRPr lang="en-US" sz="1600" dirty="0"/>
                    </a:p>
                  </a:txBody>
                  <a:tcPr anchor="ctr"/>
                </a:tc>
                <a:tc>
                  <a:txBody>
                    <a:bodyPr/>
                    <a:lstStyle/>
                    <a:p>
                      <a:pPr algn="ctr"/>
                      <a:r>
                        <a:rPr lang="en-US" sz="1600" dirty="0" smtClean="0"/>
                        <a:t>47</a:t>
                      </a:r>
                      <a:endParaRPr lang="en-US" sz="1600" dirty="0"/>
                    </a:p>
                  </a:txBody>
                  <a:tcPr anchor="ctr"/>
                </a:tc>
                <a:tc>
                  <a:txBody>
                    <a:bodyPr/>
                    <a:lstStyle/>
                    <a:p>
                      <a:pPr algn="ctr"/>
                      <a:r>
                        <a:rPr lang="en-US" sz="1600" dirty="0" smtClean="0"/>
                        <a:t>27</a:t>
                      </a:r>
                      <a:endParaRPr lang="en-US" sz="1600" dirty="0"/>
                    </a:p>
                  </a:txBody>
                  <a:tcPr anchor="ctr"/>
                </a:tc>
                <a:tc>
                  <a:txBody>
                    <a:bodyPr/>
                    <a:lstStyle/>
                    <a:p>
                      <a:pPr algn="ctr"/>
                      <a:r>
                        <a:rPr lang="en-US" sz="1600" dirty="0" smtClean="0"/>
                        <a:t>-10.4%</a:t>
                      </a:r>
                      <a:endParaRPr lang="en-US" sz="1600" dirty="0"/>
                    </a:p>
                  </a:txBody>
                  <a:tcPr anchor="ctr"/>
                </a:tc>
                <a:tc>
                  <a:txBody>
                    <a:bodyPr/>
                    <a:lstStyle/>
                    <a:p>
                      <a:pPr algn="ctr"/>
                      <a:r>
                        <a:rPr lang="en-US" sz="1600" dirty="0" smtClean="0"/>
                        <a:t>0</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-30</a:t>
                      </a:r>
                      <a:r>
                        <a:rPr lang="en-US" sz="1600" dirty="0" smtClean="0">
                          <a:solidFill>
                            <a:schemeClr val="bg1"/>
                          </a:solidFill>
                        </a:rPr>
                        <a:t>%</a:t>
                      </a:r>
                    </a:p>
                  </a:txBody>
                  <a:tcPr anchor="ctr"/>
                </a:tc>
              </a:tr>
              <a:tr h="370840">
                <a:tc>
                  <a:txBody>
                    <a:bodyPr/>
                    <a:lstStyle/>
                    <a:p>
                      <a:pPr algn="ctr"/>
                      <a:r>
                        <a:rPr lang="en-US" sz="1600" dirty="0" smtClean="0"/>
                        <a:t>Annual Fatalities &amp; Injuries</a:t>
                      </a:r>
                      <a:endParaRPr lang="en-US" sz="1600" dirty="0"/>
                    </a:p>
                  </a:txBody>
                  <a:tcPr anchor="ctr"/>
                </a:tc>
                <a:tc>
                  <a:txBody>
                    <a:bodyPr/>
                    <a:lstStyle/>
                    <a:p>
                      <a:pPr algn="ctr"/>
                      <a:r>
                        <a:rPr lang="en-US" sz="1600" dirty="0" smtClean="0"/>
                        <a:t>445</a:t>
                      </a:r>
                      <a:endParaRPr lang="en-US" sz="1600" dirty="0"/>
                    </a:p>
                  </a:txBody>
                  <a:tcPr anchor="ctr"/>
                </a:tc>
                <a:tc>
                  <a:txBody>
                    <a:bodyPr/>
                    <a:lstStyle/>
                    <a:p>
                      <a:pPr algn="ctr"/>
                      <a:r>
                        <a:rPr lang="en-US" sz="1600" dirty="0" smtClean="0"/>
                        <a:t>421</a:t>
                      </a:r>
                      <a:endParaRPr lang="en-US" sz="1600" dirty="0"/>
                    </a:p>
                  </a:txBody>
                  <a:tcPr anchor="ctr"/>
                </a:tc>
                <a:tc>
                  <a:txBody>
                    <a:bodyPr/>
                    <a:lstStyle/>
                    <a:p>
                      <a:pPr algn="ctr"/>
                      <a:r>
                        <a:rPr lang="en-US" sz="1600" dirty="0" smtClean="0"/>
                        <a:t>-1.1%</a:t>
                      </a:r>
                      <a:endParaRPr lang="en-US" sz="1600" dirty="0"/>
                    </a:p>
                  </a:txBody>
                  <a:tcPr anchor="ctr"/>
                </a:tc>
                <a:tc>
                  <a:txBody>
                    <a:bodyPr/>
                    <a:lstStyle/>
                    <a:p>
                      <a:pPr algn="ctr"/>
                      <a:r>
                        <a:rPr lang="en-US" sz="1600" dirty="0" smtClean="0"/>
                        <a:t>388</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340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-19</a:t>
                      </a:r>
                      <a:r>
                        <a:rPr lang="en-US" sz="1600" dirty="0" smtClean="0">
                          <a:solidFill>
                            <a:schemeClr val="bg1"/>
                          </a:solidFill>
                        </a:rPr>
                        <a:t>%</a:t>
                      </a:r>
                    </a:p>
                  </a:txBody>
                  <a:tcPr anchor="ctr"/>
                </a:tc>
              </a:tr>
              <a:tr h="370840">
                <a:tc>
                  <a:txBody>
                    <a:bodyPr/>
                    <a:lstStyle/>
                    <a:p>
                      <a:pPr algn="ctr"/>
                      <a:r>
                        <a:rPr lang="en-US" sz="1600" dirty="0" smtClean="0"/>
                        <a:t>Fatality Rate</a:t>
                      </a:r>
                      <a:endParaRPr lang="en-US" sz="1600" dirty="0"/>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t>0.94</a:t>
                      </a:r>
                      <a:endParaRPr lang="en-US" sz="1600" dirty="0"/>
                    </a:p>
                  </a:txBody>
                  <a:tcPr anchor="ctr"/>
                </a:tc>
                <a:tc>
                  <a:txBody>
                    <a:bodyPr/>
                    <a:lstStyle/>
                    <a:p>
                      <a:pPr algn="ctr"/>
                      <a:r>
                        <a:rPr lang="en-US" sz="1600" dirty="0" smtClean="0"/>
                        <a:t>+3.3%</a:t>
                      </a:r>
                      <a:endParaRPr lang="en-US" sz="1600" dirty="0"/>
                    </a:p>
                  </a:txBody>
                  <a:tcPr anchor="ctr"/>
                </a:tc>
                <a:tc>
                  <a:txBody>
                    <a:bodyPr/>
                    <a:lstStyle/>
                    <a:p>
                      <a:pPr algn="ctr"/>
                      <a:r>
                        <a:rPr lang="en-US" sz="1600" dirty="0" smtClean="0">
                          <a:solidFill>
                            <a:schemeClr val="bg1"/>
                          </a:solidFill>
                        </a:rPr>
                        <a:t>1.1</a:t>
                      </a:r>
                      <a:endParaRPr lang="en-US"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0.87</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-1.1%</a:t>
                      </a:r>
                      <a:endParaRPr lang="en-US" sz="1600" dirty="0" smtClean="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-7</a:t>
                      </a:r>
                      <a:r>
                        <a:rPr lang="en-US" sz="1600" dirty="0" smtClean="0">
                          <a:solidFill>
                            <a:schemeClr val="bg1"/>
                          </a:solidFill>
                        </a:rPr>
                        <a:t>%</a:t>
                      </a:r>
                    </a:p>
                  </a:txBody>
                  <a:tcPr anchor="ctr"/>
                </a:tc>
              </a:tr>
              <a:tr h="370840">
                <a:tc>
                  <a:txBody>
                    <a:bodyPr/>
                    <a:lstStyle/>
                    <a:p>
                      <a:pPr algn="ctr"/>
                      <a:r>
                        <a:rPr lang="en-US" sz="1600" dirty="0" smtClean="0"/>
                        <a:t>Serious Injury Rate</a:t>
                      </a:r>
                      <a:endParaRPr lang="en-US" sz="1600" dirty="0"/>
                    </a:p>
                  </a:txBody>
                  <a:tcPr anchor="ctr"/>
                </a:tc>
                <a:tc>
                  <a:txBody>
                    <a:bodyPr/>
                    <a:lstStyle/>
                    <a:p>
                      <a:pPr algn="ctr"/>
                      <a:r>
                        <a:rPr lang="en-US" sz="1600" dirty="0" smtClean="0"/>
                        <a:t>7.3</a:t>
                      </a:r>
                      <a:endParaRPr lang="en-US" sz="1600" dirty="0"/>
                    </a:p>
                  </a:txBody>
                  <a:tcPr anchor="ctr"/>
                </a:tc>
                <a:tc>
                  <a:txBody>
                    <a:bodyPr/>
                    <a:lstStyle/>
                    <a:p>
                      <a:pPr algn="ctr"/>
                      <a:r>
                        <a:rPr lang="en-US" sz="1600" dirty="0" smtClean="0"/>
                        <a:t>3.8</a:t>
                      </a:r>
                      <a:endParaRPr lang="en-US" sz="1600" dirty="0"/>
                    </a:p>
                  </a:txBody>
                  <a:tcPr anchor="ctr"/>
                </a:tc>
                <a:tc>
                  <a:txBody>
                    <a:bodyPr/>
                    <a:lstStyle/>
                    <a:p>
                      <a:pPr algn="ctr"/>
                      <a:r>
                        <a:rPr lang="en-US" sz="1600" dirty="0" smtClean="0"/>
                        <a:t>-12.3%</a:t>
                      </a:r>
                      <a:endParaRPr lang="en-US" sz="1600" dirty="0"/>
                    </a:p>
                  </a:txBody>
                  <a:tcPr anchor="ctr"/>
                </a:tc>
                <a:tc>
                  <a:txBody>
                    <a:bodyPr/>
                    <a:lstStyle/>
                    <a:p>
                      <a:pPr algn="ctr"/>
                      <a:r>
                        <a:rPr lang="en-US" sz="1600" dirty="0" smtClean="0"/>
                        <a:t>0</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2.6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-5%</a:t>
                      </a:r>
                      <a:endParaRPr lang="en-US" sz="1600" dirty="0" smtClean="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-30</a:t>
                      </a:r>
                      <a:r>
                        <a:rPr lang="en-US" sz="1600" dirty="0" smtClean="0">
                          <a:solidFill>
                            <a:schemeClr val="bg1"/>
                          </a:solidFill>
                        </a:rPr>
                        <a:t>%</a:t>
                      </a:r>
                    </a:p>
                  </a:txBody>
                  <a:tcPr anchor="ctr"/>
                </a:tc>
              </a:tr>
            </a:tbl>
          </a:graphicData>
        </a:graphic>
      </p:graphicFrame>
      <p:sp>
        <p:nvSpPr>
          <p:cNvPr id="4" name="Slide Number Placeholder 3"/>
          <p:cNvSpPr>
            <a:spLocks noGrp="1"/>
          </p:cNvSpPr>
          <p:nvPr>
            <p:ph type="sldNum" sz="quarter" idx="12"/>
          </p:nvPr>
        </p:nvSpPr>
        <p:spPr/>
        <p:txBody>
          <a:bodyPr/>
          <a:lstStyle/>
          <a:p>
            <a:fld id="{6EFA8406-D672-4E03-9ABF-F4A7E3A351AA}" type="slidenum">
              <a:rPr lang="en-US" smtClean="0"/>
              <a:pPr/>
              <a:t>27</a:t>
            </a:fld>
            <a:endParaRPr lang="en-US" dirty="0"/>
          </a:p>
        </p:txBody>
      </p:sp>
      <p:cxnSp>
        <p:nvCxnSpPr>
          <p:cNvPr id="6" name="Straight Connector 5"/>
          <p:cNvCxnSpPr/>
          <p:nvPr/>
        </p:nvCxnSpPr>
        <p:spPr>
          <a:xfrm>
            <a:off x="5514975" y="1499172"/>
            <a:ext cx="0" cy="4281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614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MPO Safety Target Setting - Challenges</a:t>
            </a:r>
            <a:endParaRPr lang="en-US" dirty="0"/>
          </a:p>
        </p:txBody>
      </p:sp>
      <p:sp>
        <p:nvSpPr>
          <p:cNvPr id="3" name="Content Placeholder 2"/>
          <p:cNvSpPr>
            <a:spLocks noGrp="1"/>
          </p:cNvSpPr>
          <p:nvPr>
            <p:ph idx="1"/>
          </p:nvPr>
        </p:nvSpPr>
        <p:spPr/>
        <p:txBody>
          <a:bodyPr/>
          <a:lstStyle/>
          <a:p>
            <a:r>
              <a:rPr lang="en-US" dirty="0" smtClean="0"/>
              <a:t>Data for crashes on non-State system may not be high quality, i.e.,</a:t>
            </a:r>
          </a:p>
          <a:p>
            <a:pPr lvl="1"/>
            <a:r>
              <a:rPr lang="en-US" dirty="0" smtClean="0"/>
              <a:t>Lack geolocation information</a:t>
            </a:r>
          </a:p>
          <a:p>
            <a:r>
              <a:rPr lang="en-US" dirty="0" smtClean="0"/>
              <a:t>Serious injury data may not be high quality  </a:t>
            </a:r>
          </a:p>
          <a:p>
            <a:r>
              <a:rPr lang="en-US" dirty="0"/>
              <a:t>Trend lines may be going </a:t>
            </a:r>
            <a:r>
              <a:rPr lang="en-US" dirty="0" smtClean="0"/>
              <a:t>up</a:t>
            </a:r>
          </a:p>
          <a:p>
            <a:r>
              <a:rPr lang="en-US" dirty="0" smtClean="0"/>
              <a:t>May not understand anticipated impacts of future safety projects</a:t>
            </a:r>
          </a:p>
        </p:txBody>
      </p:sp>
      <p:sp>
        <p:nvSpPr>
          <p:cNvPr id="4" name="Slide Number Placeholder 3"/>
          <p:cNvSpPr>
            <a:spLocks noGrp="1"/>
          </p:cNvSpPr>
          <p:nvPr>
            <p:ph type="sldNum" sz="quarter" idx="12"/>
          </p:nvPr>
        </p:nvSpPr>
        <p:spPr/>
        <p:txBody>
          <a:bodyPr/>
          <a:lstStyle/>
          <a:p>
            <a:fld id="{0D4FE8A7-E3EE-4ADC-A9FA-991EDFB2772D}" type="slidenum">
              <a:rPr lang="en-US" smtClean="0"/>
              <a:pPr/>
              <a:t>28</a:t>
            </a:fld>
            <a:endParaRPr lang="en-US" dirty="0"/>
          </a:p>
        </p:txBody>
      </p:sp>
    </p:spTree>
    <p:extLst>
      <p:ext uri="{BB962C8B-B14F-4D97-AF65-F5344CB8AC3E}">
        <p14:creationId xmlns:p14="http://schemas.microsoft.com/office/powerpoint/2010/main" val="18859154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4FE8A7-E3EE-4ADC-A9FA-991EDFB2772D}" type="slidenum">
              <a:rPr lang="en-US" smtClean="0"/>
              <a:pPr/>
              <a:t>29</a:t>
            </a:fld>
            <a:endParaRPr lang="en-US" dirty="0"/>
          </a:p>
        </p:txBody>
      </p:sp>
      <p:sp>
        <p:nvSpPr>
          <p:cNvPr id="3" name="TextBox 2"/>
          <p:cNvSpPr txBox="1"/>
          <p:nvPr/>
        </p:nvSpPr>
        <p:spPr>
          <a:xfrm>
            <a:off x="371856" y="2676525"/>
            <a:ext cx="8562975"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lumMod val="60000"/>
                <a:lumOff val="40000"/>
              </a:schemeClr>
            </a:solidFill>
          </a:ln>
        </p:spPr>
        <p:txBody>
          <a:bodyPr wrap="square" rtlCol="0">
            <a:spAutoFit/>
          </a:bodyPr>
          <a:lstStyle/>
          <a:p>
            <a:pPr algn="ctr"/>
            <a:endParaRPr lang="en-US" sz="3200" dirty="0" smtClean="0"/>
          </a:p>
          <a:p>
            <a:pPr algn="ctr"/>
            <a:r>
              <a:rPr lang="en-US" sz="3200" dirty="0" smtClean="0"/>
              <a:t>Achieving MPO Safety Targets</a:t>
            </a:r>
          </a:p>
          <a:p>
            <a:pPr algn="ctr"/>
            <a:endParaRPr lang="en-US" sz="3200" dirty="0"/>
          </a:p>
        </p:txBody>
      </p:sp>
    </p:spTree>
    <p:extLst>
      <p:ext uri="{BB962C8B-B14F-4D97-AF65-F5344CB8AC3E}">
        <p14:creationId xmlns:p14="http://schemas.microsoft.com/office/powerpoint/2010/main" val="143887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Increased Safety Focus by MPOs</a:t>
            </a:r>
            <a:endParaRPr lang="en-US" dirty="0"/>
          </a:p>
        </p:txBody>
      </p:sp>
      <p:sp>
        <p:nvSpPr>
          <p:cNvPr id="3" name="Content Placeholder 2"/>
          <p:cNvSpPr>
            <a:spLocks noGrp="1"/>
          </p:cNvSpPr>
          <p:nvPr>
            <p:ph idx="1"/>
          </p:nvPr>
        </p:nvSpPr>
        <p:spPr/>
        <p:txBody>
          <a:bodyPr/>
          <a:lstStyle/>
          <a:p>
            <a:r>
              <a:rPr lang="en-US" dirty="0" smtClean="0"/>
              <a:t>SAVE LIVES</a:t>
            </a:r>
          </a:p>
          <a:p>
            <a:r>
              <a:rPr lang="en-US" dirty="0" smtClean="0"/>
              <a:t>Improve community quality of life</a:t>
            </a:r>
          </a:p>
          <a:p>
            <a:r>
              <a:rPr lang="en-US" dirty="0" smtClean="0"/>
              <a:t>Reduce congestion</a:t>
            </a:r>
          </a:p>
          <a:p>
            <a:r>
              <a:rPr lang="en-US" dirty="0" smtClean="0"/>
              <a:t>Benefit air quality</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3</a:t>
            </a:fld>
            <a:endParaRPr lang="en-US" dirty="0"/>
          </a:p>
        </p:txBody>
      </p:sp>
    </p:spTree>
    <p:extLst>
      <p:ext uri="{BB962C8B-B14F-4D97-AF65-F5344CB8AC3E}">
        <p14:creationId xmlns:p14="http://schemas.microsoft.com/office/powerpoint/2010/main" val="1983294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Safety Planning</a:t>
            </a:r>
            <a:endParaRPr lang="en-US" dirty="0"/>
          </a:p>
        </p:txBody>
      </p:sp>
      <p:sp>
        <p:nvSpPr>
          <p:cNvPr id="3" name="Content Placeholder 2"/>
          <p:cNvSpPr>
            <a:spLocks noGrp="1"/>
          </p:cNvSpPr>
          <p:nvPr>
            <p:ph idx="1"/>
          </p:nvPr>
        </p:nvSpPr>
        <p:spPr/>
        <p:txBody>
          <a:bodyPr/>
          <a:lstStyle/>
          <a:p>
            <a:r>
              <a:rPr lang="en-US" dirty="0" smtClean="0"/>
              <a:t>How can an MPO make meaningful safety improvements?</a:t>
            </a:r>
          </a:p>
          <a:p>
            <a:pPr lvl="1"/>
            <a:r>
              <a:rPr lang="en-US" dirty="0" smtClean="0"/>
              <a:t>Participation/Coordination with the State Strategic Highway Safety Plan</a:t>
            </a:r>
          </a:p>
          <a:p>
            <a:pPr lvl="1"/>
            <a:r>
              <a:rPr lang="en-US" dirty="0" smtClean="0"/>
              <a:t>Develop </a:t>
            </a:r>
            <a:r>
              <a:rPr lang="en-US" dirty="0" smtClean="0"/>
              <a:t>dedicated </a:t>
            </a:r>
            <a:r>
              <a:rPr lang="en-US" dirty="0" smtClean="0"/>
              <a:t>safety plan</a:t>
            </a:r>
          </a:p>
          <a:p>
            <a:pPr lvl="1"/>
            <a:r>
              <a:rPr lang="en-US" dirty="0" smtClean="0"/>
              <a:t>Increase integration of safety into the MPO Planning Process</a:t>
            </a:r>
          </a:p>
          <a:p>
            <a:pPr lvl="1"/>
            <a:r>
              <a:rPr lang="en-US" dirty="0" smtClean="0"/>
              <a:t>Collaboration with local jurisdictions on applications for </a:t>
            </a:r>
            <a:r>
              <a:rPr lang="en-US" dirty="0" err="1" smtClean="0"/>
              <a:t>HSIP</a:t>
            </a:r>
            <a:r>
              <a:rPr lang="en-US" dirty="0" smtClean="0"/>
              <a:t> funds for safety projects</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30</a:t>
            </a:fld>
            <a:endParaRPr lang="en-US" dirty="0"/>
          </a:p>
        </p:txBody>
      </p:sp>
    </p:spTree>
    <p:extLst>
      <p:ext uri="{BB962C8B-B14F-4D97-AF65-F5344CB8AC3E}">
        <p14:creationId xmlns:p14="http://schemas.microsoft.com/office/powerpoint/2010/main" val="1266117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State </a:t>
            </a:r>
            <a:r>
              <a:rPr lang="en-US" dirty="0" err="1" smtClean="0"/>
              <a:t>SHSP</a:t>
            </a:r>
            <a:endParaRPr lang="en-US" dirty="0"/>
          </a:p>
        </p:txBody>
      </p:sp>
      <p:sp>
        <p:nvSpPr>
          <p:cNvPr id="3" name="Content Placeholder 2"/>
          <p:cNvSpPr>
            <a:spLocks noGrp="1"/>
          </p:cNvSpPr>
          <p:nvPr>
            <p:ph idx="1"/>
          </p:nvPr>
        </p:nvSpPr>
        <p:spPr>
          <a:xfrm>
            <a:off x="563670" y="1374732"/>
            <a:ext cx="4532205" cy="4947455"/>
          </a:xfrm>
        </p:spPr>
        <p:txBody>
          <a:bodyPr/>
          <a:lstStyle/>
          <a:p>
            <a:r>
              <a:rPr lang="en-US" dirty="0" smtClean="0"/>
              <a:t>Contribute to development/Implementation of your State’s Strategic Highway Safety Plan</a:t>
            </a:r>
          </a:p>
          <a:p>
            <a:r>
              <a:rPr lang="en-US" dirty="0" smtClean="0"/>
              <a:t>Ensure strategies will benefit MPO regions</a:t>
            </a:r>
          </a:p>
          <a:p>
            <a:r>
              <a:rPr lang="en-US" dirty="0" smtClean="0"/>
              <a:t>States need to reduce fatalities on non state roadways</a:t>
            </a:r>
          </a:p>
        </p:txBody>
      </p:sp>
      <p:sp>
        <p:nvSpPr>
          <p:cNvPr id="4" name="Slide Number Placeholder 3"/>
          <p:cNvSpPr>
            <a:spLocks noGrp="1"/>
          </p:cNvSpPr>
          <p:nvPr>
            <p:ph type="sldNum" sz="quarter" idx="12"/>
          </p:nvPr>
        </p:nvSpPr>
        <p:spPr/>
        <p:txBody>
          <a:bodyPr/>
          <a:lstStyle/>
          <a:p>
            <a:fld id="{0D4FE8A7-E3EE-4ADC-A9FA-991EDFB2772D}" type="slidenum">
              <a:rPr lang="en-US" smtClean="0"/>
              <a:pPr/>
              <a:t>31</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7" y="1232472"/>
            <a:ext cx="2195513" cy="282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575"/>
          <a:stretch/>
        </p:blipFill>
        <p:spPr bwMode="auto">
          <a:xfrm>
            <a:off x="5095875" y="3452245"/>
            <a:ext cx="2395538" cy="306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5137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 Dedicated Safety Plan</a:t>
            </a:r>
            <a:endParaRPr lang="en-US" dirty="0"/>
          </a:p>
        </p:txBody>
      </p:sp>
      <p:sp>
        <p:nvSpPr>
          <p:cNvPr id="3" name="Content Placeholder 2"/>
          <p:cNvSpPr>
            <a:spLocks noGrp="1"/>
          </p:cNvSpPr>
          <p:nvPr>
            <p:ph idx="1"/>
          </p:nvPr>
        </p:nvSpPr>
        <p:spPr>
          <a:xfrm>
            <a:off x="563671" y="1312038"/>
            <a:ext cx="3570179" cy="5010150"/>
          </a:xfrm>
        </p:spPr>
        <p:txBody>
          <a:bodyPr/>
          <a:lstStyle/>
          <a:p>
            <a:r>
              <a:rPr lang="en-US" dirty="0" smtClean="0"/>
              <a:t>Regional plans identify safety needs that may differ somewhat from State needs in </a:t>
            </a:r>
            <a:r>
              <a:rPr lang="en-US" dirty="0" err="1" smtClean="0"/>
              <a:t>SHSP</a:t>
            </a:r>
            <a:endParaRPr lang="en-US" dirty="0" smtClean="0"/>
          </a:p>
          <a:p>
            <a:r>
              <a:rPr lang="en-US" dirty="0" smtClean="0"/>
              <a:t>Customize strategies to community</a:t>
            </a:r>
          </a:p>
          <a:p>
            <a:r>
              <a:rPr lang="en-US" dirty="0" smtClean="0"/>
              <a:t>Develop partnerships </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32</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348" y="1312037"/>
            <a:ext cx="384946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17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 Review of Safety Integration into the Planning Process</a:t>
            </a:r>
            <a:endParaRPr lang="en-US" dirty="0"/>
          </a:p>
        </p:txBody>
      </p:sp>
      <p:sp>
        <p:nvSpPr>
          <p:cNvPr id="3" name="Content Placeholder 2"/>
          <p:cNvSpPr>
            <a:spLocks noGrp="1"/>
          </p:cNvSpPr>
          <p:nvPr>
            <p:ph idx="1"/>
          </p:nvPr>
        </p:nvSpPr>
        <p:spPr>
          <a:xfrm>
            <a:off x="563671" y="1374732"/>
            <a:ext cx="3874980" cy="4947455"/>
          </a:xfrm>
        </p:spPr>
        <p:txBody>
          <a:bodyPr/>
          <a:lstStyle/>
          <a:p>
            <a:r>
              <a:rPr lang="en-US" dirty="0" smtClean="0"/>
              <a:t>Conduct Safety Self Assessment</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33</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457" y="1137222"/>
            <a:ext cx="3749318" cy="5324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133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How to Help Local Jurisdictions Apply for </a:t>
            </a:r>
            <a:r>
              <a:rPr lang="en-US" dirty="0" err="1" smtClean="0"/>
              <a:t>HSIP</a:t>
            </a:r>
            <a:r>
              <a:rPr lang="en-US" dirty="0" smtClean="0"/>
              <a:t> Project Funding</a:t>
            </a:r>
            <a:endParaRPr lang="en-US" dirty="0"/>
          </a:p>
        </p:txBody>
      </p:sp>
      <p:sp>
        <p:nvSpPr>
          <p:cNvPr id="3" name="Content Placeholder 2"/>
          <p:cNvSpPr>
            <a:spLocks noGrp="1"/>
          </p:cNvSpPr>
          <p:nvPr>
            <p:ph idx="1"/>
          </p:nvPr>
        </p:nvSpPr>
        <p:spPr/>
        <p:txBody>
          <a:bodyPr/>
          <a:lstStyle/>
          <a:p>
            <a:r>
              <a:rPr lang="en-US" dirty="0" smtClean="0"/>
              <a:t>State DOTs manage Highway Safety Improvement Program Funding</a:t>
            </a:r>
          </a:p>
          <a:p>
            <a:r>
              <a:rPr lang="en-US" dirty="0" smtClean="0"/>
              <a:t>Funding targeted to safety infrastructure projects</a:t>
            </a:r>
          </a:p>
          <a:p>
            <a:r>
              <a:rPr lang="en-US" dirty="0" smtClean="0"/>
              <a:t>Most states have annual application process</a:t>
            </a:r>
          </a:p>
          <a:p>
            <a:r>
              <a:rPr lang="en-US" dirty="0" smtClean="0"/>
              <a:t>Requires safety analysis</a:t>
            </a:r>
          </a:p>
          <a:p>
            <a:r>
              <a:rPr lang="en-US" dirty="0" smtClean="0"/>
              <a:t>MPOs can help local jurisdictions apply</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34</a:t>
            </a:fld>
            <a:endParaRPr lang="en-US" dirty="0"/>
          </a:p>
        </p:txBody>
      </p:sp>
    </p:spTree>
    <p:extLst>
      <p:ext uri="{BB962C8B-B14F-4D97-AF65-F5344CB8AC3E}">
        <p14:creationId xmlns:p14="http://schemas.microsoft.com/office/powerpoint/2010/main" val="144728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4FE8A7-E3EE-4ADC-A9FA-991EDFB2772D}" type="slidenum">
              <a:rPr lang="en-US" smtClean="0"/>
              <a:pPr/>
              <a:t>35</a:t>
            </a:fld>
            <a:endParaRPr lang="en-US" dirty="0"/>
          </a:p>
        </p:txBody>
      </p:sp>
      <p:sp>
        <p:nvSpPr>
          <p:cNvPr id="3" name="TextBox 2"/>
          <p:cNvSpPr txBox="1"/>
          <p:nvPr/>
        </p:nvSpPr>
        <p:spPr>
          <a:xfrm>
            <a:off x="1466849" y="1657350"/>
            <a:ext cx="6181725" cy="3600986"/>
          </a:xfrm>
          <a:prstGeom prst="rect">
            <a:avLst/>
          </a:prstGeom>
          <a:noFill/>
        </p:spPr>
        <p:txBody>
          <a:bodyPr wrap="square" rtlCol="0">
            <a:spAutoFit/>
          </a:bodyPr>
          <a:lstStyle/>
          <a:p>
            <a:pPr algn="ctr"/>
            <a:r>
              <a:rPr lang="en-US" sz="3600" b="1" dirty="0" smtClean="0">
                <a:solidFill>
                  <a:schemeClr val="accent6">
                    <a:lumMod val="50000"/>
                  </a:schemeClr>
                </a:solidFill>
              </a:rPr>
              <a:t>Questions?</a:t>
            </a:r>
          </a:p>
          <a:p>
            <a:pPr algn="ctr"/>
            <a:endParaRPr lang="en-US" sz="6000" b="1" dirty="0"/>
          </a:p>
          <a:p>
            <a:pPr algn="ctr"/>
            <a:endParaRPr lang="en-US" sz="3600" b="1" dirty="0" smtClean="0"/>
          </a:p>
          <a:p>
            <a:pPr algn="ctr"/>
            <a:r>
              <a:rPr lang="en-US" sz="3200" b="1" dirty="0" smtClean="0"/>
              <a:t>Audrey Wennink</a:t>
            </a:r>
          </a:p>
          <a:p>
            <a:pPr algn="ctr"/>
            <a:r>
              <a:rPr lang="en-US" sz="3200" b="1" dirty="0" smtClean="0">
                <a:hlinkClick r:id="rId2"/>
              </a:rPr>
              <a:t>awennink@camsys.com</a:t>
            </a:r>
            <a:endParaRPr lang="en-US" sz="3200" b="1" dirty="0" smtClean="0"/>
          </a:p>
          <a:p>
            <a:pPr algn="ctr"/>
            <a:r>
              <a:rPr lang="en-US" sz="3200" b="1" dirty="0" smtClean="0"/>
              <a:t>312-665-0218</a:t>
            </a:r>
            <a:endParaRPr lang="en-US" sz="32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8" y="2977941"/>
            <a:ext cx="2328862" cy="5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38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Framework</a:t>
            </a:r>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4</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997218835"/>
              </p:ext>
            </p:extLst>
          </p:nvPr>
        </p:nvGraphicFramePr>
        <p:xfrm>
          <a:off x="809625" y="1349859"/>
          <a:ext cx="7964647" cy="4612791"/>
        </p:xfrm>
        <a:graphic>
          <a:graphicData uri="http://schemas.openxmlformats.org/presentationml/2006/ole">
            <mc:AlternateContent xmlns:mc="http://schemas.openxmlformats.org/markup-compatibility/2006">
              <mc:Choice xmlns:v="urn:schemas-microsoft-com:vml" Requires="v">
                <p:oleObj spid="_x0000_s4108" name="Presentation" r:id="rId4" imgW="3427333" imgH="4570515" progId="PowerPoint.Show.12">
                  <p:embed/>
                </p:oleObj>
              </mc:Choice>
              <mc:Fallback>
                <p:oleObj name="Presentation" r:id="rId4" imgW="3427333" imgH="4570515" progId="PowerPoint.Show.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620" t="10600" r="17091" b="59404"/>
                      <a:stretch>
                        <a:fillRect/>
                      </a:stretch>
                    </p:blipFill>
                    <p:spPr bwMode="auto">
                      <a:xfrm>
                        <a:off x="809625" y="1349859"/>
                        <a:ext cx="7964647" cy="4612791"/>
                      </a:xfrm>
                      <a:prstGeom prst="rect">
                        <a:avLst/>
                      </a:prstGeom>
                      <a:noFill/>
                    </p:spPr>
                  </p:pic>
                </p:oleObj>
              </mc:Fallback>
            </mc:AlternateContent>
          </a:graphicData>
        </a:graphic>
      </p:graphicFrame>
    </p:spTree>
    <p:extLst>
      <p:ext uri="{BB962C8B-B14F-4D97-AF65-F5344CB8AC3E}">
        <p14:creationId xmlns:p14="http://schemas.microsoft.com/office/powerpoint/2010/main" val="325932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MAP-21 Required Safety Targets for MPOs</a:t>
            </a:r>
            <a:endParaRPr lang="en-US" dirty="0"/>
          </a:p>
        </p:txBody>
      </p:sp>
      <p:sp>
        <p:nvSpPr>
          <p:cNvPr id="3" name="Content Placeholder 2"/>
          <p:cNvSpPr>
            <a:spLocks noGrp="1"/>
          </p:cNvSpPr>
          <p:nvPr>
            <p:ph idx="1"/>
          </p:nvPr>
        </p:nvSpPr>
        <p:spPr/>
        <p:txBody>
          <a:bodyPr/>
          <a:lstStyle/>
          <a:p>
            <a:pPr lvl="0"/>
            <a:r>
              <a:rPr lang="en-US" dirty="0"/>
              <a:t>State DOTs and MPOs must establish targets for national </a:t>
            </a:r>
            <a:r>
              <a:rPr lang="en-US" dirty="0" smtClean="0"/>
              <a:t>measures</a:t>
            </a:r>
          </a:p>
          <a:p>
            <a:pPr lvl="1">
              <a:buClr>
                <a:srgbClr val="C00000"/>
              </a:buClr>
            </a:pPr>
            <a:r>
              <a:rPr lang="en-US" dirty="0" smtClean="0"/>
              <a:t>Fatality number</a:t>
            </a:r>
          </a:p>
          <a:p>
            <a:pPr lvl="1">
              <a:buClr>
                <a:srgbClr val="C00000"/>
              </a:buClr>
            </a:pPr>
            <a:r>
              <a:rPr lang="en-US" dirty="0" smtClean="0"/>
              <a:t>Fatality rate (i.e., fatalities per 100 million vehicle </a:t>
            </a:r>
            <a:br>
              <a:rPr lang="en-US" dirty="0" smtClean="0"/>
            </a:br>
            <a:r>
              <a:rPr lang="en-US" dirty="0" smtClean="0"/>
              <a:t>miles traveled)</a:t>
            </a:r>
          </a:p>
          <a:p>
            <a:pPr lvl="1">
              <a:buClr>
                <a:srgbClr val="C00000"/>
              </a:buClr>
            </a:pPr>
            <a:r>
              <a:rPr lang="en-US" dirty="0" smtClean="0"/>
              <a:t>Serious injury number</a:t>
            </a:r>
          </a:p>
          <a:p>
            <a:pPr lvl="1">
              <a:buClr>
                <a:srgbClr val="C00000"/>
              </a:buClr>
            </a:pPr>
            <a:r>
              <a:rPr lang="en-US" dirty="0" smtClean="0"/>
              <a:t>Serious injury rate (serious injuries per 100 million vehicle miles traveled)</a:t>
            </a:r>
            <a:endParaRPr lang="en-US" dirty="0"/>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MAP-21 Optional Safety Targets for State DOTs</a:t>
            </a:r>
            <a:endParaRPr lang="en-US" dirty="0"/>
          </a:p>
        </p:txBody>
      </p:sp>
      <p:sp>
        <p:nvSpPr>
          <p:cNvPr id="3" name="Content Placeholder 2"/>
          <p:cNvSpPr>
            <a:spLocks noGrp="1"/>
          </p:cNvSpPr>
          <p:nvPr>
            <p:ph idx="1"/>
          </p:nvPr>
        </p:nvSpPr>
        <p:spPr/>
        <p:txBody>
          <a:bodyPr/>
          <a:lstStyle/>
          <a:p>
            <a:r>
              <a:rPr lang="en-US" dirty="0" smtClean="0"/>
              <a:t>Urbanized Areas</a:t>
            </a:r>
          </a:p>
          <a:p>
            <a:pPr lvl="1"/>
            <a:r>
              <a:rPr lang="en-US" dirty="0" smtClean="0"/>
              <a:t>Fatalities</a:t>
            </a:r>
          </a:p>
          <a:p>
            <a:pPr lvl="1"/>
            <a:r>
              <a:rPr lang="en-US" dirty="0" smtClean="0"/>
              <a:t>Serious injuries</a:t>
            </a:r>
          </a:p>
          <a:p>
            <a:pPr lvl="1"/>
            <a:r>
              <a:rPr lang="en-US" dirty="0" smtClean="0"/>
              <a:t>Fatality rate</a:t>
            </a:r>
          </a:p>
          <a:p>
            <a:pPr lvl="1"/>
            <a:r>
              <a:rPr lang="en-US" dirty="0" smtClean="0"/>
              <a:t>Serious injury rate</a:t>
            </a:r>
          </a:p>
          <a:p>
            <a:r>
              <a:rPr lang="en-US" dirty="0" smtClean="0"/>
              <a:t>Non-urbanized Areas</a:t>
            </a:r>
          </a:p>
          <a:p>
            <a:pPr lvl="1"/>
            <a:r>
              <a:rPr lang="en-US" dirty="0" smtClean="0"/>
              <a:t>Fatalities</a:t>
            </a:r>
          </a:p>
          <a:p>
            <a:pPr lvl="1"/>
            <a:r>
              <a:rPr lang="en-US" dirty="0" smtClean="0"/>
              <a:t>Serious injuries</a:t>
            </a:r>
          </a:p>
          <a:p>
            <a:pPr lvl="1"/>
            <a:r>
              <a:rPr lang="en-US" dirty="0" smtClean="0"/>
              <a:t>Fatality rate</a:t>
            </a:r>
          </a:p>
          <a:p>
            <a:pPr lvl="1"/>
            <a:r>
              <a:rPr lang="en-US" dirty="0" smtClean="0"/>
              <a:t>Serious injury rate</a:t>
            </a:r>
          </a:p>
          <a:p>
            <a:pPr lvl="1"/>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911" y="4252913"/>
            <a:ext cx="2157415" cy="1438276"/>
          </a:xfrm>
          <a:prstGeom prst="rect">
            <a:avLst/>
          </a:prstGeom>
          <a:ln>
            <a:solidFill>
              <a:schemeClr val="bg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913" y="1990092"/>
            <a:ext cx="2157415" cy="1429383"/>
          </a:xfrm>
          <a:prstGeom prst="rect">
            <a:avLst/>
          </a:prstGeom>
          <a:ln>
            <a:solidFill>
              <a:schemeClr val="bg1"/>
            </a:solidFill>
          </a:ln>
        </p:spPr>
      </p:pic>
    </p:spTree>
    <p:extLst>
      <p:ext uri="{BB962C8B-B14F-4D97-AF65-F5344CB8AC3E}">
        <p14:creationId xmlns:p14="http://schemas.microsoft.com/office/powerpoint/2010/main" val="367818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Data are Needed to Set MAP-21 Targets?</a:t>
            </a:r>
            <a:endParaRPr lang="en-US" dirty="0"/>
          </a:p>
        </p:txBody>
      </p:sp>
      <p:sp>
        <p:nvSpPr>
          <p:cNvPr id="3" name="Content Placeholder 2"/>
          <p:cNvSpPr>
            <a:spLocks noGrp="1"/>
          </p:cNvSpPr>
          <p:nvPr>
            <p:ph idx="1"/>
          </p:nvPr>
        </p:nvSpPr>
        <p:spPr/>
        <p:txBody>
          <a:bodyPr/>
          <a:lstStyle/>
          <a:p>
            <a:r>
              <a:rPr lang="en-US" dirty="0" smtClean="0"/>
              <a:t>Vehicle Miles Traveled </a:t>
            </a:r>
            <a:r>
              <a:rPr lang="en-US" dirty="0"/>
              <a:t>data</a:t>
            </a:r>
          </a:p>
          <a:p>
            <a:pPr lvl="1"/>
            <a:r>
              <a:rPr lang="en-US" dirty="0"/>
              <a:t>Model – need to estimate for all public roads</a:t>
            </a:r>
          </a:p>
          <a:p>
            <a:pPr lvl="1"/>
            <a:r>
              <a:rPr lang="en-US" dirty="0"/>
              <a:t>Forecast growth </a:t>
            </a:r>
            <a:r>
              <a:rPr lang="en-US" dirty="0" smtClean="0"/>
              <a:t>rate</a:t>
            </a:r>
          </a:p>
          <a:p>
            <a:r>
              <a:rPr lang="en-US" dirty="0" smtClean="0"/>
              <a:t>Fatality Data</a:t>
            </a:r>
          </a:p>
          <a:p>
            <a:r>
              <a:rPr lang="en-US" dirty="0" smtClean="0"/>
              <a:t>Serious Injury Data</a:t>
            </a:r>
            <a:endParaRPr lang="en-US" dirty="0"/>
          </a:p>
          <a:p>
            <a:pPr lvl="1"/>
            <a:r>
              <a:rPr lang="en-US" dirty="0" err="1"/>
              <a:t>Geolocated</a:t>
            </a:r>
            <a:r>
              <a:rPr lang="en-US" dirty="0"/>
              <a:t> crashes</a:t>
            </a:r>
          </a:p>
          <a:p>
            <a:pPr lvl="1"/>
            <a:r>
              <a:rPr lang="en-US" dirty="0"/>
              <a:t>Injury data and severity for </a:t>
            </a:r>
            <a:r>
              <a:rPr lang="en-US" u="sng" dirty="0"/>
              <a:t>each person</a:t>
            </a:r>
            <a:r>
              <a:rPr lang="en-US" dirty="0"/>
              <a:t>, not each crash</a:t>
            </a:r>
          </a:p>
          <a:p>
            <a:pPr lvl="1"/>
            <a:r>
              <a:rPr lang="en-US" dirty="0"/>
              <a:t>Categorized by injury severity to isolate </a:t>
            </a:r>
            <a:r>
              <a:rPr lang="en-US" u="sng" dirty="0"/>
              <a:t>serious</a:t>
            </a:r>
            <a:r>
              <a:rPr lang="en-US" dirty="0"/>
              <a:t> injuries</a:t>
            </a:r>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7</a:t>
            </a:fld>
            <a:endParaRPr lang="en-US" dirty="0"/>
          </a:p>
        </p:txBody>
      </p:sp>
    </p:spTree>
    <p:extLst>
      <p:ext uri="{BB962C8B-B14F-4D97-AF65-F5344CB8AC3E}">
        <p14:creationId xmlns:p14="http://schemas.microsoft.com/office/powerpoint/2010/main" val="3308482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Safety Data Stored?</a:t>
            </a:r>
            <a:endParaRPr lang="en-US" dirty="0"/>
          </a:p>
        </p:txBody>
      </p:sp>
      <p:sp>
        <p:nvSpPr>
          <p:cNvPr id="3" name="Content Placeholder 2"/>
          <p:cNvSpPr>
            <a:spLocks noGrp="1"/>
          </p:cNvSpPr>
          <p:nvPr>
            <p:ph idx="1"/>
          </p:nvPr>
        </p:nvSpPr>
        <p:spPr/>
        <p:txBody>
          <a:bodyPr/>
          <a:lstStyle/>
          <a:p>
            <a:r>
              <a:rPr lang="en-US" dirty="0" smtClean="0"/>
              <a:t>Federal Fatality Analysis Requirements System (FARS)</a:t>
            </a:r>
          </a:p>
          <a:p>
            <a:pPr lvl="1"/>
            <a:r>
              <a:rPr lang="en-US" dirty="0" smtClean="0"/>
              <a:t>Fatalities</a:t>
            </a:r>
          </a:p>
          <a:p>
            <a:r>
              <a:rPr lang="en-US" dirty="0"/>
              <a:t>State </a:t>
            </a:r>
            <a:r>
              <a:rPr lang="en-US" dirty="0" smtClean="0"/>
              <a:t>DOT-Maintained Crash Databases</a:t>
            </a:r>
          </a:p>
          <a:p>
            <a:pPr lvl="1"/>
            <a:r>
              <a:rPr lang="en-US" dirty="0" smtClean="0"/>
              <a:t>Fatalities</a:t>
            </a:r>
          </a:p>
          <a:p>
            <a:pPr lvl="1"/>
            <a:r>
              <a:rPr lang="en-US" dirty="0" smtClean="0"/>
              <a:t>Injuries by severity</a:t>
            </a:r>
          </a:p>
          <a:p>
            <a:r>
              <a:rPr lang="en-US" dirty="0" smtClean="0"/>
              <a:t>Other data</a:t>
            </a:r>
          </a:p>
          <a:p>
            <a:pPr lvl="1"/>
            <a:r>
              <a:rPr lang="en-US" dirty="0" smtClean="0"/>
              <a:t>Vehicle Miles Traveled for all public roads</a:t>
            </a:r>
          </a:p>
          <a:p>
            <a:pPr lvl="1"/>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D4FE8A7-E3EE-4ADC-A9FA-991EDFB2772D}" type="slidenum">
              <a:rPr lang="en-US" smtClean="0"/>
              <a:pPr/>
              <a:t>8</a:t>
            </a:fld>
            <a:endParaRPr lang="en-US" dirty="0"/>
          </a:p>
        </p:txBody>
      </p:sp>
    </p:spTree>
    <p:extLst>
      <p:ext uri="{BB962C8B-B14F-4D97-AF65-F5344CB8AC3E}">
        <p14:creationId xmlns:p14="http://schemas.microsoft.com/office/powerpoint/2010/main" val="323717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Access Crash Data?</a:t>
            </a:r>
            <a:endParaRPr lang="en-US" dirty="0"/>
          </a:p>
        </p:txBody>
      </p:sp>
      <p:sp>
        <p:nvSpPr>
          <p:cNvPr id="3" name="Content Placeholder 2"/>
          <p:cNvSpPr>
            <a:spLocks noGrp="1"/>
          </p:cNvSpPr>
          <p:nvPr>
            <p:ph idx="1"/>
          </p:nvPr>
        </p:nvSpPr>
        <p:spPr/>
        <p:txBody>
          <a:bodyPr/>
          <a:lstStyle/>
          <a:p>
            <a:r>
              <a:rPr lang="en-US" dirty="0"/>
              <a:t>Query </a:t>
            </a:r>
            <a:r>
              <a:rPr lang="en-US" dirty="0" smtClean="0"/>
              <a:t>national FARS database</a:t>
            </a:r>
          </a:p>
          <a:p>
            <a:pPr lvl="1"/>
            <a:r>
              <a:rPr lang="en-US" dirty="0" smtClean="0"/>
              <a:t>Data is available by county </a:t>
            </a:r>
          </a:p>
          <a:p>
            <a:r>
              <a:rPr lang="en-US" dirty="0" smtClean="0"/>
              <a:t>Access State DOT data</a:t>
            </a:r>
          </a:p>
          <a:p>
            <a:pPr lvl="1"/>
            <a:r>
              <a:rPr lang="en-US" dirty="0" smtClean="0"/>
              <a:t>Make data request of State DOT</a:t>
            </a:r>
          </a:p>
          <a:p>
            <a:pPr lvl="1"/>
            <a:r>
              <a:rPr lang="en-US" dirty="0" smtClean="0"/>
              <a:t>Access reports prepared by State DOT</a:t>
            </a:r>
          </a:p>
          <a:p>
            <a:pPr lvl="1"/>
            <a:r>
              <a:rPr lang="en-US" dirty="0" smtClean="0"/>
              <a:t>Query state crash database directly</a:t>
            </a:r>
          </a:p>
          <a:p>
            <a:r>
              <a:rPr lang="en-US" dirty="0" err="1" smtClean="0"/>
              <a:t>VMT</a:t>
            </a:r>
            <a:r>
              <a:rPr lang="en-US" dirty="0" smtClean="0"/>
              <a:t> data</a:t>
            </a:r>
          </a:p>
          <a:p>
            <a:pPr lvl="1"/>
            <a:r>
              <a:rPr lang="en-US" dirty="0" smtClean="0"/>
              <a:t>Model – need to estimate for all public roads</a:t>
            </a:r>
          </a:p>
          <a:p>
            <a:pPr lvl="1"/>
            <a:r>
              <a:rPr lang="en-US" dirty="0" smtClean="0"/>
              <a:t>Forecast growth rate</a:t>
            </a:r>
          </a:p>
        </p:txBody>
      </p:sp>
      <p:sp>
        <p:nvSpPr>
          <p:cNvPr id="4" name="Slide Number Placeholder 3"/>
          <p:cNvSpPr>
            <a:spLocks noGrp="1"/>
          </p:cNvSpPr>
          <p:nvPr>
            <p:ph type="sldNum" sz="quarter" idx="12"/>
          </p:nvPr>
        </p:nvSpPr>
        <p:spPr/>
        <p:txBody>
          <a:bodyPr/>
          <a:lstStyle/>
          <a:p>
            <a:fld id="{0D4FE8A7-E3EE-4ADC-A9FA-991EDFB2772D}" type="slidenum">
              <a:rPr lang="en-US" smtClean="0"/>
              <a:pPr/>
              <a:t>9</a:t>
            </a:fld>
            <a:endParaRPr lang="en-US" dirty="0"/>
          </a:p>
        </p:txBody>
      </p:sp>
    </p:spTree>
    <p:extLst>
      <p:ext uri="{BB962C8B-B14F-4D97-AF65-F5344CB8AC3E}">
        <p14:creationId xmlns:p14="http://schemas.microsoft.com/office/powerpoint/2010/main" val="634210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47&quot;&gt;&lt;property id=&quot;20148&quot; value=&quot;5&quot;/&gt;&lt;property id=&quot;20300&quot; value=&quot;Slide 2 - &amp;quot;&amp;#x0D;&amp;#x0A;Project Overview&amp;quot;&quot;/&gt;&lt;property id=&quot;20307&quot; value=&quot;260&quot;/&gt;&lt;/object&gt;&lt;object type=&quot;3&quot; unique_id=&quot;10148&quot;&gt;&lt;property id=&quot;20148&quot; value=&quot;5&quot;/&gt;&lt;property id=&quot;20300&quot; value=&quot;Slide 4 - &amp;quot;MAP-21 Required Safety Targets&amp;quot;&quot;/&gt;&lt;property id=&quot;20307&quot; value=&quot;261&quot;/&gt;&lt;/object&gt;&lt;object type=&quot;3&quot; unique_id=&quot;10149&quot;&gt;&lt;property id=&quot;20148&quot; value=&quot;5&quot;/&gt;&lt;property id=&quot;20300&quot; value=&quot;Slide 14 - &amp;quot;SHSP and HSP Fatality Target Consistency&amp;quot;&quot;/&gt;&lt;property id=&quot;20307&quot; value=&quot;258&quot;/&gt;&lt;/object&gt;&lt;object type=&quot;3&quot; unique_id=&quot;10151&quot;&gt;&lt;property id=&quot;20148&quot; value=&quot;5&quot;/&gt;&lt;property id=&quot;20300&quot; value=&quot;Slide 7 - &amp;quot;Types of Targets&amp;quot;&quot;/&gt;&lt;property id=&quot;20307&quot; value=&quot;264&quot;/&gt;&lt;/object&gt;&lt;object type=&quot;3&quot; unique_id=&quot;10152&quot;&gt;&lt;property id=&quot;20148&quot; value=&quot;5&quot;/&gt;&lt;property id=&quot;20300&quot; value=&quot;Slide 15 - &amp;quot;State Fatality Target Achievement&amp;#x0D;&amp;#x0A;2008&amp;quot;&quot;/&gt;&lt;property id=&quot;20307&quot; value=&quot;265&quot;/&gt;&lt;/object&gt;&lt;object type=&quot;3&quot; unique_id=&quot;10153&quot;&gt;&lt;property id=&quot;20148&quot; value=&quot;5&quot;/&gt;&lt;property id=&quot;20300&quot; value=&quot;Slide 1 - &amp;quot;Safety Target Setting&amp;quot;&quot;/&gt;&lt;property id=&quot;20307&quot; value=&quot;302&quot;/&gt;&lt;/object&gt;&lt;object type=&quot;3&quot; unique_id=&quot;10154&quot;&gt;&lt;property id=&quot;20148&quot; value=&quot;5&quot;/&gt;&lt;property id=&quot;20300&quot; value=&quot;Slide 5 - &amp;quot;MAP-21 – Required Performance Measures and Targets for SHSOs &amp;quot;&quot;/&gt;&lt;property id=&quot;20307&quot; value=&quot;266&quot;/&gt;&lt;/object&gt;&lt;object type=&quot;3&quot; unique_id=&quot;10155&quot;&gt;&lt;property id=&quot;20148&quot; value=&quot;5&quot;/&gt;&lt;property id=&quot;20300&quot; value=&quot;Slide 6 - &amp;quot;Extent of Fatality Target Setting&amp;quot;&quot;/&gt;&lt;property id=&quot;20307&quot; value=&quot;274&quot;/&gt;&lt;/object&gt;&lt;object type=&quot;3&quot; unique_id=&quot;10156&quot;&gt;&lt;property id=&quot;20148&quot; value=&quot;5&quot;/&gt;&lt;property id=&quot;20300&quot; value=&quot;Slide 16 - &amp;quot;State Fatality Target Achievement&amp;#x0D;&amp;#x0A;2011&amp;quot;&quot;/&gt;&lt;property id=&quot;20307&quot; value=&quot;267&quot;/&gt;&lt;/object&gt;&lt;object type=&quot;3&quot; unique_id=&quot;10157&quot;&gt;&lt;property id=&quot;20148&quot; value=&quot;5&quot;/&gt;&lt;property id=&quot;20300&quot; value=&quot;Slide 17 - &amp;quot;How Do Aggregated State Targets Align with Actual National Fatality Results?&amp;quot;&quot;/&gt;&lt;property id=&quot;20307&quot; value=&quot;268&quot;/&gt;&lt;/object&gt;&lt;object type=&quot;3&quot; unique_id=&quot;10158&quot;&gt;&lt;property id=&quot;20148&quot; value=&quot;5&quot;/&gt;&lt;property id=&quot;20300&quot; value=&quot;Slide 18 - &amp;quot;What Are Evidence Based Targets?&amp;quot;&quot;/&gt;&lt;property id=&quot;20307&quot; value=&quot;303&quot;/&gt;&lt;/object&gt;&lt;object type=&quot;3&quot; unique_id=&quot;10160&quot;&gt;&lt;property id=&quot;20148&quot; value=&quot;5&quot;/&gt;&lt;property id=&quot;20300&quot; value=&quot;Slide 19 - &amp;quot;Considerations for Evidence-Based &amp;#x0D;&amp;#x0A;Safety Target Setting&amp;quot;&quot;/&gt;&lt;property id=&quot;20307&quot; value=&quot;304&quot;/&gt;&lt;/object&gt;&lt;object type=&quot;3&quot; unique_id=&quot;10161&quot;&gt;&lt;property id=&quot;20148&quot; value=&quot;5&quot;/&gt;&lt;property id=&quot;20300&quot; value=&quot;Slide 20 - &amp;quot;Evidence-Based Target Setting&amp;quot;&quot;/&gt;&lt;property id=&quot;20307&quot; value=&quot;297&quot;/&gt;&lt;/object&gt;&lt;object type=&quot;3&quot; unique_id=&quot;10162&quot;&gt;&lt;property id=&quot;20148&quot; value=&quot;5&quot;/&gt;&lt;property id=&quot;20300&quot; value=&quot;Slide 21 - &amp;quot;Evidence-Based Target Setting&amp;quot;&quot;/&gt;&lt;property id=&quot;20307&quot; value=&quot;270&quot;/&gt;&lt;/object&gt;&lt;object type=&quot;3&quot; unique_id=&quot;10163&quot;&gt;&lt;property id=&quot;20148&quot; value=&quot;5&quot;/&gt;&lt;property id=&quot;20300&quot; value=&quot;Slide 22 - &amp;quot;Trend Analysis Methods&amp;quot;&quot;/&gt;&lt;property id=&quot;20307&quot; value=&quot;287&quot;/&gt;&lt;/object&gt;&lt;object type=&quot;3&quot; unique_id=&quot;10164&quot;&gt;&lt;property id=&quot;20148&quot; value=&quot;5&quot;/&gt;&lt;property id=&quot;20300&quot; value=&quot;Slide 23 - &amp;quot;Trend Analysis Methods (continued)&amp;quot;&quot;/&gt;&lt;property id=&quot;20307&quot; value=&quot;289&quot;/&gt;&lt;/object&gt;&lt;object type=&quot;3&quot; unique_id=&quot;10165&quot;&gt;&lt;property id=&quot;20148&quot; value=&quot;5&quot;/&gt;&lt;property id=&quot;20300&quot; value=&quot;Slide 24 - &amp;quot;Trend Analysis Methods (continued)&amp;quot;&quot;/&gt;&lt;property id=&quot;20307&quot; value=&quot;296&quot;/&gt;&lt;/object&gt;&lt;object type=&quot;3&quot; unique_id=&quot;10166&quot;&gt;&lt;property id=&quot;20148&quot; value=&quot;5&quot;/&gt;&lt;property id=&quot;20300&quot; value=&quot;Slide 25 - &amp;quot;Trend Analysis Methods (continued)&amp;quot;&quot;/&gt;&lt;property id=&quot;20307&quot; value=&quot;305&quot;/&gt;&lt;/object&gt;&lt;object type=&quot;3&quot; unique_id=&quot;10169&quot;&gt;&lt;property id=&quot;20148&quot; value=&quot;5&quot;/&gt;&lt;property id=&quot;20300&quot; value=&quot;Slide 26 - &amp;quot;Trend Analysis Methods (continued)&amp;quot;&quot;/&gt;&lt;property id=&quot;20307&quot; value=&quot;290&quot;/&gt;&lt;/object&gt;&lt;object type=&quot;3&quot; unique_id=&quot;10170&quot;&gt;&lt;property id=&quot;20148&quot; value=&quot;5&quot;/&gt;&lt;property id=&quot;20300&quot; value=&quot;Slide 27 - &amp;quot;Trend Analysis Methods&amp;#x0D;&amp;#x0A;Exponential Smoothing&amp;quot;&quot;/&gt;&lt;property id=&quot;20307&quot; value=&quot;306&quot;/&gt;&lt;/object&gt;&lt;object type=&quot;3&quot; unique_id=&quot;10171&quot;&gt;&lt;property id=&quot;20148&quot; value=&quot;5&quot;/&gt;&lt;property id=&quot;20300&quot; value=&quot;Slide 28 - &amp;quot;Trend Analysis Methods&amp;#x0D;&amp;#x0A;Exponential Smoothing (continued)&amp;quot;&quot;/&gt;&lt;property id=&quot;20307&quot; value=&quot;307&quot;/&gt;&lt;/object&gt;&lt;object type=&quot;3&quot; unique_id=&quot;10172&quot;&gt;&lt;property id=&quot;20148&quot; value=&quot;5&quot;/&gt;&lt;property id=&quot;20300&quot; value=&quot;Slide 29 - &amp;quot;Trend Analysis Methods&amp;#x0D;&amp;#x0A;Exponential Smoothing (continued)&amp;quot;&quot;/&gt;&lt;property id=&quot;20307&quot; value=&quot;308&quot;/&gt;&lt;/object&gt;&lt;object type=&quot;3&quot; unique_id=&quot;10173&quot;&gt;&lt;property id=&quot;20148&quot; value=&quot;5&quot;/&gt;&lt;property id=&quot;20300&quot; value=&quot;Slide 30 - &amp;quot;Evidence-Based Target Setting&amp;#x0D;&amp;#x0A;Exogenous Factors&amp;quot;&quot;/&gt;&lt;property id=&quot;20307&quot; value=&quot;298&quot;/&gt;&lt;/object&gt;&lt;object type=&quot;3&quot; unique_id=&quot;10174&quot;&gt;&lt;property id=&quot;20148&quot; value=&quot;5&quot;/&gt;&lt;property id=&quot;20300&quot; value=&quot;Slide 31 - &amp;quot;Adjust Target Using Exogenous Factors&amp;quot;&quot;/&gt;&lt;property id=&quot;20307&quot; value=&quot;272&quot;/&gt;&lt;/object&gt;&lt;object type=&quot;3&quot; unique_id=&quot;10175&quot;&gt;&lt;property id=&quot;20148&quot; value=&quot;5&quot;/&gt;&lt;property id=&quot;20300&quot; value=&quot;Slide 32 - &amp;quot;Total U.S. Population Projection&amp;quot;&quot;/&gt;&lt;property id=&quot;20307&quot; value=&quot;299&quot;/&gt;&lt;/object&gt;&lt;object type=&quot;3&quot; unique_id=&quot;10176&quot;&gt;&lt;property id=&quot;20148&quot; value=&quot;5&quot;/&gt;&lt;property id=&quot;20300&quot; value=&quot;Slide 33 - &amp;quot;National Projection of Population&amp;#x0D;&amp;#x0A;Age 16-24&amp;quot;&quot;/&gt;&lt;property id=&quot;20307&quot; value=&quot;300&quot;/&gt;&lt;/object&gt;&lt;object type=&quot;3&quot; unique_id=&quot;10177&quot;&gt;&lt;property id=&quot;20148&quot; value=&quot;5&quot;/&gt;&lt;property id=&quot;20300&quot; value=&quot;Slide 35 - &amp;quot;National Projection of Population&amp;#x0D;&amp;#x0A;Age 50-59&amp;quot;&quot;/&gt;&lt;property id=&quot;20307&quot; value=&quot;301&quot;/&gt;&lt;/object&gt;&lt;object type=&quot;3&quot; unique_id=&quot;10178&quot;&gt;&lt;property id=&quot;20148&quot; value=&quot;5&quot;/&gt;&lt;property id=&quot;20300&quot; value=&quot;Slide 34 - &amp;quot;Adjust Target Based on &amp;#x0D;&amp;#x0A;Exogenous Factors&amp;quot;&quot;/&gt;&lt;property id=&quot;20307&quot; value=&quot;275&quot;/&gt;&lt;/object&gt;&lt;object type=&quot;3&quot; unique_id=&quot;10179&quot;&gt;&lt;property id=&quot;20148&quot; value=&quot;5&quot;/&gt;&lt;property id=&quot;20300&quot; value=&quot;Slide 37 - &amp;quot;Evidence-Based Target Setting&amp;quot;&quot;/&gt;&lt;property id=&quot;20307&quot; value=&quot;309&quot;/&gt;&lt;/object&gt;&lt;object type=&quot;3&quot; unique_id=&quot;10180&quot;&gt;&lt;property id=&quot;20148&quot; value=&quot;5&quot;/&gt;&lt;property id=&quot;20300&quot; value=&quot;Slide 38 - &amp;quot;Adjust Target Using Countermeasure &amp;#x0D;&amp;#x0A;Impact Data&amp;quot;&quot;/&gt;&lt;property id=&quot;20307&quot; value=&quot;273&quot;/&gt;&lt;/object&gt;&lt;object type=&quot;3&quot; unique_id=&quot;10181&quot;&gt;&lt;property id=&quot;20148&quot; value=&quot;5&quot;/&gt;&lt;property id=&quot;20300&quot; value=&quot;Slide 39 - &amp;quot;Emphasis Area Plans: Georgia &amp;#x0D;&amp;#x0A;Roadway Departure Safety Plan&amp;quot;&quot;/&gt;&lt;property id=&quot;20307&quot; value=&quot;276&quot;/&gt;&lt;/object&gt;&lt;object type=&quot;3&quot; unique_id=&quot;10183&quot;&gt;&lt;property id=&quot;20148&quot; value=&quot;5&quot;/&gt;&lt;property id=&quot;20300&quot; value=&quot;Slide 45 - &amp;quot;Resource Allocation Data&amp;quot;&quot;/&gt;&lt;property id=&quot;20307&quot; value=&quot;278&quot;/&gt;&lt;/object&gt;&lt;object type=&quot;3&quot; unique_id=&quot;10184&quot;&gt;&lt;property id=&quot;20148&quot; value=&quot;5&quot;/&gt;&lt;property id=&quot;20300&quot; value=&quot;Slide 40 - &amp;quot;Emphasis Area Target Relationship &amp;#x0D;&amp;#x0A;to Overall Fatality Target&amp;quot;&quot;/&gt;&lt;property id=&quot;20307&quot; value=&quot;279&quot;/&gt;&lt;/object&gt;&lt;object type=&quot;3&quot; unique_id=&quot;10185&quot;&gt;&lt;property id=&quot;20148&quot; value=&quot;5&quot;/&gt;&lt;property id=&quot;20300&quot; value=&quot;Slide 43 - &amp;quot;Feasibility – Rate of Fatality Reduction&amp;#x0D;&amp;#x0A;Historical&amp;quot;&quot;/&gt;&lt;property id=&quot;20307&quot; value=&quot;313&quot;/&gt;&lt;/object&gt;&lt;object type=&quot;3&quot; unique_id=&quot;10187&quot;&gt;&lt;property id=&quot;20148&quot; value=&quot;5&quot;/&gt;&lt;property id=&quot;20300&quot; value=&quot;Slide 47 - &amp;quot;Feasibility&amp;#x0D;&amp;#x0A;Overlay Target on Trend Data&amp;quot;&quot;/&gt;&lt;property id=&quot;20307&quot; value=&quot;315&quot;/&gt;&lt;/object&gt;&lt;object type=&quot;3&quot; unique_id=&quot;10188&quot;&gt;&lt;property id=&quot;20148&quot; value=&quot;5&quot;/&gt;&lt;property id=&quot;20300&quot; value=&quot;Slide 48 - &amp;quot;Target Achievement&amp;quot;&quot;/&gt;&lt;property id=&quot;20307&quot; value=&quot;280&quot;/&gt;&lt;/object&gt;&lt;object type=&quot;3&quot; unique_id=&quot;10189&quot;&gt;&lt;property id=&quot;20148&quot; value=&quot;5&quot;/&gt;&lt;property id=&quot;20300&quot; value=&quot;Slide 49 - &amp;quot;Setting an Evidence-Based Target&amp;quot;&quot;/&gt;&lt;property id=&quot;20307&quot; value=&quot;312&quot;/&gt;&lt;/object&gt;&lt;object type=&quot;3&quot; unique_id=&quot;10190&quot;&gt;&lt;property id=&quot;20148&quot; value=&quot;5&quot;/&gt;&lt;property id=&quot;20300&quot; value=&quot;Slide 3 - &amp;quot;Performance Management Framework&amp;quot;&quot;/&gt;&lt;property id=&quot;20307&quot; value=&quot;324&quot;/&gt;&lt;/object&gt;&lt;object type=&quot;3&quot; unique_id=&quot;10191&quot;&gt;&lt;property id=&quot;20148&quot; value=&quot;5&quot;/&gt;&lt;property id=&quot;20300&quot; value=&quot;Slide 8 - &amp;quot;Methodologies for Safety Target Setting &amp;#x0D;&amp;#x0A;by Transportation Agencies&amp;quot;&quot;/&gt;&lt;property id=&quot;20307&quot; value=&quot;323&quot;/&gt;&lt;/object&gt;&lt;object type=&quot;3&quot; unique_id=&quot;10192&quot;&gt;&lt;property id=&quot;20148&quot; value=&quot;5&quot;/&gt;&lt;property id=&quot;20300&quot; value=&quot;Slide 9 - &amp;quot;Methodologies for Setting Targets&amp;quot;&quot;/&gt;&lt;property id=&quot;20307&quot; value=&quot;318&quot;/&gt;&lt;/object&gt;&lt;object type=&quot;3&quot; unique_id=&quot;10193&quot;&gt;&lt;property id=&quot;20148&quot; value=&quot;5&quot;/&gt;&lt;property id=&quot;20300&quot; value=&quot;Slide 10 - &amp;quot;Methodologies for Setting Safety Targets (continued)&amp;quot;&quot;/&gt;&lt;property id=&quot;20307&quot; value=&quot;319&quot;/&gt;&lt;/object&gt;&lt;object type=&quot;3&quot; unique_id=&quot;10194&quot;&gt;&lt;property id=&quot;20148&quot; value=&quot;5&quot;/&gt;&lt;property id=&quot;20300&quot; value=&quot;Slide 11 - &amp;quot;Methodologies for Setting Safety Targets (continued)&amp;quot;&quot;/&gt;&lt;property id=&quot;20307&quot; value=&quot;320&quot;/&gt;&lt;/object&gt;&lt;object type=&quot;3&quot; unique_id=&quot;10195&quot;&gt;&lt;property id=&quot;20148&quot; value=&quot;5&quot;/&gt;&lt;property id=&quot;20300&quot; value=&quot;Slide 12 - &amp;quot;Methodologies for Setting Safety Targets (continued)&amp;quot;&quot;/&gt;&lt;property id=&quot;20307&quot; value=&quot;321&quot;/&gt;&lt;/object&gt;&lt;object type=&quot;3&quot; unique_id=&quot;10196&quot;&gt;&lt;property id=&quot;20148&quot; value=&quot;5&quot;/&gt;&lt;property id=&quot;20300&quot; value=&quot;Slide 13 - &amp;quot;Ideal Relationship Between Goals and Targets in Safety Programs&amp;quot;&quot;/&gt;&lt;property id=&quot;20307&quot; value=&quot;330&quot;/&gt;&lt;/object&gt;&lt;object type=&quot;3&quot; unique_id=&quot;10197&quot;&gt;&lt;property id=&quot;20148&quot; value=&quot;5&quot;/&gt;&lt;property id=&quot;20300&quot; value=&quot;Slide 36 - &amp;quot;Target Adjustment Based on Exogenous Factors – Example&amp;quot;&quot;/&gt;&lt;property id=&quot;20307&quot; value=&quot;332&quot;/&gt;&lt;/object&gt;&lt;object type=&quot;3&quot; unique_id=&quot;10198&quot;&gt;&lt;property id=&quot;20148&quot; value=&quot;5&quot;/&gt;&lt;property id=&quot;20300&quot; value=&quot;Slide 41 - &amp;quot;Emphasis Area Plans:&amp;#x0D;&amp;#x0A;Fatality Reduction by 2018&amp;quot;&quot;/&gt;&lt;property id=&quot;20307&quot; value=&quot;325&quot;/&gt;&lt;/object&gt;&lt;object type=&quot;3&quot; unique_id=&quot;10199&quot;&gt;&lt;property id=&quot;20148&quot; value=&quot;5&quot;/&gt;&lt;property id=&quot;20300&quot; value=&quot;Slide 42 - &amp;quot;Target Adjustment Based on Planned Improvements – Example&amp;quot;&quot;/&gt;&lt;property id=&quot;20307&quot; value=&quot;329&quot;/&gt;&lt;/object&gt;&lt;object type=&quot;3&quot; unique_id=&quot;10200&quot;&gt;&lt;property id=&quot;20148&quot; value=&quot;5&quot;/&gt;&lt;property id=&quot;20300&quot; value=&quot;Slide 44 - &amp;quot;Feasibility – Rate of Fatality Reduction&amp;#x0D;&amp;#x0A;Forecast&amp;quot;&quot;/&gt;&lt;property id=&quot;20307&quot; value=&quot;317&quot;/&gt;&lt;/object&gt;&lt;object type=&quot;3&quot; unique_id=&quot;10201&quot;&gt;&lt;property id=&quot;20148&quot; value=&quot;5&quot;/&gt;&lt;property id=&quot;20300&quot; value=&quot;Slide 46 - &amp;quot;Emphasis Area Plans&amp;#x0D;&amp;#x0A;Resource Allocation Alignment with Problem&amp;quot;&quot;/&gt;&lt;property id=&quot;20307&quot; value=&quot;327&quot;/&gt;&lt;/object&gt;&lt;object type=&quot;3&quot; unique_id=&quot;10202&quot;&gt;&lt;property id=&quot;20148&quot; value=&quot;5&quot;/&gt;&lt;property id=&quot;20300&quot; value=&quot;Slide 50 - &amp;quot;Resources&amp;quot;&quot;/&gt;&lt;property id=&quot;20307&quot; value=&quot;333&quot;/&gt;&lt;/object&gt;&lt;object type=&quot;3&quot; unique_id=&quot;10203&quot;&gt;&lt;property id=&quot;20148&quot; value=&quot;5&quot;/&gt;&lt;property id=&quot;20300&quot; value=&quot;Slide 51 - &amp;quot;Contact&amp;quot;&quot;/&gt;&lt;property id=&quot;20307&quot; value=&quot;334&quot;/&gt;&lt;/object&gt;&lt;/object&gt;&lt;/object&gt;&lt;/database&gt;"/>
  <p:tag name="SECTOMILLISECCONVERTED" val="1"/>
</p:tagLst>
</file>

<file path=ppt/theme/theme1.xml><?xml version="1.0" encoding="utf-8"?>
<a:theme xmlns:a="http://schemas.openxmlformats.org/drawingml/2006/main" name="CSHandouts">
  <a:themeElements>
    <a:clrScheme name="CSHandout">
      <a:dk1>
        <a:srgbClr val="000000"/>
      </a:dk1>
      <a:lt1>
        <a:srgbClr val="000000"/>
      </a:lt1>
      <a:dk2>
        <a:srgbClr val="FFFFFF"/>
      </a:dk2>
      <a:lt2>
        <a:srgbClr val="FFFFFF"/>
      </a:lt2>
      <a:accent1>
        <a:srgbClr val="0099CC"/>
      </a:accent1>
      <a:accent2>
        <a:srgbClr val="B29620"/>
      </a:accent2>
      <a:accent3>
        <a:srgbClr val="C20000"/>
      </a:accent3>
      <a:accent4>
        <a:srgbClr val="30A230"/>
      </a:accent4>
      <a:accent5>
        <a:srgbClr val="DDE278"/>
      </a:accent5>
      <a:accent6>
        <a:srgbClr val="1634CA"/>
      </a:accent6>
      <a:hlink>
        <a:srgbClr val="0000FF"/>
      </a:hlink>
      <a:folHlink>
        <a:srgbClr val="969696"/>
      </a:folHlink>
    </a:clrScheme>
    <a:fontScheme name="CSBlue">
      <a:majorFont>
        <a:latin typeface="Arial"/>
        <a:ea typeface=""/>
        <a:cs typeface=""/>
      </a:majorFont>
      <a:minorFont>
        <a:latin typeface="Arial"/>
        <a:ea typeface=""/>
        <a:cs typeface=""/>
      </a:minorFont>
    </a:fontScheme>
    <a:fmtScheme name="CS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cs_glass</Template>
  <TotalTime>4956</TotalTime>
  <Words>2476</Words>
  <Application>Microsoft Office PowerPoint</Application>
  <PresentationFormat>On-screen Show (4:3)</PresentationFormat>
  <Paragraphs>386</Paragraphs>
  <Slides>35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CSHandouts</vt:lpstr>
      <vt:lpstr>Presentation</vt:lpstr>
      <vt:lpstr>Setting and Achieving Safety Targets</vt:lpstr>
      <vt:lpstr>Agenda</vt:lpstr>
      <vt:lpstr>Benefits of Increased Safety Focus by MPOs</vt:lpstr>
      <vt:lpstr>Performance Management Framework</vt:lpstr>
      <vt:lpstr>MAP-21 Required Safety Targets for MPOs</vt:lpstr>
      <vt:lpstr>MAP-21 Optional Safety Targets for State DOTs</vt:lpstr>
      <vt:lpstr>What Data are Needed to Set MAP-21 Targets?</vt:lpstr>
      <vt:lpstr>Where are Safety Data Stored?</vt:lpstr>
      <vt:lpstr>How Do I Access Crash Data?</vt:lpstr>
      <vt:lpstr>Iowa Data</vt:lpstr>
      <vt:lpstr>Setting Safety Targets</vt:lpstr>
      <vt:lpstr>Common Methodologies for Safety Target Setting by Transportation Agencies</vt:lpstr>
      <vt:lpstr>Target Setting under MAP-21</vt:lpstr>
      <vt:lpstr>What Are Evidence Based Targets?</vt:lpstr>
      <vt:lpstr>Aspirational  vs. Evidence-Based Targets</vt:lpstr>
      <vt:lpstr>Evidence-Based Target Setting</vt:lpstr>
      <vt:lpstr>Evidence-Based Target Setting</vt:lpstr>
      <vt:lpstr>Trend Analysis – Fatalities and Serious Injuries Cheyenne MPO Example</vt:lpstr>
      <vt:lpstr>Evidence-Based Target Setting Exogenous Factors</vt:lpstr>
      <vt:lpstr>Adjust Target Based on Exogenous Factors</vt:lpstr>
      <vt:lpstr>Population Trend – Cheyenne MPO</vt:lpstr>
      <vt:lpstr>Vehicle Miles Traveled Trend - Cheyenne MPO</vt:lpstr>
      <vt:lpstr>Adjust Target Based on  Exogenous Factors</vt:lpstr>
      <vt:lpstr>Evidence-Based Target Setting</vt:lpstr>
      <vt:lpstr>Adjust Target Using Countermeasure  Impact Data</vt:lpstr>
      <vt:lpstr>MPO Safety Self Assessment</vt:lpstr>
      <vt:lpstr>Target Setting Summary - Cheyenne</vt:lpstr>
      <vt:lpstr>MPO Safety Target Setting - Challenges</vt:lpstr>
      <vt:lpstr>PowerPoint Presentation</vt:lpstr>
      <vt:lpstr>Regional Safety Planning</vt:lpstr>
      <vt:lpstr>Participate in State SHSP</vt:lpstr>
      <vt:lpstr>Develop a Dedicated Safety Plan</vt:lpstr>
      <vt:lpstr>Conduct Review of Safety Integration into the Planning Process</vt:lpstr>
      <vt:lpstr>Learn How to Help Local Jurisdictions Apply for HSIP Project Funding</vt:lpstr>
      <vt:lpstr>PowerPoint Presentation</vt:lpstr>
    </vt:vector>
  </TitlesOfParts>
  <Company>Cambridge Systematics,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for Establishing A Safety Target</dc:title>
  <dc:creator>Audrey Wennink</dc:creator>
  <cp:lastModifiedBy>Audrey Wennink</cp:lastModifiedBy>
  <cp:revision>458</cp:revision>
  <cp:lastPrinted>2013-12-16T15:03:30Z</cp:lastPrinted>
  <dcterms:created xsi:type="dcterms:W3CDTF">2012-11-07T22:13:21Z</dcterms:created>
  <dcterms:modified xsi:type="dcterms:W3CDTF">2014-10-20T21:47:32Z</dcterms:modified>
</cp:coreProperties>
</file>