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73" r:id="rId5"/>
    <p:sldId id="267" r:id="rId6"/>
    <p:sldId id="276" r:id="rId7"/>
    <p:sldId id="270" r:id="rId8"/>
    <p:sldId id="271" r:id="rId9"/>
    <p:sldId id="272" r:id="rId10"/>
    <p:sldId id="274" r:id="rId11"/>
    <p:sldId id="277" r:id="rId12"/>
    <p:sldId id="269" r:id="rId13"/>
    <p:sldId id="268" r:id="rId14"/>
    <p:sldId id="275" r:id="rId15"/>
    <p:sldId id="266" r:id="rId16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E53C-8881-4D4C-9959-8A899476A83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1BA6-0569-4D41-A7C8-455D9CC2D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" y="0"/>
            <a:ext cx="912342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04950"/>
            <a:ext cx="6781800" cy="4572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tx1"/>
                </a:solidFill>
                <a:effectLst/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76450"/>
            <a:ext cx="6781800" cy="3429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888"/>
            <a:ext cx="8229600" cy="743862"/>
          </a:xfrm>
        </p:spPr>
        <p:txBody>
          <a:bodyPr>
            <a:normAutofit/>
          </a:bodyPr>
          <a:lstStyle>
            <a:lvl1pPr algn="l">
              <a:defRPr sz="3600"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667000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86"/>
            <a:ext cx="8229600" cy="740664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50"/>
            <a:ext cx="4038600" cy="2667000"/>
          </a:xfrm>
        </p:spPr>
        <p:txBody>
          <a:bodyPr/>
          <a:lstStyle>
            <a:lvl1pPr>
              <a:defRPr sz="2800">
                <a:latin typeface="Tw Cen MT" pitchFamily="34" charset="0"/>
              </a:defRPr>
            </a:lvl1pPr>
            <a:lvl2pPr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defRPr sz="1800">
                <a:latin typeface="Tw Cen MT" pitchFamily="34" charset="0"/>
              </a:defRPr>
            </a:lvl4pPr>
            <a:lvl5pPr>
              <a:defRPr sz="18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50"/>
            <a:ext cx="4038600" cy="2667000"/>
          </a:xfrm>
        </p:spPr>
        <p:txBody>
          <a:bodyPr/>
          <a:lstStyle>
            <a:lvl1pPr>
              <a:defRPr sz="2800">
                <a:latin typeface="Tw Cen MT" pitchFamily="34" charset="0"/>
              </a:defRPr>
            </a:lvl1pPr>
            <a:lvl2pPr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defRPr sz="1800">
                <a:latin typeface="Tw Cen MT" pitchFamily="34" charset="0"/>
              </a:defRPr>
            </a:lvl4pPr>
            <a:lvl5pPr>
              <a:defRPr sz="18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86"/>
            <a:ext cx="8302752" cy="740664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2150"/>
            <a:ext cx="4040188" cy="2209800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04950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2150"/>
            <a:ext cx="4041775" cy="2209800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86"/>
            <a:ext cx="8302752" cy="740664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86"/>
            <a:ext cx="8302752" cy="740664"/>
          </a:xfrm>
        </p:spPr>
        <p:txBody>
          <a:bodyPr/>
          <a:lstStyle>
            <a:lvl1pPr algn="l"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035550" cy="3967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095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1" r:id="rId6"/>
    <p:sldLayoutId id="2147483655" r:id="rId7"/>
    <p:sldLayoutId id="2147483660" r:id="rId8"/>
    <p:sldLayoutId id="2147483656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Funding Localized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76450"/>
            <a:ext cx="6781800" cy="11049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Developing a Programmatic Approach to Off-system Needs</a:t>
            </a:r>
          </a:p>
          <a:p>
            <a:pPr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400" dirty="0" err="1" smtClean="0"/>
              <a:t>AMPO</a:t>
            </a:r>
            <a:r>
              <a:rPr lang="en-US" sz="1400" dirty="0" smtClean="0"/>
              <a:t> Annual Conference | October 23, 2014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Paul </a:t>
            </a:r>
            <a:r>
              <a:rPr lang="en-US" sz="1400" dirty="0" err="1" smtClean="0"/>
              <a:t>Flavien</a:t>
            </a:r>
            <a:r>
              <a:rPr lang="en-US" sz="1400" dirty="0" smtClean="0"/>
              <a:t>, Broward MPO and Todd Brauer, Whitehouse Group Inc.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28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Fund These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Periodic funding cycle begins with outreach</a:t>
            </a:r>
          </a:p>
          <a:p>
            <a:r>
              <a:rPr lang="en-US" dirty="0" smtClean="0"/>
              <a:t>Eligible projects are evaluated and ranked</a:t>
            </a:r>
          </a:p>
          <a:p>
            <a:pPr lvl="1"/>
            <a:r>
              <a:rPr lang="en-US" dirty="0" smtClean="0"/>
              <a:t>Using both objective and subjective measures</a:t>
            </a:r>
          </a:p>
          <a:p>
            <a:r>
              <a:rPr lang="en-US" dirty="0" smtClean="0"/>
              <a:t>Approval and TIP inclusion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6" y="1504950"/>
            <a:ext cx="4011168" cy="2667000"/>
          </a:xfr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5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Evaluate and Rank Projects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04950"/>
            <a:ext cx="4000500" cy="2667000"/>
          </a:xfrm>
          <a:ln w="127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Objective measures</a:t>
            </a:r>
          </a:p>
          <a:p>
            <a:pPr lvl="1"/>
            <a:r>
              <a:rPr lang="en-US" dirty="0" smtClean="0"/>
              <a:t>Multimodal safety data</a:t>
            </a:r>
          </a:p>
          <a:p>
            <a:pPr lvl="1"/>
            <a:r>
              <a:rPr lang="en-US" dirty="0" smtClean="0"/>
              <a:t>Transit ridership data</a:t>
            </a:r>
          </a:p>
          <a:p>
            <a:pPr lvl="1"/>
            <a:r>
              <a:rPr lang="en-US" dirty="0" smtClean="0"/>
              <a:t>Traffic count data</a:t>
            </a:r>
          </a:p>
          <a:p>
            <a:pPr lvl="1"/>
            <a:r>
              <a:rPr lang="en-US" dirty="0" smtClean="0"/>
              <a:t>System plans</a:t>
            </a:r>
          </a:p>
          <a:p>
            <a:r>
              <a:rPr lang="en-US" dirty="0" smtClean="0"/>
              <a:t>Subjective measures</a:t>
            </a:r>
          </a:p>
          <a:p>
            <a:pPr lvl="1"/>
            <a:r>
              <a:rPr lang="en-US" dirty="0" smtClean="0"/>
              <a:t>Geographic distribution</a:t>
            </a:r>
          </a:p>
          <a:p>
            <a:pPr lvl="1"/>
            <a:r>
              <a:rPr lang="en-US" dirty="0" smtClean="0"/>
              <a:t>Quality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40080"/>
            <a:ext cx="4514480" cy="3380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0080"/>
            <a:ext cx="4514480" cy="33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9045"/>
            <a:ext cx="4334632" cy="315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32" y="639045"/>
            <a:ext cx="4334632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We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Continued coordination needed with USDOT, Board and stakeholders</a:t>
            </a:r>
          </a:p>
          <a:p>
            <a:r>
              <a:rPr lang="en-US" dirty="0" smtClean="0"/>
              <a:t>There are many different ways to evaluate and rank these types of projects</a:t>
            </a:r>
          </a:p>
          <a:p>
            <a:r>
              <a:rPr lang="en-US" dirty="0" smtClean="0"/>
              <a:t>Ask a lot of 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504950"/>
            <a:ext cx="4000500" cy="2667000"/>
          </a:xfr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6215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w Cen MT" pitchFamily="34" charset="0"/>
              </a:rPr>
              <a:t>Questions &amp; Answers</a:t>
            </a:r>
            <a:endParaRPr lang="en-US" sz="54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Flavien</a:t>
            </a:r>
            <a:r>
              <a:rPr lang="en-US" dirty="0" smtClean="0"/>
              <a:t>, </a:t>
            </a:r>
            <a:r>
              <a:rPr lang="en-US" dirty="0" err="1" smtClean="0"/>
              <a:t>ACIP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Broward MPO</a:t>
            </a:r>
          </a:p>
          <a:p>
            <a:r>
              <a:rPr lang="en-US" dirty="0" smtClean="0"/>
              <a:t>Transportation Planner / Project Manager</a:t>
            </a:r>
          </a:p>
          <a:p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(954</a:t>
            </a:r>
            <a:r>
              <a:rPr lang="en-US" dirty="0"/>
              <a:t>) </a:t>
            </a:r>
            <a:r>
              <a:rPr lang="en-US" dirty="0" smtClean="0"/>
              <a:t>876-0045</a:t>
            </a:r>
          </a:p>
          <a:p>
            <a:pPr lvl="1"/>
            <a:r>
              <a:rPr lang="en-US" dirty="0"/>
              <a:t>flavienp@browardmpo.org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Todd A. Brauer, </a:t>
            </a:r>
            <a:r>
              <a:rPr lang="en-US" dirty="0" err="1" smtClean="0"/>
              <a:t>AICP</a:t>
            </a:r>
            <a:r>
              <a:rPr lang="en-US" dirty="0" smtClean="0"/>
              <a:t>, </a:t>
            </a:r>
            <a:r>
              <a:rPr lang="en-US" dirty="0" err="1" smtClean="0"/>
              <a:t>PTP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Whitehouse Group Inc.</a:t>
            </a:r>
          </a:p>
          <a:p>
            <a:r>
              <a:rPr lang="en-US" dirty="0" smtClean="0"/>
              <a:t>Vice President /             Project Manager</a:t>
            </a:r>
          </a:p>
          <a:p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(954) 482-8409</a:t>
            </a:r>
          </a:p>
          <a:p>
            <a:pPr lvl="1"/>
            <a:r>
              <a:rPr lang="en-US" dirty="0" smtClean="0"/>
              <a:t>tbrauer@wgianalytics.com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Intend to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appreciation of the challenges and opportunities of developing a program to fund off-system projects as part of development of a LRTP and TIP</a:t>
            </a:r>
          </a:p>
          <a:p>
            <a:r>
              <a:rPr lang="en-US" dirty="0" smtClean="0"/>
              <a:t>Associated risks and benefits of implementing a programmatic approach to these projects</a:t>
            </a:r>
          </a:p>
          <a:p>
            <a:r>
              <a:rPr lang="en-US" dirty="0" smtClean="0"/>
              <a:t>Assessment of cost in time and resources as well as statutory requirements required of 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9386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Allocated Dedicated Funds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24475" y="1352550"/>
            <a:ext cx="3057524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 program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may be used to construct transit improvements, including bus, rail, park and ride lots and commuter assistance programs. Funds may be combined with </a:t>
            </a:r>
            <a:r>
              <a:rPr lang="en-US" sz="1000" i="1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Arterial Construction and ROW</a:t>
            </a:r>
            <a:r>
              <a:rPr lang="en-US" sz="10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funds.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24474" y="2532888"/>
            <a:ext cx="3057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Arterials Construction and ROW programs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may be used to add roadway capacity, improve intersection geometry and configurations, roadway grade separations and signalization upgrades.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24475" y="3486150"/>
            <a:ext cx="305752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sng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TMA and </a:t>
            </a:r>
            <a:r>
              <a:rPr lang="en-US" sz="1000" b="1" u="sng" dirty="0" err="1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TALU</a:t>
            </a:r>
            <a:r>
              <a:rPr lang="en-US" sz="1000" b="1" u="sng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programs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may be used to plan, design and construct bicycle and pedestrian facilities as well as local, ‘off-system’ roadway improvements</a:t>
            </a:r>
            <a:r>
              <a:rPr lang="en-US" sz="10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81600" y="1885950"/>
            <a:ext cx="123825" cy="1238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81600" y="3028950"/>
            <a:ext cx="123825" cy="1238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3895725"/>
            <a:ext cx="123825" cy="1238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2925"/>
            <a:ext cx="553564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Framework and Purpose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04950"/>
            <a:ext cx="53340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Consolidate non-regionally significant projects into one program with four areas</a:t>
            </a:r>
          </a:p>
          <a:p>
            <a:pPr lvl="1"/>
            <a:r>
              <a:rPr lang="en-US" dirty="0" smtClean="0"/>
              <a:t>Complete streets</a:t>
            </a:r>
          </a:p>
          <a:p>
            <a:pPr lvl="1"/>
            <a:r>
              <a:rPr lang="en-US" dirty="0" smtClean="0"/>
              <a:t>Safety and security</a:t>
            </a:r>
            <a:endParaRPr lang="en-US" dirty="0"/>
          </a:p>
          <a:p>
            <a:pPr lvl="1"/>
            <a:r>
              <a:rPr lang="en-US" dirty="0" smtClean="0"/>
              <a:t>Sustainability initiatives</a:t>
            </a:r>
          </a:p>
          <a:p>
            <a:pPr lvl="1"/>
            <a:r>
              <a:rPr lang="en-US" dirty="0" smtClean="0"/>
              <a:t>Technology Advancement</a:t>
            </a:r>
          </a:p>
          <a:p>
            <a:r>
              <a:rPr lang="en-US" dirty="0" smtClean="0"/>
              <a:t>“Fast track” projects that qualify as CE or 4(f) condition under NEPA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4950"/>
            <a:ext cx="2600119" cy="2667000"/>
          </a:xfr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7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Legislation and Legal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MAP-21</a:t>
            </a:r>
          </a:p>
          <a:p>
            <a:pPr lvl="1"/>
            <a:r>
              <a:rPr lang="en-US" dirty="0"/>
              <a:t>23 USC § 134 (j)(3)(B)(ii) and 23 USC § 134 (</a:t>
            </a:r>
            <a:r>
              <a:rPr lang="en-US" dirty="0" err="1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Regionally significant projects (line item)</a:t>
            </a:r>
          </a:p>
          <a:p>
            <a:pPr lvl="1"/>
            <a:r>
              <a:rPr lang="en-US" dirty="0" smtClean="0"/>
              <a:t>23 </a:t>
            </a:r>
            <a:r>
              <a:rPr lang="en-US" dirty="0" err="1" smtClean="0"/>
              <a:t>CFR</a:t>
            </a:r>
            <a:r>
              <a:rPr lang="en-US" dirty="0" smtClean="0"/>
              <a:t> </a:t>
            </a:r>
            <a:r>
              <a:rPr lang="en-US" dirty="0"/>
              <a:t>§ </a:t>
            </a:r>
            <a:r>
              <a:rPr lang="en-US" dirty="0" smtClean="0"/>
              <a:t>450.204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504950"/>
            <a:ext cx="4000500" cy="2667000"/>
          </a:xfr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5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Direction the Board Provided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033838" y="1538288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2019-2020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38713" y="1538288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2021-2025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843588" y="1538288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2026-2030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767513" y="1538288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2031-2040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14813" y="2553653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9.9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014913" y="25574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24.7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00738" y="25574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24.7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843713" y="25574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49.4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138613" y="2182178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014913" y="218598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$37.7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900738" y="218598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37.7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843713" y="218598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75.3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138613" y="1829753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14913" y="18335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32.5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900738" y="18335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$32.5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843713" y="18335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65.0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605713" y="1519238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681913" y="25574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108.6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81913" y="218598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165.8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681913" y="18335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142.9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00088" y="1833563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streets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00088" y="2187258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and security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00088" y="2920683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advancement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00088" y="2549208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initiatives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138613" y="2928938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014913" y="293274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35.1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900738" y="293274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35.1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43713" y="293274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70.1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681913" y="293274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154.3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09613" y="1549083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area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99453" y="1806258"/>
            <a:ext cx="768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0088" y="3244533"/>
            <a:ext cx="768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09613" y="3319463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138613" y="3308668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52.0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938713" y="331247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129.9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824538" y="331247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129.9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777038" y="331247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259.8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681913" y="331247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b="1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571.6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433638" y="1549083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projects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433638" y="1844358"/>
            <a:ext cx="1504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Bicycle and pedestrian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2433638" y="2196783"/>
            <a:ext cx="1714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traffic calming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2433638" y="2549208"/>
            <a:ext cx="1714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 hubs and greenways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433638" y="2930208"/>
            <a:ext cx="1504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54A4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 systems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Determine Project Eligibility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Purpose and need</a:t>
            </a:r>
          </a:p>
          <a:p>
            <a:r>
              <a:rPr lang="en-US" dirty="0" smtClean="0"/>
              <a:t>Inclusion in </a:t>
            </a:r>
            <a:r>
              <a:rPr lang="en-US" dirty="0"/>
              <a:t>l</a:t>
            </a:r>
            <a:r>
              <a:rPr lang="en-US" dirty="0" smtClean="0"/>
              <a:t>ocal plans</a:t>
            </a:r>
          </a:p>
          <a:p>
            <a:r>
              <a:rPr lang="en-US" dirty="0" smtClean="0"/>
              <a:t>Public support</a:t>
            </a:r>
          </a:p>
          <a:p>
            <a:r>
              <a:rPr lang="en-US" dirty="0" smtClean="0"/>
              <a:t>EJ/Title VI</a:t>
            </a:r>
          </a:p>
          <a:p>
            <a:r>
              <a:rPr lang="en-US" dirty="0" smtClean="0"/>
              <a:t>Ability to fund O&amp;M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504950"/>
            <a:ext cx="3556000" cy="2667000"/>
          </a:xfrm>
          <a:ln w="127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4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501</Words>
  <Application>Microsoft Office PowerPoint</Application>
  <PresentationFormat>On-screen Show (16:9)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Tw Cen MT</vt:lpstr>
      <vt:lpstr>Calibri</vt:lpstr>
      <vt:lpstr>Office Theme</vt:lpstr>
      <vt:lpstr>Funding Localized Initiatives</vt:lpstr>
      <vt:lpstr>Today’s Presenters</vt:lpstr>
      <vt:lpstr>What We Intend to Communicate</vt:lpstr>
      <vt:lpstr>PowerPoint Presentation</vt:lpstr>
      <vt:lpstr>How We Allocated Dedicated Funds</vt:lpstr>
      <vt:lpstr>Program Framework and Purpose </vt:lpstr>
      <vt:lpstr>Enabling Legislation and Legal Definition</vt:lpstr>
      <vt:lpstr>What Direction the Board Provided</vt:lpstr>
      <vt:lpstr>How We Determine Project Eligibility</vt:lpstr>
      <vt:lpstr>How We Fund These Projects</vt:lpstr>
      <vt:lpstr>How We Evaluate and Rank Projects</vt:lpstr>
      <vt:lpstr>PowerPoint Presentation</vt:lpstr>
      <vt:lpstr>PowerPoint Presentation</vt:lpstr>
      <vt:lpstr>Lessons We Learned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Valens</dc:creator>
  <cp:lastModifiedBy>Todd A. Brauer</cp:lastModifiedBy>
  <cp:revision>63</cp:revision>
  <dcterms:created xsi:type="dcterms:W3CDTF">2012-11-23T23:22:42Z</dcterms:created>
  <dcterms:modified xsi:type="dcterms:W3CDTF">2014-10-23T15:52:19Z</dcterms:modified>
</cp:coreProperties>
</file>