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307" r:id="rId5"/>
    <p:sldId id="367" r:id="rId6"/>
    <p:sldId id="305" r:id="rId7"/>
    <p:sldId id="364" r:id="rId8"/>
    <p:sldId id="366" r:id="rId9"/>
    <p:sldId id="349" r:id="rId10"/>
    <p:sldId id="308" r:id="rId11"/>
    <p:sldId id="309" r:id="rId12"/>
    <p:sldId id="361" r:id="rId13"/>
    <p:sldId id="348" r:id="rId14"/>
    <p:sldId id="337" r:id="rId15"/>
    <p:sldId id="322" r:id="rId16"/>
    <p:sldId id="311" r:id="rId17"/>
    <p:sldId id="353" r:id="rId18"/>
    <p:sldId id="354" r:id="rId19"/>
    <p:sldId id="350" r:id="rId20"/>
    <p:sldId id="362" r:id="rId21"/>
    <p:sldId id="358" r:id="rId22"/>
    <p:sldId id="359" r:id="rId23"/>
    <p:sldId id="343" r:id="rId24"/>
    <p:sldId id="318" r:id="rId25"/>
    <p:sldId id="304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D79"/>
    <a:srgbClr val="A9BBC7"/>
    <a:srgbClr val="023368"/>
    <a:srgbClr val="A7BFDE"/>
    <a:srgbClr val="D3DFEE"/>
    <a:srgbClr val="6D002C"/>
    <a:srgbClr val="FFFFD9"/>
    <a:srgbClr val="F0F0F0"/>
    <a:srgbClr val="906753"/>
    <a:srgbClr val="403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89003" autoAdjust="0"/>
  </p:normalViewPr>
  <p:slideViewPr>
    <p:cSldViewPr>
      <p:cViewPr varScale="1">
        <p:scale>
          <a:sx n="70" d="100"/>
          <a:sy n="70" d="100"/>
        </p:scale>
        <p:origin x="1531" y="48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P:\Planning%20Process\Operations%20Data\CorridorPilot\Presentations\20140508_AASHTO_SSOM\Graphs%20for%20present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86411362025001"/>
          <c:y val="3.6680972818311897E-2"/>
          <c:w val="0.83787148886705898"/>
          <c:h val="0.8247149471122969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AHD!$C$4</c:f>
              <c:strCache>
                <c:ptCount val="1"/>
                <c:pt idx="0">
                  <c:v>Free-flow</c:v>
                </c:pt>
              </c:strCache>
            </c:strRef>
          </c:tx>
          <c:spPr>
            <a:solidFill>
              <a:srgbClr val="023368"/>
            </a:solidFill>
          </c:spPr>
          <c:invertIfNegative val="0"/>
          <c:cat>
            <c:strRef>
              <c:f>AHD!$A$5:$A$14</c:f>
              <c:strCache>
                <c:ptCount val="10"/>
                <c:pt idx="0">
                  <c:v>18 Corridor</c:v>
                </c:pt>
                <c:pt idx="1">
                  <c:v>18A</c:v>
                </c:pt>
                <c:pt idx="2">
                  <c:v>18B</c:v>
                </c:pt>
                <c:pt idx="3">
                  <c:v>18C</c:v>
                </c:pt>
                <c:pt idx="4">
                  <c:v>18D</c:v>
                </c:pt>
                <c:pt idx="5">
                  <c:v>78 Corridor</c:v>
                </c:pt>
                <c:pt idx="6">
                  <c:v>78A</c:v>
                </c:pt>
                <c:pt idx="7">
                  <c:v>78B</c:v>
                </c:pt>
                <c:pt idx="8">
                  <c:v>78C</c:v>
                </c:pt>
                <c:pt idx="9">
                  <c:v>78D</c:v>
                </c:pt>
              </c:strCache>
            </c:strRef>
          </c:cat>
          <c:val>
            <c:numRef>
              <c:f>AHD!$C$5:$C$14</c:f>
              <c:numCache>
                <c:formatCode>#,##0</c:formatCode>
                <c:ptCount val="10"/>
                <c:pt idx="0">
                  <c:v>21800</c:v>
                </c:pt>
                <c:pt idx="1">
                  <c:v>2290</c:v>
                </c:pt>
                <c:pt idx="2" formatCode="General">
                  <c:v>190</c:v>
                </c:pt>
                <c:pt idx="3">
                  <c:v>56900</c:v>
                </c:pt>
                <c:pt idx="4">
                  <c:v>73500</c:v>
                </c:pt>
                <c:pt idx="5">
                  <c:v>28200</c:v>
                </c:pt>
                <c:pt idx="6">
                  <c:v>9180</c:v>
                </c:pt>
                <c:pt idx="7">
                  <c:v>8080</c:v>
                </c:pt>
                <c:pt idx="8">
                  <c:v>52900</c:v>
                </c:pt>
                <c:pt idx="9">
                  <c:v>124000</c:v>
                </c:pt>
              </c:numCache>
            </c:numRef>
          </c:val>
        </c:ser>
        <c:ser>
          <c:idx val="3"/>
          <c:order val="1"/>
          <c:tx>
            <c:strRef>
              <c:f>AHD!$D$4</c:f>
              <c:strCache>
                <c:ptCount val="1"/>
                <c:pt idx="0">
                  <c:v>Yearly Median</c:v>
                </c:pt>
              </c:strCache>
            </c:strRef>
          </c:tx>
          <c:spPr>
            <a:solidFill>
              <a:srgbClr val="6D002C"/>
            </a:solidFill>
          </c:spPr>
          <c:invertIfNegative val="0"/>
          <c:cat>
            <c:strRef>
              <c:f>AHD!$A$5:$A$14</c:f>
              <c:strCache>
                <c:ptCount val="10"/>
                <c:pt idx="0">
                  <c:v>18 Corridor</c:v>
                </c:pt>
                <c:pt idx="1">
                  <c:v>18A</c:v>
                </c:pt>
                <c:pt idx="2">
                  <c:v>18B</c:v>
                </c:pt>
                <c:pt idx="3">
                  <c:v>18C</c:v>
                </c:pt>
                <c:pt idx="4">
                  <c:v>18D</c:v>
                </c:pt>
                <c:pt idx="5">
                  <c:v>78 Corridor</c:v>
                </c:pt>
                <c:pt idx="6">
                  <c:v>78A</c:v>
                </c:pt>
                <c:pt idx="7">
                  <c:v>78B</c:v>
                </c:pt>
                <c:pt idx="8">
                  <c:v>78C</c:v>
                </c:pt>
                <c:pt idx="9">
                  <c:v>78D</c:v>
                </c:pt>
              </c:strCache>
            </c:strRef>
          </c:cat>
          <c:val>
            <c:numRef>
              <c:f>AHD!$D$5:$D$14</c:f>
              <c:numCache>
                <c:formatCode>#,##0</c:formatCode>
                <c:ptCount val="10"/>
                <c:pt idx="0">
                  <c:v>16000</c:v>
                </c:pt>
                <c:pt idx="1">
                  <c:v>1050</c:v>
                </c:pt>
                <c:pt idx="2" formatCode="General">
                  <c:v>165</c:v>
                </c:pt>
                <c:pt idx="3">
                  <c:v>37200</c:v>
                </c:pt>
                <c:pt idx="4">
                  <c:v>65200</c:v>
                </c:pt>
                <c:pt idx="5">
                  <c:v>21800</c:v>
                </c:pt>
                <c:pt idx="6">
                  <c:v>8990</c:v>
                </c:pt>
                <c:pt idx="7">
                  <c:v>7580</c:v>
                </c:pt>
                <c:pt idx="8">
                  <c:v>33700</c:v>
                </c:pt>
                <c:pt idx="9">
                  <c:v>94100</c:v>
                </c:pt>
              </c:numCache>
            </c:numRef>
          </c:val>
        </c:ser>
        <c:ser>
          <c:idx val="2"/>
          <c:order val="2"/>
          <c:tx>
            <c:strRef>
              <c:f>AHD!$F$4</c:f>
              <c:strCache>
                <c:ptCount val="1"/>
                <c:pt idx="0">
                  <c:v>Max Throughput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AHD!$A$5:$A$14</c:f>
              <c:strCache>
                <c:ptCount val="10"/>
                <c:pt idx="0">
                  <c:v>18 Corridor</c:v>
                </c:pt>
                <c:pt idx="1">
                  <c:v>18A</c:v>
                </c:pt>
                <c:pt idx="2">
                  <c:v>18B</c:v>
                </c:pt>
                <c:pt idx="3">
                  <c:v>18C</c:v>
                </c:pt>
                <c:pt idx="4">
                  <c:v>18D</c:v>
                </c:pt>
                <c:pt idx="5">
                  <c:v>78 Corridor</c:v>
                </c:pt>
                <c:pt idx="6">
                  <c:v>78A</c:v>
                </c:pt>
                <c:pt idx="7">
                  <c:v>78B</c:v>
                </c:pt>
                <c:pt idx="8">
                  <c:v>78C</c:v>
                </c:pt>
                <c:pt idx="9">
                  <c:v>78D</c:v>
                </c:pt>
              </c:strCache>
            </c:strRef>
          </c:cat>
          <c:val>
            <c:numRef>
              <c:f>AHD!$F$5:$F$14</c:f>
              <c:numCache>
                <c:formatCode>General</c:formatCode>
                <c:ptCount val="10"/>
                <c:pt idx="0" formatCode="#,##0">
                  <c:v>12600</c:v>
                </c:pt>
                <c:pt idx="1">
                  <c:v>18</c:v>
                </c:pt>
                <c:pt idx="2">
                  <c:v>68</c:v>
                </c:pt>
                <c:pt idx="3" formatCode="#,##0">
                  <c:v>31400</c:v>
                </c:pt>
                <c:pt idx="4" formatCode="#,##0">
                  <c:v>48600</c:v>
                </c:pt>
                <c:pt idx="5" formatCode="#,##0">
                  <c:v>19100</c:v>
                </c:pt>
                <c:pt idx="6" formatCode="#,##0">
                  <c:v>2450</c:v>
                </c:pt>
                <c:pt idx="7" formatCode="#,##0">
                  <c:v>2770</c:v>
                </c:pt>
                <c:pt idx="8" formatCode="#,##0">
                  <c:v>36700</c:v>
                </c:pt>
                <c:pt idx="9" formatCode="#,##0">
                  <c:v>104000</c:v>
                </c:pt>
              </c:numCache>
            </c:numRef>
          </c:val>
        </c:ser>
        <c:ser>
          <c:idx val="5"/>
          <c:order val="3"/>
          <c:tx>
            <c:strRef>
              <c:f>AHD!$G$4</c:f>
              <c:strCache>
                <c:ptCount val="1"/>
                <c:pt idx="0">
                  <c:v>“Acceptable” Speed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AHD!$A$5:$A$14</c:f>
              <c:strCache>
                <c:ptCount val="10"/>
                <c:pt idx="0">
                  <c:v>18 Corridor</c:v>
                </c:pt>
                <c:pt idx="1">
                  <c:v>18A</c:v>
                </c:pt>
                <c:pt idx="2">
                  <c:v>18B</c:v>
                </c:pt>
                <c:pt idx="3">
                  <c:v>18C</c:v>
                </c:pt>
                <c:pt idx="4">
                  <c:v>18D</c:v>
                </c:pt>
                <c:pt idx="5">
                  <c:v>78 Corridor</c:v>
                </c:pt>
                <c:pt idx="6">
                  <c:v>78A</c:v>
                </c:pt>
                <c:pt idx="7">
                  <c:v>78B</c:v>
                </c:pt>
                <c:pt idx="8">
                  <c:v>78C</c:v>
                </c:pt>
                <c:pt idx="9">
                  <c:v>78D</c:v>
                </c:pt>
              </c:strCache>
            </c:strRef>
          </c:cat>
          <c:val>
            <c:numRef>
              <c:f>AHD!$G$5:$G$14</c:f>
              <c:numCache>
                <c:formatCode>General</c:formatCode>
                <c:ptCount val="10"/>
                <c:pt idx="0" formatCode="#,##0">
                  <c:v>8950</c:v>
                </c:pt>
                <c:pt idx="1">
                  <c:v>0</c:v>
                </c:pt>
                <c:pt idx="2">
                  <c:v>96</c:v>
                </c:pt>
                <c:pt idx="3" formatCode="#,##0">
                  <c:v>21900</c:v>
                </c:pt>
                <c:pt idx="4" formatCode="#,##0">
                  <c:v>35300</c:v>
                </c:pt>
                <c:pt idx="5" formatCode="#,##0">
                  <c:v>9480</c:v>
                </c:pt>
                <c:pt idx="6" formatCode="#,##0">
                  <c:v>6030</c:v>
                </c:pt>
                <c:pt idx="7">
                  <c:v>851</c:v>
                </c:pt>
                <c:pt idx="8" formatCode="#,##0">
                  <c:v>3120</c:v>
                </c:pt>
                <c:pt idx="9" formatCode="#,##0">
                  <c:v>54400</c:v>
                </c:pt>
              </c:numCache>
            </c:numRef>
          </c:val>
        </c:ser>
        <c:ser>
          <c:idx val="4"/>
          <c:order val="4"/>
          <c:tx>
            <c:strRef>
              <c:f>AHD!$E$4</c:f>
              <c:strCache>
                <c:ptCount val="1"/>
                <c:pt idx="0">
                  <c:v>Day/Hr Median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AHD!$A$5:$A$14</c:f>
              <c:strCache>
                <c:ptCount val="10"/>
                <c:pt idx="0">
                  <c:v>18 Corridor</c:v>
                </c:pt>
                <c:pt idx="1">
                  <c:v>18A</c:v>
                </c:pt>
                <c:pt idx="2">
                  <c:v>18B</c:v>
                </c:pt>
                <c:pt idx="3">
                  <c:v>18C</c:v>
                </c:pt>
                <c:pt idx="4">
                  <c:v>18D</c:v>
                </c:pt>
                <c:pt idx="5">
                  <c:v>78 Corridor</c:v>
                </c:pt>
                <c:pt idx="6">
                  <c:v>78A</c:v>
                </c:pt>
                <c:pt idx="7">
                  <c:v>78B</c:v>
                </c:pt>
                <c:pt idx="8">
                  <c:v>78C</c:v>
                </c:pt>
                <c:pt idx="9">
                  <c:v>78D</c:v>
                </c:pt>
              </c:strCache>
            </c:strRef>
          </c:cat>
          <c:val>
            <c:numRef>
              <c:f>AHD!$E$5:$E$14</c:f>
              <c:numCache>
                <c:formatCode>General</c:formatCode>
                <c:ptCount val="10"/>
                <c:pt idx="0" formatCode="#,##0">
                  <c:v>3130</c:v>
                </c:pt>
                <c:pt idx="1">
                  <c:v>203</c:v>
                </c:pt>
                <c:pt idx="2">
                  <c:v>138</c:v>
                </c:pt>
                <c:pt idx="3" formatCode="#,##0">
                  <c:v>6900</c:v>
                </c:pt>
                <c:pt idx="4" formatCode="#,##0">
                  <c:v>13100</c:v>
                </c:pt>
                <c:pt idx="5" formatCode="#,##0">
                  <c:v>11300</c:v>
                </c:pt>
                <c:pt idx="6" formatCode="#,##0">
                  <c:v>6360</c:v>
                </c:pt>
                <c:pt idx="7" formatCode="#,##0">
                  <c:v>6080</c:v>
                </c:pt>
                <c:pt idx="8" formatCode="#,##0">
                  <c:v>25300</c:v>
                </c:pt>
                <c:pt idx="9" formatCode="#,##0">
                  <c:v>26900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308024"/>
        <c:axId val="222308416"/>
      </c:barChart>
      <c:catAx>
        <c:axId val="222308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22308416"/>
        <c:crosses val="autoZero"/>
        <c:auto val="1"/>
        <c:lblAlgn val="ctr"/>
        <c:lblOffset val="100"/>
        <c:noMultiLvlLbl val="0"/>
      </c:catAx>
      <c:valAx>
        <c:axId val="2223084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="0" dirty="0"/>
                  <a:t>Annual Person-Hours of Delay per </a:t>
                </a:r>
                <a:r>
                  <a:rPr lang="en-US" b="0" dirty="0" smtClean="0"/>
                  <a:t>mile (thousands)</a:t>
                </a:r>
                <a:endParaRPr lang="en-US" b="0" dirty="0"/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2308024"/>
        <c:crosses val="autoZero"/>
        <c:crossBetween val="between"/>
        <c:dispUnits>
          <c:builtInUnit val="thousands"/>
        </c:dispUnits>
      </c:valAx>
    </c:plotArea>
    <c:legend>
      <c:legendPos val="b"/>
      <c:layout>
        <c:manualLayout>
          <c:xMode val="edge"/>
          <c:yMode val="edge"/>
          <c:x val="0.159864366345325"/>
          <c:y val="0.217500366102306"/>
          <c:w val="0.23453591334533"/>
          <c:h val="0.28750678697351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698" cy="48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17" tIns="48508" rIns="97017" bIns="4850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832" y="0"/>
            <a:ext cx="3169698" cy="48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17" tIns="48508" rIns="97017" bIns="4850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325"/>
            <a:ext cx="3169698" cy="48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17" tIns="48508" rIns="97017" bIns="4850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832" y="9119325"/>
            <a:ext cx="3169698" cy="48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17" tIns="48508" rIns="97017" bIns="4850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5A6313C2-79D8-426B-B162-DDD1A64C72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677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698" cy="48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17" tIns="48508" rIns="97017" bIns="4850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832" y="0"/>
            <a:ext cx="3169698" cy="48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17" tIns="48508" rIns="97017" bIns="4850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55" y="4561313"/>
            <a:ext cx="5851492" cy="432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17" tIns="48508" rIns="97017" bIns="485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325"/>
            <a:ext cx="3169698" cy="48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17" tIns="48508" rIns="97017" bIns="4850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832" y="9119325"/>
            <a:ext cx="3169698" cy="48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17" tIns="48508" rIns="97017" bIns="4850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5B511E9E-5A3D-4F0C-925D-DC2BE70748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069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9646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511E9E-5A3D-4F0C-925D-DC2BE70748E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403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511E9E-5A3D-4F0C-925D-DC2BE70748E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70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511E9E-5A3D-4F0C-925D-DC2BE70748E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254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511E9E-5A3D-4F0C-925D-DC2BE70748E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68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4600" y="708025"/>
            <a:ext cx="4826000" cy="36195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6" y="4564614"/>
            <a:ext cx="5363589" cy="4328627"/>
          </a:xfrm>
          <a:noFill/>
        </p:spPr>
        <p:txBody>
          <a:bodyPr/>
          <a:lstStyle/>
          <a:p>
            <a:endParaRPr lang="en-US" b="1" dirty="0" smtClean="0">
              <a:latin typeface="Palatino Linotype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0173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>
            <a:lvl1pPr>
              <a:defRPr b="0" i="0" kern="1200" baseline="0">
                <a:solidFill>
                  <a:srgbClr val="FFFFD9"/>
                </a:solidFill>
                <a:latin typeface="Agenda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048" y="2240280"/>
            <a:ext cx="5257800" cy="277977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b="1" kern="1200" baseline="0">
                <a:solidFill>
                  <a:srgbClr val="6D002C"/>
                </a:solidFill>
                <a:latin typeface="Palatino Linotype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5225"/>
            <a:ext cx="2133600" cy="476250"/>
          </a:xfrm>
          <a:ln/>
        </p:spPr>
        <p:txBody>
          <a:bodyPr/>
          <a:lstStyle>
            <a:lvl1pPr>
              <a:defRPr>
                <a:latin typeface="Palatino Linotype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10/24/2014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Palatino Linotype" pitchFamily="18" charset="0"/>
              </a:defRPr>
            </a:lvl1pPr>
          </a:lstStyle>
          <a:p>
            <a:pPr>
              <a:defRPr/>
            </a:pPr>
            <a:r>
              <a:rPr lang="en-US" smtClean="0"/>
              <a:t>New Jersey Pilot Study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Palatino Linotype" pitchFamily="18" charset="0"/>
              </a:defRPr>
            </a:lvl1pPr>
          </a:lstStyle>
          <a:p>
            <a:pPr>
              <a:defRPr/>
            </a:pPr>
            <a:fld id="{E7B53EC4-631D-4F12-A151-219AC05AD2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9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D9"/>
                </a:solidFill>
                <a:latin typeface="Agenda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8800"/>
            <a:ext cx="8229600" cy="4297363"/>
          </a:xfrm>
        </p:spPr>
        <p:txBody>
          <a:bodyPr vert="eaVert"/>
          <a:lstStyle>
            <a:lvl1pPr>
              <a:defRPr>
                <a:solidFill>
                  <a:srgbClr val="013D79"/>
                </a:solidFill>
                <a:latin typeface="Palatino Linotype" pitchFamily="18" charset="0"/>
              </a:defRPr>
            </a:lvl1pPr>
            <a:lvl2pPr>
              <a:defRPr>
                <a:solidFill>
                  <a:srgbClr val="013D79"/>
                </a:solidFill>
                <a:latin typeface="Palatino Linotype" pitchFamily="18" charset="0"/>
              </a:defRPr>
            </a:lvl2pPr>
            <a:lvl3pPr>
              <a:defRPr>
                <a:solidFill>
                  <a:srgbClr val="013D79"/>
                </a:solidFill>
                <a:latin typeface="Palatino Linotype" pitchFamily="18" charset="0"/>
              </a:defRPr>
            </a:lvl3pPr>
            <a:lvl4pPr>
              <a:defRPr>
                <a:solidFill>
                  <a:srgbClr val="013D79"/>
                </a:solidFill>
                <a:latin typeface="Palatino Linotype" pitchFamily="18" charset="0"/>
              </a:defRPr>
            </a:lvl4pPr>
            <a:lvl5pPr>
              <a:defRPr>
                <a:solidFill>
                  <a:srgbClr val="013D79"/>
                </a:solidFill>
                <a:latin typeface="Palatino Linotype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5225"/>
            <a:ext cx="2133600" cy="476250"/>
          </a:xfrm>
          <a:ln/>
        </p:spPr>
        <p:txBody>
          <a:bodyPr/>
          <a:lstStyle>
            <a:lvl1pPr>
              <a:defRPr>
                <a:latin typeface="Palatino Linotype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10/24/2014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Palatino Linotype" pitchFamily="18" charset="0"/>
              </a:defRPr>
            </a:lvl1pPr>
          </a:lstStyle>
          <a:p>
            <a:pPr>
              <a:defRPr/>
            </a:pPr>
            <a:r>
              <a:rPr lang="en-US" smtClean="0"/>
              <a:t>New Jersey Pilot Study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Palatino Linotype" pitchFamily="18" charset="0"/>
              </a:defRPr>
            </a:lvl1pPr>
          </a:lstStyle>
          <a:p>
            <a:pPr>
              <a:defRPr/>
            </a:pPr>
            <a:fld id="{176EEEAB-F05E-48D8-8B9F-7F94C463C5E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4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FFFFD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5225"/>
            <a:ext cx="2133600" cy="476250"/>
          </a:xfrm>
          <a:ln/>
        </p:spPr>
        <p:txBody>
          <a:bodyPr/>
          <a:lstStyle>
            <a:lvl1pPr>
              <a:defRPr>
                <a:latin typeface="Palatino Linotype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10/24/2014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Palatino Linotype" pitchFamily="18" charset="0"/>
              </a:defRPr>
            </a:lvl1pPr>
          </a:lstStyle>
          <a:p>
            <a:pPr>
              <a:defRPr/>
            </a:pPr>
            <a:r>
              <a:rPr lang="en-US" smtClean="0"/>
              <a:t>New Jersey Pilot Study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Palatino Linotype" pitchFamily="18" charset="0"/>
              </a:defRPr>
            </a:lvl1pPr>
          </a:lstStyle>
          <a:p>
            <a:pPr>
              <a:defRPr/>
            </a:pPr>
            <a:fld id="{9D3A7E80-6B84-4A34-9328-10F011E45D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55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>
            <a:lvl1pPr>
              <a:defRPr b="0">
                <a:solidFill>
                  <a:srgbClr val="FFFFD9"/>
                </a:solidFill>
                <a:latin typeface="Agenda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54563"/>
          </a:xfrm>
        </p:spPr>
        <p:txBody>
          <a:bodyPr>
            <a:normAutofit/>
          </a:bodyPr>
          <a:lstStyle>
            <a:lvl1pPr>
              <a:defRPr b="1" kern="1200" baseline="0">
                <a:solidFill>
                  <a:srgbClr val="023368"/>
                </a:solidFill>
                <a:latin typeface="Palatino Linotype" pitchFamily="18" charset="0"/>
              </a:defRPr>
            </a:lvl1pPr>
            <a:lvl2pPr>
              <a:defRPr kern="1200" baseline="0">
                <a:solidFill>
                  <a:srgbClr val="023368"/>
                </a:solidFill>
                <a:latin typeface="Palatino Linotype" pitchFamily="18" charset="0"/>
              </a:defRPr>
            </a:lvl2pPr>
            <a:lvl3pPr>
              <a:defRPr kern="1200" baseline="0">
                <a:solidFill>
                  <a:srgbClr val="023368"/>
                </a:solidFill>
                <a:latin typeface="Palatino Linotype" pitchFamily="18" charset="0"/>
              </a:defRPr>
            </a:lvl3pPr>
            <a:lvl4pPr>
              <a:defRPr kern="1200" baseline="0">
                <a:solidFill>
                  <a:srgbClr val="023368"/>
                </a:solidFill>
                <a:latin typeface="Palatino Linotype" pitchFamily="18" charset="0"/>
              </a:defRPr>
            </a:lvl4pPr>
            <a:lvl5pPr>
              <a:defRPr kern="1200" baseline="0">
                <a:solidFill>
                  <a:srgbClr val="023368"/>
                </a:solidFill>
                <a:latin typeface="Palatino Linotype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5225"/>
            <a:ext cx="2133600" cy="476250"/>
          </a:xfrm>
          <a:ln/>
        </p:spPr>
        <p:txBody>
          <a:bodyPr anchor="b"/>
          <a:lstStyle>
            <a:lvl1pPr>
              <a:defRPr>
                <a:latin typeface="Palatino Linotype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10/24/2014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anchor="b"/>
          <a:lstStyle>
            <a:lvl1pPr>
              <a:defRPr>
                <a:latin typeface="Palatino Linotype" pitchFamily="18" charset="0"/>
              </a:defRPr>
            </a:lvl1pPr>
          </a:lstStyle>
          <a:p>
            <a:pPr>
              <a:defRPr/>
            </a:pPr>
            <a:r>
              <a:rPr lang="en-US" smtClean="0"/>
              <a:t>New Jersey Pilot Study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b"/>
          <a:lstStyle>
            <a:lvl1pPr>
              <a:defRPr>
                <a:latin typeface="Palatino Linotype" pitchFamily="18" charset="0"/>
              </a:defRPr>
            </a:lvl1pPr>
          </a:lstStyle>
          <a:p>
            <a:pPr>
              <a:defRPr/>
            </a:pPr>
            <a:fld id="{1555D9A9-1A30-496A-9614-24B1546F72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614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4800600" y="1447800"/>
            <a:ext cx="3837093" cy="4666735"/>
            <a:chOff x="6172200" y="1600200"/>
            <a:chExt cx="2389293" cy="290589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1600200"/>
              <a:ext cx="2389293" cy="29058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Freeform 8"/>
            <p:cNvSpPr/>
            <p:nvPr/>
          </p:nvSpPr>
          <p:spPr bwMode="auto">
            <a:xfrm>
              <a:off x="7141360" y="2409427"/>
              <a:ext cx="959598" cy="97930"/>
            </a:xfrm>
            <a:custGeom>
              <a:avLst/>
              <a:gdLst>
                <a:gd name="connsiteX0" fmla="*/ 0 w 959598"/>
                <a:gd name="connsiteY0" fmla="*/ 66059 h 97930"/>
                <a:gd name="connsiteX1" fmla="*/ 69536 w 959598"/>
                <a:gd name="connsiteY1" fmla="*/ 55629 h 97930"/>
                <a:gd name="connsiteX2" fmla="*/ 90397 w 959598"/>
                <a:gd name="connsiteY2" fmla="*/ 66059 h 97930"/>
                <a:gd name="connsiteX3" fmla="*/ 118211 w 959598"/>
                <a:gd name="connsiteY3" fmla="*/ 73013 h 97930"/>
                <a:gd name="connsiteX4" fmla="*/ 194701 w 959598"/>
                <a:gd name="connsiteY4" fmla="*/ 90397 h 97930"/>
                <a:gd name="connsiteX5" fmla="*/ 250330 w 959598"/>
                <a:gd name="connsiteY5" fmla="*/ 97350 h 97930"/>
                <a:gd name="connsiteX6" fmla="*/ 285098 w 959598"/>
                <a:gd name="connsiteY6" fmla="*/ 86920 h 97930"/>
                <a:gd name="connsiteX7" fmla="*/ 312912 w 959598"/>
                <a:gd name="connsiteY7" fmla="*/ 86920 h 97930"/>
                <a:gd name="connsiteX8" fmla="*/ 344203 w 959598"/>
                <a:gd name="connsiteY8" fmla="*/ 86920 h 97930"/>
                <a:gd name="connsiteX9" fmla="*/ 372018 w 959598"/>
                <a:gd name="connsiteY9" fmla="*/ 83443 h 97930"/>
                <a:gd name="connsiteX10" fmla="*/ 420693 w 959598"/>
                <a:gd name="connsiteY10" fmla="*/ 90397 h 97930"/>
                <a:gd name="connsiteX11" fmla="*/ 455461 w 959598"/>
                <a:gd name="connsiteY11" fmla="*/ 93873 h 97930"/>
                <a:gd name="connsiteX12" fmla="*/ 504137 w 959598"/>
                <a:gd name="connsiteY12" fmla="*/ 90397 h 97930"/>
                <a:gd name="connsiteX13" fmla="*/ 531951 w 959598"/>
                <a:gd name="connsiteY13" fmla="*/ 90397 h 97930"/>
                <a:gd name="connsiteX14" fmla="*/ 580626 w 959598"/>
                <a:gd name="connsiteY14" fmla="*/ 86920 h 97930"/>
                <a:gd name="connsiteX15" fmla="*/ 629302 w 959598"/>
                <a:gd name="connsiteY15" fmla="*/ 83443 h 97930"/>
                <a:gd name="connsiteX16" fmla="*/ 657116 w 959598"/>
                <a:gd name="connsiteY16" fmla="*/ 62582 h 97930"/>
                <a:gd name="connsiteX17" fmla="*/ 702315 w 959598"/>
                <a:gd name="connsiteY17" fmla="*/ 38244 h 97930"/>
                <a:gd name="connsiteX18" fmla="*/ 747513 w 959598"/>
                <a:gd name="connsiteY18" fmla="*/ 13907 h 97930"/>
                <a:gd name="connsiteX19" fmla="*/ 771851 w 959598"/>
                <a:gd name="connsiteY19" fmla="*/ 6953 h 97930"/>
                <a:gd name="connsiteX20" fmla="*/ 803142 w 959598"/>
                <a:gd name="connsiteY20" fmla="*/ 6953 h 97930"/>
                <a:gd name="connsiteX21" fmla="*/ 837910 w 959598"/>
                <a:gd name="connsiteY21" fmla="*/ 0 h 97930"/>
                <a:gd name="connsiteX22" fmla="*/ 858771 w 959598"/>
                <a:gd name="connsiteY22" fmla="*/ 6953 h 97930"/>
                <a:gd name="connsiteX23" fmla="*/ 907446 w 959598"/>
                <a:gd name="connsiteY23" fmla="*/ 31291 h 97930"/>
                <a:gd name="connsiteX24" fmla="*/ 931784 w 959598"/>
                <a:gd name="connsiteY24" fmla="*/ 45198 h 97930"/>
                <a:gd name="connsiteX25" fmla="*/ 959598 w 959598"/>
                <a:gd name="connsiteY25" fmla="*/ 45198 h 9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59598" h="97930">
                  <a:moveTo>
                    <a:pt x="0" y="66059"/>
                  </a:moveTo>
                  <a:cubicBezTo>
                    <a:pt x="27235" y="60844"/>
                    <a:pt x="54470" y="55629"/>
                    <a:pt x="69536" y="55629"/>
                  </a:cubicBezTo>
                  <a:cubicBezTo>
                    <a:pt x="84602" y="55629"/>
                    <a:pt x="82285" y="63162"/>
                    <a:pt x="90397" y="66059"/>
                  </a:cubicBezTo>
                  <a:cubicBezTo>
                    <a:pt x="98510" y="68956"/>
                    <a:pt x="118211" y="73013"/>
                    <a:pt x="118211" y="73013"/>
                  </a:cubicBezTo>
                  <a:cubicBezTo>
                    <a:pt x="135595" y="77069"/>
                    <a:pt x="172681" y="86341"/>
                    <a:pt x="194701" y="90397"/>
                  </a:cubicBezTo>
                  <a:cubicBezTo>
                    <a:pt x="216721" y="94453"/>
                    <a:pt x="235264" y="97930"/>
                    <a:pt x="250330" y="97350"/>
                  </a:cubicBezTo>
                  <a:cubicBezTo>
                    <a:pt x="265396" y="96771"/>
                    <a:pt x="274668" y="88658"/>
                    <a:pt x="285098" y="86920"/>
                  </a:cubicBezTo>
                  <a:cubicBezTo>
                    <a:pt x="295528" y="85182"/>
                    <a:pt x="312912" y="86920"/>
                    <a:pt x="312912" y="86920"/>
                  </a:cubicBezTo>
                  <a:cubicBezTo>
                    <a:pt x="322763" y="86920"/>
                    <a:pt x="334352" y="87500"/>
                    <a:pt x="344203" y="86920"/>
                  </a:cubicBezTo>
                  <a:cubicBezTo>
                    <a:pt x="354054" y="86341"/>
                    <a:pt x="359270" y="82864"/>
                    <a:pt x="372018" y="83443"/>
                  </a:cubicBezTo>
                  <a:cubicBezTo>
                    <a:pt x="384766" y="84022"/>
                    <a:pt x="406786" y="88659"/>
                    <a:pt x="420693" y="90397"/>
                  </a:cubicBezTo>
                  <a:cubicBezTo>
                    <a:pt x="434600" y="92135"/>
                    <a:pt x="441554" y="93873"/>
                    <a:pt x="455461" y="93873"/>
                  </a:cubicBezTo>
                  <a:cubicBezTo>
                    <a:pt x="469368" y="93873"/>
                    <a:pt x="491389" y="90976"/>
                    <a:pt x="504137" y="90397"/>
                  </a:cubicBezTo>
                  <a:cubicBezTo>
                    <a:pt x="516885" y="89818"/>
                    <a:pt x="519203" y="90976"/>
                    <a:pt x="531951" y="90397"/>
                  </a:cubicBezTo>
                  <a:cubicBezTo>
                    <a:pt x="544699" y="89818"/>
                    <a:pt x="580626" y="86920"/>
                    <a:pt x="580626" y="86920"/>
                  </a:cubicBezTo>
                  <a:cubicBezTo>
                    <a:pt x="596851" y="85761"/>
                    <a:pt x="616554" y="87499"/>
                    <a:pt x="629302" y="83443"/>
                  </a:cubicBezTo>
                  <a:cubicBezTo>
                    <a:pt x="642050" y="79387"/>
                    <a:pt x="644947" y="70115"/>
                    <a:pt x="657116" y="62582"/>
                  </a:cubicBezTo>
                  <a:cubicBezTo>
                    <a:pt x="669285" y="55049"/>
                    <a:pt x="702315" y="38244"/>
                    <a:pt x="702315" y="38244"/>
                  </a:cubicBezTo>
                  <a:cubicBezTo>
                    <a:pt x="717381" y="30132"/>
                    <a:pt x="735924" y="19122"/>
                    <a:pt x="747513" y="13907"/>
                  </a:cubicBezTo>
                  <a:cubicBezTo>
                    <a:pt x="759102" y="8692"/>
                    <a:pt x="762580" y="8112"/>
                    <a:pt x="771851" y="6953"/>
                  </a:cubicBezTo>
                  <a:cubicBezTo>
                    <a:pt x="781122" y="5794"/>
                    <a:pt x="792132" y="8112"/>
                    <a:pt x="803142" y="6953"/>
                  </a:cubicBezTo>
                  <a:cubicBezTo>
                    <a:pt x="814152" y="5794"/>
                    <a:pt x="828639" y="0"/>
                    <a:pt x="837910" y="0"/>
                  </a:cubicBezTo>
                  <a:cubicBezTo>
                    <a:pt x="847181" y="0"/>
                    <a:pt x="847182" y="1738"/>
                    <a:pt x="858771" y="6953"/>
                  </a:cubicBezTo>
                  <a:cubicBezTo>
                    <a:pt x="870360" y="12168"/>
                    <a:pt x="895277" y="24917"/>
                    <a:pt x="907446" y="31291"/>
                  </a:cubicBezTo>
                  <a:cubicBezTo>
                    <a:pt x="919615" y="37665"/>
                    <a:pt x="923092" y="42880"/>
                    <a:pt x="931784" y="45198"/>
                  </a:cubicBezTo>
                  <a:cubicBezTo>
                    <a:pt x="940476" y="47516"/>
                    <a:pt x="950037" y="46357"/>
                    <a:pt x="959598" y="45198"/>
                  </a:cubicBezTo>
                </a:path>
              </a:pathLst>
            </a:cu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7738205" y="2639348"/>
              <a:ext cx="397253" cy="395143"/>
            </a:xfrm>
            <a:custGeom>
              <a:avLst/>
              <a:gdLst>
                <a:gd name="connsiteX0" fmla="*/ 0 w 397253"/>
                <a:gd name="connsiteY0" fmla="*/ 0 h 395143"/>
                <a:gd name="connsiteX1" fmla="*/ 55725 w 397253"/>
                <a:gd name="connsiteY1" fmla="*/ 27863 h 395143"/>
                <a:gd name="connsiteX2" fmla="*/ 65857 w 397253"/>
                <a:gd name="connsiteY2" fmla="*/ 45594 h 395143"/>
                <a:gd name="connsiteX3" fmla="*/ 81055 w 397253"/>
                <a:gd name="connsiteY3" fmla="*/ 78522 h 395143"/>
                <a:gd name="connsiteX4" fmla="*/ 106384 w 397253"/>
                <a:gd name="connsiteY4" fmla="*/ 119050 h 395143"/>
                <a:gd name="connsiteX5" fmla="*/ 129181 w 397253"/>
                <a:gd name="connsiteY5" fmla="*/ 141846 h 395143"/>
                <a:gd name="connsiteX6" fmla="*/ 149445 w 397253"/>
                <a:gd name="connsiteY6" fmla="*/ 164643 h 395143"/>
                <a:gd name="connsiteX7" fmla="*/ 162110 w 397253"/>
                <a:gd name="connsiteY7" fmla="*/ 179841 h 395143"/>
                <a:gd name="connsiteX8" fmla="*/ 182373 w 397253"/>
                <a:gd name="connsiteY8" fmla="*/ 189973 h 395143"/>
                <a:gd name="connsiteX9" fmla="*/ 187439 w 397253"/>
                <a:gd name="connsiteY9" fmla="*/ 212769 h 395143"/>
                <a:gd name="connsiteX10" fmla="*/ 197571 w 397253"/>
                <a:gd name="connsiteY10" fmla="*/ 238099 h 395143"/>
                <a:gd name="connsiteX11" fmla="*/ 225434 w 397253"/>
                <a:gd name="connsiteY11" fmla="*/ 265962 h 395143"/>
                <a:gd name="connsiteX12" fmla="*/ 248230 w 397253"/>
                <a:gd name="connsiteY12" fmla="*/ 283692 h 395143"/>
                <a:gd name="connsiteX13" fmla="*/ 271027 w 397253"/>
                <a:gd name="connsiteY13" fmla="*/ 286225 h 395143"/>
                <a:gd name="connsiteX14" fmla="*/ 306489 w 397253"/>
                <a:gd name="connsiteY14" fmla="*/ 281159 h 395143"/>
                <a:gd name="connsiteX15" fmla="*/ 329285 w 397253"/>
                <a:gd name="connsiteY15" fmla="*/ 276094 h 395143"/>
                <a:gd name="connsiteX16" fmla="*/ 344483 w 397253"/>
                <a:gd name="connsiteY16" fmla="*/ 276094 h 395143"/>
                <a:gd name="connsiteX17" fmla="*/ 364747 w 397253"/>
                <a:gd name="connsiteY17" fmla="*/ 276094 h 395143"/>
                <a:gd name="connsiteX18" fmla="*/ 392609 w 397253"/>
                <a:gd name="connsiteY18" fmla="*/ 293824 h 395143"/>
                <a:gd name="connsiteX19" fmla="*/ 392609 w 397253"/>
                <a:gd name="connsiteY19" fmla="*/ 324220 h 395143"/>
                <a:gd name="connsiteX20" fmla="*/ 392609 w 397253"/>
                <a:gd name="connsiteY20" fmla="*/ 347017 h 395143"/>
                <a:gd name="connsiteX21" fmla="*/ 392609 w 397253"/>
                <a:gd name="connsiteY21" fmla="*/ 362214 h 395143"/>
                <a:gd name="connsiteX22" fmla="*/ 387543 w 397253"/>
                <a:gd name="connsiteY22" fmla="*/ 379945 h 395143"/>
                <a:gd name="connsiteX23" fmla="*/ 377412 w 397253"/>
                <a:gd name="connsiteY23" fmla="*/ 395143 h 39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7253" h="395143">
                  <a:moveTo>
                    <a:pt x="0" y="0"/>
                  </a:moveTo>
                  <a:cubicBezTo>
                    <a:pt x="22374" y="10132"/>
                    <a:pt x="44749" y="20264"/>
                    <a:pt x="55725" y="27863"/>
                  </a:cubicBezTo>
                  <a:cubicBezTo>
                    <a:pt x="66701" y="35462"/>
                    <a:pt x="61635" y="37151"/>
                    <a:pt x="65857" y="45594"/>
                  </a:cubicBezTo>
                  <a:cubicBezTo>
                    <a:pt x="70079" y="54037"/>
                    <a:pt x="74301" y="66279"/>
                    <a:pt x="81055" y="78522"/>
                  </a:cubicBezTo>
                  <a:cubicBezTo>
                    <a:pt x="87810" y="90765"/>
                    <a:pt x="98363" y="108496"/>
                    <a:pt x="106384" y="119050"/>
                  </a:cubicBezTo>
                  <a:cubicBezTo>
                    <a:pt x="114405" y="129604"/>
                    <a:pt x="122004" y="134247"/>
                    <a:pt x="129181" y="141846"/>
                  </a:cubicBezTo>
                  <a:cubicBezTo>
                    <a:pt x="136358" y="149445"/>
                    <a:pt x="143957" y="158311"/>
                    <a:pt x="149445" y="164643"/>
                  </a:cubicBezTo>
                  <a:cubicBezTo>
                    <a:pt x="154933" y="170975"/>
                    <a:pt x="156622" y="175619"/>
                    <a:pt x="162110" y="179841"/>
                  </a:cubicBezTo>
                  <a:cubicBezTo>
                    <a:pt x="167598" y="184063"/>
                    <a:pt x="178152" y="184485"/>
                    <a:pt x="182373" y="189973"/>
                  </a:cubicBezTo>
                  <a:cubicBezTo>
                    <a:pt x="186595" y="195461"/>
                    <a:pt x="184906" y="204748"/>
                    <a:pt x="187439" y="212769"/>
                  </a:cubicBezTo>
                  <a:cubicBezTo>
                    <a:pt x="189972" y="220790"/>
                    <a:pt x="191239" y="229234"/>
                    <a:pt x="197571" y="238099"/>
                  </a:cubicBezTo>
                  <a:cubicBezTo>
                    <a:pt x="203904" y="246965"/>
                    <a:pt x="216991" y="258363"/>
                    <a:pt x="225434" y="265962"/>
                  </a:cubicBezTo>
                  <a:cubicBezTo>
                    <a:pt x="233877" y="273561"/>
                    <a:pt x="240631" y="280315"/>
                    <a:pt x="248230" y="283692"/>
                  </a:cubicBezTo>
                  <a:cubicBezTo>
                    <a:pt x="255829" y="287069"/>
                    <a:pt x="261317" y="286647"/>
                    <a:pt x="271027" y="286225"/>
                  </a:cubicBezTo>
                  <a:cubicBezTo>
                    <a:pt x="280737" y="285803"/>
                    <a:pt x="296779" y="282848"/>
                    <a:pt x="306489" y="281159"/>
                  </a:cubicBezTo>
                  <a:cubicBezTo>
                    <a:pt x="316199" y="279471"/>
                    <a:pt x="322953" y="276938"/>
                    <a:pt x="329285" y="276094"/>
                  </a:cubicBezTo>
                  <a:cubicBezTo>
                    <a:pt x="335617" y="275250"/>
                    <a:pt x="344483" y="276094"/>
                    <a:pt x="344483" y="276094"/>
                  </a:cubicBezTo>
                  <a:cubicBezTo>
                    <a:pt x="350393" y="276094"/>
                    <a:pt x="356726" y="273139"/>
                    <a:pt x="364747" y="276094"/>
                  </a:cubicBezTo>
                  <a:cubicBezTo>
                    <a:pt x="372768" y="279049"/>
                    <a:pt x="387965" y="285803"/>
                    <a:pt x="392609" y="293824"/>
                  </a:cubicBezTo>
                  <a:cubicBezTo>
                    <a:pt x="397253" y="301845"/>
                    <a:pt x="392609" y="324220"/>
                    <a:pt x="392609" y="324220"/>
                  </a:cubicBezTo>
                  <a:lnTo>
                    <a:pt x="392609" y="347017"/>
                  </a:lnTo>
                  <a:cubicBezTo>
                    <a:pt x="392609" y="353349"/>
                    <a:pt x="393453" y="356726"/>
                    <a:pt x="392609" y="362214"/>
                  </a:cubicBezTo>
                  <a:cubicBezTo>
                    <a:pt x="391765" y="367702"/>
                    <a:pt x="390076" y="374457"/>
                    <a:pt x="387543" y="379945"/>
                  </a:cubicBezTo>
                  <a:cubicBezTo>
                    <a:pt x="385010" y="385433"/>
                    <a:pt x="381211" y="390288"/>
                    <a:pt x="377412" y="395143"/>
                  </a:cubicBezTo>
                </a:path>
              </a:pathLst>
            </a:cu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kern="1200" cap="all" baseline="0">
                <a:solidFill>
                  <a:srgbClr val="023368"/>
                </a:solidFill>
                <a:latin typeface="Agenda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kern="1200" baseline="0">
                <a:solidFill>
                  <a:srgbClr val="023368"/>
                </a:solidFill>
                <a:latin typeface="Palatino Linotype" pitchFamily="18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5225"/>
            <a:ext cx="2133600" cy="476250"/>
          </a:xfrm>
          <a:ln/>
        </p:spPr>
        <p:txBody>
          <a:bodyPr anchor="b"/>
          <a:lstStyle>
            <a:lvl1pPr>
              <a:defRPr>
                <a:latin typeface="Palatino Linotype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10/24/2014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anchor="b"/>
          <a:lstStyle>
            <a:lvl1pPr>
              <a:defRPr>
                <a:latin typeface="Palatino Linotype" pitchFamily="18" charset="0"/>
              </a:defRPr>
            </a:lvl1pPr>
          </a:lstStyle>
          <a:p>
            <a:pPr>
              <a:defRPr/>
            </a:pPr>
            <a:r>
              <a:rPr lang="en-US" smtClean="0"/>
              <a:t>New Jersey Pilot Study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b"/>
          <a:lstStyle>
            <a:lvl1pPr>
              <a:defRPr>
                <a:latin typeface="Palatino Linotype" pitchFamily="18" charset="0"/>
              </a:defRPr>
            </a:lvl1pPr>
          </a:lstStyle>
          <a:p>
            <a:pPr>
              <a:defRPr/>
            </a:pPr>
            <a:fld id="{735E4142-D111-4FF3-B1F0-42119C4F50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4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>
            <a:lvl1pPr>
              <a:defRPr kern="1200" baseline="0">
                <a:solidFill>
                  <a:srgbClr val="FFFFD9"/>
                </a:solidFill>
                <a:latin typeface="Agenda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51515"/>
          </a:xfrm>
        </p:spPr>
        <p:txBody>
          <a:bodyPr>
            <a:normAutofit/>
          </a:bodyPr>
          <a:lstStyle>
            <a:lvl1pPr>
              <a:defRPr sz="2800" kern="1200" baseline="0">
                <a:solidFill>
                  <a:srgbClr val="023368"/>
                </a:solidFill>
                <a:latin typeface="Palatino Linotype" pitchFamily="18" charset="0"/>
              </a:defRPr>
            </a:lvl1pPr>
            <a:lvl2pPr>
              <a:defRPr sz="2400" kern="1200" baseline="0">
                <a:solidFill>
                  <a:srgbClr val="023368"/>
                </a:solidFill>
                <a:latin typeface="Palatino Linotype" pitchFamily="18" charset="0"/>
              </a:defRPr>
            </a:lvl2pPr>
            <a:lvl3pPr>
              <a:defRPr sz="2000" kern="1200" baseline="0">
                <a:solidFill>
                  <a:srgbClr val="023368"/>
                </a:solidFill>
                <a:latin typeface="Palatino Linotype" pitchFamily="18" charset="0"/>
              </a:defRPr>
            </a:lvl3pPr>
            <a:lvl4pPr>
              <a:defRPr sz="1800" kern="1200" baseline="0">
                <a:solidFill>
                  <a:srgbClr val="023368"/>
                </a:solidFill>
                <a:latin typeface="Palatino Linotype" pitchFamily="18" charset="0"/>
              </a:defRPr>
            </a:lvl4pPr>
            <a:lvl5pPr>
              <a:defRPr sz="1800" kern="1200" baseline="0">
                <a:solidFill>
                  <a:srgbClr val="023368"/>
                </a:solidFill>
                <a:latin typeface="Palatino Linotype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51515"/>
          </a:xfrm>
        </p:spPr>
        <p:txBody>
          <a:bodyPr>
            <a:normAutofit/>
          </a:bodyPr>
          <a:lstStyle>
            <a:lvl1pPr>
              <a:defRPr sz="2800" kern="1200" baseline="0">
                <a:solidFill>
                  <a:srgbClr val="023368"/>
                </a:solidFill>
                <a:latin typeface="Palatino Linotype" pitchFamily="18" charset="0"/>
              </a:defRPr>
            </a:lvl1pPr>
            <a:lvl2pPr>
              <a:defRPr sz="2400" kern="1200" baseline="0">
                <a:solidFill>
                  <a:srgbClr val="023368"/>
                </a:solidFill>
                <a:latin typeface="Palatino Linotype" pitchFamily="18" charset="0"/>
              </a:defRPr>
            </a:lvl2pPr>
            <a:lvl3pPr>
              <a:defRPr sz="2000" kern="1200" baseline="0">
                <a:solidFill>
                  <a:srgbClr val="023368"/>
                </a:solidFill>
                <a:latin typeface="Palatino Linotype" pitchFamily="18" charset="0"/>
              </a:defRPr>
            </a:lvl3pPr>
            <a:lvl4pPr>
              <a:defRPr sz="1800" kern="1200" baseline="0">
                <a:solidFill>
                  <a:srgbClr val="023368"/>
                </a:solidFill>
                <a:latin typeface="Palatino Linotype" pitchFamily="18" charset="0"/>
              </a:defRPr>
            </a:lvl4pPr>
            <a:lvl5pPr>
              <a:defRPr sz="1800" kern="1200" baseline="0">
                <a:solidFill>
                  <a:srgbClr val="023368"/>
                </a:solidFill>
                <a:latin typeface="Palatino Linotype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5225"/>
            <a:ext cx="2133600" cy="476250"/>
          </a:xfrm>
          <a:ln/>
        </p:spPr>
        <p:txBody>
          <a:bodyPr anchor="b"/>
          <a:lstStyle>
            <a:lvl1pPr>
              <a:defRPr>
                <a:latin typeface="Palatino Linotype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10/24/2014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anchor="b"/>
          <a:lstStyle>
            <a:lvl1pPr>
              <a:defRPr>
                <a:latin typeface="Palatino Linotype" pitchFamily="18" charset="0"/>
              </a:defRPr>
            </a:lvl1pPr>
          </a:lstStyle>
          <a:p>
            <a:pPr>
              <a:defRPr/>
            </a:pPr>
            <a:r>
              <a:rPr lang="en-US" smtClean="0"/>
              <a:t>New Jersey Pilot Study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b"/>
          <a:lstStyle>
            <a:lvl1pPr>
              <a:defRPr>
                <a:latin typeface="Palatino Linotype" pitchFamily="18" charset="0"/>
              </a:defRPr>
            </a:lvl1pPr>
          </a:lstStyle>
          <a:p>
            <a:pPr>
              <a:defRPr/>
            </a:pPr>
            <a:fld id="{0F0A9060-5D92-4D95-AD0B-4975FBD6FB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36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>
            <a:lvl1pPr>
              <a:defRPr>
                <a:solidFill>
                  <a:srgbClr val="FFFFD9"/>
                </a:solidFill>
                <a:latin typeface="Agenda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 kern="1200" baseline="0">
                <a:solidFill>
                  <a:srgbClr val="023368"/>
                </a:solidFill>
                <a:latin typeface="Palatino Linotype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4040188" cy="4065714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23368"/>
                </a:solidFill>
                <a:latin typeface="Palatino Linotype" pitchFamily="18" charset="0"/>
              </a:defRPr>
            </a:lvl1pPr>
            <a:lvl2pPr>
              <a:defRPr sz="2000">
                <a:solidFill>
                  <a:srgbClr val="023368"/>
                </a:solidFill>
                <a:latin typeface="Palatino Linotype" pitchFamily="18" charset="0"/>
              </a:defRPr>
            </a:lvl2pPr>
            <a:lvl3pPr>
              <a:defRPr sz="1800">
                <a:solidFill>
                  <a:srgbClr val="023368"/>
                </a:solidFill>
                <a:latin typeface="Palatino Linotype" pitchFamily="18" charset="0"/>
              </a:defRPr>
            </a:lvl3pPr>
            <a:lvl4pPr>
              <a:defRPr sz="1600">
                <a:solidFill>
                  <a:srgbClr val="023368"/>
                </a:solidFill>
                <a:latin typeface="Palatino Linotype" pitchFamily="18" charset="0"/>
              </a:defRPr>
            </a:lvl4pPr>
            <a:lvl5pPr>
              <a:defRPr sz="1600">
                <a:solidFill>
                  <a:srgbClr val="023368"/>
                </a:solidFill>
                <a:latin typeface="Palatino Linotype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 kern="1200" baseline="0">
                <a:solidFill>
                  <a:srgbClr val="023368"/>
                </a:solidFill>
                <a:latin typeface="Palatino Linotype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33600"/>
            <a:ext cx="4041775" cy="4065714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23368"/>
                </a:solidFill>
                <a:latin typeface="Palatino Linotype" pitchFamily="18" charset="0"/>
              </a:defRPr>
            </a:lvl1pPr>
            <a:lvl2pPr>
              <a:defRPr sz="2000">
                <a:solidFill>
                  <a:srgbClr val="023368"/>
                </a:solidFill>
                <a:latin typeface="Palatino Linotype" pitchFamily="18" charset="0"/>
              </a:defRPr>
            </a:lvl2pPr>
            <a:lvl3pPr>
              <a:defRPr sz="1800">
                <a:solidFill>
                  <a:srgbClr val="023368"/>
                </a:solidFill>
                <a:latin typeface="Palatino Linotype" pitchFamily="18" charset="0"/>
              </a:defRPr>
            </a:lvl3pPr>
            <a:lvl4pPr>
              <a:defRPr sz="1600">
                <a:solidFill>
                  <a:srgbClr val="023368"/>
                </a:solidFill>
                <a:latin typeface="Palatino Linotype" pitchFamily="18" charset="0"/>
              </a:defRPr>
            </a:lvl4pPr>
            <a:lvl5pPr>
              <a:defRPr sz="1600">
                <a:solidFill>
                  <a:srgbClr val="023368"/>
                </a:solidFill>
                <a:latin typeface="Palatino Linotype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5225"/>
            <a:ext cx="2133600" cy="476250"/>
          </a:xfrm>
          <a:ln/>
        </p:spPr>
        <p:txBody>
          <a:bodyPr anchor="b"/>
          <a:lstStyle>
            <a:lvl1pPr>
              <a:defRPr>
                <a:latin typeface="Palatino Linotype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10/24/2014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anchor="b"/>
          <a:lstStyle>
            <a:lvl1pPr>
              <a:defRPr>
                <a:latin typeface="Palatino Linotype" pitchFamily="18" charset="0"/>
              </a:defRPr>
            </a:lvl1pPr>
          </a:lstStyle>
          <a:p>
            <a:pPr>
              <a:defRPr/>
            </a:pPr>
            <a:r>
              <a:rPr lang="en-US" smtClean="0"/>
              <a:t>New Jersey Pilot Study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b"/>
          <a:lstStyle>
            <a:lvl1pPr>
              <a:defRPr>
                <a:latin typeface="Palatino Linotype" pitchFamily="18" charset="0"/>
              </a:defRPr>
            </a:lvl1pPr>
          </a:lstStyle>
          <a:p>
            <a:pPr>
              <a:defRPr/>
            </a:pPr>
            <a:fld id="{808BBD2C-0415-4B00-99E6-79AECFD7EF1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30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>
            <a:lvl1pPr>
              <a:defRPr kern="1200" baseline="0">
                <a:solidFill>
                  <a:srgbClr val="FFFFD9"/>
                </a:solidFill>
                <a:latin typeface="Agenda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5225"/>
            <a:ext cx="2133600" cy="476250"/>
          </a:xfrm>
          <a:ln/>
        </p:spPr>
        <p:txBody>
          <a:bodyPr anchor="b"/>
          <a:lstStyle>
            <a:lvl1pPr>
              <a:defRPr>
                <a:latin typeface="Palatino Linotype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10/24/2014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anchor="b"/>
          <a:lstStyle>
            <a:lvl1pPr>
              <a:defRPr>
                <a:latin typeface="Palatino Linotype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New Jersey Pilot Study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b"/>
          <a:lstStyle>
            <a:lvl1pPr>
              <a:defRPr>
                <a:latin typeface="Palatino Linotype" pitchFamily="18" charset="0"/>
              </a:defRPr>
            </a:lvl1pPr>
          </a:lstStyle>
          <a:p>
            <a:pPr>
              <a:defRPr/>
            </a:pPr>
            <a:fld id="{2A6BFAEA-A22D-4960-9A84-EE62430DF5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10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5225"/>
            <a:ext cx="2133600" cy="476250"/>
          </a:xfrm>
          <a:ln/>
        </p:spPr>
        <p:txBody>
          <a:bodyPr anchor="b"/>
          <a:lstStyle>
            <a:lvl1pPr>
              <a:defRPr>
                <a:latin typeface="Palatino Linotype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10/24/2014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anchor="b"/>
          <a:lstStyle>
            <a:lvl1pPr>
              <a:defRPr>
                <a:latin typeface="Palatino Linotype" pitchFamily="18" charset="0"/>
              </a:defRPr>
            </a:lvl1pPr>
          </a:lstStyle>
          <a:p>
            <a:pPr>
              <a:defRPr/>
            </a:pPr>
            <a:r>
              <a:rPr lang="en-US" smtClean="0"/>
              <a:t>New Jersey Pilot Study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b"/>
          <a:lstStyle>
            <a:lvl1pPr>
              <a:defRPr>
                <a:latin typeface="Palatino Linotype" pitchFamily="18" charset="0"/>
              </a:defRPr>
            </a:lvl1pPr>
          </a:lstStyle>
          <a:p>
            <a:pPr>
              <a:defRPr/>
            </a:pPr>
            <a:fld id="{57C57721-2016-4D9D-BAF6-2BA830D1C3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06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371600"/>
          </a:xfrm>
        </p:spPr>
        <p:txBody>
          <a:bodyPr anchor="b"/>
          <a:lstStyle>
            <a:lvl1pPr algn="l">
              <a:defRPr sz="2000" b="1">
                <a:solidFill>
                  <a:srgbClr val="FFFFD9"/>
                </a:solidFill>
                <a:latin typeface="Agenda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"/>
            <a:ext cx="5340350" cy="5973763"/>
          </a:xfrm>
          <a:solidFill>
            <a:srgbClr val="A9BBC7"/>
          </a:solidFill>
        </p:spPr>
        <p:txBody>
          <a:bodyPr/>
          <a:lstStyle>
            <a:lvl1pPr>
              <a:defRPr sz="3200">
                <a:solidFill>
                  <a:srgbClr val="023368"/>
                </a:solidFill>
                <a:latin typeface="Palatino Linotype" pitchFamily="18" charset="0"/>
              </a:defRPr>
            </a:lvl1pPr>
            <a:lvl2pPr>
              <a:defRPr sz="2800">
                <a:solidFill>
                  <a:srgbClr val="023368"/>
                </a:solidFill>
                <a:latin typeface="Palatino Linotype" pitchFamily="18" charset="0"/>
              </a:defRPr>
            </a:lvl2pPr>
            <a:lvl3pPr>
              <a:defRPr sz="2400">
                <a:solidFill>
                  <a:srgbClr val="023368"/>
                </a:solidFill>
                <a:latin typeface="Palatino Linotype" pitchFamily="18" charset="0"/>
              </a:defRPr>
            </a:lvl3pPr>
            <a:lvl4pPr>
              <a:defRPr sz="2000">
                <a:solidFill>
                  <a:srgbClr val="023368"/>
                </a:solidFill>
                <a:latin typeface="Palatino Linotype" pitchFamily="18" charset="0"/>
              </a:defRPr>
            </a:lvl4pPr>
            <a:lvl5pPr>
              <a:defRPr sz="2000">
                <a:solidFill>
                  <a:srgbClr val="023368"/>
                </a:solidFill>
                <a:latin typeface="Palatino Linotype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3008313" cy="4678363"/>
          </a:xfrm>
        </p:spPr>
        <p:txBody>
          <a:bodyPr/>
          <a:lstStyle>
            <a:lvl1pPr marL="0" indent="0">
              <a:buNone/>
              <a:defRPr sz="1400">
                <a:solidFill>
                  <a:srgbClr val="023368"/>
                </a:solidFill>
                <a:latin typeface="Palatino Linotype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5225"/>
            <a:ext cx="2133600" cy="476250"/>
          </a:xfrm>
          <a:ln/>
        </p:spPr>
        <p:txBody>
          <a:bodyPr anchor="b"/>
          <a:lstStyle>
            <a:lvl1pPr>
              <a:defRPr>
                <a:latin typeface="Palatino Linotype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10/24/2014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anchor="b"/>
          <a:lstStyle>
            <a:lvl1pPr>
              <a:defRPr>
                <a:latin typeface="Palatino Linotype" pitchFamily="18" charset="0"/>
              </a:defRPr>
            </a:lvl1pPr>
          </a:lstStyle>
          <a:p>
            <a:pPr>
              <a:defRPr/>
            </a:pPr>
            <a:r>
              <a:rPr lang="en-US" smtClean="0"/>
              <a:t>New Jersey Pilot Study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b"/>
          <a:lstStyle>
            <a:lvl1pPr>
              <a:defRPr>
                <a:latin typeface="Palatino Linotype" pitchFamily="18" charset="0"/>
              </a:defRPr>
            </a:lvl1pPr>
          </a:lstStyle>
          <a:p>
            <a:pPr>
              <a:defRPr/>
            </a:pPr>
            <a:fld id="{E606B4D8-B545-4D23-A123-26D9B4BA796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602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23368"/>
                </a:solidFill>
                <a:latin typeface="Agenda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23368"/>
                </a:solidFill>
                <a:latin typeface="Palatino Linotype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5225"/>
            <a:ext cx="2133600" cy="476250"/>
          </a:xfrm>
          <a:ln/>
        </p:spPr>
        <p:txBody>
          <a:bodyPr anchor="b"/>
          <a:lstStyle>
            <a:lvl1pPr>
              <a:defRPr>
                <a:latin typeface="Palatino Linotype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10/24/2014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anchor="b"/>
          <a:lstStyle>
            <a:lvl1pPr>
              <a:defRPr>
                <a:latin typeface="Palatino Linotype" pitchFamily="18" charset="0"/>
              </a:defRPr>
            </a:lvl1pPr>
          </a:lstStyle>
          <a:p>
            <a:pPr>
              <a:defRPr/>
            </a:pPr>
            <a:r>
              <a:rPr lang="en-US" smtClean="0"/>
              <a:t>New Jersey Pilot Study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b"/>
          <a:lstStyle>
            <a:lvl1pPr>
              <a:defRPr>
                <a:latin typeface="Palatino Linotype" pitchFamily="18" charset="0"/>
              </a:defRPr>
            </a:lvl1pPr>
          </a:lstStyle>
          <a:p>
            <a:pPr>
              <a:defRPr/>
            </a:pPr>
            <a:fld id="{9ABC539C-D4B6-41F5-878A-58E9C8BDDE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91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9B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10/24/2014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New Jersey Pilot Study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2397219-50F1-4EAA-88D0-A6A023FE7F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13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58" descr="Logo_small_vector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63" y="5851525"/>
            <a:ext cx="6429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D9"/>
          </a:solidFill>
          <a:latin typeface="Agenda" pitchFamily="50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Palatino Linotype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Palatino Linotype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Palatino Linotype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Palatino Linotype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Palatino Linotype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\\localhost\upload.wikimedia.org\wikipedia\commons\2\26\I-78.svg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file:///\\localhost\upload.wikimedia.org\wikipedia\commons\8\82\Newark_Liberty_Logo.svg" TargetMode="External"/><Relationship Id="rId3" Type="http://schemas.openxmlformats.org/officeDocument/2006/relationships/image" Target="../media/image51.emf"/><Relationship Id="rId7" Type="http://schemas.openxmlformats.org/officeDocument/2006/relationships/image" Target="../media/image4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\\localhost\upload.wikimedia.org\wikipedia\commons\2\26\I-78.svg" TargetMode="External"/><Relationship Id="rId5" Type="http://schemas.openxmlformats.org/officeDocument/2006/relationships/image" Target="../media/image53.png"/><Relationship Id="rId4" Type="http://schemas.openxmlformats.org/officeDocument/2006/relationships/image" Target="../media/image52.emf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7.png"/><Relationship Id="rId4" Type="http://schemas.openxmlformats.org/officeDocument/2006/relationships/hyperlink" Target="file:///\\localhost\upload.wikimedia.org\wikipedia\commons\2\26\I-78.sv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tm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9.jpeg"/><Relationship Id="rId3" Type="http://schemas.openxmlformats.org/officeDocument/2006/relationships/image" Target="../media/image60.jpeg"/><Relationship Id="rId7" Type="http://schemas.openxmlformats.org/officeDocument/2006/relationships/image" Target="../media/image63.png"/><Relationship Id="rId12" Type="http://schemas.openxmlformats.org/officeDocument/2006/relationships/image" Target="../media/image68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67.jpeg"/><Relationship Id="rId5" Type="http://schemas.openxmlformats.org/officeDocument/2006/relationships/image" Target="../media/image62.jpeg"/><Relationship Id="rId15" Type="http://schemas.openxmlformats.org/officeDocument/2006/relationships/image" Target="../media/image70.jpeg"/><Relationship Id="rId10" Type="http://schemas.openxmlformats.org/officeDocument/2006/relationships/image" Target="../media/image66.jpeg"/><Relationship Id="rId4" Type="http://schemas.openxmlformats.org/officeDocument/2006/relationships/image" Target="../media/image61.jpeg"/><Relationship Id="rId9" Type="http://schemas.openxmlformats.org/officeDocument/2006/relationships/image" Target="../media/image65.jpeg"/><Relationship Id="rId1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kmiller@njtpa.org" TargetMode="Externa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2240280"/>
            <a:ext cx="6019801" cy="33223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400" kern="1200" spc="-150" dirty="0" smtClean="0"/>
              <a:t>Testing Potential MAP-21</a:t>
            </a:r>
            <a:r>
              <a:rPr lang="en-US" sz="3400" kern="1200" spc="-150" baseline="30000" dirty="0" smtClean="0"/>
              <a:t>*</a:t>
            </a:r>
            <a:r>
              <a:rPr lang="en-US" sz="3400" kern="1200" spc="-150" dirty="0" smtClean="0"/>
              <a:t> System Performance Measures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endParaRPr lang="en-US" sz="2400" dirty="0" smtClean="0">
              <a:solidFill>
                <a:srgbClr val="013D79"/>
              </a:solidFill>
            </a:endParaRPr>
          </a:p>
          <a:p>
            <a:endParaRPr lang="en-US" sz="1600" b="0" dirty="0">
              <a:solidFill>
                <a:srgbClr val="013D79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kern="1200" dirty="0" smtClean="0">
                <a:solidFill>
                  <a:srgbClr val="013D79"/>
                </a:solidFill>
              </a:rPr>
              <a:t>2014 </a:t>
            </a:r>
            <a:r>
              <a:rPr lang="en-US" sz="2000" kern="1200" dirty="0" err="1" smtClean="0">
                <a:solidFill>
                  <a:srgbClr val="013D79"/>
                </a:solidFill>
              </a:rPr>
              <a:t>AMPO</a:t>
            </a:r>
            <a:r>
              <a:rPr lang="en-US" sz="2000" kern="1200" dirty="0" smtClean="0">
                <a:solidFill>
                  <a:srgbClr val="013D79"/>
                </a:solidFill>
              </a:rPr>
              <a:t> Annual Conference</a:t>
            </a:r>
          </a:p>
          <a:p>
            <a:pPr>
              <a:spcBef>
                <a:spcPts val="0"/>
              </a:spcBef>
            </a:pPr>
            <a:r>
              <a:rPr lang="en-US" sz="2000" kern="1200" dirty="0" smtClean="0">
                <a:solidFill>
                  <a:srgbClr val="013D79"/>
                </a:solidFill>
              </a:rPr>
              <a:t>October 24, 2014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066800" y="5550588"/>
            <a:ext cx="5943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800"/>
              </a:spcBef>
              <a:tabLst>
                <a:tab pos="4978400" algn="r"/>
              </a:tabLst>
            </a:pPr>
            <a:r>
              <a:rPr lang="en-US" b="1" dirty="0" smtClean="0">
                <a:solidFill>
                  <a:srgbClr val="023368"/>
                </a:solidFill>
                <a:latin typeface="Palatino Linotype" pitchFamily="18" charset="0"/>
              </a:rPr>
              <a:t>Keith Miller</a:t>
            </a:r>
            <a:br>
              <a:rPr lang="en-US" b="1" dirty="0" smtClean="0">
                <a:solidFill>
                  <a:srgbClr val="023368"/>
                </a:solidFill>
                <a:latin typeface="Palatino Linotype" pitchFamily="18" charset="0"/>
              </a:rPr>
            </a:br>
            <a:r>
              <a:rPr lang="en-US" b="1" dirty="0" smtClean="0">
                <a:solidFill>
                  <a:srgbClr val="023368"/>
                </a:solidFill>
                <a:latin typeface="Palatino Linotype" pitchFamily="18" charset="0"/>
              </a:rPr>
              <a:t>Principal Planner</a:t>
            </a:r>
            <a:r>
              <a:rPr lang="en-US" b="1" dirty="0">
                <a:solidFill>
                  <a:srgbClr val="023368"/>
                </a:solidFill>
                <a:latin typeface="Palatino Linotype" pitchFamily="18" charset="0"/>
              </a:rPr>
              <a:t/>
            </a:r>
            <a:br>
              <a:rPr lang="en-US" b="1" dirty="0">
                <a:solidFill>
                  <a:srgbClr val="023368"/>
                </a:solidFill>
                <a:latin typeface="Palatino Linotype" pitchFamily="18" charset="0"/>
              </a:rPr>
            </a:br>
            <a:r>
              <a:rPr lang="en-US" b="1" dirty="0" smtClean="0">
                <a:solidFill>
                  <a:srgbClr val="023368"/>
                </a:solidFill>
                <a:latin typeface="Palatino Linotype" pitchFamily="18" charset="0"/>
              </a:rPr>
              <a:t>Data &amp; Forecasting</a:t>
            </a:r>
            <a:r>
              <a:rPr lang="en-US" dirty="0">
                <a:solidFill>
                  <a:srgbClr val="023368"/>
                </a:solidFill>
                <a:latin typeface="Palatino Linotype" pitchFamily="18" charset="0"/>
              </a:rPr>
              <a:t/>
            </a:r>
            <a:br>
              <a:rPr lang="en-US" dirty="0">
                <a:solidFill>
                  <a:srgbClr val="023368"/>
                </a:solidFill>
                <a:latin typeface="Palatino Linotype" pitchFamily="18" charset="0"/>
              </a:rPr>
            </a:br>
            <a:r>
              <a:rPr lang="en-US" b="1" dirty="0">
                <a:solidFill>
                  <a:srgbClr val="6D002C"/>
                </a:solidFill>
                <a:latin typeface="Palatino Linotype" pitchFamily="18" charset="0"/>
              </a:rPr>
              <a:t>North Jersey Transportation Planning Authority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97543" y="6291139"/>
            <a:ext cx="2302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aseline="30000" dirty="0" smtClean="0">
                <a:solidFill>
                  <a:srgbClr val="023368"/>
                </a:solidFill>
                <a:latin typeface="Palatino Linotype" pitchFamily="18" charset="0"/>
              </a:rPr>
              <a:t>*</a:t>
            </a:r>
            <a:r>
              <a:rPr lang="en-US" sz="1200" dirty="0" smtClean="0">
                <a:solidFill>
                  <a:srgbClr val="023368"/>
                </a:solidFill>
                <a:latin typeface="Palatino Linotype" pitchFamily="18" charset="0"/>
              </a:rPr>
              <a:t>Moving Ahead for Progress in the 21</a:t>
            </a:r>
            <a:r>
              <a:rPr lang="en-US" sz="1200" baseline="30000" dirty="0" smtClean="0">
                <a:solidFill>
                  <a:srgbClr val="023368"/>
                </a:solidFill>
                <a:latin typeface="Palatino Linotype" pitchFamily="18" charset="0"/>
              </a:rPr>
              <a:t>st</a:t>
            </a:r>
            <a:r>
              <a:rPr lang="en-US" sz="1200" dirty="0" smtClean="0">
                <a:solidFill>
                  <a:srgbClr val="023368"/>
                </a:solidFill>
                <a:latin typeface="Palatino Linotype" pitchFamily="18" charset="0"/>
              </a:rPr>
              <a:t> Century Act</a:t>
            </a:r>
            <a:endParaRPr lang="en-US" sz="1200" baseline="30000" dirty="0">
              <a:solidFill>
                <a:srgbClr val="023368"/>
              </a:solidFill>
              <a:latin typeface="Palatino Linotype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175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5667" y="-2648383"/>
            <a:ext cx="8229600" cy="1371600"/>
          </a:xfrm>
        </p:spPr>
        <p:txBody>
          <a:bodyPr/>
          <a:lstStyle/>
          <a:p>
            <a:r>
              <a:rPr lang="en-US" dirty="0" smtClean="0"/>
              <a:t>New Jersey Pilot Study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400800" y="2196925"/>
            <a:ext cx="2389293" cy="2905897"/>
            <a:chOff x="6172200" y="1600200"/>
            <a:chExt cx="2389293" cy="2905897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1600200"/>
              <a:ext cx="2389293" cy="29058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Freeform 14"/>
            <p:cNvSpPr/>
            <p:nvPr/>
          </p:nvSpPr>
          <p:spPr bwMode="auto">
            <a:xfrm>
              <a:off x="7141360" y="2409427"/>
              <a:ext cx="959598" cy="97930"/>
            </a:xfrm>
            <a:custGeom>
              <a:avLst/>
              <a:gdLst>
                <a:gd name="connsiteX0" fmla="*/ 0 w 959598"/>
                <a:gd name="connsiteY0" fmla="*/ 66059 h 97930"/>
                <a:gd name="connsiteX1" fmla="*/ 69536 w 959598"/>
                <a:gd name="connsiteY1" fmla="*/ 55629 h 97930"/>
                <a:gd name="connsiteX2" fmla="*/ 90397 w 959598"/>
                <a:gd name="connsiteY2" fmla="*/ 66059 h 97930"/>
                <a:gd name="connsiteX3" fmla="*/ 118211 w 959598"/>
                <a:gd name="connsiteY3" fmla="*/ 73013 h 97930"/>
                <a:gd name="connsiteX4" fmla="*/ 194701 w 959598"/>
                <a:gd name="connsiteY4" fmla="*/ 90397 h 97930"/>
                <a:gd name="connsiteX5" fmla="*/ 250330 w 959598"/>
                <a:gd name="connsiteY5" fmla="*/ 97350 h 97930"/>
                <a:gd name="connsiteX6" fmla="*/ 285098 w 959598"/>
                <a:gd name="connsiteY6" fmla="*/ 86920 h 97930"/>
                <a:gd name="connsiteX7" fmla="*/ 312912 w 959598"/>
                <a:gd name="connsiteY7" fmla="*/ 86920 h 97930"/>
                <a:gd name="connsiteX8" fmla="*/ 344203 w 959598"/>
                <a:gd name="connsiteY8" fmla="*/ 86920 h 97930"/>
                <a:gd name="connsiteX9" fmla="*/ 372018 w 959598"/>
                <a:gd name="connsiteY9" fmla="*/ 83443 h 97930"/>
                <a:gd name="connsiteX10" fmla="*/ 420693 w 959598"/>
                <a:gd name="connsiteY10" fmla="*/ 90397 h 97930"/>
                <a:gd name="connsiteX11" fmla="*/ 455461 w 959598"/>
                <a:gd name="connsiteY11" fmla="*/ 93873 h 97930"/>
                <a:gd name="connsiteX12" fmla="*/ 504137 w 959598"/>
                <a:gd name="connsiteY12" fmla="*/ 90397 h 97930"/>
                <a:gd name="connsiteX13" fmla="*/ 531951 w 959598"/>
                <a:gd name="connsiteY13" fmla="*/ 90397 h 97930"/>
                <a:gd name="connsiteX14" fmla="*/ 580626 w 959598"/>
                <a:gd name="connsiteY14" fmla="*/ 86920 h 97930"/>
                <a:gd name="connsiteX15" fmla="*/ 629302 w 959598"/>
                <a:gd name="connsiteY15" fmla="*/ 83443 h 97930"/>
                <a:gd name="connsiteX16" fmla="*/ 657116 w 959598"/>
                <a:gd name="connsiteY16" fmla="*/ 62582 h 97930"/>
                <a:gd name="connsiteX17" fmla="*/ 702315 w 959598"/>
                <a:gd name="connsiteY17" fmla="*/ 38244 h 97930"/>
                <a:gd name="connsiteX18" fmla="*/ 747513 w 959598"/>
                <a:gd name="connsiteY18" fmla="*/ 13907 h 97930"/>
                <a:gd name="connsiteX19" fmla="*/ 771851 w 959598"/>
                <a:gd name="connsiteY19" fmla="*/ 6953 h 97930"/>
                <a:gd name="connsiteX20" fmla="*/ 803142 w 959598"/>
                <a:gd name="connsiteY20" fmla="*/ 6953 h 97930"/>
                <a:gd name="connsiteX21" fmla="*/ 837910 w 959598"/>
                <a:gd name="connsiteY21" fmla="*/ 0 h 97930"/>
                <a:gd name="connsiteX22" fmla="*/ 858771 w 959598"/>
                <a:gd name="connsiteY22" fmla="*/ 6953 h 97930"/>
                <a:gd name="connsiteX23" fmla="*/ 907446 w 959598"/>
                <a:gd name="connsiteY23" fmla="*/ 31291 h 97930"/>
                <a:gd name="connsiteX24" fmla="*/ 931784 w 959598"/>
                <a:gd name="connsiteY24" fmla="*/ 45198 h 97930"/>
                <a:gd name="connsiteX25" fmla="*/ 959598 w 959598"/>
                <a:gd name="connsiteY25" fmla="*/ 45198 h 9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59598" h="97930">
                  <a:moveTo>
                    <a:pt x="0" y="66059"/>
                  </a:moveTo>
                  <a:cubicBezTo>
                    <a:pt x="27235" y="60844"/>
                    <a:pt x="54470" y="55629"/>
                    <a:pt x="69536" y="55629"/>
                  </a:cubicBezTo>
                  <a:cubicBezTo>
                    <a:pt x="84602" y="55629"/>
                    <a:pt x="82285" y="63162"/>
                    <a:pt x="90397" y="66059"/>
                  </a:cubicBezTo>
                  <a:cubicBezTo>
                    <a:pt x="98510" y="68956"/>
                    <a:pt x="118211" y="73013"/>
                    <a:pt x="118211" y="73013"/>
                  </a:cubicBezTo>
                  <a:cubicBezTo>
                    <a:pt x="135595" y="77069"/>
                    <a:pt x="172681" y="86341"/>
                    <a:pt x="194701" y="90397"/>
                  </a:cubicBezTo>
                  <a:cubicBezTo>
                    <a:pt x="216721" y="94453"/>
                    <a:pt x="235264" y="97930"/>
                    <a:pt x="250330" y="97350"/>
                  </a:cubicBezTo>
                  <a:cubicBezTo>
                    <a:pt x="265396" y="96771"/>
                    <a:pt x="274668" y="88658"/>
                    <a:pt x="285098" y="86920"/>
                  </a:cubicBezTo>
                  <a:cubicBezTo>
                    <a:pt x="295528" y="85182"/>
                    <a:pt x="312912" y="86920"/>
                    <a:pt x="312912" y="86920"/>
                  </a:cubicBezTo>
                  <a:cubicBezTo>
                    <a:pt x="322763" y="86920"/>
                    <a:pt x="334352" y="87500"/>
                    <a:pt x="344203" y="86920"/>
                  </a:cubicBezTo>
                  <a:cubicBezTo>
                    <a:pt x="354054" y="86341"/>
                    <a:pt x="359270" y="82864"/>
                    <a:pt x="372018" y="83443"/>
                  </a:cubicBezTo>
                  <a:cubicBezTo>
                    <a:pt x="384766" y="84022"/>
                    <a:pt x="406786" y="88659"/>
                    <a:pt x="420693" y="90397"/>
                  </a:cubicBezTo>
                  <a:cubicBezTo>
                    <a:pt x="434600" y="92135"/>
                    <a:pt x="441554" y="93873"/>
                    <a:pt x="455461" y="93873"/>
                  </a:cubicBezTo>
                  <a:cubicBezTo>
                    <a:pt x="469368" y="93873"/>
                    <a:pt x="491389" y="90976"/>
                    <a:pt x="504137" y="90397"/>
                  </a:cubicBezTo>
                  <a:cubicBezTo>
                    <a:pt x="516885" y="89818"/>
                    <a:pt x="519203" y="90976"/>
                    <a:pt x="531951" y="90397"/>
                  </a:cubicBezTo>
                  <a:cubicBezTo>
                    <a:pt x="544699" y="89818"/>
                    <a:pt x="580626" y="86920"/>
                    <a:pt x="580626" y="86920"/>
                  </a:cubicBezTo>
                  <a:cubicBezTo>
                    <a:pt x="596851" y="85761"/>
                    <a:pt x="616554" y="87499"/>
                    <a:pt x="629302" y="83443"/>
                  </a:cubicBezTo>
                  <a:cubicBezTo>
                    <a:pt x="642050" y="79387"/>
                    <a:pt x="644947" y="70115"/>
                    <a:pt x="657116" y="62582"/>
                  </a:cubicBezTo>
                  <a:cubicBezTo>
                    <a:pt x="669285" y="55049"/>
                    <a:pt x="702315" y="38244"/>
                    <a:pt x="702315" y="38244"/>
                  </a:cubicBezTo>
                  <a:cubicBezTo>
                    <a:pt x="717381" y="30132"/>
                    <a:pt x="735924" y="19122"/>
                    <a:pt x="747513" y="13907"/>
                  </a:cubicBezTo>
                  <a:cubicBezTo>
                    <a:pt x="759102" y="8692"/>
                    <a:pt x="762580" y="8112"/>
                    <a:pt x="771851" y="6953"/>
                  </a:cubicBezTo>
                  <a:cubicBezTo>
                    <a:pt x="781122" y="5794"/>
                    <a:pt x="792132" y="8112"/>
                    <a:pt x="803142" y="6953"/>
                  </a:cubicBezTo>
                  <a:cubicBezTo>
                    <a:pt x="814152" y="5794"/>
                    <a:pt x="828639" y="0"/>
                    <a:pt x="837910" y="0"/>
                  </a:cubicBezTo>
                  <a:cubicBezTo>
                    <a:pt x="847181" y="0"/>
                    <a:pt x="847182" y="1738"/>
                    <a:pt x="858771" y="6953"/>
                  </a:cubicBezTo>
                  <a:cubicBezTo>
                    <a:pt x="870360" y="12168"/>
                    <a:pt x="895277" y="24917"/>
                    <a:pt x="907446" y="31291"/>
                  </a:cubicBezTo>
                  <a:cubicBezTo>
                    <a:pt x="919615" y="37665"/>
                    <a:pt x="923092" y="42880"/>
                    <a:pt x="931784" y="45198"/>
                  </a:cubicBezTo>
                  <a:cubicBezTo>
                    <a:pt x="940476" y="47516"/>
                    <a:pt x="950037" y="46357"/>
                    <a:pt x="959598" y="45198"/>
                  </a:cubicBezTo>
                </a:path>
              </a:pathLst>
            </a:cu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7738205" y="2639348"/>
              <a:ext cx="397253" cy="395143"/>
            </a:xfrm>
            <a:custGeom>
              <a:avLst/>
              <a:gdLst>
                <a:gd name="connsiteX0" fmla="*/ 0 w 397253"/>
                <a:gd name="connsiteY0" fmla="*/ 0 h 395143"/>
                <a:gd name="connsiteX1" fmla="*/ 55725 w 397253"/>
                <a:gd name="connsiteY1" fmla="*/ 27863 h 395143"/>
                <a:gd name="connsiteX2" fmla="*/ 65857 w 397253"/>
                <a:gd name="connsiteY2" fmla="*/ 45594 h 395143"/>
                <a:gd name="connsiteX3" fmla="*/ 81055 w 397253"/>
                <a:gd name="connsiteY3" fmla="*/ 78522 h 395143"/>
                <a:gd name="connsiteX4" fmla="*/ 106384 w 397253"/>
                <a:gd name="connsiteY4" fmla="*/ 119050 h 395143"/>
                <a:gd name="connsiteX5" fmla="*/ 129181 w 397253"/>
                <a:gd name="connsiteY5" fmla="*/ 141846 h 395143"/>
                <a:gd name="connsiteX6" fmla="*/ 149445 w 397253"/>
                <a:gd name="connsiteY6" fmla="*/ 164643 h 395143"/>
                <a:gd name="connsiteX7" fmla="*/ 162110 w 397253"/>
                <a:gd name="connsiteY7" fmla="*/ 179841 h 395143"/>
                <a:gd name="connsiteX8" fmla="*/ 182373 w 397253"/>
                <a:gd name="connsiteY8" fmla="*/ 189973 h 395143"/>
                <a:gd name="connsiteX9" fmla="*/ 187439 w 397253"/>
                <a:gd name="connsiteY9" fmla="*/ 212769 h 395143"/>
                <a:gd name="connsiteX10" fmla="*/ 197571 w 397253"/>
                <a:gd name="connsiteY10" fmla="*/ 238099 h 395143"/>
                <a:gd name="connsiteX11" fmla="*/ 225434 w 397253"/>
                <a:gd name="connsiteY11" fmla="*/ 265962 h 395143"/>
                <a:gd name="connsiteX12" fmla="*/ 248230 w 397253"/>
                <a:gd name="connsiteY12" fmla="*/ 283692 h 395143"/>
                <a:gd name="connsiteX13" fmla="*/ 271027 w 397253"/>
                <a:gd name="connsiteY13" fmla="*/ 286225 h 395143"/>
                <a:gd name="connsiteX14" fmla="*/ 306489 w 397253"/>
                <a:gd name="connsiteY14" fmla="*/ 281159 h 395143"/>
                <a:gd name="connsiteX15" fmla="*/ 329285 w 397253"/>
                <a:gd name="connsiteY15" fmla="*/ 276094 h 395143"/>
                <a:gd name="connsiteX16" fmla="*/ 344483 w 397253"/>
                <a:gd name="connsiteY16" fmla="*/ 276094 h 395143"/>
                <a:gd name="connsiteX17" fmla="*/ 364747 w 397253"/>
                <a:gd name="connsiteY17" fmla="*/ 276094 h 395143"/>
                <a:gd name="connsiteX18" fmla="*/ 392609 w 397253"/>
                <a:gd name="connsiteY18" fmla="*/ 293824 h 395143"/>
                <a:gd name="connsiteX19" fmla="*/ 392609 w 397253"/>
                <a:gd name="connsiteY19" fmla="*/ 324220 h 395143"/>
                <a:gd name="connsiteX20" fmla="*/ 392609 w 397253"/>
                <a:gd name="connsiteY20" fmla="*/ 347017 h 395143"/>
                <a:gd name="connsiteX21" fmla="*/ 392609 w 397253"/>
                <a:gd name="connsiteY21" fmla="*/ 362214 h 395143"/>
                <a:gd name="connsiteX22" fmla="*/ 387543 w 397253"/>
                <a:gd name="connsiteY22" fmla="*/ 379945 h 395143"/>
                <a:gd name="connsiteX23" fmla="*/ 377412 w 397253"/>
                <a:gd name="connsiteY23" fmla="*/ 395143 h 39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7253" h="395143">
                  <a:moveTo>
                    <a:pt x="0" y="0"/>
                  </a:moveTo>
                  <a:cubicBezTo>
                    <a:pt x="22374" y="10132"/>
                    <a:pt x="44749" y="20264"/>
                    <a:pt x="55725" y="27863"/>
                  </a:cubicBezTo>
                  <a:cubicBezTo>
                    <a:pt x="66701" y="35462"/>
                    <a:pt x="61635" y="37151"/>
                    <a:pt x="65857" y="45594"/>
                  </a:cubicBezTo>
                  <a:cubicBezTo>
                    <a:pt x="70079" y="54037"/>
                    <a:pt x="74301" y="66279"/>
                    <a:pt x="81055" y="78522"/>
                  </a:cubicBezTo>
                  <a:cubicBezTo>
                    <a:pt x="87810" y="90765"/>
                    <a:pt x="98363" y="108496"/>
                    <a:pt x="106384" y="119050"/>
                  </a:cubicBezTo>
                  <a:cubicBezTo>
                    <a:pt x="114405" y="129604"/>
                    <a:pt x="122004" y="134247"/>
                    <a:pt x="129181" y="141846"/>
                  </a:cubicBezTo>
                  <a:cubicBezTo>
                    <a:pt x="136358" y="149445"/>
                    <a:pt x="143957" y="158311"/>
                    <a:pt x="149445" y="164643"/>
                  </a:cubicBezTo>
                  <a:cubicBezTo>
                    <a:pt x="154933" y="170975"/>
                    <a:pt x="156622" y="175619"/>
                    <a:pt x="162110" y="179841"/>
                  </a:cubicBezTo>
                  <a:cubicBezTo>
                    <a:pt x="167598" y="184063"/>
                    <a:pt x="178152" y="184485"/>
                    <a:pt x="182373" y="189973"/>
                  </a:cubicBezTo>
                  <a:cubicBezTo>
                    <a:pt x="186595" y="195461"/>
                    <a:pt x="184906" y="204748"/>
                    <a:pt x="187439" y="212769"/>
                  </a:cubicBezTo>
                  <a:cubicBezTo>
                    <a:pt x="189972" y="220790"/>
                    <a:pt x="191239" y="229234"/>
                    <a:pt x="197571" y="238099"/>
                  </a:cubicBezTo>
                  <a:cubicBezTo>
                    <a:pt x="203904" y="246965"/>
                    <a:pt x="216991" y="258363"/>
                    <a:pt x="225434" y="265962"/>
                  </a:cubicBezTo>
                  <a:cubicBezTo>
                    <a:pt x="233877" y="273561"/>
                    <a:pt x="240631" y="280315"/>
                    <a:pt x="248230" y="283692"/>
                  </a:cubicBezTo>
                  <a:cubicBezTo>
                    <a:pt x="255829" y="287069"/>
                    <a:pt x="261317" y="286647"/>
                    <a:pt x="271027" y="286225"/>
                  </a:cubicBezTo>
                  <a:cubicBezTo>
                    <a:pt x="280737" y="285803"/>
                    <a:pt x="296779" y="282848"/>
                    <a:pt x="306489" y="281159"/>
                  </a:cubicBezTo>
                  <a:cubicBezTo>
                    <a:pt x="316199" y="279471"/>
                    <a:pt x="322953" y="276938"/>
                    <a:pt x="329285" y="276094"/>
                  </a:cubicBezTo>
                  <a:cubicBezTo>
                    <a:pt x="335617" y="275250"/>
                    <a:pt x="344483" y="276094"/>
                    <a:pt x="344483" y="276094"/>
                  </a:cubicBezTo>
                  <a:cubicBezTo>
                    <a:pt x="350393" y="276094"/>
                    <a:pt x="356726" y="273139"/>
                    <a:pt x="364747" y="276094"/>
                  </a:cubicBezTo>
                  <a:cubicBezTo>
                    <a:pt x="372768" y="279049"/>
                    <a:pt x="387965" y="285803"/>
                    <a:pt x="392609" y="293824"/>
                  </a:cubicBezTo>
                  <a:cubicBezTo>
                    <a:pt x="397253" y="301845"/>
                    <a:pt x="392609" y="324220"/>
                    <a:pt x="392609" y="324220"/>
                  </a:cubicBezTo>
                  <a:lnTo>
                    <a:pt x="392609" y="347017"/>
                  </a:lnTo>
                  <a:cubicBezTo>
                    <a:pt x="392609" y="353349"/>
                    <a:pt x="393453" y="356726"/>
                    <a:pt x="392609" y="362214"/>
                  </a:cubicBezTo>
                  <a:cubicBezTo>
                    <a:pt x="391765" y="367702"/>
                    <a:pt x="390076" y="374457"/>
                    <a:pt x="387543" y="379945"/>
                  </a:cubicBezTo>
                  <a:cubicBezTo>
                    <a:pt x="385010" y="385433"/>
                    <a:pt x="381211" y="390288"/>
                    <a:pt x="377412" y="395143"/>
                  </a:cubicBezTo>
                </a:path>
              </a:pathLst>
            </a:cu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215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3" y="-119"/>
            <a:ext cx="8230313" cy="1371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4471"/>
            <a:ext cx="8229600" cy="1371600"/>
          </a:xfrm>
        </p:spPr>
        <p:txBody>
          <a:bodyPr/>
          <a:lstStyle/>
          <a:p>
            <a:r>
              <a:rPr lang="en-US" dirty="0" smtClean="0"/>
              <a:t>Threshold 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630361"/>
            <a:ext cx="8077201" cy="4614864"/>
          </a:xfrm>
        </p:spPr>
        <p:txBody>
          <a:bodyPr>
            <a:noAutofit/>
          </a:bodyPr>
          <a:lstStyle/>
          <a:p>
            <a:r>
              <a:rPr lang="en-US" dirty="0" smtClean="0"/>
              <a:t>Free-flow travel time</a:t>
            </a:r>
            <a:endParaRPr lang="en-US" sz="2800" dirty="0" smtClean="0"/>
          </a:p>
          <a:p>
            <a:r>
              <a:rPr lang="en-US" dirty="0" smtClean="0"/>
              <a:t>Maximum throughput</a:t>
            </a:r>
            <a:endParaRPr lang="en-US" sz="2800" dirty="0" smtClean="0"/>
          </a:p>
          <a:p>
            <a:r>
              <a:rPr lang="en-US" dirty="0" smtClean="0"/>
              <a:t>Median travel time(s)</a:t>
            </a:r>
            <a:endParaRPr lang="en-US" sz="2800" dirty="0" smtClean="0"/>
          </a:p>
          <a:p>
            <a:r>
              <a:rPr lang="en-US" dirty="0" smtClean="0"/>
              <a:t>“Acceptable” travel time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Policy implications to each!</a:t>
            </a:r>
          </a:p>
          <a:p>
            <a:pPr lvl="1"/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Pilot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D9A9-1A30-496A-9614-24B1546F722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2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221" y="3943436"/>
            <a:ext cx="4163702" cy="116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7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43" y="-119"/>
            <a:ext cx="8230313" cy="1371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1500"/>
            <a:ext cx="8229600" cy="1371600"/>
          </a:xfrm>
        </p:spPr>
        <p:txBody>
          <a:bodyPr/>
          <a:lstStyle/>
          <a:p>
            <a:r>
              <a:rPr lang="en-US" dirty="0" smtClean="0"/>
              <a:t>Measurement Unit 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Vehicles </a:t>
            </a:r>
            <a:r>
              <a:rPr lang="en-US" b="1" dirty="0"/>
              <a:t>(</a:t>
            </a:r>
            <a:r>
              <a:rPr lang="en-US" b="1" dirty="0" smtClean="0"/>
              <a:t>vehicle-hours, vehicle-miles)</a:t>
            </a:r>
          </a:p>
          <a:p>
            <a:r>
              <a:rPr lang="en-US" b="1" smtClean="0"/>
              <a:t>Persons </a:t>
            </a:r>
            <a:r>
              <a:rPr lang="en-US" b="1" dirty="0" smtClean="0"/>
              <a:t>(person-hours, person-miles)</a:t>
            </a:r>
          </a:p>
          <a:p>
            <a:pPr lvl="2"/>
            <a:r>
              <a:rPr lang="en-US" smtClean="0"/>
              <a:t>Auto, bus </a:t>
            </a:r>
            <a:r>
              <a:rPr lang="en-US" dirty="0" smtClean="0"/>
              <a:t>passengers</a:t>
            </a:r>
          </a:p>
          <a:p>
            <a:r>
              <a:rPr lang="en-US" b="1" dirty="0" smtClean="0"/>
              <a:t>Buses</a:t>
            </a:r>
          </a:p>
          <a:p>
            <a:r>
              <a:rPr lang="en-US" b="1" smtClean="0"/>
              <a:t>Trucks</a:t>
            </a:r>
            <a:endParaRPr lang="en-US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10/24/2014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Jersey Pilot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5D9A9-1A30-496A-9614-24B1546F722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038600" y="2819400"/>
            <a:ext cx="4838700" cy="3238500"/>
            <a:chOff x="4914900" y="3276600"/>
            <a:chExt cx="4076700" cy="2362200"/>
          </a:xfrm>
        </p:grpSpPr>
        <p:pic>
          <p:nvPicPr>
            <p:cNvPr id="8" name="tabl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7800" y="3276600"/>
              <a:ext cx="3733800" cy="2362200"/>
            </a:xfrm>
            <a:prstGeom prst="rect">
              <a:avLst/>
            </a:prstGeom>
          </p:spPr>
        </p:pic>
        <p:pic>
          <p:nvPicPr>
            <p:cNvPr id="9" name="Picture 8" descr="http://upload.wikimedia.org/wikipedia/commons/thumb/0/08/Ellipse_sign_18.svg/192px-Ellipse_sign_18.svg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046" y="4474304"/>
              <a:ext cx="433754" cy="433754"/>
            </a:xfrm>
            <a:prstGeom prst="rect">
              <a:avLst/>
            </a:prstGeom>
            <a:noFill/>
          </p:spPr>
        </p:pic>
        <p:pic>
          <p:nvPicPr>
            <p:cNvPr id="10" name="Picture 9" descr="File:I-78.sv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4900" y="3759200"/>
              <a:ext cx="469900" cy="469900"/>
            </a:xfrm>
            <a:prstGeom prst="rect">
              <a:avLst/>
            </a:prstGeom>
            <a:noFill/>
          </p:spPr>
        </p:pic>
        <p:sp>
          <p:nvSpPr>
            <p:cNvPr id="11" name="Left Brace 10"/>
            <p:cNvSpPr/>
            <p:nvPr/>
          </p:nvSpPr>
          <p:spPr bwMode="auto">
            <a:xfrm>
              <a:off x="5422900" y="3644900"/>
              <a:ext cx="317500" cy="69850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Left Brace 12"/>
            <p:cNvSpPr/>
            <p:nvPr/>
          </p:nvSpPr>
          <p:spPr bwMode="auto">
            <a:xfrm>
              <a:off x="5422900" y="4386262"/>
              <a:ext cx="317500" cy="69850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603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61" y="4324458"/>
            <a:ext cx="7986452" cy="168264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22313" y="-2590800"/>
            <a:ext cx="7772400" cy="1362075"/>
          </a:xfrm>
        </p:spPr>
        <p:txBody>
          <a:bodyPr/>
          <a:lstStyle/>
          <a:p>
            <a:r>
              <a:rPr lang="en-US" dirty="0" smtClean="0"/>
              <a:t>Performance </a:t>
            </a:r>
            <a:r>
              <a:rPr lang="en-US" dirty="0" err="1" smtClean="0"/>
              <a:t>MeasureS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DELAY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Testing Potential MAP-21 System Performance Measures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Pilot Study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4142-D111-4FF3-B1F0-42119C4F50E6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51386"/>
              </p:ext>
            </p:extLst>
          </p:nvPr>
        </p:nvGraphicFramePr>
        <p:xfrm>
          <a:off x="722310" y="1828800"/>
          <a:ext cx="3697289" cy="1143000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914813"/>
                <a:gridCol w="2782476"/>
              </a:tblGrid>
              <a:tr h="38100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Delay in 2012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I-78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3,830,000 person-hours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NJ 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1,070,000 person-hours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144780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77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22437"/>
            <a:ext cx="8763000" cy="475456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600" b="1" dirty="0" smtClean="0"/>
              <a:t>Compare travel times with threshold</a:t>
            </a:r>
          </a:p>
          <a:p>
            <a:pPr lvl="1">
              <a:lnSpc>
                <a:spcPct val="120000"/>
              </a:lnSpc>
            </a:pPr>
            <a:r>
              <a:rPr lang="en-US" b="1" dirty="0" smtClean="0"/>
              <a:t>Delay Time = travel time in excess of threshold</a:t>
            </a:r>
          </a:p>
          <a:p>
            <a:pPr lvl="1">
              <a:lnSpc>
                <a:spcPct val="120000"/>
              </a:lnSpc>
            </a:pPr>
            <a:r>
              <a:rPr lang="en-US" b="1" dirty="0" smtClean="0"/>
              <a:t>Delay × Volume (vehicles or persons or trucks or buses)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b="1" dirty="0" smtClean="0"/>
          </a:p>
          <a:p>
            <a:pPr>
              <a:lnSpc>
                <a:spcPct val="120000"/>
              </a:lnSpc>
            </a:pPr>
            <a:r>
              <a:rPr lang="en-US" sz="3600" b="1" dirty="0" smtClean="0"/>
              <a:t>AASHTO Method</a:t>
            </a:r>
          </a:p>
          <a:p>
            <a:pPr lvl="1">
              <a:lnSpc>
                <a:spcPct val="120000"/>
              </a:lnSpc>
            </a:pPr>
            <a:r>
              <a:rPr lang="en-US" b="1" dirty="0" smtClean="0"/>
              <a:t>Calculate delay for "average week” x 52 weeks</a:t>
            </a:r>
          </a:p>
          <a:p>
            <a:pPr>
              <a:lnSpc>
                <a:spcPct val="120000"/>
              </a:lnSpc>
            </a:pPr>
            <a:r>
              <a:rPr lang="en-US" sz="3600" b="1" dirty="0" smtClean="0"/>
              <a:t>Alternate </a:t>
            </a:r>
            <a:r>
              <a:rPr lang="en-US" sz="3600" dirty="0" smtClean="0"/>
              <a:t>Method: Actual Total Annual Delay</a:t>
            </a:r>
            <a:endParaRPr lang="en-US" sz="3600" b="1" dirty="0" smtClean="0"/>
          </a:p>
          <a:p>
            <a:pPr lvl="1">
              <a:lnSpc>
                <a:spcPct val="120000"/>
              </a:lnSpc>
            </a:pPr>
            <a:r>
              <a:rPr lang="en-US" b="1" dirty="0" smtClean="0"/>
              <a:t>Data for each day in the year</a:t>
            </a:r>
          </a:p>
          <a:p>
            <a:pPr lvl="1">
              <a:lnSpc>
                <a:spcPct val="120000"/>
              </a:lnSpc>
            </a:pPr>
            <a:r>
              <a:rPr lang="en-US" b="1" dirty="0" smtClean="0"/>
              <a:t>“Average week” data underestimates annual delay (average may be below threshold even if individual values are above)</a:t>
            </a:r>
          </a:p>
          <a:p>
            <a:pPr lvl="1">
              <a:lnSpc>
                <a:spcPct val="120000"/>
              </a:lnSpc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10/24/2014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Jersey Pilot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5D9A9-1A30-496A-9614-24B1546F722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266700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Annual Hours of Delay (AHD)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8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3" y="-5040"/>
            <a:ext cx="8230313" cy="10668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93664"/>
            <a:ext cx="8229600" cy="102666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AHD Results Example: I-78 (TMC-level)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335788"/>
            <a:ext cx="3885073" cy="5065012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Threshold Dramatically Affects What Counts as “Delay”</a:t>
            </a:r>
          </a:p>
          <a:p>
            <a:pPr lvl="1"/>
            <a:r>
              <a:rPr lang="en-US" sz="2000" dirty="0" smtClean="0"/>
              <a:t>Free-flow</a:t>
            </a:r>
          </a:p>
          <a:p>
            <a:pPr lvl="1"/>
            <a:r>
              <a:rPr lang="en-US" sz="2000" dirty="0" smtClean="0"/>
              <a:t>Maximum throughput</a:t>
            </a:r>
            <a:br>
              <a:rPr lang="en-US" sz="2000" dirty="0" smtClean="0"/>
            </a:br>
            <a:r>
              <a:rPr lang="en-US" sz="2000" dirty="0" smtClean="0"/>
              <a:t>(85% of posted speed)</a:t>
            </a:r>
          </a:p>
          <a:p>
            <a:pPr lvl="1"/>
            <a:r>
              <a:rPr lang="en-US" sz="2000" dirty="0" smtClean="0"/>
              <a:t>Others tested:</a:t>
            </a:r>
            <a:endParaRPr lang="en-US" sz="2400" dirty="0" smtClean="0"/>
          </a:p>
          <a:p>
            <a:pPr lvl="2"/>
            <a:r>
              <a:rPr lang="en-US" sz="1800" dirty="0" smtClean="0"/>
              <a:t>Yearly median</a:t>
            </a:r>
          </a:p>
          <a:p>
            <a:pPr lvl="2"/>
            <a:r>
              <a:rPr lang="en-US" sz="1800" dirty="0" smtClean="0"/>
              <a:t>Day/Hour median</a:t>
            </a:r>
          </a:p>
          <a:p>
            <a:pPr lvl="2"/>
            <a:r>
              <a:rPr lang="en-US" sz="1800" dirty="0" smtClean="0"/>
              <a:t>“Acceptable” travel time by place type and time-of-day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Pilot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84121" y="6153150"/>
            <a:ext cx="3352800" cy="47625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b="1">
                <a:solidFill>
                  <a:srgbClr val="023368"/>
                </a:solidFill>
              </a:rPr>
              <a:t>(Person-Hours are displayed)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4037473" y="3717229"/>
            <a:ext cx="4994753" cy="254069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037473" y="1126429"/>
            <a:ext cx="4994753" cy="254069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8" name="Picture 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3713069"/>
            <a:ext cx="4992812" cy="2532888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6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1107956"/>
            <a:ext cx="4992812" cy="2532888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69" descr="New Jersey Turnpik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6713" y="3192973"/>
            <a:ext cx="307408" cy="314325"/>
          </a:xfrm>
          <a:prstGeom prst="rect">
            <a:avLst/>
          </a:prstGeom>
          <a:noFill/>
        </p:spPr>
      </p:pic>
      <p:pic>
        <p:nvPicPr>
          <p:cNvPr id="71" name="Picture 70" descr="New Jersey Turnpik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1473" y="5774629"/>
            <a:ext cx="307408" cy="314325"/>
          </a:xfrm>
          <a:prstGeom prst="rect">
            <a:avLst/>
          </a:prstGeom>
          <a:noFill/>
        </p:spPr>
      </p:pic>
      <p:pic>
        <p:nvPicPr>
          <p:cNvPr id="72" name="Picture 71" descr="File:I-78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8273" y="5317429"/>
            <a:ext cx="304800" cy="304800"/>
          </a:xfrm>
          <a:prstGeom prst="rect">
            <a:avLst/>
          </a:prstGeom>
          <a:noFill/>
        </p:spPr>
      </p:pic>
      <p:pic>
        <p:nvPicPr>
          <p:cNvPr id="73" name="Picture 72" descr="File:I-78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8273" y="2726629"/>
            <a:ext cx="304800" cy="304800"/>
          </a:xfrm>
          <a:prstGeom prst="rect">
            <a:avLst/>
          </a:prstGeom>
          <a:noFill/>
        </p:spPr>
      </p:pic>
      <p:sp>
        <p:nvSpPr>
          <p:cNvPr id="74" name="TextBox 24"/>
          <p:cNvSpPr txBox="1"/>
          <p:nvPr/>
        </p:nvSpPr>
        <p:spPr>
          <a:xfrm>
            <a:off x="4132723" y="2117029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78-C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75" name="Straight Connector 74"/>
          <p:cNvCxnSpPr/>
          <p:nvPr/>
        </p:nvCxnSpPr>
        <p:spPr bwMode="auto">
          <a:xfrm flipH="1">
            <a:off x="6112341" y="2522872"/>
            <a:ext cx="76200" cy="152400"/>
          </a:xfrm>
          <a:prstGeom prst="line">
            <a:avLst/>
          </a:prstGeom>
          <a:solidFill>
            <a:srgbClr val="9999FF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flipH="1">
            <a:off x="6104266" y="5156780"/>
            <a:ext cx="76200" cy="152400"/>
          </a:xfrm>
          <a:prstGeom prst="line">
            <a:avLst/>
          </a:prstGeom>
          <a:solidFill>
            <a:srgbClr val="9999FF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TextBox 27"/>
          <p:cNvSpPr txBox="1"/>
          <p:nvPr/>
        </p:nvSpPr>
        <p:spPr>
          <a:xfrm>
            <a:off x="4132723" y="4707829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78-C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8" name="TextBox 28"/>
          <p:cNvSpPr txBox="1"/>
          <p:nvPr/>
        </p:nvSpPr>
        <p:spPr>
          <a:xfrm>
            <a:off x="8076073" y="2574229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78-D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9" name="TextBox 29"/>
          <p:cNvSpPr txBox="1"/>
          <p:nvPr/>
        </p:nvSpPr>
        <p:spPr>
          <a:xfrm>
            <a:off x="8076073" y="5165029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78-D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0" name="Picture 79" descr="File:Newark Liberty Logo.sv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71667">
            <a:off x="5517277" y="2827213"/>
            <a:ext cx="236316" cy="248920"/>
          </a:xfrm>
          <a:prstGeom prst="rect">
            <a:avLst/>
          </a:prstGeom>
          <a:noFill/>
        </p:spPr>
      </p:pic>
      <p:pic>
        <p:nvPicPr>
          <p:cNvPr id="81" name="Picture 80" descr="File:Newark Liberty Logo.sv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71667">
            <a:off x="5510673" y="5419029"/>
            <a:ext cx="236316" cy="248920"/>
          </a:xfrm>
          <a:prstGeom prst="rect">
            <a:avLst/>
          </a:prstGeom>
          <a:noFill/>
        </p:spPr>
      </p:pic>
      <p:grpSp>
        <p:nvGrpSpPr>
          <p:cNvPr id="82" name="Group 81"/>
          <p:cNvGrpSpPr/>
          <p:nvPr/>
        </p:nvGrpSpPr>
        <p:grpSpPr>
          <a:xfrm>
            <a:off x="8609473" y="1202629"/>
            <a:ext cx="232312" cy="246221"/>
            <a:chOff x="8458200" y="1181100"/>
            <a:chExt cx="232312" cy="246221"/>
          </a:xfrm>
        </p:grpSpPr>
        <p:sp>
          <p:nvSpPr>
            <p:cNvPr id="88" name="Up Arrow 87"/>
            <p:cNvSpPr/>
            <p:nvPr/>
          </p:nvSpPr>
          <p:spPr bwMode="auto">
            <a:xfrm>
              <a:off x="8460056" y="1189910"/>
              <a:ext cx="228600" cy="228600"/>
            </a:xfrm>
            <a:prstGeom prst="upArrow">
              <a:avLst/>
            </a:prstGeom>
            <a:solidFill>
              <a:srgbClr val="9999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9" name="TextBox 35"/>
            <p:cNvSpPr txBox="1"/>
            <p:nvPr/>
          </p:nvSpPr>
          <p:spPr>
            <a:xfrm>
              <a:off x="8458200" y="1181100"/>
              <a:ext cx="2323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8609473" y="3793429"/>
            <a:ext cx="232312" cy="246221"/>
            <a:chOff x="8458200" y="1181100"/>
            <a:chExt cx="232312" cy="246221"/>
          </a:xfrm>
        </p:grpSpPr>
        <p:sp>
          <p:nvSpPr>
            <p:cNvPr id="86" name="Up Arrow 85"/>
            <p:cNvSpPr/>
            <p:nvPr/>
          </p:nvSpPr>
          <p:spPr bwMode="auto">
            <a:xfrm>
              <a:off x="8460056" y="1189910"/>
              <a:ext cx="228600" cy="228600"/>
            </a:xfrm>
            <a:prstGeom prst="upArrow">
              <a:avLst/>
            </a:prstGeom>
            <a:solidFill>
              <a:srgbClr val="9999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7" name="TextBox 38"/>
            <p:cNvSpPr txBox="1"/>
            <p:nvPr/>
          </p:nvSpPr>
          <p:spPr>
            <a:xfrm>
              <a:off x="8458200" y="1181100"/>
              <a:ext cx="2323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84" name="Rectangle 83"/>
          <p:cNvSpPr/>
          <p:nvPr/>
        </p:nvSpPr>
        <p:spPr bwMode="auto">
          <a:xfrm>
            <a:off x="4037473" y="1107379"/>
            <a:ext cx="2286000" cy="304800"/>
          </a:xfrm>
          <a:prstGeom prst="rect">
            <a:avLst/>
          </a:prstGeom>
          <a:gradFill rotWithShape="1">
            <a:gsLst>
              <a:gs pos="0">
                <a:srgbClr val="00007D">
                  <a:tint val="80000"/>
                  <a:satMod val="300000"/>
                </a:srgbClr>
              </a:gs>
              <a:gs pos="100000">
                <a:srgbClr val="00007D">
                  <a:shade val="30000"/>
                  <a:satMod val="20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Free-flow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4037473" y="3717229"/>
            <a:ext cx="2286000" cy="304800"/>
          </a:xfrm>
          <a:prstGeom prst="rect">
            <a:avLst/>
          </a:prstGeom>
          <a:gradFill rotWithShape="1">
            <a:gsLst>
              <a:gs pos="0">
                <a:srgbClr val="00007D">
                  <a:tint val="80000"/>
                  <a:satMod val="300000"/>
                </a:srgbClr>
              </a:gs>
              <a:gs pos="100000">
                <a:srgbClr val="00007D">
                  <a:shade val="30000"/>
                  <a:satMod val="20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Max. Throughput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54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860344" y="2272392"/>
            <a:ext cx="6750256" cy="367120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673269"/>
              </p:ext>
            </p:extLst>
          </p:nvPr>
        </p:nvGraphicFramePr>
        <p:xfrm>
          <a:off x="685800" y="2114550"/>
          <a:ext cx="8091797" cy="443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43" y="-10102"/>
            <a:ext cx="8230313" cy="1371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71800"/>
            <a:ext cx="8229600" cy="1371600"/>
          </a:xfrm>
        </p:spPr>
        <p:txBody>
          <a:bodyPr/>
          <a:lstStyle/>
          <a:p>
            <a:r>
              <a:rPr lang="en-US" dirty="0"/>
              <a:t>Results </a:t>
            </a:r>
            <a:r>
              <a:rPr lang="en-US" dirty="0" smtClean="0"/>
              <a:t>of Threshold </a:t>
            </a:r>
            <a:r>
              <a:rPr lang="en-US" dirty="0"/>
              <a:t>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1702"/>
            <a:ext cx="8229600" cy="645117"/>
          </a:xfrm>
        </p:spPr>
        <p:txBody>
          <a:bodyPr>
            <a:normAutofit/>
          </a:bodyPr>
          <a:lstStyle/>
          <a:p>
            <a:pPr lvl="0"/>
            <a:r>
              <a:rPr lang="en-US" sz="2000" smtClean="0"/>
              <a:t>Each threshold option has unique policy implications for “delay”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Pilot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D9A9-1A30-496A-9614-24B1546F722D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5248226" y="2281245"/>
            <a:ext cx="0" cy="36291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File:I-78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1775" y="2457450"/>
            <a:ext cx="533400" cy="533400"/>
          </a:xfrm>
          <a:prstGeom prst="rect">
            <a:avLst/>
          </a:prstGeom>
          <a:noFill/>
        </p:spPr>
      </p:pic>
      <p:pic>
        <p:nvPicPr>
          <p:cNvPr id="11" name="Picture 10" descr="http://upload.wikimedia.org/wikipedia/commons/thumb/0/08/Ellipse_sign_18.svg/192px-Ellipse_sign_18.svg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8975" y="2477965"/>
            <a:ext cx="492370" cy="492370"/>
          </a:xfrm>
          <a:prstGeom prst="rect">
            <a:avLst/>
          </a:prstGeom>
          <a:noFill/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15136"/>
              </p:ext>
            </p:extLst>
          </p:nvPr>
        </p:nvGraphicFramePr>
        <p:xfrm>
          <a:off x="4098667" y="2209800"/>
          <a:ext cx="5032893" cy="1386840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{284E427A-3D55-4303-BF80-6455036E1DE7}</a:tableStyleId>
              </a:tblPr>
              <a:tblGrid>
                <a:gridCol w="2461143"/>
                <a:gridCol w="1200150"/>
                <a:gridCol w="1371600"/>
              </a:tblGrid>
              <a:tr h="342900">
                <a:tc rowSpan="2">
                  <a:txBody>
                    <a:bodyPr/>
                    <a:lstStyle/>
                    <a:p>
                      <a:pPr algn="r"/>
                      <a:r>
                        <a:rPr lang="en-US" sz="1600" b="1" kern="12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Threshold</a:t>
                      </a:r>
                      <a:endParaRPr lang="en-US" sz="1600" b="1" kern="12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51435" marB="51435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Person-hours </a:t>
                      </a: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of Delay</a:t>
                      </a:r>
                      <a:endParaRPr lang="en-US" sz="16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02870" marR="102870" marT="51435" marB="5143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42900">
                <a:tc vMerge="1"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DEF6F1"/>
                          </a:solidFill>
                        </a:rPr>
                        <a:t>18C</a:t>
                      </a:r>
                      <a:endParaRPr lang="en-US" sz="1600" b="1" dirty="0">
                        <a:solidFill>
                          <a:srgbClr val="DEF6F1"/>
                        </a:solidFill>
                      </a:endParaRPr>
                    </a:p>
                  </a:txBody>
                  <a:tcPr marL="102870" marR="102870" marT="51435" marB="5143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DEF6F1"/>
                          </a:solidFill>
                        </a:rPr>
                        <a:t>78D</a:t>
                      </a:r>
                      <a:endParaRPr lang="en-US" sz="1600" b="1" dirty="0">
                        <a:solidFill>
                          <a:srgbClr val="DEF6F1"/>
                        </a:solidFill>
                      </a:endParaRPr>
                    </a:p>
                  </a:txBody>
                  <a:tcPr marL="102870" marR="102870" marT="51435" marB="5143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6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Free-flow</a:t>
                      </a:r>
                      <a:endParaRPr lang="en-US" sz="16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1,038,000</a:t>
                      </a:r>
                      <a:endParaRPr lang="en-US" sz="1600" dirty="0"/>
                    </a:p>
                  </a:txBody>
                  <a:tcPr marL="102870" marR="102870" marT="51435" marB="51435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2,320,000</a:t>
                      </a:r>
                      <a:endParaRPr lang="en-US" sz="1600" dirty="0"/>
                    </a:p>
                  </a:txBody>
                  <a:tcPr marL="102870" marR="102870" marT="51435" marB="51435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/>
                        <a:t>Maximum</a:t>
                      </a:r>
                      <a:r>
                        <a:rPr lang="en-US" sz="1600" baseline="0" smtClean="0"/>
                        <a:t> </a:t>
                      </a:r>
                      <a:r>
                        <a:rPr lang="en-US" sz="1600" baseline="0" dirty="0" smtClean="0"/>
                        <a:t>Throughput</a:t>
                      </a:r>
                      <a:endParaRPr lang="en-US" sz="16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   607,000</a:t>
                      </a:r>
                      <a:endParaRPr lang="en-US" sz="16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2,043,000</a:t>
                      </a:r>
                      <a:endParaRPr lang="en-US" sz="1600" dirty="0"/>
                    </a:p>
                  </a:txBody>
                  <a:tcPr marL="102870" marR="102870" marT="51435" marB="51435"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625900" y="3286986"/>
            <a:ext cx="2095445" cy="369332"/>
          </a:xfrm>
          <a:prstGeom prst="rect">
            <a:avLst/>
          </a:prstGeom>
          <a:solidFill>
            <a:schemeClr val="accent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dense urban area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332747" y="3705726"/>
            <a:ext cx="1307760" cy="807187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299929" y="3918801"/>
            <a:ext cx="1236236" cy="369332"/>
          </a:xfrm>
          <a:prstGeom prst="rect">
            <a:avLst/>
          </a:prstGeom>
          <a:solidFill>
            <a:schemeClr val="accent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rural area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299929" y="4358307"/>
            <a:ext cx="634274" cy="1280493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8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61" y="4324458"/>
            <a:ext cx="7986452" cy="168264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22313" y="-3276600"/>
            <a:ext cx="7772400" cy="1362075"/>
          </a:xfrm>
        </p:spPr>
        <p:txBody>
          <a:bodyPr/>
          <a:lstStyle/>
          <a:p>
            <a:r>
              <a:rPr lang="en-US" dirty="0" smtClean="0"/>
              <a:t>Performance Measures: </a:t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RELIABILITY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Testing Potential MAP-21 System Performance Measures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Pilot Study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4142-D111-4FF3-B1F0-42119C4F50E6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709101"/>
              </p:ext>
            </p:extLst>
          </p:nvPr>
        </p:nvGraphicFramePr>
        <p:xfrm>
          <a:off x="722310" y="1828800"/>
          <a:ext cx="3163890" cy="1143000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914813"/>
                <a:gridCol w="2249077"/>
              </a:tblGrid>
              <a:tr h="38100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Reliability in 2012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I-78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1.38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NJ 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144780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01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02" y="-80827"/>
            <a:ext cx="8614395" cy="1560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54027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/>
              <a:t>Reliability Index</a:t>
            </a:r>
            <a:br>
              <a:rPr lang="en-US" dirty="0"/>
            </a:br>
            <a:r>
              <a:rPr lang="en-US" sz="3100" dirty="0"/>
              <a:t>How much do travel times vary from day to day? 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10/24/2014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New Jersey Pilot Study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BFAEA-A22D-4960-9A84-EE62430DF57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84298" y="1447800"/>
            <a:ext cx="8763000" cy="47545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buFontTx/>
              <a:buNone/>
            </a:pPr>
            <a:r>
              <a:rPr lang="en-US" sz="2800" b="1" dirty="0" smtClean="0">
                <a:solidFill>
                  <a:srgbClr val="023368"/>
                </a:solidFill>
              </a:rPr>
              <a:t>Reliability of travel times </a:t>
            </a:r>
            <a:endParaRPr lang="en-US" sz="2800" b="1" dirty="0">
              <a:solidFill>
                <a:srgbClr val="023368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23368"/>
                </a:solidFill>
              </a:rPr>
              <a:t>How much do travel times vary from </a:t>
            </a:r>
            <a:r>
              <a:rPr lang="en-US" sz="2000" b="1" dirty="0">
                <a:solidFill>
                  <a:srgbClr val="023368"/>
                </a:solidFill>
              </a:rPr>
              <a:t>day to </a:t>
            </a:r>
            <a:r>
              <a:rPr lang="en-US" sz="2000" b="1" dirty="0" smtClean="0">
                <a:solidFill>
                  <a:srgbClr val="023368"/>
                </a:solidFill>
              </a:rPr>
              <a:t>day? </a:t>
            </a:r>
          </a:p>
          <a:p>
            <a:pPr>
              <a:lnSpc>
                <a:spcPct val="120000"/>
              </a:lnSpc>
            </a:pPr>
            <a:r>
              <a:rPr lang="en-US" sz="2000" b="1" kern="0" dirty="0" smtClean="0">
                <a:solidFill>
                  <a:srgbClr val="023368"/>
                </a:solidFill>
              </a:rPr>
              <a:t>AASHTO method (</a:t>
            </a:r>
            <a:r>
              <a:rPr lang="en-US" sz="2000" dirty="0">
                <a:solidFill>
                  <a:srgbClr val="023368"/>
                </a:solidFill>
              </a:rPr>
              <a:t>RI</a:t>
            </a:r>
            <a:r>
              <a:rPr lang="en-US" sz="2000" baseline="-25000" dirty="0">
                <a:solidFill>
                  <a:srgbClr val="023368"/>
                </a:solidFill>
              </a:rPr>
              <a:t>80</a:t>
            </a:r>
            <a:r>
              <a:rPr lang="en-US" sz="2000" b="1" kern="0" dirty="0" smtClean="0">
                <a:solidFill>
                  <a:srgbClr val="023368"/>
                </a:solidFill>
              </a:rPr>
              <a:t>): 80</a:t>
            </a:r>
            <a:r>
              <a:rPr lang="en-US" sz="2000" b="1" kern="0" baseline="30000" dirty="0" smtClean="0">
                <a:solidFill>
                  <a:srgbClr val="023368"/>
                </a:solidFill>
              </a:rPr>
              <a:t>th</a:t>
            </a:r>
            <a:r>
              <a:rPr lang="en-US" sz="2000" b="1" kern="0" dirty="0" smtClean="0">
                <a:solidFill>
                  <a:srgbClr val="023368"/>
                </a:solidFill>
              </a:rPr>
              <a:t> percentile longest travel times compared to a threshold TT</a:t>
            </a:r>
          </a:p>
          <a:p>
            <a:pPr>
              <a:lnSpc>
                <a:spcPct val="120000"/>
              </a:lnSpc>
            </a:pPr>
            <a:endParaRPr lang="en-US" sz="2000" b="1" kern="0" dirty="0" smtClean="0">
              <a:solidFill>
                <a:srgbClr val="023368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 smtClean="0">
                <a:solidFill>
                  <a:srgbClr val="023368"/>
                </a:solidFill>
              </a:rPr>
              <a:t>RI</a:t>
            </a:r>
            <a:r>
              <a:rPr lang="en-US" sz="2000" baseline="-25000" dirty="0" smtClean="0">
                <a:solidFill>
                  <a:srgbClr val="023368"/>
                </a:solidFill>
              </a:rPr>
              <a:t>80</a:t>
            </a:r>
            <a:r>
              <a:rPr lang="en-US" sz="2000" dirty="0" smtClean="0">
                <a:solidFill>
                  <a:srgbClr val="023368"/>
                </a:solidFill>
              </a:rPr>
              <a:t>: Multiplier to threshold</a:t>
            </a:r>
            <a:br>
              <a:rPr lang="en-US" sz="2000" dirty="0" smtClean="0">
                <a:solidFill>
                  <a:srgbClr val="023368"/>
                </a:solidFill>
              </a:rPr>
            </a:br>
            <a:r>
              <a:rPr lang="en-US" sz="2000" dirty="0" smtClean="0">
                <a:solidFill>
                  <a:srgbClr val="023368"/>
                </a:solidFill>
              </a:rPr>
              <a:t>travel time to ensure on-time</a:t>
            </a:r>
            <a:br>
              <a:rPr lang="en-US" sz="2000" dirty="0" smtClean="0">
                <a:solidFill>
                  <a:srgbClr val="023368"/>
                </a:solidFill>
              </a:rPr>
            </a:br>
            <a:r>
              <a:rPr lang="en-US" sz="2000" dirty="0" smtClean="0">
                <a:solidFill>
                  <a:srgbClr val="023368"/>
                </a:solidFill>
              </a:rPr>
              <a:t>arrival four out of five days,</a:t>
            </a:r>
            <a:br>
              <a:rPr lang="en-US" sz="2000" dirty="0" smtClean="0">
                <a:solidFill>
                  <a:srgbClr val="023368"/>
                </a:solidFill>
              </a:rPr>
            </a:br>
            <a:r>
              <a:rPr lang="en-US" sz="2000" dirty="0" smtClean="0">
                <a:solidFill>
                  <a:srgbClr val="023368"/>
                </a:solidFill>
              </a:rPr>
              <a:t>if traveling in most</a:t>
            </a:r>
            <a:br>
              <a:rPr lang="en-US" sz="2000" dirty="0" smtClean="0">
                <a:solidFill>
                  <a:srgbClr val="023368"/>
                </a:solidFill>
              </a:rPr>
            </a:br>
            <a:r>
              <a:rPr lang="en-US" sz="2000" dirty="0" smtClean="0">
                <a:solidFill>
                  <a:srgbClr val="023368"/>
                </a:solidFill>
              </a:rPr>
              <a:t>congested time of day</a:t>
            </a:r>
            <a:endParaRPr lang="en-US" sz="2000" b="1" kern="0" dirty="0">
              <a:solidFill>
                <a:srgbClr val="023368"/>
              </a:solidFill>
            </a:endParaRPr>
          </a:p>
          <a:p>
            <a:pPr>
              <a:lnSpc>
                <a:spcPct val="120000"/>
              </a:lnSpc>
            </a:pPr>
            <a:endParaRPr lang="en-US" sz="2000" b="1" kern="0" dirty="0" smtClean="0">
              <a:solidFill>
                <a:srgbClr val="023368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000" b="1" kern="0" dirty="0">
              <a:solidFill>
                <a:srgbClr val="023368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2487" y="2867916"/>
            <a:ext cx="5611513" cy="399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2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23" y="-75773"/>
            <a:ext cx="8510754" cy="1682642"/>
          </a:xfrm>
          <a:prstGeom prst="rect">
            <a:avLst/>
          </a:prstGeom>
        </p:spPr>
      </p:pic>
      <p:sp>
        <p:nvSpPr>
          <p:cNvPr id="2" name="Text Box 215"/>
          <p:cNvSpPr txBox="1">
            <a:spLocks noChangeArrowheads="1"/>
          </p:cNvSpPr>
          <p:nvPr/>
        </p:nvSpPr>
        <p:spPr bwMode="auto">
          <a:xfrm>
            <a:off x="165498" y="1618818"/>
            <a:ext cx="1958340" cy="369570"/>
          </a:xfrm>
          <a:prstGeom prst="rect">
            <a:avLst/>
          </a:prstGeom>
          <a:solidFill>
            <a:srgbClr val="4F81BD">
              <a:lumMod val="100000"/>
              <a:lumOff val="0"/>
            </a:srgbClr>
          </a:solidFill>
          <a:ln w="38100">
            <a:solidFill>
              <a:sysClr val="window" lastClr="FFFFFF">
                <a:lumMod val="95000"/>
                <a:lumOff val="0"/>
              </a:sysClr>
            </a:solidFill>
            <a:miter lim="800000"/>
            <a:headEnd/>
            <a:tailEnd/>
          </a:ln>
          <a:effectLst>
            <a:outerShdw dist="28398" dir="3806097" algn="ctr" rotWithShape="0">
              <a:srgbClr val="4F81BD">
                <a:lumMod val="50000"/>
                <a:lumOff val="0"/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Threshold: Free-flow TT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847" y="2089650"/>
            <a:ext cx="2884602" cy="877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227"/>
          <p:cNvSpPr txBox="1">
            <a:spLocks noChangeArrowheads="1"/>
          </p:cNvSpPr>
          <p:nvPr/>
        </p:nvSpPr>
        <p:spPr bwMode="auto">
          <a:xfrm>
            <a:off x="3206960" y="1600200"/>
            <a:ext cx="2228215" cy="378460"/>
          </a:xfrm>
          <a:prstGeom prst="rect">
            <a:avLst/>
          </a:prstGeom>
          <a:solidFill>
            <a:srgbClr val="4F81BD">
              <a:lumMod val="100000"/>
              <a:lumOff val="0"/>
            </a:srgbClr>
          </a:solidFill>
          <a:ln w="38100">
            <a:solidFill>
              <a:sysClr val="window" lastClr="FFFFFF">
                <a:lumMod val="95000"/>
                <a:lumOff val="0"/>
              </a:sysClr>
            </a:solidFill>
            <a:miter lim="800000"/>
            <a:headEnd/>
            <a:tailEnd/>
          </a:ln>
          <a:effectLst>
            <a:outerShdw dist="28398" dir="3806097" algn="ctr" rotWithShape="0">
              <a:srgbClr val="4F81BD">
                <a:lumMod val="50000"/>
                <a:lumOff val="0"/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Threshold: Max Throughput TT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6668" y="2064557"/>
            <a:ext cx="2858207" cy="888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 Box 233"/>
          <p:cNvSpPr txBox="1">
            <a:spLocks noChangeArrowheads="1"/>
          </p:cNvSpPr>
          <p:nvPr/>
        </p:nvSpPr>
        <p:spPr bwMode="auto">
          <a:xfrm>
            <a:off x="6199504" y="1600200"/>
            <a:ext cx="2221865" cy="377825"/>
          </a:xfrm>
          <a:prstGeom prst="rect">
            <a:avLst/>
          </a:prstGeom>
          <a:solidFill>
            <a:srgbClr val="4F81BD">
              <a:lumMod val="100000"/>
              <a:lumOff val="0"/>
            </a:srgbClr>
          </a:solidFill>
          <a:ln w="38100">
            <a:solidFill>
              <a:sysClr val="window" lastClr="FFFFFF">
                <a:lumMod val="95000"/>
                <a:lumOff val="0"/>
              </a:sysClr>
            </a:solidFill>
            <a:miter lim="800000"/>
            <a:headEnd/>
            <a:tailEnd/>
          </a:ln>
          <a:effectLst>
            <a:outerShdw dist="28398" dir="3806097" algn="ctr" rotWithShape="0">
              <a:srgbClr val="4F81BD">
                <a:lumMod val="50000"/>
                <a:lumOff val="0"/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Threshold: Yearly Median TT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9504" y="2054261"/>
            <a:ext cx="2765386" cy="897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File:I-78.sv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254" y="2684048"/>
            <a:ext cx="290195" cy="28829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2776" y="2665766"/>
            <a:ext cx="2921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9332" y="2651625"/>
            <a:ext cx="2921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498" y="3064777"/>
            <a:ext cx="2787015" cy="887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6960" y="3054823"/>
            <a:ext cx="2698802" cy="888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File:I-78.sv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2318" y="3654898"/>
            <a:ext cx="290195" cy="288290"/>
          </a:xfrm>
          <a:prstGeom prst="rect">
            <a:avLst/>
          </a:prstGeom>
          <a:noFill/>
        </p:spPr>
      </p:pic>
      <p:pic>
        <p:nvPicPr>
          <p:cNvPr id="17" name="Picture 16"/>
          <p:cNvPicPr/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9504" y="3059318"/>
            <a:ext cx="2689971" cy="920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2298" y="3645489"/>
            <a:ext cx="2921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7375" y="3694319"/>
            <a:ext cx="2921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4417847"/>
            <a:ext cx="2230120" cy="1741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/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6960" y="4417847"/>
            <a:ext cx="2259330" cy="1741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/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9505" y="4414034"/>
            <a:ext cx="2114716" cy="1741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http://upload.wikimedia.org/wikipedia/commons/thumb/0/08/Ellipse_sign_18.svg/192px-Ellipse_sign_18.svg.png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5354" y="5886602"/>
            <a:ext cx="253365" cy="273050"/>
          </a:xfrm>
          <a:prstGeom prst="rect">
            <a:avLst/>
          </a:prstGeom>
          <a:noFill/>
        </p:spPr>
      </p:pic>
      <p:pic>
        <p:nvPicPr>
          <p:cNvPr id="24" name="Picture 23" descr="http://upload.wikimedia.org/wikipedia/commons/thumb/0/08/Ellipse_sign_18.svg/192px-Ellipse_sign_18.svg.png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2925" y="5882789"/>
            <a:ext cx="253365" cy="273050"/>
          </a:xfrm>
          <a:prstGeom prst="rect">
            <a:avLst/>
          </a:prstGeom>
          <a:noFill/>
        </p:spPr>
      </p:pic>
      <p:pic>
        <p:nvPicPr>
          <p:cNvPr id="25" name="Picture 24" descr="http://upload.wikimedia.org/wikipedia/commons/thumb/0/08/Ellipse_sign_18.svg/192px-Ellipse_sign_18.svg.png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0854" y="5886602"/>
            <a:ext cx="253365" cy="273050"/>
          </a:xfrm>
          <a:prstGeom prst="rect">
            <a:avLst/>
          </a:prstGeom>
          <a:noFill/>
        </p:spPr>
      </p:pic>
      <p:pic>
        <p:nvPicPr>
          <p:cNvPr id="29" name="Picture 28"/>
          <p:cNvPicPr/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37880" y="5416067"/>
            <a:ext cx="706120" cy="743585"/>
          </a:xfrm>
          <a:prstGeom prst="rect">
            <a:avLst/>
          </a:prstGeom>
          <a:ln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31" name="Title 1030"/>
          <p:cNvSpPr>
            <a:spLocks noGrp="1"/>
          </p:cNvSpPr>
          <p:nvPr>
            <p:ph type="title"/>
          </p:nvPr>
        </p:nvSpPr>
        <p:spPr>
          <a:xfrm>
            <a:off x="457200" y="-3025669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Different Thresholds Yield Different Results and Interpretations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Pilot Study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7721-2016-4D9D-BAF6-2BA830D1C36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69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3" y="-95971"/>
            <a:ext cx="8230313" cy="168264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286263" y="3523034"/>
            <a:ext cx="4857737" cy="2915056"/>
            <a:chOff x="146904" y="3278221"/>
            <a:chExt cx="5328702" cy="3219856"/>
          </a:xfrm>
        </p:grpSpPr>
        <p:pic>
          <p:nvPicPr>
            <p:cNvPr id="3" name="Picture 2"/>
            <p:cNvPicPr/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6904" y="3278221"/>
              <a:ext cx="2653896" cy="32198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842282" y="3278221"/>
              <a:ext cx="2633324" cy="3219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97080" y="3715333"/>
            <a:ext cx="2762656" cy="39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12829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Thresholds </a:t>
            </a:r>
            <a:r>
              <a:rPr lang="en-US" dirty="0"/>
              <a:t>that </a:t>
            </a:r>
            <a:r>
              <a:rPr lang="en-US" dirty="0" smtClean="0"/>
              <a:t>Take Into Account Time-of-Day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10/24/2014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Pilot Study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BFAEA-A22D-4960-9A84-EE62430DF575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1" y="1550702"/>
            <a:ext cx="4343400" cy="2136081"/>
            <a:chOff x="3681412" y="2356"/>
            <a:chExt cx="5462588" cy="286848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81413" y="2356"/>
              <a:ext cx="5462587" cy="14399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81412" y="1445443"/>
              <a:ext cx="5462587" cy="1425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0" y="4821810"/>
            <a:ext cx="4191000" cy="738664"/>
          </a:xfrm>
          <a:prstGeom prst="rect">
            <a:avLst/>
          </a:prstGeom>
          <a:solidFill>
            <a:schemeClr val="accent2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Palatino Linotype" panose="02040502050505030304" pitchFamily="18" charset="0"/>
              </a:rPr>
              <a:t>RI</a:t>
            </a:r>
            <a:r>
              <a:rPr lang="en-US" sz="1400" b="1" baseline="-25000" dirty="0" smtClean="0">
                <a:latin typeface="Palatino Linotype" panose="02040502050505030304" pitchFamily="18" charset="0"/>
              </a:rPr>
              <a:t>80</a:t>
            </a:r>
            <a:r>
              <a:rPr lang="en-US" sz="1400" b="1" dirty="0" smtClean="0">
                <a:latin typeface="Palatino Linotype" panose="02040502050505030304" pitchFamily="18" charset="0"/>
              </a:rPr>
              <a:t> = Max 80</a:t>
            </a:r>
            <a:r>
              <a:rPr lang="en-US" sz="1400" b="1" baseline="30000" dirty="0" smtClean="0">
                <a:latin typeface="Palatino Linotype" panose="02040502050505030304" pitchFamily="18" charset="0"/>
              </a:rPr>
              <a:t>th</a:t>
            </a:r>
            <a:r>
              <a:rPr lang="en-US" sz="1400" b="1" dirty="0" smtClean="0">
                <a:latin typeface="Palatino Linotype" panose="02040502050505030304" pitchFamily="18" charset="0"/>
              </a:rPr>
              <a:t> percentile TT/ Threshold TT</a:t>
            </a:r>
          </a:p>
          <a:p>
            <a:pPr algn="ctr"/>
            <a:endParaRPr lang="en-US" sz="1400" b="1" dirty="0">
              <a:latin typeface="Palatino Linotype" panose="02040502050505030304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023368"/>
                </a:solidFill>
                <a:latin typeface="Palatino Linotype" panose="02040502050505030304" pitchFamily="18" charset="0"/>
              </a:rPr>
              <a:t>TTR</a:t>
            </a:r>
            <a:r>
              <a:rPr lang="en-US" sz="1400" b="1" baseline="-25000" dirty="0" smtClean="0">
                <a:solidFill>
                  <a:srgbClr val="023368"/>
                </a:solidFill>
                <a:latin typeface="Palatino Linotype" panose="02040502050505030304" pitchFamily="18" charset="0"/>
              </a:rPr>
              <a:t>Max</a:t>
            </a:r>
            <a:r>
              <a:rPr lang="en-US" sz="1400" b="1" dirty="0" smtClean="0">
                <a:solidFill>
                  <a:srgbClr val="023368"/>
                </a:solidFill>
                <a:latin typeface="Palatino Linotype" panose="02040502050505030304" pitchFamily="18" charset="0"/>
              </a:rPr>
              <a:t> = Max (80</a:t>
            </a:r>
            <a:r>
              <a:rPr lang="en-US" sz="1400" b="1" baseline="30000" dirty="0" smtClean="0">
                <a:solidFill>
                  <a:srgbClr val="023368"/>
                </a:solidFill>
                <a:latin typeface="Palatino Linotype" panose="02040502050505030304" pitchFamily="18" charset="0"/>
              </a:rPr>
              <a:t>th</a:t>
            </a:r>
            <a:r>
              <a:rPr lang="en-US" sz="1400" b="1" dirty="0" smtClean="0">
                <a:solidFill>
                  <a:srgbClr val="023368"/>
                </a:solidFill>
                <a:latin typeface="Palatino Linotype" panose="02040502050505030304" pitchFamily="18" charset="0"/>
              </a:rPr>
              <a:t> percentile TT/ Threshold TT)</a:t>
            </a:r>
            <a:endParaRPr lang="en-US" sz="1400" b="1" dirty="0">
              <a:solidFill>
                <a:srgbClr val="023368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4821810"/>
            <a:ext cx="4191000" cy="738664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2336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1523779"/>
            <a:ext cx="42650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Predictable congestion can be reliable</a:t>
            </a:r>
          </a:p>
          <a:p>
            <a:endParaRPr lang="en-US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NJTPA formula looks at the expected travel time at the same time of day as the 80</a:t>
            </a:r>
            <a:r>
              <a:rPr lang="en-US" baseline="300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th</a:t>
            </a:r>
            <a:r>
              <a:rPr lang="en-US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percentile longest time, to get at most unreliable time of day.</a:t>
            </a:r>
            <a:endParaRPr lang="en-US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593022"/>
            <a:ext cx="1371600" cy="152400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AASHTO Formula (RI</a:t>
            </a:r>
            <a:r>
              <a:rPr lang="en-US" sz="1000" baseline="-25000" dirty="0" smtClean="0"/>
              <a:t>80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5266266" y="3562933"/>
            <a:ext cx="1371600" cy="152400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AASHTO Formula (RI</a:t>
            </a:r>
            <a:r>
              <a:rPr lang="en-US" sz="1000" baseline="-25000" dirty="0" smtClean="0"/>
              <a:t>80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2667960"/>
            <a:ext cx="1447799" cy="153888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NJTPA Formula (TTR</a:t>
            </a:r>
            <a:r>
              <a:rPr lang="en-US" sz="1000" baseline="-25000" dirty="0" smtClean="0"/>
              <a:t>Max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7617869" y="3587782"/>
            <a:ext cx="1447799" cy="153888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NJTPA Formula (TTR</a:t>
            </a:r>
            <a:r>
              <a:rPr lang="en-US" sz="1000" baseline="-25000" dirty="0" smtClean="0"/>
              <a:t>Max</a:t>
            </a:r>
            <a:r>
              <a:rPr lang="en-US" sz="1000" dirty="0" smtClean="0"/>
              <a:t>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8666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782076" y="3622555"/>
            <a:ext cx="9268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D002C"/>
                </a:solidFill>
                <a:latin typeface="Palatino Linotype" pitchFamily="18" charset="0"/>
              </a:rPr>
              <a:t>Bergen</a:t>
            </a:r>
            <a:endParaRPr lang="en-US" dirty="0">
              <a:solidFill>
                <a:srgbClr val="6D002C"/>
              </a:solidFill>
              <a:latin typeface="Palatino Linotype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782076" y="4003026"/>
            <a:ext cx="7601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D002C"/>
                </a:solidFill>
                <a:latin typeface="Palatino Linotype" pitchFamily="18" charset="0"/>
              </a:rPr>
              <a:t>Essex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782076" y="4383497"/>
            <a:ext cx="10310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D002C"/>
                </a:solidFill>
                <a:latin typeface="Palatino Linotype" pitchFamily="18" charset="0"/>
              </a:rPr>
              <a:t>Hudson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782076" y="4763968"/>
            <a:ext cx="1351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D002C"/>
                </a:solidFill>
                <a:latin typeface="Palatino Linotype" pitchFamily="18" charset="0"/>
              </a:rPr>
              <a:t>Hunterdon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782076" y="5144439"/>
            <a:ext cx="13901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23368"/>
                </a:solidFill>
                <a:latin typeface="Palatino Linotype" pitchFamily="18" charset="0"/>
              </a:rPr>
              <a:t>Jersey City 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782076" y="5524910"/>
            <a:ext cx="1300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6D002C"/>
                </a:solidFill>
                <a:latin typeface="Palatino Linotype" pitchFamily="18" charset="0"/>
              </a:rPr>
              <a:t>Middlesex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782076" y="5905380"/>
            <a:ext cx="1377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6D002C"/>
                </a:solidFill>
                <a:latin typeface="Palatino Linotype" pitchFamily="18" charset="0"/>
              </a:rPr>
              <a:t>Monmouth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782076" y="6305490"/>
            <a:ext cx="9028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6D002C"/>
                </a:solidFill>
                <a:latin typeface="Palatino Linotype" pitchFamily="18" charset="0"/>
              </a:rPr>
              <a:t>Morris</a:t>
            </a:r>
            <a:endParaRPr lang="en-US" b="1" dirty="0">
              <a:solidFill>
                <a:srgbClr val="1E3B6E"/>
              </a:solidFill>
              <a:latin typeface="Palatino Linotype" pitchFamily="18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172200" y="4019490"/>
            <a:ext cx="10310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23368"/>
                </a:solidFill>
                <a:latin typeface="Palatino Linotype" pitchFamily="18" charset="0"/>
              </a:rPr>
              <a:t>Newark</a:t>
            </a:r>
            <a:endParaRPr lang="en-US">
              <a:solidFill>
                <a:srgbClr val="023368"/>
              </a:solidFill>
              <a:latin typeface="Palatino Linotype" pitchFamily="18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172200" y="4399961"/>
            <a:ext cx="851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D002C"/>
                </a:solidFill>
                <a:latin typeface="Palatino Linotype" pitchFamily="18" charset="0"/>
              </a:rPr>
              <a:t>Ocean</a:t>
            </a:r>
            <a:endParaRPr lang="en-US" b="1">
              <a:solidFill>
                <a:srgbClr val="1E3B6E"/>
              </a:solidFill>
              <a:latin typeface="Palatino Linotype" pitchFamily="18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172200" y="4780432"/>
            <a:ext cx="9412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D002C"/>
                </a:solidFill>
                <a:latin typeface="Palatino Linotype" pitchFamily="18" charset="0"/>
              </a:rPr>
              <a:t>Passaic</a:t>
            </a:r>
            <a:endParaRPr lang="en-US" b="1">
              <a:solidFill>
                <a:srgbClr val="1E3B6E"/>
              </a:solidFill>
              <a:latin typeface="Palatino Linotype" pitchFamily="18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172200" y="5160903"/>
            <a:ext cx="1159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D002C"/>
                </a:solidFill>
                <a:latin typeface="Palatino Linotype" pitchFamily="18" charset="0"/>
              </a:rPr>
              <a:t>Somerset</a:t>
            </a:r>
            <a:endParaRPr lang="en-US" b="1">
              <a:solidFill>
                <a:srgbClr val="1E3B6E"/>
              </a:solidFill>
              <a:latin typeface="Palatino Linotype" pitchFamily="18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172200" y="5541374"/>
            <a:ext cx="9028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D002C"/>
                </a:solidFill>
                <a:latin typeface="Palatino Linotype" pitchFamily="18" charset="0"/>
              </a:rPr>
              <a:t>Sussex</a:t>
            </a:r>
            <a:endParaRPr lang="en-US" b="1">
              <a:solidFill>
                <a:srgbClr val="1E3B6E"/>
              </a:solidFill>
              <a:latin typeface="Palatino Linotype" pitchFamily="18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172200" y="5921845"/>
            <a:ext cx="851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6D002C"/>
                </a:solidFill>
                <a:latin typeface="Palatino Linotype" pitchFamily="18" charset="0"/>
              </a:rPr>
              <a:t>Union</a:t>
            </a:r>
            <a:endParaRPr lang="en-US" b="1" dirty="0">
              <a:solidFill>
                <a:srgbClr val="1E3B6E"/>
              </a:solidFill>
              <a:latin typeface="Palatino Linotype" pitchFamily="18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6172200" y="6305490"/>
            <a:ext cx="949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6D002C"/>
                </a:solidFill>
                <a:latin typeface="Palatino Linotype" pitchFamily="18" charset="0"/>
              </a:rPr>
              <a:t>Warren</a:t>
            </a:r>
            <a:endParaRPr lang="en-US" b="1" dirty="0">
              <a:solidFill>
                <a:srgbClr val="1E3B6E"/>
              </a:solidFill>
              <a:latin typeface="Palatino Linotype" pitchFamily="18" charset="0"/>
            </a:endParaRPr>
          </a:p>
        </p:txBody>
      </p:sp>
      <p:pic>
        <p:nvPicPr>
          <p:cNvPr id="3138" name="Picture 66" descr="sussex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3775" y="184150"/>
            <a:ext cx="1731963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9" name="Picture 67" descr="warre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3550" y="1068388"/>
            <a:ext cx="1184275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1" name="Picture 69" descr="hunterdon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2438" y="2143125"/>
            <a:ext cx="136207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2" name="Picture 70" descr="morri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950" y="1108075"/>
            <a:ext cx="17145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4" name="Picture 72" descr="passaic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3938" y="704850"/>
            <a:ext cx="10969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5" name="Picture 73" descr="somerset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175" y="2270125"/>
            <a:ext cx="1074738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6" name="Picture 74" descr="middlesex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4850" y="2778125"/>
            <a:ext cx="115570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7" name="Picture 75" descr="union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6650" y="2333625"/>
            <a:ext cx="90487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8" name="Picture 76" descr="monmouth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3238500"/>
            <a:ext cx="17462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9" name="Picture 77" descr="essex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8425" y="1735138"/>
            <a:ext cx="73025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0" name="Picture 78" descr="berge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2425" y="952500"/>
            <a:ext cx="10191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1" name="Picture 79" descr="hudson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4050" y="2028825"/>
            <a:ext cx="4984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2" name="Picture 80" descr="ocean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5650" y="4289425"/>
            <a:ext cx="1641475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3" name="Picture 81" descr="newark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975" y="2155825"/>
            <a:ext cx="387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5" name="Picture 83" descr="jerseycity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6450" y="2212975"/>
            <a:ext cx="241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60686"/>
            <a:ext cx="8229600" cy="1371600"/>
          </a:xfrm>
        </p:spPr>
        <p:txBody>
          <a:bodyPr/>
          <a:lstStyle/>
          <a:p>
            <a:r>
              <a:rPr lang="en-US" dirty="0" smtClean="0"/>
              <a:t>NJTPA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311907" cy="487415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13 counties, 2 major cities</a:t>
            </a:r>
          </a:p>
          <a:p>
            <a:r>
              <a:rPr lang="en-US" dirty="0" smtClean="0"/>
              <a:t>6.6 million people</a:t>
            </a:r>
          </a:p>
          <a:p>
            <a:r>
              <a:rPr lang="en-US" dirty="0" smtClean="0"/>
              <a:t>3.7 million jobs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Road </a:t>
            </a:r>
            <a:r>
              <a:rPr lang="en-US" dirty="0"/>
              <a:t>Network:</a:t>
            </a:r>
          </a:p>
          <a:p>
            <a:r>
              <a:rPr lang="en-US" dirty="0"/>
              <a:t>147 million vehicle miles each day</a:t>
            </a:r>
          </a:p>
          <a:p>
            <a:r>
              <a:rPr lang="en-US" dirty="0"/>
              <a:t>26,000 </a:t>
            </a:r>
            <a:r>
              <a:rPr lang="en-US" dirty="0" smtClean="0"/>
              <a:t>road miles (177 </a:t>
            </a:r>
            <a:r>
              <a:rPr lang="en-US" dirty="0"/>
              <a:t>miles </a:t>
            </a:r>
            <a:r>
              <a:rPr lang="en-US" dirty="0" smtClean="0"/>
              <a:t>toll)</a:t>
            </a:r>
            <a:endParaRPr lang="en-US" dirty="0"/>
          </a:p>
          <a:p>
            <a:r>
              <a:rPr lang="en-US" dirty="0"/>
              <a:t>4,800 bridges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Transit Network:</a:t>
            </a:r>
          </a:p>
          <a:p>
            <a:r>
              <a:rPr lang="en-US" dirty="0"/>
              <a:t>732,000 trips daily</a:t>
            </a:r>
          </a:p>
          <a:p>
            <a:r>
              <a:rPr lang="en-US" dirty="0"/>
              <a:t>13% of commuters ride transit</a:t>
            </a:r>
          </a:p>
          <a:p>
            <a:r>
              <a:rPr lang="en-US" dirty="0"/>
              <a:t>250 bus routes</a:t>
            </a:r>
          </a:p>
          <a:p>
            <a:r>
              <a:rPr lang="en-US" dirty="0" smtClean="0"/>
              <a:t>390 </a:t>
            </a:r>
            <a:r>
              <a:rPr lang="en-US" dirty="0"/>
              <a:t>miles </a:t>
            </a:r>
            <a:r>
              <a:rPr lang="en-US" dirty="0" smtClean="0"/>
              <a:t>commuter rail track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150 </a:t>
            </a:r>
            <a:r>
              <a:rPr lang="en-US" dirty="0"/>
              <a:t>stations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883487" y="-65206"/>
            <a:ext cx="8230313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32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3" y="0"/>
            <a:ext cx="8230313" cy="1371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43200"/>
            <a:ext cx="8229600" cy="1371600"/>
          </a:xfrm>
        </p:spPr>
        <p:txBody>
          <a:bodyPr/>
          <a:lstStyle/>
          <a:p>
            <a:r>
              <a:rPr lang="en-US" dirty="0" smtClean="0"/>
              <a:t>Issues &amp;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248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Complexity of analysis, available tools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to measure persons, trucks, buses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on </a:t>
            </a:r>
            <a:r>
              <a:rPr lang="en-US" dirty="0" smtClean="0"/>
              <a:t>arterials (signalized, improved probes)</a:t>
            </a:r>
            <a:endParaRPr lang="en-US" dirty="0"/>
          </a:p>
          <a:p>
            <a:r>
              <a:rPr lang="en-US" dirty="0"/>
              <a:t>How to interpret reliability</a:t>
            </a:r>
          </a:p>
          <a:p>
            <a:pPr lvl="1"/>
            <a:r>
              <a:rPr lang="en-US" dirty="0"/>
              <a:t>worst time of day? predictability? variability?</a:t>
            </a:r>
          </a:p>
          <a:p>
            <a:r>
              <a:rPr lang="en-US" dirty="0"/>
              <a:t>How to aggregate meaningfully</a:t>
            </a:r>
          </a:p>
          <a:p>
            <a:pPr lvl="1"/>
            <a:r>
              <a:rPr lang="en-US" dirty="0"/>
              <a:t>weighting to represent the whole system, customers, trips</a:t>
            </a:r>
          </a:p>
          <a:p>
            <a:r>
              <a:rPr lang="en-US" dirty="0"/>
              <a:t>How to set appropriate thresholds</a:t>
            </a:r>
          </a:p>
          <a:p>
            <a:pPr lvl="1"/>
            <a:r>
              <a:rPr lang="en-US" dirty="0"/>
              <a:t>consistency, context-sensitive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Pilot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D9A9-1A30-496A-9614-24B1546F722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63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5105400"/>
          </a:xfrm>
        </p:spPr>
        <p:txBody>
          <a:bodyPr>
            <a:normAutofit/>
          </a:bodyPr>
          <a:lstStyle/>
          <a:p>
            <a:pPr marL="342900" lvl="2" indent="-342900">
              <a:lnSpc>
                <a:spcPct val="120000"/>
              </a:lnSpc>
            </a:pPr>
            <a:r>
              <a:rPr lang="en-US" b="1" dirty="0"/>
              <a:t>Continue to coordinate with partners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Explore the policy implications of thresholds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Measuring changes over time, from place to place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Test corridors/years with recently completed projects </a:t>
            </a:r>
            <a:r>
              <a:rPr lang="en-US" sz="2400" b="0" dirty="0"/>
              <a:t>(“Telling the story” about project effectiveness)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Measure entire trips (O-D data needed)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Emphasize users, land use context, supporting economic growth, efficient use of infrastructure, environment, and other critical planning priorities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800" dirty="0" smtClean="0"/>
              <a:t>MAP-21 </a:t>
            </a:r>
            <a:r>
              <a:rPr lang="en-US" sz="2800" dirty="0"/>
              <a:t>proposed rule </a:t>
            </a:r>
            <a:r>
              <a:rPr lang="en-US" sz="2800" dirty="0" smtClean="0"/>
              <a:t>(</a:t>
            </a:r>
            <a:r>
              <a:rPr lang="en-US" sz="2800" strike="sngStrike" dirty="0" smtClean="0">
                <a:solidFill>
                  <a:srgbClr val="FF0000"/>
                </a:solidFill>
              </a:rPr>
              <a:t>January?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Pilot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D9A9-1A30-496A-9614-24B1546F722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-266700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05653" y="5553730"/>
            <a:ext cx="31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23368"/>
                </a:solidFill>
                <a:latin typeface="Palatino" charset="0"/>
                <a:ea typeface="Palatino" charset="0"/>
                <a:cs typeface="Palatino" charset="0"/>
              </a:rPr>
              <a:t>February?</a:t>
            </a:r>
            <a:endParaRPr lang="en-US" sz="2800" b="1" dirty="0">
              <a:solidFill>
                <a:srgbClr val="023368"/>
              </a:solidFill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74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3486150"/>
            <a:ext cx="91440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3600" b="1"/>
          </a:p>
          <a:p>
            <a:endParaRPr lang="en-US" sz="3200" b="1"/>
          </a:p>
          <a:p>
            <a:r>
              <a:rPr lang="en-US"/>
              <a:t> </a:t>
            </a:r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1524000" y="4955738"/>
            <a:ext cx="47244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023368"/>
                </a:solidFill>
                <a:latin typeface="Palatino Linotype" pitchFamily="18" charset="0"/>
              </a:rPr>
              <a:t>One Newark Center, 17</a:t>
            </a:r>
            <a:r>
              <a:rPr lang="en-US" baseline="30000" dirty="0">
                <a:solidFill>
                  <a:srgbClr val="023368"/>
                </a:solidFill>
                <a:latin typeface="Palatino Linotype" pitchFamily="18" charset="0"/>
              </a:rPr>
              <a:t>th</a:t>
            </a:r>
            <a:r>
              <a:rPr lang="en-US" dirty="0">
                <a:solidFill>
                  <a:srgbClr val="023368"/>
                </a:solidFill>
                <a:latin typeface="Palatino Linotype" pitchFamily="18" charset="0"/>
              </a:rPr>
              <a:t> Floor</a:t>
            </a:r>
          </a:p>
          <a:p>
            <a:r>
              <a:rPr lang="en-US" dirty="0">
                <a:solidFill>
                  <a:srgbClr val="023368"/>
                </a:solidFill>
                <a:latin typeface="Palatino Linotype" pitchFamily="18" charset="0"/>
              </a:rPr>
              <a:t>Newark, NJ 07102</a:t>
            </a:r>
          </a:p>
          <a:p>
            <a:r>
              <a:rPr lang="en-US" dirty="0">
                <a:solidFill>
                  <a:srgbClr val="023368"/>
                </a:solidFill>
                <a:latin typeface="Palatino Linotype" pitchFamily="18" charset="0"/>
              </a:rPr>
              <a:t>(973) 639-8400</a:t>
            </a:r>
          </a:p>
          <a:p>
            <a:r>
              <a:rPr lang="en-US" b="1" dirty="0">
                <a:solidFill>
                  <a:srgbClr val="023368"/>
                </a:solidFill>
                <a:latin typeface="Palatino Linotype" pitchFamily="18" charset="0"/>
              </a:rPr>
              <a:t>www.njtpa.org</a:t>
            </a:r>
            <a:endParaRPr lang="en-US" sz="2400" b="1" dirty="0">
              <a:solidFill>
                <a:srgbClr val="023368"/>
              </a:solidFill>
              <a:latin typeface="Palatino Linotype" pitchFamily="18" charset="0"/>
            </a:endParaRPr>
          </a:p>
        </p:txBody>
      </p:sp>
      <p:pic>
        <p:nvPicPr>
          <p:cNvPr id="21508" name="Picture 11" descr="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4184650"/>
            <a:ext cx="27432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2" descr="twi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5327650"/>
            <a:ext cx="27432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3" descr="Logo_w_tagline_vector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3617913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10/24/2014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Pilot Study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7721-2016-4D9D-BAF6-2BA830D1C36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10352" y="1447800"/>
            <a:ext cx="61096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6007100" algn="r"/>
              </a:tabLst>
            </a:pPr>
            <a:r>
              <a:rPr lang="en-US" sz="2000" b="1" dirty="0">
                <a:solidFill>
                  <a:srgbClr val="023368"/>
                </a:solidFill>
                <a:latin typeface="Palatino Linotype" pitchFamily="18" charset="0"/>
              </a:rPr>
              <a:t>Keith </a:t>
            </a:r>
            <a:r>
              <a:rPr lang="en-US" sz="2000" b="1" dirty="0" smtClean="0">
                <a:solidFill>
                  <a:srgbClr val="023368"/>
                </a:solidFill>
                <a:latin typeface="Palatino Linotype" pitchFamily="18" charset="0"/>
              </a:rPr>
              <a:t>Miller</a:t>
            </a:r>
            <a:r>
              <a:rPr lang="en-US" sz="2000" b="1" dirty="0">
                <a:solidFill>
                  <a:srgbClr val="023368"/>
                </a:solidFill>
                <a:latin typeface="Palatino Linotype" pitchFamily="18" charset="0"/>
              </a:rPr>
              <a:t/>
            </a:r>
            <a:br>
              <a:rPr lang="en-US" sz="2000" b="1" dirty="0">
                <a:solidFill>
                  <a:srgbClr val="023368"/>
                </a:solidFill>
                <a:latin typeface="Palatino Linotype" pitchFamily="18" charset="0"/>
              </a:rPr>
            </a:br>
            <a:r>
              <a:rPr lang="en-US" sz="2000" b="1" dirty="0">
                <a:solidFill>
                  <a:srgbClr val="023368"/>
                </a:solidFill>
                <a:latin typeface="Palatino Linotype" pitchFamily="18" charset="0"/>
              </a:rPr>
              <a:t>Principal </a:t>
            </a:r>
            <a:r>
              <a:rPr lang="en-US" sz="2000" b="1" dirty="0" smtClean="0">
                <a:solidFill>
                  <a:srgbClr val="023368"/>
                </a:solidFill>
                <a:latin typeface="Palatino Linotype" pitchFamily="18" charset="0"/>
              </a:rPr>
              <a:t>Planner</a:t>
            </a:r>
            <a:r>
              <a:rPr lang="en-US" sz="2000" b="1" dirty="0">
                <a:solidFill>
                  <a:srgbClr val="023368"/>
                </a:solidFill>
                <a:latin typeface="Palatino Linotype" pitchFamily="18" charset="0"/>
              </a:rPr>
              <a:t/>
            </a:r>
            <a:br>
              <a:rPr lang="en-US" sz="2000" b="1" dirty="0">
                <a:solidFill>
                  <a:srgbClr val="023368"/>
                </a:solidFill>
                <a:latin typeface="Palatino Linotype" pitchFamily="18" charset="0"/>
              </a:rPr>
            </a:br>
            <a:r>
              <a:rPr lang="en-US" sz="2000" b="1" dirty="0">
                <a:solidFill>
                  <a:srgbClr val="023368"/>
                </a:solidFill>
                <a:latin typeface="Palatino Linotype" pitchFamily="18" charset="0"/>
              </a:rPr>
              <a:t>Data &amp; </a:t>
            </a:r>
            <a:r>
              <a:rPr lang="en-US" sz="2000" b="1" dirty="0" smtClean="0">
                <a:solidFill>
                  <a:srgbClr val="023368"/>
                </a:solidFill>
                <a:latin typeface="Palatino Linotype" pitchFamily="18" charset="0"/>
              </a:rPr>
              <a:t>Forecasting</a:t>
            </a:r>
            <a:endParaRPr lang="en-US" sz="2000" b="1" dirty="0">
              <a:solidFill>
                <a:srgbClr val="013D79"/>
              </a:solidFill>
              <a:latin typeface="Palatino Linotype" pitchFamily="18" charset="0"/>
            </a:endParaRPr>
          </a:p>
          <a:p>
            <a:pPr algn="ctr" eaLnBrk="1" hangingPunct="1">
              <a:tabLst>
                <a:tab pos="6007100" algn="r"/>
              </a:tabLst>
            </a:pPr>
            <a:r>
              <a:rPr lang="en-US" sz="2000" b="1" dirty="0" smtClean="0">
                <a:solidFill>
                  <a:srgbClr val="013D79"/>
                </a:solidFill>
                <a:latin typeface="Palatino Linotype" pitchFamily="18" charset="0"/>
                <a:hlinkClick r:id="rId6"/>
              </a:rPr>
              <a:t>kmiller@njtpa.org</a:t>
            </a:r>
            <a:endParaRPr lang="en-US" sz="2000" b="1" dirty="0">
              <a:solidFill>
                <a:srgbClr val="013D79"/>
              </a:solidFill>
              <a:latin typeface="Palatino Linotype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-12357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57200" y="-2714500"/>
            <a:ext cx="8229600" cy="13716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486400" y="1676400"/>
            <a:ext cx="3456093" cy="4203357"/>
            <a:chOff x="6172200" y="1600200"/>
            <a:chExt cx="2389293" cy="290589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E1E1E1"/>
                </a:clrFrom>
                <a:clrTo>
                  <a:srgbClr val="E1E1E1">
                    <a:alpha val="0"/>
                  </a:srgbClr>
                </a:clrTo>
              </a:clrChange>
              <a:duotone>
                <a:prstClr val="black"/>
                <a:srgbClr val="A9BBC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1600200"/>
              <a:ext cx="2389293" cy="29058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Freeform 11"/>
            <p:cNvSpPr/>
            <p:nvPr/>
          </p:nvSpPr>
          <p:spPr bwMode="auto">
            <a:xfrm>
              <a:off x="7141360" y="2409427"/>
              <a:ext cx="959598" cy="97930"/>
            </a:xfrm>
            <a:custGeom>
              <a:avLst/>
              <a:gdLst>
                <a:gd name="connsiteX0" fmla="*/ 0 w 959598"/>
                <a:gd name="connsiteY0" fmla="*/ 66059 h 97930"/>
                <a:gd name="connsiteX1" fmla="*/ 69536 w 959598"/>
                <a:gd name="connsiteY1" fmla="*/ 55629 h 97930"/>
                <a:gd name="connsiteX2" fmla="*/ 90397 w 959598"/>
                <a:gd name="connsiteY2" fmla="*/ 66059 h 97930"/>
                <a:gd name="connsiteX3" fmla="*/ 118211 w 959598"/>
                <a:gd name="connsiteY3" fmla="*/ 73013 h 97930"/>
                <a:gd name="connsiteX4" fmla="*/ 194701 w 959598"/>
                <a:gd name="connsiteY4" fmla="*/ 90397 h 97930"/>
                <a:gd name="connsiteX5" fmla="*/ 250330 w 959598"/>
                <a:gd name="connsiteY5" fmla="*/ 97350 h 97930"/>
                <a:gd name="connsiteX6" fmla="*/ 285098 w 959598"/>
                <a:gd name="connsiteY6" fmla="*/ 86920 h 97930"/>
                <a:gd name="connsiteX7" fmla="*/ 312912 w 959598"/>
                <a:gd name="connsiteY7" fmla="*/ 86920 h 97930"/>
                <a:gd name="connsiteX8" fmla="*/ 344203 w 959598"/>
                <a:gd name="connsiteY8" fmla="*/ 86920 h 97930"/>
                <a:gd name="connsiteX9" fmla="*/ 372018 w 959598"/>
                <a:gd name="connsiteY9" fmla="*/ 83443 h 97930"/>
                <a:gd name="connsiteX10" fmla="*/ 420693 w 959598"/>
                <a:gd name="connsiteY10" fmla="*/ 90397 h 97930"/>
                <a:gd name="connsiteX11" fmla="*/ 455461 w 959598"/>
                <a:gd name="connsiteY11" fmla="*/ 93873 h 97930"/>
                <a:gd name="connsiteX12" fmla="*/ 504137 w 959598"/>
                <a:gd name="connsiteY12" fmla="*/ 90397 h 97930"/>
                <a:gd name="connsiteX13" fmla="*/ 531951 w 959598"/>
                <a:gd name="connsiteY13" fmla="*/ 90397 h 97930"/>
                <a:gd name="connsiteX14" fmla="*/ 580626 w 959598"/>
                <a:gd name="connsiteY14" fmla="*/ 86920 h 97930"/>
                <a:gd name="connsiteX15" fmla="*/ 629302 w 959598"/>
                <a:gd name="connsiteY15" fmla="*/ 83443 h 97930"/>
                <a:gd name="connsiteX16" fmla="*/ 657116 w 959598"/>
                <a:gd name="connsiteY16" fmla="*/ 62582 h 97930"/>
                <a:gd name="connsiteX17" fmla="*/ 702315 w 959598"/>
                <a:gd name="connsiteY17" fmla="*/ 38244 h 97930"/>
                <a:gd name="connsiteX18" fmla="*/ 747513 w 959598"/>
                <a:gd name="connsiteY18" fmla="*/ 13907 h 97930"/>
                <a:gd name="connsiteX19" fmla="*/ 771851 w 959598"/>
                <a:gd name="connsiteY19" fmla="*/ 6953 h 97930"/>
                <a:gd name="connsiteX20" fmla="*/ 803142 w 959598"/>
                <a:gd name="connsiteY20" fmla="*/ 6953 h 97930"/>
                <a:gd name="connsiteX21" fmla="*/ 837910 w 959598"/>
                <a:gd name="connsiteY21" fmla="*/ 0 h 97930"/>
                <a:gd name="connsiteX22" fmla="*/ 858771 w 959598"/>
                <a:gd name="connsiteY22" fmla="*/ 6953 h 97930"/>
                <a:gd name="connsiteX23" fmla="*/ 907446 w 959598"/>
                <a:gd name="connsiteY23" fmla="*/ 31291 h 97930"/>
                <a:gd name="connsiteX24" fmla="*/ 931784 w 959598"/>
                <a:gd name="connsiteY24" fmla="*/ 45198 h 97930"/>
                <a:gd name="connsiteX25" fmla="*/ 959598 w 959598"/>
                <a:gd name="connsiteY25" fmla="*/ 45198 h 9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59598" h="97930">
                  <a:moveTo>
                    <a:pt x="0" y="66059"/>
                  </a:moveTo>
                  <a:cubicBezTo>
                    <a:pt x="27235" y="60844"/>
                    <a:pt x="54470" y="55629"/>
                    <a:pt x="69536" y="55629"/>
                  </a:cubicBezTo>
                  <a:cubicBezTo>
                    <a:pt x="84602" y="55629"/>
                    <a:pt x="82285" y="63162"/>
                    <a:pt x="90397" y="66059"/>
                  </a:cubicBezTo>
                  <a:cubicBezTo>
                    <a:pt x="98510" y="68956"/>
                    <a:pt x="118211" y="73013"/>
                    <a:pt x="118211" y="73013"/>
                  </a:cubicBezTo>
                  <a:cubicBezTo>
                    <a:pt x="135595" y="77069"/>
                    <a:pt x="172681" y="86341"/>
                    <a:pt x="194701" y="90397"/>
                  </a:cubicBezTo>
                  <a:cubicBezTo>
                    <a:pt x="216721" y="94453"/>
                    <a:pt x="235264" y="97930"/>
                    <a:pt x="250330" y="97350"/>
                  </a:cubicBezTo>
                  <a:cubicBezTo>
                    <a:pt x="265396" y="96771"/>
                    <a:pt x="274668" y="88658"/>
                    <a:pt x="285098" y="86920"/>
                  </a:cubicBezTo>
                  <a:cubicBezTo>
                    <a:pt x="295528" y="85182"/>
                    <a:pt x="312912" y="86920"/>
                    <a:pt x="312912" y="86920"/>
                  </a:cubicBezTo>
                  <a:cubicBezTo>
                    <a:pt x="322763" y="86920"/>
                    <a:pt x="334352" y="87500"/>
                    <a:pt x="344203" y="86920"/>
                  </a:cubicBezTo>
                  <a:cubicBezTo>
                    <a:pt x="354054" y="86341"/>
                    <a:pt x="359270" y="82864"/>
                    <a:pt x="372018" y="83443"/>
                  </a:cubicBezTo>
                  <a:cubicBezTo>
                    <a:pt x="384766" y="84022"/>
                    <a:pt x="406786" y="88659"/>
                    <a:pt x="420693" y="90397"/>
                  </a:cubicBezTo>
                  <a:cubicBezTo>
                    <a:pt x="434600" y="92135"/>
                    <a:pt x="441554" y="93873"/>
                    <a:pt x="455461" y="93873"/>
                  </a:cubicBezTo>
                  <a:cubicBezTo>
                    <a:pt x="469368" y="93873"/>
                    <a:pt x="491389" y="90976"/>
                    <a:pt x="504137" y="90397"/>
                  </a:cubicBezTo>
                  <a:cubicBezTo>
                    <a:pt x="516885" y="89818"/>
                    <a:pt x="519203" y="90976"/>
                    <a:pt x="531951" y="90397"/>
                  </a:cubicBezTo>
                  <a:cubicBezTo>
                    <a:pt x="544699" y="89818"/>
                    <a:pt x="580626" y="86920"/>
                    <a:pt x="580626" y="86920"/>
                  </a:cubicBezTo>
                  <a:cubicBezTo>
                    <a:pt x="596851" y="85761"/>
                    <a:pt x="616554" y="87499"/>
                    <a:pt x="629302" y="83443"/>
                  </a:cubicBezTo>
                  <a:cubicBezTo>
                    <a:pt x="642050" y="79387"/>
                    <a:pt x="644947" y="70115"/>
                    <a:pt x="657116" y="62582"/>
                  </a:cubicBezTo>
                  <a:cubicBezTo>
                    <a:pt x="669285" y="55049"/>
                    <a:pt x="702315" y="38244"/>
                    <a:pt x="702315" y="38244"/>
                  </a:cubicBezTo>
                  <a:cubicBezTo>
                    <a:pt x="717381" y="30132"/>
                    <a:pt x="735924" y="19122"/>
                    <a:pt x="747513" y="13907"/>
                  </a:cubicBezTo>
                  <a:cubicBezTo>
                    <a:pt x="759102" y="8692"/>
                    <a:pt x="762580" y="8112"/>
                    <a:pt x="771851" y="6953"/>
                  </a:cubicBezTo>
                  <a:cubicBezTo>
                    <a:pt x="781122" y="5794"/>
                    <a:pt x="792132" y="8112"/>
                    <a:pt x="803142" y="6953"/>
                  </a:cubicBezTo>
                  <a:cubicBezTo>
                    <a:pt x="814152" y="5794"/>
                    <a:pt x="828639" y="0"/>
                    <a:pt x="837910" y="0"/>
                  </a:cubicBezTo>
                  <a:cubicBezTo>
                    <a:pt x="847181" y="0"/>
                    <a:pt x="847182" y="1738"/>
                    <a:pt x="858771" y="6953"/>
                  </a:cubicBezTo>
                  <a:cubicBezTo>
                    <a:pt x="870360" y="12168"/>
                    <a:pt x="895277" y="24917"/>
                    <a:pt x="907446" y="31291"/>
                  </a:cubicBezTo>
                  <a:cubicBezTo>
                    <a:pt x="919615" y="37665"/>
                    <a:pt x="923092" y="42880"/>
                    <a:pt x="931784" y="45198"/>
                  </a:cubicBezTo>
                  <a:cubicBezTo>
                    <a:pt x="940476" y="47516"/>
                    <a:pt x="950037" y="46357"/>
                    <a:pt x="959598" y="45198"/>
                  </a:cubicBezTo>
                </a:path>
              </a:pathLst>
            </a:cu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7738205" y="2639348"/>
              <a:ext cx="397253" cy="395143"/>
            </a:xfrm>
            <a:custGeom>
              <a:avLst/>
              <a:gdLst>
                <a:gd name="connsiteX0" fmla="*/ 0 w 397253"/>
                <a:gd name="connsiteY0" fmla="*/ 0 h 395143"/>
                <a:gd name="connsiteX1" fmla="*/ 55725 w 397253"/>
                <a:gd name="connsiteY1" fmla="*/ 27863 h 395143"/>
                <a:gd name="connsiteX2" fmla="*/ 65857 w 397253"/>
                <a:gd name="connsiteY2" fmla="*/ 45594 h 395143"/>
                <a:gd name="connsiteX3" fmla="*/ 81055 w 397253"/>
                <a:gd name="connsiteY3" fmla="*/ 78522 h 395143"/>
                <a:gd name="connsiteX4" fmla="*/ 106384 w 397253"/>
                <a:gd name="connsiteY4" fmla="*/ 119050 h 395143"/>
                <a:gd name="connsiteX5" fmla="*/ 129181 w 397253"/>
                <a:gd name="connsiteY5" fmla="*/ 141846 h 395143"/>
                <a:gd name="connsiteX6" fmla="*/ 149445 w 397253"/>
                <a:gd name="connsiteY6" fmla="*/ 164643 h 395143"/>
                <a:gd name="connsiteX7" fmla="*/ 162110 w 397253"/>
                <a:gd name="connsiteY7" fmla="*/ 179841 h 395143"/>
                <a:gd name="connsiteX8" fmla="*/ 182373 w 397253"/>
                <a:gd name="connsiteY8" fmla="*/ 189973 h 395143"/>
                <a:gd name="connsiteX9" fmla="*/ 187439 w 397253"/>
                <a:gd name="connsiteY9" fmla="*/ 212769 h 395143"/>
                <a:gd name="connsiteX10" fmla="*/ 197571 w 397253"/>
                <a:gd name="connsiteY10" fmla="*/ 238099 h 395143"/>
                <a:gd name="connsiteX11" fmla="*/ 225434 w 397253"/>
                <a:gd name="connsiteY11" fmla="*/ 265962 h 395143"/>
                <a:gd name="connsiteX12" fmla="*/ 248230 w 397253"/>
                <a:gd name="connsiteY12" fmla="*/ 283692 h 395143"/>
                <a:gd name="connsiteX13" fmla="*/ 271027 w 397253"/>
                <a:gd name="connsiteY13" fmla="*/ 286225 h 395143"/>
                <a:gd name="connsiteX14" fmla="*/ 306489 w 397253"/>
                <a:gd name="connsiteY14" fmla="*/ 281159 h 395143"/>
                <a:gd name="connsiteX15" fmla="*/ 329285 w 397253"/>
                <a:gd name="connsiteY15" fmla="*/ 276094 h 395143"/>
                <a:gd name="connsiteX16" fmla="*/ 344483 w 397253"/>
                <a:gd name="connsiteY16" fmla="*/ 276094 h 395143"/>
                <a:gd name="connsiteX17" fmla="*/ 364747 w 397253"/>
                <a:gd name="connsiteY17" fmla="*/ 276094 h 395143"/>
                <a:gd name="connsiteX18" fmla="*/ 392609 w 397253"/>
                <a:gd name="connsiteY18" fmla="*/ 293824 h 395143"/>
                <a:gd name="connsiteX19" fmla="*/ 392609 w 397253"/>
                <a:gd name="connsiteY19" fmla="*/ 324220 h 395143"/>
                <a:gd name="connsiteX20" fmla="*/ 392609 w 397253"/>
                <a:gd name="connsiteY20" fmla="*/ 347017 h 395143"/>
                <a:gd name="connsiteX21" fmla="*/ 392609 w 397253"/>
                <a:gd name="connsiteY21" fmla="*/ 362214 h 395143"/>
                <a:gd name="connsiteX22" fmla="*/ 387543 w 397253"/>
                <a:gd name="connsiteY22" fmla="*/ 379945 h 395143"/>
                <a:gd name="connsiteX23" fmla="*/ 377412 w 397253"/>
                <a:gd name="connsiteY23" fmla="*/ 395143 h 39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7253" h="395143">
                  <a:moveTo>
                    <a:pt x="0" y="0"/>
                  </a:moveTo>
                  <a:cubicBezTo>
                    <a:pt x="22374" y="10132"/>
                    <a:pt x="44749" y="20264"/>
                    <a:pt x="55725" y="27863"/>
                  </a:cubicBezTo>
                  <a:cubicBezTo>
                    <a:pt x="66701" y="35462"/>
                    <a:pt x="61635" y="37151"/>
                    <a:pt x="65857" y="45594"/>
                  </a:cubicBezTo>
                  <a:cubicBezTo>
                    <a:pt x="70079" y="54037"/>
                    <a:pt x="74301" y="66279"/>
                    <a:pt x="81055" y="78522"/>
                  </a:cubicBezTo>
                  <a:cubicBezTo>
                    <a:pt x="87810" y="90765"/>
                    <a:pt x="98363" y="108496"/>
                    <a:pt x="106384" y="119050"/>
                  </a:cubicBezTo>
                  <a:cubicBezTo>
                    <a:pt x="114405" y="129604"/>
                    <a:pt x="122004" y="134247"/>
                    <a:pt x="129181" y="141846"/>
                  </a:cubicBezTo>
                  <a:cubicBezTo>
                    <a:pt x="136358" y="149445"/>
                    <a:pt x="143957" y="158311"/>
                    <a:pt x="149445" y="164643"/>
                  </a:cubicBezTo>
                  <a:cubicBezTo>
                    <a:pt x="154933" y="170975"/>
                    <a:pt x="156622" y="175619"/>
                    <a:pt x="162110" y="179841"/>
                  </a:cubicBezTo>
                  <a:cubicBezTo>
                    <a:pt x="167598" y="184063"/>
                    <a:pt x="178152" y="184485"/>
                    <a:pt x="182373" y="189973"/>
                  </a:cubicBezTo>
                  <a:cubicBezTo>
                    <a:pt x="186595" y="195461"/>
                    <a:pt x="184906" y="204748"/>
                    <a:pt x="187439" y="212769"/>
                  </a:cubicBezTo>
                  <a:cubicBezTo>
                    <a:pt x="189972" y="220790"/>
                    <a:pt x="191239" y="229234"/>
                    <a:pt x="197571" y="238099"/>
                  </a:cubicBezTo>
                  <a:cubicBezTo>
                    <a:pt x="203904" y="246965"/>
                    <a:pt x="216991" y="258363"/>
                    <a:pt x="225434" y="265962"/>
                  </a:cubicBezTo>
                  <a:cubicBezTo>
                    <a:pt x="233877" y="273561"/>
                    <a:pt x="240631" y="280315"/>
                    <a:pt x="248230" y="283692"/>
                  </a:cubicBezTo>
                  <a:cubicBezTo>
                    <a:pt x="255829" y="287069"/>
                    <a:pt x="261317" y="286647"/>
                    <a:pt x="271027" y="286225"/>
                  </a:cubicBezTo>
                  <a:cubicBezTo>
                    <a:pt x="280737" y="285803"/>
                    <a:pt x="296779" y="282848"/>
                    <a:pt x="306489" y="281159"/>
                  </a:cubicBezTo>
                  <a:cubicBezTo>
                    <a:pt x="316199" y="279471"/>
                    <a:pt x="322953" y="276938"/>
                    <a:pt x="329285" y="276094"/>
                  </a:cubicBezTo>
                  <a:cubicBezTo>
                    <a:pt x="335617" y="275250"/>
                    <a:pt x="344483" y="276094"/>
                    <a:pt x="344483" y="276094"/>
                  </a:cubicBezTo>
                  <a:cubicBezTo>
                    <a:pt x="350393" y="276094"/>
                    <a:pt x="356726" y="273139"/>
                    <a:pt x="364747" y="276094"/>
                  </a:cubicBezTo>
                  <a:cubicBezTo>
                    <a:pt x="372768" y="279049"/>
                    <a:pt x="387965" y="285803"/>
                    <a:pt x="392609" y="293824"/>
                  </a:cubicBezTo>
                  <a:cubicBezTo>
                    <a:pt x="397253" y="301845"/>
                    <a:pt x="392609" y="324220"/>
                    <a:pt x="392609" y="324220"/>
                  </a:cubicBezTo>
                  <a:lnTo>
                    <a:pt x="392609" y="347017"/>
                  </a:lnTo>
                  <a:cubicBezTo>
                    <a:pt x="392609" y="353349"/>
                    <a:pt x="393453" y="356726"/>
                    <a:pt x="392609" y="362214"/>
                  </a:cubicBezTo>
                  <a:cubicBezTo>
                    <a:pt x="391765" y="367702"/>
                    <a:pt x="390076" y="374457"/>
                    <a:pt x="387543" y="379945"/>
                  </a:cubicBezTo>
                  <a:cubicBezTo>
                    <a:pt x="385010" y="385433"/>
                    <a:pt x="381211" y="390288"/>
                    <a:pt x="377412" y="395143"/>
                  </a:cubicBezTo>
                </a:path>
              </a:pathLst>
            </a:cu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 smtClean="0"/>
              <a:t>Pilot Project </a:t>
            </a:r>
            <a:r>
              <a:rPr lang="en-US" b="1" dirty="0"/>
              <a:t>Approach</a:t>
            </a:r>
          </a:p>
          <a:p>
            <a:pPr>
              <a:lnSpc>
                <a:spcPct val="110000"/>
              </a:lnSpc>
            </a:pPr>
            <a:r>
              <a:rPr lang="en-US" b="1" dirty="0" smtClean="0"/>
              <a:t>Corridors</a:t>
            </a:r>
            <a:endParaRPr lang="en-US" b="1" dirty="0"/>
          </a:p>
          <a:p>
            <a:pPr>
              <a:lnSpc>
                <a:spcPct val="110000"/>
              </a:lnSpc>
            </a:pPr>
            <a:r>
              <a:rPr lang="en-US" b="1" dirty="0" smtClean="0"/>
              <a:t>Data</a:t>
            </a:r>
          </a:p>
          <a:p>
            <a:pPr>
              <a:lnSpc>
                <a:spcPct val="110000"/>
              </a:lnSpc>
            </a:pPr>
            <a:r>
              <a:rPr lang="en-US" b="1" dirty="0" smtClean="0"/>
              <a:t>System Performance Measures</a:t>
            </a:r>
          </a:p>
          <a:p>
            <a:pPr lvl="1">
              <a:lnSpc>
                <a:spcPct val="110000"/>
              </a:lnSpc>
            </a:pPr>
            <a:r>
              <a:rPr lang="en-US" b="1" dirty="0" smtClean="0"/>
              <a:t>Delay</a:t>
            </a:r>
          </a:p>
          <a:p>
            <a:pPr lvl="1">
              <a:lnSpc>
                <a:spcPct val="110000"/>
              </a:lnSpc>
            </a:pPr>
            <a:r>
              <a:rPr lang="en-US" b="1" dirty="0" smtClean="0"/>
              <a:t>Reliability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Issues, </a:t>
            </a:r>
            <a:r>
              <a:rPr lang="en-US" b="1" dirty="0" smtClean="0"/>
              <a:t>Next Steps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10/24/2014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5D9A9-1A30-496A-9614-24B1546F722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Jersey Pilot Study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6063" y="-2760052"/>
            <a:ext cx="8229600" cy="13716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063" y="16823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58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Test performance measure methodologies</a:t>
            </a:r>
          </a:p>
          <a:p>
            <a:pPr lvl="1"/>
            <a:r>
              <a:rPr lang="en-US" sz="1800" b="1" dirty="0" smtClean="0">
                <a:solidFill>
                  <a:srgbClr val="C00000"/>
                </a:solidFill>
              </a:rPr>
              <a:t>MAP-21: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Congestion</a:t>
            </a:r>
            <a:r>
              <a:rPr lang="en-US" sz="1800" dirty="0"/>
              <a:t>, </a:t>
            </a:r>
            <a:r>
              <a:rPr lang="en-US" sz="1800" b="1" dirty="0" smtClean="0">
                <a:solidFill>
                  <a:srgbClr val="C00000"/>
                </a:solidFill>
              </a:rPr>
              <a:t>System Performance </a:t>
            </a:r>
            <a:r>
              <a:rPr lang="en-US" sz="1800" dirty="0" smtClean="0"/>
              <a:t>of </a:t>
            </a:r>
            <a:r>
              <a:rPr lang="en-US" sz="1800" dirty="0"/>
              <a:t>Interstate System &amp; NHS</a:t>
            </a:r>
          </a:p>
          <a:p>
            <a:pPr lvl="1"/>
            <a:r>
              <a:rPr lang="en-US" sz="1800" dirty="0" smtClean="0"/>
              <a:t>Test AASHTO*-recommended </a:t>
            </a:r>
            <a:r>
              <a:rPr lang="en-US" sz="1800" dirty="0"/>
              <a:t>measures for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dirty="0" smtClean="0">
                <a:solidFill>
                  <a:srgbClr val="C00000"/>
                </a:solidFill>
              </a:rPr>
              <a:t>delay</a:t>
            </a:r>
            <a:r>
              <a:rPr lang="en-US" sz="1800" dirty="0" smtClean="0"/>
              <a:t> </a:t>
            </a:r>
            <a:r>
              <a:rPr lang="en-US" sz="1800" dirty="0"/>
              <a:t>and </a:t>
            </a:r>
            <a:r>
              <a:rPr lang="en-US" sz="1800" b="1" dirty="0" smtClean="0">
                <a:solidFill>
                  <a:srgbClr val="C00000"/>
                </a:solidFill>
              </a:rPr>
              <a:t>reliability</a:t>
            </a:r>
          </a:p>
          <a:p>
            <a:pPr lvl="1"/>
            <a:r>
              <a:rPr lang="en-US" sz="1800" dirty="0" smtClean="0"/>
              <a:t>Use archived operations </a:t>
            </a:r>
            <a:r>
              <a:rPr lang="en-US" sz="1800" b="1" dirty="0" smtClean="0">
                <a:solidFill>
                  <a:srgbClr val="C00000"/>
                </a:solidFill>
              </a:rPr>
              <a:t>data</a:t>
            </a:r>
            <a:endParaRPr lang="en-US" sz="1800" b="1" dirty="0">
              <a:solidFill>
                <a:srgbClr val="C00000"/>
              </a:solidFill>
            </a:endParaRPr>
          </a:p>
          <a:p>
            <a:pPr lvl="1"/>
            <a:r>
              <a:rPr lang="en-US" sz="1800" dirty="0"/>
              <a:t>Two New Jersey </a:t>
            </a:r>
            <a:r>
              <a:rPr lang="en-US" sz="1800" b="1" dirty="0">
                <a:solidFill>
                  <a:srgbClr val="C00000"/>
                </a:solidFill>
              </a:rPr>
              <a:t>corridors</a:t>
            </a:r>
            <a:r>
              <a:rPr lang="en-US" sz="1800" dirty="0"/>
              <a:t> (Interstate, arterial)</a:t>
            </a:r>
          </a:p>
          <a:p>
            <a:pPr lvl="1"/>
            <a:r>
              <a:rPr lang="en-US" sz="1800" dirty="0" smtClean="0"/>
              <a:t>Propose/test alternate</a:t>
            </a:r>
          </a:p>
          <a:p>
            <a:pPr lvl="2"/>
            <a:r>
              <a:rPr lang="en-US" sz="1800" b="1" dirty="0" smtClean="0">
                <a:solidFill>
                  <a:srgbClr val="C00000"/>
                </a:solidFill>
              </a:rPr>
              <a:t>Formulations</a:t>
            </a:r>
          </a:p>
          <a:p>
            <a:pPr lvl="2"/>
            <a:r>
              <a:rPr lang="en-US" sz="1800" b="1" dirty="0" smtClean="0">
                <a:solidFill>
                  <a:srgbClr val="C00000"/>
                </a:solidFill>
              </a:rPr>
              <a:t>Thresholds</a:t>
            </a:r>
          </a:p>
          <a:p>
            <a:pPr lvl="2"/>
            <a:r>
              <a:rPr lang="en-US" sz="1800" b="1" dirty="0" smtClean="0">
                <a:solidFill>
                  <a:srgbClr val="C00000"/>
                </a:solidFill>
              </a:rPr>
              <a:t>Aggregation</a:t>
            </a:r>
            <a:endParaRPr lang="en-US" sz="1800" dirty="0"/>
          </a:p>
          <a:p>
            <a:pPr lvl="1"/>
            <a:r>
              <a:rPr lang="en-US" sz="1800" dirty="0" smtClean="0"/>
              <a:t>Assess </a:t>
            </a:r>
            <a:r>
              <a:rPr lang="en-US" sz="1800" b="1" dirty="0">
                <a:solidFill>
                  <a:srgbClr val="C00000"/>
                </a:solidFill>
              </a:rPr>
              <a:t>results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/>
              <a:t>– what the values are telling us</a:t>
            </a:r>
          </a:p>
          <a:p>
            <a:pPr lvl="1"/>
            <a:r>
              <a:rPr lang="en-US" sz="1800" dirty="0"/>
              <a:t>Note barriers, </a:t>
            </a:r>
            <a:r>
              <a:rPr lang="en-US" sz="1800" b="1" dirty="0">
                <a:solidFill>
                  <a:srgbClr val="C00000"/>
                </a:solidFill>
              </a:rPr>
              <a:t>challenges</a:t>
            </a:r>
            <a:r>
              <a:rPr lang="en-US" sz="1800" dirty="0"/>
              <a:t>, assumptions, </a:t>
            </a:r>
            <a:br>
              <a:rPr lang="en-US" sz="1800" dirty="0"/>
            </a:br>
            <a:r>
              <a:rPr lang="en-US" sz="1800" dirty="0" smtClean="0"/>
              <a:t>workarounds</a:t>
            </a:r>
            <a:endParaRPr lang="en-US" sz="1800" dirty="0"/>
          </a:p>
          <a:p>
            <a:pPr lvl="1"/>
            <a:r>
              <a:rPr lang="en-US" sz="1800" b="1" dirty="0" smtClean="0">
                <a:solidFill>
                  <a:srgbClr val="C00000"/>
                </a:solidFill>
              </a:rPr>
              <a:t>Collaborate</a:t>
            </a:r>
            <a:r>
              <a:rPr lang="en-US" sz="1800" dirty="0" smtClean="0"/>
              <a:t> with NJDOT</a:t>
            </a:r>
          </a:p>
          <a:p>
            <a:r>
              <a:rPr lang="en-US" sz="2000" dirty="0" smtClean="0"/>
              <a:t>Develop </a:t>
            </a:r>
            <a:r>
              <a:rPr lang="en-US" sz="2000" dirty="0"/>
              <a:t>a </a:t>
            </a:r>
            <a:r>
              <a:rPr lang="en-US" sz="2000" dirty="0" smtClean="0"/>
              <a:t>summary report</a:t>
            </a:r>
          </a:p>
          <a:p>
            <a:pPr lvl="1"/>
            <a:r>
              <a:rPr lang="en-US" sz="1600" dirty="0"/>
              <a:t>http://www.njtpa.org/Planning/Performance-Analysis/NJPilotReportDraft.aspx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10/24/2014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F9196-1752-4BA4-AC35-83FE6B7AF544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Jersey Pilot Study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29450" y="6046113"/>
            <a:ext cx="27002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aseline="30000" dirty="0" smtClean="0">
                <a:solidFill>
                  <a:srgbClr val="023368"/>
                </a:solidFill>
                <a:latin typeface="Palatino Linotype" pitchFamily="18" charset="0"/>
              </a:rPr>
              <a:t>*</a:t>
            </a:r>
            <a:r>
              <a:rPr lang="en-US" sz="1100" dirty="0" smtClean="0">
                <a:solidFill>
                  <a:srgbClr val="023368"/>
                </a:solidFill>
                <a:latin typeface="Palatino Linotype" pitchFamily="18" charset="0"/>
              </a:rPr>
              <a:t>American Association of State Highway and Transportation Officials </a:t>
            </a:r>
            <a:endParaRPr lang="en-US" sz="1100" baseline="30000" dirty="0">
              <a:solidFill>
                <a:srgbClr val="023368"/>
              </a:solidFill>
              <a:latin typeface="Palatino Linotype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176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1"/>
          <p:cNvSpPr>
            <a:spLocks noGrp="1"/>
          </p:cNvSpPr>
          <p:nvPr>
            <p:ph type="title"/>
          </p:nvPr>
        </p:nvSpPr>
        <p:spPr>
          <a:xfrm>
            <a:off x="488244" y="-1765557"/>
            <a:ext cx="8229600" cy="1371600"/>
          </a:xfrm>
        </p:spPr>
        <p:txBody>
          <a:bodyPr/>
          <a:lstStyle/>
          <a:p>
            <a:r>
              <a:rPr lang="en-US" dirty="0"/>
              <a:t>Project Approach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789" y="2196643"/>
            <a:ext cx="2656222" cy="34336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8437829">
            <a:off x="6005122" y="3413913"/>
            <a:ext cx="2476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75000"/>
                    <a:alpha val="50000"/>
                  </a:schemeClr>
                </a:solidFill>
                <a:latin typeface="Arial Black" panose="020B0A04020102090204" pitchFamily="34" charset="0"/>
              </a:rPr>
              <a:t>DRAFT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bg2">
                  <a:lumMod val="75000"/>
                  <a:alpha val="50000"/>
                </a:schemeClr>
              </a:solidFill>
              <a:latin typeface="Arial Black" panose="020B0A040201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01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-60"/>
            <a:ext cx="8230313" cy="1371719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-190500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Fundamental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447800"/>
            <a:ext cx="8991600" cy="4571776"/>
          </a:xfrm>
        </p:spPr>
        <p:txBody>
          <a:bodyPr>
            <a:normAutofit/>
          </a:bodyPr>
          <a:lstStyle/>
          <a:p>
            <a:r>
              <a:rPr lang="en-US" b="1" smtClean="0"/>
              <a:t>Measures deal with roadways (as opposed to trips)</a:t>
            </a:r>
            <a:endParaRPr lang="en-US" b="1" dirty="0" smtClean="0"/>
          </a:p>
          <a:p>
            <a:pPr lvl="1"/>
            <a:r>
              <a:rPr lang="en-US" b="1" smtClean="0"/>
              <a:t>Segments</a:t>
            </a:r>
            <a:r>
              <a:rPr lang="en-US" smtClean="0"/>
              <a:t> of roads – and sum up for the region</a:t>
            </a:r>
          </a:p>
          <a:p>
            <a:pPr lvl="1"/>
            <a:r>
              <a:rPr lang="en-US" smtClean="0"/>
              <a:t>Actual speeds, </a:t>
            </a:r>
            <a:r>
              <a:rPr lang="en-US" b="1" smtClean="0"/>
              <a:t>travel times </a:t>
            </a:r>
            <a:r>
              <a:rPr lang="en-US" smtClean="0"/>
              <a:t>on particular segments</a:t>
            </a:r>
          </a:p>
          <a:p>
            <a:pPr lvl="1"/>
            <a:r>
              <a:rPr lang="en-US" smtClean="0"/>
              <a:t>Reference or </a:t>
            </a:r>
            <a:r>
              <a:rPr lang="en-US" b="1" smtClean="0"/>
              <a:t>threshold</a:t>
            </a:r>
            <a:r>
              <a:rPr lang="en-US" smtClean="0"/>
              <a:t> speeds and travel times</a:t>
            </a:r>
          </a:p>
          <a:p>
            <a:pPr lvl="1"/>
            <a:r>
              <a:rPr lang="en-US" smtClean="0"/>
              <a:t>Numbers of </a:t>
            </a:r>
            <a:r>
              <a:rPr lang="en-US" b="1" smtClean="0"/>
              <a:t>vehicles</a:t>
            </a:r>
            <a:r>
              <a:rPr lang="en-US" smtClean="0"/>
              <a:t>, numbers of </a:t>
            </a:r>
            <a:r>
              <a:rPr lang="en-US" b="1" smtClean="0"/>
              <a:t>people</a:t>
            </a:r>
            <a:r>
              <a:rPr lang="en-US" smtClean="0"/>
              <a:t> traveling</a:t>
            </a:r>
          </a:p>
          <a:p>
            <a:pPr lvl="1"/>
            <a:r>
              <a:rPr lang="en-US" b="1" smtClean="0"/>
              <a:t>Types</a:t>
            </a:r>
            <a:r>
              <a:rPr lang="en-US" smtClean="0"/>
              <a:t> of vehicles (autos, buses, trucks)</a:t>
            </a:r>
          </a:p>
          <a:p>
            <a:r>
              <a:rPr lang="en-US" smtClean="0"/>
              <a:t>Context may be taken into account</a:t>
            </a:r>
          </a:p>
          <a:p>
            <a:pPr lvl="1"/>
            <a:r>
              <a:rPr lang="en-US" b="1" smtClean="0"/>
              <a:t>Place </a:t>
            </a:r>
            <a:r>
              <a:rPr lang="en-US" smtClean="0"/>
              <a:t>type: urban / suburban / rural / etc.</a:t>
            </a:r>
          </a:p>
          <a:p>
            <a:pPr lvl="1"/>
            <a:r>
              <a:rPr lang="en-US" b="1" smtClean="0"/>
              <a:t>Functional </a:t>
            </a:r>
            <a:r>
              <a:rPr lang="en-US" smtClean="0"/>
              <a:t>class</a:t>
            </a:r>
          </a:p>
          <a:p>
            <a:pPr lvl="1"/>
            <a:r>
              <a:rPr lang="en-US" smtClean="0"/>
              <a:t>Other?</a:t>
            </a:r>
          </a:p>
          <a:p>
            <a:pPr lvl="1"/>
            <a:endParaRPr lang="en-US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10/24/2014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Pilot Study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9060-5D92-4D95-AD0B-4975FBD6FBE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254" y="5257800"/>
            <a:ext cx="4954954" cy="106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0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3" y="0"/>
            <a:ext cx="8230313" cy="1371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62200"/>
            <a:ext cx="8229600" cy="1371600"/>
          </a:xfrm>
        </p:spPr>
        <p:txBody>
          <a:bodyPr/>
          <a:lstStyle/>
          <a:p>
            <a:r>
              <a:rPr lang="en-US" dirty="0" smtClean="0"/>
              <a:t>What is a Threshold?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Standard</a:t>
            </a:r>
            <a:r>
              <a:rPr lang="en-US" smtClean="0"/>
              <a:t>, reference point, expectation</a:t>
            </a:r>
            <a:endParaRPr lang="en-US" dirty="0" smtClean="0"/>
          </a:p>
          <a:p>
            <a:r>
              <a:rPr lang="en-US" dirty="0" smtClean="0"/>
              <a:t>Delay</a:t>
            </a:r>
          </a:p>
          <a:p>
            <a:pPr lvl="1"/>
            <a:r>
              <a:rPr lang="en-US" dirty="0" smtClean="0"/>
              <a:t>Travel time in excess of threshold = delay</a:t>
            </a:r>
          </a:p>
          <a:p>
            <a:pPr lvl="1"/>
            <a:r>
              <a:rPr lang="en-US" dirty="0" smtClean="0"/>
              <a:t>When does “delay” start?</a:t>
            </a:r>
          </a:p>
          <a:p>
            <a:pPr lvl="1"/>
            <a:r>
              <a:rPr lang="en-US" dirty="0" smtClean="0"/>
              <a:t>What “delay” can we impact/afford to address?</a:t>
            </a:r>
          </a:p>
          <a:p>
            <a:r>
              <a:rPr lang="en-US" smtClean="0"/>
              <a:t>Reliability (or Variability)</a:t>
            </a:r>
            <a:endParaRPr lang="en-US" dirty="0" smtClean="0"/>
          </a:p>
          <a:p>
            <a:pPr lvl="1"/>
            <a:r>
              <a:rPr lang="en-US" dirty="0" smtClean="0"/>
              <a:t>“Unexpected” travel time compared to threshold (e.g., </a:t>
            </a:r>
            <a:r>
              <a:rPr lang="en-US" smtClean="0"/>
              <a:t>2 times longer </a:t>
            </a:r>
            <a:r>
              <a:rPr lang="en-US" dirty="0" smtClean="0"/>
              <a:t>than expected)</a:t>
            </a:r>
          </a:p>
          <a:p>
            <a:pPr lvl="1"/>
            <a:r>
              <a:rPr lang="en-US" dirty="0" smtClean="0"/>
              <a:t>What do travelers expect as a “reliable” travel time? </a:t>
            </a:r>
          </a:p>
          <a:p>
            <a:pPr lvl="1"/>
            <a:r>
              <a:rPr lang="en-US" dirty="0" smtClean="0"/>
              <a:t>Dependent on time of day?</a:t>
            </a:r>
          </a:p>
          <a:p>
            <a:pPr lvl="1"/>
            <a:r>
              <a:rPr lang="en-US" dirty="0" smtClean="0"/>
              <a:t>What can we impact/afford to address?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10/24/2014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Jersey Pilot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5D9A9-1A30-496A-9614-24B1546F722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30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382000" cy="460248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Chosen based on regional importance, unique features and familiarity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10/24/2014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Jersey Pilot Study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0A9060-5D92-4D95-AD0B-4975FBD6FBE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2" name="Picture 28" descr="http://upload.wikimedia.org/wikipedia/commons/thumb/0/08/Ellipse_sign_18.svg/192px-Ellipse_sign_18.sv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2475" y="4259931"/>
            <a:ext cx="533400" cy="533400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5334000" y="1829390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23368"/>
                </a:solidFill>
                <a:latin typeface="Palatino Linotype" pitchFamily="18" charset="0"/>
              </a:rPr>
              <a:t>Interstate; rural/urban; local/express; toll/free</a:t>
            </a:r>
            <a:endParaRPr lang="en-US" sz="1600" b="1" dirty="0">
              <a:solidFill>
                <a:srgbClr val="023368"/>
              </a:solidFill>
              <a:latin typeface="Palatino Linotype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34000" y="4191590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23368"/>
                </a:solidFill>
                <a:latin typeface="Palatino Linotype" pitchFamily="18" charset="0"/>
              </a:rPr>
              <a:t>NHS freeway/arterial; limited access/ signals; urban/commercial/semi-rural</a:t>
            </a:r>
            <a:endParaRPr lang="en-US" sz="1600" b="1" dirty="0">
              <a:solidFill>
                <a:srgbClr val="023368"/>
              </a:solidFill>
              <a:latin typeface="Palatino Linotype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76800" y="2363703"/>
            <a:ext cx="3810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23368"/>
                </a:solidFill>
                <a:latin typeface="Palatino Linotype" pitchFamily="18" charset="0"/>
              </a:rPr>
              <a:t> Entire length – 67.8 miles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23368"/>
                </a:solidFill>
                <a:latin typeface="Palatino Linotype" pitchFamily="18" charset="0"/>
              </a:rPr>
              <a:t> Divided into 4 sub-corridors:</a:t>
            </a:r>
          </a:p>
          <a:p>
            <a:pPr lvl="1"/>
            <a:endParaRPr lang="en-US" sz="400" dirty="0" smtClean="0">
              <a:solidFill>
                <a:srgbClr val="023368"/>
              </a:solidFill>
              <a:latin typeface="Palatino Linotype" pitchFamily="18" charset="0"/>
            </a:endParaRPr>
          </a:p>
          <a:p>
            <a:pPr marL="548640" lvl="2"/>
            <a:r>
              <a:rPr lang="en-US" sz="1400" dirty="0" smtClean="0">
                <a:solidFill>
                  <a:srgbClr val="023368"/>
                </a:solidFill>
                <a:latin typeface="Palatino Linotype" pitchFamily="18" charset="0"/>
              </a:rPr>
              <a:t> - PA border to I-287 (30.8 miles)</a:t>
            </a:r>
          </a:p>
          <a:p>
            <a:pPr marL="548640" lvl="2"/>
            <a:r>
              <a:rPr lang="en-US" sz="1400" dirty="0" smtClean="0">
                <a:solidFill>
                  <a:srgbClr val="023368"/>
                </a:solidFill>
                <a:latin typeface="Palatino Linotype" pitchFamily="18" charset="0"/>
              </a:rPr>
              <a:t> - I-287 to GSP (22.6 miles)</a:t>
            </a:r>
          </a:p>
          <a:p>
            <a:pPr marL="548640" lvl="2"/>
            <a:r>
              <a:rPr lang="en-US" sz="1400" dirty="0" smtClean="0">
                <a:solidFill>
                  <a:srgbClr val="023368"/>
                </a:solidFill>
                <a:latin typeface="Palatino Linotype" pitchFamily="18" charset="0"/>
              </a:rPr>
              <a:t> - GSP to NJ Tpk (5.4 miles)</a:t>
            </a:r>
          </a:p>
          <a:p>
            <a:pPr marL="548640" lvl="2"/>
            <a:r>
              <a:rPr lang="en-US" sz="1400" dirty="0" smtClean="0">
                <a:solidFill>
                  <a:srgbClr val="023368"/>
                </a:solidFill>
                <a:latin typeface="Palatino Linotype" pitchFamily="18" charset="0"/>
              </a:rPr>
              <a:t> - NJ Tpk to Holland Tunnel (9.0 miles)</a:t>
            </a:r>
            <a:endParaRPr lang="en-US" sz="1400" dirty="0">
              <a:solidFill>
                <a:srgbClr val="023368"/>
              </a:solidFill>
              <a:latin typeface="Palatino Linotype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76800" y="4765372"/>
            <a:ext cx="3810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23368"/>
                </a:solidFill>
                <a:latin typeface="Palatino Linotype" pitchFamily="18" charset="0"/>
              </a:rPr>
              <a:t> Entire length – 45.3 miles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23368"/>
                </a:solidFill>
                <a:latin typeface="Palatino Linotype" pitchFamily="18" charset="0"/>
              </a:rPr>
              <a:t> Divided into 4 sub-corridors:</a:t>
            </a:r>
          </a:p>
          <a:p>
            <a:pPr lvl="1"/>
            <a:endParaRPr lang="en-US" sz="400" dirty="0" smtClean="0">
              <a:solidFill>
                <a:srgbClr val="023368"/>
              </a:solidFill>
              <a:latin typeface="Palatino Linotype" pitchFamily="18" charset="0"/>
            </a:endParaRPr>
          </a:p>
          <a:p>
            <a:pPr marL="548640" lvl="2"/>
            <a:r>
              <a:rPr lang="en-US" sz="1400" dirty="0" smtClean="0">
                <a:solidFill>
                  <a:srgbClr val="023368"/>
                </a:solidFill>
                <a:latin typeface="Palatino Linotype" pitchFamily="18" charset="0"/>
              </a:rPr>
              <a:t> - NJ 138 to GSP (14.3 miles)</a:t>
            </a:r>
          </a:p>
          <a:p>
            <a:pPr marL="548640" lvl="2"/>
            <a:r>
              <a:rPr lang="en-US" sz="1400" dirty="0" smtClean="0">
                <a:solidFill>
                  <a:srgbClr val="023368"/>
                </a:solidFill>
                <a:latin typeface="Palatino Linotype" pitchFamily="18" charset="0"/>
              </a:rPr>
              <a:t> - GSP to US 9 (16.1 miles)</a:t>
            </a:r>
          </a:p>
          <a:p>
            <a:pPr marL="548640" lvl="2"/>
            <a:r>
              <a:rPr lang="en-US" sz="1400" dirty="0" smtClean="0">
                <a:solidFill>
                  <a:srgbClr val="023368"/>
                </a:solidFill>
                <a:latin typeface="Palatino Linotype" pitchFamily="18" charset="0"/>
              </a:rPr>
              <a:t> - US 9 to NJ </a:t>
            </a:r>
            <a:r>
              <a:rPr lang="en-US" sz="1400" dirty="0" err="1" smtClean="0">
                <a:solidFill>
                  <a:srgbClr val="023368"/>
                </a:solidFill>
                <a:latin typeface="Palatino Linotype" pitchFamily="18" charset="0"/>
              </a:rPr>
              <a:t>Tpk</a:t>
            </a:r>
            <a:r>
              <a:rPr lang="en-US" sz="1400" dirty="0" smtClean="0">
                <a:solidFill>
                  <a:srgbClr val="023368"/>
                </a:solidFill>
                <a:latin typeface="Palatino Linotype" pitchFamily="18" charset="0"/>
              </a:rPr>
              <a:t> (9.5 miles)</a:t>
            </a:r>
          </a:p>
          <a:p>
            <a:pPr marL="548640" lvl="2"/>
            <a:r>
              <a:rPr lang="en-US" sz="1400" dirty="0" smtClean="0">
                <a:solidFill>
                  <a:srgbClr val="023368"/>
                </a:solidFill>
                <a:latin typeface="Palatino Linotype" pitchFamily="18" charset="0"/>
              </a:rPr>
              <a:t> - NJ </a:t>
            </a:r>
            <a:r>
              <a:rPr lang="en-US" sz="1400" dirty="0" err="1" smtClean="0">
                <a:solidFill>
                  <a:srgbClr val="023368"/>
                </a:solidFill>
                <a:latin typeface="Palatino Linotype" pitchFamily="18" charset="0"/>
              </a:rPr>
              <a:t>Tpk</a:t>
            </a:r>
            <a:r>
              <a:rPr lang="en-US" sz="1400" dirty="0" smtClean="0">
                <a:solidFill>
                  <a:srgbClr val="023368"/>
                </a:solidFill>
                <a:latin typeface="Palatino Linotype" pitchFamily="18" charset="0"/>
              </a:rPr>
              <a:t> to Hoes Lane (5.4 miles)</a:t>
            </a:r>
            <a:endParaRPr lang="en-US" sz="1400" dirty="0">
              <a:solidFill>
                <a:srgbClr val="023368"/>
              </a:solidFill>
              <a:latin typeface="Palatino Linotype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clrChange>
              <a:clrFrom>
                <a:srgbClr val="A9BBC7"/>
              </a:clrFrom>
              <a:clrTo>
                <a:srgbClr val="A9BB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542" y="1892808"/>
            <a:ext cx="533333" cy="533333"/>
          </a:xfrm>
          <a:prstGeom prst="rect">
            <a:avLst/>
          </a:prstGeom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-2097547"/>
            <a:ext cx="8229600" cy="1371600"/>
          </a:xfrm>
        </p:spPr>
        <p:txBody>
          <a:bodyPr/>
          <a:lstStyle/>
          <a:p>
            <a:r>
              <a:rPr lang="en-US" dirty="0" smtClean="0"/>
              <a:t>Pilot Corridors</a:t>
            </a:r>
            <a:endParaRPr lang="en-US" dirty="0"/>
          </a:p>
        </p:txBody>
      </p:sp>
      <p:pic>
        <p:nvPicPr>
          <p:cNvPr id="4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2551" y="1844224"/>
            <a:ext cx="4255649" cy="1352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Picture 51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4018" y="3546498"/>
            <a:ext cx="3253563" cy="2493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8" descr="Logo_small_vector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63" y="5851525"/>
            <a:ext cx="6429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50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1496885"/>
            <a:ext cx="5867400" cy="4751515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Archived Travel Times</a:t>
            </a:r>
          </a:p>
          <a:p>
            <a:pPr lvl="1"/>
            <a:r>
              <a:rPr lang="en-US" dirty="0" smtClean="0"/>
              <a:t>I-95 Corridor Coalition</a:t>
            </a:r>
            <a:br>
              <a:rPr lang="en-US" dirty="0" smtClean="0"/>
            </a:br>
            <a:r>
              <a:rPr lang="en-US" dirty="0" smtClean="0"/>
              <a:t>Vehicle Probe Project (VPP</a:t>
            </a:r>
            <a:r>
              <a:rPr lang="en-US" smtClean="0"/>
              <a:t>) Suite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smtClean="0"/>
              <a:t>Vehicle/Truck/Bus Volumes</a:t>
            </a:r>
            <a:endParaRPr lang="en-US" b="1" dirty="0" smtClean="0"/>
          </a:p>
          <a:p>
            <a:pPr lvl="1"/>
            <a:r>
              <a:rPr lang="en-US" dirty="0" smtClean="0"/>
              <a:t>NJDOT Congestion Management System (CMS)</a:t>
            </a:r>
          </a:p>
          <a:p>
            <a:pPr lvl="1"/>
            <a:r>
              <a:rPr lang="en-US" dirty="0" smtClean="0"/>
              <a:t>NJ TRANSIT General Transit Feed Specification (GTFS)</a:t>
            </a:r>
          </a:p>
          <a:p>
            <a:pPr lvl="1"/>
            <a:r>
              <a:rPr lang="en-US" dirty="0" smtClean="0"/>
              <a:t>NJDOT Weigh-in-motion </a:t>
            </a:r>
            <a:r>
              <a:rPr lang="en-US" smtClean="0"/>
              <a:t>(WIM)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smtClean="0"/>
              <a:t>Vehicle Occupancy (Person Volumes)</a:t>
            </a:r>
            <a:endParaRPr lang="en-US" b="1" dirty="0" smtClean="0"/>
          </a:p>
          <a:p>
            <a:pPr lvl="1"/>
            <a:r>
              <a:rPr lang="en-US" dirty="0" smtClean="0"/>
              <a:t>Plan4Safety (Crash database)</a:t>
            </a:r>
          </a:p>
          <a:p>
            <a:pPr lvl="1"/>
            <a:r>
              <a:rPr lang="en-US" dirty="0" smtClean="0"/>
              <a:t>NJ TRANSIT (Bus load factors)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10/24/2014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Pilot Study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9060-5D92-4D95-AD0B-4975FBD6FBEC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8" name="Group 391"/>
          <p:cNvGrpSpPr>
            <a:grpSpLocks/>
          </p:cNvGrpSpPr>
          <p:nvPr/>
        </p:nvGrpSpPr>
        <p:grpSpPr bwMode="auto">
          <a:xfrm>
            <a:off x="5769462" y="1397567"/>
            <a:ext cx="2794297" cy="1566549"/>
            <a:chOff x="1507" y="4154"/>
            <a:chExt cx="4330" cy="2427"/>
          </a:xfrm>
        </p:grpSpPr>
        <p:pic>
          <p:nvPicPr>
            <p:cNvPr id="9" name="Picture 363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" y="4154"/>
              <a:ext cx="3760" cy="2274"/>
            </a:xfrm>
            <a:prstGeom prst="rect">
              <a:avLst/>
            </a:prstGeom>
            <a:noFill/>
          </p:spPr>
        </p:pic>
        <p:sp>
          <p:nvSpPr>
            <p:cNvPr id="10" name="TextBox 3"/>
            <p:cNvSpPr txBox="1">
              <a:spLocks noChangeArrowheads="1"/>
            </p:cNvSpPr>
            <p:nvPr/>
          </p:nvSpPr>
          <p:spPr bwMode="auto">
            <a:xfrm>
              <a:off x="1507" y="5998"/>
              <a:ext cx="4330" cy="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4A442A"/>
                  </a:solidFill>
                  <a:effectLst/>
                  <a:latin typeface="Palatino Linotype" pitchFamily="18" charset="0"/>
                </a:rPr>
                <a:t>Vehicle Probe Project Suite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1" name="Picture 10"/>
          <p:cNvPicPr/>
          <p:nvPr/>
        </p:nvPicPr>
        <p:blipFill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1840" y="4809107"/>
            <a:ext cx="2469541" cy="786478"/>
          </a:xfrm>
          <a:prstGeom prst="rect">
            <a:avLst/>
          </a:prstGeom>
          <a:noFill/>
        </p:spPr>
      </p:pic>
      <p:pic>
        <p:nvPicPr>
          <p:cNvPr id="12" name="Picture 11"/>
          <p:cNvPicPr/>
          <p:nvPr/>
        </p:nvPicPr>
        <p:blipFill>
          <a:blip r:embed="rId4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0552" y="3070222"/>
            <a:ext cx="1752116" cy="955093"/>
          </a:xfrm>
          <a:prstGeom prst="rect">
            <a:avLst/>
          </a:prstGeom>
          <a:noFill/>
        </p:spPr>
      </p:pic>
      <p:pic>
        <p:nvPicPr>
          <p:cNvPr id="13" name="Picture 4" descr="http://www.youdontknowjersey.com/wp-content/uploads/2012/05/NJTransitLogo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0824" y="5701691"/>
            <a:ext cx="2191572" cy="54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487" y="0"/>
            <a:ext cx="8230313" cy="137171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-2175542"/>
            <a:ext cx="8229600" cy="1371600"/>
          </a:xfrm>
        </p:spPr>
        <p:txBody>
          <a:bodyPr/>
          <a:lstStyle/>
          <a:p>
            <a:r>
              <a:rPr lang="en-US" dirty="0" smtClean="0"/>
              <a:t>Data Gathering &amp; Processing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7346" y="4131421"/>
            <a:ext cx="1638529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1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34368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Conflation of </a:t>
            </a:r>
            <a:br>
              <a:rPr lang="en-US" dirty="0" smtClean="0"/>
            </a:br>
            <a:r>
              <a:rPr lang="en-US" dirty="0" smtClean="0"/>
              <a:t>Travel Time </a:t>
            </a:r>
            <a:r>
              <a:rPr lang="en-US" dirty="0"/>
              <a:t>and Volume Data </a:t>
            </a:r>
            <a:r>
              <a:rPr lang="en-US" dirty="0" smtClean="0"/>
              <a:t>in 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10/24/2014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New Jersey Pilot Study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5D9A9-1A30-496A-9614-24B1546F722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52400" y="1453798"/>
            <a:ext cx="9196388" cy="5100927"/>
            <a:chOff x="-184150" y="1730023"/>
            <a:chExt cx="9196388" cy="5100927"/>
          </a:xfrm>
        </p:grpSpPr>
        <p:grpSp>
          <p:nvGrpSpPr>
            <p:cNvPr id="9" name="Group 391"/>
            <p:cNvGrpSpPr>
              <a:grpSpLocks/>
            </p:cNvGrpSpPr>
            <p:nvPr/>
          </p:nvGrpSpPr>
          <p:grpSpPr bwMode="auto">
            <a:xfrm>
              <a:off x="-184150" y="2373313"/>
              <a:ext cx="2470150" cy="1189037"/>
              <a:chOff x="1507" y="4154"/>
              <a:chExt cx="4330" cy="2427"/>
            </a:xfrm>
          </p:grpSpPr>
          <p:pic>
            <p:nvPicPr>
              <p:cNvPr id="24" name="Picture 363"/>
              <p:cNvPicPr>
                <a:picLocks noChangeAspect="1" noChangeArrowheads="1"/>
              </p:cNvPicPr>
              <p:nvPr/>
            </p:nvPicPr>
            <p:blipFill>
              <a:blip r:embed="rId2" cstate="screen">
                <a:duotone>
                  <a:srgbClr val="777777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6" y="4154"/>
                <a:ext cx="3760" cy="2274"/>
              </a:xfrm>
              <a:prstGeom prst="rect">
                <a:avLst/>
              </a:prstGeom>
              <a:noFill/>
            </p:spPr>
          </p:pic>
          <p:sp>
            <p:nvSpPr>
              <p:cNvPr id="25" name="TextBox 3"/>
              <p:cNvSpPr txBox="1">
                <a:spLocks noChangeArrowheads="1"/>
              </p:cNvSpPr>
              <p:nvPr/>
            </p:nvSpPr>
            <p:spPr bwMode="auto">
              <a:xfrm>
                <a:off x="1507" y="5998"/>
                <a:ext cx="4330" cy="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auto">
                  <a:spcBef>
                    <a:spcPts val="500"/>
                  </a:spcBef>
                  <a:spcAft>
                    <a:spcPts val="500"/>
                  </a:spcAft>
                  <a:buFontTx/>
                  <a:buNone/>
                  <a:defRPr/>
                </a:pPr>
                <a:r>
                  <a:rPr lang="en-US" altLang="en-US" sz="1400" b="1" kern="0">
                    <a:solidFill>
                      <a:srgbClr val="4A442A"/>
                    </a:solidFill>
                    <a:latin typeface="Calibri" panose="020F0502020204030204" pitchFamily="34" charset="0"/>
                  </a:rPr>
                  <a:t>Vehicle Probe Project Suite</a:t>
                </a:r>
                <a:endParaRPr lang="en-US" altLang="en-US" sz="1800" kern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0" name="Picture 9"/>
            <p:cNvPicPr/>
            <p:nvPr/>
          </p:nvPicPr>
          <p:blipFill>
            <a:blip r:embed="rId3" cstate="screen">
              <a:duotone>
                <a:srgbClr val="777777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00600"/>
              <a:ext cx="2468880" cy="1188720"/>
            </a:xfrm>
            <a:prstGeom prst="rect">
              <a:avLst/>
            </a:prstGeom>
            <a:noFill/>
          </p:spPr>
        </p:pic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42862" y="3971925"/>
              <a:ext cx="19827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2000" b="1" kern="0">
                  <a:solidFill>
                    <a:srgbClr val="002060"/>
                  </a:solidFill>
                  <a:latin typeface="Palatino Linotype" panose="02040502050505030304" pitchFamily="18" charset="0"/>
                </a:rPr>
                <a:t>DISCONNECT</a:t>
              </a:r>
            </a:p>
          </p:txBody>
        </p:sp>
        <p:pic>
          <p:nvPicPr>
            <p:cNvPr id="12" name="Picture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9438" y="1841500"/>
              <a:ext cx="3352800" cy="21240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3418515" y="3102828"/>
              <a:ext cx="184906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2400" b="1" kern="0">
                  <a:solidFill>
                    <a:srgbClr val="002060"/>
                  </a:solidFill>
                  <a:latin typeface="Palatino Linotype" panose="02040502050505030304" pitchFamily="18" charset="0"/>
                </a:rPr>
                <a:t>Positional </a:t>
              </a:r>
              <a:r>
                <a:rPr lang="en-US" altLang="en-US" sz="2400" b="1" kern="0" smtClean="0">
                  <a:solidFill>
                    <a:srgbClr val="002060"/>
                  </a:solidFill>
                  <a:latin typeface="Palatino Linotype" panose="02040502050505030304" pitchFamily="18" charset="0"/>
                </a:rPr>
                <a:t>inaccuracy</a:t>
              </a:r>
              <a:endParaRPr lang="en-US" altLang="en-US" sz="2400" b="1" kern="0">
                <a:solidFill>
                  <a:srgbClr val="002060"/>
                </a:solidFill>
                <a:latin typeface="Palatino Linotype" panose="02040502050505030304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33400" y="3562350"/>
              <a:ext cx="0" cy="403225"/>
            </a:xfrm>
            <a:prstGeom prst="line">
              <a:avLst/>
            </a:prstGeom>
            <a:noFill/>
            <a:ln w="28575" cap="flat" cmpd="sng" algn="ctr">
              <a:solidFill>
                <a:srgbClr val="FFFFF7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>
            <a:xfrm>
              <a:off x="1235075" y="4257675"/>
              <a:ext cx="9525" cy="458788"/>
            </a:xfrm>
            <a:prstGeom prst="line">
              <a:avLst/>
            </a:prstGeom>
            <a:noFill/>
            <a:ln w="25400" cap="flat" cmpd="sng" algn="ctr">
              <a:solidFill>
                <a:srgbClr val="FFFFF7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pic>
          <p:nvPicPr>
            <p:cNvPr id="16" name="Picture 1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9438" y="4202113"/>
              <a:ext cx="3352800" cy="170973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4"/>
            <p:cNvSpPr txBox="1">
              <a:spLocks noChangeArrowheads="1"/>
            </p:cNvSpPr>
            <p:nvPr/>
          </p:nvSpPr>
          <p:spPr bwMode="auto">
            <a:xfrm>
              <a:off x="3418515" y="4169628"/>
              <a:ext cx="211316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2400" b="1" kern="0" smtClean="0">
                  <a:solidFill>
                    <a:srgbClr val="002060"/>
                  </a:solidFill>
                  <a:latin typeface="Palatino Linotype" panose="02040502050505030304" pitchFamily="18" charset="0"/>
                </a:rPr>
                <a:t>Segmented differently</a:t>
              </a:r>
              <a:endParaRPr lang="en-US" altLang="en-US" sz="2400" b="1" kern="0">
                <a:solidFill>
                  <a:srgbClr val="002060"/>
                </a:solidFill>
                <a:latin typeface="Palatino Linotype" panose="02040502050505030304" pitchFamily="18" charset="0"/>
              </a:endParaRPr>
            </a:p>
          </p:txBody>
        </p:sp>
        <p:cxnSp>
          <p:nvCxnSpPr>
            <p:cNvPr id="18" name="Straight Arrow Connector 17"/>
            <p:cNvCxnSpPr>
              <a:stCxn id="11" idx="3"/>
              <a:endCxn id="13" idx="1"/>
            </p:cNvCxnSpPr>
            <p:nvPr/>
          </p:nvCxnSpPr>
          <p:spPr>
            <a:xfrm flipV="1">
              <a:off x="2025649" y="3518327"/>
              <a:ext cx="1392866" cy="653623"/>
            </a:xfrm>
            <a:prstGeom prst="straightConnector1">
              <a:avLst/>
            </a:prstGeom>
            <a:noFill/>
            <a:ln w="25400" cap="flat" cmpd="sng" algn="ctr">
              <a:solidFill>
                <a:srgbClr val="FFFFF7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9" name="Straight Arrow Connector 18"/>
            <p:cNvCxnSpPr>
              <a:stCxn id="11" idx="3"/>
              <a:endCxn id="17" idx="1"/>
            </p:cNvCxnSpPr>
            <p:nvPr/>
          </p:nvCxnSpPr>
          <p:spPr>
            <a:xfrm>
              <a:off x="2025649" y="4171950"/>
              <a:ext cx="1392866" cy="413177"/>
            </a:xfrm>
            <a:prstGeom prst="straightConnector1">
              <a:avLst/>
            </a:prstGeom>
            <a:noFill/>
            <a:ln w="25400" cap="flat" cmpd="sng" algn="ctr">
              <a:solidFill>
                <a:srgbClr val="FFFFF7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20" name="Straight Arrow Connector 19"/>
            <p:cNvCxnSpPr>
              <a:stCxn id="11" idx="3"/>
              <a:endCxn id="21" idx="1"/>
            </p:cNvCxnSpPr>
            <p:nvPr/>
          </p:nvCxnSpPr>
          <p:spPr>
            <a:xfrm>
              <a:off x="2025649" y="4171950"/>
              <a:ext cx="3590483" cy="2243502"/>
            </a:xfrm>
            <a:prstGeom prst="straightConnector1">
              <a:avLst/>
            </a:prstGeom>
            <a:noFill/>
            <a:ln w="25400" cap="flat" cmpd="sng" algn="ctr">
              <a:solidFill>
                <a:srgbClr val="FFFFF7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21" name="TextBox 23"/>
            <p:cNvSpPr txBox="1">
              <a:spLocks noChangeArrowheads="1"/>
            </p:cNvSpPr>
            <p:nvPr/>
          </p:nvSpPr>
          <p:spPr bwMode="auto">
            <a:xfrm>
              <a:off x="5616132" y="5999953"/>
              <a:ext cx="339610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2400" b="1" kern="0" dirty="0" smtClean="0">
                  <a:solidFill>
                    <a:srgbClr val="002060"/>
                  </a:solidFill>
                  <a:latin typeface="Palatino Linotype" panose="02040502050505030304" pitchFamily="18" charset="0"/>
                </a:rPr>
                <a:t>Difference in feature identification</a:t>
              </a:r>
              <a:endParaRPr lang="en-US" altLang="en-US" sz="2400" b="1" kern="0" dirty="0">
                <a:solidFill>
                  <a:srgbClr val="00206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22" name="TextBox 31"/>
            <p:cNvSpPr txBox="1">
              <a:spLocks noChangeArrowheads="1"/>
            </p:cNvSpPr>
            <p:nvPr/>
          </p:nvSpPr>
          <p:spPr bwMode="auto">
            <a:xfrm>
              <a:off x="3168650" y="1730023"/>
              <a:ext cx="2296818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2400" b="1" kern="0" smtClean="0">
                  <a:solidFill>
                    <a:srgbClr val="002060"/>
                  </a:solidFill>
                  <a:latin typeface="Palatino Linotype" panose="02040502050505030304" pitchFamily="18" charset="0"/>
                </a:rPr>
                <a:t>Different feature representation</a:t>
              </a:r>
              <a:endParaRPr lang="en-US" altLang="en-US" sz="2400" b="1" kern="0" dirty="0">
                <a:solidFill>
                  <a:srgbClr val="002060"/>
                </a:solidFill>
                <a:latin typeface="Palatino Linotype" panose="02040502050505030304" pitchFamily="18" charset="0"/>
              </a:endParaRPr>
            </a:p>
          </p:txBody>
        </p:sp>
        <p:cxnSp>
          <p:nvCxnSpPr>
            <p:cNvPr id="23" name="Straight Arrow Connector 22"/>
            <p:cNvCxnSpPr>
              <a:stCxn id="11" idx="3"/>
              <a:endCxn id="22" idx="1"/>
            </p:cNvCxnSpPr>
            <p:nvPr/>
          </p:nvCxnSpPr>
          <p:spPr>
            <a:xfrm flipV="1">
              <a:off x="2025649" y="2330188"/>
              <a:ext cx="1143001" cy="1841762"/>
            </a:xfrm>
            <a:prstGeom prst="straightConnector1">
              <a:avLst/>
            </a:prstGeom>
            <a:noFill/>
            <a:ln w="25400" cap="flat" cmpd="sng" algn="ctr">
              <a:solidFill>
                <a:srgbClr val="FFFFF7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830" y="-135149"/>
            <a:ext cx="8358340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0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A9BBC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D8E8AE235062499104E8A2043124E0" ma:contentTypeVersion="0" ma:contentTypeDescription="Create a new document." ma:contentTypeScope="" ma:versionID="369871bb033f90c5a6b2413a5838cf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cd7cbbf9385d971d6ec85a8c2af0ac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6D5EF4-7E0D-4224-B281-355CCEA6DDD9}">
  <ds:schemaRefs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F52E01E-A9FA-48FC-81B6-C19D483CDA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DD1F17C-8EE9-47E4-94B5-83DEBF601B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7856</TotalTime>
  <Words>1135</Words>
  <Application>Microsoft Office PowerPoint</Application>
  <PresentationFormat>On-screen Show (4:3)</PresentationFormat>
  <Paragraphs>310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MS PGothic</vt:lpstr>
      <vt:lpstr>Agenda</vt:lpstr>
      <vt:lpstr>Arial</vt:lpstr>
      <vt:lpstr>Arial Black</vt:lpstr>
      <vt:lpstr>Calibri</vt:lpstr>
      <vt:lpstr>Palatino</vt:lpstr>
      <vt:lpstr>Palatino Linotype</vt:lpstr>
      <vt:lpstr>Times New Roman</vt:lpstr>
      <vt:lpstr>Default Design</vt:lpstr>
      <vt:lpstr>New Jersey Pilot Study</vt:lpstr>
      <vt:lpstr>NJTPA Region</vt:lpstr>
      <vt:lpstr>Overview</vt:lpstr>
      <vt:lpstr>Project Approach</vt:lpstr>
      <vt:lpstr>Fundamental Concepts</vt:lpstr>
      <vt:lpstr>What is a Threshold?</vt:lpstr>
      <vt:lpstr>Pilot Corridors</vt:lpstr>
      <vt:lpstr>Data Gathering &amp; Processing</vt:lpstr>
      <vt:lpstr>Conflation of  Travel Time and Volume Data in GIS</vt:lpstr>
      <vt:lpstr>Threshold Variations</vt:lpstr>
      <vt:lpstr>Measurement Unit Variations</vt:lpstr>
      <vt:lpstr>Performance MeasureS:  DELAY</vt:lpstr>
      <vt:lpstr>Annual Hours of Delay (AHD)</vt:lpstr>
      <vt:lpstr>AHD Results Example: I-78 (TMC-level)</vt:lpstr>
      <vt:lpstr>Results of Threshold Variation</vt:lpstr>
      <vt:lpstr>Performance Measures:  RELIABILITY</vt:lpstr>
      <vt:lpstr>Reliability Index How much do travel times vary from day to day? </vt:lpstr>
      <vt:lpstr>Different Thresholds Yield Different Results and Interpretations</vt:lpstr>
      <vt:lpstr>Using Thresholds that Take Into Account Time-of-Day</vt:lpstr>
      <vt:lpstr>Issues &amp; Challenges</vt:lpstr>
      <vt:lpstr>Next Steps</vt:lpstr>
      <vt:lpstr>Thank You</vt:lpstr>
    </vt:vector>
  </TitlesOfParts>
  <Company>NJIT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Slide 1</dc:title>
  <dc:creator>David Behrend</dc:creator>
  <cp:lastModifiedBy>AMPO-2</cp:lastModifiedBy>
  <cp:revision>410</cp:revision>
  <cp:lastPrinted>2014-07-31T17:22:35Z</cp:lastPrinted>
  <dcterms:created xsi:type="dcterms:W3CDTF">2010-06-10T13:21:51Z</dcterms:created>
  <dcterms:modified xsi:type="dcterms:W3CDTF">2014-11-03T20:34:52Z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0x010100ADD8E8AE235062499104E8A2043124E0</vt:lpwstr>
  </property>
</Properties>
</file>