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56" r:id="rId3"/>
    <p:sldId id="289" r:id="rId4"/>
    <p:sldId id="277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65" r:id="rId15"/>
    <p:sldId id="257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71" autoAdjust="0"/>
  </p:normalViewPr>
  <p:slideViewPr>
    <p:cSldViewPr>
      <p:cViewPr varScale="1">
        <p:scale>
          <a:sx n="62" d="100"/>
          <a:sy n="62" d="100"/>
        </p:scale>
        <p:origin x="13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D6930C8-96B2-455B-B1D7-6044E905995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D189D72-35C0-4B54-9A15-BA660344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1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8832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0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3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04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7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6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9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74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54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pic>
        <p:nvPicPr>
          <p:cNvPr id="1028" name="Picture 9" descr="Cap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4963"/>
            <a:ext cx="40624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492875"/>
            <a:ext cx="9144000" cy="36512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www.gtcmpo.org</a:t>
            </a: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50 West Main Street-Suite 8112, Rochester NY 14614</a:t>
            </a: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@gtcmpo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98513" indent="-341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262063" indent="-233363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q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668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1097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43914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dirty="0">
                <a:solidFill>
                  <a:srgbClr val="000066"/>
                </a:solidFill>
              </a:rPr>
              <a:t>Performance-Based Programming</a:t>
            </a:r>
          </a:p>
          <a:p>
            <a:pPr algn="ctr" eaLnBrk="1" hangingPunct="1"/>
            <a:r>
              <a:rPr lang="en-US" b="1" dirty="0">
                <a:solidFill>
                  <a:srgbClr val="000066"/>
                </a:solidFill>
              </a:rPr>
              <a:t>Connecting Investment Decisions to Strategic Direction</a:t>
            </a:r>
          </a:p>
          <a:p>
            <a:pPr algn="ctr" eaLnBrk="1" hangingPunct="1"/>
            <a:endParaRPr lang="en-US" sz="3600" b="1" dirty="0" smtClean="0">
              <a:solidFill>
                <a:srgbClr val="000066"/>
              </a:solidFill>
            </a:endParaRPr>
          </a:p>
          <a:p>
            <a:pPr algn="ctr" eaLnBrk="1" hangingPunct="1"/>
            <a:endParaRPr lang="en-US" sz="3600" b="1" dirty="0" smtClean="0">
              <a:solidFill>
                <a:srgbClr val="000066"/>
              </a:solidFill>
            </a:endParaRPr>
          </a:p>
          <a:p>
            <a:pPr algn="ctr" eaLnBrk="1" hangingPunct="1"/>
            <a:endParaRPr lang="en-US" sz="3600" b="1" dirty="0" smtClean="0">
              <a:solidFill>
                <a:srgbClr val="000066"/>
              </a:solidFill>
            </a:endParaRPr>
          </a:p>
          <a:p>
            <a:pPr algn="ctr" eaLnBrk="1" hangingPunct="1"/>
            <a:endParaRPr lang="en-US" sz="3600" b="1" dirty="0" smtClean="0">
              <a:solidFill>
                <a:srgbClr val="000066"/>
              </a:solidFill>
            </a:endParaRPr>
          </a:p>
        </p:txBody>
      </p:sp>
      <p:pic>
        <p:nvPicPr>
          <p:cNvPr id="2051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044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743200"/>
            <a:ext cx="3044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/>
          <p:cNvSpPr txBox="1">
            <a:spLocks noChangeArrowheads="1"/>
          </p:cNvSpPr>
          <p:nvPr/>
        </p:nvSpPr>
        <p:spPr bwMode="auto">
          <a:xfrm>
            <a:off x="457200" y="5187950"/>
            <a:ext cx="82296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0066"/>
                </a:solidFill>
              </a:rPr>
              <a:t>Richard Perrin, AICP</a:t>
            </a:r>
            <a:endParaRPr lang="en-US" sz="2000" b="1" dirty="0">
              <a:solidFill>
                <a:srgbClr val="000066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rgbClr val="000066"/>
                </a:solidFill>
              </a:rPr>
              <a:t>2014 AMPO Annual Conference</a:t>
            </a:r>
            <a:endParaRPr lang="en-US" sz="2000" b="1" dirty="0">
              <a:solidFill>
                <a:srgbClr val="000066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rgbClr val="000066"/>
                </a:solidFill>
              </a:rPr>
              <a:t>October </a:t>
            </a:r>
            <a:r>
              <a:rPr lang="en-US" sz="2000" b="1" dirty="0" smtClean="0">
                <a:solidFill>
                  <a:srgbClr val="000066"/>
                </a:solidFill>
              </a:rPr>
              <a:t>23</a:t>
            </a:r>
            <a:r>
              <a:rPr lang="en-US" sz="2000" b="1" dirty="0" smtClean="0">
                <a:solidFill>
                  <a:srgbClr val="000066"/>
                </a:solidFill>
              </a:rPr>
              <a:t>, </a:t>
            </a:r>
            <a:r>
              <a:rPr lang="en-US" sz="2000" b="1" dirty="0" smtClean="0">
                <a:solidFill>
                  <a:srgbClr val="000066"/>
                </a:solidFill>
              </a:rPr>
              <a:t>2014</a:t>
            </a:r>
            <a:endParaRPr lang="en-US" sz="2000" b="1" dirty="0">
              <a:solidFill>
                <a:srgbClr val="000066"/>
              </a:solidFill>
            </a:endParaRPr>
          </a:p>
        </p:txBody>
      </p:sp>
      <p:pic>
        <p:nvPicPr>
          <p:cNvPr id="7" name="Picture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743200"/>
            <a:ext cx="3062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60" y="1615440"/>
            <a:ext cx="6438900" cy="4602480"/>
          </a:xfrm>
          <a:prstGeom prst="rect">
            <a:avLst/>
          </a:prstGeom>
        </p:spPr>
      </p:pic>
      <p:sp>
        <p:nvSpPr>
          <p:cNvPr id="3074" name="Rectangle 5"/>
          <p:cNvSpPr txBox="1">
            <a:spLocks noChangeArrowheads="1"/>
          </p:cNvSpPr>
          <p:nvPr/>
        </p:nvSpPr>
        <p:spPr bwMode="auto">
          <a:xfrm>
            <a:off x="457200" y="106680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Evaluation Criteria</a:t>
            </a:r>
            <a:endParaRPr lang="en-US" b="1" dirty="0">
              <a:solidFill>
                <a:srgbClr val="00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34746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ChangeArrowheads="1"/>
          </p:cNvSpPr>
          <p:nvPr/>
        </p:nvSpPr>
        <p:spPr bwMode="auto">
          <a:xfrm>
            <a:off x="457200" y="1066800"/>
            <a:ext cx="640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Evaluation Criteria</a:t>
            </a:r>
            <a:endParaRPr lang="en-US" b="1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33024"/>
            <a:ext cx="7086600" cy="49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ChangeArrowheads="1"/>
          </p:cNvSpPr>
          <p:nvPr/>
        </p:nvSpPr>
        <p:spPr bwMode="auto">
          <a:xfrm>
            <a:off x="457200" y="10668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Lessons Learned</a:t>
            </a:r>
            <a:endParaRPr lang="en-US" b="1" dirty="0">
              <a:solidFill>
                <a:srgbClr val="000066"/>
              </a:solidFill>
            </a:endParaRPr>
          </a:p>
          <a:p>
            <a:pPr marL="346075" lvl="1" indent="-334963"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Cooperation and critical thinking are key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Technology and data are not replacements</a:t>
            </a:r>
          </a:p>
          <a:p>
            <a:pPr marL="692150" lvl="2" indent="-334963"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Early and continuous involvement of member agencies</a:t>
            </a:r>
            <a:endParaRPr lang="en-US" b="1" dirty="0">
              <a:solidFill>
                <a:srgbClr val="000066"/>
              </a:solidFill>
            </a:endParaRPr>
          </a:p>
          <a:p>
            <a:pPr marL="346075" lvl="1" indent="-33496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Quantitative does </a:t>
            </a:r>
            <a:r>
              <a:rPr lang="en-US" b="1" i="1" u="sng" dirty="0" smtClean="0">
                <a:solidFill>
                  <a:srgbClr val="000066"/>
                </a:solidFill>
              </a:rPr>
              <a:t>not</a:t>
            </a:r>
            <a:r>
              <a:rPr lang="en-US" b="1" dirty="0" smtClean="0">
                <a:solidFill>
                  <a:srgbClr val="000066"/>
                </a:solidFill>
              </a:rPr>
              <a:t> equal objective</a:t>
            </a:r>
          </a:p>
          <a:p>
            <a:pPr marL="692150" lvl="2" indent="-334963"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Requires improved understanding of what determines system and modal performance</a:t>
            </a:r>
            <a:endParaRPr lang="en-US" b="1" dirty="0">
              <a:solidFill>
                <a:srgbClr val="000066"/>
              </a:solidFill>
            </a:endParaRPr>
          </a:p>
          <a:p>
            <a:pPr marL="346075" lvl="1" indent="-33496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Adaptive = Structure + Flexibility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Balance principles with responsiveness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Can’t exclude non-system performance considerations</a:t>
            </a:r>
          </a:p>
          <a:p>
            <a:pPr marL="346075" lvl="1" indent="-334963"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Reassessment is a requirement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Change for the sake of change is not progress…</a:t>
            </a:r>
          </a:p>
          <a:p>
            <a:pPr marL="692150" lvl="2" indent="-334963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…but there is always room for improvement</a:t>
            </a:r>
            <a:endParaRPr lang="en-US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Get Ahead or Fall Behind</a:t>
            </a:r>
          </a:p>
          <a:p>
            <a:pPr marL="341313" lvl="1" eaLnBrk="1" hangingPunct="1"/>
            <a:r>
              <a:rPr lang="en-US" b="1" dirty="0" smtClean="0">
                <a:solidFill>
                  <a:srgbClr val="000066"/>
                </a:solidFill>
              </a:rPr>
              <a:t>“Even if you’re on the right track, you’ll get run over if you just sit there” – Will Rogers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63246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ChangeArrowheads="1"/>
          </p:cNvSpPr>
          <p:nvPr/>
        </p:nvSpPr>
        <p:spPr bwMode="auto">
          <a:xfrm>
            <a:off x="457200" y="109728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600" b="1" dirty="0" smtClean="0">
                <a:solidFill>
                  <a:srgbClr val="000066"/>
                </a:solidFill>
              </a:rPr>
              <a:t>Our Response</a:t>
            </a:r>
            <a:endParaRPr lang="en-US" b="1" dirty="0" smtClean="0">
              <a:solidFill>
                <a:srgbClr val="000066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62000" y="1676400"/>
            <a:ext cx="1981200" cy="4495800"/>
          </a:xfrm>
          <a:prstGeom prst="rect">
            <a:avLst/>
          </a:prstGeom>
          <a:solidFill>
            <a:srgbClr val="8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Project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Selection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  <a:t>Fund the</a:t>
            </a:r>
            <a:b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  <a:t>best projects</a:t>
            </a:r>
            <a:b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  <a:t>with the</a:t>
            </a:r>
            <a:b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  <a:t>limited funds</a:t>
            </a:r>
            <a:b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  <a:t>available</a:t>
            </a:r>
            <a:endParaRPr lang="en-US" sz="2200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581400" y="1676400"/>
            <a:ext cx="1981200" cy="44958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Project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Delivery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Tahoma" pitchFamily="34" charset="0"/>
              </a:rPr>
              <a:t>Complete </a:t>
            </a:r>
            <a:br>
              <a:rPr lang="en-US" sz="22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Tahoma" pitchFamily="34" charset="0"/>
              </a:rPr>
              <a:t>projects</a:t>
            </a:r>
            <a:br>
              <a:rPr lang="en-US" sz="22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  <a:t>on-time </a:t>
            </a:r>
            <a:b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ahoma" pitchFamily="34" charset="0"/>
              </a:rPr>
              <a:t>and</a:t>
            </a:r>
            <a:r>
              <a:rPr lang="en-US" sz="2200" dirty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Tahoma" pitchFamily="34" charset="0"/>
              </a:rPr>
              <a:t>on-budget</a:t>
            </a:r>
          </a:p>
          <a:p>
            <a:pPr algn="ctr"/>
            <a:endParaRPr lang="en-US" sz="2200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400800" y="1676400"/>
            <a:ext cx="1981200" cy="4495800"/>
          </a:xfrm>
          <a:prstGeom prst="rect">
            <a:avLst/>
          </a:prstGeom>
          <a:solidFill>
            <a:srgbClr val="339966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Project</a:t>
            </a:r>
            <a:br>
              <a:rPr lang="en-US" sz="2400" b="1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ahoma" pitchFamily="34" charset="0"/>
              </a:rPr>
              <a:t>Addition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Tahoma" pitchFamily="34" charset="0"/>
              </a:rPr>
              <a:t>Effectively</a:t>
            </a:r>
            <a:br>
              <a:rPr lang="en-US" sz="22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Tahoma" pitchFamily="34" charset="0"/>
              </a:rPr>
              <a:t>communicate</a:t>
            </a:r>
            <a:br>
              <a:rPr lang="en-US" sz="22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Tahoma" pitchFamily="34" charset="0"/>
              </a:rPr>
              <a:t>the need for</a:t>
            </a:r>
            <a:br>
              <a:rPr lang="en-US" sz="22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Tahoma" pitchFamily="34" charset="0"/>
              </a:rPr>
              <a:t>additional</a:t>
            </a:r>
            <a:br>
              <a:rPr lang="en-US" sz="2200" dirty="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Tahoma" pitchFamily="34" charset="0"/>
              </a:rPr>
              <a:t>investment</a:t>
            </a:r>
          </a:p>
          <a:p>
            <a:pPr algn="ctr"/>
            <a:endParaRPr lang="en-US" sz="2200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495800"/>
            <a:ext cx="1069975" cy="15240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9" name="Picture 10" descr="DSC01848"/>
          <p:cNvPicPr preferRelativeResize="0">
            <a:picLocks noChangeArrowheads="1"/>
          </p:cNvPicPr>
          <p:nvPr/>
        </p:nvPicPr>
        <p:blipFill>
          <a:blip r:embed="rId3"/>
          <a:srcRect r="43214" b="15056"/>
          <a:stretch>
            <a:fillRect/>
          </a:stretch>
        </p:blipFill>
        <p:spPr bwMode="auto">
          <a:xfrm>
            <a:off x="4038600" y="4495800"/>
            <a:ext cx="1069975" cy="15271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19" descr="trib-money-paved-road"/>
          <p:cNvPicPr preferRelativeResize="0">
            <a:picLocks noChangeArrowheads="1"/>
          </p:cNvPicPr>
          <p:nvPr/>
        </p:nvPicPr>
        <p:blipFill>
          <a:blip r:embed="rId4"/>
          <a:srcRect l="19080" r="29401"/>
          <a:stretch>
            <a:fillRect/>
          </a:stretch>
        </p:blipFill>
        <p:spPr bwMode="auto">
          <a:xfrm>
            <a:off x="6858000" y="4495800"/>
            <a:ext cx="1069975" cy="15271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782637" y="6232525"/>
            <a:ext cx="5770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66"/>
                </a:solidFill>
                <a:latin typeface="Tahoma" pitchFamily="34" charset="0"/>
              </a:rPr>
              <a:t>Photo Credits: GTC staff and </a:t>
            </a:r>
            <a:r>
              <a:rPr lang="en-US" sz="1000" i="1" dirty="0">
                <a:solidFill>
                  <a:srgbClr val="000066"/>
                </a:solidFill>
                <a:latin typeface="Tahoma" pitchFamily="34" charset="0"/>
              </a:rPr>
              <a:t>Texas Tribune </a:t>
            </a:r>
            <a:r>
              <a:rPr lang="en-US" sz="1000" dirty="0">
                <a:solidFill>
                  <a:srgbClr val="000066"/>
                </a:solidFill>
                <a:latin typeface="Tahoma" pitchFamily="34" charset="0"/>
              </a:rPr>
              <a:t>photo illustration by Todd Wiseman and Corey Leopold </a:t>
            </a:r>
          </a:p>
        </p:txBody>
      </p:sp>
    </p:spTree>
    <p:extLst>
      <p:ext uri="{BB962C8B-B14F-4D97-AF65-F5344CB8AC3E}">
        <p14:creationId xmlns:p14="http://schemas.microsoft.com/office/powerpoint/2010/main" val="9427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j0442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79525"/>
            <a:ext cx="47244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209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GENESEE TRANSPORTATION COUNCIL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50 West Main Street-Suite 8112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Rochester, NY 14614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www.gtcmpo.org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</a:rPr>
              <a:t>gtcmpo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  <a:defRPr/>
            </a:pP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4100" name="Picture 6" descr="ANd9GcRTuWbsv1EIvYjCgMxr0lNT8_P5s5qOVWtmaR6izhxKg4sXy2V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14" y="5486400"/>
            <a:ext cx="314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2046288" y="4373563"/>
            <a:ext cx="51054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The Metropolitan Planning Organization for the Genesee-Finger Lakes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ChangeArrowheads="1"/>
          </p:cNvSpPr>
          <p:nvPr/>
        </p:nvSpPr>
        <p:spPr bwMode="auto">
          <a:xfrm>
            <a:off x="457200" y="109728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600" b="1" dirty="0" smtClean="0">
                <a:solidFill>
                  <a:srgbClr val="000066"/>
                </a:solidFill>
              </a:rPr>
              <a:t>Our Current Situation</a:t>
            </a:r>
            <a:endParaRPr lang="en-US" sz="2600" b="1" dirty="0">
              <a:solidFill>
                <a:srgbClr val="000066"/>
              </a:solidFill>
            </a:endParaRPr>
          </a:p>
          <a:p>
            <a:pPr lvl="1" eaLnBrk="1" hangingPunct="1"/>
            <a:r>
              <a:rPr lang="en-US" b="1" dirty="0">
                <a:solidFill>
                  <a:srgbClr val="000066"/>
                </a:solidFill>
                <a:latin typeface="+mn-lt"/>
                <a:cs typeface="+mn-cs"/>
              </a:rPr>
              <a:t>“We’ve got no money, so we’ve got to think</a:t>
            </a:r>
            <a:r>
              <a:rPr lang="en-US" b="1" dirty="0" smtClean="0">
                <a:solidFill>
                  <a:srgbClr val="000066"/>
                </a:solidFill>
                <a:latin typeface="+mn-lt"/>
                <a:cs typeface="+mn-cs"/>
              </a:rPr>
              <a:t>.”</a:t>
            </a:r>
            <a:br>
              <a:rPr lang="en-US" b="1" dirty="0" smtClean="0">
                <a:solidFill>
                  <a:srgbClr val="000066"/>
                </a:solidFill>
                <a:latin typeface="+mn-lt"/>
                <a:cs typeface="+mn-cs"/>
              </a:rPr>
            </a:br>
            <a:r>
              <a:rPr lang="en-US" b="1" dirty="0" smtClean="0">
                <a:solidFill>
                  <a:srgbClr val="000066"/>
                </a:solidFill>
              </a:rPr>
              <a:t> - Ernest Rutherford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5714" r="5713" b="6667"/>
          <a:stretch/>
        </p:blipFill>
        <p:spPr>
          <a:xfrm>
            <a:off x="1828800" y="2514599"/>
            <a:ext cx="5410200" cy="388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95300" y="1089025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98513" indent="-34131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1262063" indent="-233363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  <a:defRPr sz="20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7668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  <a:cs typeface="+mn-cs"/>
              </a:defRPr>
            </a:lvl4pPr>
            <a:lvl5pPr marL="21097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+mn-cs"/>
              </a:defRPr>
            </a:lvl5pPr>
            <a:lvl6pPr marL="25669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+mn-cs"/>
              </a:defRPr>
            </a:lvl6pPr>
            <a:lvl7pPr marL="30241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+mn-cs"/>
              </a:defRPr>
            </a:lvl7pPr>
            <a:lvl8pPr marL="34813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+mn-cs"/>
              </a:defRPr>
            </a:lvl8pPr>
            <a:lvl9pPr marL="393858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0066"/>
                </a:solidFill>
              </a:rPr>
              <a:t>Key Result Areas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b="1" kern="0" dirty="0" smtClean="0">
              <a:solidFill>
                <a:srgbClr val="000066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9100" y="3124200"/>
            <a:ext cx="2552700" cy="1524000"/>
          </a:xfrm>
          <a:prstGeom prst="roundRect">
            <a:avLst/>
          </a:prstGeom>
          <a:solidFill>
            <a:srgbClr val="3333FF"/>
          </a:solidFill>
          <a:ln>
            <a:noFill/>
          </a:ln>
          <a:effectLst>
            <a:glow rad="177800">
              <a:srgbClr val="3333FF">
                <a:alpha val="5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500" b="1" dirty="0"/>
              <a:t>Strategic</a:t>
            </a:r>
            <a:br>
              <a:rPr lang="en-US" sz="2500" b="1" dirty="0"/>
            </a:br>
            <a:r>
              <a:rPr lang="en-US" sz="2500" b="1" dirty="0"/>
              <a:t>Direction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00" b="1" dirty="0"/>
              <a:t/>
            </a:r>
            <a:br>
              <a:rPr lang="en-US" sz="200" b="1" dirty="0"/>
            </a:br>
            <a:r>
              <a:rPr lang="en-US" sz="2400" dirty="0"/>
              <a:t>(LRTP)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465804" y="5410200"/>
            <a:ext cx="8229600" cy="914400"/>
          </a:xfrm>
          <a:prstGeom prst="leftRightArrow">
            <a:avLst>
              <a:gd name="adj1" fmla="val 50000"/>
              <a:gd name="adj2" fmla="val 95161"/>
            </a:avLst>
          </a:prstGeom>
          <a:solidFill>
            <a:srgbClr val="FFC000"/>
          </a:solidFill>
          <a:ln>
            <a:noFill/>
          </a:ln>
          <a:effectLst>
            <a:glow rad="177800">
              <a:srgbClr val="FFC000">
                <a:alpha val="5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b="1" dirty="0"/>
              <a:t>Customer Engagement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14700" y="3124200"/>
            <a:ext cx="2552700" cy="1524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177800">
              <a:srgbClr val="FF0000">
                <a:alpha val="5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500" b="1" dirty="0"/>
              <a:t>Concept</a:t>
            </a:r>
            <a:br>
              <a:rPr lang="en-US" sz="2500" b="1" dirty="0"/>
            </a:br>
            <a:r>
              <a:rPr lang="en-US" sz="2500" b="1" dirty="0"/>
              <a:t>Development</a:t>
            </a:r>
          </a:p>
          <a:p>
            <a:pPr algn="ctr">
              <a:defRPr/>
            </a:pPr>
            <a:r>
              <a:rPr lang="en-US" sz="200" b="1" dirty="0"/>
              <a:t/>
            </a:r>
            <a:br>
              <a:rPr lang="en-US" sz="200" b="1" dirty="0"/>
            </a:br>
            <a:r>
              <a:rPr lang="en-US" sz="2400" dirty="0"/>
              <a:t>(UPWP)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48400" y="3124200"/>
            <a:ext cx="2552700" cy="152400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glow rad="177800">
              <a:srgbClr val="00FF00">
                <a:alpha val="5098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500" b="1" dirty="0"/>
              <a:t>Investment</a:t>
            </a:r>
            <a:br>
              <a:rPr lang="en-US" sz="2500" b="1" dirty="0"/>
            </a:br>
            <a:r>
              <a:rPr lang="en-US" sz="2500" b="1" dirty="0"/>
              <a:t>Decisions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00" b="1" dirty="0"/>
              <a:t/>
            </a:r>
            <a:br>
              <a:rPr lang="en-US" sz="200" b="1" dirty="0"/>
            </a:br>
            <a:r>
              <a:rPr lang="en-US" sz="2400" dirty="0"/>
              <a:t>(TIP)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457200" y="1905000"/>
            <a:ext cx="8229600" cy="914400"/>
          </a:xfrm>
          <a:prstGeom prst="leftRightArrow">
            <a:avLst>
              <a:gd name="adj1" fmla="val 50000"/>
              <a:gd name="adj2" fmla="val 95161"/>
            </a:avLst>
          </a:prstGeom>
          <a:solidFill>
            <a:srgbClr val="993366"/>
          </a:solidFill>
          <a:ln>
            <a:noFill/>
          </a:ln>
          <a:effectLst>
            <a:glow rad="177800">
              <a:srgbClr val="CC00CC">
                <a:alpha val="5098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b="1" dirty="0"/>
              <a:t>Internal Operations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51150" y="3581400"/>
            <a:ext cx="557530" cy="609600"/>
          </a:xfrm>
          <a:prstGeom prst="rightArrow">
            <a:avLst/>
          </a:prstGeom>
          <a:ln>
            <a:solidFill>
              <a:schemeClr val="bg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91200" y="3581400"/>
            <a:ext cx="557530" cy="609600"/>
          </a:xfrm>
          <a:prstGeom prst="rightArrow">
            <a:avLst/>
          </a:prstGeom>
          <a:ln>
            <a:solidFill>
              <a:schemeClr val="bg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Down Arrow 5"/>
          <p:cNvSpPr/>
          <p:nvPr/>
        </p:nvSpPr>
        <p:spPr>
          <a:xfrm rot="10800000">
            <a:off x="990600" y="4648200"/>
            <a:ext cx="6477000" cy="609600"/>
          </a:xfrm>
          <a:prstGeom prst="curvedDownArrow">
            <a:avLst>
              <a:gd name="adj1" fmla="val 69687"/>
              <a:gd name="adj2" fmla="val 237787"/>
              <a:gd name="adj3" fmla="val 25000"/>
            </a:avLst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ChangeArrowheads="1"/>
          </p:cNvSpPr>
          <p:nvPr/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66"/>
                </a:solidFill>
              </a:rPr>
              <a:t>Drivers for Revising TIP Project Selection Process</a:t>
            </a:r>
          </a:p>
          <a:p>
            <a:pPr marL="346075" lvl="1" indent="-334963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Reduced Revenues</a:t>
            </a:r>
            <a:endParaRPr lang="en-US" b="1" dirty="0">
              <a:solidFill>
                <a:srgbClr val="000066"/>
              </a:solidFill>
            </a:endParaRPr>
          </a:p>
          <a:p>
            <a:pPr marL="346075" lvl="1" indent="-334963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Increased Availability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of Data</a:t>
            </a:r>
            <a:endParaRPr lang="en-US" b="1" dirty="0">
              <a:solidFill>
                <a:srgbClr val="000066"/>
              </a:solidFill>
            </a:endParaRPr>
          </a:p>
          <a:p>
            <a:pPr marL="346075" lvl="1" indent="-334963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Regional Consensus</a:t>
            </a:r>
          </a:p>
          <a:p>
            <a:pPr marL="346075" lvl="1" indent="-334963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Forthcoming Federal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Requirements</a:t>
            </a:r>
          </a:p>
          <a:p>
            <a:pPr marL="0" indent="0" algn="ctr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000" b="1" i="1" u="sng" dirty="0" smtClean="0">
                <a:solidFill>
                  <a:srgbClr val="000066"/>
                </a:solidFill>
              </a:rPr>
              <a:t>Provided </a:t>
            </a:r>
            <a:r>
              <a:rPr lang="en-US" sz="2000" b="1" i="1" u="sng" dirty="0">
                <a:solidFill>
                  <a:srgbClr val="000066"/>
                </a:solidFill>
              </a:rPr>
              <a:t>optimal opportunity for assessing and revising </a:t>
            </a:r>
            <a:r>
              <a:rPr lang="en-US" sz="2000" b="1" i="1" u="sng" dirty="0" smtClean="0">
                <a:solidFill>
                  <a:srgbClr val="000066"/>
                </a:solidFill>
              </a:rPr>
              <a:t/>
            </a:r>
            <a:br>
              <a:rPr lang="en-US" sz="2000" b="1" i="1" u="sng" dirty="0" smtClean="0">
                <a:solidFill>
                  <a:srgbClr val="000066"/>
                </a:solidFill>
              </a:rPr>
            </a:br>
            <a:r>
              <a:rPr lang="en-US" sz="2000" b="1" i="1" u="sng" dirty="0" smtClean="0">
                <a:solidFill>
                  <a:srgbClr val="000066"/>
                </a:solidFill>
              </a:rPr>
              <a:t>how </a:t>
            </a:r>
            <a:r>
              <a:rPr lang="en-US" sz="2000" b="1" i="1" u="sng" dirty="0">
                <a:solidFill>
                  <a:srgbClr val="000066"/>
                </a:solidFill>
              </a:rPr>
              <a:t>projects are evaluated and prioritized for inclusion in </a:t>
            </a:r>
            <a:r>
              <a:rPr lang="en-US" sz="2000" b="1" i="1" u="sng" dirty="0" smtClean="0">
                <a:solidFill>
                  <a:srgbClr val="000066"/>
                </a:solidFill>
              </a:rPr>
              <a:t/>
            </a:r>
            <a:br>
              <a:rPr lang="en-US" sz="2000" b="1" i="1" u="sng" dirty="0" smtClean="0">
                <a:solidFill>
                  <a:srgbClr val="000066"/>
                </a:solidFill>
              </a:rPr>
            </a:br>
            <a:r>
              <a:rPr lang="en-US" sz="2000" b="1" i="1" u="sng" dirty="0" smtClean="0">
                <a:solidFill>
                  <a:srgbClr val="000066"/>
                </a:solidFill>
              </a:rPr>
              <a:t>the </a:t>
            </a:r>
            <a:r>
              <a:rPr lang="en-US" sz="2000" b="1" i="1" u="sng" dirty="0">
                <a:solidFill>
                  <a:srgbClr val="000066"/>
                </a:solidFill>
              </a:rPr>
              <a:t>fiscally constrained TIP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rgbClr val="000066"/>
              </a:solidFill>
            </a:endParaRPr>
          </a:p>
          <a:p>
            <a:pPr lvl="2" eaLnBrk="1" hangingPunct="1"/>
            <a:endParaRPr lang="en-US" b="1" dirty="0">
              <a:solidFill>
                <a:srgbClr val="000066"/>
              </a:solidFill>
            </a:endParaRPr>
          </a:p>
          <a:p>
            <a:pPr lvl="2" eaLnBrk="1" hangingPunct="1"/>
            <a:endParaRPr lang="en-US" b="1" dirty="0">
              <a:solidFill>
                <a:srgbClr val="00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2711303" cy="25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ChangeArrowheads="1"/>
          </p:cNvSpPr>
          <p:nvPr/>
        </p:nvSpPr>
        <p:spPr bwMode="auto">
          <a:xfrm>
            <a:off x="3810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Keys to Performance-Based Planning &amp; Programming</a:t>
            </a:r>
            <a:endParaRPr lang="en-US" b="1" dirty="0">
              <a:solidFill>
                <a:srgbClr val="000066"/>
              </a:solidFill>
            </a:endParaRPr>
          </a:p>
          <a:p>
            <a:pPr marL="334963" lvl="1" indent="-334963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Identify what’s important 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to customers</a:t>
            </a:r>
            <a:endParaRPr lang="en-US" b="1" dirty="0">
              <a:solidFill>
                <a:srgbClr val="000066"/>
              </a:solidFill>
            </a:endParaRPr>
          </a:p>
          <a:p>
            <a:pPr marL="334963" lvl="1" indent="-334963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Make measures meaningful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i="1" u="sng" dirty="0" smtClean="0">
                <a:solidFill>
                  <a:srgbClr val="000066"/>
                </a:solidFill>
              </a:rPr>
              <a:t>and</a:t>
            </a:r>
            <a:r>
              <a:rPr lang="en-US" b="1" dirty="0" smtClean="0">
                <a:solidFill>
                  <a:srgbClr val="000066"/>
                </a:solidFill>
              </a:rPr>
              <a:t> understandable</a:t>
            </a:r>
          </a:p>
          <a:p>
            <a:pPr marL="334963" lvl="1" indent="-334963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Embed measures in investment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decisions</a:t>
            </a:r>
          </a:p>
          <a:p>
            <a:pPr marL="334963" lvl="1" indent="-334963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Use measures to articulate 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results and needs</a:t>
            </a:r>
            <a:endParaRPr lang="en-US" b="1" dirty="0">
              <a:solidFill>
                <a:srgbClr val="000066"/>
              </a:solidFill>
            </a:endParaRPr>
          </a:p>
          <a:p>
            <a:pPr lvl="2" eaLnBrk="1" hangingPunct="1"/>
            <a:endParaRPr lang="en-US" b="1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245983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ChangeArrowheads="1"/>
          </p:cNvSpPr>
          <p:nvPr/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b="1" i="1" dirty="0" smtClean="0">
                <a:solidFill>
                  <a:srgbClr val="000066"/>
                </a:solidFill>
              </a:rPr>
              <a:t>LRTP 2035 </a:t>
            </a:r>
            <a:r>
              <a:rPr lang="en-US" b="1" dirty="0" smtClean="0">
                <a:solidFill>
                  <a:srgbClr val="000066"/>
                </a:solidFill>
              </a:rPr>
              <a:t>Performance Measures</a:t>
            </a:r>
            <a:endParaRPr lang="en-US" b="1" i="1" dirty="0">
              <a:solidFill>
                <a:srgbClr val="000066"/>
              </a:solidFill>
            </a:endParaRPr>
          </a:p>
          <a:p>
            <a:pPr marL="334963" lvl="1" indent="-334963"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Provide benchmarks, desired changes, and likely changes for key metrics of system performance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Safety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Preservation</a:t>
            </a:r>
          </a:p>
          <a:p>
            <a:pPr marL="692150" lvl="2" indent="-33496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Mobility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Accessibility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Environment</a:t>
            </a:r>
            <a:endParaRPr lang="en-US" b="1" dirty="0">
              <a:solidFill>
                <a:srgbClr val="000066"/>
              </a:solidFill>
            </a:endParaRPr>
          </a:p>
          <a:p>
            <a:pPr marL="334963" lvl="1" indent="-334963"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Cover all modes and multiple 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environmental considerations</a:t>
            </a:r>
            <a:endParaRPr lang="en-US" b="1" dirty="0">
              <a:solidFill>
                <a:srgbClr val="000066"/>
              </a:solidFill>
            </a:endParaRPr>
          </a:p>
          <a:p>
            <a:pPr lvl="3" eaLnBrk="1" hangingPunct="1">
              <a:spcAft>
                <a:spcPts val="600"/>
              </a:spcAft>
            </a:pPr>
            <a:endParaRPr lang="en-US" b="1" dirty="0">
              <a:solidFill>
                <a:srgbClr val="000066"/>
              </a:solidFill>
            </a:endParaRPr>
          </a:p>
          <a:p>
            <a:pPr lvl="2" eaLnBrk="1" hangingPunct="1"/>
            <a:endParaRPr lang="en-US" b="1" dirty="0">
              <a:solidFill>
                <a:srgbClr val="000066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370" y="2468880"/>
            <a:ext cx="2522855" cy="28956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7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ChangeArrowheads="1"/>
          </p:cNvSpPr>
          <p:nvPr/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b="1" i="1" dirty="0" smtClean="0">
                <a:solidFill>
                  <a:srgbClr val="000066"/>
                </a:solidFill>
              </a:rPr>
              <a:t>LRTP 2035 </a:t>
            </a:r>
            <a:r>
              <a:rPr lang="en-US" b="1" dirty="0" smtClean="0">
                <a:solidFill>
                  <a:srgbClr val="000066"/>
                </a:solidFill>
              </a:rPr>
              <a:t>Performance Measures</a:t>
            </a:r>
            <a:endParaRPr lang="en-US" b="1" i="1" dirty="0">
              <a:solidFill>
                <a:srgbClr val="000066"/>
              </a:solidFill>
            </a:endParaRPr>
          </a:p>
          <a:p>
            <a:pPr marL="568325" lvl="1" indent="-334963"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Selected outcome-based 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measures instead of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activity-based</a:t>
            </a:r>
            <a:endParaRPr lang="en-US" b="1" dirty="0">
              <a:solidFill>
                <a:srgbClr val="000066"/>
              </a:solidFill>
            </a:endParaRPr>
          </a:p>
          <a:p>
            <a:pPr marL="568325" lvl="1" indent="-334963"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Clearly defined each measure</a:t>
            </a:r>
          </a:p>
          <a:p>
            <a:pPr marL="568325" lvl="1" indent="-334963"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Utilized real-world data as 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opposed to modeled data</a:t>
            </a:r>
          </a:p>
          <a:p>
            <a:pPr marL="568325" lvl="1" indent="-334963"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Worked with member agencies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to ensure consistency with 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their priorities, metrics, and 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reporting</a:t>
            </a:r>
            <a:endParaRPr lang="en-US" b="1" dirty="0">
              <a:solidFill>
                <a:srgbClr val="000066"/>
              </a:solidFill>
            </a:endParaRPr>
          </a:p>
          <a:p>
            <a:pPr marL="568325" lvl="2" indent="-334963" eaLnBrk="1" hangingPunct="1"/>
            <a:endParaRPr lang="en-US" b="1" dirty="0">
              <a:solidFill>
                <a:srgbClr val="000066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0"/>
            <a:ext cx="2354134" cy="3352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79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ChangeArrowheads="1"/>
          </p:cNvSpPr>
          <p:nvPr/>
        </p:nvSpPr>
        <p:spPr bwMode="auto">
          <a:xfrm>
            <a:off x="457200" y="10668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b="1" dirty="0">
                <a:solidFill>
                  <a:srgbClr val="000066"/>
                </a:solidFill>
              </a:rPr>
              <a:t>Process</a:t>
            </a:r>
          </a:p>
          <a:p>
            <a:pPr marL="346075" lvl="1" indent="-334963"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Selected project evaluation criteria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Directly linked to and prioritized 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>
                <a:solidFill>
                  <a:srgbClr val="000066"/>
                </a:solidFill>
              </a:rPr>
              <a:t>based on </a:t>
            </a:r>
            <a:r>
              <a:rPr lang="en-US" b="1" i="1" dirty="0">
                <a:solidFill>
                  <a:srgbClr val="000066"/>
                </a:solidFill>
              </a:rPr>
              <a:t>LRTP 2035</a:t>
            </a:r>
          </a:p>
          <a:p>
            <a:pPr marL="346075" lvl="1" indent="-33496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Identified the right questions</a:t>
            </a:r>
          </a:p>
          <a:p>
            <a:pPr marL="692150" lvl="2" indent="-334963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66"/>
                </a:solidFill>
              </a:rPr>
              <a:t>Included in application </a:t>
            </a:r>
            <a:r>
              <a:rPr lang="en-US" b="1" dirty="0" smtClean="0">
                <a:solidFill>
                  <a:srgbClr val="000066"/>
                </a:solidFill>
              </a:rPr>
              <a:t>package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Expanded upon in presentations</a:t>
            </a:r>
            <a:endParaRPr lang="en-US" b="1" dirty="0">
              <a:solidFill>
                <a:srgbClr val="000066"/>
              </a:solidFill>
            </a:endParaRPr>
          </a:p>
          <a:p>
            <a:pPr marL="346075" lvl="1" indent="-33496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Produced Rater’s Guide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Defines score for each criterion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based on estimated project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impact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Provides consistency among </a:t>
            </a:r>
            <a:br>
              <a:rPr lang="en-US" b="1" dirty="0" smtClean="0">
                <a:solidFill>
                  <a:srgbClr val="000066"/>
                </a:solidFill>
              </a:rPr>
            </a:br>
            <a:r>
              <a:rPr lang="en-US" b="1" dirty="0" smtClean="0">
                <a:solidFill>
                  <a:srgbClr val="000066"/>
                </a:solidFill>
              </a:rPr>
              <a:t>raters and across TIP updates</a:t>
            </a:r>
            <a:endParaRPr lang="en-US" b="1" dirty="0">
              <a:solidFill>
                <a:srgbClr val="00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599"/>
            <a:ext cx="2667000" cy="35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 txBox="1">
            <a:spLocks noChangeArrowheads="1"/>
          </p:cNvSpPr>
          <p:nvPr/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Evaluation Criteria</a:t>
            </a:r>
            <a:endParaRPr lang="en-US" b="1" dirty="0">
              <a:solidFill>
                <a:srgbClr val="000066"/>
              </a:solidFill>
            </a:endParaRPr>
          </a:p>
          <a:p>
            <a:pPr marL="346075" lvl="1" indent="-334963" eaLnBrk="1" hangingPunct="1">
              <a:spcAft>
                <a:spcPts val="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Common (up to 100 points)</a:t>
            </a:r>
            <a:endParaRPr lang="en-US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srgbClr val="000066"/>
                </a:solidFill>
              </a:rPr>
              <a:t>Safety </a:t>
            </a:r>
            <a:r>
              <a:rPr lang="en-US" sz="1600" b="1" dirty="0" smtClean="0">
                <a:solidFill>
                  <a:srgbClr val="000066"/>
                </a:solidFill>
              </a:rPr>
              <a:t>(20)</a:t>
            </a:r>
            <a:endParaRPr lang="en-US" sz="1600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srgbClr val="000066"/>
                </a:solidFill>
              </a:rPr>
              <a:t>Mobility &amp; Accessibility </a:t>
            </a:r>
            <a:r>
              <a:rPr lang="en-US" sz="1600" b="1" dirty="0" smtClean="0">
                <a:solidFill>
                  <a:srgbClr val="000066"/>
                </a:solidFill>
              </a:rPr>
              <a:t>(20)</a:t>
            </a:r>
            <a:endParaRPr lang="en-US" sz="1600" b="1" dirty="0">
              <a:solidFill>
                <a:srgbClr val="000066"/>
              </a:solidFill>
            </a:endParaRPr>
          </a:p>
          <a:p>
            <a:pPr marL="692150" lvl="2" indent="-33496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66"/>
                </a:solidFill>
              </a:rPr>
              <a:t>Community &amp; Economic</a:t>
            </a:r>
            <a:br>
              <a:rPr lang="en-US" sz="1900" b="1" dirty="0" smtClean="0">
                <a:solidFill>
                  <a:srgbClr val="000066"/>
                </a:solidFill>
              </a:rPr>
            </a:br>
            <a:r>
              <a:rPr lang="en-US" sz="1900" b="1" dirty="0" smtClean="0">
                <a:solidFill>
                  <a:srgbClr val="000066"/>
                </a:solidFill>
              </a:rPr>
              <a:t>Development </a:t>
            </a:r>
            <a:r>
              <a:rPr lang="en-US" sz="1600" b="1" dirty="0" smtClean="0">
                <a:solidFill>
                  <a:srgbClr val="000066"/>
                </a:solidFill>
              </a:rPr>
              <a:t>(15)</a:t>
            </a:r>
            <a:endParaRPr lang="en-US" sz="1600" b="1" dirty="0">
              <a:solidFill>
                <a:srgbClr val="000066"/>
              </a:solidFill>
            </a:endParaRPr>
          </a:p>
          <a:p>
            <a:pPr marL="346075" lvl="1" indent="-334963" eaLnBrk="1" hangingPunct="1">
              <a:spcAft>
                <a:spcPts val="0"/>
              </a:spcAft>
            </a:pPr>
            <a:r>
              <a:rPr lang="en-US" b="1" dirty="0" smtClean="0">
                <a:solidFill>
                  <a:srgbClr val="000066"/>
                </a:solidFill>
              </a:rPr>
              <a:t>Modal (up to 30 points each)</a:t>
            </a:r>
          </a:p>
          <a:p>
            <a:pPr marL="741363" lvl="2" indent="-334963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srgbClr val="000066"/>
                </a:solidFill>
              </a:rPr>
              <a:t>Highway &amp; Bridge</a:t>
            </a:r>
          </a:p>
          <a:p>
            <a:pPr marL="741363" lvl="2" indent="-334963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srgbClr val="000066"/>
                </a:solidFill>
              </a:rPr>
              <a:t>Public Transportation</a:t>
            </a:r>
          </a:p>
          <a:p>
            <a:pPr marL="741363" lvl="2" indent="-334963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srgbClr val="000066"/>
                </a:solidFill>
              </a:rPr>
              <a:t>Bicycle &amp; Pedestrian</a:t>
            </a:r>
          </a:p>
          <a:p>
            <a:pPr marL="741363" lvl="2" indent="-334963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srgbClr val="000066"/>
                </a:solidFill>
              </a:rPr>
              <a:t>System Management</a:t>
            </a:r>
            <a:br>
              <a:rPr lang="en-US" sz="1900" b="1" dirty="0" smtClean="0">
                <a:solidFill>
                  <a:srgbClr val="000066"/>
                </a:solidFill>
              </a:rPr>
            </a:br>
            <a:r>
              <a:rPr lang="en-US" sz="1900" b="1" dirty="0" smtClean="0">
                <a:solidFill>
                  <a:srgbClr val="000066"/>
                </a:solidFill>
              </a:rPr>
              <a:t>&amp; Operations</a:t>
            </a:r>
          </a:p>
          <a:p>
            <a:pPr marL="741363" lvl="2" indent="-334963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srgbClr val="000066"/>
                </a:solidFill>
              </a:rPr>
              <a:t>Goods Movement</a:t>
            </a:r>
            <a:endParaRPr lang="en-US" sz="1900" b="1" dirty="0">
              <a:solidFill>
                <a:srgbClr val="000066"/>
              </a:solidFill>
            </a:endParaRPr>
          </a:p>
          <a:p>
            <a:pPr lvl="3" eaLnBrk="1" hangingPunct="1">
              <a:spcAft>
                <a:spcPts val="600"/>
              </a:spcAft>
            </a:pPr>
            <a:endParaRPr lang="en-US" b="1" dirty="0">
              <a:solidFill>
                <a:srgbClr val="000066"/>
              </a:solidFill>
            </a:endParaRPr>
          </a:p>
          <a:p>
            <a:pPr lvl="2" eaLnBrk="1" hangingPunct="1"/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038600" y="1981200"/>
            <a:ext cx="4343400" cy="17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98513" indent="-341313">
              <a:spcBef>
                <a:spcPct val="20000"/>
              </a:spcBef>
              <a:buFont typeface="Wingdings" panose="05000000000000000000" pitchFamily="2" charset="2"/>
              <a:buChar char="Ø"/>
              <a:defRPr sz="22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262063" indent="-233363">
              <a:spcBef>
                <a:spcPct val="20000"/>
              </a:spcBef>
              <a:buSzPct val="75000"/>
              <a:buFont typeface="Wingdings" panose="05000000000000000000" pitchFamily="2" charset="2"/>
              <a:buChar char="q"/>
              <a:defRPr sz="2000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766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25525" lvl="2" indent="-334963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66"/>
                </a:solidFill>
              </a:rPr>
              <a:t>System Continuity</a:t>
            </a:r>
            <a:br>
              <a:rPr lang="en-US" sz="1900" b="1" dirty="0" smtClean="0">
                <a:solidFill>
                  <a:srgbClr val="000066"/>
                </a:solidFill>
              </a:rPr>
            </a:br>
            <a:r>
              <a:rPr lang="en-US" sz="1900" b="1" dirty="0" smtClean="0">
                <a:solidFill>
                  <a:srgbClr val="000066"/>
                </a:solidFill>
              </a:rPr>
              <a:t>&amp; Optimization </a:t>
            </a:r>
            <a:r>
              <a:rPr lang="en-US" sz="1600" b="1" dirty="0" smtClean="0">
                <a:solidFill>
                  <a:srgbClr val="000066"/>
                </a:solidFill>
              </a:rPr>
              <a:t>(20)</a:t>
            </a:r>
          </a:p>
          <a:p>
            <a:pPr marL="1025525" lvl="2" indent="-334963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66"/>
                </a:solidFill>
              </a:rPr>
              <a:t>Environment </a:t>
            </a:r>
            <a:r>
              <a:rPr lang="en-US" sz="1600" b="1" dirty="0" smtClean="0">
                <a:solidFill>
                  <a:srgbClr val="000066"/>
                </a:solidFill>
              </a:rPr>
              <a:t>(10)</a:t>
            </a:r>
          </a:p>
          <a:p>
            <a:pPr marL="1025525" lvl="2" indent="-334963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900" b="1" dirty="0" smtClean="0">
                <a:solidFill>
                  <a:srgbClr val="000066"/>
                </a:solidFill>
              </a:rPr>
              <a:t>Fiscal Responsibility </a:t>
            </a:r>
            <a:r>
              <a:rPr lang="en-US" sz="1600" b="1" dirty="0" smtClean="0">
                <a:solidFill>
                  <a:srgbClr val="000066"/>
                </a:solidFill>
              </a:rPr>
              <a:t>(15)</a:t>
            </a:r>
            <a:endParaRPr lang="en-US" sz="1600" b="1" dirty="0">
              <a:solidFill>
                <a:srgbClr val="00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97028"/>
            <a:ext cx="2971800" cy="194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282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Medium</vt:lpstr>
      <vt:lpstr>Franklin Gothic Medium Cond</vt:lpstr>
      <vt:lpstr>Tahoma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Perrin</dc:creator>
  <cp:lastModifiedBy>Rich Perrin</cp:lastModifiedBy>
  <cp:revision>107</cp:revision>
  <cp:lastPrinted>2014-02-27T19:23:37Z</cp:lastPrinted>
  <dcterms:created xsi:type="dcterms:W3CDTF">2013-05-06T19:27:30Z</dcterms:created>
  <dcterms:modified xsi:type="dcterms:W3CDTF">2014-10-08T19:55:06Z</dcterms:modified>
  <cp:contentStatus/>
</cp:coreProperties>
</file>