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Lst>
  <p:notesMasterIdLst>
    <p:notesMasterId r:id="rId27"/>
  </p:notesMasterIdLst>
  <p:handoutMasterIdLst>
    <p:handoutMasterId r:id="rId28"/>
  </p:handoutMasterIdLst>
  <p:sldIdLst>
    <p:sldId id="316" r:id="rId4"/>
    <p:sldId id="257" r:id="rId5"/>
    <p:sldId id="258" r:id="rId6"/>
    <p:sldId id="284" r:id="rId7"/>
    <p:sldId id="259" r:id="rId8"/>
    <p:sldId id="301" r:id="rId9"/>
    <p:sldId id="285" r:id="rId10"/>
    <p:sldId id="302" r:id="rId11"/>
    <p:sldId id="286" r:id="rId12"/>
    <p:sldId id="304" r:id="rId13"/>
    <p:sldId id="289" r:id="rId14"/>
    <p:sldId id="291" r:id="rId15"/>
    <p:sldId id="300" r:id="rId16"/>
    <p:sldId id="290" r:id="rId17"/>
    <p:sldId id="299" r:id="rId18"/>
    <p:sldId id="309" r:id="rId19"/>
    <p:sldId id="307" r:id="rId20"/>
    <p:sldId id="308" r:id="rId21"/>
    <p:sldId id="310" r:id="rId22"/>
    <p:sldId id="312" r:id="rId23"/>
    <p:sldId id="311" r:id="rId24"/>
    <p:sldId id="314" r:id="rId25"/>
    <p:sldId id="31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A67"/>
    <a:srgbClr val="C6DC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53" autoAdjust="0"/>
  </p:normalViewPr>
  <p:slideViewPr>
    <p:cSldViewPr snapToGrid="0">
      <p:cViewPr varScale="1">
        <p:scale>
          <a:sx n="94" d="100"/>
          <a:sy n="94" d="100"/>
        </p:scale>
        <p:origin x="-324" y="-144"/>
      </p:cViewPr>
      <p:guideLst>
        <p:guide orient="horz" pos="615"/>
        <p:guide orient="horz" pos="1857"/>
        <p:guide orient="horz" pos="3889"/>
        <p:guide orient="horz" pos="2447"/>
        <p:guide orient="horz" pos="1364"/>
        <p:guide orient="horz" pos="728"/>
        <p:guide pos="2880"/>
        <p:guide pos="1251"/>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1F3118E-455C-4718-A321-4C8B19DE305F}" type="datetimeFigureOut">
              <a:rPr lang="en-US" smtClean="0"/>
              <a:pPr/>
              <a:t>10/20/2014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95326BF-B94E-4D65-867B-FB7A743DE2E6}" type="slidenum">
              <a:rPr lang="en-US" smtClean="0"/>
              <a:pPr/>
              <a:t>‹#›</a:t>
            </a:fld>
            <a:endParaRPr lang="en-US" dirty="0"/>
          </a:p>
        </p:txBody>
      </p:sp>
    </p:spTree>
    <p:extLst>
      <p:ext uri="{BB962C8B-B14F-4D97-AF65-F5344CB8AC3E}">
        <p14:creationId xmlns:p14="http://schemas.microsoft.com/office/powerpoint/2010/main" xmlns="" val="382720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DF8C7E-6921-452D-95B5-01A48A05FA84}" type="datetimeFigureOut">
              <a:rPr lang="en-US" smtClean="0"/>
              <a:pPr/>
              <a:t>10/20/2014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F71388-999D-47F3-8449-6AD77A7A336B}" type="slidenum">
              <a:rPr lang="en-US" smtClean="0"/>
              <a:pPr/>
              <a:t>‹#›</a:t>
            </a:fld>
            <a:endParaRPr lang="en-US" dirty="0"/>
          </a:p>
        </p:txBody>
      </p:sp>
    </p:spTree>
    <p:extLst>
      <p:ext uri="{BB962C8B-B14F-4D97-AF65-F5344CB8AC3E}">
        <p14:creationId xmlns:p14="http://schemas.microsoft.com/office/powerpoint/2010/main" xmlns="" val="86543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Driving in the US started declining in 2004 after 50 years</a:t>
            </a:r>
            <a:r>
              <a:rPr lang="en-US" baseline="0" dirty="0" smtClean="0"/>
              <a:t> of steady growth.  We tried to identify why, and identify whether it would return.  We examined demographics, generational preferences, technology and social networking, the changing workplace and the “new economy.”</a:t>
            </a:r>
          </a:p>
        </p:txBody>
      </p:sp>
      <p:sp>
        <p:nvSpPr>
          <p:cNvPr id="4" name="Slide Number Placeholder 3"/>
          <p:cNvSpPr>
            <a:spLocks noGrp="1"/>
          </p:cNvSpPr>
          <p:nvPr>
            <p:ph type="sldNum" sz="quarter" idx="10"/>
          </p:nvPr>
        </p:nvSpPr>
        <p:spPr/>
        <p:txBody>
          <a:bodyPr/>
          <a:lstStyle/>
          <a:p>
            <a:fld id="{B8F71388-999D-47F3-8449-6AD77A7A336B}" type="slidenum">
              <a:rPr lang="en-US" smtClean="0"/>
              <a:pPr/>
              <a:t>5</a:t>
            </a:fld>
            <a:endParaRPr lang="en-US" dirty="0"/>
          </a:p>
        </p:txBody>
      </p:sp>
    </p:spTree>
    <p:extLst>
      <p:ext uri="{BB962C8B-B14F-4D97-AF65-F5344CB8AC3E}">
        <p14:creationId xmlns:p14="http://schemas.microsoft.com/office/powerpoint/2010/main" xmlns="" val="279928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pt #2-not sure what combined VMT</a:t>
            </a:r>
            <a:r>
              <a:rPr lang="en-US" baseline="0" dirty="0" smtClean="0"/>
              <a:t> info graphic you want.</a:t>
            </a:r>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18</a:t>
            </a:fld>
            <a:endParaRPr lang="en-US" dirty="0"/>
          </a:p>
        </p:txBody>
      </p:sp>
    </p:spTree>
    <p:extLst>
      <p:ext uri="{BB962C8B-B14F-4D97-AF65-F5344CB8AC3E}">
        <p14:creationId xmlns:p14="http://schemas.microsoft.com/office/powerpoint/2010/main" xmlns="" val="241001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pt #2-not sure what combined VMT</a:t>
            </a:r>
            <a:r>
              <a:rPr lang="en-US" baseline="0" dirty="0" smtClean="0"/>
              <a:t> info graphic you want.</a:t>
            </a:r>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19</a:t>
            </a:fld>
            <a:endParaRPr lang="en-US" dirty="0"/>
          </a:p>
        </p:txBody>
      </p:sp>
    </p:spTree>
    <p:extLst>
      <p:ext uri="{BB962C8B-B14F-4D97-AF65-F5344CB8AC3E}">
        <p14:creationId xmlns:p14="http://schemas.microsoft.com/office/powerpoint/2010/main" xmlns="" val="241001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pt #2-not sure what combined VMT</a:t>
            </a:r>
            <a:r>
              <a:rPr lang="en-US" baseline="0" dirty="0" smtClean="0"/>
              <a:t> info graphic you want.</a:t>
            </a:r>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20</a:t>
            </a:fld>
            <a:endParaRPr lang="en-US" dirty="0"/>
          </a:p>
        </p:txBody>
      </p:sp>
    </p:spTree>
    <p:extLst>
      <p:ext uri="{BB962C8B-B14F-4D97-AF65-F5344CB8AC3E}">
        <p14:creationId xmlns:p14="http://schemas.microsoft.com/office/powerpoint/2010/main" xmlns="" val="241001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pt #2-not sure what combined VMT</a:t>
            </a:r>
            <a:r>
              <a:rPr lang="en-US" baseline="0" dirty="0" smtClean="0"/>
              <a:t> info graphic you want.</a:t>
            </a:r>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21</a:t>
            </a:fld>
            <a:endParaRPr lang="en-US" dirty="0"/>
          </a:p>
        </p:txBody>
      </p:sp>
    </p:spTree>
    <p:extLst>
      <p:ext uri="{BB962C8B-B14F-4D97-AF65-F5344CB8AC3E}">
        <p14:creationId xmlns:p14="http://schemas.microsoft.com/office/powerpoint/2010/main" xmlns="" val="241001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22</a:t>
            </a:fld>
            <a:endParaRPr lang="en-US" dirty="0"/>
          </a:p>
        </p:txBody>
      </p:sp>
    </p:spTree>
    <p:extLst>
      <p:ext uri="{BB962C8B-B14F-4D97-AF65-F5344CB8AC3E}">
        <p14:creationId xmlns:p14="http://schemas.microsoft.com/office/powerpoint/2010/main" xmlns="" val="241001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6</a:t>
            </a:fld>
            <a:endParaRPr lang="en-US" dirty="0"/>
          </a:p>
        </p:txBody>
      </p:sp>
    </p:spTree>
    <p:extLst>
      <p:ext uri="{BB962C8B-B14F-4D97-AF65-F5344CB8AC3E}">
        <p14:creationId xmlns:p14="http://schemas.microsoft.com/office/powerpoint/2010/main" xmlns="" val="57015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 do you want the factor circles as well as the line graph?</a:t>
            </a:r>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7</a:t>
            </a:fld>
            <a:endParaRPr lang="en-US" dirty="0"/>
          </a:p>
        </p:txBody>
      </p:sp>
    </p:spTree>
    <p:extLst>
      <p:ext uri="{BB962C8B-B14F-4D97-AF65-F5344CB8AC3E}">
        <p14:creationId xmlns:p14="http://schemas.microsoft.com/office/powerpoint/2010/main" xmlns="" val="57015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8</a:t>
            </a:fld>
            <a:endParaRPr lang="en-US" dirty="0"/>
          </a:p>
        </p:txBody>
      </p:sp>
    </p:spTree>
    <p:extLst>
      <p:ext uri="{BB962C8B-B14F-4D97-AF65-F5344CB8AC3E}">
        <p14:creationId xmlns:p14="http://schemas.microsoft.com/office/powerpoint/2010/main" xmlns="" val="57015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r>
              <a:rPr lang="en-US" baseline="0" dirty="0" smtClean="0"/>
              <a:t> do you want the same graph…or the tow that Chris uses on his, if that’s the case, do we have the orginals or I should redesign so that they match these and the website “look”</a:t>
            </a:r>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9</a:t>
            </a:fld>
            <a:endParaRPr lang="en-US" dirty="0"/>
          </a:p>
        </p:txBody>
      </p:sp>
    </p:spTree>
    <p:extLst>
      <p:ext uri="{BB962C8B-B14F-4D97-AF65-F5344CB8AC3E}">
        <p14:creationId xmlns:p14="http://schemas.microsoft.com/office/powerpoint/2010/main" xmlns="" val="321774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10</a:t>
            </a:fld>
            <a:endParaRPr lang="en-US" dirty="0"/>
          </a:p>
        </p:txBody>
      </p:sp>
    </p:spTree>
    <p:extLst>
      <p:ext uri="{BB962C8B-B14F-4D97-AF65-F5344CB8AC3E}">
        <p14:creationId xmlns:p14="http://schemas.microsoft.com/office/powerpoint/2010/main" xmlns="" val="57015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Prius</a:t>
            </a:r>
            <a:r>
              <a:rPr lang="en-US" baseline="0" dirty="0" smtClean="0"/>
              <a:t> lawsuit (accelerators)</a:t>
            </a:r>
          </a:p>
          <a:p>
            <a:r>
              <a:rPr lang="en-US" baseline="0" dirty="0" smtClean="0"/>
              <a:t>GM ignition switches</a:t>
            </a:r>
          </a:p>
          <a:p>
            <a:r>
              <a:rPr lang="en-US" baseline="0" dirty="0" smtClean="0"/>
              <a:t>$5M insurance to drive AV</a:t>
            </a:r>
          </a:p>
          <a:p>
            <a:r>
              <a:rPr lang="en-US" baseline="0" dirty="0" smtClean="0"/>
              <a:t>Your vehicle will be broadcasting where it is every second</a:t>
            </a:r>
          </a:p>
          <a:p>
            <a:r>
              <a:rPr lang="en-US" baseline="0" dirty="0" smtClean="0"/>
              <a:t>Uber valuation</a:t>
            </a:r>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13</a:t>
            </a:fld>
            <a:endParaRPr lang="en-US" dirty="0"/>
          </a:p>
        </p:txBody>
      </p:sp>
    </p:spTree>
    <p:extLst>
      <p:ext uri="{BB962C8B-B14F-4D97-AF65-F5344CB8AC3E}">
        <p14:creationId xmlns:p14="http://schemas.microsoft.com/office/powerpoint/2010/main" xmlns="" val="110716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16</a:t>
            </a:fld>
            <a:endParaRPr lang="en-US" dirty="0"/>
          </a:p>
        </p:txBody>
      </p:sp>
    </p:spTree>
    <p:extLst>
      <p:ext uri="{BB962C8B-B14F-4D97-AF65-F5344CB8AC3E}">
        <p14:creationId xmlns:p14="http://schemas.microsoft.com/office/powerpoint/2010/main" xmlns="" val="241001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pt #2-not sure what combined VMT</a:t>
            </a:r>
            <a:r>
              <a:rPr lang="en-US" baseline="0" dirty="0" smtClean="0"/>
              <a:t> info graphic you want.</a:t>
            </a:r>
            <a:endParaRPr lang="en-US" dirty="0"/>
          </a:p>
        </p:txBody>
      </p:sp>
      <p:sp>
        <p:nvSpPr>
          <p:cNvPr id="4" name="Slide Number Placeholder 3"/>
          <p:cNvSpPr>
            <a:spLocks noGrp="1"/>
          </p:cNvSpPr>
          <p:nvPr>
            <p:ph type="sldNum" sz="quarter" idx="10"/>
          </p:nvPr>
        </p:nvSpPr>
        <p:spPr/>
        <p:txBody>
          <a:bodyPr/>
          <a:lstStyle/>
          <a:p>
            <a:fld id="{B8F71388-999D-47F3-8449-6AD77A7A336B}" type="slidenum">
              <a:rPr lang="en-US" smtClean="0"/>
              <a:pPr/>
              <a:t>17</a:t>
            </a:fld>
            <a:endParaRPr lang="en-US" dirty="0"/>
          </a:p>
        </p:txBody>
      </p:sp>
    </p:spTree>
    <p:extLst>
      <p:ext uri="{BB962C8B-B14F-4D97-AF65-F5344CB8AC3E}">
        <p14:creationId xmlns:p14="http://schemas.microsoft.com/office/powerpoint/2010/main" xmlns="" val="241001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4657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48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21664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61381425"/>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457200" y="6442506"/>
            <a:ext cx="3324687" cy="161583"/>
          </a:xfrm>
          <a:prstGeom prst="rect">
            <a:avLst/>
          </a:prstGeom>
          <a:noFill/>
        </p:spPr>
        <p:txBody>
          <a:bodyPr wrap="square" lIns="0" tIns="0" rIns="0" bIns="0" rtlCol="0">
            <a:spAutoFit/>
          </a:bodyPr>
          <a:lstStyle/>
          <a:p>
            <a:r>
              <a:rPr lang="en-US" sz="1050" cap="all" spc="-40" baseline="0" dirty="0" smtClean="0">
                <a:solidFill>
                  <a:srgbClr val="9BBB59"/>
                </a:solidFill>
                <a:latin typeface="Franklin Gothic Demi Cond" pitchFamily="34" charset="0"/>
              </a:rPr>
              <a:t>AMPO  Annual Conference       </a:t>
            </a:r>
            <a:r>
              <a:rPr lang="en-US" sz="1000" cap="none" spc="0" baseline="0" dirty="0" smtClean="0">
                <a:solidFill>
                  <a:srgbClr val="2E4A67"/>
                </a:solidFill>
                <a:latin typeface="Franklin Gothic Book" pitchFamily="34" charset="0"/>
              </a:rPr>
              <a:t>   </a:t>
            </a:r>
            <a:r>
              <a:rPr lang="en-US" sz="1000" dirty="0" smtClean="0">
                <a:solidFill>
                  <a:srgbClr val="2E4A67"/>
                </a:solidFill>
                <a:latin typeface="Franklin Gothic Book" pitchFamily="34" charset="0"/>
              </a:rPr>
              <a:t>thinking like a futurist</a:t>
            </a:r>
            <a:endParaRPr lang="en-US" sz="1000" dirty="0">
              <a:solidFill>
                <a:srgbClr val="2E4A67"/>
              </a:solidFill>
              <a:latin typeface="Franklin Gothic Book" pitchFamily="34" charset="0"/>
            </a:endParaRP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rot="494750" flipH="1">
            <a:off x="1837055" y="6395791"/>
            <a:ext cx="226803" cy="185984"/>
          </a:xfrm>
          <a:prstGeom prst="rect">
            <a:avLst/>
          </a:prstGeom>
        </p:spPr>
      </p:pic>
    </p:spTree>
    <p:extLst>
      <p:ext uri="{BB962C8B-B14F-4D97-AF65-F5344CB8AC3E}">
        <p14:creationId xmlns:p14="http://schemas.microsoft.com/office/powerpoint/2010/main" xmlns="" val="3807804543"/>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lue Rectangle"/>
          <p:cNvSpPr/>
          <p:nvPr userDrawn="1"/>
        </p:nvSpPr>
        <p:spPr>
          <a:xfrm>
            <a:off x="-77638" y="-77637"/>
            <a:ext cx="9299276" cy="7004648"/>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cNvSpPr txBox="1"/>
          <p:nvPr userDrawn="1"/>
        </p:nvSpPr>
        <p:spPr>
          <a:xfrm>
            <a:off x="457200" y="6442506"/>
            <a:ext cx="3324687" cy="161583"/>
          </a:xfrm>
          <a:prstGeom prst="rect">
            <a:avLst/>
          </a:prstGeom>
          <a:noFill/>
        </p:spPr>
        <p:txBody>
          <a:bodyPr wrap="square" lIns="0" tIns="0" rIns="0" bIns="0" rtlCol="0">
            <a:spAutoFit/>
          </a:bodyPr>
          <a:lstStyle/>
          <a:p>
            <a:r>
              <a:rPr lang="en-US" sz="1050" cap="all" spc="-40" baseline="0" dirty="0" smtClean="0">
                <a:solidFill>
                  <a:srgbClr val="9BBB59"/>
                </a:solidFill>
                <a:latin typeface="Franklin Gothic Demi Cond" pitchFamily="34" charset="0"/>
              </a:rPr>
              <a:t>Ampo Annual Conference       </a:t>
            </a:r>
            <a:r>
              <a:rPr lang="en-US" sz="1000" dirty="0" smtClean="0">
                <a:solidFill>
                  <a:schemeClr val="bg1"/>
                </a:solidFill>
                <a:latin typeface="Franklin Gothic Book" pitchFamily="34" charset="0"/>
              </a:rPr>
              <a:t>  </a:t>
            </a:r>
            <a:r>
              <a:rPr lang="en-US" sz="1000" dirty="0" smtClean="0">
                <a:solidFill>
                  <a:schemeClr val="bg1"/>
                </a:solidFill>
                <a:latin typeface="Franklin Gothic Book" pitchFamily="34" charset="0"/>
              </a:rPr>
              <a:t>thinking like a futurist</a:t>
            </a:r>
            <a:endParaRPr lang="en-US" sz="1000" dirty="0">
              <a:solidFill>
                <a:schemeClr val="bg1"/>
              </a:solidFill>
              <a:latin typeface="Franklin Gothic Book" pitchFamily="34" charset="0"/>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rot="494750" flipH="1">
            <a:off x="1818520" y="6395790"/>
            <a:ext cx="226804" cy="185984"/>
          </a:xfrm>
          <a:prstGeom prst="rect">
            <a:avLst/>
          </a:prstGeom>
        </p:spPr>
      </p:pic>
    </p:spTree>
    <p:extLst>
      <p:ext uri="{BB962C8B-B14F-4D97-AF65-F5344CB8AC3E}">
        <p14:creationId xmlns:p14="http://schemas.microsoft.com/office/powerpoint/2010/main" xmlns="" val="392848443"/>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ue Rectangle"/>
          <p:cNvSpPr/>
          <p:nvPr/>
        </p:nvSpPr>
        <p:spPr>
          <a:xfrm>
            <a:off x="0" y="0"/>
            <a:ext cx="9144000" cy="685800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head"/>
          <p:cNvSpPr txBox="1">
            <a:spLocks/>
          </p:cNvSpPr>
          <p:nvPr/>
        </p:nvSpPr>
        <p:spPr bwMode="auto">
          <a:xfrm>
            <a:off x="1611656" y="3858804"/>
            <a:ext cx="6706273" cy="958688"/>
          </a:xfrm>
          <a:prstGeom prst="rect">
            <a:avLst/>
          </a:prstGeom>
          <a:noFill/>
          <a:ln w="12700">
            <a:noFill/>
            <a:miter lim="800000"/>
            <a:headEnd/>
            <a:tailEnd/>
          </a:ln>
        </p:spPr>
        <p:txBody>
          <a:bodyPr lIns="0" tIns="0" rIns="0" bIns="0"/>
          <a:lstStyle/>
          <a:p>
            <a:pPr>
              <a:tabLst>
                <a:tab pos="3314700" algn="l"/>
              </a:tabLst>
              <a:defRPr/>
            </a:pPr>
            <a:r>
              <a:rPr lang="en-US" sz="2400" kern="0" dirty="0" smtClean="0">
                <a:solidFill>
                  <a:schemeClr val="bg1"/>
                </a:solidFill>
                <a:latin typeface="Franklin Gothic Book" pitchFamily="34" charset="0"/>
                <a:ea typeface="Segoe UI" pitchFamily="34" charset="0"/>
                <a:cs typeface="Segoe UI" pitchFamily="34" charset="0"/>
              </a:rPr>
              <a:t>Effects </a:t>
            </a:r>
            <a:r>
              <a:rPr lang="en-US" sz="2400" kern="0" dirty="0">
                <a:solidFill>
                  <a:schemeClr val="bg1"/>
                </a:solidFill>
                <a:latin typeface="Franklin Gothic Book" pitchFamily="34" charset="0"/>
                <a:ea typeface="Segoe UI" pitchFamily="34" charset="0"/>
                <a:cs typeface="Segoe UI" pitchFamily="34" charset="0"/>
              </a:rPr>
              <a:t>of Next-Generation Vehicles on Travel Demand and Highway Capacity</a:t>
            </a:r>
            <a:endParaRPr lang="en-US" sz="2400" kern="0" dirty="0">
              <a:solidFill>
                <a:schemeClr val="bg1"/>
              </a:solidFill>
              <a:latin typeface="Franklin Gothic Book" pitchFamily="34" charset="0"/>
              <a:ea typeface="Segoe UI" pitchFamily="34" charset="0"/>
              <a:cs typeface="Segoe UI" pitchFamily="34" charset="0"/>
              <a:sym typeface="Gill Sans" charset="0"/>
            </a:endParaRPr>
          </a:p>
        </p:txBody>
      </p:sp>
      <p:pic>
        <p:nvPicPr>
          <p:cNvPr id="2" name="Gear Brai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flipH="1">
            <a:off x="4230881" y="-155200"/>
            <a:ext cx="5029200" cy="4124060"/>
          </a:xfrm>
          <a:prstGeom prst="rect">
            <a:avLst/>
          </a:prstGeom>
        </p:spPr>
      </p:pic>
      <p:sp>
        <p:nvSpPr>
          <p:cNvPr id="11" name="Thinking Like a Futruist"/>
          <p:cNvSpPr txBox="1">
            <a:spLocks/>
          </p:cNvSpPr>
          <p:nvPr/>
        </p:nvSpPr>
        <p:spPr bwMode="auto">
          <a:xfrm>
            <a:off x="1510060" y="3098971"/>
            <a:ext cx="4319223" cy="1239177"/>
          </a:xfrm>
          <a:prstGeom prst="rect">
            <a:avLst/>
          </a:prstGeom>
          <a:noFill/>
          <a:ln w="12700">
            <a:noFill/>
            <a:miter lim="800000"/>
            <a:headEnd/>
            <a:tailEnd/>
          </a:ln>
        </p:spPr>
        <p:txBody>
          <a:bodyPr lIns="0" tIns="0" rIns="0" bIns="0"/>
          <a:lstStyle/>
          <a:p>
            <a:pPr>
              <a:lnSpc>
                <a:spcPts val="3100"/>
              </a:lnSpc>
              <a:tabLst>
                <a:tab pos="112713" algn="l"/>
              </a:tabLst>
              <a:defRPr/>
            </a:pPr>
            <a:r>
              <a:rPr lang="en-US" sz="7200" b="1" kern="0" cap="all" dirty="0" smtClean="0">
                <a:solidFill>
                  <a:srgbClr val="9BBB59"/>
                </a:solidFill>
                <a:latin typeface="Franklin Gothic Demi" pitchFamily="34" charset="0"/>
                <a:ea typeface="Segoe UI" pitchFamily="34" charset="0"/>
                <a:cs typeface="Segoe UI" pitchFamily="34" charset="0"/>
                <a:sym typeface="Gill Sans" charset="0"/>
              </a:rPr>
              <a:t>Thinking     	</a:t>
            </a:r>
            <a:r>
              <a:rPr lang="en-US" sz="3200" b="1" kern="0" cap="all" dirty="0" smtClean="0">
                <a:solidFill>
                  <a:srgbClr val="9BBB59"/>
                </a:solidFill>
                <a:latin typeface="Franklin Gothic Demi" pitchFamily="34" charset="0"/>
                <a:ea typeface="Segoe UI" pitchFamily="34" charset="0"/>
                <a:cs typeface="Segoe UI" pitchFamily="34" charset="0"/>
                <a:sym typeface="Gill Sans" charset="0"/>
              </a:rPr>
              <a:t>like a Futurist</a:t>
            </a:r>
            <a:endParaRPr lang="en-US" sz="3200" kern="0" dirty="0">
              <a:solidFill>
                <a:schemeClr val="tx1">
                  <a:lumMod val="50000"/>
                  <a:lumOff val="50000"/>
                </a:schemeClr>
              </a:solidFill>
              <a:latin typeface="Franklin Gothic Book" pitchFamily="34" charset="0"/>
              <a:ea typeface="Segoe UI" pitchFamily="34" charset="0"/>
              <a:cs typeface="Segoe UI" pitchFamily="34" charset="0"/>
              <a:sym typeface="Gill Sans" charset="0"/>
            </a:endParaRPr>
          </a:p>
        </p:txBody>
      </p:sp>
      <p:sp>
        <p:nvSpPr>
          <p:cNvPr id="12" name="Name/Date"/>
          <p:cNvSpPr txBox="1"/>
          <p:nvPr/>
        </p:nvSpPr>
        <p:spPr>
          <a:xfrm>
            <a:off x="1476193" y="6038090"/>
            <a:ext cx="4795473" cy="276999"/>
          </a:xfrm>
          <a:prstGeom prst="rect">
            <a:avLst/>
          </a:prstGeom>
          <a:noFill/>
        </p:spPr>
        <p:txBody>
          <a:bodyPr wrap="square" lIns="0" tIns="0" rIns="0" bIns="0" rtlCol="0">
            <a:spAutoFit/>
          </a:bodyPr>
          <a:lstStyle/>
          <a:p>
            <a:r>
              <a:rPr lang="en-US" cap="all" spc="-40" baseline="0" dirty="0" smtClean="0">
                <a:solidFill>
                  <a:srgbClr val="9BBB59"/>
                </a:solidFill>
                <a:latin typeface="Franklin Gothic Demi Cond" pitchFamily="34" charset="0"/>
              </a:rPr>
              <a:t>AMPO ANNUAL conference </a:t>
            </a:r>
            <a:r>
              <a:rPr lang="en-US" dirty="0" smtClean="0">
                <a:solidFill>
                  <a:schemeClr val="bg1"/>
                </a:solidFill>
                <a:latin typeface="Franklin Gothic Book" pitchFamily="34" charset="0"/>
              </a:rPr>
              <a:t>| October 21, 2014</a:t>
            </a:r>
            <a:endParaRPr lang="en-US" dirty="0">
              <a:solidFill>
                <a:schemeClr val="bg1"/>
              </a:solidFill>
              <a:latin typeface="Franklin Gothic Book" pitchFamily="34" charset="0"/>
            </a:endParaRPr>
          </a:p>
        </p:txBody>
      </p:sp>
      <p:sp>
        <p:nvSpPr>
          <p:cNvPr id="7" name="Name/Date"/>
          <p:cNvSpPr txBox="1"/>
          <p:nvPr/>
        </p:nvSpPr>
        <p:spPr>
          <a:xfrm>
            <a:off x="1459781" y="5065075"/>
            <a:ext cx="4795473" cy="553998"/>
          </a:xfrm>
          <a:prstGeom prst="rect">
            <a:avLst/>
          </a:prstGeom>
          <a:noFill/>
        </p:spPr>
        <p:txBody>
          <a:bodyPr wrap="square" lIns="0" tIns="0" rIns="0" bIns="0" rtlCol="0">
            <a:spAutoFit/>
          </a:bodyPr>
          <a:lstStyle/>
          <a:p>
            <a:r>
              <a:rPr lang="en-US" dirty="0" smtClean="0">
                <a:solidFill>
                  <a:schemeClr val="bg1"/>
                </a:solidFill>
                <a:latin typeface="Franklin Gothic Book" pitchFamily="34" charset="0"/>
              </a:rPr>
              <a:t>Mike Wallace, </a:t>
            </a:r>
            <a:r>
              <a:rPr lang="en-US" sz="1600" b="1" cap="all" spc="-40" dirty="0" smtClean="0">
                <a:solidFill>
                  <a:srgbClr val="9BBB59"/>
                </a:solidFill>
                <a:latin typeface="Franklin Gothic Book" pitchFamily="34" charset="0"/>
              </a:rPr>
              <a:t>Fehr &amp; Peers </a:t>
            </a:r>
          </a:p>
          <a:p>
            <a:r>
              <a:rPr lang="en-US" dirty="0" smtClean="0">
                <a:solidFill>
                  <a:schemeClr val="bg1"/>
                </a:solidFill>
                <a:latin typeface="Franklin Gothic Book" pitchFamily="34" charset="0"/>
              </a:rPr>
              <a:t>Director </a:t>
            </a:r>
            <a:r>
              <a:rPr lang="en-US" dirty="0" smtClean="0">
                <a:solidFill>
                  <a:schemeClr val="bg1"/>
                </a:solidFill>
                <a:latin typeface="Franklin Gothic Book" pitchFamily="34" charset="0"/>
              </a:rPr>
              <a:t>of Behavior Analysis &amp; </a:t>
            </a:r>
            <a:r>
              <a:rPr lang="en-US" dirty="0" smtClean="0">
                <a:solidFill>
                  <a:schemeClr val="bg1"/>
                </a:solidFill>
                <a:latin typeface="Franklin Gothic Book" pitchFamily="34" charset="0"/>
              </a:rPr>
              <a:t>Forecasting</a:t>
            </a:r>
            <a:endParaRPr lang="en-US" dirty="0" smtClean="0">
              <a:solidFill>
                <a:schemeClr val="bg1"/>
              </a:solidFill>
              <a:latin typeface="Franklin Gothic Book" pitchFamily="34" charset="0"/>
            </a:endParaRPr>
          </a:p>
        </p:txBody>
      </p:sp>
    </p:spTree>
    <p:extLst>
      <p:ext uri="{BB962C8B-B14F-4D97-AF65-F5344CB8AC3E}">
        <p14:creationId xmlns:p14="http://schemas.microsoft.com/office/powerpoint/2010/main" xmlns="" val="286810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g line Graph" hidden="1"/>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43433" y="2088140"/>
            <a:ext cx="8057133" cy="3156239"/>
          </a:xfrm>
          <a:prstGeom prst="rect">
            <a:avLst/>
          </a:prstGeom>
        </p:spPr>
      </p:pic>
      <p:sp>
        <p:nvSpPr>
          <p:cNvPr id="4" name="Factors impacting VMT"/>
          <p:cNvSpPr txBox="1"/>
          <p:nvPr/>
        </p:nvSpPr>
        <p:spPr>
          <a:xfrm>
            <a:off x="3830233" y="702018"/>
            <a:ext cx="3061479" cy="338554"/>
          </a:xfrm>
          <a:prstGeom prst="rect">
            <a:avLst/>
          </a:prstGeom>
          <a:noFill/>
        </p:spPr>
        <p:txBody>
          <a:bodyPr wrap="none" lIns="0" tIns="0" rIns="0" bIns="0" rtlCol="0">
            <a:spAutoFit/>
          </a:bodyPr>
          <a:lstStyle/>
          <a:p>
            <a:r>
              <a:rPr lang="en-US" sz="2200" cap="all" dirty="0">
                <a:solidFill>
                  <a:schemeClr val="bg1"/>
                </a:solidFill>
                <a:latin typeface="Franklin Gothic Book" pitchFamily="34" charset="0"/>
              </a:rPr>
              <a:t>Factors Impacting VMT</a:t>
            </a:r>
          </a:p>
        </p:txBody>
      </p:sp>
      <p:grpSp>
        <p:nvGrpSpPr>
          <p:cNvPr id="13" name="Group 12"/>
          <p:cNvGrpSpPr/>
          <p:nvPr/>
        </p:nvGrpSpPr>
        <p:grpSpPr>
          <a:xfrm>
            <a:off x="330380" y="-66486"/>
            <a:ext cx="3269040" cy="1292662"/>
            <a:chOff x="330380" y="-66486"/>
            <a:chExt cx="3269040" cy="1292662"/>
          </a:xfrm>
        </p:grpSpPr>
        <p:sp>
          <p:nvSpPr>
            <p:cNvPr id="14" name="part 1"/>
            <p:cNvSpPr txBox="1"/>
            <p:nvPr/>
          </p:nvSpPr>
          <p:spPr>
            <a:xfrm>
              <a:off x="330380" y="-66486"/>
              <a:ext cx="3048912" cy="1292662"/>
            </a:xfrm>
            <a:prstGeom prst="rect">
              <a:avLst/>
            </a:prstGeom>
            <a:noFill/>
          </p:spPr>
          <p:txBody>
            <a:bodyPr wrap="none" lIns="0" tIns="0" rIns="0" bIns="0" rtlCol="0">
              <a:spAutoFit/>
            </a:bodyPr>
            <a:lstStyle/>
            <a:p>
              <a:r>
                <a:rPr lang="en-US" sz="8400" spc="-300" dirty="0" smtClean="0">
                  <a:solidFill>
                    <a:schemeClr val="bg1"/>
                  </a:solidFill>
                  <a:latin typeface="Franklin Gothic Heavy" pitchFamily="34" charset="0"/>
                </a:rPr>
                <a:t>trends</a:t>
              </a:r>
              <a:endParaRPr lang="en-US" sz="8400" spc="-300" dirty="0">
                <a:solidFill>
                  <a:schemeClr val="bg1"/>
                </a:solidFill>
                <a:latin typeface="Franklin Gothic Heavy" pitchFamily="34" charset="0"/>
              </a:endParaRPr>
            </a:p>
          </p:txBody>
        </p:sp>
        <p:sp>
          <p:nvSpPr>
            <p:cNvPr id="16" name="green square"/>
            <p:cNvSpPr/>
            <p:nvPr/>
          </p:nvSpPr>
          <p:spPr>
            <a:xfrm>
              <a:off x="3435746" y="804734"/>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Factor circles 2013 Factors Impacting VMT"/>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190324" y="1187182"/>
            <a:ext cx="4900147" cy="5461703"/>
          </a:xfrm>
          <a:prstGeom prst="rect">
            <a:avLst/>
          </a:prstGeom>
        </p:spPr>
      </p:pic>
      <p:sp>
        <p:nvSpPr>
          <p:cNvPr id="20" name="Blue  Rectangle"/>
          <p:cNvSpPr/>
          <p:nvPr/>
        </p:nvSpPr>
        <p:spPr>
          <a:xfrm>
            <a:off x="-80128" y="1040572"/>
            <a:ext cx="9452728" cy="5990192"/>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4A67"/>
              </a:solidFill>
            </a:endParaRPr>
          </a:p>
        </p:txBody>
      </p:sp>
      <p:sp>
        <p:nvSpPr>
          <p:cNvPr id="8" name="Rectangle 7"/>
          <p:cNvSpPr/>
          <p:nvPr/>
        </p:nvSpPr>
        <p:spPr>
          <a:xfrm>
            <a:off x="330380" y="6329905"/>
            <a:ext cx="2933815" cy="31898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cNvSpPr txBox="1"/>
          <p:nvPr/>
        </p:nvSpPr>
        <p:spPr>
          <a:xfrm>
            <a:off x="276439" y="6516937"/>
            <a:ext cx="3324687" cy="161583"/>
          </a:xfrm>
          <a:prstGeom prst="rect">
            <a:avLst/>
          </a:prstGeom>
          <a:noFill/>
        </p:spPr>
        <p:txBody>
          <a:bodyPr wrap="square" lIns="0" tIns="0" rIns="0" bIns="0" rtlCol="0">
            <a:spAutoFit/>
          </a:bodyPr>
          <a:lstStyle/>
          <a:p>
            <a:r>
              <a:rPr lang="en-US" sz="1050" cap="all" spc="-40" baseline="0" dirty="0" smtClean="0">
                <a:solidFill>
                  <a:srgbClr val="9BBB59"/>
                </a:solidFill>
                <a:latin typeface="Franklin Gothic Demi Cond" pitchFamily="34" charset="0"/>
              </a:rPr>
              <a:t>North bay Engineers club    </a:t>
            </a:r>
            <a:r>
              <a:rPr lang="en-US" sz="1000" dirty="0" smtClean="0">
                <a:solidFill>
                  <a:schemeClr val="bg1"/>
                </a:solidFill>
                <a:latin typeface="Franklin Gothic Book" pitchFamily="34" charset="0"/>
              </a:rPr>
              <a:t>  thinking like a futurist</a:t>
            </a:r>
            <a:endParaRPr lang="en-US" sz="1000" dirty="0">
              <a:solidFill>
                <a:schemeClr val="bg1"/>
              </a:solidFill>
              <a:latin typeface="Franklin Gothic Book" pitchFamily="34" charset="0"/>
            </a:endParaRPr>
          </a:p>
        </p:txBody>
      </p:sp>
      <p:pic>
        <p:nvPicPr>
          <p:cNvPr id="22" name="Picture 2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rot="494750" flipH="1">
            <a:off x="1600690" y="6470222"/>
            <a:ext cx="226804" cy="185984"/>
          </a:xfrm>
          <a:prstGeom prst="rect">
            <a:avLst/>
          </a:prstGeom>
        </p:spPr>
      </p:pic>
    </p:spTree>
    <p:extLst>
      <p:ext uri="{BB962C8B-B14F-4D97-AF65-F5344CB8AC3E}">
        <p14:creationId xmlns:p14="http://schemas.microsoft.com/office/powerpoint/2010/main" xmlns="" val="15324501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30380" y="-61724"/>
            <a:ext cx="2881128" cy="1292662"/>
            <a:chOff x="330380" y="-61724"/>
            <a:chExt cx="2881128" cy="1292662"/>
          </a:xfrm>
        </p:grpSpPr>
        <p:sp>
          <p:nvSpPr>
            <p:cNvPr id="2" name="part 1"/>
            <p:cNvSpPr txBox="1"/>
            <p:nvPr/>
          </p:nvSpPr>
          <p:spPr>
            <a:xfrm>
              <a:off x="330380" y="-61724"/>
              <a:ext cx="2650469" cy="1292662"/>
            </a:xfrm>
            <a:prstGeom prst="rect">
              <a:avLst/>
            </a:prstGeom>
            <a:noFill/>
          </p:spPr>
          <p:txBody>
            <a:bodyPr wrap="none" lIns="0" tIns="0" rIns="0" bIns="0" rtlCol="0">
              <a:spAutoFit/>
            </a:bodyPr>
            <a:lstStyle/>
            <a:p>
              <a:r>
                <a:rPr lang="en-US" sz="8400" spc="-450" dirty="0" smtClean="0">
                  <a:solidFill>
                    <a:schemeClr val="bg1"/>
                  </a:solidFill>
                  <a:latin typeface="Franklin Gothic Heavy" pitchFamily="34" charset="0"/>
                </a:rPr>
                <a:t>part 2</a:t>
              </a:r>
              <a:endParaRPr lang="en-US" sz="8400" spc="-450" dirty="0">
                <a:solidFill>
                  <a:schemeClr val="bg1"/>
                </a:solidFill>
                <a:latin typeface="Franklin Gothic Heavy" pitchFamily="34" charset="0"/>
              </a:endParaRPr>
            </a:p>
          </p:txBody>
        </p:sp>
        <p:sp>
          <p:nvSpPr>
            <p:cNvPr id="3" name="green square"/>
            <p:cNvSpPr/>
            <p:nvPr/>
          </p:nvSpPr>
          <p:spPr>
            <a:xfrm>
              <a:off x="3047834" y="804734"/>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9499" y="3884613"/>
            <a:ext cx="9298340" cy="3146151"/>
          </a:xfrm>
          <a:prstGeom prst="rect">
            <a:avLst/>
          </a:prstGeom>
        </p:spPr>
      </p:pic>
      <p:sp>
        <p:nvSpPr>
          <p:cNvPr id="19" name="White Rectangle"/>
          <p:cNvSpPr/>
          <p:nvPr/>
        </p:nvSpPr>
        <p:spPr>
          <a:xfrm>
            <a:off x="-75414" y="2700125"/>
            <a:ext cx="9304255" cy="146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emographic &amp; ..."/>
          <p:cNvSpPr txBox="1"/>
          <p:nvPr/>
        </p:nvSpPr>
        <p:spPr>
          <a:xfrm>
            <a:off x="3285309" y="702018"/>
            <a:ext cx="2434384" cy="338554"/>
          </a:xfrm>
          <a:prstGeom prst="rect">
            <a:avLst/>
          </a:prstGeom>
          <a:noFill/>
        </p:spPr>
        <p:txBody>
          <a:bodyPr wrap="none" lIns="0" tIns="0" rIns="0" bIns="0" rtlCol="0">
            <a:spAutoFit/>
          </a:bodyPr>
          <a:lstStyle/>
          <a:p>
            <a:r>
              <a:rPr lang="en-US" sz="2200" cap="all" dirty="0" smtClean="0">
                <a:solidFill>
                  <a:schemeClr val="bg1"/>
                </a:solidFill>
                <a:latin typeface="Franklin Gothic Book" pitchFamily="34" charset="0"/>
              </a:rPr>
              <a:t>Vehicle evolution</a:t>
            </a:r>
            <a:endParaRPr lang="en-US" sz="2200" cap="all" dirty="0">
              <a:solidFill>
                <a:schemeClr val="bg1"/>
              </a:solidFill>
              <a:latin typeface="Franklin Gothic Book" pitchFamily="34" charset="0"/>
            </a:endParaRPr>
          </a:p>
        </p:txBody>
      </p:sp>
      <p:sp>
        <p:nvSpPr>
          <p:cNvPr id="18" name="Rectangle 3"/>
          <p:cNvSpPr txBox="1">
            <a:spLocks noChangeArrowheads="1"/>
          </p:cNvSpPr>
          <p:nvPr/>
        </p:nvSpPr>
        <p:spPr bwMode="auto">
          <a:xfrm>
            <a:off x="704482" y="3006513"/>
            <a:ext cx="7750377" cy="1004887"/>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dirty="0">
                <a:solidFill>
                  <a:srgbClr val="2E4A67"/>
                </a:solidFill>
                <a:latin typeface="Franklin Gothic Book" pitchFamily="34" charset="0"/>
              </a:rPr>
              <a:t>Looked at autonomous and connected vehicles and their impact on how we think about transportation projects</a:t>
            </a:r>
          </a:p>
        </p:txBody>
      </p:sp>
      <p:sp>
        <p:nvSpPr>
          <p:cNvPr id="9" name="Blue  Rectangle"/>
          <p:cNvSpPr/>
          <p:nvPr/>
        </p:nvSpPr>
        <p:spPr>
          <a:xfrm>
            <a:off x="-80128" y="2365830"/>
            <a:ext cx="9452728" cy="4664934"/>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4A67"/>
              </a:solidFill>
            </a:endParaRPr>
          </a:p>
        </p:txBody>
      </p:sp>
    </p:spTree>
    <p:extLst>
      <p:ext uri="{BB962C8B-B14F-4D97-AF65-F5344CB8AC3E}">
        <p14:creationId xmlns:p14="http://schemas.microsoft.com/office/powerpoint/2010/main" xmlns="" val="1696656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ographic &amp; ..."/>
          <p:cNvSpPr txBox="1"/>
          <p:nvPr/>
        </p:nvSpPr>
        <p:spPr>
          <a:xfrm>
            <a:off x="5097058" y="784548"/>
            <a:ext cx="2341988" cy="338554"/>
          </a:xfrm>
          <a:prstGeom prst="rect">
            <a:avLst/>
          </a:prstGeom>
          <a:noFill/>
        </p:spPr>
        <p:txBody>
          <a:bodyPr wrap="none" lIns="0" tIns="0" rIns="0" bIns="0" rtlCol="0">
            <a:spAutoFit/>
          </a:bodyPr>
          <a:lstStyle/>
          <a:p>
            <a:r>
              <a:rPr lang="en-US" sz="2200" cap="all" dirty="0" smtClean="0">
                <a:solidFill>
                  <a:srgbClr val="2E4A67"/>
                </a:solidFill>
                <a:latin typeface="Franklin Gothic Book" pitchFamily="34" charset="0"/>
              </a:rPr>
              <a:t>Level Definitions</a:t>
            </a:r>
            <a:endParaRPr lang="en-US" sz="2200" cap="all" dirty="0">
              <a:solidFill>
                <a:srgbClr val="2E4A67"/>
              </a:solidFill>
              <a:latin typeface="Franklin Gothic Book" pitchFamily="34" charset="0"/>
            </a:endParaRPr>
          </a:p>
        </p:txBody>
      </p:sp>
      <p:sp>
        <p:nvSpPr>
          <p:cNvPr id="5" name="White Rectangle" hidden="1"/>
          <p:cNvSpPr/>
          <p:nvPr/>
        </p:nvSpPr>
        <p:spPr>
          <a:xfrm>
            <a:off x="-203200" y="-180309"/>
            <a:ext cx="9588499" cy="742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Levels chart"/>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30380" y="1408963"/>
            <a:ext cx="8748532" cy="4391762"/>
          </a:xfrm>
          <a:prstGeom prst="rect">
            <a:avLst/>
          </a:prstGeom>
        </p:spPr>
      </p:pic>
      <p:grpSp>
        <p:nvGrpSpPr>
          <p:cNvPr id="9" name="Title"/>
          <p:cNvGrpSpPr/>
          <p:nvPr/>
        </p:nvGrpSpPr>
        <p:grpSpPr>
          <a:xfrm>
            <a:off x="330380" y="16044"/>
            <a:ext cx="4554915" cy="1292662"/>
            <a:chOff x="330380" y="-66486"/>
            <a:chExt cx="4554915" cy="1292662"/>
          </a:xfrm>
        </p:grpSpPr>
        <p:grpSp>
          <p:nvGrpSpPr>
            <p:cNvPr id="15" name="Group 14"/>
            <p:cNvGrpSpPr/>
            <p:nvPr/>
          </p:nvGrpSpPr>
          <p:grpSpPr>
            <a:xfrm>
              <a:off x="330380" y="-66486"/>
              <a:ext cx="4554915" cy="1292662"/>
              <a:chOff x="330380" y="-66486"/>
              <a:chExt cx="4554915" cy="1292662"/>
            </a:xfrm>
          </p:grpSpPr>
          <p:sp>
            <p:nvSpPr>
              <p:cNvPr id="2" name="part 1"/>
              <p:cNvSpPr txBox="1"/>
              <p:nvPr/>
            </p:nvSpPr>
            <p:spPr>
              <a:xfrm>
                <a:off x="330380" y="-66486"/>
                <a:ext cx="4379917" cy="1292662"/>
              </a:xfrm>
              <a:prstGeom prst="rect">
                <a:avLst/>
              </a:prstGeom>
              <a:noFill/>
            </p:spPr>
            <p:txBody>
              <a:bodyPr wrap="none" lIns="0" tIns="0" rIns="0" bIns="0" rtlCol="0">
                <a:spAutoFit/>
              </a:bodyPr>
              <a:lstStyle/>
              <a:p>
                <a:r>
                  <a:rPr lang="en-US" sz="8400" spc="-300" dirty="0" smtClean="0">
                    <a:solidFill>
                      <a:srgbClr val="2E4A67"/>
                    </a:solidFill>
                    <a:latin typeface="Franklin Gothic Heavy" pitchFamily="34" charset="0"/>
                  </a:rPr>
                  <a:t>evolution</a:t>
                </a:r>
                <a:endParaRPr lang="en-US" sz="8400" spc="-300" dirty="0">
                  <a:solidFill>
                    <a:srgbClr val="2E4A67"/>
                  </a:solidFill>
                  <a:latin typeface="Franklin Gothic Heavy" pitchFamily="34" charset="0"/>
                </a:endParaRPr>
              </a:p>
            </p:txBody>
          </p:sp>
          <p:sp>
            <p:nvSpPr>
              <p:cNvPr id="3" name="green square"/>
              <p:cNvSpPr/>
              <p:nvPr/>
            </p:nvSpPr>
            <p:spPr>
              <a:xfrm>
                <a:off x="4721621" y="797591"/>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749480" y="-16107"/>
              <a:ext cx="1387111" cy="584775"/>
            </a:xfrm>
            <a:prstGeom prst="rect">
              <a:avLst/>
            </a:prstGeom>
            <a:noFill/>
          </p:spPr>
          <p:txBody>
            <a:bodyPr wrap="none" rtlCol="0">
              <a:spAutoFit/>
            </a:bodyPr>
            <a:lstStyle/>
            <a:p>
              <a:r>
                <a:rPr lang="en-US" sz="3200" spc="-200" dirty="0" smtClean="0">
                  <a:solidFill>
                    <a:srgbClr val="2E4A67"/>
                  </a:solidFill>
                  <a:latin typeface="Franklin Gothic Heavy" pitchFamily="34" charset="0"/>
                </a:rPr>
                <a:t>vehicle</a:t>
              </a:r>
              <a:endParaRPr lang="en-US" sz="3200" spc="-200" dirty="0">
                <a:solidFill>
                  <a:srgbClr val="2E4A67"/>
                </a:solidFill>
                <a:latin typeface="Franklin Gothic Heavy" pitchFamily="34" charset="0"/>
              </a:endParaRPr>
            </a:p>
          </p:txBody>
        </p:sp>
      </p:grpSp>
      <p:sp>
        <p:nvSpPr>
          <p:cNvPr id="10" name="White cover Rectangle"/>
          <p:cNvSpPr/>
          <p:nvPr/>
        </p:nvSpPr>
        <p:spPr>
          <a:xfrm>
            <a:off x="66675" y="1408963"/>
            <a:ext cx="8963025" cy="492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962411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Nissian Clip"/>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0" y="1308706"/>
            <a:ext cx="3572540" cy="4000276"/>
          </a:xfrm>
          <a:prstGeom prst="rect">
            <a:avLst/>
          </a:prstGeom>
        </p:spPr>
      </p:pic>
      <p:grpSp>
        <p:nvGrpSpPr>
          <p:cNvPr id="24" name="Title"/>
          <p:cNvGrpSpPr/>
          <p:nvPr/>
        </p:nvGrpSpPr>
        <p:grpSpPr>
          <a:xfrm>
            <a:off x="330380" y="16044"/>
            <a:ext cx="4554915" cy="1292662"/>
            <a:chOff x="330380" y="-66486"/>
            <a:chExt cx="4554915" cy="1292662"/>
          </a:xfrm>
        </p:grpSpPr>
        <p:grpSp>
          <p:nvGrpSpPr>
            <p:cNvPr id="25" name="Group 24"/>
            <p:cNvGrpSpPr/>
            <p:nvPr/>
          </p:nvGrpSpPr>
          <p:grpSpPr>
            <a:xfrm>
              <a:off x="330380" y="-66486"/>
              <a:ext cx="4554915" cy="1292662"/>
              <a:chOff x="330380" y="-66486"/>
              <a:chExt cx="4554915" cy="1292662"/>
            </a:xfrm>
          </p:grpSpPr>
          <p:sp>
            <p:nvSpPr>
              <p:cNvPr id="27" name="evolution title"/>
              <p:cNvSpPr txBox="1"/>
              <p:nvPr/>
            </p:nvSpPr>
            <p:spPr>
              <a:xfrm>
                <a:off x="330380" y="-66486"/>
                <a:ext cx="4379917" cy="1292662"/>
              </a:xfrm>
              <a:prstGeom prst="rect">
                <a:avLst/>
              </a:prstGeom>
              <a:noFill/>
            </p:spPr>
            <p:txBody>
              <a:bodyPr wrap="none" lIns="0" tIns="0" rIns="0" bIns="0" rtlCol="0">
                <a:spAutoFit/>
              </a:bodyPr>
              <a:lstStyle/>
              <a:p>
                <a:r>
                  <a:rPr lang="en-US" sz="8400" spc="-300" dirty="0" smtClean="0">
                    <a:solidFill>
                      <a:schemeClr val="bg1"/>
                    </a:solidFill>
                    <a:latin typeface="Franklin Gothic Heavy" pitchFamily="34" charset="0"/>
                  </a:rPr>
                  <a:t>evolution</a:t>
                </a:r>
                <a:endParaRPr lang="en-US" sz="8400" spc="-300" dirty="0">
                  <a:solidFill>
                    <a:schemeClr val="bg1"/>
                  </a:solidFill>
                  <a:latin typeface="Franklin Gothic Heavy" pitchFamily="34" charset="0"/>
                </a:endParaRPr>
              </a:p>
            </p:txBody>
          </p:sp>
          <p:sp>
            <p:nvSpPr>
              <p:cNvPr id="28" name="green square"/>
              <p:cNvSpPr/>
              <p:nvPr/>
            </p:nvSpPr>
            <p:spPr>
              <a:xfrm>
                <a:off x="4721621" y="797591"/>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vehicle"/>
            <p:cNvSpPr txBox="1"/>
            <p:nvPr/>
          </p:nvSpPr>
          <p:spPr>
            <a:xfrm>
              <a:off x="736482" y="-16107"/>
              <a:ext cx="1387111" cy="584775"/>
            </a:xfrm>
            <a:prstGeom prst="rect">
              <a:avLst/>
            </a:prstGeom>
            <a:noFill/>
          </p:spPr>
          <p:txBody>
            <a:bodyPr wrap="none" rtlCol="0">
              <a:spAutoFit/>
            </a:bodyPr>
            <a:lstStyle/>
            <a:p>
              <a:r>
                <a:rPr lang="en-US" sz="3200" spc="-200" dirty="0" smtClean="0">
                  <a:solidFill>
                    <a:schemeClr val="bg1"/>
                  </a:solidFill>
                  <a:latin typeface="Franklin Gothic Heavy" pitchFamily="34" charset="0"/>
                </a:rPr>
                <a:t>vehicle</a:t>
              </a:r>
              <a:endParaRPr lang="en-US" sz="3200" spc="-200" dirty="0">
                <a:solidFill>
                  <a:schemeClr val="bg1"/>
                </a:solidFill>
                <a:latin typeface="Franklin Gothic Heavy" pitchFamily="34" charset="0"/>
              </a:endParaRPr>
            </a:p>
          </p:txBody>
        </p:sp>
      </p:grpSp>
      <p:sp>
        <p:nvSpPr>
          <p:cNvPr id="29" name="Factors"/>
          <p:cNvSpPr txBox="1"/>
          <p:nvPr/>
        </p:nvSpPr>
        <p:spPr>
          <a:xfrm>
            <a:off x="5097058" y="784548"/>
            <a:ext cx="1076064" cy="338554"/>
          </a:xfrm>
          <a:prstGeom prst="rect">
            <a:avLst/>
          </a:prstGeom>
          <a:noFill/>
        </p:spPr>
        <p:txBody>
          <a:bodyPr wrap="none" lIns="0" tIns="0" rIns="0" bIns="0" rtlCol="0">
            <a:spAutoFit/>
          </a:bodyPr>
          <a:lstStyle/>
          <a:p>
            <a:r>
              <a:rPr lang="en-US" sz="2200" cap="all" dirty="0" smtClean="0">
                <a:solidFill>
                  <a:schemeClr val="bg1"/>
                </a:solidFill>
                <a:latin typeface="Franklin Gothic Book" pitchFamily="34" charset="0"/>
              </a:rPr>
              <a:t>factors</a:t>
            </a:r>
            <a:endParaRPr lang="en-US" sz="2200" cap="all" dirty="0">
              <a:solidFill>
                <a:schemeClr val="bg1"/>
              </a:solidFill>
              <a:latin typeface="Franklin Gothic Book" pitchFamily="34" charset="0"/>
            </a:endParaRPr>
          </a:p>
        </p:txBody>
      </p:sp>
      <p:pic>
        <p:nvPicPr>
          <p:cNvPr id="22" name="Self driving Clip"/>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690829" y="1308706"/>
            <a:ext cx="3456639" cy="4676462"/>
          </a:xfrm>
          <a:prstGeom prst="rect">
            <a:avLst/>
          </a:prstGeom>
        </p:spPr>
      </p:pic>
      <p:pic>
        <p:nvPicPr>
          <p:cNvPr id="21" name="google Clip"/>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2483145" y="2033222"/>
            <a:ext cx="4454304" cy="3172451"/>
          </a:xfrm>
          <a:prstGeom prst="rect">
            <a:avLst/>
          </a:prstGeom>
          <a:ln w="12700">
            <a:solidFill>
              <a:schemeClr val="tx1">
                <a:lumMod val="65000"/>
                <a:lumOff val="35000"/>
              </a:schemeClr>
            </a:solidFill>
          </a:ln>
        </p:spPr>
      </p:pic>
      <p:sp>
        <p:nvSpPr>
          <p:cNvPr id="23" name="White  Rectangle"/>
          <p:cNvSpPr/>
          <p:nvPr/>
        </p:nvSpPr>
        <p:spPr>
          <a:xfrm>
            <a:off x="-80128" y="4161034"/>
            <a:ext cx="9350252" cy="2823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4A67"/>
              </a:solidFill>
            </a:endParaRPr>
          </a:p>
        </p:txBody>
      </p:sp>
      <p:sp>
        <p:nvSpPr>
          <p:cNvPr id="7" name="Bullets"/>
          <p:cNvSpPr txBox="1">
            <a:spLocks noChangeArrowheads="1"/>
          </p:cNvSpPr>
          <p:nvPr/>
        </p:nvSpPr>
        <p:spPr bwMode="auto">
          <a:xfrm>
            <a:off x="791074" y="4422663"/>
            <a:ext cx="7759160" cy="1694367"/>
          </a:xfrm>
          <a:prstGeom prst="rect">
            <a:avLst/>
          </a:prstGeom>
          <a:ln>
            <a:miter lim="800000"/>
            <a:headEnd/>
            <a:tailEnd/>
          </a:ln>
        </p:spPr>
        <p:txBody>
          <a:bodyPr vert="horz" wrap="square" lIns="0" tIns="0" rIns="0" bIns="0" numCol="2" spcCol="0"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038" indent="-173038" eaLnBrk="0" fontAlgn="base" hangingPunct="0">
              <a:lnSpc>
                <a:spcPts val="2400"/>
              </a:lnSpc>
              <a:spcBef>
                <a:spcPct val="0"/>
              </a:spcBef>
              <a:spcAft>
                <a:spcPts val="1200"/>
              </a:spcAft>
              <a:buClr>
                <a:schemeClr val="tx1"/>
              </a:buClr>
              <a:buSzPct val="110000"/>
              <a:defRPr/>
            </a:pPr>
            <a:r>
              <a:rPr lang="en-US" sz="2400" dirty="0" smtClean="0">
                <a:solidFill>
                  <a:srgbClr val="2E4A67"/>
                </a:solidFill>
                <a:latin typeface="Franklin Gothic Book" pitchFamily="34" charset="0"/>
                <a:sym typeface="Arial" pitchFamily="34" charset="0"/>
              </a:rPr>
              <a:t>Technology</a:t>
            </a: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r>
              <a:rPr lang="en-US" sz="2400" dirty="0" smtClean="0">
                <a:solidFill>
                  <a:srgbClr val="2E4A67"/>
                </a:solidFill>
                <a:latin typeface="Franklin Gothic Book" pitchFamily="34" charset="0"/>
                <a:sym typeface="Arial" pitchFamily="34" charset="0"/>
              </a:rPr>
              <a:t>Licensing/Insurance</a:t>
            </a: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r>
              <a:rPr lang="en-US" sz="2400" dirty="0" smtClean="0">
                <a:solidFill>
                  <a:srgbClr val="2E4A67"/>
                </a:solidFill>
                <a:latin typeface="Franklin Gothic Book" pitchFamily="34" charset="0"/>
              </a:rPr>
              <a:t>Legal/Liability</a:t>
            </a: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endParaRPr lang="en-US" sz="2400" dirty="0" smtClean="0">
              <a:solidFill>
                <a:srgbClr val="2E4A67"/>
              </a:solidFill>
              <a:latin typeface="Franklin Gothic Book" pitchFamily="34" charset="0"/>
            </a:endParaRP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endParaRPr lang="en-US" sz="2400" dirty="0">
              <a:solidFill>
                <a:srgbClr val="2E4A67"/>
              </a:solidFill>
              <a:latin typeface="Franklin Gothic Book" pitchFamily="34" charset="0"/>
            </a:endParaRP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endParaRPr lang="en-US" sz="2400" dirty="0" smtClean="0">
              <a:solidFill>
                <a:srgbClr val="2E4A67"/>
              </a:solidFill>
              <a:latin typeface="Franklin Gothic Book" pitchFamily="34" charset="0"/>
            </a:endParaRP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endParaRPr lang="en-US" sz="2400" dirty="0">
              <a:solidFill>
                <a:srgbClr val="2E4A67"/>
              </a:solidFill>
              <a:latin typeface="Franklin Gothic Book" pitchFamily="34" charset="0"/>
            </a:endParaRP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r>
              <a:rPr lang="en-US" sz="2400" dirty="0" smtClean="0">
                <a:solidFill>
                  <a:srgbClr val="2E4A67"/>
                </a:solidFill>
                <a:latin typeface="Franklin Gothic Book" pitchFamily="34" charset="0"/>
              </a:rPr>
              <a:t>Privacy/Security</a:t>
            </a: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r>
              <a:rPr lang="en-US" sz="2400" dirty="0" smtClean="0">
                <a:solidFill>
                  <a:srgbClr val="2E4A67"/>
                </a:solidFill>
                <a:latin typeface="Franklin Gothic Book" pitchFamily="34" charset="0"/>
              </a:rPr>
              <a:t>Cost/Equity</a:t>
            </a:r>
          </a:p>
          <a:p>
            <a:pPr marL="173038" lvl="1" indent="-173038" eaLnBrk="0" fontAlgn="base" hangingPunct="0">
              <a:lnSpc>
                <a:spcPts val="2400"/>
              </a:lnSpc>
              <a:spcBef>
                <a:spcPct val="0"/>
              </a:spcBef>
              <a:spcAft>
                <a:spcPts val="1200"/>
              </a:spcAft>
              <a:buClr>
                <a:schemeClr val="tx1"/>
              </a:buClr>
              <a:buSzPct val="110000"/>
              <a:buFont typeface="Arial" pitchFamily="34" charset="0"/>
              <a:buChar char="•"/>
              <a:defRPr/>
            </a:pPr>
            <a:r>
              <a:rPr lang="en-US" sz="2400" dirty="0">
                <a:solidFill>
                  <a:srgbClr val="2E4A67"/>
                </a:solidFill>
                <a:latin typeface="Franklin Gothic Book" pitchFamily="34" charset="0"/>
              </a:rPr>
              <a:t>Popularity of cars </a:t>
            </a:r>
            <a:r>
              <a:rPr lang="en-US" sz="2400" dirty="0" smtClean="0">
                <a:solidFill>
                  <a:srgbClr val="2E4A67"/>
                </a:solidFill>
                <a:latin typeface="Franklin Gothic Book" pitchFamily="34" charset="0"/>
              </a:rPr>
              <a:t/>
            </a:r>
            <a:br>
              <a:rPr lang="en-US" sz="2400" dirty="0" smtClean="0">
                <a:solidFill>
                  <a:srgbClr val="2E4A67"/>
                </a:solidFill>
                <a:latin typeface="Franklin Gothic Book" pitchFamily="34" charset="0"/>
              </a:rPr>
            </a:br>
            <a:r>
              <a:rPr lang="en-US" sz="2400" dirty="0" smtClean="0">
                <a:solidFill>
                  <a:srgbClr val="2E4A67"/>
                </a:solidFill>
                <a:latin typeface="Franklin Gothic Book" pitchFamily="34" charset="0"/>
              </a:rPr>
              <a:t>as service</a:t>
            </a:r>
            <a:endParaRPr lang="en-US" sz="2400" dirty="0">
              <a:solidFill>
                <a:srgbClr val="2E4A67"/>
              </a:solidFill>
              <a:latin typeface="Franklin Gothic Book" pitchFamily="34" charset="0"/>
              <a:sym typeface="Arial" pitchFamily="34" charset="0"/>
            </a:endParaRPr>
          </a:p>
          <a:p>
            <a:pPr marL="111125" lvl="1" indent="-111125" eaLnBrk="0" fontAlgn="base" hangingPunct="0">
              <a:lnSpc>
                <a:spcPts val="2400"/>
              </a:lnSpc>
              <a:spcBef>
                <a:spcPct val="0"/>
              </a:spcBef>
              <a:spcAft>
                <a:spcPts val="1200"/>
              </a:spcAft>
              <a:buClr>
                <a:schemeClr val="tx1"/>
              </a:buClr>
              <a:buSzPct val="110000"/>
              <a:buFont typeface="Arial" pitchFamily="34" charset="0"/>
              <a:buChar char="•"/>
              <a:defRPr/>
            </a:pPr>
            <a:endParaRPr lang="en-US" sz="2400" dirty="0">
              <a:solidFill>
                <a:srgbClr val="2E4A67"/>
              </a:solidFill>
              <a:latin typeface="Franklin Gothic Book" pitchFamily="34" charset="0"/>
              <a:sym typeface="Arial" pitchFamily="34" charset="0"/>
            </a:endParaRPr>
          </a:p>
          <a:p>
            <a:pPr marL="111125" lvl="1" indent="-111125" eaLnBrk="0" fontAlgn="base" hangingPunct="0">
              <a:lnSpc>
                <a:spcPts val="2400"/>
              </a:lnSpc>
              <a:spcBef>
                <a:spcPct val="0"/>
              </a:spcBef>
              <a:spcAft>
                <a:spcPts val="1200"/>
              </a:spcAft>
              <a:buClr>
                <a:schemeClr val="tx1"/>
              </a:buClr>
              <a:buSzPct val="110000"/>
              <a:buFont typeface="Arial" pitchFamily="34" charset="0"/>
              <a:buChar char="•"/>
              <a:defRPr/>
            </a:pPr>
            <a:endParaRPr lang="en-US" sz="2400" dirty="0">
              <a:solidFill>
                <a:srgbClr val="2E4A67"/>
              </a:solidFill>
              <a:latin typeface="Franklin Gothic Book" pitchFamily="34" charset="0"/>
              <a:sym typeface="Arial" pitchFamily="34" charset="0"/>
            </a:endParaRPr>
          </a:p>
          <a:p>
            <a:pPr marL="111125" lvl="1" indent="-111125" eaLnBrk="0" fontAlgn="base" hangingPunct="0">
              <a:lnSpc>
                <a:spcPts val="2400"/>
              </a:lnSpc>
              <a:spcBef>
                <a:spcPct val="0"/>
              </a:spcBef>
              <a:spcAft>
                <a:spcPts val="1200"/>
              </a:spcAft>
              <a:buClr>
                <a:schemeClr val="tx1"/>
              </a:buClr>
              <a:buSzPct val="110000"/>
              <a:buFont typeface="Arial" pitchFamily="34" charset="0"/>
              <a:buChar char="•"/>
              <a:defRPr/>
            </a:pPr>
            <a:endParaRPr lang="en-US" sz="2400" dirty="0">
              <a:solidFill>
                <a:srgbClr val="2E4A67"/>
              </a:solidFill>
              <a:latin typeface="Franklin Gothic Book" pitchFamily="34" charset="0"/>
              <a:sym typeface="Arial" pitchFamily="34" charset="0"/>
            </a:endParaRPr>
          </a:p>
          <a:p>
            <a:pPr marL="111125" indent="-111125" eaLnBrk="0" fontAlgn="base" hangingPunct="0">
              <a:lnSpc>
                <a:spcPts val="2400"/>
              </a:lnSpc>
              <a:spcBef>
                <a:spcPct val="0"/>
              </a:spcBef>
              <a:spcAft>
                <a:spcPts val="1200"/>
              </a:spcAft>
              <a:buClr>
                <a:schemeClr val="tx1"/>
              </a:buClr>
              <a:buSzPct val="110000"/>
              <a:defRPr/>
            </a:pPr>
            <a:endParaRPr lang="en-US" sz="2400" b="1" dirty="0">
              <a:solidFill>
                <a:srgbClr val="2E4A67"/>
              </a:solidFill>
              <a:latin typeface="Franklin Gothic Book" pitchFamily="34" charset="0"/>
              <a:sym typeface="Arial" pitchFamily="34" charset="0"/>
            </a:endParaRPr>
          </a:p>
        </p:txBody>
      </p:sp>
    </p:spTree>
    <p:extLst>
      <p:ext uri="{BB962C8B-B14F-4D97-AF65-F5344CB8AC3E}">
        <p14:creationId xmlns:p14="http://schemas.microsoft.com/office/powerpoint/2010/main" xmlns="" val="2219001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et absorption"/>
          <p:cNvSpPr txBox="1"/>
          <p:nvPr/>
        </p:nvSpPr>
        <p:spPr>
          <a:xfrm>
            <a:off x="5097058" y="784548"/>
            <a:ext cx="2354812" cy="338554"/>
          </a:xfrm>
          <a:prstGeom prst="rect">
            <a:avLst/>
          </a:prstGeom>
          <a:noFill/>
        </p:spPr>
        <p:txBody>
          <a:bodyPr wrap="none" lIns="0" tIns="0" rIns="0" bIns="0" rtlCol="0">
            <a:spAutoFit/>
          </a:bodyPr>
          <a:lstStyle/>
          <a:p>
            <a:r>
              <a:rPr lang="en-US" sz="2200" cap="all" dirty="0" smtClean="0">
                <a:solidFill>
                  <a:srgbClr val="2E4A67"/>
                </a:solidFill>
                <a:latin typeface="Franklin Gothic Book" pitchFamily="34" charset="0"/>
              </a:rPr>
              <a:t>Fleet absorption</a:t>
            </a:r>
            <a:endParaRPr lang="en-US" sz="2200" cap="all" dirty="0">
              <a:solidFill>
                <a:srgbClr val="2E4A67"/>
              </a:solidFill>
              <a:latin typeface="Franklin Gothic Book" pitchFamily="34" charset="0"/>
            </a:endParaRPr>
          </a:p>
        </p:txBody>
      </p:sp>
      <p:sp>
        <p:nvSpPr>
          <p:cNvPr id="5" name="White Rectangle" hidden="1"/>
          <p:cNvSpPr/>
          <p:nvPr/>
        </p:nvSpPr>
        <p:spPr>
          <a:xfrm>
            <a:off x="-203200" y="-180309"/>
            <a:ext cx="9588499" cy="742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225332" y="1643856"/>
            <a:ext cx="6979083" cy="4176713"/>
          </a:xfrm>
          <a:prstGeom prst="rect">
            <a:avLst/>
          </a:prstGeom>
        </p:spPr>
      </p:pic>
      <p:grpSp>
        <p:nvGrpSpPr>
          <p:cNvPr id="9" name="Title"/>
          <p:cNvGrpSpPr/>
          <p:nvPr/>
        </p:nvGrpSpPr>
        <p:grpSpPr>
          <a:xfrm>
            <a:off x="330380" y="16044"/>
            <a:ext cx="4554915" cy="1292662"/>
            <a:chOff x="330380" y="-66486"/>
            <a:chExt cx="4554915" cy="1292662"/>
          </a:xfrm>
        </p:grpSpPr>
        <p:grpSp>
          <p:nvGrpSpPr>
            <p:cNvPr id="15" name="Group 14"/>
            <p:cNvGrpSpPr/>
            <p:nvPr/>
          </p:nvGrpSpPr>
          <p:grpSpPr>
            <a:xfrm>
              <a:off x="330380" y="-66486"/>
              <a:ext cx="4554915" cy="1292662"/>
              <a:chOff x="330380" y="-66486"/>
              <a:chExt cx="4554915" cy="1292662"/>
            </a:xfrm>
          </p:grpSpPr>
          <p:sp>
            <p:nvSpPr>
              <p:cNvPr id="2" name="evolution"/>
              <p:cNvSpPr txBox="1"/>
              <p:nvPr/>
            </p:nvSpPr>
            <p:spPr>
              <a:xfrm>
                <a:off x="330380" y="-66486"/>
                <a:ext cx="4379917" cy="1292662"/>
              </a:xfrm>
              <a:prstGeom prst="rect">
                <a:avLst/>
              </a:prstGeom>
              <a:noFill/>
            </p:spPr>
            <p:txBody>
              <a:bodyPr wrap="none" lIns="0" tIns="0" rIns="0" bIns="0" rtlCol="0">
                <a:spAutoFit/>
              </a:bodyPr>
              <a:lstStyle/>
              <a:p>
                <a:r>
                  <a:rPr lang="en-US" sz="8400" spc="-300" dirty="0" smtClean="0">
                    <a:solidFill>
                      <a:srgbClr val="2E4A67"/>
                    </a:solidFill>
                    <a:latin typeface="Franklin Gothic Heavy" pitchFamily="34" charset="0"/>
                  </a:rPr>
                  <a:t>evolution</a:t>
                </a:r>
                <a:endParaRPr lang="en-US" sz="8400" spc="-300" dirty="0">
                  <a:solidFill>
                    <a:srgbClr val="2E4A67"/>
                  </a:solidFill>
                  <a:latin typeface="Franklin Gothic Heavy" pitchFamily="34" charset="0"/>
                </a:endParaRPr>
              </a:p>
            </p:txBody>
          </p:sp>
          <p:sp>
            <p:nvSpPr>
              <p:cNvPr id="3" name="green square"/>
              <p:cNvSpPr/>
              <p:nvPr/>
            </p:nvSpPr>
            <p:spPr>
              <a:xfrm>
                <a:off x="4721621" y="797591"/>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vehicle"/>
            <p:cNvSpPr txBox="1"/>
            <p:nvPr/>
          </p:nvSpPr>
          <p:spPr>
            <a:xfrm>
              <a:off x="749480" y="-16107"/>
              <a:ext cx="1387111" cy="584775"/>
            </a:xfrm>
            <a:prstGeom prst="rect">
              <a:avLst/>
            </a:prstGeom>
            <a:noFill/>
          </p:spPr>
          <p:txBody>
            <a:bodyPr wrap="none" rtlCol="0">
              <a:spAutoFit/>
            </a:bodyPr>
            <a:lstStyle/>
            <a:p>
              <a:r>
                <a:rPr lang="en-US" sz="3200" spc="-200" dirty="0" smtClean="0">
                  <a:solidFill>
                    <a:srgbClr val="2E4A67"/>
                  </a:solidFill>
                  <a:latin typeface="Franklin Gothic Heavy" pitchFamily="34" charset="0"/>
                </a:rPr>
                <a:t>vehicle</a:t>
              </a:r>
              <a:endParaRPr lang="en-US" sz="3200" spc="-200" dirty="0">
                <a:solidFill>
                  <a:srgbClr val="2E4A67"/>
                </a:solidFill>
                <a:latin typeface="Franklin Gothic Heavy" pitchFamily="34" charset="0"/>
              </a:endParaRPr>
            </a:p>
          </p:txBody>
        </p:sp>
      </p:grpSp>
      <p:sp>
        <p:nvSpPr>
          <p:cNvPr id="8" name="Chart explaination"/>
          <p:cNvSpPr txBox="1"/>
          <p:nvPr/>
        </p:nvSpPr>
        <p:spPr>
          <a:xfrm>
            <a:off x="4259765" y="5175250"/>
            <a:ext cx="4559903" cy="1015663"/>
          </a:xfrm>
          <a:prstGeom prst="rect">
            <a:avLst/>
          </a:prstGeom>
          <a:noFill/>
        </p:spPr>
        <p:txBody>
          <a:bodyPr wrap="none" rtlCol="0">
            <a:spAutoFit/>
          </a:bodyPr>
          <a:lstStyle/>
          <a:p>
            <a:pPr marL="0" lvl="1">
              <a:spcBef>
                <a:spcPct val="20000"/>
              </a:spcBef>
            </a:pPr>
            <a:r>
              <a:rPr lang="en-US" sz="2000" dirty="0">
                <a:solidFill>
                  <a:srgbClr val="2E4A67"/>
                </a:solidFill>
                <a:latin typeface="Franklin Gothic Book" pitchFamily="34" charset="0"/>
              </a:rPr>
              <a:t>Predicted growth in autonomous vehicle </a:t>
            </a:r>
            <a:r>
              <a:rPr lang="en-US" sz="2000" dirty="0" smtClean="0">
                <a:solidFill>
                  <a:srgbClr val="2E4A67"/>
                </a:solidFill>
                <a:latin typeface="Franklin Gothic Book" pitchFamily="34" charset="0"/>
              </a:rPr>
              <a:t/>
            </a:r>
            <a:br>
              <a:rPr lang="en-US" sz="2000" dirty="0" smtClean="0">
                <a:solidFill>
                  <a:srgbClr val="2E4A67"/>
                </a:solidFill>
                <a:latin typeface="Franklin Gothic Book" pitchFamily="34" charset="0"/>
              </a:rPr>
            </a:br>
            <a:r>
              <a:rPr lang="en-US" sz="2000" dirty="0" smtClean="0">
                <a:solidFill>
                  <a:srgbClr val="2E4A67"/>
                </a:solidFill>
                <a:latin typeface="Franklin Gothic Book" pitchFamily="34" charset="0"/>
              </a:rPr>
              <a:t>travel</a:t>
            </a:r>
            <a:r>
              <a:rPr lang="en-US" sz="2000" dirty="0">
                <a:solidFill>
                  <a:srgbClr val="2E4A67"/>
                </a:solidFill>
                <a:latin typeface="Franklin Gothic Book" pitchFamily="34" charset="0"/>
              </a:rPr>
              <a:t>, </a:t>
            </a:r>
            <a:r>
              <a:rPr lang="en-US" sz="2000" dirty="0" smtClean="0">
                <a:solidFill>
                  <a:srgbClr val="2E4A67"/>
                </a:solidFill>
                <a:latin typeface="Franklin Gothic Book" pitchFamily="34" charset="0"/>
              </a:rPr>
              <a:t>as </a:t>
            </a:r>
            <a:r>
              <a:rPr lang="en-US" sz="2000" dirty="0">
                <a:solidFill>
                  <a:srgbClr val="2E4A67"/>
                </a:solidFill>
                <a:latin typeface="Franklin Gothic Book" pitchFamily="34" charset="0"/>
              </a:rPr>
              <a:t>percent of all highway vehicle </a:t>
            </a:r>
            <a:r>
              <a:rPr lang="en-US" sz="2000" dirty="0" smtClean="0">
                <a:solidFill>
                  <a:srgbClr val="2E4A67"/>
                </a:solidFill>
                <a:latin typeface="Franklin Gothic Book" pitchFamily="34" charset="0"/>
              </a:rPr>
              <a:t/>
            </a:r>
            <a:br>
              <a:rPr lang="en-US" sz="2000" dirty="0" smtClean="0">
                <a:solidFill>
                  <a:srgbClr val="2E4A67"/>
                </a:solidFill>
                <a:latin typeface="Franklin Gothic Book" pitchFamily="34" charset="0"/>
              </a:rPr>
            </a:br>
            <a:r>
              <a:rPr lang="en-US" sz="2000" dirty="0" smtClean="0">
                <a:solidFill>
                  <a:srgbClr val="2E4A67"/>
                </a:solidFill>
                <a:latin typeface="Franklin Gothic Book" pitchFamily="34" charset="0"/>
              </a:rPr>
              <a:t>miles </a:t>
            </a:r>
            <a:r>
              <a:rPr lang="en-US" sz="2000" dirty="0">
                <a:solidFill>
                  <a:srgbClr val="2E4A67"/>
                </a:solidFill>
                <a:latin typeface="Franklin Gothic Book" pitchFamily="34" charset="0"/>
              </a:rPr>
              <a:t>traveled </a:t>
            </a:r>
            <a:r>
              <a:rPr lang="en-US" sz="2000" dirty="0" smtClean="0">
                <a:solidFill>
                  <a:srgbClr val="2E4A67"/>
                </a:solidFill>
                <a:latin typeface="Franklin Gothic Book" pitchFamily="34" charset="0"/>
              </a:rPr>
              <a:t>(</a:t>
            </a:r>
            <a:r>
              <a:rPr lang="en-US" sz="2000" dirty="0">
                <a:solidFill>
                  <a:srgbClr val="2E4A67"/>
                </a:solidFill>
                <a:latin typeface="Franklin Gothic Book" pitchFamily="34" charset="0"/>
              </a:rPr>
              <a:t>VMT).</a:t>
            </a:r>
          </a:p>
        </p:txBody>
      </p:sp>
      <p:sp>
        <p:nvSpPr>
          <p:cNvPr id="10" name="White cover Rectangle"/>
          <p:cNvSpPr/>
          <p:nvPr/>
        </p:nvSpPr>
        <p:spPr>
          <a:xfrm>
            <a:off x="749480" y="1514475"/>
            <a:ext cx="8280220" cy="481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408029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ppt_x"/>
                                          </p:val>
                                        </p:tav>
                                      </p:tavLst>
                                    </p:anim>
                                    <p:anim calcmode="lin" valueType="num">
                                      <p:cBhvr additive="base">
                                        <p:cTn id="23" dur="500"/>
                                        <p:tgtEl>
                                          <p:spTgt spid="10"/>
                                        </p:tgtEl>
                                        <p:attrNameLst>
                                          <p:attrName>ppt_y</p:attrName>
                                        </p:attrNameLst>
                                      </p:cBhvr>
                                      <p:tavLst>
                                        <p:tav tm="0">
                                          <p:val>
                                            <p:strVal val="ppt_y"/>
                                          </p:val>
                                        </p:tav>
                                        <p:tav tm="100000">
                                          <p:val>
                                            <p:strVal val="1+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et absorption"/>
          <p:cNvSpPr txBox="1"/>
          <p:nvPr/>
        </p:nvSpPr>
        <p:spPr>
          <a:xfrm>
            <a:off x="5097058" y="784548"/>
            <a:ext cx="4079194" cy="338554"/>
          </a:xfrm>
          <a:prstGeom prst="rect">
            <a:avLst/>
          </a:prstGeom>
          <a:noFill/>
        </p:spPr>
        <p:txBody>
          <a:bodyPr wrap="none" lIns="0" tIns="0" rIns="0" bIns="0" rtlCol="0">
            <a:spAutoFit/>
          </a:bodyPr>
          <a:lstStyle/>
          <a:p>
            <a:r>
              <a:rPr lang="en-US" sz="2200" cap="all" dirty="0" smtClean="0">
                <a:solidFill>
                  <a:srgbClr val="2E4A67"/>
                </a:solidFill>
                <a:latin typeface="Franklin Gothic Book" pitchFamily="34" charset="0"/>
              </a:rPr>
              <a:t>Impacts vs. fleet absorption</a:t>
            </a:r>
            <a:endParaRPr lang="en-US" sz="2200" cap="all" dirty="0">
              <a:solidFill>
                <a:srgbClr val="2E4A67"/>
              </a:solidFill>
              <a:latin typeface="Franklin Gothic Book" pitchFamily="34" charset="0"/>
            </a:endParaRPr>
          </a:p>
        </p:txBody>
      </p:sp>
      <p:sp>
        <p:nvSpPr>
          <p:cNvPr id="5" name="White Rectangle" hidden="1"/>
          <p:cNvSpPr/>
          <p:nvPr/>
        </p:nvSpPr>
        <p:spPr>
          <a:xfrm>
            <a:off x="-203200" y="-180309"/>
            <a:ext cx="9588499" cy="742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55052" y="1389242"/>
            <a:ext cx="9829633" cy="4465675"/>
          </a:xfrm>
          <a:prstGeom prst="rect">
            <a:avLst/>
          </a:prstGeom>
        </p:spPr>
      </p:pic>
      <p:grpSp>
        <p:nvGrpSpPr>
          <p:cNvPr id="9" name="Title"/>
          <p:cNvGrpSpPr/>
          <p:nvPr/>
        </p:nvGrpSpPr>
        <p:grpSpPr>
          <a:xfrm>
            <a:off x="330380" y="16044"/>
            <a:ext cx="4554915" cy="1292662"/>
            <a:chOff x="330380" y="-66486"/>
            <a:chExt cx="4554915" cy="1292662"/>
          </a:xfrm>
        </p:grpSpPr>
        <p:grpSp>
          <p:nvGrpSpPr>
            <p:cNvPr id="15" name="Group 14"/>
            <p:cNvGrpSpPr/>
            <p:nvPr/>
          </p:nvGrpSpPr>
          <p:grpSpPr>
            <a:xfrm>
              <a:off x="330380" y="-66486"/>
              <a:ext cx="4554915" cy="1292662"/>
              <a:chOff x="330380" y="-66486"/>
              <a:chExt cx="4554915" cy="1292662"/>
            </a:xfrm>
          </p:grpSpPr>
          <p:sp>
            <p:nvSpPr>
              <p:cNvPr id="2" name="evolution"/>
              <p:cNvSpPr txBox="1"/>
              <p:nvPr/>
            </p:nvSpPr>
            <p:spPr>
              <a:xfrm>
                <a:off x="330380" y="-66486"/>
                <a:ext cx="4379917" cy="1292662"/>
              </a:xfrm>
              <a:prstGeom prst="rect">
                <a:avLst/>
              </a:prstGeom>
              <a:noFill/>
            </p:spPr>
            <p:txBody>
              <a:bodyPr wrap="none" lIns="0" tIns="0" rIns="0" bIns="0" rtlCol="0">
                <a:spAutoFit/>
              </a:bodyPr>
              <a:lstStyle/>
              <a:p>
                <a:r>
                  <a:rPr lang="en-US" sz="8400" spc="-300" dirty="0" smtClean="0">
                    <a:solidFill>
                      <a:srgbClr val="2E4A67"/>
                    </a:solidFill>
                    <a:latin typeface="Franklin Gothic Heavy" pitchFamily="34" charset="0"/>
                  </a:rPr>
                  <a:t>evolution</a:t>
                </a:r>
                <a:endParaRPr lang="en-US" sz="8400" spc="-300" dirty="0">
                  <a:solidFill>
                    <a:srgbClr val="2E4A67"/>
                  </a:solidFill>
                  <a:latin typeface="Franklin Gothic Heavy" pitchFamily="34" charset="0"/>
                </a:endParaRPr>
              </a:p>
            </p:txBody>
          </p:sp>
          <p:sp>
            <p:nvSpPr>
              <p:cNvPr id="3" name="green square"/>
              <p:cNvSpPr/>
              <p:nvPr/>
            </p:nvSpPr>
            <p:spPr>
              <a:xfrm>
                <a:off x="4721621" y="797591"/>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vehicle"/>
            <p:cNvSpPr txBox="1"/>
            <p:nvPr/>
          </p:nvSpPr>
          <p:spPr>
            <a:xfrm>
              <a:off x="749480" y="-16107"/>
              <a:ext cx="1387111" cy="584775"/>
            </a:xfrm>
            <a:prstGeom prst="rect">
              <a:avLst/>
            </a:prstGeom>
            <a:noFill/>
          </p:spPr>
          <p:txBody>
            <a:bodyPr wrap="none" rtlCol="0">
              <a:spAutoFit/>
            </a:bodyPr>
            <a:lstStyle/>
            <a:p>
              <a:r>
                <a:rPr lang="en-US" sz="3200" spc="-200" dirty="0" smtClean="0">
                  <a:solidFill>
                    <a:srgbClr val="2E4A67"/>
                  </a:solidFill>
                  <a:latin typeface="Franklin Gothic Heavy" pitchFamily="34" charset="0"/>
                </a:rPr>
                <a:t>vehicle</a:t>
              </a:r>
              <a:endParaRPr lang="en-US" sz="3200" spc="-200" dirty="0">
                <a:solidFill>
                  <a:srgbClr val="2E4A67"/>
                </a:solidFill>
                <a:latin typeface="Franklin Gothic Heavy" pitchFamily="34" charset="0"/>
              </a:endParaRPr>
            </a:p>
          </p:txBody>
        </p:sp>
      </p:grpSp>
      <p:sp>
        <p:nvSpPr>
          <p:cNvPr id="8" name="Chart explaination" hidden="1"/>
          <p:cNvSpPr txBox="1"/>
          <p:nvPr/>
        </p:nvSpPr>
        <p:spPr>
          <a:xfrm>
            <a:off x="4259765" y="5515875"/>
            <a:ext cx="4580421" cy="400110"/>
          </a:xfrm>
          <a:prstGeom prst="rect">
            <a:avLst/>
          </a:prstGeom>
          <a:noFill/>
        </p:spPr>
        <p:txBody>
          <a:bodyPr wrap="none" rtlCol="0">
            <a:spAutoFit/>
          </a:bodyPr>
          <a:lstStyle/>
          <a:p>
            <a:pPr marL="0" lvl="1">
              <a:spcBef>
                <a:spcPct val="20000"/>
              </a:spcBef>
            </a:pPr>
            <a:r>
              <a:rPr lang="en-US" sz="2000" dirty="0" smtClean="0">
                <a:solidFill>
                  <a:srgbClr val="2E4A67"/>
                </a:solidFill>
                <a:latin typeface="Franklin Gothic Book" pitchFamily="34" charset="0"/>
              </a:rPr>
              <a:t>Do you want descriptor text placed here?</a:t>
            </a:r>
            <a:endParaRPr lang="en-US" sz="2000" dirty="0">
              <a:solidFill>
                <a:srgbClr val="2E4A67"/>
              </a:solidFill>
              <a:latin typeface="Franklin Gothic Book" pitchFamily="34" charset="0"/>
            </a:endParaRPr>
          </a:p>
        </p:txBody>
      </p:sp>
      <p:sp>
        <p:nvSpPr>
          <p:cNvPr id="10" name="White cover Rectangle"/>
          <p:cNvSpPr/>
          <p:nvPr/>
        </p:nvSpPr>
        <p:spPr>
          <a:xfrm>
            <a:off x="749480" y="1308706"/>
            <a:ext cx="8280220" cy="5025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2929091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grpId="0"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1+ppt_w/2"/>
                                          </p:val>
                                        </p:tav>
                                      </p:tavLst>
                                    </p:anim>
                                    <p:anim calcmode="lin" valueType="num">
                                      <p:cBhvr additive="base">
                                        <p:cTn id="23" dur="500"/>
                                        <p:tgtEl>
                                          <p:spTgt spid="10"/>
                                        </p:tgtEl>
                                        <p:attrNameLst>
                                          <p:attrName>ppt_y</p:attrName>
                                        </p:attrNameLst>
                                      </p:cBhvr>
                                      <p:tavLst>
                                        <p:tav tm="0">
                                          <p:val>
                                            <p:strVal val="ppt_y"/>
                                          </p:val>
                                        </p:tav>
                                        <p:tav tm="100000">
                                          <p:val>
                                            <p:strVal val="ppt_y"/>
                                          </p:val>
                                        </p:tav>
                                      </p:tavLst>
                                    </p:anim>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ild environment" hidden="1"/>
          <p:cNvSpPr txBox="1"/>
          <p:nvPr/>
        </p:nvSpPr>
        <p:spPr>
          <a:xfrm>
            <a:off x="3648575" y="680236"/>
            <a:ext cx="2795381" cy="369332"/>
          </a:xfrm>
          <a:prstGeom prst="rect">
            <a:avLst/>
          </a:prstGeom>
          <a:noFill/>
        </p:spPr>
        <p:txBody>
          <a:bodyPr wrap="none" lIns="0" tIns="0" rIns="0" bIns="0" rtlCol="0">
            <a:spAutoFit/>
          </a:bodyPr>
          <a:lstStyle/>
          <a:p>
            <a:r>
              <a:rPr lang="en-US" sz="2400" cap="all" dirty="0" smtClean="0">
                <a:solidFill>
                  <a:schemeClr val="bg1"/>
                </a:solidFill>
                <a:latin typeface="Franklin Gothic Book" pitchFamily="34" charset="0"/>
              </a:rPr>
              <a:t>Capacity outcomes</a:t>
            </a:r>
            <a:endParaRPr lang="en-US" sz="2400" cap="all" dirty="0">
              <a:solidFill>
                <a:schemeClr val="bg1"/>
              </a:solidFill>
              <a:latin typeface="Franklin Gothic Book" pitchFamily="34" charset="0"/>
            </a:endParaRPr>
          </a:p>
        </p:txBody>
      </p:sp>
      <p:grpSp>
        <p:nvGrpSpPr>
          <p:cNvPr id="9" name="Title"/>
          <p:cNvGrpSpPr/>
          <p:nvPr/>
        </p:nvGrpSpPr>
        <p:grpSpPr>
          <a:xfrm>
            <a:off x="163409" y="1189"/>
            <a:ext cx="3399713" cy="1179096"/>
            <a:chOff x="163409" y="1189"/>
            <a:chExt cx="3399713" cy="1179096"/>
          </a:xfrm>
        </p:grpSpPr>
        <p:sp>
          <p:nvSpPr>
            <p:cNvPr id="2" name="to come"/>
            <p:cNvSpPr txBox="1"/>
            <p:nvPr/>
          </p:nvSpPr>
          <p:spPr>
            <a:xfrm>
              <a:off x="163409" y="164622"/>
              <a:ext cx="3399713" cy="1015663"/>
            </a:xfrm>
            <a:prstGeom prst="rect">
              <a:avLst/>
            </a:prstGeom>
            <a:noFill/>
          </p:spPr>
          <p:txBody>
            <a:bodyPr wrap="none" lIns="0" tIns="0" rIns="0" bIns="0" rtlCol="0">
              <a:spAutoFit/>
            </a:bodyPr>
            <a:lstStyle/>
            <a:p>
              <a:r>
                <a:rPr lang="en-US" sz="6600" spc="-300" dirty="0" smtClean="0">
                  <a:solidFill>
                    <a:schemeClr val="bg1"/>
                  </a:solidFill>
                  <a:latin typeface="Franklin Gothic Heavy" pitchFamily="34" charset="0"/>
                </a:rPr>
                <a:t>to come</a:t>
              </a:r>
              <a:r>
                <a:rPr lang="en-US" sz="6600" spc="-300" dirty="0" smtClean="0">
                  <a:solidFill>
                    <a:srgbClr val="C6DC72"/>
                  </a:solidFill>
                  <a:latin typeface="Franklin Gothic Heavy" pitchFamily="34" charset="0"/>
                </a:rPr>
                <a:t>?</a:t>
              </a:r>
              <a:endParaRPr lang="en-US" sz="6600" spc="-300" dirty="0">
                <a:solidFill>
                  <a:srgbClr val="C6DC72"/>
                </a:solidFill>
                <a:latin typeface="Franklin Gothic Heavy" pitchFamily="34" charset="0"/>
              </a:endParaRPr>
            </a:p>
          </p:txBody>
        </p:sp>
        <p:sp>
          <p:nvSpPr>
            <p:cNvPr id="8" name="changes"/>
            <p:cNvSpPr txBox="1"/>
            <p:nvPr/>
          </p:nvSpPr>
          <p:spPr>
            <a:xfrm>
              <a:off x="332090" y="1189"/>
              <a:ext cx="1730154" cy="584775"/>
            </a:xfrm>
            <a:prstGeom prst="rect">
              <a:avLst/>
            </a:prstGeom>
            <a:noFill/>
          </p:spPr>
          <p:txBody>
            <a:bodyPr wrap="none" rtlCol="0">
              <a:spAutoFit/>
            </a:bodyPr>
            <a:lstStyle/>
            <a:p>
              <a:r>
                <a:rPr lang="en-US" sz="3200" spc="-100" dirty="0" smtClean="0">
                  <a:solidFill>
                    <a:schemeClr val="bg1"/>
                  </a:solidFill>
                  <a:latin typeface="Franklin Gothic Heavy" pitchFamily="34" charset="0"/>
                </a:rPr>
                <a:t>changes</a:t>
              </a:r>
              <a:endParaRPr lang="en-US" sz="3200" spc="-100" dirty="0">
                <a:solidFill>
                  <a:schemeClr val="bg1"/>
                </a:solidFill>
                <a:latin typeface="Franklin Gothic Heavy" pitchFamily="34" charset="0"/>
              </a:endParaRPr>
            </a:p>
          </p:txBody>
        </p:sp>
      </p:grpSp>
      <p:pic>
        <p:nvPicPr>
          <p:cNvPr id="66" name="test vehicle photo" descr="http://blog.carvana.com/wp-content/uploads/2013/07/1371760016000-self-parking-volvo-49681-1-5-1306201629_4_3.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83933" y="1335315"/>
            <a:ext cx="9329531" cy="577668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build environment"/>
          <p:cNvSpPr txBox="1"/>
          <p:nvPr/>
        </p:nvSpPr>
        <p:spPr>
          <a:xfrm>
            <a:off x="3807749" y="636209"/>
            <a:ext cx="2747483" cy="369332"/>
          </a:xfrm>
          <a:prstGeom prst="rect">
            <a:avLst/>
          </a:prstGeom>
          <a:noFill/>
        </p:spPr>
        <p:txBody>
          <a:bodyPr wrap="none" lIns="0" tIns="0" rIns="0" bIns="0" rtlCol="0">
            <a:spAutoFit/>
          </a:bodyPr>
          <a:lstStyle/>
          <a:p>
            <a:r>
              <a:rPr lang="en-US" sz="2400" cap="all" dirty="0" smtClean="0">
                <a:solidFill>
                  <a:schemeClr val="bg1"/>
                </a:solidFill>
                <a:latin typeface="Franklin Gothic Book" pitchFamily="34" charset="0"/>
              </a:rPr>
              <a:t>Parking Outcomes</a:t>
            </a:r>
            <a:endParaRPr lang="en-US" sz="2400" cap="all" dirty="0">
              <a:solidFill>
                <a:schemeClr val="bg1"/>
              </a:solidFill>
              <a:latin typeface="Franklin Gothic Book" pitchFamily="34" charset="0"/>
            </a:endParaRPr>
          </a:p>
        </p:txBody>
      </p:sp>
    </p:spTree>
    <p:extLst>
      <p:ext uri="{BB962C8B-B14F-4D97-AF65-F5344CB8AC3E}">
        <p14:creationId xmlns:p14="http://schemas.microsoft.com/office/powerpoint/2010/main" xmlns="" val="2784252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fill="hold"/>
                                        <p:tgtEl>
                                          <p:spTgt spid="66"/>
                                        </p:tgtEl>
                                        <p:attrNameLst>
                                          <p:attrName>ppt_x</p:attrName>
                                        </p:attrNameLst>
                                      </p:cBhvr>
                                      <p:tavLst>
                                        <p:tav tm="0">
                                          <p:val>
                                            <p:strVal val="#ppt_x"/>
                                          </p:val>
                                        </p:tav>
                                        <p:tav tm="100000">
                                          <p:val>
                                            <p:strVal val="#ppt_x"/>
                                          </p:val>
                                        </p:tav>
                                      </p:tavLst>
                                    </p:anim>
                                    <p:anim calcmode="lin" valueType="num">
                                      <p:cBhvr additive="base">
                                        <p:cTn id="17" dur="50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ild environment"/>
          <p:cNvSpPr txBox="1"/>
          <p:nvPr/>
        </p:nvSpPr>
        <p:spPr>
          <a:xfrm>
            <a:off x="3648575" y="680236"/>
            <a:ext cx="2795381" cy="369332"/>
          </a:xfrm>
          <a:prstGeom prst="rect">
            <a:avLst/>
          </a:prstGeom>
          <a:noFill/>
        </p:spPr>
        <p:txBody>
          <a:bodyPr wrap="none" lIns="0" tIns="0" rIns="0" bIns="0" rtlCol="0">
            <a:spAutoFit/>
          </a:bodyPr>
          <a:lstStyle/>
          <a:p>
            <a:r>
              <a:rPr lang="en-US" sz="2400" cap="all" dirty="0" smtClean="0">
                <a:solidFill>
                  <a:schemeClr val="bg1"/>
                </a:solidFill>
                <a:latin typeface="Franklin Gothic Book" pitchFamily="34" charset="0"/>
              </a:rPr>
              <a:t>Capacity outcomes</a:t>
            </a:r>
            <a:endParaRPr lang="en-US" sz="2400" cap="all" dirty="0">
              <a:solidFill>
                <a:schemeClr val="bg1"/>
              </a:solidFill>
              <a:latin typeface="Franklin Gothic Book" pitchFamily="34" charset="0"/>
            </a:endParaRPr>
          </a:p>
        </p:txBody>
      </p:sp>
      <p:grpSp>
        <p:nvGrpSpPr>
          <p:cNvPr id="9" name="Group 8"/>
          <p:cNvGrpSpPr/>
          <p:nvPr/>
        </p:nvGrpSpPr>
        <p:grpSpPr>
          <a:xfrm>
            <a:off x="163409" y="1189"/>
            <a:ext cx="3399713" cy="1179096"/>
            <a:chOff x="163409" y="1189"/>
            <a:chExt cx="3399713" cy="1179096"/>
          </a:xfrm>
        </p:grpSpPr>
        <p:sp>
          <p:nvSpPr>
            <p:cNvPr id="2" name="to come"/>
            <p:cNvSpPr txBox="1"/>
            <p:nvPr/>
          </p:nvSpPr>
          <p:spPr>
            <a:xfrm>
              <a:off x="163409" y="164622"/>
              <a:ext cx="3399713" cy="1015663"/>
            </a:xfrm>
            <a:prstGeom prst="rect">
              <a:avLst/>
            </a:prstGeom>
            <a:noFill/>
          </p:spPr>
          <p:txBody>
            <a:bodyPr wrap="none" lIns="0" tIns="0" rIns="0" bIns="0" rtlCol="0">
              <a:spAutoFit/>
            </a:bodyPr>
            <a:lstStyle/>
            <a:p>
              <a:r>
                <a:rPr lang="en-US" sz="6600" spc="-300" dirty="0" smtClean="0">
                  <a:solidFill>
                    <a:schemeClr val="bg1"/>
                  </a:solidFill>
                  <a:latin typeface="Franklin Gothic Heavy" pitchFamily="34" charset="0"/>
                </a:rPr>
                <a:t>to come</a:t>
              </a:r>
              <a:r>
                <a:rPr lang="en-US" sz="6600" spc="-300" dirty="0" smtClean="0">
                  <a:solidFill>
                    <a:srgbClr val="C6DC72"/>
                  </a:solidFill>
                  <a:latin typeface="Franklin Gothic Heavy" pitchFamily="34" charset="0"/>
                </a:rPr>
                <a:t>?</a:t>
              </a:r>
              <a:endParaRPr lang="en-US" sz="6600" spc="-300" dirty="0">
                <a:solidFill>
                  <a:srgbClr val="C6DC72"/>
                </a:solidFill>
                <a:latin typeface="Franklin Gothic Heavy" pitchFamily="34" charset="0"/>
              </a:endParaRPr>
            </a:p>
          </p:txBody>
        </p:sp>
        <p:sp>
          <p:nvSpPr>
            <p:cNvPr id="8" name="changes"/>
            <p:cNvSpPr txBox="1"/>
            <p:nvPr/>
          </p:nvSpPr>
          <p:spPr>
            <a:xfrm>
              <a:off x="332090" y="1189"/>
              <a:ext cx="1730154" cy="584775"/>
            </a:xfrm>
            <a:prstGeom prst="rect">
              <a:avLst/>
            </a:prstGeom>
            <a:noFill/>
          </p:spPr>
          <p:txBody>
            <a:bodyPr wrap="none" rtlCol="0">
              <a:spAutoFit/>
            </a:bodyPr>
            <a:lstStyle/>
            <a:p>
              <a:r>
                <a:rPr lang="en-US" sz="3200" spc="-100" dirty="0" smtClean="0">
                  <a:solidFill>
                    <a:schemeClr val="bg1"/>
                  </a:solidFill>
                  <a:latin typeface="Franklin Gothic Heavy" pitchFamily="34" charset="0"/>
                </a:rPr>
                <a:t>changes</a:t>
              </a:r>
              <a:endParaRPr lang="en-US" sz="3200" spc="-100" dirty="0">
                <a:solidFill>
                  <a:schemeClr val="bg1"/>
                </a:solidFill>
                <a:latin typeface="Franklin Gothic Heavy" pitchFamily="34" charset="0"/>
              </a:endParaRPr>
            </a:p>
          </p:txBody>
        </p:sp>
      </p:grpSp>
      <p:sp>
        <p:nvSpPr>
          <p:cNvPr id="6" name="TextBox 5"/>
          <p:cNvSpPr txBox="1"/>
          <p:nvPr/>
        </p:nvSpPr>
        <p:spPr>
          <a:xfrm>
            <a:off x="4876800" y="6477000"/>
            <a:ext cx="4267200" cy="400110"/>
          </a:xfrm>
          <a:prstGeom prst="rect">
            <a:avLst/>
          </a:prstGeom>
          <a:noFill/>
        </p:spPr>
        <p:txBody>
          <a:bodyPr wrap="square" rtlCol="0">
            <a:spAutoFit/>
          </a:bodyPr>
          <a:lstStyle/>
          <a:p>
            <a:pPr algn="r"/>
            <a:r>
              <a:rPr lang="en-US" sz="900" dirty="0" smtClean="0">
                <a:solidFill>
                  <a:schemeClr val="bg1"/>
                </a:solidFill>
              </a:rPr>
              <a:t>Source: http://www.fehrandpeers.com/fpthink/nextgenerationvehicles/</a:t>
            </a:r>
            <a:r>
              <a:rPr lang="en-US" sz="2000" dirty="0" smtClean="0"/>
              <a:t> </a:t>
            </a:r>
            <a:endParaRPr lang="en-US" sz="2000" dirty="0"/>
          </a:p>
        </p:txBody>
      </p:sp>
      <p:sp>
        <p:nvSpPr>
          <p:cNvPr id="7" name="Content Placeholder 1"/>
          <p:cNvSpPr txBox="1">
            <a:spLocks/>
          </p:cNvSpPr>
          <p:nvPr/>
        </p:nvSpPr>
        <p:spPr>
          <a:xfrm>
            <a:off x="419100" y="3733800"/>
            <a:ext cx="1905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dirty="0" smtClean="0">
                <a:solidFill>
                  <a:schemeClr val="bg1"/>
                </a:solidFill>
                <a:latin typeface="Segoe UI Semibold" pitchFamily="34" charset="0"/>
              </a:rPr>
              <a:t>75%</a:t>
            </a:r>
            <a:endParaRPr lang="en-US" sz="5400" dirty="0">
              <a:solidFill>
                <a:schemeClr val="bg1"/>
              </a:solidFill>
              <a:latin typeface="Segoe UI Semibold" pitchFamily="34" charset="0"/>
            </a:endParaRPr>
          </a:p>
        </p:txBody>
      </p:sp>
      <p:sp>
        <p:nvSpPr>
          <p:cNvPr id="10" name="Content Placeholder 1"/>
          <p:cNvSpPr txBox="1">
            <a:spLocks/>
          </p:cNvSpPr>
          <p:nvPr/>
        </p:nvSpPr>
        <p:spPr>
          <a:xfrm>
            <a:off x="0" y="1392382"/>
            <a:ext cx="2819400" cy="4156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solidFill>
                  <a:schemeClr val="bg1"/>
                </a:solidFill>
                <a:latin typeface="Segoe UI Semibold" pitchFamily="34" charset="0"/>
              </a:rPr>
              <a:t>Autonomous </a:t>
            </a:r>
            <a:br>
              <a:rPr lang="en-US" sz="2000" dirty="0" smtClean="0">
                <a:solidFill>
                  <a:schemeClr val="bg1"/>
                </a:solidFill>
                <a:latin typeface="Segoe UI Semibold" pitchFamily="34" charset="0"/>
              </a:rPr>
            </a:br>
            <a:r>
              <a:rPr lang="en-US" sz="2000" dirty="0" smtClean="0">
                <a:solidFill>
                  <a:schemeClr val="bg1"/>
                </a:solidFill>
                <a:latin typeface="Segoe UI Semibold" pitchFamily="34" charset="0"/>
              </a:rPr>
              <a:t>Fleet Mix</a:t>
            </a:r>
            <a:endParaRPr lang="en-US" sz="2000" dirty="0">
              <a:solidFill>
                <a:schemeClr val="bg1"/>
              </a:solidFill>
              <a:latin typeface="Segoe UI Semibold" pitchFamily="34" charset="0"/>
            </a:endParaRPr>
          </a:p>
        </p:txBody>
      </p:sp>
      <p:sp>
        <p:nvSpPr>
          <p:cNvPr id="11" name="Rounded Rectangle 10"/>
          <p:cNvSpPr/>
          <p:nvPr/>
        </p:nvSpPr>
        <p:spPr>
          <a:xfrm>
            <a:off x="2438400" y="22860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2438400" y="2514600"/>
            <a:ext cx="422910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600325" y="2590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267075" y="22860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3581400" y="2590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4486275" y="2590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4648200" y="2895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715000" y="22860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410200" y="2895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
          <p:cNvSpPr txBox="1">
            <a:spLocks/>
          </p:cNvSpPr>
          <p:nvPr/>
        </p:nvSpPr>
        <p:spPr>
          <a:xfrm>
            <a:off x="6343650" y="1371600"/>
            <a:ext cx="2552700" cy="4571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solidFill>
                  <a:schemeClr val="bg1"/>
                </a:solidFill>
                <a:latin typeface="Segoe UI Semibold" pitchFamily="34" charset="0"/>
              </a:rPr>
              <a:t>Capacity</a:t>
            </a:r>
            <a:br>
              <a:rPr lang="en-US" sz="2000" dirty="0" smtClean="0">
                <a:solidFill>
                  <a:schemeClr val="bg1"/>
                </a:solidFill>
                <a:latin typeface="Segoe UI Semibold" pitchFamily="34" charset="0"/>
              </a:rPr>
            </a:br>
            <a:r>
              <a:rPr lang="en-US" sz="2000" dirty="0" smtClean="0">
                <a:solidFill>
                  <a:schemeClr val="bg1"/>
                </a:solidFill>
                <a:latin typeface="Segoe UI Semibold" pitchFamily="34" charset="0"/>
              </a:rPr>
              <a:t>Increase</a:t>
            </a:r>
            <a:endParaRPr lang="en-US" sz="2000" dirty="0">
              <a:solidFill>
                <a:schemeClr val="bg1"/>
              </a:solidFill>
              <a:latin typeface="Segoe UI Semibold" pitchFamily="34" charset="0"/>
            </a:endParaRPr>
          </a:p>
        </p:txBody>
      </p:sp>
      <p:sp>
        <p:nvSpPr>
          <p:cNvPr id="21" name="Content Placeholder 1"/>
          <p:cNvSpPr txBox="1">
            <a:spLocks/>
          </p:cNvSpPr>
          <p:nvPr/>
        </p:nvSpPr>
        <p:spPr>
          <a:xfrm>
            <a:off x="6477000" y="2286000"/>
            <a:ext cx="2286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chemeClr val="bg1"/>
                </a:solidFill>
                <a:latin typeface="Segoe UI Semibold" pitchFamily="34" charset="0"/>
              </a:rPr>
              <a:t>20-30%</a:t>
            </a:r>
            <a:endParaRPr lang="en-US" sz="4000" dirty="0">
              <a:solidFill>
                <a:schemeClr val="bg1"/>
              </a:solidFill>
              <a:latin typeface="Segoe UI Semibold" pitchFamily="34" charset="0"/>
            </a:endParaRPr>
          </a:p>
        </p:txBody>
      </p:sp>
      <p:sp>
        <p:nvSpPr>
          <p:cNvPr id="22" name="Content Placeholder 1"/>
          <p:cNvSpPr txBox="1">
            <a:spLocks/>
          </p:cNvSpPr>
          <p:nvPr/>
        </p:nvSpPr>
        <p:spPr>
          <a:xfrm>
            <a:off x="6477000" y="3810000"/>
            <a:ext cx="2286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chemeClr val="bg1"/>
                </a:solidFill>
                <a:latin typeface="Segoe UI Semibold" pitchFamily="34" charset="0"/>
              </a:rPr>
              <a:t>30-40%</a:t>
            </a:r>
            <a:endParaRPr lang="en-US" sz="4000" dirty="0">
              <a:solidFill>
                <a:schemeClr val="bg1"/>
              </a:solidFill>
              <a:latin typeface="Segoe UI Semibold" pitchFamily="34" charset="0"/>
            </a:endParaRPr>
          </a:p>
        </p:txBody>
      </p:sp>
      <p:sp>
        <p:nvSpPr>
          <p:cNvPr id="23" name="Rounded Rectangle 22"/>
          <p:cNvSpPr/>
          <p:nvPr/>
        </p:nvSpPr>
        <p:spPr>
          <a:xfrm>
            <a:off x="2438400" y="38100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2600325" y="4114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3124200" y="38100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3276600" y="4114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3886200" y="4114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3581400" y="4419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4572000" y="38100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4648200" y="4419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486400" y="38100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5181600" y="4419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4876800" y="4114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2438400" y="5257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2743200" y="5562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2971800" y="5257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276600" y="5562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3810000" y="5562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4953000" y="5257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3048000" y="58674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5486400" y="5257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3581400" y="58674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4343400" y="5562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4876800" y="5562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5410200" y="55626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3505200" y="5257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p:nvSpPr>
        <p:spPr>
          <a:xfrm>
            <a:off x="4038600" y="52578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4114800" y="58674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4648200" y="58674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5181600" y="58674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5715000" y="5867400"/>
            <a:ext cx="3810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438400" y="2819400"/>
            <a:ext cx="422910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38400" y="4038600"/>
            <a:ext cx="422910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438400" y="4343400"/>
            <a:ext cx="422910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38400" y="5486400"/>
            <a:ext cx="422910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38400" y="5791200"/>
            <a:ext cx="422910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057400" y="3733800"/>
            <a:ext cx="357193" cy="99060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6300787" y="3619500"/>
            <a:ext cx="381000" cy="99060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1981200" y="5143500"/>
            <a:ext cx="381000" cy="99060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6224586" y="5029200"/>
            <a:ext cx="557213" cy="99060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ontent Placeholder 1"/>
          <p:cNvSpPr txBox="1">
            <a:spLocks/>
          </p:cNvSpPr>
          <p:nvPr/>
        </p:nvSpPr>
        <p:spPr>
          <a:xfrm>
            <a:off x="6477000" y="5257800"/>
            <a:ext cx="2286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chemeClr val="bg1"/>
                </a:solidFill>
                <a:latin typeface="Segoe UI Semibold" pitchFamily="34" charset="0"/>
              </a:rPr>
              <a:t>50-100%</a:t>
            </a:r>
            <a:endParaRPr lang="en-US" sz="4000" dirty="0">
              <a:solidFill>
                <a:schemeClr val="bg1"/>
              </a:solidFill>
              <a:latin typeface="Segoe UI Semibold" pitchFamily="34" charset="0"/>
            </a:endParaRPr>
          </a:p>
        </p:txBody>
      </p:sp>
      <p:sp>
        <p:nvSpPr>
          <p:cNvPr id="62" name="Content Placeholder 1"/>
          <p:cNvSpPr txBox="1">
            <a:spLocks/>
          </p:cNvSpPr>
          <p:nvPr/>
        </p:nvSpPr>
        <p:spPr>
          <a:xfrm>
            <a:off x="419100" y="5181600"/>
            <a:ext cx="1905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dirty="0" smtClean="0">
                <a:solidFill>
                  <a:schemeClr val="bg1"/>
                </a:solidFill>
                <a:latin typeface="Segoe UI Semibold" pitchFamily="34" charset="0"/>
              </a:rPr>
              <a:t>95%</a:t>
            </a:r>
            <a:endParaRPr lang="en-US" sz="5400" dirty="0">
              <a:solidFill>
                <a:schemeClr val="bg1"/>
              </a:solidFill>
              <a:latin typeface="Segoe UI Semibold" pitchFamily="34" charset="0"/>
            </a:endParaRPr>
          </a:p>
        </p:txBody>
      </p:sp>
      <p:sp>
        <p:nvSpPr>
          <p:cNvPr id="63" name="Rectangle 62"/>
          <p:cNvSpPr/>
          <p:nvPr/>
        </p:nvSpPr>
        <p:spPr>
          <a:xfrm>
            <a:off x="6276979" y="2095500"/>
            <a:ext cx="504819" cy="99060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1752600" y="2209800"/>
            <a:ext cx="661993" cy="99060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Content Placeholder 1"/>
          <p:cNvSpPr txBox="1">
            <a:spLocks/>
          </p:cNvSpPr>
          <p:nvPr/>
        </p:nvSpPr>
        <p:spPr>
          <a:xfrm>
            <a:off x="419100" y="2209800"/>
            <a:ext cx="1905000" cy="91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dirty="0" smtClean="0">
                <a:solidFill>
                  <a:schemeClr val="bg1"/>
                </a:solidFill>
                <a:latin typeface="Segoe UI Semibold" pitchFamily="34" charset="0"/>
              </a:rPr>
              <a:t>50%</a:t>
            </a:r>
            <a:endParaRPr lang="en-US" sz="5400" dirty="0">
              <a:solidFill>
                <a:schemeClr val="bg1"/>
              </a:solidFill>
              <a:latin typeface="Segoe UI Semibold" pitchFamily="34" charset="0"/>
            </a:endParaRPr>
          </a:p>
        </p:txBody>
      </p:sp>
      <p:sp>
        <p:nvSpPr>
          <p:cNvPr id="66" name="Blue  Rectangle"/>
          <p:cNvSpPr/>
          <p:nvPr/>
        </p:nvSpPr>
        <p:spPr>
          <a:xfrm>
            <a:off x="-80128" y="1180285"/>
            <a:ext cx="9452728" cy="5816416"/>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4A67"/>
              </a:solidFill>
            </a:endParaRPr>
          </a:p>
        </p:txBody>
      </p:sp>
    </p:spTree>
    <p:extLst>
      <p:ext uri="{BB962C8B-B14F-4D97-AF65-F5344CB8AC3E}">
        <p14:creationId xmlns:p14="http://schemas.microsoft.com/office/powerpoint/2010/main" xmlns="" val="695321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6"/>
                                        </p:tgtEl>
                                      </p:cBhvr>
                                    </p:animEffect>
                                    <p:set>
                                      <p:cBhvr>
                                        <p:cTn id="17" dur="1" fill="hold">
                                          <p:stCondLst>
                                            <p:cond delay="499"/>
                                          </p:stCondLst>
                                        </p:cTn>
                                        <p:tgtEl>
                                          <p:spTgt spid="66"/>
                                        </p:tgtEl>
                                        <p:attrNameLst>
                                          <p:attrName>style.visibility</p:attrName>
                                        </p:attrNameLst>
                                      </p:cBhvr>
                                      <p:to>
                                        <p:strVal val="hidden"/>
                                      </p:to>
                                    </p:set>
                                  </p:childTnLst>
                                </p:cTn>
                              </p:par>
                              <p:par>
                                <p:cTn id="18" presetID="35" presetClass="path" presetSubtype="0" repeatCount="indefinite" fill="hold" nodeType="withEffect">
                                  <p:stCondLst>
                                    <p:cond delay="0"/>
                                  </p:stCondLst>
                                  <p:childTnLst>
                                    <p:animMotion origin="layout" path="M 3.33333E-6 3.33333E-6 L -0.04167 3.33333E-6 " pathEditMode="relative" rAng="0" ptsTypes="AA">
                                      <p:cBhvr>
                                        <p:cTn id="19" dur="500" fill="hold"/>
                                        <p:tgtEl>
                                          <p:spTgt spid="12"/>
                                        </p:tgtEl>
                                        <p:attrNameLst>
                                          <p:attrName>ppt_x</p:attrName>
                                          <p:attrName>ppt_y</p:attrName>
                                        </p:attrNameLst>
                                      </p:cBhvr>
                                      <p:rCtr x="-2083" y="0"/>
                                    </p:animMotion>
                                  </p:childTnLst>
                                </p:cTn>
                              </p:par>
                              <p:par>
                                <p:cTn id="20" presetID="35" presetClass="path" presetSubtype="0" repeatCount="indefinite" fill="hold" nodeType="withEffect">
                                  <p:stCondLst>
                                    <p:cond delay="0"/>
                                  </p:stCondLst>
                                  <p:childTnLst>
                                    <p:animMotion origin="layout" path="M 3.33333E-6 3.33333E-6 L -0.04167 3.33333E-6 " pathEditMode="relative" rAng="0" ptsTypes="AA">
                                      <p:cBhvr>
                                        <p:cTn id="21" dur="500" fill="hold"/>
                                        <p:tgtEl>
                                          <p:spTgt spid="52"/>
                                        </p:tgtEl>
                                        <p:attrNameLst>
                                          <p:attrName>ppt_x</p:attrName>
                                          <p:attrName>ppt_y</p:attrName>
                                        </p:attrNameLst>
                                      </p:cBhvr>
                                      <p:rCtr x="-2083" y="0"/>
                                    </p:animMotion>
                                  </p:childTnLst>
                                </p:cTn>
                              </p:par>
                              <p:par>
                                <p:cTn id="22" presetID="35" presetClass="path" presetSubtype="0" repeatCount="indefinite" fill="hold" nodeType="withEffect">
                                  <p:stCondLst>
                                    <p:cond delay="0"/>
                                  </p:stCondLst>
                                  <p:childTnLst>
                                    <p:animMotion origin="layout" path="M 3.33333E-6 3.33333E-6 L -0.04167 3.33333E-6 " pathEditMode="relative" rAng="0" ptsTypes="AA">
                                      <p:cBhvr>
                                        <p:cTn id="23" dur="500" fill="hold"/>
                                        <p:tgtEl>
                                          <p:spTgt spid="53"/>
                                        </p:tgtEl>
                                        <p:attrNameLst>
                                          <p:attrName>ppt_x</p:attrName>
                                          <p:attrName>ppt_y</p:attrName>
                                        </p:attrNameLst>
                                      </p:cBhvr>
                                      <p:rCtr x="-2083" y="0"/>
                                    </p:animMotion>
                                  </p:childTnLst>
                                </p:cTn>
                              </p:par>
                              <p:par>
                                <p:cTn id="24" presetID="35" presetClass="path" presetSubtype="0" repeatCount="indefinite" fill="hold" nodeType="withEffect">
                                  <p:stCondLst>
                                    <p:cond delay="0"/>
                                  </p:stCondLst>
                                  <p:childTnLst>
                                    <p:animMotion origin="layout" path="M 3.33333E-6 3.33333E-6 L -0.04167 3.33333E-6 " pathEditMode="relative" rAng="0" ptsTypes="AA">
                                      <p:cBhvr>
                                        <p:cTn id="25" dur="500" fill="hold"/>
                                        <p:tgtEl>
                                          <p:spTgt spid="54"/>
                                        </p:tgtEl>
                                        <p:attrNameLst>
                                          <p:attrName>ppt_x</p:attrName>
                                          <p:attrName>ppt_y</p:attrName>
                                        </p:attrNameLst>
                                      </p:cBhvr>
                                      <p:rCtr x="-2083" y="0"/>
                                    </p:animMotion>
                                  </p:childTnLst>
                                </p:cTn>
                              </p:par>
                              <p:par>
                                <p:cTn id="26" presetID="35" presetClass="path" presetSubtype="0" repeatCount="indefinite" fill="hold" nodeType="withEffect">
                                  <p:stCondLst>
                                    <p:cond delay="0"/>
                                  </p:stCondLst>
                                  <p:childTnLst>
                                    <p:animMotion origin="layout" path="M 3.33333E-6 3.33333E-6 L -0.04167 3.33333E-6 " pathEditMode="relative" rAng="0" ptsTypes="AA">
                                      <p:cBhvr>
                                        <p:cTn id="27" dur="500" fill="hold"/>
                                        <p:tgtEl>
                                          <p:spTgt spid="55"/>
                                        </p:tgtEl>
                                        <p:attrNameLst>
                                          <p:attrName>ppt_x</p:attrName>
                                          <p:attrName>ppt_y</p:attrName>
                                        </p:attrNameLst>
                                      </p:cBhvr>
                                      <p:rCtr x="-2083" y="0"/>
                                    </p:animMotion>
                                  </p:childTnLst>
                                </p:cTn>
                              </p:par>
                              <p:par>
                                <p:cTn id="28" presetID="35" presetClass="path" presetSubtype="0" repeatCount="indefinite" fill="hold" nodeType="withEffect">
                                  <p:stCondLst>
                                    <p:cond delay="0"/>
                                  </p:stCondLst>
                                  <p:childTnLst>
                                    <p:animMotion origin="layout" path="M 3.33333E-6 3.33333E-6 L -0.04167 3.33333E-6 " pathEditMode="relative" rAng="0" ptsTypes="AA">
                                      <p:cBhvr>
                                        <p:cTn id="29" dur="500" fill="hold"/>
                                        <p:tgtEl>
                                          <p:spTgt spid="56"/>
                                        </p:tgtEl>
                                        <p:attrNameLst>
                                          <p:attrName>ppt_x</p:attrName>
                                          <p:attrName>ppt_y</p:attrName>
                                        </p:attrNameLst>
                                      </p:cBhvr>
                                      <p:rCtr x="-20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adway design"/>
          <p:cNvSpPr txBox="1"/>
          <p:nvPr/>
        </p:nvSpPr>
        <p:spPr>
          <a:xfrm>
            <a:off x="3648575" y="680236"/>
            <a:ext cx="2380973" cy="369332"/>
          </a:xfrm>
          <a:prstGeom prst="rect">
            <a:avLst/>
          </a:prstGeom>
          <a:noFill/>
        </p:spPr>
        <p:txBody>
          <a:bodyPr wrap="none" lIns="0" tIns="0" rIns="0" bIns="0" rtlCol="0">
            <a:spAutoFit/>
          </a:bodyPr>
          <a:lstStyle/>
          <a:p>
            <a:r>
              <a:rPr lang="en-US" sz="2400" cap="all" dirty="0" smtClean="0">
                <a:solidFill>
                  <a:srgbClr val="2E4A67"/>
                </a:solidFill>
                <a:latin typeface="Franklin Gothic Book" pitchFamily="34" charset="0"/>
              </a:rPr>
              <a:t>Roadway design</a:t>
            </a:r>
            <a:endParaRPr lang="en-US" sz="2400" cap="all" dirty="0">
              <a:solidFill>
                <a:srgbClr val="2E4A67"/>
              </a:solidFill>
              <a:latin typeface="Franklin Gothic Book" pitchFamily="34" charset="0"/>
            </a:endParaRPr>
          </a:p>
        </p:txBody>
      </p:sp>
      <p:grpSp>
        <p:nvGrpSpPr>
          <p:cNvPr id="9" name="Changes to come title"/>
          <p:cNvGrpSpPr/>
          <p:nvPr/>
        </p:nvGrpSpPr>
        <p:grpSpPr>
          <a:xfrm>
            <a:off x="163409" y="1189"/>
            <a:ext cx="3399713" cy="1179096"/>
            <a:chOff x="163409" y="1189"/>
            <a:chExt cx="3399713" cy="1179096"/>
          </a:xfrm>
        </p:grpSpPr>
        <p:sp>
          <p:nvSpPr>
            <p:cNvPr id="2" name="to come"/>
            <p:cNvSpPr txBox="1"/>
            <p:nvPr/>
          </p:nvSpPr>
          <p:spPr>
            <a:xfrm>
              <a:off x="163409" y="164622"/>
              <a:ext cx="3399713" cy="1015663"/>
            </a:xfrm>
            <a:prstGeom prst="rect">
              <a:avLst/>
            </a:prstGeom>
            <a:noFill/>
          </p:spPr>
          <p:txBody>
            <a:bodyPr wrap="none" lIns="0" tIns="0" rIns="0" bIns="0" rtlCol="0">
              <a:spAutoFit/>
            </a:bodyPr>
            <a:lstStyle/>
            <a:p>
              <a:r>
                <a:rPr lang="en-US" sz="6600" spc="-300" dirty="0" smtClean="0">
                  <a:solidFill>
                    <a:srgbClr val="2E4A67"/>
                  </a:solidFill>
                  <a:latin typeface="Franklin Gothic Heavy" pitchFamily="34" charset="0"/>
                </a:rPr>
                <a:t>to come</a:t>
              </a:r>
              <a:r>
                <a:rPr lang="en-US" sz="6600" spc="-300" dirty="0" smtClean="0">
                  <a:solidFill>
                    <a:srgbClr val="C6DC72"/>
                  </a:solidFill>
                  <a:latin typeface="Franklin Gothic Heavy" pitchFamily="34" charset="0"/>
                </a:rPr>
                <a:t>?</a:t>
              </a:r>
              <a:endParaRPr lang="en-US" sz="6600" spc="-300" dirty="0">
                <a:solidFill>
                  <a:srgbClr val="C6DC72"/>
                </a:solidFill>
                <a:latin typeface="Franklin Gothic Heavy" pitchFamily="34" charset="0"/>
              </a:endParaRPr>
            </a:p>
          </p:txBody>
        </p:sp>
        <p:sp>
          <p:nvSpPr>
            <p:cNvPr id="8" name="changes"/>
            <p:cNvSpPr txBox="1"/>
            <p:nvPr/>
          </p:nvSpPr>
          <p:spPr>
            <a:xfrm>
              <a:off x="332090" y="1189"/>
              <a:ext cx="1730154" cy="584775"/>
            </a:xfrm>
            <a:prstGeom prst="rect">
              <a:avLst/>
            </a:prstGeom>
            <a:noFill/>
          </p:spPr>
          <p:txBody>
            <a:bodyPr wrap="none" rtlCol="0">
              <a:spAutoFit/>
            </a:bodyPr>
            <a:lstStyle/>
            <a:p>
              <a:r>
                <a:rPr lang="en-US" sz="3200" spc="-100" dirty="0" smtClean="0">
                  <a:solidFill>
                    <a:srgbClr val="2E4A67"/>
                  </a:solidFill>
                  <a:latin typeface="Franklin Gothic Heavy" pitchFamily="34" charset="0"/>
                </a:rPr>
                <a:t>changes</a:t>
              </a:r>
              <a:endParaRPr lang="en-US" sz="3200" spc="-100" dirty="0">
                <a:solidFill>
                  <a:srgbClr val="2E4A67"/>
                </a:solidFill>
                <a:latin typeface="Franklin Gothic Heavy" pitchFamily="34" charset="0"/>
              </a:endParaRPr>
            </a:p>
          </p:txBody>
        </p:sp>
      </p:grpSp>
      <p:pic>
        <p:nvPicPr>
          <p:cNvPr id="6" name="Cross section"/>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82716" y="2075380"/>
            <a:ext cx="8269391" cy="3708971"/>
          </a:xfrm>
          <a:prstGeom prst="rect">
            <a:avLst/>
          </a:prstGeom>
        </p:spPr>
      </p:pic>
    </p:spTree>
    <p:extLst>
      <p:ext uri="{BB962C8B-B14F-4D97-AF65-F5344CB8AC3E}">
        <p14:creationId xmlns:p14="http://schemas.microsoft.com/office/powerpoint/2010/main" xmlns="" val="10197216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adway design"/>
          <p:cNvSpPr txBox="1"/>
          <p:nvPr/>
        </p:nvSpPr>
        <p:spPr>
          <a:xfrm>
            <a:off x="3648575" y="680236"/>
            <a:ext cx="2380973" cy="369332"/>
          </a:xfrm>
          <a:prstGeom prst="rect">
            <a:avLst/>
          </a:prstGeom>
          <a:noFill/>
        </p:spPr>
        <p:txBody>
          <a:bodyPr wrap="none" lIns="0" tIns="0" rIns="0" bIns="0" rtlCol="0">
            <a:spAutoFit/>
          </a:bodyPr>
          <a:lstStyle/>
          <a:p>
            <a:r>
              <a:rPr lang="en-US" sz="2400" cap="all" dirty="0" smtClean="0">
                <a:solidFill>
                  <a:srgbClr val="2E4A67"/>
                </a:solidFill>
                <a:latin typeface="Franklin Gothic Book" pitchFamily="34" charset="0"/>
              </a:rPr>
              <a:t>Roadway design</a:t>
            </a:r>
            <a:endParaRPr lang="en-US" sz="2400" cap="all" dirty="0">
              <a:solidFill>
                <a:srgbClr val="2E4A67"/>
              </a:solidFill>
              <a:latin typeface="Franklin Gothic Book" pitchFamily="34" charset="0"/>
            </a:endParaRPr>
          </a:p>
        </p:txBody>
      </p:sp>
      <p:grpSp>
        <p:nvGrpSpPr>
          <p:cNvPr id="9" name="Changes to come title"/>
          <p:cNvGrpSpPr/>
          <p:nvPr/>
        </p:nvGrpSpPr>
        <p:grpSpPr>
          <a:xfrm>
            <a:off x="163409" y="1189"/>
            <a:ext cx="3399713" cy="1179096"/>
            <a:chOff x="163409" y="1189"/>
            <a:chExt cx="3399713" cy="1179096"/>
          </a:xfrm>
        </p:grpSpPr>
        <p:sp>
          <p:nvSpPr>
            <p:cNvPr id="2" name="to come"/>
            <p:cNvSpPr txBox="1"/>
            <p:nvPr/>
          </p:nvSpPr>
          <p:spPr>
            <a:xfrm>
              <a:off x="163409" y="164622"/>
              <a:ext cx="3399713" cy="1015663"/>
            </a:xfrm>
            <a:prstGeom prst="rect">
              <a:avLst/>
            </a:prstGeom>
            <a:noFill/>
          </p:spPr>
          <p:txBody>
            <a:bodyPr wrap="none" lIns="0" tIns="0" rIns="0" bIns="0" rtlCol="0">
              <a:spAutoFit/>
            </a:bodyPr>
            <a:lstStyle/>
            <a:p>
              <a:r>
                <a:rPr lang="en-US" sz="6600" spc="-300" dirty="0" smtClean="0">
                  <a:solidFill>
                    <a:srgbClr val="2E4A67"/>
                  </a:solidFill>
                  <a:latin typeface="Franklin Gothic Heavy" pitchFamily="34" charset="0"/>
                </a:rPr>
                <a:t>to come</a:t>
              </a:r>
              <a:r>
                <a:rPr lang="en-US" sz="6600" spc="-300" dirty="0" smtClean="0">
                  <a:solidFill>
                    <a:srgbClr val="C6DC72"/>
                  </a:solidFill>
                  <a:latin typeface="Franklin Gothic Heavy" pitchFamily="34" charset="0"/>
                </a:rPr>
                <a:t>?</a:t>
              </a:r>
              <a:endParaRPr lang="en-US" sz="6600" spc="-300" dirty="0">
                <a:solidFill>
                  <a:srgbClr val="C6DC72"/>
                </a:solidFill>
                <a:latin typeface="Franklin Gothic Heavy" pitchFamily="34" charset="0"/>
              </a:endParaRPr>
            </a:p>
          </p:txBody>
        </p:sp>
        <p:sp>
          <p:nvSpPr>
            <p:cNvPr id="8" name="changes"/>
            <p:cNvSpPr txBox="1"/>
            <p:nvPr/>
          </p:nvSpPr>
          <p:spPr>
            <a:xfrm>
              <a:off x="332090" y="1189"/>
              <a:ext cx="1730154" cy="584775"/>
            </a:xfrm>
            <a:prstGeom prst="rect">
              <a:avLst/>
            </a:prstGeom>
            <a:noFill/>
          </p:spPr>
          <p:txBody>
            <a:bodyPr wrap="none" rtlCol="0">
              <a:spAutoFit/>
            </a:bodyPr>
            <a:lstStyle/>
            <a:p>
              <a:r>
                <a:rPr lang="en-US" sz="3200" spc="-100" dirty="0" smtClean="0">
                  <a:solidFill>
                    <a:srgbClr val="2E4A67"/>
                  </a:solidFill>
                  <a:latin typeface="Franklin Gothic Heavy" pitchFamily="34" charset="0"/>
                </a:rPr>
                <a:t>changes</a:t>
              </a:r>
              <a:endParaRPr lang="en-US" sz="3200" spc="-100" dirty="0">
                <a:solidFill>
                  <a:srgbClr val="2E4A67"/>
                </a:solidFill>
                <a:latin typeface="Franklin Gothic Heavy" pitchFamily="34" charset="0"/>
              </a:endParaRPr>
            </a:p>
          </p:txBody>
        </p:sp>
      </p:grpSp>
      <p:pic>
        <p:nvPicPr>
          <p:cNvPr id="7" name="Cross section photo"/>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021804" y="1281886"/>
            <a:ext cx="6908800" cy="5075371"/>
          </a:xfrm>
          <a:prstGeom prst="rect">
            <a:avLst/>
          </a:prstGeom>
        </p:spPr>
      </p:pic>
    </p:spTree>
    <p:extLst>
      <p:ext uri="{BB962C8B-B14F-4D97-AF65-F5344CB8AC3E}">
        <p14:creationId xmlns:p14="http://schemas.microsoft.com/office/powerpoint/2010/main" xmlns="" val="29623494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0380" y="-110143"/>
            <a:ext cx="3732449" cy="1354217"/>
            <a:chOff x="330380" y="-3813"/>
            <a:chExt cx="3732449" cy="1354217"/>
          </a:xfrm>
        </p:grpSpPr>
        <p:sp>
          <p:nvSpPr>
            <p:cNvPr id="2" name="Outline"/>
            <p:cNvSpPr txBox="1"/>
            <p:nvPr/>
          </p:nvSpPr>
          <p:spPr>
            <a:xfrm>
              <a:off x="330380" y="-3813"/>
              <a:ext cx="3518592" cy="1354217"/>
            </a:xfrm>
            <a:prstGeom prst="rect">
              <a:avLst/>
            </a:prstGeom>
            <a:noFill/>
          </p:spPr>
          <p:txBody>
            <a:bodyPr wrap="none" lIns="0" tIns="0" rIns="0" bIns="0" rtlCol="0">
              <a:spAutoFit/>
            </a:bodyPr>
            <a:lstStyle/>
            <a:p>
              <a:r>
                <a:rPr lang="en-US" sz="8800" spc="-250" dirty="0" smtClean="0">
                  <a:solidFill>
                    <a:srgbClr val="2E4A67"/>
                  </a:solidFill>
                  <a:latin typeface="Franklin Gothic Heavy" pitchFamily="34" charset="0"/>
                </a:rPr>
                <a:t>outline</a:t>
              </a:r>
              <a:endParaRPr lang="en-US" sz="8800" spc="-250" dirty="0">
                <a:solidFill>
                  <a:srgbClr val="2E4A67"/>
                </a:solidFill>
                <a:latin typeface="Franklin Gothic Heavy" pitchFamily="34" charset="0"/>
              </a:endParaRPr>
            </a:p>
          </p:txBody>
        </p:sp>
        <p:sp>
          <p:nvSpPr>
            <p:cNvPr id="3" name="Green square"/>
            <p:cNvSpPr/>
            <p:nvPr/>
          </p:nvSpPr>
          <p:spPr>
            <a:xfrm>
              <a:off x="3899155" y="911955"/>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ubhead thinking..."/>
          <p:cNvSpPr txBox="1"/>
          <p:nvPr/>
        </p:nvSpPr>
        <p:spPr>
          <a:xfrm>
            <a:off x="4180371" y="681189"/>
            <a:ext cx="3544496" cy="369332"/>
          </a:xfrm>
          <a:prstGeom prst="rect">
            <a:avLst/>
          </a:prstGeom>
          <a:noFill/>
        </p:spPr>
        <p:txBody>
          <a:bodyPr wrap="none" lIns="0" tIns="0" rIns="0" bIns="0" rtlCol="0">
            <a:spAutoFit/>
          </a:bodyPr>
          <a:lstStyle/>
          <a:p>
            <a:r>
              <a:rPr lang="en-US" sz="2400" cap="all" dirty="0" smtClean="0">
                <a:solidFill>
                  <a:srgbClr val="2E4A67"/>
                </a:solidFill>
                <a:latin typeface="Franklin Gothic Book" pitchFamily="34" charset="0"/>
              </a:rPr>
              <a:t>Thinking like a futurist</a:t>
            </a:r>
            <a:endParaRPr lang="en-US" sz="2400" cap="all" dirty="0">
              <a:solidFill>
                <a:srgbClr val="2E4A67"/>
              </a:solidFill>
              <a:latin typeface="Franklin Gothic Book" pitchFamily="34" charset="0"/>
            </a:endParaRPr>
          </a:p>
        </p:txBody>
      </p:sp>
      <p:sp>
        <p:nvSpPr>
          <p:cNvPr id="6" name="Body Copy"/>
          <p:cNvSpPr txBox="1"/>
          <p:nvPr/>
        </p:nvSpPr>
        <p:spPr>
          <a:xfrm>
            <a:off x="1261150" y="2418141"/>
            <a:ext cx="7462720" cy="2462213"/>
          </a:xfrm>
          <a:prstGeom prst="rect">
            <a:avLst/>
          </a:prstGeom>
          <a:noFill/>
        </p:spPr>
        <p:txBody>
          <a:bodyPr wrap="square" lIns="0" tIns="0" rIns="0" bIns="0" rtlCol="0">
            <a:spAutoFit/>
          </a:bodyPr>
          <a:lstStyle/>
          <a:p>
            <a:pPr eaLnBrk="0" fontAlgn="base" hangingPunct="0">
              <a:lnSpc>
                <a:spcPts val="3000"/>
              </a:lnSpc>
              <a:spcBef>
                <a:spcPct val="0"/>
              </a:spcBef>
              <a:spcAft>
                <a:spcPts val="2400"/>
              </a:spcAft>
              <a:buClr>
                <a:schemeClr val="tx1"/>
              </a:buClr>
              <a:buSzPct val="110000"/>
              <a:defRPr/>
            </a:pPr>
            <a:r>
              <a:rPr lang="en-US" sz="3200" dirty="0" smtClean="0">
                <a:solidFill>
                  <a:srgbClr val="2E4A67"/>
                </a:solidFill>
                <a:latin typeface="Franklin Gothic Medium" pitchFamily="34" charset="0"/>
                <a:sym typeface="Arial" pitchFamily="34" charset="0"/>
              </a:rPr>
              <a:t>Intro:	 FP </a:t>
            </a:r>
            <a:r>
              <a:rPr lang="en-US" sz="3200" dirty="0">
                <a:solidFill>
                  <a:srgbClr val="2E4A67"/>
                </a:solidFill>
                <a:latin typeface="Franklin Gothic Medium" pitchFamily="34" charset="0"/>
                <a:sym typeface="Arial" pitchFamily="34" charset="0"/>
              </a:rPr>
              <a:t>Think</a:t>
            </a:r>
          </a:p>
          <a:p>
            <a:pPr eaLnBrk="0" fontAlgn="base" hangingPunct="0">
              <a:lnSpc>
                <a:spcPts val="3000"/>
              </a:lnSpc>
              <a:spcBef>
                <a:spcPct val="0"/>
              </a:spcBef>
              <a:spcAft>
                <a:spcPts val="2400"/>
              </a:spcAft>
              <a:buClr>
                <a:schemeClr val="tx1"/>
              </a:buClr>
              <a:buSzPct val="110000"/>
              <a:defRPr/>
            </a:pPr>
            <a:r>
              <a:rPr lang="en-US" sz="3200" dirty="0">
                <a:solidFill>
                  <a:schemeClr val="accent1">
                    <a:lumMod val="60000"/>
                    <a:lumOff val="40000"/>
                  </a:schemeClr>
                </a:solidFill>
                <a:latin typeface="Franklin Gothic Medium" pitchFamily="34" charset="0"/>
                <a:sym typeface="Arial" pitchFamily="34" charset="0"/>
              </a:rPr>
              <a:t>PART I: </a:t>
            </a:r>
            <a:r>
              <a:rPr lang="en-US" sz="2800" dirty="0">
                <a:solidFill>
                  <a:schemeClr val="accent1">
                    <a:lumMod val="60000"/>
                    <a:lumOff val="40000"/>
                  </a:schemeClr>
                </a:solidFill>
                <a:latin typeface="Franklin Gothic Medium" pitchFamily="34" charset="0"/>
              </a:rPr>
              <a:t>Demographic &amp; Socioeconomic Trends</a:t>
            </a:r>
          </a:p>
          <a:p>
            <a:pPr lvl="0" eaLnBrk="0" fontAlgn="base" hangingPunct="0">
              <a:lnSpc>
                <a:spcPts val="3000"/>
              </a:lnSpc>
              <a:spcBef>
                <a:spcPct val="0"/>
              </a:spcBef>
              <a:spcAft>
                <a:spcPts val="2400"/>
              </a:spcAft>
              <a:buClr>
                <a:schemeClr val="tx1"/>
              </a:buClr>
              <a:buSzPct val="110000"/>
              <a:defRPr/>
            </a:pPr>
            <a:r>
              <a:rPr lang="en-US" sz="3200" dirty="0" smtClean="0">
                <a:solidFill>
                  <a:srgbClr val="2E4A67"/>
                </a:solidFill>
                <a:latin typeface="Franklin Gothic Medium" pitchFamily="34" charset="0"/>
                <a:sym typeface="Arial" pitchFamily="34" charset="0"/>
              </a:rPr>
              <a:t>PART </a:t>
            </a:r>
            <a:r>
              <a:rPr lang="en-US" sz="3200" dirty="0">
                <a:solidFill>
                  <a:srgbClr val="2E4A67"/>
                </a:solidFill>
                <a:latin typeface="Franklin Gothic Medium" pitchFamily="34" charset="0"/>
                <a:sym typeface="Arial" pitchFamily="34" charset="0"/>
              </a:rPr>
              <a:t>II: </a:t>
            </a:r>
            <a:r>
              <a:rPr lang="en-US" sz="3200" dirty="0">
                <a:solidFill>
                  <a:srgbClr val="2E4A67"/>
                </a:solidFill>
                <a:latin typeface="Franklin Gothic Medium" pitchFamily="34" charset="0"/>
              </a:rPr>
              <a:t>Vehicle Evolution</a:t>
            </a:r>
          </a:p>
          <a:p>
            <a:pPr lvl="0" eaLnBrk="0" fontAlgn="base" hangingPunct="0">
              <a:lnSpc>
                <a:spcPts val="3000"/>
              </a:lnSpc>
              <a:spcBef>
                <a:spcPct val="0"/>
              </a:spcBef>
              <a:spcAft>
                <a:spcPts val="2400"/>
              </a:spcAft>
              <a:buClr>
                <a:schemeClr val="tx1"/>
              </a:buClr>
              <a:buSzPct val="110000"/>
              <a:defRPr/>
            </a:pPr>
            <a:r>
              <a:rPr lang="en-US" sz="3200" dirty="0" smtClean="0">
                <a:solidFill>
                  <a:srgbClr val="2E4A67"/>
                </a:solidFill>
                <a:latin typeface="Franklin Gothic Medium" pitchFamily="34" charset="0"/>
                <a:sym typeface="Arial" pitchFamily="34" charset="0"/>
              </a:rPr>
              <a:t>How does this change things?</a:t>
            </a:r>
            <a:endParaRPr lang="en-US" sz="3200" dirty="0">
              <a:solidFill>
                <a:srgbClr val="2E4A67"/>
              </a:solidFill>
              <a:latin typeface="Franklin Gothic Medium" pitchFamily="34" charset="0"/>
            </a:endParaRPr>
          </a:p>
        </p:txBody>
      </p:sp>
    </p:spTree>
    <p:extLst>
      <p:ext uri="{BB962C8B-B14F-4D97-AF65-F5344CB8AC3E}">
        <p14:creationId xmlns:p14="http://schemas.microsoft.com/office/powerpoint/2010/main" xmlns="" val="2462731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ild environment" hidden="1"/>
          <p:cNvSpPr txBox="1"/>
          <p:nvPr/>
        </p:nvSpPr>
        <p:spPr>
          <a:xfrm>
            <a:off x="3648575" y="680236"/>
            <a:ext cx="2795381" cy="369332"/>
          </a:xfrm>
          <a:prstGeom prst="rect">
            <a:avLst/>
          </a:prstGeom>
          <a:noFill/>
        </p:spPr>
        <p:txBody>
          <a:bodyPr wrap="none" lIns="0" tIns="0" rIns="0" bIns="0" rtlCol="0">
            <a:spAutoFit/>
          </a:bodyPr>
          <a:lstStyle/>
          <a:p>
            <a:r>
              <a:rPr lang="en-US" sz="2400" cap="all" dirty="0" smtClean="0">
                <a:solidFill>
                  <a:schemeClr val="bg1"/>
                </a:solidFill>
                <a:latin typeface="Franklin Gothic Book" pitchFamily="34" charset="0"/>
              </a:rPr>
              <a:t>Capacity outcomes</a:t>
            </a:r>
            <a:endParaRPr lang="en-US" sz="2400" cap="all" dirty="0">
              <a:solidFill>
                <a:schemeClr val="bg1"/>
              </a:solidFill>
              <a:latin typeface="Franklin Gothic Book" pitchFamily="34" charset="0"/>
            </a:endParaRPr>
          </a:p>
        </p:txBody>
      </p:sp>
      <p:grpSp>
        <p:nvGrpSpPr>
          <p:cNvPr id="9" name="Title"/>
          <p:cNvGrpSpPr/>
          <p:nvPr/>
        </p:nvGrpSpPr>
        <p:grpSpPr>
          <a:xfrm>
            <a:off x="163409" y="1189"/>
            <a:ext cx="3399713" cy="1179096"/>
            <a:chOff x="163409" y="1189"/>
            <a:chExt cx="3399713" cy="1179096"/>
          </a:xfrm>
        </p:grpSpPr>
        <p:sp>
          <p:nvSpPr>
            <p:cNvPr id="2" name="to come"/>
            <p:cNvSpPr txBox="1"/>
            <p:nvPr/>
          </p:nvSpPr>
          <p:spPr>
            <a:xfrm>
              <a:off x="163409" y="164622"/>
              <a:ext cx="3399713" cy="1015663"/>
            </a:xfrm>
            <a:prstGeom prst="rect">
              <a:avLst/>
            </a:prstGeom>
            <a:noFill/>
          </p:spPr>
          <p:txBody>
            <a:bodyPr wrap="none" lIns="0" tIns="0" rIns="0" bIns="0" rtlCol="0">
              <a:spAutoFit/>
            </a:bodyPr>
            <a:lstStyle/>
            <a:p>
              <a:r>
                <a:rPr lang="en-US" sz="6600" spc="-300" dirty="0" smtClean="0">
                  <a:solidFill>
                    <a:schemeClr val="bg1"/>
                  </a:solidFill>
                  <a:latin typeface="Franklin Gothic Heavy" pitchFamily="34" charset="0"/>
                </a:rPr>
                <a:t>to come</a:t>
              </a:r>
              <a:r>
                <a:rPr lang="en-US" sz="6600" spc="-300" dirty="0" smtClean="0">
                  <a:solidFill>
                    <a:srgbClr val="C6DC72"/>
                  </a:solidFill>
                  <a:latin typeface="Franklin Gothic Heavy" pitchFamily="34" charset="0"/>
                </a:rPr>
                <a:t>?</a:t>
              </a:r>
              <a:endParaRPr lang="en-US" sz="6600" spc="-300" dirty="0">
                <a:solidFill>
                  <a:srgbClr val="C6DC72"/>
                </a:solidFill>
                <a:latin typeface="Franklin Gothic Heavy" pitchFamily="34" charset="0"/>
              </a:endParaRPr>
            </a:p>
          </p:txBody>
        </p:sp>
        <p:sp>
          <p:nvSpPr>
            <p:cNvPr id="8" name="changes"/>
            <p:cNvSpPr txBox="1"/>
            <p:nvPr/>
          </p:nvSpPr>
          <p:spPr>
            <a:xfrm>
              <a:off x="332090" y="1189"/>
              <a:ext cx="1730154" cy="584775"/>
            </a:xfrm>
            <a:prstGeom prst="rect">
              <a:avLst/>
            </a:prstGeom>
            <a:noFill/>
          </p:spPr>
          <p:txBody>
            <a:bodyPr wrap="none" rtlCol="0">
              <a:spAutoFit/>
            </a:bodyPr>
            <a:lstStyle/>
            <a:p>
              <a:r>
                <a:rPr lang="en-US" sz="3200" spc="-100" dirty="0" smtClean="0">
                  <a:solidFill>
                    <a:schemeClr val="bg1"/>
                  </a:solidFill>
                  <a:latin typeface="Franklin Gothic Heavy" pitchFamily="34" charset="0"/>
                </a:rPr>
                <a:t>changes</a:t>
              </a:r>
              <a:endParaRPr lang="en-US" sz="3200" spc="-100" dirty="0">
                <a:solidFill>
                  <a:schemeClr val="bg1"/>
                </a:solidFill>
                <a:latin typeface="Franklin Gothic Heavy" pitchFamily="34" charset="0"/>
              </a:endParaRPr>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828800" y="1524000"/>
            <a:ext cx="5983288"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36198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ild environment" hidden="1"/>
          <p:cNvSpPr txBox="1"/>
          <p:nvPr/>
        </p:nvSpPr>
        <p:spPr>
          <a:xfrm>
            <a:off x="3648575" y="680236"/>
            <a:ext cx="2795381" cy="369332"/>
          </a:xfrm>
          <a:prstGeom prst="rect">
            <a:avLst/>
          </a:prstGeom>
          <a:noFill/>
        </p:spPr>
        <p:txBody>
          <a:bodyPr wrap="none" lIns="0" tIns="0" rIns="0" bIns="0" rtlCol="0">
            <a:spAutoFit/>
          </a:bodyPr>
          <a:lstStyle/>
          <a:p>
            <a:r>
              <a:rPr lang="en-US" sz="2400" cap="all" dirty="0" smtClean="0">
                <a:solidFill>
                  <a:schemeClr val="bg1"/>
                </a:solidFill>
                <a:latin typeface="Franklin Gothic Book" pitchFamily="34" charset="0"/>
              </a:rPr>
              <a:t>Capacity outcomes</a:t>
            </a:r>
            <a:endParaRPr lang="en-US" sz="2400" cap="all" dirty="0">
              <a:solidFill>
                <a:schemeClr val="bg1"/>
              </a:solidFill>
              <a:latin typeface="Franklin Gothic Book" pitchFamily="34" charset="0"/>
            </a:endParaRPr>
          </a:p>
        </p:txBody>
      </p:sp>
      <p:grpSp>
        <p:nvGrpSpPr>
          <p:cNvPr id="9" name="Title"/>
          <p:cNvGrpSpPr/>
          <p:nvPr/>
        </p:nvGrpSpPr>
        <p:grpSpPr>
          <a:xfrm>
            <a:off x="163409" y="1189"/>
            <a:ext cx="3399713" cy="1179096"/>
            <a:chOff x="163409" y="1189"/>
            <a:chExt cx="3399713" cy="1179096"/>
          </a:xfrm>
        </p:grpSpPr>
        <p:sp>
          <p:nvSpPr>
            <p:cNvPr id="2" name="to come"/>
            <p:cNvSpPr txBox="1"/>
            <p:nvPr/>
          </p:nvSpPr>
          <p:spPr>
            <a:xfrm>
              <a:off x="163409" y="164622"/>
              <a:ext cx="3399713" cy="1015663"/>
            </a:xfrm>
            <a:prstGeom prst="rect">
              <a:avLst/>
            </a:prstGeom>
            <a:noFill/>
          </p:spPr>
          <p:txBody>
            <a:bodyPr wrap="none" lIns="0" tIns="0" rIns="0" bIns="0" rtlCol="0">
              <a:spAutoFit/>
            </a:bodyPr>
            <a:lstStyle/>
            <a:p>
              <a:r>
                <a:rPr lang="en-US" sz="6600" spc="-300" dirty="0" smtClean="0">
                  <a:solidFill>
                    <a:schemeClr val="bg1"/>
                  </a:solidFill>
                  <a:latin typeface="Franklin Gothic Heavy" pitchFamily="34" charset="0"/>
                </a:rPr>
                <a:t>to come</a:t>
              </a:r>
              <a:r>
                <a:rPr lang="en-US" sz="6600" spc="-300" dirty="0" smtClean="0">
                  <a:solidFill>
                    <a:srgbClr val="C6DC72"/>
                  </a:solidFill>
                  <a:latin typeface="Franklin Gothic Heavy" pitchFamily="34" charset="0"/>
                </a:rPr>
                <a:t>?</a:t>
              </a:r>
              <a:endParaRPr lang="en-US" sz="6600" spc="-300" dirty="0">
                <a:solidFill>
                  <a:srgbClr val="C6DC72"/>
                </a:solidFill>
                <a:latin typeface="Franklin Gothic Heavy" pitchFamily="34" charset="0"/>
              </a:endParaRPr>
            </a:p>
          </p:txBody>
        </p:sp>
        <p:sp>
          <p:nvSpPr>
            <p:cNvPr id="8" name="changes"/>
            <p:cNvSpPr txBox="1"/>
            <p:nvPr/>
          </p:nvSpPr>
          <p:spPr>
            <a:xfrm>
              <a:off x="332090" y="1189"/>
              <a:ext cx="1730154" cy="584775"/>
            </a:xfrm>
            <a:prstGeom prst="rect">
              <a:avLst/>
            </a:prstGeom>
            <a:noFill/>
          </p:spPr>
          <p:txBody>
            <a:bodyPr wrap="none" rtlCol="0">
              <a:spAutoFit/>
            </a:bodyPr>
            <a:lstStyle/>
            <a:p>
              <a:r>
                <a:rPr lang="en-US" sz="3200" spc="-100" dirty="0" smtClean="0">
                  <a:solidFill>
                    <a:schemeClr val="bg1"/>
                  </a:solidFill>
                  <a:latin typeface="Franklin Gothic Heavy" pitchFamily="34" charset="0"/>
                </a:rPr>
                <a:t>changes</a:t>
              </a:r>
              <a:endParaRPr lang="en-US" sz="3200" spc="-100" dirty="0">
                <a:solidFill>
                  <a:schemeClr val="bg1"/>
                </a:solidFill>
                <a:latin typeface="Franklin Gothic Heavy" pitchFamily="34" charset="0"/>
              </a:endParaRPr>
            </a:p>
          </p:txBody>
        </p:sp>
      </p:grpSp>
      <p:pic>
        <p:nvPicPr>
          <p:cNvPr id="10" name="Picture 2" descr="http://extras.mnginteractive.com/live/media/site571/2012/1103/20121103_032829_ssjm1105AUTO90web_500.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449943" y="0"/>
            <a:ext cx="81793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17547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ources"/>
          <p:cNvSpPr txBox="1"/>
          <p:nvPr/>
        </p:nvSpPr>
        <p:spPr>
          <a:xfrm>
            <a:off x="3648575" y="680236"/>
            <a:ext cx="1618456" cy="369332"/>
          </a:xfrm>
          <a:prstGeom prst="rect">
            <a:avLst/>
          </a:prstGeom>
          <a:noFill/>
        </p:spPr>
        <p:txBody>
          <a:bodyPr wrap="none" lIns="0" tIns="0" rIns="0" bIns="0" rtlCol="0">
            <a:spAutoFit/>
          </a:bodyPr>
          <a:lstStyle/>
          <a:p>
            <a:r>
              <a:rPr lang="en-US" sz="2400" cap="all" dirty="0" smtClean="0">
                <a:solidFill>
                  <a:schemeClr val="bg1"/>
                </a:solidFill>
                <a:latin typeface="Franklin Gothic Book" pitchFamily="34" charset="0"/>
              </a:rPr>
              <a:t>resources</a:t>
            </a:r>
            <a:endParaRPr lang="en-US" sz="2400" cap="all" dirty="0">
              <a:solidFill>
                <a:schemeClr val="bg1"/>
              </a:solidFill>
              <a:latin typeface="Franklin Gothic Book" pitchFamily="34" charset="0"/>
            </a:endParaRPr>
          </a:p>
        </p:txBody>
      </p:sp>
      <p:grpSp>
        <p:nvGrpSpPr>
          <p:cNvPr id="9" name="Title"/>
          <p:cNvGrpSpPr/>
          <p:nvPr/>
        </p:nvGrpSpPr>
        <p:grpSpPr>
          <a:xfrm>
            <a:off x="163409" y="1189"/>
            <a:ext cx="3399713" cy="1179096"/>
            <a:chOff x="163409" y="1189"/>
            <a:chExt cx="3399713" cy="1179096"/>
          </a:xfrm>
        </p:grpSpPr>
        <p:sp>
          <p:nvSpPr>
            <p:cNvPr id="2" name="to come"/>
            <p:cNvSpPr txBox="1"/>
            <p:nvPr/>
          </p:nvSpPr>
          <p:spPr>
            <a:xfrm>
              <a:off x="163409" y="164622"/>
              <a:ext cx="3399713" cy="1015663"/>
            </a:xfrm>
            <a:prstGeom prst="rect">
              <a:avLst/>
            </a:prstGeom>
            <a:noFill/>
          </p:spPr>
          <p:txBody>
            <a:bodyPr wrap="none" lIns="0" tIns="0" rIns="0" bIns="0" rtlCol="0">
              <a:spAutoFit/>
            </a:bodyPr>
            <a:lstStyle/>
            <a:p>
              <a:r>
                <a:rPr lang="en-US" sz="6600" spc="-300" dirty="0" smtClean="0">
                  <a:solidFill>
                    <a:schemeClr val="bg1"/>
                  </a:solidFill>
                  <a:latin typeface="Franklin Gothic Heavy" pitchFamily="34" charset="0"/>
                </a:rPr>
                <a:t>to come</a:t>
              </a:r>
              <a:r>
                <a:rPr lang="en-US" sz="6600" spc="-300" dirty="0" smtClean="0">
                  <a:solidFill>
                    <a:srgbClr val="C6DC72"/>
                  </a:solidFill>
                  <a:latin typeface="Franklin Gothic Heavy" pitchFamily="34" charset="0"/>
                </a:rPr>
                <a:t>?</a:t>
              </a:r>
              <a:endParaRPr lang="en-US" sz="6600" spc="-300" dirty="0">
                <a:solidFill>
                  <a:srgbClr val="C6DC72"/>
                </a:solidFill>
                <a:latin typeface="Franklin Gothic Heavy" pitchFamily="34" charset="0"/>
              </a:endParaRPr>
            </a:p>
          </p:txBody>
        </p:sp>
        <p:sp>
          <p:nvSpPr>
            <p:cNvPr id="8" name="changes"/>
            <p:cNvSpPr txBox="1"/>
            <p:nvPr/>
          </p:nvSpPr>
          <p:spPr>
            <a:xfrm>
              <a:off x="332090" y="1189"/>
              <a:ext cx="1730154" cy="584775"/>
            </a:xfrm>
            <a:prstGeom prst="rect">
              <a:avLst/>
            </a:prstGeom>
            <a:noFill/>
          </p:spPr>
          <p:txBody>
            <a:bodyPr wrap="none" rtlCol="0">
              <a:spAutoFit/>
            </a:bodyPr>
            <a:lstStyle/>
            <a:p>
              <a:r>
                <a:rPr lang="en-US" sz="3200" spc="-100" dirty="0" smtClean="0">
                  <a:solidFill>
                    <a:schemeClr val="bg1"/>
                  </a:solidFill>
                  <a:latin typeface="Franklin Gothic Heavy" pitchFamily="34" charset="0"/>
                </a:rPr>
                <a:t>changes</a:t>
              </a:r>
              <a:endParaRPr lang="en-US" sz="3200" spc="-100" dirty="0">
                <a:solidFill>
                  <a:schemeClr val="bg1"/>
                </a:solidFill>
                <a:latin typeface="Franklin Gothic Heavy" pitchFamily="34" charset="0"/>
              </a:endParaRPr>
            </a:p>
          </p:txBody>
        </p:sp>
      </p:grpSp>
      <p:pic>
        <p:nvPicPr>
          <p:cNvPr id="11" name="Effects of next gen vehicles"/>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77187" y="1345915"/>
            <a:ext cx="3722378" cy="4817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ar in 2035" descr="cover_300.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96982" y="1345155"/>
            <a:ext cx="3356571" cy="4795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743818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ue Rectangle"/>
          <p:cNvSpPr/>
          <p:nvPr/>
        </p:nvSpPr>
        <p:spPr>
          <a:xfrm>
            <a:off x="0" y="0"/>
            <a:ext cx="9144000" cy="685800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head"/>
          <p:cNvSpPr txBox="1">
            <a:spLocks/>
          </p:cNvSpPr>
          <p:nvPr/>
        </p:nvSpPr>
        <p:spPr bwMode="auto">
          <a:xfrm>
            <a:off x="1611656" y="3858804"/>
            <a:ext cx="6706273" cy="958688"/>
          </a:xfrm>
          <a:prstGeom prst="rect">
            <a:avLst/>
          </a:prstGeom>
          <a:noFill/>
          <a:ln w="12700">
            <a:noFill/>
            <a:miter lim="800000"/>
            <a:headEnd/>
            <a:tailEnd/>
          </a:ln>
        </p:spPr>
        <p:txBody>
          <a:bodyPr lIns="0" tIns="0" rIns="0" bIns="0"/>
          <a:lstStyle/>
          <a:p>
            <a:pPr>
              <a:tabLst>
                <a:tab pos="3314700" algn="l"/>
              </a:tabLst>
              <a:defRPr/>
            </a:pPr>
            <a:r>
              <a:rPr lang="en-US" sz="2400" kern="0" dirty="0" smtClean="0">
                <a:solidFill>
                  <a:schemeClr val="bg1"/>
                </a:solidFill>
                <a:latin typeface="Franklin Gothic Book" pitchFamily="34" charset="0"/>
                <a:ea typeface="Segoe UI" pitchFamily="34" charset="0"/>
                <a:cs typeface="Segoe UI" pitchFamily="34" charset="0"/>
              </a:rPr>
              <a:t>Effects </a:t>
            </a:r>
            <a:r>
              <a:rPr lang="en-US" sz="2400" kern="0" dirty="0">
                <a:solidFill>
                  <a:schemeClr val="bg1"/>
                </a:solidFill>
                <a:latin typeface="Franklin Gothic Book" pitchFamily="34" charset="0"/>
                <a:ea typeface="Segoe UI" pitchFamily="34" charset="0"/>
                <a:cs typeface="Segoe UI" pitchFamily="34" charset="0"/>
              </a:rPr>
              <a:t>of Next-Generation Vehicles on Travel Demand and Highway Capacity</a:t>
            </a:r>
            <a:endParaRPr lang="en-US" sz="2400" kern="0" dirty="0">
              <a:solidFill>
                <a:schemeClr val="bg1"/>
              </a:solidFill>
              <a:latin typeface="Franklin Gothic Book" pitchFamily="34" charset="0"/>
              <a:ea typeface="Segoe UI" pitchFamily="34" charset="0"/>
              <a:cs typeface="Segoe UI" pitchFamily="34" charset="0"/>
              <a:sym typeface="Gill Sans" charset="0"/>
            </a:endParaRPr>
          </a:p>
        </p:txBody>
      </p:sp>
      <p:pic>
        <p:nvPicPr>
          <p:cNvPr id="2" name="Gear Brai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flipH="1">
            <a:off x="4230881" y="-155200"/>
            <a:ext cx="5029200" cy="4124060"/>
          </a:xfrm>
          <a:prstGeom prst="rect">
            <a:avLst/>
          </a:prstGeom>
        </p:spPr>
      </p:pic>
      <p:sp>
        <p:nvSpPr>
          <p:cNvPr id="11" name="Thinking Like a Futruist"/>
          <p:cNvSpPr txBox="1">
            <a:spLocks/>
          </p:cNvSpPr>
          <p:nvPr/>
        </p:nvSpPr>
        <p:spPr bwMode="auto">
          <a:xfrm>
            <a:off x="1510060" y="3098971"/>
            <a:ext cx="4319223" cy="1239177"/>
          </a:xfrm>
          <a:prstGeom prst="rect">
            <a:avLst/>
          </a:prstGeom>
          <a:noFill/>
          <a:ln w="12700">
            <a:noFill/>
            <a:miter lim="800000"/>
            <a:headEnd/>
            <a:tailEnd/>
          </a:ln>
        </p:spPr>
        <p:txBody>
          <a:bodyPr lIns="0" tIns="0" rIns="0" bIns="0"/>
          <a:lstStyle/>
          <a:p>
            <a:pPr>
              <a:lnSpc>
                <a:spcPts val="3100"/>
              </a:lnSpc>
              <a:tabLst>
                <a:tab pos="112713" algn="l"/>
              </a:tabLst>
              <a:defRPr/>
            </a:pPr>
            <a:r>
              <a:rPr lang="en-US" sz="7200" b="1" kern="0" cap="all" dirty="0" smtClean="0">
                <a:solidFill>
                  <a:srgbClr val="9BBB59"/>
                </a:solidFill>
                <a:latin typeface="Franklin Gothic Demi" pitchFamily="34" charset="0"/>
                <a:ea typeface="Segoe UI" pitchFamily="34" charset="0"/>
                <a:cs typeface="Segoe UI" pitchFamily="34" charset="0"/>
                <a:sym typeface="Gill Sans" charset="0"/>
              </a:rPr>
              <a:t>Thinking     	</a:t>
            </a:r>
            <a:r>
              <a:rPr lang="en-US" sz="3200" b="1" kern="0" cap="all" dirty="0" smtClean="0">
                <a:solidFill>
                  <a:srgbClr val="9BBB59"/>
                </a:solidFill>
                <a:latin typeface="Franklin Gothic Demi" pitchFamily="34" charset="0"/>
                <a:ea typeface="Segoe UI" pitchFamily="34" charset="0"/>
                <a:cs typeface="Segoe UI" pitchFamily="34" charset="0"/>
                <a:sym typeface="Gill Sans" charset="0"/>
              </a:rPr>
              <a:t>like a Futurist</a:t>
            </a:r>
            <a:endParaRPr lang="en-US" sz="3200" kern="0" dirty="0">
              <a:solidFill>
                <a:schemeClr val="tx1">
                  <a:lumMod val="50000"/>
                  <a:lumOff val="50000"/>
                </a:schemeClr>
              </a:solidFill>
              <a:latin typeface="Franklin Gothic Book" pitchFamily="34" charset="0"/>
              <a:ea typeface="Segoe UI" pitchFamily="34" charset="0"/>
              <a:cs typeface="Segoe UI" pitchFamily="34" charset="0"/>
              <a:sym typeface="Gill Sans" charset="0"/>
            </a:endParaRPr>
          </a:p>
        </p:txBody>
      </p:sp>
      <p:sp>
        <p:nvSpPr>
          <p:cNvPr id="12" name="Name/Date"/>
          <p:cNvSpPr txBox="1"/>
          <p:nvPr/>
        </p:nvSpPr>
        <p:spPr>
          <a:xfrm>
            <a:off x="1476193" y="6038090"/>
            <a:ext cx="4795473" cy="276999"/>
          </a:xfrm>
          <a:prstGeom prst="rect">
            <a:avLst/>
          </a:prstGeom>
          <a:noFill/>
        </p:spPr>
        <p:txBody>
          <a:bodyPr wrap="square" lIns="0" tIns="0" rIns="0" bIns="0" rtlCol="0">
            <a:spAutoFit/>
          </a:bodyPr>
          <a:lstStyle/>
          <a:p>
            <a:r>
              <a:rPr lang="en-US" cap="all" spc="-40" baseline="0" dirty="0" smtClean="0">
                <a:solidFill>
                  <a:srgbClr val="9BBB59"/>
                </a:solidFill>
                <a:latin typeface="Franklin Gothic Demi Cond" pitchFamily="34" charset="0"/>
              </a:rPr>
              <a:t>AMPO ANNUAL conference </a:t>
            </a:r>
            <a:r>
              <a:rPr lang="en-US" dirty="0" smtClean="0">
                <a:solidFill>
                  <a:schemeClr val="bg1"/>
                </a:solidFill>
                <a:latin typeface="Franklin Gothic Book" pitchFamily="34" charset="0"/>
              </a:rPr>
              <a:t>| October 21, 2014</a:t>
            </a:r>
            <a:endParaRPr lang="en-US" dirty="0">
              <a:solidFill>
                <a:schemeClr val="bg1"/>
              </a:solidFill>
              <a:latin typeface="Franklin Gothic Book" pitchFamily="34" charset="0"/>
            </a:endParaRPr>
          </a:p>
        </p:txBody>
      </p:sp>
      <p:sp>
        <p:nvSpPr>
          <p:cNvPr id="7" name="Name/Date"/>
          <p:cNvSpPr txBox="1"/>
          <p:nvPr/>
        </p:nvSpPr>
        <p:spPr>
          <a:xfrm>
            <a:off x="1459781" y="5065075"/>
            <a:ext cx="4795473" cy="830997"/>
          </a:xfrm>
          <a:prstGeom prst="rect">
            <a:avLst/>
          </a:prstGeom>
          <a:noFill/>
        </p:spPr>
        <p:txBody>
          <a:bodyPr wrap="square" lIns="0" tIns="0" rIns="0" bIns="0" rtlCol="0">
            <a:spAutoFit/>
          </a:bodyPr>
          <a:lstStyle/>
          <a:p>
            <a:r>
              <a:rPr lang="en-US" dirty="0" smtClean="0">
                <a:solidFill>
                  <a:schemeClr val="bg1"/>
                </a:solidFill>
                <a:latin typeface="Franklin Gothic Book" pitchFamily="34" charset="0"/>
              </a:rPr>
              <a:t>Mike Wallace, </a:t>
            </a:r>
            <a:r>
              <a:rPr lang="en-US" sz="1600" b="1" cap="all" spc="-40" dirty="0" smtClean="0">
                <a:solidFill>
                  <a:srgbClr val="9BBB59"/>
                </a:solidFill>
                <a:latin typeface="Franklin Gothic Book" pitchFamily="34" charset="0"/>
              </a:rPr>
              <a:t>Fehr &amp; Peers </a:t>
            </a:r>
          </a:p>
          <a:p>
            <a:r>
              <a:rPr lang="en-US" dirty="0" smtClean="0">
                <a:solidFill>
                  <a:schemeClr val="bg1"/>
                </a:solidFill>
                <a:latin typeface="Franklin Gothic Book" pitchFamily="34" charset="0"/>
              </a:rPr>
              <a:t>Director </a:t>
            </a:r>
            <a:r>
              <a:rPr lang="en-US" dirty="0" smtClean="0">
                <a:solidFill>
                  <a:schemeClr val="bg1"/>
                </a:solidFill>
                <a:latin typeface="Franklin Gothic Book" pitchFamily="34" charset="0"/>
              </a:rPr>
              <a:t>of Behavior Analysis &amp; Forecasting</a:t>
            </a:r>
          </a:p>
          <a:p>
            <a:r>
              <a:rPr lang="en-US" dirty="0" smtClean="0">
                <a:solidFill>
                  <a:schemeClr val="bg1"/>
                </a:solidFill>
                <a:latin typeface="Franklin Gothic Book" pitchFamily="34" charset="0"/>
              </a:rPr>
              <a:t>m.wallace@fehrandpeers.com</a:t>
            </a:r>
            <a:endParaRPr lang="en-US" cap="all" spc="-40" dirty="0" smtClean="0">
              <a:solidFill>
                <a:srgbClr val="9BBB59"/>
              </a:solidFill>
              <a:latin typeface="Franklin Gothic Demi Cond" pitchFamily="34" charset="0"/>
            </a:endParaRPr>
          </a:p>
        </p:txBody>
      </p:sp>
    </p:spTree>
    <p:extLst>
      <p:ext uri="{BB962C8B-B14F-4D97-AF65-F5344CB8AC3E}">
        <p14:creationId xmlns:p14="http://schemas.microsoft.com/office/powerpoint/2010/main" xmlns="" val="2868105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hite Rectangle"/>
          <p:cNvSpPr/>
          <p:nvPr/>
        </p:nvSpPr>
        <p:spPr>
          <a:xfrm>
            <a:off x="-75414" y="4265716"/>
            <a:ext cx="9304255" cy="267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 FPthink"/>
          <p:cNvSpPr txBox="1"/>
          <p:nvPr/>
        </p:nvSpPr>
        <p:spPr>
          <a:xfrm>
            <a:off x="3147676" y="678683"/>
            <a:ext cx="1553310" cy="369332"/>
          </a:xfrm>
          <a:prstGeom prst="rect">
            <a:avLst/>
          </a:prstGeom>
          <a:noFill/>
        </p:spPr>
        <p:txBody>
          <a:bodyPr wrap="none" lIns="0" tIns="0" rIns="0" bIns="0" rtlCol="0">
            <a:spAutoFit/>
          </a:bodyPr>
          <a:lstStyle/>
          <a:p>
            <a:r>
              <a:rPr lang="en-US" sz="2400" cap="all" dirty="0" smtClean="0">
                <a:solidFill>
                  <a:schemeClr val="bg1"/>
                </a:solidFill>
                <a:latin typeface="Franklin Gothic Book" pitchFamily="34" charset="0"/>
              </a:rPr>
              <a:t>is FP THINK</a:t>
            </a:r>
            <a:endParaRPr lang="en-US" sz="2400" cap="all" dirty="0">
              <a:solidFill>
                <a:schemeClr val="bg1"/>
              </a:solidFill>
              <a:latin typeface="Franklin Gothic Book" pitchFamily="34" charset="0"/>
            </a:endParaRPr>
          </a:p>
        </p:txBody>
      </p:sp>
      <p:sp>
        <p:nvSpPr>
          <p:cNvPr id="8" name="Body copy"/>
          <p:cNvSpPr txBox="1">
            <a:spLocks noChangeArrowheads="1"/>
          </p:cNvSpPr>
          <p:nvPr/>
        </p:nvSpPr>
        <p:spPr bwMode="auto">
          <a:xfrm>
            <a:off x="485701" y="4420091"/>
            <a:ext cx="8182024" cy="2320384"/>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ts val="2400"/>
              </a:lnSpc>
              <a:spcBef>
                <a:spcPct val="0"/>
              </a:spcBef>
              <a:spcAft>
                <a:spcPts val="1200"/>
              </a:spcAft>
              <a:buClr>
                <a:schemeClr val="tx1"/>
              </a:buClr>
              <a:buSzPct val="110000"/>
              <a:buNone/>
              <a:tabLst>
                <a:tab pos="576072" algn="l"/>
              </a:tabLst>
              <a:defRPr/>
            </a:pPr>
            <a:r>
              <a:rPr lang="en-US" sz="1800" dirty="0">
                <a:solidFill>
                  <a:srgbClr val="2E4A67"/>
                </a:solidFill>
                <a:latin typeface="Franklin Gothic Book" pitchFamily="34" charset="0"/>
              </a:rPr>
              <a:t>FP Think is our latest initiative designed to enhance our clients’ understanding of how disruptive forces in technology, demographics, and socioeconomics may affect their transportation planning decisions.</a:t>
            </a:r>
          </a:p>
          <a:p>
            <a:pPr marL="0" indent="0" eaLnBrk="0" fontAlgn="base" hangingPunct="0">
              <a:lnSpc>
                <a:spcPts val="2400"/>
              </a:lnSpc>
              <a:spcBef>
                <a:spcPct val="0"/>
              </a:spcBef>
              <a:spcAft>
                <a:spcPts val="1200"/>
              </a:spcAft>
              <a:buClr>
                <a:schemeClr val="tx1"/>
              </a:buClr>
              <a:buSzPct val="110000"/>
              <a:buNone/>
              <a:tabLst>
                <a:tab pos="576072" algn="l"/>
              </a:tabLst>
              <a:defRPr/>
            </a:pPr>
            <a:r>
              <a:rPr lang="en-US" sz="1800" dirty="0">
                <a:solidFill>
                  <a:srgbClr val="2E4A67"/>
                </a:solidFill>
                <a:latin typeface="Franklin Gothic Book" pitchFamily="34" charset="0"/>
              </a:rPr>
              <a:t>A team of Fehr &amp; Peers staff has completed our initial research effort, and has developed tools and resources to help our clients begin to navigate two of the most interesting and momentous changes that will shape the transportation landscape </a:t>
            </a:r>
            <a:r>
              <a:rPr lang="en-US" sz="1800" dirty="0" smtClean="0">
                <a:solidFill>
                  <a:srgbClr val="2E4A67"/>
                </a:solidFill>
                <a:latin typeface="Franklin Gothic Book" pitchFamily="34" charset="0"/>
              </a:rPr>
              <a:t/>
            </a:r>
            <a:br>
              <a:rPr lang="en-US" sz="1800" dirty="0" smtClean="0">
                <a:solidFill>
                  <a:srgbClr val="2E4A67"/>
                </a:solidFill>
                <a:latin typeface="Franklin Gothic Book" pitchFamily="34" charset="0"/>
              </a:rPr>
            </a:br>
            <a:r>
              <a:rPr lang="en-US" sz="1800" dirty="0" smtClean="0">
                <a:solidFill>
                  <a:srgbClr val="2E4A67"/>
                </a:solidFill>
                <a:latin typeface="Franklin Gothic Book" pitchFamily="34" charset="0"/>
              </a:rPr>
              <a:t>for </a:t>
            </a:r>
            <a:r>
              <a:rPr lang="en-US" sz="1800" dirty="0">
                <a:solidFill>
                  <a:srgbClr val="2E4A67"/>
                </a:solidFill>
                <a:latin typeface="Franklin Gothic Book" pitchFamily="34" charset="0"/>
              </a:rPr>
              <a:t>decades to come</a:t>
            </a:r>
            <a:r>
              <a:rPr lang="en-US" sz="1800" dirty="0" smtClean="0">
                <a:solidFill>
                  <a:srgbClr val="2E4A67"/>
                </a:solidFill>
                <a:latin typeface="Franklin Gothic Book" pitchFamily="34" charset="0"/>
              </a:rPr>
              <a:t>.</a:t>
            </a:r>
            <a:endParaRPr lang="en-US" sz="1800" dirty="0">
              <a:solidFill>
                <a:srgbClr val="2E4A67"/>
              </a:solidFill>
              <a:latin typeface="Franklin Gothic Book" pitchFamily="34" charset="0"/>
            </a:endParaRPr>
          </a:p>
          <a:p>
            <a:pPr marL="0" indent="0" eaLnBrk="0" fontAlgn="base" hangingPunct="0">
              <a:lnSpc>
                <a:spcPts val="2400"/>
              </a:lnSpc>
              <a:spcBef>
                <a:spcPct val="0"/>
              </a:spcBef>
              <a:spcAft>
                <a:spcPts val="1200"/>
              </a:spcAft>
              <a:buClr>
                <a:schemeClr val="tx1"/>
              </a:buClr>
              <a:buSzPct val="110000"/>
              <a:buNone/>
              <a:tabLst>
                <a:tab pos="576072" algn="l"/>
              </a:tabLst>
              <a:defRPr/>
            </a:pPr>
            <a:r>
              <a:rPr lang="en-US" sz="1800" dirty="0">
                <a:latin typeface="Franklin Gothic Book" pitchFamily="34" charset="0"/>
                <a:sym typeface="Arial" pitchFamily="34" charset="0"/>
              </a:rPr>
              <a:t>  </a:t>
            </a:r>
          </a:p>
        </p:txBody>
      </p:sp>
      <p:grpSp>
        <p:nvGrpSpPr>
          <p:cNvPr id="14" name="Group 13"/>
          <p:cNvGrpSpPr/>
          <p:nvPr/>
        </p:nvGrpSpPr>
        <p:grpSpPr>
          <a:xfrm>
            <a:off x="330380" y="-117286"/>
            <a:ext cx="2632173" cy="1354217"/>
            <a:chOff x="330380" y="-10956"/>
            <a:chExt cx="2632173" cy="1354217"/>
          </a:xfrm>
        </p:grpSpPr>
        <p:sp>
          <p:nvSpPr>
            <p:cNvPr id="15" name="What"/>
            <p:cNvSpPr txBox="1"/>
            <p:nvPr/>
          </p:nvSpPr>
          <p:spPr>
            <a:xfrm>
              <a:off x="330380" y="-10956"/>
              <a:ext cx="2356414" cy="1354217"/>
            </a:xfrm>
            <a:prstGeom prst="rect">
              <a:avLst/>
            </a:prstGeom>
            <a:noFill/>
          </p:spPr>
          <p:txBody>
            <a:bodyPr wrap="none" lIns="0" tIns="0" rIns="0" bIns="0" rtlCol="0">
              <a:spAutoFit/>
            </a:bodyPr>
            <a:lstStyle/>
            <a:p>
              <a:r>
                <a:rPr lang="en-US" sz="8800" spc="-450" dirty="0" smtClean="0">
                  <a:solidFill>
                    <a:schemeClr val="bg1"/>
                  </a:solidFill>
                  <a:latin typeface="Franklin Gothic Heavy" pitchFamily="34" charset="0"/>
                </a:rPr>
                <a:t>what</a:t>
              </a:r>
              <a:endParaRPr lang="en-US" sz="8800" spc="-450" dirty="0">
                <a:solidFill>
                  <a:schemeClr val="bg1"/>
                </a:solidFill>
                <a:latin typeface="Franklin Gothic Heavy" pitchFamily="34" charset="0"/>
              </a:endParaRPr>
            </a:p>
          </p:txBody>
        </p:sp>
        <p:sp>
          <p:nvSpPr>
            <p:cNvPr id="16" name="Rectangle 15"/>
            <p:cNvSpPr/>
            <p:nvPr/>
          </p:nvSpPr>
          <p:spPr>
            <a:xfrm>
              <a:off x="2798879" y="90957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485701" y="1741328"/>
            <a:ext cx="8182024" cy="2462543"/>
            <a:chOff x="485701" y="1741328"/>
            <a:chExt cx="8182024" cy="2462543"/>
          </a:xfrm>
        </p:grpSpPr>
        <p:pic>
          <p:nvPicPr>
            <p:cNvPr id="19" name="Think logo"/>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3429143" y="1741328"/>
              <a:ext cx="2285714" cy="1904762"/>
            </a:xfrm>
            <a:prstGeom prst="rect">
              <a:avLst/>
            </a:prstGeom>
          </p:spPr>
        </p:pic>
        <p:sp>
          <p:nvSpPr>
            <p:cNvPr id="9" name="Body copy"/>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schemeClr val="tx1"/>
                </a:buClr>
                <a:buSzPct val="110000"/>
                <a:buNone/>
                <a:tabLst>
                  <a:tab pos="576072" algn="l"/>
                </a:tabLst>
                <a:defRPr/>
              </a:pPr>
              <a:r>
                <a:rPr lang="en-US" sz="2000" b="1" dirty="0" smtClean="0">
                  <a:solidFill>
                    <a:schemeClr val="bg1"/>
                  </a:solidFill>
                  <a:latin typeface="Franklin Gothic Book" pitchFamily="34" charset="0"/>
                </a:rPr>
                <a:t>www.fehrandpeers/fpthink</a:t>
              </a:r>
              <a:endParaRPr lang="en-US" sz="2000" b="1" dirty="0">
                <a:solidFill>
                  <a:schemeClr val="bg1"/>
                </a:solidFill>
                <a:latin typeface="Franklin Gothic Book" pitchFamily="34" charset="0"/>
                <a:sym typeface="Arial" pitchFamily="34" charset="0"/>
              </a:endParaRPr>
            </a:p>
          </p:txBody>
        </p:sp>
      </p:grpSp>
    </p:spTree>
    <p:extLst>
      <p:ext uri="{BB962C8B-B14F-4D97-AF65-F5344CB8AC3E}">
        <p14:creationId xmlns:p14="http://schemas.microsoft.com/office/powerpoint/2010/main" xmlns="" val="23655266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 FP Think"/>
          <p:cNvSpPr txBox="1"/>
          <p:nvPr/>
        </p:nvSpPr>
        <p:spPr>
          <a:xfrm>
            <a:off x="3147676" y="678683"/>
            <a:ext cx="1553310" cy="369332"/>
          </a:xfrm>
          <a:prstGeom prst="rect">
            <a:avLst/>
          </a:prstGeom>
          <a:noFill/>
        </p:spPr>
        <p:txBody>
          <a:bodyPr wrap="none" lIns="0" tIns="0" rIns="0" bIns="0" rtlCol="0">
            <a:spAutoFit/>
          </a:bodyPr>
          <a:lstStyle/>
          <a:p>
            <a:r>
              <a:rPr lang="en-US" sz="2400" cap="all" dirty="0" smtClean="0">
                <a:solidFill>
                  <a:srgbClr val="2E4A67"/>
                </a:solidFill>
                <a:latin typeface="Franklin Gothic Book" pitchFamily="34" charset="0"/>
              </a:rPr>
              <a:t>is FP THINK</a:t>
            </a:r>
            <a:endParaRPr lang="en-US" sz="2400" cap="all" dirty="0">
              <a:solidFill>
                <a:srgbClr val="2E4A67"/>
              </a:solidFill>
              <a:latin typeface="Franklin Gothic Book" pitchFamily="34" charset="0"/>
            </a:endParaRPr>
          </a:p>
        </p:txBody>
      </p:sp>
      <p:sp>
        <p:nvSpPr>
          <p:cNvPr id="7" name="Rectangle 3"/>
          <p:cNvSpPr txBox="1">
            <a:spLocks noChangeArrowheads="1"/>
          </p:cNvSpPr>
          <p:nvPr/>
        </p:nvSpPr>
        <p:spPr bwMode="auto">
          <a:xfrm>
            <a:off x="339023" y="3724273"/>
            <a:ext cx="1891838" cy="828678"/>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ts val="2400"/>
              </a:lnSpc>
              <a:spcBef>
                <a:spcPct val="0"/>
              </a:spcBef>
              <a:spcAft>
                <a:spcPts val="1200"/>
              </a:spcAft>
              <a:buClr>
                <a:schemeClr val="tx1"/>
              </a:buClr>
              <a:buSzPct val="110000"/>
              <a:buFontTx/>
              <a:buNone/>
              <a:defRPr/>
            </a:pPr>
            <a:r>
              <a:rPr lang="en-US" sz="2400" dirty="0" smtClean="0">
                <a:solidFill>
                  <a:srgbClr val="2E4A67"/>
                </a:solidFill>
                <a:latin typeface="Franklin Gothic Book" pitchFamily="34" charset="0"/>
                <a:sym typeface="Arial" pitchFamily="34" charset="0"/>
              </a:rPr>
              <a:t> Fehr &amp; Peers </a:t>
            </a:r>
            <a:r>
              <a:rPr lang="en-US" sz="2400" b="1" dirty="0" smtClean="0">
                <a:solidFill>
                  <a:srgbClr val="2E4A67"/>
                </a:solidFill>
                <a:latin typeface="Franklin Gothic Book" pitchFamily="34" charset="0"/>
                <a:sym typeface="Arial" pitchFamily="34" charset="0"/>
              </a:rPr>
              <a:t>“skunk works”</a:t>
            </a:r>
            <a:endParaRPr lang="en-US" sz="2400" b="1" dirty="0">
              <a:solidFill>
                <a:srgbClr val="2E4A67"/>
              </a:solidFill>
              <a:latin typeface="Franklin Gothic Book" pitchFamily="34" charset="0"/>
              <a:sym typeface="Arial" pitchFamily="34" charset="0"/>
            </a:endParaRPr>
          </a:p>
        </p:txBody>
      </p:sp>
      <p:sp>
        <p:nvSpPr>
          <p:cNvPr id="8" name="Rectangle 3"/>
          <p:cNvSpPr txBox="1">
            <a:spLocks noChangeArrowheads="1"/>
          </p:cNvSpPr>
          <p:nvPr/>
        </p:nvSpPr>
        <p:spPr bwMode="auto">
          <a:xfrm>
            <a:off x="3039015" y="3714748"/>
            <a:ext cx="3049919" cy="1808597"/>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0" fontAlgn="base" hangingPunct="0">
              <a:lnSpc>
                <a:spcPts val="2400"/>
              </a:lnSpc>
              <a:spcBef>
                <a:spcPct val="0"/>
              </a:spcBef>
              <a:spcAft>
                <a:spcPts val="1200"/>
              </a:spcAft>
              <a:buClr>
                <a:schemeClr val="tx1"/>
              </a:buClr>
              <a:buSzPct val="110000"/>
              <a:buNone/>
              <a:tabLst>
                <a:tab pos="576072" algn="l"/>
              </a:tabLst>
              <a:defRPr/>
            </a:pPr>
            <a:r>
              <a:rPr lang="en-US" sz="2400" dirty="0">
                <a:solidFill>
                  <a:srgbClr val="2E4A67"/>
                </a:solidFill>
                <a:latin typeface="Franklin Gothic Book" pitchFamily="34" charset="0"/>
              </a:rPr>
              <a:t>Two research topics investigated thus </a:t>
            </a:r>
            <a:r>
              <a:rPr lang="en-US" sz="2400" dirty="0" smtClean="0">
                <a:solidFill>
                  <a:srgbClr val="2E4A67"/>
                </a:solidFill>
                <a:latin typeface="Franklin Gothic Book" pitchFamily="34" charset="0"/>
              </a:rPr>
              <a:t>far–</a:t>
            </a:r>
          </a:p>
          <a:p>
            <a:pPr marL="0" lvl="1" indent="0" eaLnBrk="0" fontAlgn="base" hangingPunct="0">
              <a:lnSpc>
                <a:spcPts val="2400"/>
              </a:lnSpc>
              <a:spcBef>
                <a:spcPct val="0"/>
              </a:spcBef>
              <a:spcAft>
                <a:spcPts val="1200"/>
              </a:spcAft>
              <a:buClr>
                <a:schemeClr val="tx1"/>
              </a:buClr>
              <a:buSzPct val="110000"/>
              <a:buNone/>
              <a:tabLst>
                <a:tab pos="576072" algn="l"/>
              </a:tabLst>
              <a:defRPr/>
            </a:pPr>
            <a:r>
              <a:rPr lang="en-US" sz="2400" b="1" dirty="0" smtClean="0">
                <a:solidFill>
                  <a:srgbClr val="2E4A67"/>
                </a:solidFill>
                <a:latin typeface="Franklin Gothic Book" pitchFamily="34" charset="0"/>
              </a:rPr>
              <a:t>Demographics </a:t>
            </a:r>
            <a:r>
              <a:rPr lang="en-US" sz="2400" b="1" dirty="0">
                <a:solidFill>
                  <a:srgbClr val="2E4A67"/>
                </a:solidFill>
                <a:latin typeface="Franklin Gothic Book" pitchFamily="34" charset="0"/>
              </a:rPr>
              <a:t>and Vehicle evolution</a:t>
            </a:r>
          </a:p>
          <a:p>
            <a:pPr marL="0" indent="0" eaLnBrk="0" fontAlgn="base" hangingPunct="0">
              <a:lnSpc>
                <a:spcPts val="2400"/>
              </a:lnSpc>
              <a:spcBef>
                <a:spcPct val="0"/>
              </a:spcBef>
              <a:spcAft>
                <a:spcPts val="1200"/>
              </a:spcAft>
              <a:buClr>
                <a:schemeClr val="tx1"/>
              </a:buClr>
              <a:buSzPct val="110000"/>
              <a:buNone/>
              <a:tabLst>
                <a:tab pos="576072" algn="l"/>
              </a:tabLst>
              <a:defRPr/>
            </a:pPr>
            <a:r>
              <a:rPr lang="en-US" sz="2400" dirty="0">
                <a:solidFill>
                  <a:srgbClr val="2E4A67"/>
                </a:solidFill>
                <a:latin typeface="Franklin Gothic Book" pitchFamily="34" charset="0"/>
                <a:sym typeface="Arial" pitchFamily="34" charset="0"/>
              </a:rPr>
              <a:t>  </a:t>
            </a:r>
          </a:p>
        </p:txBody>
      </p:sp>
      <p:sp>
        <p:nvSpPr>
          <p:cNvPr id="9" name="Rectangle 3"/>
          <p:cNvSpPr txBox="1">
            <a:spLocks noChangeArrowheads="1"/>
          </p:cNvSpPr>
          <p:nvPr/>
        </p:nvSpPr>
        <p:spPr bwMode="auto">
          <a:xfrm>
            <a:off x="6359513" y="3724272"/>
            <a:ext cx="2923020" cy="102870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lnSpc>
                <a:spcPts val="2400"/>
              </a:lnSpc>
              <a:spcBef>
                <a:spcPct val="0"/>
              </a:spcBef>
              <a:spcAft>
                <a:spcPts val="1200"/>
              </a:spcAft>
              <a:buClr>
                <a:schemeClr val="tx1"/>
              </a:buClr>
              <a:buSzPct val="110000"/>
              <a:buNone/>
              <a:tabLst>
                <a:tab pos="576072" algn="l"/>
              </a:tabLst>
              <a:defRPr/>
            </a:pPr>
            <a:r>
              <a:rPr lang="en-US" sz="2400" dirty="0">
                <a:solidFill>
                  <a:srgbClr val="2E4A67"/>
                </a:solidFill>
                <a:latin typeface="Franklin Gothic Book" pitchFamily="34" charset="0"/>
              </a:rPr>
              <a:t>Absorb our findings with an appropriate level of excitement and/or skepticism</a:t>
            </a:r>
            <a:endParaRPr lang="en-US" sz="2400" dirty="0">
              <a:solidFill>
                <a:srgbClr val="2E4A67"/>
              </a:solidFill>
              <a:latin typeface="Franklin Gothic Book" pitchFamily="34" charset="0"/>
              <a:sym typeface="Arial" pitchFamily="34" charset="0"/>
            </a:endParaRPr>
          </a:p>
        </p:txBody>
      </p:sp>
      <p:pic>
        <p:nvPicPr>
          <p:cNvPr id="5" name="Findings Ico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765924" y="2342214"/>
            <a:ext cx="1500620" cy="1307881"/>
          </a:xfrm>
          <a:prstGeom prst="rect">
            <a:avLst/>
          </a:prstGeom>
        </p:spPr>
      </p:pic>
      <p:pic>
        <p:nvPicPr>
          <p:cNvPr id="13" name="Car Ico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025632" y="2081156"/>
            <a:ext cx="1290118" cy="1290118"/>
          </a:xfrm>
          <a:prstGeom prst="rect">
            <a:avLst/>
          </a:prstGeom>
        </p:spPr>
      </p:pic>
      <p:grpSp>
        <p:nvGrpSpPr>
          <p:cNvPr id="14" name="Group 13"/>
          <p:cNvGrpSpPr/>
          <p:nvPr/>
        </p:nvGrpSpPr>
        <p:grpSpPr>
          <a:xfrm>
            <a:off x="330380" y="-110143"/>
            <a:ext cx="2632173" cy="1354217"/>
            <a:chOff x="330380" y="-3813"/>
            <a:chExt cx="2632173" cy="1354217"/>
          </a:xfrm>
        </p:grpSpPr>
        <p:sp>
          <p:nvSpPr>
            <p:cNvPr id="15" name="What"/>
            <p:cNvSpPr txBox="1"/>
            <p:nvPr/>
          </p:nvSpPr>
          <p:spPr>
            <a:xfrm>
              <a:off x="330380" y="-3813"/>
              <a:ext cx="2356414" cy="1354217"/>
            </a:xfrm>
            <a:prstGeom prst="rect">
              <a:avLst/>
            </a:prstGeom>
            <a:noFill/>
          </p:spPr>
          <p:txBody>
            <a:bodyPr wrap="none" lIns="0" tIns="0" rIns="0" bIns="0" rtlCol="0">
              <a:spAutoFit/>
            </a:bodyPr>
            <a:lstStyle/>
            <a:p>
              <a:r>
                <a:rPr lang="en-US" sz="8800" spc="-450" dirty="0" smtClean="0">
                  <a:solidFill>
                    <a:srgbClr val="2E4A67"/>
                  </a:solidFill>
                  <a:latin typeface="Franklin Gothic Heavy" pitchFamily="34" charset="0"/>
                </a:rPr>
                <a:t>what</a:t>
              </a:r>
              <a:endParaRPr lang="en-US" sz="8800" spc="-450" dirty="0">
                <a:solidFill>
                  <a:srgbClr val="2E4A67"/>
                </a:solidFill>
                <a:latin typeface="Franklin Gothic Heavy" pitchFamily="34" charset="0"/>
              </a:endParaRPr>
            </a:p>
          </p:txBody>
        </p:sp>
        <p:sp>
          <p:nvSpPr>
            <p:cNvPr id="16" name="Rectangle 15"/>
            <p:cNvSpPr/>
            <p:nvPr/>
          </p:nvSpPr>
          <p:spPr>
            <a:xfrm>
              <a:off x="2798879" y="909574"/>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Demographics Icon"/>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445145" y="2081156"/>
            <a:ext cx="1290118" cy="1290118"/>
          </a:xfrm>
          <a:prstGeom prst="rect">
            <a:avLst/>
          </a:prstGeom>
        </p:spPr>
      </p:pic>
      <p:pic>
        <p:nvPicPr>
          <p:cNvPr id="20" name="Work Icon"/>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76912" y="2081156"/>
            <a:ext cx="2253974" cy="1709794"/>
          </a:xfrm>
          <a:prstGeom prst="rect">
            <a:avLst/>
          </a:prstGeom>
        </p:spPr>
      </p:pic>
    </p:spTree>
    <p:extLst>
      <p:ext uri="{BB962C8B-B14F-4D97-AF65-F5344CB8AC3E}">
        <p14:creationId xmlns:p14="http://schemas.microsoft.com/office/powerpoint/2010/main" xmlns="" val="33667994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Part 1 title"/>
          <p:cNvGrpSpPr/>
          <p:nvPr/>
        </p:nvGrpSpPr>
        <p:grpSpPr>
          <a:xfrm>
            <a:off x="330380" y="-61724"/>
            <a:ext cx="2881128" cy="1292662"/>
            <a:chOff x="330380" y="-61724"/>
            <a:chExt cx="2881128" cy="1292662"/>
          </a:xfrm>
        </p:grpSpPr>
        <p:sp>
          <p:nvSpPr>
            <p:cNvPr id="2" name="part 1"/>
            <p:cNvSpPr txBox="1"/>
            <p:nvPr/>
          </p:nvSpPr>
          <p:spPr>
            <a:xfrm>
              <a:off x="330380" y="-61724"/>
              <a:ext cx="2650469" cy="1292662"/>
            </a:xfrm>
            <a:prstGeom prst="rect">
              <a:avLst/>
            </a:prstGeom>
            <a:noFill/>
          </p:spPr>
          <p:txBody>
            <a:bodyPr wrap="none" lIns="0" tIns="0" rIns="0" bIns="0" rtlCol="0">
              <a:spAutoFit/>
            </a:bodyPr>
            <a:lstStyle/>
            <a:p>
              <a:r>
                <a:rPr lang="en-US" sz="8400" spc="-450" dirty="0" smtClean="0">
                  <a:solidFill>
                    <a:schemeClr val="bg1"/>
                  </a:solidFill>
                  <a:latin typeface="Franklin Gothic Heavy" pitchFamily="34" charset="0"/>
                </a:rPr>
                <a:t>part 1</a:t>
              </a:r>
              <a:endParaRPr lang="en-US" sz="8400" spc="-450" dirty="0">
                <a:solidFill>
                  <a:schemeClr val="bg1"/>
                </a:solidFill>
                <a:latin typeface="Franklin Gothic Heavy" pitchFamily="34" charset="0"/>
              </a:endParaRPr>
            </a:p>
          </p:txBody>
        </p:sp>
        <p:sp>
          <p:nvSpPr>
            <p:cNvPr id="3" name="green square"/>
            <p:cNvSpPr/>
            <p:nvPr/>
          </p:nvSpPr>
          <p:spPr>
            <a:xfrm>
              <a:off x="3047834" y="804734"/>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emographic &amp; ..."/>
          <p:cNvSpPr txBox="1"/>
          <p:nvPr/>
        </p:nvSpPr>
        <p:spPr>
          <a:xfrm>
            <a:off x="3285309" y="702018"/>
            <a:ext cx="5286704" cy="338554"/>
          </a:xfrm>
          <a:prstGeom prst="rect">
            <a:avLst/>
          </a:prstGeom>
          <a:noFill/>
        </p:spPr>
        <p:txBody>
          <a:bodyPr wrap="none" lIns="0" tIns="0" rIns="0" bIns="0" rtlCol="0">
            <a:spAutoFit/>
          </a:bodyPr>
          <a:lstStyle/>
          <a:p>
            <a:r>
              <a:rPr lang="en-US" sz="2200" cap="all" dirty="0" smtClean="0">
                <a:solidFill>
                  <a:schemeClr val="bg1"/>
                </a:solidFill>
                <a:latin typeface="Franklin Gothic Book" pitchFamily="34" charset="0"/>
              </a:rPr>
              <a:t>Demographic &amp; socioeconomic trends</a:t>
            </a:r>
            <a:endParaRPr lang="en-US" sz="2200" cap="all" dirty="0">
              <a:solidFill>
                <a:schemeClr val="bg1"/>
              </a:solidFill>
              <a:latin typeface="Franklin Gothic Book" pitchFamily="34" charset="0"/>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3131" y="3884613"/>
            <a:ext cx="9285603" cy="3146151"/>
          </a:xfrm>
          <a:prstGeom prst="rect">
            <a:avLst/>
          </a:prstGeom>
        </p:spPr>
      </p:pic>
      <p:sp>
        <p:nvSpPr>
          <p:cNvPr id="21" name="White Rectangle"/>
          <p:cNvSpPr/>
          <p:nvPr/>
        </p:nvSpPr>
        <p:spPr>
          <a:xfrm>
            <a:off x="-75414" y="2700125"/>
            <a:ext cx="9304255" cy="146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
          <p:cNvSpPr txBox="1">
            <a:spLocks noChangeArrowheads="1"/>
          </p:cNvSpPr>
          <p:nvPr/>
        </p:nvSpPr>
        <p:spPr bwMode="auto">
          <a:xfrm>
            <a:off x="1132366" y="3036743"/>
            <a:ext cx="7235779" cy="1211408"/>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dirty="0">
                <a:solidFill>
                  <a:srgbClr val="2E4A67"/>
                </a:solidFill>
                <a:latin typeface="Franklin Gothic Book" pitchFamily="34" charset="0"/>
              </a:rPr>
              <a:t>Examined several potential changes </a:t>
            </a:r>
            <a:r>
              <a:rPr lang="en-US" sz="2400" dirty="0" smtClean="0">
                <a:solidFill>
                  <a:srgbClr val="2E4A67"/>
                </a:solidFill>
                <a:latin typeface="Franklin Gothic Book" pitchFamily="34" charset="0"/>
              </a:rPr>
              <a:t>in demographics </a:t>
            </a:r>
            <a:r>
              <a:rPr lang="en-US" sz="2400" dirty="0">
                <a:solidFill>
                  <a:srgbClr val="2E4A67"/>
                </a:solidFill>
                <a:latin typeface="Franklin Gothic Book" pitchFamily="34" charset="0"/>
              </a:rPr>
              <a:t>and travel choice, in relation to their impact on travel</a:t>
            </a:r>
          </a:p>
        </p:txBody>
      </p:sp>
      <p:sp>
        <p:nvSpPr>
          <p:cNvPr id="22" name="Blue  Rectangle"/>
          <p:cNvSpPr/>
          <p:nvPr/>
        </p:nvSpPr>
        <p:spPr>
          <a:xfrm>
            <a:off x="-80128" y="2365830"/>
            <a:ext cx="9302600" cy="4664934"/>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4A67"/>
              </a:solidFill>
            </a:endParaRPr>
          </a:p>
        </p:txBody>
      </p:sp>
    </p:spTree>
    <p:extLst>
      <p:ext uri="{BB962C8B-B14F-4D97-AF65-F5344CB8AC3E}">
        <p14:creationId xmlns:p14="http://schemas.microsoft.com/office/powerpoint/2010/main" xmlns="" val="5869494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g line Graph" hidden="1"/>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43433" y="2088140"/>
            <a:ext cx="8057133" cy="3156239"/>
          </a:xfrm>
          <a:prstGeom prst="rect">
            <a:avLst/>
          </a:prstGeom>
        </p:spPr>
      </p:pic>
      <p:sp>
        <p:nvSpPr>
          <p:cNvPr id="4" name="Factors impacting VMT"/>
          <p:cNvSpPr txBox="1"/>
          <p:nvPr/>
        </p:nvSpPr>
        <p:spPr>
          <a:xfrm>
            <a:off x="3830233" y="702018"/>
            <a:ext cx="3061479" cy="338554"/>
          </a:xfrm>
          <a:prstGeom prst="rect">
            <a:avLst/>
          </a:prstGeom>
          <a:noFill/>
        </p:spPr>
        <p:txBody>
          <a:bodyPr wrap="none" lIns="0" tIns="0" rIns="0" bIns="0" rtlCol="0">
            <a:spAutoFit/>
          </a:bodyPr>
          <a:lstStyle/>
          <a:p>
            <a:r>
              <a:rPr lang="en-US" sz="2200" cap="all" dirty="0">
                <a:solidFill>
                  <a:schemeClr val="bg1"/>
                </a:solidFill>
                <a:latin typeface="Franklin Gothic Book" pitchFamily="34" charset="0"/>
              </a:rPr>
              <a:t>Factors Impacting VMT</a:t>
            </a:r>
          </a:p>
        </p:txBody>
      </p:sp>
      <p:grpSp>
        <p:nvGrpSpPr>
          <p:cNvPr id="13" name="Group 12"/>
          <p:cNvGrpSpPr/>
          <p:nvPr/>
        </p:nvGrpSpPr>
        <p:grpSpPr>
          <a:xfrm>
            <a:off x="330380" y="-66486"/>
            <a:ext cx="3269040" cy="1292662"/>
            <a:chOff x="330380" y="-66486"/>
            <a:chExt cx="3269040" cy="1292662"/>
          </a:xfrm>
        </p:grpSpPr>
        <p:sp>
          <p:nvSpPr>
            <p:cNvPr id="14" name="part 1"/>
            <p:cNvSpPr txBox="1"/>
            <p:nvPr/>
          </p:nvSpPr>
          <p:spPr>
            <a:xfrm>
              <a:off x="330380" y="-66486"/>
              <a:ext cx="3048912" cy="1292662"/>
            </a:xfrm>
            <a:prstGeom prst="rect">
              <a:avLst/>
            </a:prstGeom>
            <a:noFill/>
          </p:spPr>
          <p:txBody>
            <a:bodyPr wrap="none" lIns="0" tIns="0" rIns="0" bIns="0" rtlCol="0">
              <a:spAutoFit/>
            </a:bodyPr>
            <a:lstStyle/>
            <a:p>
              <a:r>
                <a:rPr lang="en-US" sz="8400" spc="-300" dirty="0" smtClean="0">
                  <a:solidFill>
                    <a:schemeClr val="bg1"/>
                  </a:solidFill>
                  <a:latin typeface="Franklin Gothic Heavy" pitchFamily="34" charset="0"/>
                </a:rPr>
                <a:t>trends</a:t>
              </a:r>
              <a:endParaRPr lang="en-US" sz="8400" spc="-300" dirty="0">
                <a:solidFill>
                  <a:schemeClr val="bg1"/>
                </a:solidFill>
                <a:latin typeface="Franklin Gothic Heavy" pitchFamily="34" charset="0"/>
              </a:endParaRPr>
            </a:p>
          </p:txBody>
        </p:sp>
        <p:sp>
          <p:nvSpPr>
            <p:cNvPr id="16" name="green square"/>
            <p:cNvSpPr/>
            <p:nvPr/>
          </p:nvSpPr>
          <p:spPr>
            <a:xfrm>
              <a:off x="3435746" y="804734"/>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Factor circles 1970 Factors Impacting VMT"/>
          <p:cNvPicPr>
            <a:picLocks noChangeAspect="1"/>
          </p:cNvPicPr>
          <p:nvPr/>
        </p:nvPicPr>
        <p:blipFill rotWithShape="1">
          <a:blip r:embed="rId4" cstate="email">
            <a:extLst>
              <a:ext uri="{28A0092B-C50C-407E-A947-70E740481C1C}">
                <a14:useLocalDpi xmlns:a14="http://schemas.microsoft.com/office/drawing/2010/main" xmlns=""/>
              </a:ext>
            </a:extLst>
          </a:blip>
          <a:srcRect t="-290"/>
          <a:stretch/>
        </p:blipFill>
        <p:spPr>
          <a:xfrm>
            <a:off x="2105247" y="1043601"/>
            <a:ext cx="4864218" cy="5390424"/>
          </a:xfrm>
          <a:prstGeom prst="rect">
            <a:avLst/>
          </a:prstGeom>
        </p:spPr>
      </p:pic>
      <p:sp>
        <p:nvSpPr>
          <p:cNvPr id="20" name="Blue  Rectangle"/>
          <p:cNvSpPr/>
          <p:nvPr/>
        </p:nvSpPr>
        <p:spPr>
          <a:xfrm>
            <a:off x="-80128" y="1040572"/>
            <a:ext cx="9452728" cy="5990192"/>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4A67"/>
              </a:solidFill>
            </a:endParaRPr>
          </a:p>
        </p:txBody>
      </p:sp>
      <p:sp>
        <p:nvSpPr>
          <p:cNvPr id="8" name="Rectangle 7"/>
          <p:cNvSpPr/>
          <p:nvPr/>
        </p:nvSpPr>
        <p:spPr>
          <a:xfrm>
            <a:off x="330380" y="6329905"/>
            <a:ext cx="2933815" cy="31898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cNvSpPr txBox="1"/>
          <p:nvPr/>
        </p:nvSpPr>
        <p:spPr>
          <a:xfrm>
            <a:off x="276439" y="6516937"/>
            <a:ext cx="3324687" cy="161583"/>
          </a:xfrm>
          <a:prstGeom prst="rect">
            <a:avLst/>
          </a:prstGeom>
          <a:noFill/>
        </p:spPr>
        <p:txBody>
          <a:bodyPr wrap="square" lIns="0" tIns="0" rIns="0" bIns="0" rtlCol="0">
            <a:spAutoFit/>
          </a:bodyPr>
          <a:lstStyle/>
          <a:p>
            <a:r>
              <a:rPr lang="en-US" sz="1050" cap="all" spc="-40" baseline="0" dirty="0" smtClean="0">
                <a:solidFill>
                  <a:srgbClr val="9BBB59"/>
                </a:solidFill>
                <a:latin typeface="Franklin Gothic Demi Cond" pitchFamily="34" charset="0"/>
              </a:rPr>
              <a:t>North bay Engineers club    </a:t>
            </a:r>
            <a:r>
              <a:rPr lang="en-US" sz="1000" dirty="0" smtClean="0">
                <a:solidFill>
                  <a:schemeClr val="bg1"/>
                </a:solidFill>
                <a:latin typeface="Franklin Gothic Book" pitchFamily="34" charset="0"/>
              </a:rPr>
              <a:t>  thinking like a futurist</a:t>
            </a:r>
            <a:endParaRPr lang="en-US" sz="1000" dirty="0">
              <a:solidFill>
                <a:schemeClr val="bg1"/>
              </a:solidFill>
              <a:latin typeface="Franklin Gothic Book" pitchFamily="34" charset="0"/>
            </a:endParaRPr>
          </a:p>
        </p:txBody>
      </p:sp>
      <p:pic>
        <p:nvPicPr>
          <p:cNvPr id="22" name="Picture 2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rot="494750" flipH="1">
            <a:off x="1600690" y="6470222"/>
            <a:ext cx="226804" cy="185984"/>
          </a:xfrm>
          <a:prstGeom prst="rect">
            <a:avLst/>
          </a:prstGeom>
        </p:spPr>
      </p:pic>
    </p:spTree>
    <p:extLst>
      <p:ext uri="{BB962C8B-B14F-4D97-AF65-F5344CB8AC3E}">
        <p14:creationId xmlns:p14="http://schemas.microsoft.com/office/powerpoint/2010/main" xmlns="" val="32794917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Trends title"/>
          <p:cNvGrpSpPr/>
          <p:nvPr/>
        </p:nvGrpSpPr>
        <p:grpSpPr>
          <a:xfrm>
            <a:off x="330380" y="-66486"/>
            <a:ext cx="3269040" cy="1292662"/>
            <a:chOff x="330380" y="-66486"/>
            <a:chExt cx="3269040" cy="1292662"/>
          </a:xfrm>
        </p:grpSpPr>
        <p:sp>
          <p:nvSpPr>
            <p:cNvPr id="2" name="part 1"/>
            <p:cNvSpPr txBox="1"/>
            <p:nvPr/>
          </p:nvSpPr>
          <p:spPr>
            <a:xfrm>
              <a:off x="330380" y="-66486"/>
              <a:ext cx="3048912" cy="1292662"/>
            </a:xfrm>
            <a:prstGeom prst="rect">
              <a:avLst/>
            </a:prstGeom>
            <a:noFill/>
          </p:spPr>
          <p:txBody>
            <a:bodyPr wrap="none" lIns="0" tIns="0" rIns="0" bIns="0" rtlCol="0">
              <a:spAutoFit/>
            </a:bodyPr>
            <a:lstStyle/>
            <a:p>
              <a:r>
                <a:rPr lang="en-US" sz="8400" spc="-300" dirty="0" smtClean="0">
                  <a:solidFill>
                    <a:schemeClr val="bg1"/>
                  </a:solidFill>
                  <a:latin typeface="Franklin Gothic Heavy" pitchFamily="34" charset="0"/>
                </a:rPr>
                <a:t>trends</a:t>
              </a:r>
              <a:endParaRPr lang="en-US" sz="8400" spc="-300" dirty="0">
                <a:solidFill>
                  <a:schemeClr val="bg1"/>
                </a:solidFill>
                <a:latin typeface="Franklin Gothic Heavy" pitchFamily="34" charset="0"/>
              </a:endParaRPr>
            </a:p>
          </p:txBody>
        </p:sp>
        <p:sp>
          <p:nvSpPr>
            <p:cNvPr id="3" name="green square"/>
            <p:cNvSpPr/>
            <p:nvPr/>
          </p:nvSpPr>
          <p:spPr>
            <a:xfrm>
              <a:off x="3435746" y="804734"/>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Big line Graph"/>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43433" y="2088140"/>
            <a:ext cx="8057133" cy="3156239"/>
          </a:xfrm>
          <a:prstGeom prst="rect">
            <a:avLst/>
          </a:prstGeom>
        </p:spPr>
      </p:pic>
      <p:sp>
        <p:nvSpPr>
          <p:cNvPr id="19" name="Blue Rectangle"/>
          <p:cNvSpPr/>
          <p:nvPr/>
        </p:nvSpPr>
        <p:spPr>
          <a:xfrm>
            <a:off x="-59070" y="1653309"/>
            <a:ext cx="9304255" cy="4655127"/>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emographic &amp; ..."/>
          <p:cNvSpPr txBox="1"/>
          <p:nvPr/>
        </p:nvSpPr>
        <p:spPr>
          <a:xfrm>
            <a:off x="3830233" y="702018"/>
            <a:ext cx="3080652" cy="338554"/>
          </a:xfrm>
          <a:prstGeom prst="rect">
            <a:avLst/>
          </a:prstGeom>
          <a:noFill/>
        </p:spPr>
        <p:txBody>
          <a:bodyPr wrap="none" lIns="0" tIns="0" rIns="0" bIns="0" rtlCol="0">
            <a:spAutoFit/>
          </a:bodyPr>
          <a:lstStyle/>
          <a:p>
            <a:r>
              <a:rPr lang="en-US" sz="2200" cap="all" dirty="0" smtClean="0">
                <a:solidFill>
                  <a:schemeClr val="bg1"/>
                </a:solidFill>
                <a:latin typeface="Franklin Gothic Book" pitchFamily="34" charset="0"/>
              </a:rPr>
              <a:t>1970 to 2004; increase</a:t>
            </a:r>
            <a:endParaRPr lang="en-US" sz="2200" cap="all" dirty="0">
              <a:solidFill>
                <a:schemeClr val="bg1"/>
              </a:solidFill>
              <a:latin typeface="Franklin Gothic Book" pitchFamily="34" charset="0"/>
            </a:endParaRPr>
          </a:p>
        </p:txBody>
      </p:sp>
    </p:spTree>
    <p:extLst>
      <p:ext uri="{BB962C8B-B14F-4D97-AF65-F5344CB8AC3E}">
        <p14:creationId xmlns:p14="http://schemas.microsoft.com/office/powerpoint/2010/main" xmlns="" val="27440007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afterEffect">
                                  <p:stCondLst>
                                    <p:cond delay="0"/>
                                  </p:stCondLst>
                                  <p:childTnLst>
                                    <p:animEffect transition="out" filter="wipe(left)">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g line Graph" hidden="1"/>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43433" y="2088140"/>
            <a:ext cx="8057133" cy="3156239"/>
          </a:xfrm>
          <a:prstGeom prst="rect">
            <a:avLst/>
          </a:prstGeom>
        </p:spPr>
      </p:pic>
      <p:sp>
        <p:nvSpPr>
          <p:cNvPr id="4" name="Factors impacting VMT"/>
          <p:cNvSpPr txBox="1"/>
          <p:nvPr/>
        </p:nvSpPr>
        <p:spPr>
          <a:xfrm>
            <a:off x="3830233" y="702018"/>
            <a:ext cx="3061479" cy="338554"/>
          </a:xfrm>
          <a:prstGeom prst="rect">
            <a:avLst/>
          </a:prstGeom>
          <a:noFill/>
        </p:spPr>
        <p:txBody>
          <a:bodyPr wrap="none" lIns="0" tIns="0" rIns="0" bIns="0" rtlCol="0">
            <a:spAutoFit/>
          </a:bodyPr>
          <a:lstStyle/>
          <a:p>
            <a:r>
              <a:rPr lang="en-US" sz="2200" cap="all" dirty="0">
                <a:solidFill>
                  <a:schemeClr val="bg1"/>
                </a:solidFill>
                <a:latin typeface="Franklin Gothic Book" pitchFamily="34" charset="0"/>
              </a:rPr>
              <a:t>Factors Impacting VMT</a:t>
            </a:r>
          </a:p>
        </p:txBody>
      </p:sp>
      <p:grpSp>
        <p:nvGrpSpPr>
          <p:cNvPr id="13" name="Group 12"/>
          <p:cNvGrpSpPr/>
          <p:nvPr/>
        </p:nvGrpSpPr>
        <p:grpSpPr>
          <a:xfrm>
            <a:off x="330380" y="-66486"/>
            <a:ext cx="3269040" cy="1292662"/>
            <a:chOff x="330380" y="-66486"/>
            <a:chExt cx="3269040" cy="1292662"/>
          </a:xfrm>
        </p:grpSpPr>
        <p:sp>
          <p:nvSpPr>
            <p:cNvPr id="14" name="part 1"/>
            <p:cNvSpPr txBox="1"/>
            <p:nvPr/>
          </p:nvSpPr>
          <p:spPr>
            <a:xfrm>
              <a:off x="330380" y="-66486"/>
              <a:ext cx="3048912" cy="1292662"/>
            </a:xfrm>
            <a:prstGeom prst="rect">
              <a:avLst/>
            </a:prstGeom>
            <a:noFill/>
          </p:spPr>
          <p:txBody>
            <a:bodyPr wrap="none" lIns="0" tIns="0" rIns="0" bIns="0" rtlCol="0">
              <a:spAutoFit/>
            </a:bodyPr>
            <a:lstStyle/>
            <a:p>
              <a:r>
                <a:rPr lang="en-US" sz="8400" spc="-300" dirty="0" smtClean="0">
                  <a:solidFill>
                    <a:schemeClr val="bg1"/>
                  </a:solidFill>
                  <a:latin typeface="Franklin Gothic Heavy" pitchFamily="34" charset="0"/>
                </a:rPr>
                <a:t>trends</a:t>
              </a:r>
              <a:endParaRPr lang="en-US" sz="8400" spc="-300" dirty="0">
                <a:solidFill>
                  <a:schemeClr val="bg1"/>
                </a:solidFill>
                <a:latin typeface="Franklin Gothic Heavy" pitchFamily="34" charset="0"/>
              </a:endParaRPr>
            </a:p>
          </p:txBody>
        </p:sp>
        <p:sp>
          <p:nvSpPr>
            <p:cNvPr id="16" name="green square"/>
            <p:cNvSpPr/>
            <p:nvPr/>
          </p:nvSpPr>
          <p:spPr>
            <a:xfrm>
              <a:off x="3435746" y="804734"/>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Factor circles 2013 Factors Impacting VMT"/>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190324" y="1187182"/>
            <a:ext cx="4900147" cy="5461703"/>
          </a:xfrm>
          <a:prstGeom prst="rect">
            <a:avLst/>
          </a:prstGeom>
        </p:spPr>
      </p:pic>
      <p:pic>
        <p:nvPicPr>
          <p:cNvPr id="17" name="Factor circles 2004 Factors Impacting VMT"/>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2311954" y="1226176"/>
            <a:ext cx="5421913" cy="5290761"/>
          </a:xfrm>
          <a:prstGeom prst="rect">
            <a:avLst/>
          </a:prstGeom>
        </p:spPr>
      </p:pic>
      <p:sp>
        <p:nvSpPr>
          <p:cNvPr id="20" name="Blue  Rectangle"/>
          <p:cNvSpPr/>
          <p:nvPr/>
        </p:nvSpPr>
        <p:spPr>
          <a:xfrm>
            <a:off x="-80128" y="1040572"/>
            <a:ext cx="9452728" cy="5990192"/>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4A67"/>
              </a:solidFill>
            </a:endParaRPr>
          </a:p>
        </p:txBody>
      </p:sp>
      <p:sp>
        <p:nvSpPr>
          <p:cNvPr id="8" name="Rectangle 7"/>
          <p:cNvSpPr/>
          <p:nvPr/>
        </p:nvSpPr>
        <p:spPr>
          <a:xfrm>
            <a:off x="330380" y="6329905"/>
            <a:ext cx="2933815" cy="318980"/>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cNvSpPr txBox="1"/>
          <p:nvPr/>
        </p:nvSpPr>
        <p:spPr>
          <a:xfrm>
            <a:off x="276439" y="6516937"/>
            <a:ext cx="3324687" cy="161583"/>
          </a:xfrm>
          <a:prstGeom prst="rect">
            <a:avLst/>
          </a:prstGeom>
          <a:noFill/>
        </p:spPr>
        <p:txBody>
          <a:bodyPr wrap="square" lIns="0" tIns="0" rIns="0" bIns="0" rtlCol="0">
            <a:spAutoFit/>
          </a:bodyPr>
          <a:lstStyle/>
          <a:p>
            <a:r>
              <a:rPr lang="en-US" sz="1050" cap="all" spc="-40" baseline="0" dirty="0" smtClean="0">
                <a:solidFill>
                  <a:srgbClr val="9BBB59"/>
                </a:solidFill>
                <a:latin typeface="Franklin Gothic Demi Cond" pitchFamily="34" charset="0"/>
              </a:rPr>
              <a:t>North bay Engineers club    </a:t>
            </a:r>
            <a:r>
              <a:rPr lang="en-US" sz="1000" dirty="0" smtClean="0">
                <a:solidFill>
                  <a:schemeClr val="bg1"/>
                </a:solidFill>
                <a:latin typeface="Franklin Gothic Book" pitchFamily="34" charset="0"/>
              </a:rPr>
              <a:t>  thinking like a futurist</a:t>
            </a:r>
            <a:endParaRPr lang="en-US" sz="1000" dirty="0">
              <a:solidFill>
                <a:schemeClr val="bg1"/>
              </a:solidFill>
              <a:latin typeface="Franklin Gothic Book" pitchFamily="34" charset="0"/>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rot="494750" flipH="1">
            <a:off x="1600690" y="6470222"/>
            <a:ext cx="226804" cy="185984"/>
          </a:xfrm>
          <a:prstGeom prst="rect">
            <a:avLst/>
          </a:prstGeom>
        </p:spPr>
      </p:pic>
    </p:spTree>
    <p:extLst>
      <p:ext uri="{BB962C8B-B14F-4D97-AF65-F5344CB8AC3E}">
        <p14:creationId xmlns:p14="http://schemas.microsoft.com/office/powerpoint/2010/main" xmlns="" val="35083498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30380" y="-61724"/>
            <a:ext cx="3269040" cy="1292662"/>
            <a:chOff x="330380" y="-61724"/>
            <a:chExt cx="3269040" cy="1292662"/>
          </a:xfrm>
        </p:grpSpPr>
        <p:sp>
          <p:nvSpPr>
            <p:cNvPr id="2" name="part 1"/>
            <p:cNvSpPr txBox="1"/>
            <p:nvPr/>
          </p:nvSpPr>
          <p:spPr>
            <a:xfrm>
              <a:off x="330380" y="-61724"/>
              <a:ext cx="3048912" cy="1292662"/>
            </a:xfrm>
            <a:prstGeom prst="rect">
              <a:avLst/>
            </a:prstGeom>
            <a:noFill/>
          </p:spPr>
          <p:txBody>
            <a:bodyPr wrap="none" lIns="0" tIns="0" rIns="0" bIns="0" rtlCol="0">
              <a:spAutoFit/>
            </a:bodyPr>
            <a:lstStyle/>
            <a:p>
              <a:r>
                <a:rPr lang="en-US" sz="8400" spc="-300" dirty="0" smtClean="0">
                  <a:solidFill>
                    <a:schemeClr val="bg1"/>
                  </a:solidFill>
                  <a:latin typeface="Franklin Gothic Heavy" pitchFamily="34" charset="0"/>
                </a:rPr>
                <a:t>trends</a:t>
              </a:r>
              <a:endParaRPr lang="en-US" sz="8400" spc="-300" dirty="0">
                <a:solidFill>
                  <a:schemeClr val="bg1"/>
                </a:solidFill>
                <a:latin typeface="Franklin Gothic Heavy" pitchFamily="34" charset="0"/>
              </a:endParaRPr>
            </a:p>
          </p:txBody>
        </p:sp>
        <p:sp>
          <p:nvSpPr>
            <p:cNvPr id="3" name="green square"/>
            <p:cNvSpPr/>
            <p:nvPr/>
          </p:nvSpPr>
          <p:spPr>
            <a:xfrm>
              <a:off x="3435746" y="804734"/>
              <a:ext cx="163674" cy="1700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43433" y="2088140"/>
            <a:ext cx="8057133" cy="3156239"/>
          </a:xfrm>
          <a:prstGeom prst="rect">
            <a:avLst/>
          </a:prstGeom>
        </p:spPr>
      </p:pic>
      <p:sp>
        <p:nvSpPr>
          <p:cNvPr id="19" name="Blue Rectangle"/>
          <p:cNvSpPr/>
          <p:nvPr/>
        </p:nvSpPr>
        <p:spPr>
          <a:xfrm>
            <a:off x="-59070" y="1653309"/>
            <a:ext cx="9304255" cy="4655127"/>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emographic &amp; ..."/>
          <p:cNvSpPr txBox="1"/>
          <p:nvPr/>
        </p:nvSpPr>
        <p:spPr>
          <a:xfrm>
            <a:off x="3830233" y="702018"/>
            <a:ext cx="3180935" cy="338554"/>
          </a:xfrm>
          <a:prstGeom prst="rect">
            <a:avLst/>
          </a:prstGeom>
          <a:noFill/>
        </p:spPr>
        <p:txBody>
          <a:bodyPr wrap="none" lIns="0" tIns="0" rIns="0" bIns="0" rtlCol="0">
            <a:spAutoFit/>
          </a:bodyPr>
          <a:lstStyle/>
          <a:p>
            <a:r>
              <a:rPr lang="en-US" sz="2200" cap="all" dirty="0" smtClean="0">
                <a:solidFill>
                  <a:schemeClr val="bg1"/>
                </a:solidFill>
                <a:latin typeface="Franklin Gothic Book" pitchFamily="34" charset="0"/>
              </a:rPr>
              <a:t>2004 to 2013; decrease</a:t>
            </a:r>
            <a:endParaRPr lang="en-US" sz="2200" cap="all" dirty="0">
              <a:solidFill>
                <a:schemeClr val="bg1"/>
              </a:solidFill>
              <a:latin typeface="Franklin Gothic Book" pitchFamily="34" charset="0"/>
            </a:endParaRPr>
          </a:p>
        </p:txBody>
      </p:sp>
    </p:spTree>
    <p:extLst>
      <p:ext uri="{BB962C8B-B14F-4D97-AF65-F5344CB8AC3E}">
        <p14:creationId xmlns:p14="http://schemas.microsoft.com/office/powerpoint/2010/main" xmlns="" val="21265852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afterEffect">
                                  <p:stCondLst>
                                    <p:cond delay="0"/>
                                  </p:stCondLst>
                                  <p:childTnLst>
                                    <p:animEffect transition="out" filter="wipe(left)">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 Back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7326</TotalTime>
  <Words>538</Words>
  <Application>Microsoft Office PowerPoint</Application>
  <PresentationFormat>On-screen Show (4:3)</PresentationFormat>
  <Paragraphs>133</Paragraphs>
  <Slides>23</Slides>
  <Notes>14</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Blank</vt:lpstr>
      <vt:lpstr>1_Blank with footer</vt:lpstr>
      <vt:lpstr>Blue Back with footer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Fehr &amp; Peers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Zielstorff</dc:creator>
  <cp:lastModifiedBy>Mike Wallace</cp:lastModifiedBy>
  <cp:revision>251</cp:revision>
  <cp:lastPrinted>2014-06-05T17:18:35Z</cp:lastPrinted>
  <dcterms:created xsi:type="dcterms:W3CDTF">2014-04-03T23:00:49Z</dcterms:created>
  <dcterms:modified xsi:type="dcterms:W3CDTF">2014-10-21T03:25:51Z</dcterms:modified>
</cp:coreProperties>
</file>