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67" r:id="rId3"/>
    <p:sldMasterId id="2147483679" r:id="rId4"/>
  </p:sldMasterIdLst>
  <p:notesMasterIdLst>
    <p:notesMasterId r:id="rId37"/>
  </p:notesMasterIdLst>
  <p:handoutMasterIdLst>
    <p:handoutMasterId r:id="rId38"/>
  </p:handoutMasterIdLst>
  <p:sldIdLst>
    <p:sldId id="362" r:id="rId5"/>
    <p:sldId id="358" r:id="rId6"/>
    <p:sldId id="258" r:id="rId7"/>
    <p:sldId id="359" r:id="rId8"/>
    <p:sldId id="363" r:id="rId9"/>
    <p:sldId id="360" r:id="rId10"/>
    <p:sldId id="349" r:id="rId11"/>
    <p:sldId id="305" r:id="rId12"/>
    <p:sldId id="351" r:id="rId13"/>
    <p:sldId id="361" r:id="rId14"/>
    <p:sldId id="353" r:id="rId15"/>
    <p:sldId id="364" r:id="rId16"/>
    <p:sldId id="286" r:id="rId17"/>
    <p:sldId id="306" r:id="rId18"/>
    <p:sldId id="285" r:id="rId19"/>
    <p:sldId id="262" r:id="rId20"/>
    <p:sldId id="321" r:id="rId21"/>
    <p:sldId id="354" r:id="rId22"/>
    <p:sldId id="355" r:id="rId23"/>
    <p:sldId id="356" r:id="rId24"/>
    <p:sldId id="357" r:id="rId25"/>
    <p:sldId id="332" r:id="rId26"/>
    <p:sldId id="336" r:id="rId27"/>
    <p:sldId id="333" r:id="rId28"/>
    <p:sldId id="337" r:id="rId29"/>
    <p:sldId id="338" r:id="rId30"/>
    <p:sldId id="341" r:id="rId31"/>
    <p:sldId id="342" r:id="rId32"/>
    <p:sldId id="343" r:id="rId33"/>
    <p:sldId id="344" r:id="rId34"/>
    <p:sldId id="345" r:id="rId35"/>
    <p:sldId id="346" r:id="rId3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JC" initials="T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256E"/>
    <a:srgbClr val="002567"/>
    <a:srgbClr val="002559"/>
    <a:srgbClr val="0E2654"/>
    <a:srgbClr val="1F3956"/>
    <a:srgbClr val="0744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83272" autoAdjust="0"/>
  </p:normalViewPr>
  <p:slideViewPr>
    <p:cSldViewPr snapToGrid="0" snapToObjects="1">
      <p:cViewPr>
        <p:scale>
          <a:sx n="93" d="100"/>
          <a:sy n="93" d="100"/>
        </p:scale>
        <p:origin x="-51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4716"/>
    </p:cViewPr>
  </p:sorterViewPr>
  <p:notesViewPr>
    <p:cSldViewPr snapToGrid="0" snapToObjects="1">
      <p:cViewPr varScale="1">
        <p:scale>
          <a:sx n="87" d="100"/>
          <a:sy n="87" d="100"/>
        </p:scale>
        <p:origin x="-190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35" tIns="47867" rIns="95735" bIns="47867"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5735" tIns="47867" rIns="95735" bIns="47867" rtlCol="0"/>
          <a:lstStyle>
            <a:lvl1pPr algn="r">
              <a:defRPr sz="1300"/>
            </a:lvl1pPr>
          </a:lstStyle>
          <a:p>
            <a:fld id="{779D0CA5-A322-1F42-AF28-6CE54AA34C99}" type="datetimeFigureOut">
              <a:rPr lang="en-US" smtClean="0"/>
              <a:t>10/21/2014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35" tIns="47867" rIns="95735" bIns="47867"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35" tIns="47867" rIns="95735" bIns="47867" rtlCol="0" anchor="b"/>
          <a:lstStyle>
            <a:lvl1pPr algn="r">
              <a:defRPr sz="1300"/>
            </a:lvl1pPr>
          </a:lstStyle>
          <a:p>
            <a:fld id="{1FDFE16D-71E2-2B4A-AD1E-3A107A617F33}" type="slidenum">
              <a:rPr lang="en-US" smtClean="0"/>
              <a:t>‹#›</a:t>
            </a:fld>
            <a:endParaRPr lang="en-US" dirty="0"/>
          </a:p>
        </p:txBody>
      </p:sp>
    </p:spTree>
    <p:extLst>
      <p:ext uri="{BB962C8B-B14F-4D97-AF65-F5344CB8AC3E}">
        <p14:creationId xmlns:p14="http://schemas.microsoft.com/office/powerpoint/2010/main" val="373938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35" tIns="47867" rIns="95735" bIns="47867"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35" tIns="47867" rIns="95735" bIns="47867" rtlCol="0"/>
          <a:lstStyle>
            <a:lvl1pPr algn="r">
              <a:defRPr sz="1300"/>
            </a:lvl1pPr>
          </a:lstStyle>
          <a:p>
            <a:fld id="{5694148A-B608-4607-86B6-BA75C457AF1C}" type="datetimeFigureOut">
              <a:rPr lang="en-US" smtClean="0"/>
              <a:t>10/21/2014</a:t>
            </a:fld>
            <a:endParaRPr lang="en-US" dirty="0"/>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735" tIns="47867" rIns="95735" bIns="4786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35" tIns="47867" rIns="95735" bIns="478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35" tIns="47867" rIns="95735" bIns="4786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35" tIns="47867" rIns="95735" bIns="47867" rtlCol="0" anchor="b"/>
          <a:lstStyle>
            <a:lvl1pPr algn="r">
              <a:defRPr sz="1300"/>
            </a:lvl1pPr>
          </a:lstStyle>
          <a:p>
            <a:fld id="{6F1B1E02-DD8F-4EBB-B840-A193F8203EAA}" type="slidenum">
              <a:rPr lang="en-US" smtClean="0"/>
              <a:t>‹#›</a:t>
            </a:fld>
            <a:endParaRPr lang="en-US" dirty="0"/>
          </a:p>
        </p:txBody>
      </p:sp>
    </p:spTree>
    <p:extLst>
      <p:ext uri="{BB962C8B-B14F-4D97-AF65-F5344CB8AC3E}">
        <p14:creationId xmlns:p14="http://schemas.microsoft.com/office/powerpoint/2010/main" val="95516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ederalregister.gov/articles/2014/09/10/2014-21439/additional-authorities-for-planning-and-environmental-linkag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day everyone I am Ben Williams with the FHWA Resource Center Planning Technical Service Team </a:t>
            </a:r>
          </a:p>
          <a:p>
            <a:r>
              <a:rPr lang="en-US" dirty="0" smtClean="0"/>
              <a:t>This session provides highlights of activities</a:t>
            </a:r>
            <a:r>
              <a:rPr lang="en-US" baseline="0" dirty="0" smtClean="0"/>
              <a:t> to get ready for a performance based planning environment. </a:t>
            </a:r>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1</a:t>
            </a:fld>
            <a:endParaRPr lang="en-US" dirty="0"/>
          </a:p>
        </p:txBody>
      </p:sp>
    </p:spTree>
    <p:extLst>
      <p:ext uri="{BB962C8B-B14F-4D97-AF65-F5344CB8AC3E}">
        <p14:creationId xmlns:p14="http://schemas.microsoft.com/office/powerpoint/2010/main" val="4114075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NHTSA issued an interim final rule in January, 2013 to implement the required use of the 14 measures.</a:t>
            </a:r>
          </a:p>
          <a:p>
            <a:r>
              <a:rPr lang="en-US" b="0" u="none" dirty="0" smtClean="0"/>
              <a:t>FHWA will issue 3 NPRMs to propose performance measures (Safety, Infrastructure, System Performance).</a:t>
            </a:r>
          </a:p>
          <a:p>
            <a:r>
              <a:rPr lang="en-US" b="0" u="none" dirty="0" smtClean="0"/>
              <a:t>Federal-aid highway measures are to be established for State DOTs and MPOs to use to carry out performance based programs such as HSIP, NHPP and CMAQ</a:t>
            </a:r>
          </a:p>
          <a:p>
            <a:r>
              <a:rPr lang="en-US" b="0" u="none" dirty="0" smtClean="0"/>
              <a:t>FTA issued an Advanced Notice of Proposed rulemaking, which closed in January 2014 and plan to issue 3 separate NPRMs addressing the:</a:t>
            </a:r>
          </a:p>
          <a:p>
            <a:r>
              <a:rPr lang="en-US" b="0" u="none" dirty="0" smtClean="0"/>
              <a:t>State of Good Repair to be defined that includes objective standards for measuring the condition of capital assets of recipients, including equipment, rolling stock, infrastructure, and facilities</a:t>
            </a:r>
          </a:p>
          <a:p>
            <a:r>
              <a:rPr lang="en-US" b="0" u="none" dirty="0" smtClean="0"/>
              <a:t>Safety Criteria – minimum safety performance standards for public transportation vehicles used in revenue operations that do not apply to rolling stock otherwise regulated by USDOT or any other Federal agency.</a:t>
            </a:r>
          </a:p>
          <a:p>
            <a:endParaRPr lang="en-US" b="0" u="none" smtClean="0"/>
          </a:p>
          <a:p>
            <a:endParaRPr lang="en-US" b="0" u="none" dirty="0"/>
          </a:p>
        </p:txBody>
      </p:sp>
      <p:sp>
        <p:nvSpPr>
          <p:cNvPr id="4" name="Slide Number Placeholder 3"/>
          <p:cNvSpPr>
            <a:spLocks noGrp="1"/>
          </p:cNvSpPr>
          <p:nvPr>
            <p:ph type="sldNum" sz="quarter" idx="10"/>
          </p:nvPr>
        </p:nvSpPr>
        <p:spPr/>
        <p:txBody>
          <a:bodyPr/>
          <a:lstStyle/>
          <a:p>
            <a:pPr>
              <a:defRPr/>
            </a:pPr>
            <a:fld id="{877AE29E-665A-4282-8584-47E33388467F}"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13806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19" y="4560570"/>
            <a:ext cx="6333004" cy="4320540"/>
          </a:xfrm>
        </p:spPr>
        <p:txBody>
          <a:bodyPr/>
          <a:lstStyle/>
          <a:p>
            <a:r>
              <a:rPr lang="en-US" sz="1300" b="1" u="sng" dirty="0"/>
              <a:t>PEL NPRM Status</a:t>
            </a:r>
            <a:endParaRPr lang="en-US" sz="1300" dirty="0"/>
          </a:p>
          <a:p>
            <a:r>
              <a:rPr lang="en-US" sz="1300" dirty="0"/>
              <a:t>FHWA and FTA have also published a separate joint NPRM that amends the Planning NPRM to include new authorities from MAP-21 Section 1310 for using planning information in the environmental review process for NEPA (Planning and Environmental Linkages) that is out for a 60-day public comment period (September 10, 2014 to November 10, 2014.)  This notice is available in the September 10, 2014 Federal Register at:</a:t>
            </a:r>
          </a:p>
          <a:p>
            <a:r>
              <a:rPr lang="en-US" sz="1300" u="sng" dirty="0">
                <a:hlinkClick r:id="rId3"/>
              </a:rPr>
              <a:t>https://www.federalregister.gov/articles/2014/09/10/2014-21439/additional-authorities-for-planning-and-environmental-linkages</a:t>
            </a:r>
            <a:endParaRPr lang="en-US" sz="1300" dirty="0"/>
          </a:p>
          <a:p>
            <a:r>
              <a:rPr lang="en-US" sz="1300" dirty="0"/>
              <a:t> </a:t>
            </a:r>
            <a:endParaRPr lang="en-US" sz="1300" dirty="0"/>
          </a:p>
        </p:txBody>
      </p:sp>
      <p:sp>
        <p:nvSpPr>
          <p:cNvPr id="4" name="Slide Number Placeholder 3"/>
          <p:cNvSpPr>
            <a:spLocks noGrp="1"/>
          </p:cNvSpPr>
          <p:nvPr>
            <p:ph type="sldNum" sz="quarter" idx="10"/>
          </p:nvPr>
        </p:nvSpPr>
        <p:spPr/>
        <p:txBody>
          <a:bodyPr/>
          <a:lstStyle/>
          <a:p>
            <a:fld id="{6F1B1E02-DD8F-4EBB-B840-A193F8203EA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1687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3">
              <a:spcAft>
                <a:spcPts val="600"/>
              </a:spcAft>
            </a:pPr>
            <a:r>
              <a:rPr lang="en-US" sz="1300" dirty="0">
                <a:solidFill>
                  <a:prstClr val="black"/>
                </a:solidFill>
              </a:rPr>
              <a:t>The guidebook is Designed </a:t>
            </a:r>
            <a:r>
              <a:rPr lang="en-US" sz="1300" dirty="0">
                <a:solidFill>
                  <a:prstClr val="black"/>
                </a:solidFill>
              </a:rPr>
              <a:t>as a practical resource to help State DOTs, MPOs, </a:t>
            </a:r>
            <a:r>
              <a:rPr lang="en-US" sz="1300" dirty="0">
                <a:solidFill>
                  <a:prstClr val="black"/>
                </a:solidFill>
              </a:rPr>
              <a:t>transit </a:t>
            </a:r>
            <a:r>
              <a:rPr lang="en-US" sz="1300" dirty="0">
                <a:solidFill>
                  <a:prstClr val="black"/>
                </a:solidFill>
              </a:rPr>
              <a:t>agencies </a:t>
            </a:r>
            <a:r>
              <a:rPr lang="en-US" sz="1300" dirty="0">
                <a:solidFill>
                  <a:prstClr val="black"/>
                </a:solidFill>
              </a:rPr>
              <a:t>and local elected officials understand</a:t>
            </a:r>
            <a:endParaRPr lang="en-US" sz="1300" dirty="0">
              <a:solidFill>
                <a:prstClr val="black"/>
              </a:solidFill>
            </a:endParaRPr>
          </a:p>
          <a:p>
            <a:pPr marL="285715" indent="-285715" defTabSz="457143">
              <a:spcAft>
                <a:spcPts val="600"/>
              </a:spcAft>
              <a:buClr>
                <a:srgbClr val="0067AB"/>
              </a:buClr>
              <a:buFont typeface="Wingdings" pitchFamily="2" charset="2"/>
              <a:buChar char="§"/>
            </a:pPr>
            <a:r>
              <a:rPr lang="en-US" sz="1300" dirty="0">
                <a:solidFill>
                  <a:prstClr val="black"/>
                </a:solidFill>
              </a:rPr>
              <a:t>What the key elements of a PBPP process are, and </a:t>
            </a:r>
          </a:p>
          <a:p>
            <a:pPr marL="285715" indent="-285715" defTabSz="457143">
              <a:spcAft>
                <a:spcPts val="600"/>
              </a:spcAft>
              <a:buClr>
                <a:srgbClr val="0067AB"/>
              </a:buClr>
              <a:buFont typeface="Wingdings" pitchFamily="2" charset="2"/>
              <a:buChar char="§"/>
            </a:pPr>
            <a:r>
              <a:rPr lang="en-US" sz="1300" dirty="0">
                <a:solidFill>
                  <a:prstClr val="black"/>
                </a:solidFill>
              </a:rPr>
              <a:t>How they fit within existing planning and programming</a:t>
            </a:r>
            <a:r>
              <a:rPr lang="en-US" sz="1300" dirty="0">
                <a:solidFill>
                  <a:prstClr val="black"/>
                </a:solidFill>
              </a:rPr>
              <a:t>.</a:t>
            </a:r>
          </a:p>
          <a:p>
            <a:pPr marL="285715" indent="-285715" defTabSz="457143">
              <a:spcAft>
                <a:spcPts val="600"/>
              </a:spcAft>
              <a:buClr>
                <a:srgbClr val="0067AB"/>
              </a:buClr>
              <a:buFont typeface="Wingdings" pitchFamily="2" charset="2"/>
              <a:buChar char="§"/>
            </a:pPr>
            <a:endParaRPr lang="en-US" sz="1300" dirty="0">
              <a:solidFill>
                <a:prstClr val="black"/>
              </a:solidFill>
            </a:endParaRPr>
          </a:p>
          <a:p>
            <a:pPr defTabSz="457143">
              <a:spcAft>
                <a:spcPts val="600"/>
              </a:spcAft>
              <a:buClr>
                <a:srgbClr val="0067AB"/>
              </a:buClr>
            </a:pPr>
            <a:r>
              <a:rPr lang="en-US" sz="1300" dirty="0">
                <a:solidFill>
                  <a:prstClr val="black"/>
                </a:solidFill>
              </a:rPr>
              <a:t>In that context this document</a:t>
            </a:r>
            <a:endParaRPr lang="en-US" sz="1300" dirty="0">
              <a:solidFill>
                <a:prstClr val="black"/>
              </a:solidFill>
            </a:endParaRPr>
          </a:p>
          <a:p>
            <a:endParaRPr lang="en-US" sz="1300" dirty="0"/>
          </a:p>
          <a:p>
            <a:pPr defTabSz="457143">
              <a:spcBef>
                <a:spcPts val="600"/>
              </a:spcBef>
            </a:pPr>
            <a:r>
              <a:rPr lang="en-US" sz="1300" dirty="0">
                <a:solidFill>
                  <a:prstClr val="black"/>
                </a:solidFill>
                <a:cs typeface="Arial"/>
              </a:rPr>
              <a:t>Expands upon existing resources </a:t>
            </a:r>
            <a:r>
              <a:rPr lang="en-US" sz="1300" dirty="0">
                <a:solidFill>
                  <a:prstClr val="black"/>
                </a:solidFill>
                <a:cs typeface="Arial"/>
              </a:rPr>
              <a:t>and outreach efforts</a:t>
            </a:r>
            <a:endParaRPr lang="en-US" sz="1300" dirty="0">
              <a:solidFill>
                <a:prstClr val="black"/>
              </a:solidFill>
              <a:cs typeface="Arial"/>
            </a:endParaRPr>
          </a:p>
          <a:p>
            <a:pPr marL="742858" lvl="1" indent="-285715" defTabSz="457143">
              <a:spcBef>
                <a:spcPct val="20000"/>
              </a:spcBef>
              <a:buFont typeface="Arial"/>
              <a:buChar char="–"/>
            </a:pPr>
            <a:endParaRPr lang="en-US" sz="1300" dirty="0">
              <a:solidFill>
                <a:prstClr val="black"/>
              </a:solidFill>
            </a:endParaRPr>
          </a:p>
          <a:p>
            <a:pPr defTabSz="457143">
              <a:spcBef>
                <a:spcPts val="600"/>
              </a:spcBef>
            </a:pPr>
            <a:r>
              <a:rPr lang="en-US" sz="1300" dirty="0">
                <a:solidFill>
                  <a:prstClr val="black"/>
                </a:solidFill>
                <a:cs typeface="Arial"/>
              </a:rPr>
              <a:t>It Highlights </a:t>
            </a:r>
            <a:r>
              <a:rPr lang="en-US" sz="1300" dirty="0">
                <a:solidFill>
                  <a:prstClr val="black"/>
                </a:solidFill>
                <a:cs typeface="Arial"/>
              </a:rPr>
              <a:t>examples of effective </a:t>
            </a:r>
            <a:r>
              <a:rPr lang="en-US" sz="1300" dirty="0">
                <a:solidFill>
                  <a:prstClr val="black"/>
                </a:solidFill>
                <a:cs typeface="Arial"/>
              </a:rPr>
              <a:t>practices from</a:t>
            </a:r>
            <a:endParaRPr lang="en-US" sz="1300" dirty="0">
              <a:solidFill>
                <a:prstClr val="black"/>
              </a:solidFill>
              <a:cs typeface="Arial"/>
            </a:endParaRPr>
          </a:p>
          <a:p>
            <a:pPr marL="742858" lvl="1" indent="-285715" defTabSz="457143">
              <a:spcBef>
                <a:spcPct val="20000"/>
              </a:spcBef>
              <a:buFont typeface="Arial"/>
              <a:buChar char="–"/>
            </a:pPr>
            <a:r>
              <a:rPr lang="en-US" sz="1300" dirty="0">
                <a:solidFill>
                  <a:prstClr val="black"/>
                </a:solidFill>
              </a:rPr>
              <a:t>State DOTs, MPO, and transit </a:t>
            </a:r>
            <a:r>
              <a:rPr lang="en-US" sz="1300" dirty="0">
                <a:solidFill>
                  <a:prstClr val="black"/>
                </a:solidFill>
              </a:rPr>
              <a:t>agencies on their</a:t>
            </a:r>
            <a:endParaRPr lang="en-US" sz="1300" dirty="0">
              <a:solidFill>
                <a:prstClr val="black"/>
              </a:solidFill>
            </a:endParaRPr>
          </a:p>
          <a:p>
            <a:pPr marL="742858" lvl="1" indent="-285715" defTabSz="457143">
              <a:spcBef>
                <a:spcPct val="20000"/>
              </a:spcBef>
              <a:buFont typeface="Arial"/>
              <a:buChar char="–"/>
            </a:pPr>
            <a:r>
              <a:rPr lang="en-US" sz="1300" dirty="0">
                <a:solidFill>
                  <a:prstClr val="black"/>
                </a:solidFill>
              </a:rPr>
              <a:t>LRTP, TIP / STIP, and planning process elements </a:t>
            </a:r>
            <a:r>
              <a:rPr lang="en-US" sz="1300" dirty="0">
                <a:solidFill>
                  <a:prstClr val="black"/>
                </a:solidFill>
              </a:rPr>
              <a:t>( for e.g</a:t>
            </a:r>
            <a:r>
              <a:rPr lang="en-US" sz="1300" dirty="0">
                <a:solidFill>
                  <a:prstClr val="black"/>
                </a:solidFill>
              </a:rPr>
              <a:t>., SHSPs, CMP, </a:t>
            </a:r>
            <a:r>
              <a:rPr lang="en-US" sz="1300" dirty="0">
                <a:solidFill>
                  <a:prstClr val="black"/>
                </a:solidFill>
              </a:rPr>
              <a:t>the need for Asset </a:t>
            </a:r>
            <a:r>
              <a:rPr lang="en-US" sz="1300" dirty="0">
                <a:solidFill>
                  <a:prstClr val="black"/>
                </a:solidFill>
              </a:rPr>
              <a:t>Management Plans, etc.)</a:t>
            </a:r>
          </a:p>
          <a:p>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13</a:t>
            </a:fld>
            <a:endParaRPr lang="en-US" dirty="0"/>
          </a:p>
        </p:txBody>
      </p:sp>
    </p:spTree>
    <p:extLst>
      <p:ext uri="{BB962C8B-B14F-4D97-AF65-F5344CB8AC3E}">
        <p14:creationId xmlns:p14="http://schemas.microsoft.com/office/powerpoint/2010/main" val="271958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7"/>
            <a:r>
              <a:rPr lang="en-US" dirty="0">
                <a:solidFill>
                  <a:prstClr val="black"/>
                </a:solidFill>
              </a:rPr>
              <a:t>To ensure the guidebook was based on a well grounded foundation</a:t>
            </a:r>
            <a:endParaRPr lang="en-US" dirty="0">
              <a:solidFill>
                <a:prstClr val="black"/>
              </a:solidFill>
            </a:endParaRPr>
          </a:p>
          <a:p>
            <a:pPr defTabSz="914287"/>
            <a:r>
              <a:rPr lang="en-US" dirty="0">
                <a:solidFill>
                  <a:prstClr val="black"/>
                </a:solidFill>
              </a:rPr>
              <a:t>A stakeholder committee of practitioners from state DOTs, MPOs, transit agencies, and national associations guided the development and provided significant input to develop the guidebook</a:t>
            </a:r>
          </a:p>
          <a:p>
            <a:pPr defTabSz="914287"/>
            <a:r>
              <a:rPr lang="en-US" dirty="0">
                <a:solidFill>
                  <a:prstClr val="black"/>
                </a:solidFill>
              </a:rPr>
              <a:t>Resulting in a guidebook designed </a:t>
            </a:r>
            <a:r>
              <a:rPr lang="en-US" dirty="0">
                <a:solidFill>
                  <a:prstClr val="black"/>
                </a:solidFill>
              </a:rPr>
              <a:t>to highlight good practices, not interpret MAP-21 </a:t>
            </a:r>
            <a:r>
              <a:rPr lang="en-US" dirty="0">
                <a:solidFill>
                  <a:prstClr val="black"/>
                </a:solidFill>
              </a:rPr>
              <a:t>requirements but identify processes that could be very useful in addressing the requirements for performance based planning</a:t>
            </a:r>
            <a:endParaRPr lang="en-US" dirty="0">
              <a:solidFill>
                <a:prstClr val="black"/>
              </a:solidFill>
            </a:endParaRPr>
          </a:p>
          <a:p>
            <a:pPr defTabSz="914287"/>
            <a:endParaRPr lang="en-US" dirty="0">
              <a:solidFill>
                <a:prstClr val="black"/>
              </a:solidFill>
            </a:endParaRPr>
          </a:p>
          <a:p>
            <a:pPr defTabSz="914287"/>
            <a:r>
              <a:rPr lang="en-US" i="1" dirty="0">
                <a:solidFill>
                  <a:srgbClr val="FF0000"/>
                </a:solidFill>
              </a:rPr>
              <a:t>The development of the Guidebook involved significant input from the transportation community, including representatives from State DOTs, large and small MPOs, and transit agencies.  National associations, including the American Association of State Highway and Transportation Officials (AASHTO), the Association of Metropolitan Planning Organizations (AMPO), the National Association of Regional Councils (NARC), the National Association of Development Organizations (NADO), the American Public Transportation Association (APTA), the American Planning Association (APA), and the Community Transportation Association of America (CTAA) also offered assistance.</a:t>
            </a:r>
          </a:p>
          <a:p>
            <a:pPr defTabSz="914287"/>
            <a:endParaRPr lang="en-US" i="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14</a:t>
            </a:fld>
            <a:endParaRPr lang="en-US" dirty="0"/>
          </a:p>
        </p:txBody>
      </p:sp>
    </p:spTree>
    <p:extLst>
      <p:ext uri="{BB962C8B-B14F-4D97-AF65-F5344CB8AC3E}">
        <p14:creationId xmlns:p14="http://schemas.microsoft.com/office/powerpoint/2010/main" val="163795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57349" eaLnBrk="0" fontAlgn="base" hangingPunct="0">
              <a:spcBef>
                <a:spcPct val="30000"/>
              </a:spcBef>
              <a:spcAft>
                <a:spcPct val="0"/>
              </a:spcAft>
              <a:defRPr/>
            </a:pPr>
            <a:r>
              <a:rPr lang="en-US" sz="1700" dirty="0"/>
              <a:t>In a nutshell this guidebook presents a description of PBPP that attempts </a:t>
            </a:r>
            <a:r>
              <a:rPr lang="en-US" sz="1700" dirty="0"/>
              <a:t>to ensure that transportation investment decisions are made – both in long-term planning and short-term programming of projects – based on their ability to meet established </a:t>
            </a:r>
            <a:r>
              <a:rPr lang="en-US" sz="1700" dirty="0"/>
              <a:t>goals in multiple program areas using not just the traditional transportation plans but building them up with other available and required resources.</a:t>
            </a:r>
            <a:endParaRPr lang="en-US" sz="1700" dirty="0"/>
          </a:p>
          <a:p>
            <a:pPr marL="0" lvl="1" defTabSz="957349" eaLnBrk="0" fontAlgn="base" hangingPunct="0">
              <a:spcBef>
                <a:spcPct val="30000"/>
              </a:spcBef>
              <a:spcAft>
                <a:spcPct val="0"/>
              </a:spcAft>
              <a:defRPr/>
            </a:pPr>
            <a:endParaRPr lang="en-US" sz="1700" dirty="0"/>
          </a:p>
          <a:p>
            <a:pPr marL="0" lvl="1" defTabSz="957349" eaLnBrk="0" fontAlgn="base" hangingPunct="0">
              <a:spcBef>
                <a:spcPct val="30000"/>
              </a:spcBef>
              <a:spcAft>
                <a:spcPct val="0"/>
              </a:spcAft>
              <a:defRPr/>
            </a:pPr>
            <a:r>
              <a:rPr lang="en-US" sz="1700" dirty="0"/>
              <a:t>It includes a range of activities and products as part of the 3C (cooperative, continuing, and comprehensive) process. </a:t>
            </a:r>
          </a:p>
          <a:p>
            <a:pPr marL="0" lvl="1" defTabSz="957349" eaLnBrk="0" fontAlgn="base" hangingPunct="0">
              <a:spcBef>
                <a:spcPct val="30000"/>
              </a:spcBef>
              <a:spcAft>
                <a:spcPct val="0"/>
              </a:spcAft>
              <a:defRPr/>
            </a:pPr>
            <a:endParaRPr lang="en-US" sz="1700" dirty="0"/>
          </a:p>
        </p:txBody>
      </p:sp>
      <p:sp>
        <p:nvSpPr>
          <p:cNvPr id="4" name="Slide Number Placeholder 3"/>
          <p:cNvSpPr>
            <a:spLocks noGrp="1"/>
          </p:cNvSpPr>
          <p:nvPr>
            <p:ph type="sldNum" sz="quarter" idx="10"/>
          </p:nvPr>
        </p:nvSpPr>
        <p:spPr/>
        <p:txBody>
          <a:bodyPr/>
          <a:lstStyle/>
          <a:p>
            <a:pPr>
              <a:defRPr/>
            </a:pPr>
            <a:fld id="{5C892C51-0B2A-4FD8-9513-54AFE37A5124}" type="slidenum">
              <a:rPr lang="en-US" smtClean="0"/>
              <a:pPr>
                <a:defRPr/>
              </a:pPr>
              <a:t>15</a:t>
            </a:fld>
            <a:endParaRPr lang="en-US" dirty="0"/>
          </a:p>
        </p:txBody>
      </p:sp>
    </p:spTree>
    <p:extLst>
      <p:ext uri="{BB962C8B-B14F-4D97-AF65-F5344CB8AC3E}">
        <p14:creationId xmlns:p14="http://schemas.microsoft.com/office/powerpoint/2010/main" val="1999604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Guidebook is organized around the basic elements of a PBPP process. </a:t>
            </a:r>
          </a:p>
          <a:p>
            <a:r>
              <a:rPr lang="en-US" dirty="0"/>
              <a:t>Starting with </a:t>
            </a:r>
            <a:r>
              <a:rPr lang="en-US" dirty="0" smtClean="0"/>
              <a:t>an </a:t>
            </a:r>
            <a:r>
              <a:rPr lang="en-US" dirty="0"/>
              <a:t>Executive summary that attempts to capture the overall process and can be shared as a standalone document with transportation executives.</a:t>
            </a:r>
          </a:p>
          <a:p>
            <a:endParaRPr lang="en-US" dirty="0"/>
          </a:p>
          <a:p>
            <a:r>
              <a:rPr lang="en-US" dirty="0"/>
              <a:t>Section </a:t>
            </a:r>
            <a:r>
              <a:rPr lang="en-US" dirty="0" smtClean="0"/>
              <a:t>1 </a:t>
            </a:r>
            <a:r>
              <a:rPr lang="en-US" dirty="0"/>
              <a:t>and </a:t>
            </a:r>
            <a:r>
              <a:rPr lang="en-US" dirty="0" smtClean="0"/>
              <a:t>2. </a:t>
            </a:r>
            <a:r>
              <a:rPr lang="en-US" dirty="0"/>
              <a:t>introduces basic principles of performance-based planning and programming, including an overall framework and common themes that are features in successful performance-based approaches. Section </a:t>
            </a:r>
            <a:r>
              <a:rPr lang="en-US" dirty="0" smtClean="0"/>
              <a:t>3 to </a:t>
            </a:r>
            <a:r>
              <a:rPr lang="en-US" dirty="0"/>
              <a:t>section </a:t>
            </a:r>
            <a:r>
              <a:rPr lang="en-US" dirty="0" smtClean="0"/>
              <a:t>9 gives </a:t>
            </a:r>
            <a:r>
              <a:rPr lang="en-US" dirty="0"/>
              <a:t>a detailed explanation of the key components in the PBPP </a:t>
            </a:r>
            <a:r>
              <a:rPr lang="en-US" dirty="0" smtClean="0"/>
              <a:t>process  from</a:t>
            </a:r>
            <a:r>
              <a:rPr lang="en-US" baseline="0" dirty="0" smtClean="0"/>
              <a:t> goals through system monitoring</a:t>
            </a:r>
            <a:r>
              <a:rPr lang="en-US" dirty="0" smtClean="0"/>
              <a:t>. </a:t>
            </a:r>
            <a:r>
              <a:rPr lang="en-US" dirty="0"/>
              <a:t>Section </a:t>
            </a:r>
            <a:r>
              <a:rPr lang="en-US" dirty="0" smtClean="0"/>
              <a:t>10. </a:t>
            </a:r>
            <a:r>
              <a:rPr lang="en-US" dirty="0"/>
              <a:t>highlights tips and success factors for an effective process, section </a:t>
            </a:r>
            <a:r>
              <a:rPr lang="en-US" dirty="0" smtClean="0"/>
              <a:t>11. </a:t>
            </a:r>
            <a:r>
              <a:rPr lang="en-US" dirty="0"/>
              <a:t>provides four detailed case studies of agencies using PBPP approaches, and  section </a:t>
            </a:r>
            <a:r>
              <a:rPr lang="en-US" dirty="0" smtClean="0"/>
              <a:t>12 provides </a:t>
            </a:r>
            <a:r>
              <a:rPr lang="en-US" dirty="0"/>
              <a:t>a glossary and links to relevant reference documents and relevant websites. </a:t>
            </a:r>
          </a:p>
          <a:p>
            <a:endParaRPr lang="en-US" dirty="0"/>
          </a:p>
          <a:p>
            <a:endParaRPr lang="en-US" dirty="0"/>
          </a:p>
          <a:p>
            <a:r>
              <a:rPr lang="en-US" dirty="0" smtClean="0"/>
              <a:t>Throughout the document multiple short case study</a:t>
            </a:r>
            <a:r>
              <a:rPr lang="en-US" baseline="0" dirty="0" smtClean="0"/>
              <a:t> bubbles</a:t>
            </a:r>
            <a:r>
              <a:rPr lang="en-US" dirty="0" smtClean="0"/>
              <a:t> are included to booster</a:t>
            </a:r>
            <a:r>
              <a:rPr lang="en-US" baseline="0" dirty="0" smtClean="0"/>
              <a:t> the arguments made</a:t>
            </a:r>
            <a:r>
              <a:rPr lang="en-US" dirty="0" smtClean="0"/>
              <a:t>.</a:t>
            </a:r>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16</a:t>
            </a:fld>
            <a:endParaRPr lang="en-US" dirty="0"/>
          </a:p>
        </p:txBody>
      </p:sp>
    </p:spTree>
    <p:extLst>
      <p:ext uri="{BB962C8B-B14F-4D97-AF65-F5344CB8AC3E}">
        <p14:creationId xmlns:p14="http://schemas.microsoft.com/office/powerpoint/2010/main" val="271916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6890" y="4455660"/>
            <a:ext cx="7118310" cy="3781455"/>
          </a:xfrm>
        </p:spPr>
        <p:txBody>
          <a:bodyPr>
            <a:noAutofit/>
          </a:bodyPr>
          <a:lstStyle/>
          <a:p>
            <a:pPr defTabSz="939448" eaLnBrk="0" fontAlgn="base" hangingPunct="0">
              <a:spcBef>
                <a:spcPct val="30000"/>
              </a:spcBef>
              <a:spcAft>
                <a:spcPct val="0"/>
              </a:spcAft>
              <a:defRPr/>
            </a:pPr>
            <a:r>
              <a:rPr lang="en-US" sz="800" dirty="0">
                <a:solidFill>
                  <a:srgbClr val="000000"/>
                </a:solidFill>
                <a:latin typeface="Arial" charset="0"/>
              </a:rPr>
              <a:t>The guidebook leads off with an executive summary that attempts to capture all the nuances of PBPP</a:t>
            </a:r>
          </a:p>
          <a:p>
            <a:pPr defTabSz="939448" eaLnBrk="0" fontAlgn="base" hangingPunct="0">
              <a:spcBef>
                <a:spcPct val="30000"/>
              </a:spcBef>
              <a:spcAft>
                <a:spcPct val="0"/>
              </a:spcAft>
              <a:defRPr/>
            </a:pPr>
            <a:r>
              <a:rPr lang="en-US" sz="800" dirty="0">
                <a:solidFill>
                  <a:srgbClr val="000000"/>
                </a:solidFill>
                <a:latin typeface="Arial" charset="0"/>
              </a:rPr>
              <a:t>The executive summary:</a:t>
            </a:r>
          </a:p>
          <a:p>
            <a:pPr defTabSz="939448" eaLnBrk="0" fontAlgn="base" hangingPunct="0">
              <a:spcBef>
                <a:spcPct val="30000"/>
              </a:spcBef>
              <a:spcAft>
                <a:spcPct val="0"/>
              </a:spcAft>
              <a:defRPr/>
            </a:pPr>
            <a:r>
              <a:rPr lang="en-US" sz="800" dirty="0">
                <a:solidFill>
                  <a:srgbClr val="000000"/>
                </a:solidFill>
                <a:latin typeface="Arial" charset="0"/>
              </a:rPr>
              <a:t>Defines PBPP, including distinction between performance management and PBPP</a:t>
            </a:r>
          </a:p>
          <a:p>
            <a:pPr defTabSz="939448" eaLnBrk="0" fontAlgn="base" hangingPunct="0">
              <a:spcBef>
                <a:spcPct val="30000"/>
              </a:spcBef>
              <a:spcAft>
                <a:spcPct val="0"/>
              </a:spcAft>
              <a:defRPr/>
            </a:pPr>
            <a:r>
              <a:rPr lang="en-US" sz="800" dirty="0">
                <a:solidFill>
                  <a:srgbClr val="000000"/>
                </a:solidFill>
                <a:latin typeface="Arial" charset="0"/>
              </a:rPr>
              <a:t>Identifies the plans and activities that encompass </a:t>
            </a:r>
            <a:r>
              <a:rPr lang="en-US" sz="800" dirty="0">
                <a:solidFill>
                  <a:srgbClr val="000000"/>
                </a:solidFill>
                <a:latin typeface="Arial" charset="0"/>
              </a:rPr>
              <a:t>the process</a:t>
            </a:r>
            <a:endParaRPr lang="en-US" sz="800" dirty="0">
              <a:solidFill>
                <a:srgbClr val="000000"/>
              </a:solidFill>
              <a:latin typeface="Arial" charset="0"/>
            </a:endParaRPr>
          </a:p>
          <a:p>
            <a:pPr defTabSz="939448" eaLnBrk="0" fontAlgn="base" hangingPunct="0">
              <a:spcBef>
                <a:spcPct val="30000"/>
              </a:spcBef>
              <a:spcAft>
                <a:spcPct val="0"/>
              </a:spcAft>
              <a:defRPr/>
            </a:pPr>
            <a:r>
              <a:rPr lang="en-US" sz="800" dirty="0">
                <a:solidFill>
                  <a:srgbClr val="000000"/>
                </a:solidFill>
                <a:latin typeface="Arial" charset="0"/>
              </a:rPr>
              <a:t>It Presents this </a:t>
            </a:r>
            <a:r>
              <a:rPr lang="en-US" sz="800" dirty="0">
                <a:solidFill>
                  <a:srgbClr val="000000"/>
                </a:solidFill>
                <a:latin typeface="Arial" charset="0"/>
              </a:rPr>
              <a:t>framework diagram and key PBPP </a:t>
            </a:r>
            <a:r>
              <a:rPr lang="en-US" sz="800" dirty="0">
                <a:solidFill>
                  <a:srgbClr val="000000"/>
                </a:solidFill>
                <a:latin typeface="Arial" charset="0"/>
              </a:rPr>
              <a:t>steps and</a:t>
            </a:r>
            <a:endParaRPr lang="en-US" sz="800" dirty="0">
              <a:solidFill>
                <a:srgbClr val="000000"/>
              </a:solidFill>
              <a:latin typeface="Arial" charset="0"/>
            </a:endParaRPr>
          </a:p>
          <a:p>
            <a:pPr defTabSz="939448" eaLnBrk="0" fontAlgn="base" hangingPunct="0">
              <a:spcBef>
                <a:spcPct val="30000"/>
              </a:spcBef>
              <a:spcAft>
                <a:spcPct val="0"/>
              </a:spcAft>
              <a:defRPr/>
            </a:pPr>
            <a:r>
              <a:rPr lang="en-US" sz="800" dirty="0">
                <a:solidFill>
                  <a:srgbClr val="000000"/>
                </a:solidFill>
                <a:latin typeface="Arial" charset="0"/>
              </a:rPr>
              <a:t>Identifies key lessons for effective implementation of a PBPP </a:t>
            </a:r>
            <a:r>
              <a:rPr lang="en-US" sz="800" dirty="0">
                <a:solidFill>
                  <a:srgbClr val="000000"/>
                </a:solidFill>
                <a:latin typeface="Arial" charset="0"/>
              </a:rPr>
              <a:t>approach</a:t>
            </a:r>
          </a:p>
          <a:p>
            <a:pPr defTabSz="939448" eaLnBrk="0" fontAlgn="base" hangingPunct="0">
              <a:spcBef>
                <a:spcPct val="30000"/>
              </a:spcBef>
              <a:spcAft>
                <a:spcPct val="0"/>
              </a:spcAft>
              <a:defRPr/>
            </a:pPr>
            <a:endParaRPr lang="en-US" sz="800" dirty="0">
              <a:solidFill>
                <a:srgbClr val="000000"/>
              </a:solidFill>
              <a:latin typeface="Arial" charset="0"/>
            </a:endParaRPr>
          </a:p>
          <a:p>
            <a:pPr defTabSz="939448" eaLnBrk="0" fontAlgn="base" hangingPunct="0">
              <a:spcBef>
                <a:spcPct val="30000"/>
              </a:spcBef>
              <a:spcAft>
                <a:spcPct val="0"/>
              </a:spcAft>
              <a:defRPr/>
            </a:pPr>
            <a:r>
              <a:rPr lang="en-US" sz="800" dirty="0">
                <a:solidFill>
                  <a:srgbClr val="000000"/>
                </a:solidFill>
                <a:latin typeface="Arial" charset="0"/>
              </a:rPr>
              <a:t>To step through the process We start with the basic characteristics </a:t>
            </a:r>
          </a:p>
          <a:p>
            <a:pPr defTabSz="939448" eaLnBrk="0" fontAlgn="base" hangingPunct="0">
              <a:spcBef>
                <a:spcPct val="30000"/>
              </a:spcBef>
              <a:spcAft>
                <a:spcPct val="0"/>
              </a:spcAft>
              <a:defRPr/>
            </a:pPr>
            <a:endParaRPr lang="en-US" sz="800" dirty="0">
              <a:solidFill>
                <a:srgbClr val="000000"/>
              </a:solidFill>
              <a:latin typeface="Arial" charset="0"/>
            </a:endParaRPr>
          </a:p>
          <a:p>
            <a:pPr defTabSz="939448" eaLnBrk="0" fontAlgn="base" hangingPunct="0">
              <a:spcBef>
                <a:spcPct val="30000"/>
              </a:spcBef>
              <a:spcAft>
                <a:spcPct val="0"/>
              </a:spcAft>
              <a:defRPr/>
            </a:pPr>
            <a:r>
              <a:rPr lang="en-US" sz="800" dirty="0">
                <a:solidFill>
                  <a:srgbClr val="000000"/>
                </a:solidFill>
                <a:latin typeface="Arial" charset="0"/>
              </a:rPr>
              <a:t>Strategic Direction which basically indicates (</a:t>
            </a:r>
            <a:r>
              <a:rPr lang="en-US" sz="800" i="1" dirty="0">
                <a:solidFill>
                  <a:srgbClr val="000000"/>
                </a:solidFill>
                <a:latin typeface="Arial" charset="0"/>
              </a:rPr>
              <a:t>Where do we want to go?) </a:t>
            </a:r>
            <a:r>
              <a:rPr lang="en-US" sz="800" dirty="0">
                <a:solidFill>
                  <a:srgbClr val="000000"/>
                </a:solidFill>
                <a:latin typeface="Arial" charset="0"/>
              </a:rPr>
              <a:t>Analysis (</a:t>
            </a:r>
            <a:r>
              <a:rPr lang="en-US" sz="800" i="1" dirty="0">
                <a:solidFill>
                  <a:srgbClr val="000000"/>
                </a:solidFill>
                <a:latin typeface="Arial" charset="0"/>
              </a:rPr>
              <a:t>How </a:t>
            </a:r>
            <a:r>
              <a:rPr lang="en-US" sz="800" i="1" dirty="0">
                <a:solidFill>
                  <a:srgbClr val="000000"/>
                </a:solidFill>
                <a:latin typeface="Arial" charset="0"/>
              </a:rPr>
              <a:t>are we going to get there?) </a:t>
            </a:r>
            <a:r>
              <a:rPr lang="en-US" sz="800" dirty="0">
                <a:solidFill>
                  <a:srgbClr val="000000"/>
                </a:solidFill>
                <a:latin typeface="Arial" charset="0"/>
              </a:rPr>
              <a:t>Programming (</a:t>
            </a:r>
            <a:r>
              <a:rPr lang="en-US" sz="800" i="1" dirty="0">
                <a:solidFill>
                  <a:srgbClr val="000000"/>
                </a:solidFill>
                <a:latin typeface="Arial" charset="0"/>
              </a:rPr>
              <a:t>What will it take?) 	</a:t>
            </a:r>
            <a:r>
              <a:rPr lang="en-US" sz="800" dirty="0">
                <a:solidFill>
                  <a:srgbClr val="000000"/>
                </a:solidFill>
                <a:latin typeface="Arial" charset="0"/>
              </a:rPr>
              <a:t>Implementation and Evaluation (</a:t>
            </a:r>
            <a:r>
              <a:rPr lang="en-US" sz="800" i="1" dirty="0">
                <a:solidFill>
                  <a:srgbClr val="000000"/>
                </a:solidFill>
                <a:latin typeface="Arial" charset="0"/>
              </a:rPr>
              <a:t>How did we do?)</a:t>
            </a:r>
          </a:p>
          <a:p>
            <a:pPr defTabSz="939448" eaLnBrk="0" fontAlgn="base" hangingPunct="0">
              <a:spcBef>
                <a:spcPct val="30000"/>
              </a:spcBef>
              <a:spcAft>
                <a:spcPct val="0"/>
              </a:spcAft>
              <a:defRPr/>
            </a:pPr>
            <a:endParaRPr lang="en-US" sz="800" dirty="0">
              <a:solidFill>
                <a:srgbClr val="000000"/>
              </a:solidFill>
              <a:latin typeface="Arial" charset="0"/>
            </a:endParaRPr>
          </a:p>
          <a:p>
            <a:pPr defTabSz="939448" eaLnBrk="0" fontAlgn="base" hangingPunct="0">
              <a:spcBef>
                <a:spcPct val="30000"/>
              </a:spcBef>
              <a:spcAft>
                <a:spcPct val="0"/>
              </a:spcAft>
              <a:defRPr/>
            </a:pPr>
            <a:r>
              <a:rPr lang="en-US" sz="800" dirty="0">
                <a:solidFill>
                  <a:srgbClr val="000000"/>
                </a:solidFill>
                <a:latin typeface="Arial" charset="0"/>
              </a:rPr>
              <a:t>Under strategic direction you will have </a:t>
            </a:r>
          </a:p>
          <a:p>
            <a:pPr defTabSz="939448" eaLnBrk="0" fontAlgn="base" hangingPunct="0">
              <a:spcBef>
                <a:spcPct val="30000"/>
              </a:spcBef>
              <a:spcAft>
                <a:spcPct val="0"/>
              </a:spcAft>
              <a:defRPr/>
            </a:pPr>
            <a:r>
              <a:rPr lang="en-US" sz="800" dirty="0">
                <a:solidFill>
                  <a:srgbClr val="000000"/>
                </a:solidFill>
                <a:latin typeface="Arial" charset="0"/>
              </a:rPr>
              <a:t>- goals and maybe quantifiable objectives that guide decision making and</a:t>
            </a:r>
          </a:p>
          <a:p>
            <a:pPr defTabSz="939448" eaLnBrk="0" fontAlgn="base" hangingPunct="0">
              <a:spcBef>
                <a:spcPct val="30000"/>
              </a:spcBef>
              <a:spcAft>
                <a:spcPct val="0"/>
              </a:spcAft>
              <a:buFontTx/>
              <a:buChar char="-"/>
              <a:defRPr/>
            </a:pPr>
            <a:r>
              <a:rPr lang="en-US" sz="800" dirty="0">
                <a:solidFill>
                  <a:srgbClr val="000000"/>
                </a:solidFill>
                <a:latin typeface="Arial" charset="0"/>
              </a:rPr>
              <a:t> Performance measures that capture these goals  and objectives</a:t>
            </a:r>
          </a:p>
          <a:p>
            <a:pPr defTabSz="939448" eaLnBrk="0" fontAlgn="base" hangingPunct="0">
              <a:spcBef>
                <a:spcPct val="30000"/>
              </a:spcBef>
              <a:spcAft>
                <a:spcPct val="0"/>
              </a:spcAft>
              <a:defRPr/>
            </a:pPr>
            <a:endParaRPr lang="en-US" sz="800" dirty="0">
              <a:solidFill>
                <a:srgbClr val="000000"/>
              </a:solidFill>
              <a:latin typeface="Arial" charset="0"/>
            </a:endParaRPr>
          </a:p>
          <a:p>
            <a:pPr defTabSz="939448" eaLnBrk="0" fontAlgn="base" hangingPunct="0">
              <a:spcBef>
                <a:spcPct val="30000"/>
              </a:spcBef>
              <a:spcAft>
                <a:spcPct val="0"/>
              </a:spcAft>
              <a:defRPr/>
            </a:pPr>
            <a:r>
              <a:rPr lang="en-US" sz="800" dirty="0">
                <a:solidFill>
                  <a:srgbClr val="000000"/>
                </a:solidFill>
                <a:latin typeface="Arial" charset="0"/>
              </a:rPr>
              <a:t>Next under </a:t>
            </a:r>
            <a:r>
              <a:rPr lang="en-US" sz="800" dirty="0">
                <a:solidFill>
                  <a:srgbClr val="000000"/>
                </a:solidFill>
                <a:latin typeface="Arial" charset="0"/>
              </a:rPr>
              <a:t>analysis</a:t>
            </a:r>
            <a:endParaRPr lang="en-US" sz="800" dirty="0">
              <a:solidFill>
                <a:srgbClr val="000000"/>
              </a:solidFill>
              <a:latin typeface="Arial" charset="0"/>
            </a:endParaRPr>
          </a:p>
          <a:p>
            <a:pPr defTabSz="939448" eaLnBrk="0" fontAlgn="base" hangingPunct="0">
              <a:spcBef>
                <a:spcPct val="30000"/>
              </a:spcBef>
              <a:spcAft>
                <a:spcPct val="0"/>
              </a:spcAft>
              <a:buFontTx/>
              <a:buChar char="-"/>
              <a:defRPr/>
            </a:pPr>
            <a:r>
              <a:rPr lang="en-US" sz="800" dirty="0">
                <a:solidFill>
                  <a:srgbClr val="000000"/>
                </a:solidFill>
                <a:latin typeface="Arial" charset="0"/>
              </a:rPr>
              <a:t>targets can be set  - though its important to recognize the challenge in defining meaningful targets in all areas and  tracking progress over time or performance monitoring and Identifying and evaluating strategies will  </a:t>
            </a:r>
            <a:r>
              <a:rPr lang="en-US" sz="800" dirty="0">
                <a:solidFill>
                  <a:srgbClr val="000000"/>
                </a:solidFill>
                <a:latin typeface="Arial" charset="0"/>
              </a:rPr>
              <a:t>guide target setting, </a:t>
            </a:r>
            <a:r>
              <a:rPr lang="en-US" sz="800" dirty="0">
                <a:solidFill>
                  <a:srgbClr val="000000"/>
                </a:solidFill>
                <a:latin typeface="Arial" charset="0"/>
              </a:rPr>
              <a:t>investment and policy decisions made by transportation agencies</a:t>
            </a:r>
          </a:p>
          <a:p>
            <a:pPr defTabSz="939448" eaLnBrk="0" fontAlgn="base" hangingPunct="0">
              <a:spcBef>
                <a:spcPct val="30000"/>
              </a:spcBef>
              <a:spcAft>
                <a:spcPct val="0"/>
              </a:spcAft>
              <a:defRPr/>
            </a:pPr>
            <a:endParaRPr lang="en-US" sz="800" dirty="0">
              <a:solidFill>
                <a:srgbClr val="000000"/>
              </a:solidFill>
              <a:latin typeface="Arial" charset="0"/>
            </a:endParaRPr>
          </a:p>
          <a:p>
            <a:pPr defTabSz="939448" eaLnBrk="0" fontAlgn="base" hangingPunct="0">
              <a:spcBef>
                <a:spcPct val="30000"/>
              </a:spcBef>
              <a:spcAft>
                <a:spcPct val="0"/>
              </a:spcAft>
              <a:defRPr/>
            </a:pPr>
            <a:r>
              <a:rPr lang="en-US" sz="800" dirty="0">
                <a:solidFill>
                  <a:srgbClr val="000000"/>
                </a:solidFill>
                <a:latin typeface="Arial" charset="0"/>
              </a:rPr>
              <a:t>Making the link to programming  requires understanding</a:t>
            </a:r>
          </a:p>
          <a:p>
            <a:pPr defTabSz="939448" eaLnBrk="0" fontAlgn="base" hangingPunct="0">
              <a:spcBef>
                <a:spcPct val="30000"/>
              </a:spcBef>
              <a:spcAft>
                <a:spcPct val="0"/>
              </a:spcAft>
              <a:defRPr/>
            </a:pPr>
            <a:r>
              <a:rPr lang="en-US" sz="800" dirty="0">
                <a:solidFill>
                  <a:srgbClr val="000000"/>
                </a:solidFill>
                <a:latin typeface="Arial" charset="0"/>
              </a:rPr>
              <a:t>- The set of actions, strategies, and investments that you can use to improve performance and</a:t>
            </a:r>
          </a:p>
          <a:p>
            <a:pPr defTabSz="939448" eaLnBrk="0" fontAlgn="base" hangingPunct="0">
              <a:spcBef>
                <a:spcPct val="30000"/>
              </a:spcBef>
              <a:spcAft>
                <a:spcPct val="0"/>
              </a:spcAft>
              <a:buFontTx/>
              <a:buChar char="-"/>
              <a:defRPr/>
            </a:pPr>
            <a:r>
              <a:rPr lang="en-US" sz="800" dirty="0">
                <a:solidFill>
                  <a:srgbClr val="000000"/>
                </a:solidFill>
                <a:latin typeface="Arial" charset="0"/>
              </a:rPr>
              <a:t> The expected impact of those strategies so that resource constrained achievable targets can be set</a:t>
            </a:r>
          </a:p>
          <a:p>
            <a:pPr defTabSz="939448" eaLnBrk="0" fontAlgn="base" hangingPunct="0">
              <a:spcBef>
                <a:spcPct val="30000"/>
              </a:spcBef>
              <a:spcAft>
                <a:spcPct val="0"/>
              </a:spcAft>
              <a:buFontTx/>
              <a:buChar char="-"/>
              <a:defRPr/>
            </a:pPr>
            <a:r>
              <a:rPr lang="en-US" sz="800" dirty="0">
                <a:solidFill>
                  <a:srgbClr val="000000"/>
                </a:solidFill>
                <a:latin typeface="Arial" charset="0"/>
              </a:rPr>
              <a:t> so the planning process should lead to the development of investment priorities that can feed into an investment plan based on the resources that are available </a:t>
            </a:r>
            <a:r>
              <a:rPr lang="en-US" sz="800" dirty="0">
                <a:solidFill>
                  <a:srgbClr val="000000"/>
                </a:solidFill>
                <a:latin typeface="Arial" charset="0"/>
              </a:rPr>
              <a:t>this can </a:t>
            </a:r>
            <a:r>
              <a:rPr lang="en-US" sz="800" dirty="0">
                <a:solidFill>
                  <a:srgbClr val="000000"/>
                </a:solidFill>
                <a:latin typeface="Arial" charset="0"/>
              </a:rPr>
              <a:t>lead to a program of projects that produces the outcomes desired.</a:t>
            </a:r>
          </a:p>
          <a:p>
            <a:pPr defTabSz="939448" eaLnBrk="0" fontAlgn="base" hangingPunct="0">
              <a:spcBef>
                <a:spcPct val="30000"/>
              </a:spcBef>
              <a:spcAft>
                <a:spcPct val="0"/>
              </a:spcAft>
              <a:defRPr/>
            </a:pPr>
            <a:endParaRPr lang="en-US" sz="800" dirty="0">
              <a:solidFill>
                <a:srgbClr val="000000"/>
              </a:solidFill>
              <a:latin typeface="Arial" charset="0"/>
            </a:endParaRPr>
          </a:p>
          <a:p>
            <a:pPr defTabSz="939448" eaLnBrk="0" fontAlgn="base" hangingPunct="0">
              <a:spcBef>
                <a:spcPct val="30000"/>
              </a:spcBef>
              <a:spcAft>
                <a:spcPct val="0"/>
              </a:spcAft>
              <a:defRPr/>
            </a:pPr>
            <a:endParaRPr lang="en-US" sz="800" dirty="0">
              <a:solidFill>
                <a:srgbClr val="000000"/>
              </a:solidFill>
              <a:latin typeface="Arial" charset="0"/>
            </a:endParaRPr>
          </a:p>
          <a:p>
            <a:pPr defTabSz="939448" eaLnBrk="0" fontAlgn="base" hangingPunct="0">
              <a:spcBef>
                <a:spcPct val="30000"/>
              </a:spcBef>
              <a:spcAft>
                <a:spcPct val="0"/>
              </a:spcAft>
              <a:defRPr/>
            </a:pPr>
            <a:r>
              <a:rPr lang="en-US" sz="800" dirty="0">
                <a:solidFill>
                  <a:srgbClr val="000000"/>
                </a:solidFill>
                <a:latin typeface="Arial" charset="0"/>
              </a:rPr>
              <a:t>Finally Successful Performance-Based planning will require thinking about implementation and reporting and monitoring.  </a:t>
            </a:r>
          </a:p>
          <a:p>
            <a:pPr defTabSz="939448" eaLnBrk="0" fontAlgn="base" hangingPunct="0">
              <a:spcBef>
                <a:spcPct val="30000"/>
              </a:spcBef>
              <a:spcAft>
                <a:spcPct val="0"/>
              </a:spcAft>
              <a:defRPr/>
            </a:pPr>
            <a:r>
              <a:rPr lang="en-US" sz="800" dirty="0">
                <a:solidFill>
                  <a:srgbClr val="000000"/>
                </a:solidFill>
                <a:latin typeface="Arial" charset="0"/>
              </a:rPr>
              <a:t>Which not only feeds back into the planning process but also informs the programming of projects as well.</a:t>
            </a:r>
          </a:p>
          <a:p>
            <a:pPr defTabSz="939448" eaLnBrk="0" fontAlgn="base" hangingPunct="0">
              <a:spcBef>
                <a:spcPct val="30000"/>
              </a:spcBef>
              <a:spcAft>
                <a:spcPct val="0"/>
              </a:spcAft>
              <a:defRPr/>
            </a:pPr>
            <a:endParaRPr lang="en-US" sz="800" dirty="0">
              <a:solidFill>
                <a:srgbClr val="000000"/>
              </a:solidFill>
              <a:latin typeface="Arial" charset="0"/>
            </a:endParaRPr>
          </a:p>
          <a:p>
            <a:pPr defTabSz="939448" eaLnBrk="0" fontAlgn="base" hangingPunct="0">
              <a:spcBef>
                <a:spcPct val="30000"/>
              </a:spcBef>
              <a:spcAft>
                <a:spcPct val="0"/>
              </a:spcAft>
              <a:defRPr/>
            </a:pPr>
            <a:r>
              <a:rPr lang="en-US" sz="800" i="1" dirty="0">
                <a:solidFill>
                  <a:srgbClr val="000000"/>
                </a:solidFill>
                <a:latin typeface="Arial" charset="0"/>
              </a:rPr>
              <a:t>Some key questions about the overall process are</a:t>
            </a:r>
          </a:p>
          <a:p>
            <a:pPr defTabSz="939448" eaLnBrk="0" fontAlgn="base" hangingPunct="0">
              <a:spcBef>
                <a:spcPct val="30000"/>
              </a:spcBef>
              <a:spcAft>
                <a:spcPct val="0"/>
              </a:spcAft>
              <a:buFontTx/>
              <a:buChar char="-"/>
              <a:defRPr/>
            </a:pPr>
            <a:r>
              <a:rPr lang="en-US" sz="800" i="1" dirty="0">
                <a:solidFill>
                  <a:srgbClr val="000000"/>
                </a:solidFill>
                <a:latin typeface="Arial" charset="0"/>
              </a:rPr>
              <a:t>How to capture the link between long range plans and actual investments in a TIP or STIP</a:t>
            </a:r>
          </a:p>
          <a:p>
            <a:pPr defTabSz="939448" eaLnBrk="0" fontAlgn="base" hangingPunct="0">
              <a:spcBef>
                <a:spcPct val="30000"/>
              </a:spcBef>
              <a:spcAft>
                <a:spcPct val="0"/>
              </a:spcAft>
              <a:buFontTx/>
              <a:buChar char="-"/>
              <a:defRPr/>
            </a:pPr>
            <a:r>
              <a:rPr lang="en-US" sz="800" i="1" dirty="0">
                <a:solidFill>
                  <a:srgbClr val="000000"/>
                </a:solidFill>
                <a:latin typeface="Arial" charset="0"/>
              </a:rPr>
              <a:t>Are projects being delivered that are consistent with planning directions</a:t>
            </a:r>
          </a:p>
          <a:p>
            <a:pPr defTabSz="939448" eaLnBrk="0" fontAlgn="base" hangingPunct="0">
              <a:spcBef>
                <a:spcPct val="30000"/>
              </a:spcBef>
              <a:spcAft>
                <a:spcPct val="0"/>
              </a:spcAft>
              <a:buFontTx/>
              <a:buChar char="-"/>
              <a:defRPr/>
            </a:pPr>
            <a:endParaRPr lang="en-US" sz="800" dirty="0">
              <a:solidFill>
                <a:srgbClr val="000000"/>
              </a:solidFill>
              <a:latin typeface="Arial" charset="0"/>
              <a:cs typeface="Times New Roman" pitchFamily="18" charset="0"/>
            </a:endParaRPr>
          </a:p>
          <a:p>
            <a:pPr defTabSz="957349">
              <a:defRPr/>
            </a:pPr>
            <a:endParaRPr lang="en-US" b="1" dirty="0">
              <a:solidFill>
                <a:prstClr val="black"/>
              </a:solidFill>
              <a:latin typeface="Arial" charset="0"/>
            </a:endParaRPr>
          </a:p>
          <a:p>
            <a:pPr defTabSz="957349">
              <a:defRPr/>
            </a:pPr>
            <a:r>
              <a:rPr lang="en-US" b="1" u="sng" dirty="0">
                <a:solidFill>
                  <a:prstClr val="black"/>
                </a:solidFill>
                <a:latin typeface="Arial" charset="0"/>
              </a:rPr>
              <a:t>Background info FYI</a:t>
            </a:r>
          </a:p>
          <a:p>
            <a:pPr defTabSz="957349">
              <a:defRPr/>
            </a:pPr>
            <a:r>
              <a:rPr lang="en-US" b="1" dirty="0">
                <a:solidFill>
                  <a:prstClr val="black"/>
                </a:solidFill>
                <a:latin typeface="Arial" charset="0"/>
              </a:rPr>
              <a:t>Strategic Direction</a:t>
            </a:r>
            <a:r>
              <a:rPr lang="en-US" dirty="0">
                <a:solidFill>
                  <a:prstClr val="black"/>
                </a:solidFill>
                <a:latin typeface="Arial" charset="0"/>
              </a:rPr>
              <a:t> (</a:t>
            </a:r>
            <a:r>
              <a:rPr lang="en-US" i="1" dirty="0">
                <a:solidFill>
                  <a:prstClr val="black"/>
                </a:solidFill>
                <a:latin typeface="Arial" charset="0"/>
              </a:rPr>
              <a:t>Where do we want to go?) </a:t>
            </a:r>
            <a:r>
              <a:rPr lang="en-US" dirty="0">
                <a:solidFill>
                  <a:prstClr val="black"/>
                </a:solidFill>
                <a:latin typeface="Arial" charset="0"/>
              </a:rPr>
              <a:t>– In the transportation planning process, strategic direction is based upon a vision for the future, as articulated by the public and stakeholders. PBPP includes:</a:t>
            </a:r>
          </a:p>
          <a:p>
            <a:pPr marL="478674" lvl="1" defTabSz="957349">
              <a:defRPr/>
            </a:pPr>
            <a:r>
              <a:rPr lang="en-US" b="1" dirty="0">
                <a:solidFill>
                  <a:prstClr val="black"/>
                </a:solidFill>
                <a:latin typeface="Arial" charset="0"/>
              </a:rPr>
              <a:t>Goals and Objectives</a:t>
            </a:r>
            <a:r>
              <a:rPr lang="en-US" dirty="0">
                <a:solidFill>
                  <a:prstClr val="black"/>
                </a:solidFill>
                <a:latin typeface="Arial" charset="0"/>
              </a:rPr>
              <a:t> – Stemming from a state or region’s vision, goals address key desired outcomes, and supporting objectives (specific, measureable statements that support achievement of goals) play a key role in shaping planning priorities.  </a:t>
            </a:r>
          </a:p>
          <a:p>
            <a:pPr marL="478674" lvl="1" defTabSz="957349">
              <a:defRPr/>
            </a:pPr>
            <a:r>
              <a:rPr lang="en-US" b="1" dirty="0">
                <a:solidFill>
                  <a:prstClr val="black"/>
                </a:solidFill>
                <a:latin typeface="Arial" charset="0"/>
              </a:rPr>
              <a:t>Performance Measures </a:t>
            </a:r>
            <a:r>
              <a:rPr lang="en-US" dirty="0">
                <a:solidFill>
                  <a:prstClr val="black"/>
                </a:solidFill>
                <a:latin typeface="Arial" charset="0"/>
              </a:rPr>
              <a:t>– Performance measures support objectives and serve as a basis for comparing alternative improvement strategies (investment and policy approaches) and for tracking results over time.</a:t>
            </a:r>
          </a:p>
          <a:p>
            <a:pPr defTabSz="957349">
              <a:defRPr/>
            </a:pPr>
            <a:r>
              <a:rPr lang="en-US" b="1" dirty="0">
                <a:solidFill>
                  <a:prstClr val="black"/>
                </a:solidFill>
                <a:latin typeface="Arial" charset="0"/>
              </a:rPr>
              <a:t>Planning Analysis </a:t>
            </a:r>
            <a:r>
              <a:rPr lang="en-US" dirty="0">
                <a:solidFill>
                  <a:prstClr val="black"/>
                </a:solidFill>
                <a:latin typeface="Arial" charset="0"/>
              </a:rPr>
              <a:t>(</a:t>
            </a:r>
            <a:r>
              <a:rPr lang="en-US" i="1" dirty="0">
                <a:solidFill>
                  <a:prstClr val="black"/>
                </a:solidFill>
                <a:latin typeface="Arial" charset="0"/>
              </a:rPr>
              <a:t>How are we going to get there?)</a:t>
            </a:r>
            <a:r>
              <a:rPr lang="en-US" b="1" dirty="0">
                <a:solidFill>
                  <a:prstClr val="black"/>
                </a:solidFill>
                <a:latin typeface="Arial" charset="0"/>
              </a:rPr>
              <a:t> </a:t>
            </a:r>
            <a:r>
              <a:rPr lang="en-US" dirty="0">
                <a:solidFill>
                  <a:prstClr val="black"/>
                </a:solidFill>
                <a:latin typeface="Arial" charset="0"/>
              </a:rPr>
              <a:t>–</a:t>
            </a:r>
            <a:r>
              <a:rPr lang="en-US" b="1" dirty="0">
                <a:solidFill>
                  <a:prstClr val="black"/>
                </a:solidFill>
                <a:latin typeface="Arial" charset="0"/>
              </a:rPr>
              <a:t> </a:t>
            </a:r>
            <a:r>
              <a:rPr lang="en-US" dirty="0">
                <a:solidFill>
                  <a:prstClr val="black"/>
                </a:solidFill>
                <a:latin typeface="Arial" charset="0"/>
              </a:rPr>
              <a:t>Driven by data on performance, along with public involvement and policy considerations, agencies conduct analysis in order to develop investment and policy priorities.  </a:t>
            </a:r>
          </a:p>
          <a:p>
            <a:pPr marL="478674" lvl="1" defTabSz="957349">
              <a:defRPr/>
            </a:pPr>
            <a:r>
              <a:rPr lang="en-US" b="1" dirty="0">
                <a:solidFill>
                  <a:prstClr val="black"/>
                </a:solidFill>
                <a:latin typeface="Arial" charset="0"/>
              </a:rPr>
              <a:t>Identify Trends and Targets – </a:t>
            </a:r>
            <a:r>
              <a:rPr lang="en-US" dirty="0">
                <a:solidFill>
                  <a:prstClr val="black"/>
                </a:solidFill>
                <a:latin typeface="Arial" charset="0"/>
              </a:rPr>
              <a:t>Preferred trends (direction of results) or targets (specific levels of performance desired to be achieved within a certain timeframe) are established for each measure to provide a basis for comparing alternative packages of strategies.  This step relies upon baseline data on past trends, tools to forecast future performance, and information on possible strategies, available funding, and other constraints</a:t>
            </a:r>
            <a:r>
              <a:rPr lang="en-US" b="1" dirty="0">
                <a:solidFill>
                  <a:prstClr val="black"/>
                </a:solidFill>
                <a:latin typeface="Arial" charset="0"/>
              </a:rPr>
              <a:t>. </a:t>
            </a:r>
            <a:endParaRPr lang="en-US" dirty="0">
              <a:solidFill>
                <a:prstClr val="black"/>
              </a:solidFill>
              <a:latin typeface="Arial" charset="0"/>
            </a:endParaRPr>
          </a:p>
          <a:p>
            <a:pPr marL="478674" lvl="1" defTabSz="957349">
              <a:defRPr/>
            </a:pPr>
            <a:r>
              <a:rPr lang="en-US" b="1" dirty="0">
                <a:solidFill>
                  <a:prstClr val="black"/>
                </a:solidFill>
                <a:latin typeface="Arial" charset="0"/>
              </a:rPr>
              <a:t>Identify Strategies and Analyze Alternatives</a:t>
            </a:r>
            <a:r>
              <a:rPr lang="en-US" dirty="0">
                <a:solidFill>
                  <a:prstClr val="black"/>
                </a:solidFill>
                <a:latin typeface="Arial" charset="0"/>
              </a:rPr>
              <a:t> – Performance measures are used to assess strategies and to prioritize options. Scenario analysis may be used to compare alternative packages of strategies, to consider alternative funding levels, or to explore what level of funding would be required to achieve a certain level of performance. </a:t>
            </a:r>
          </a:p>
          <a:p>
            <a:pPr marL="478674" lvl="1" defTabSz="957349">
              <a:defRPr/>
            </a:pPr>
            <a:r>
              <a:rPr lang="en-US" b="1" dirty="0">
                <a:solidFill>
                  <a:prstClr val="black"/>
                </a:solidFill>
                <a:latin typeface="Arial" charset="0"/>
              </a:rPr>
              <a:t>Develop Investment Priorities</a:t>
            </a:r>
            <a:r>
              <a:rPr lang="en-US" dirty="0">
                <a:solidFill>
                  <a:prstClr val="black"/>
                </a:solidFill>
                <a:latin typeface="Arial" charset="0"/>
              </a:rPr>
              <a:t> – Packages of strategies for the LRTP are selected that support attainment of targets, considering tradeoffs between different goal areas, as well as policy priorities.  </a:t>
            </a:r>
          </a:p>
          <a:p>
            <a:pPr marL="478674" lvl="1" defTabSz="957349">
              <a:defRPr/>
            </a:pPr>
            <a:r>
              <a:rPr lang="en-US" b="1" dirty="0">
                <a:solidFill>
                  <a:prstClr val="black"/>
                </a:solidFill>
                <a:latin typeface="Arial" charset="0"/>
              </a:rPr>
              <a:t>Programming </a:t>
            </a:r>
            <a:r>
              <a:rPr lang="en-US" dirty="0">
                <a:solidFill>
                  <a:prstClr val="black"/>
                </a:solidFill>
                <a:latin typeface="Arial" charset="0"/>
              </a:rPr>
              <a:t>(What will it take?) Programming involves selecting specific investments to include in an agency capital plan and/or in a TIP or STIP.   In a PBPP approach, programming decisions are made based on their ability to support attainment of performance targets or contribute to desired trends, and account for a range of factors.</a:t>
            </a:r>
          </a:p>
          <a:p>
            <a:pPr marL="478674" lvl="1" defTabSz="957349">
              <a:defRPr/>
            </a:pPr>
            <a:r>
              <a:rPr lang="en-US" b="1" dirty="0">
                <a:solidFill>
                  <a:prstClr val="black"/>
                </a:solidFill>
                <a:latin typeface="Arial" charset="0"/>
              </a:rPr>
              <a:t>Investment Plan</a:t>
            </a:r>
            <a:r>
              <a:rPr lang="en-US" dirty="0">
                <a:solidFill>
                  <a:prstClr val="black"/>
                </a:solidFill>
                <a:latin typeface="Arial" charset="0"/>
              </a:rPr>
              <a:t> – In order to connect the LRTP, which has an outlook of at least 20 years, to selection of projects in a TIP/STIP, some areas develop a mid-range (e.g., 10 year) investment plan or investment program.  </a:t>
            </a:r>
          </a:p>
          <a:p>
            <a:pPr marL="478674" lvl="1" defTabSz="957349">
              <a:defRPr/>
            </a:pPr>
            <a:r>
              <a:rPr lang="en-US" b="1" dirty="0">
                <a:solidFill>
                  <a:prstClr val="black"/>
                </a:solidFill>
                <a:latin typeface="Arial" charset="0"/>
              </a:rPr>
              <a:t>Resource Allocation / Program of Projects</a:t>
            </a:r>
            <a:r>
              <a:rPr lang="en-US" dirty="0">
                <a:solidFill>
                  <a:prstClr val="black"/>
                </a:solidFill>
                <a:latin typeface="Arial" charset="0"/>
              </a:rPr>
              <a:t> – Project prioritization or selection criteria are used to identify specific investments or strategies for a capital plan or TIP/STIP.  Projects included in the TIP/STIP are selected on the basis of performance, and show a clear link to meeting performance objectives.</a:t>
            </a:r>
          </a:p>
          <a:p>
            <a:pPr defTabSz="957349">
              <a:defRPr/>
            </a:pPr>
            <a:r>
              <a:rPr lang="en-US" b="1" dirty="0">
                <a:solidFill>
                  <a:prstClr val="black"/>
                </a:solidFill>
                <a:latin typeface="Arial" charset="0"/>
              </a:rPr>
              <a:t>Implementation and Evaluation </a:t>
            </a:r>
            <a:r>
              <a:rPr lang="en-US" i="1" dirty="0">
                <a:solidFill>
                  <a:prstClr val="black"/>
                </a:solidFill>
                <a:latin typeface="Arial" charset="0"/>
              </a:rPr>
              <a:t>(How did we do?) </a:t>
            </a:r>
            <a:r>
              <a:rPr lang="en-US" dirty="0">
                <a:solidFill>
                  <a:prstClr val="black"/>
                </a:solidFill>
                <a:latin typeface="Arial" charset="0"/>
              </a:rPr>
              <a:t>– These activities occur throughout implementation on an on-going basis, and include:</a:t>
            </a:r>
          </a:p>
          <a:p>
            <a:pPr marL="478674" lvl="1" defTabSz="957349">
              <a:defRPr/>
            </a:pPr>
            <a:r>
              <a:rPr lang="en-US" b="1" dirty="0">
                <a:solidFill>
                  <a:prstClr val="black"/>
                </a:solidFill>
                <a:latin typeface="Arial" charset="0"/>
              </a:rPr>
              <a:t>Monitoring </a:t>
            </a:r>
            <a:r>
              <a:rPr lang="en-US" dirty="0">
                <a:solidFill>
                  <a:prstClr val="black"/>
                </a:solidFill>
                <a:latin typeface="Arial" charset="0"/>
              </a:rPr>
              <a:t>– Gathering information on actual conditions.</a:t>
            </a:r>
          </a:p>
          <a:p>
            <a:pPr marL="478674" lvl="1" defTabSz="957349">
              <a:defRPr/>
            </a:pPr>
            <a:r>
              <a:rPr lang="en-US" b="1" dirty="0">
                <a:solidFill>
                  <a:prstClr val="black"/>
                </a:solidFill>
                <a:latin typeface="Arial" charset="0"/>
              </a:rPr>
              <a:t>Evaluation </a:t>
            </a:r>
            <a:r>
              <a:rPr lang="en-US" dirty="0">
                <a:solidFill>
                  <a:prstClr val="black"/>
                </a:solidFill>
                <a:latin typeface="Arial" charset="0"/>
              </a:rPr>
              <a:t>– Conducting analysis to understand to what extent implemented strategies have been effective. </a:t>
            </a:r>
          </a:p>
          <a:p>
            <a:pPr marL="478674" lvl="1" defTabSz="957349">
              <a:defRPr/>
            </a:pPr>
            <a:r>
              <a:rPr lang="en-US" b="1" dirty="0">
                <a:solidFill>
                  <a:prstClr val="black"/>
                </a:solidFill>
                <a:latin typeface="Arial" charset="0"/>
              </a:rPr>
              <a:t>Reporting</a:t>
            </a:r>
            <a:r>
              <a:rPr lang="en-US" dirty="0">
                <a:solidFill>
                  <a:prstClr val="black"/>
                </a:solidFill>
                <a:latin typeface="Arial" charset="0"/>
              </a:rPr>
              <a:t> – Communicating information about system performance and the effectiveness of plans and programs to policymakers, stakeholders, and the public.  </a:t>
            </a:r>
          </a:p>
          <a:p>
            <a:pPr defTabSz="957349">
              <a:defRPr/>
            </a:pPr>
            <a:r>
              <a:rPr lang="en-US" dirty="0">
                <a:solidFill>
                  <a:prstClr val="black"/>
                </a:solidFill>
                <a:latin typeface="Arial" charset="0"/>
              </a:rPr>
              <a:t>In a PBPP approach, each step in the process is clearly connected to the next in order to ensure that goals translate into specific measures, which then form the basis for selecting and analyzing strategies for the long range plan. Ultimately, project selection decisions are influenced by expected performance returns.  Keeping the next step in the process in mind is critical to each step along the way.</a:t>
            </a:r>
          </a:p>
          <a:p>
            <a:pPr defTabSz="957349">
              <a:defRPr/>
            </a:pPr>
            <a:r>
              <a:rPr lang="en-US" b="1" dirty="0">
                <a:solidFill>
                  <a:prstClr val="black"/>
                </a:solidFill>
                <a:latin typeface="Arial" charset="0"/>
              </a:rPr>
              <a:t>Public involvement and data </a:t>
            </a:r>
            <a:r>
              <a:rPr lang="en-US" dirty="0">
                <a:solidFill>
                  <a:prstClr val="black"/>
                </a:solidFill>
                <a:latin typeface="Arial" charset="0"/>
              </a:rPr>
              <a:t>are critical throughout the process.  The public’s vision for the transportation system and their community plays a key role in determining goals, performance measures, and investment priorities.  Data on past, existing, and expected future performance, and information on the effectiveness of possible strategies, helps to inform selection of priorities. Like all planning, the process is cyclical.  Over time, and as planning cycles advance, the goals and objectives may be adjusted, and performance measures and targets may be refined to ensure they focus on the most important priorities and are achievable. </a:t>
            </a:r>
          </a:p>
          <a:p>
            <a:pPr defTabSz="957349">
              <a:defRPr/>
            </a:pPr>
            <a:endParaRPr lang="en-US" dirty="0">
              <a:solidFill>
                <a:prstClr val="black"/>
              </a:solidFill>
            </a:endParaRPr>
          </a:p>
          <a:p>
            <a:pPr defTabSz="939448" eaLnBrk="0" fontAlgn="base" hangingPunct="0">
              <a:spcBef>
                <a:spcPct val="30000"/>
              </a:spcBef>
              <a:spcAft>
                <a:spcPct val="0"/>
              </a:spcAft>
              <a:defRPr/>
            </a:pPr>
            <a:endParaRPr lang="en-US" sz="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5C892C51-0B2A-4FD8-9513-54AFE37A5124}"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setting is an important aspect of performance management but also a challenging one.</a:t>
            </a:r>
          </a:p>
          <a:p>
            <a:endParaRPr lang="en-US" dirty="0"/>
          </a:p>
          <a:p>
            <a:r>
              <a:rPr lang="en-US" dirty="0"/>
              <a:t>It is challenging to set targets for some goal areas and measures.</a:t>
            </a:r>
          </a:p>
          <a:p>
            <a:endParaRPr lang="en-US" dirty="0"/>
          </a:p>
          <a:p>
            <a:r>
              <a:rPr lang="en-US" dirty="0"/>
              <a:t>Many agencies discuss aspirational targets – like zero deaths.  These targets are more descriptions of goals than specific targets.  Targets typically are set based on both a desired change and an understanding of the resources required to achieve the target.</a:t>
            </a:r>
          </a:p>
          <a:p>
            <a:endParaRPr lang="en-US" dirty="0"/>
          </a:p>
          <a:p>
            <a:r>
              <a:rPr lang="en-US" dirty="0"/>
              <a:t>A recent NCHRP effort tackled target setting and provides detailed guidance to agencies on target setting.  These include technical approaches (such as modeling), consensus or customer oriented approaches to target setting that may result in aspirational or unachievable targets, and benchmarking.</a:t>
            </a:r>
          </a:p>
          <a:p>
            <a:endParaRPr lang="en-US" dirty="0"/>
          </a:p>
        </p:txBody>
      </p:sp>
      <p:sp>
        <p:nvSpPr>
          <p:cNvPr id="4" name="Slide Number Placeholder 3"/>
          <p:cNvSpPr>
            <a:spLocks noGrp="1"/>
          </p:cNvSpPr>
          <p:nvPr>
            <p:ph type="sldNum" sz="quarter" idx="10"/>
          </p:nvPr>
        </p:nvSpPr>
        <p:spPr/>
        <p:txBody>
          <a:bodyPr/>
          <a:lstStyle/>
          <a:p>
            <a:pPr>
              <a:defRPr/>
            </a:pPr>
            <a:fld id="{5C892C51-0B2A-4FD8-9513-54AFE37A5124}" type="slidenum">
              <a:rPr lang="en-US" smtClean="0"/>
              <a:pPr>
                <a:defRPr/>
              </a:pPr>
              <a:t>18</a:t>
            </a:fld>
            <a:endParaRPr lang="en-US" dirty="0"/>
          </a:p>
        </p:txBody>
      </p:sp>
    </p:spTree>
    <p:extLst>
      <p:ext uri="{BB962C8B-B14F-4D97-AF65-F5344CB8AC3E}">
        <p14:creationId xmlns:p14="http://schemas.microsoft.com/office/powerpoint/2010/main" val="251940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 of the State targets shall be coordinated with the relevant MPOs to ensure consistency.</a:t>
            </a:r>
            <a:r>
              <a:rPr lang="en-US" baseline="0" dirty="0" smtClean="0"/>
              <a:t>  </a:t>
            </a:r>
            <a:r>
              <a:rPr lang="en-US" dirty="0" smtClean="0"/>
              <a:t>In urbanized areas not represented by a MPO, selection of targets by a State shall be coordinated with public transportation providers.  And, similarly,</a:t>
            </a:r>
            <a:r>
              <a:rPr lang="en-US" baseline="0" dirty="0" smtClean="0"/>
              <a:t> selection of MPO targets shall be coordinated with the relevant State/s and public transportation providers to ensure for consistency.</a:t>
            </a:r>
            <a:endParaRPr lang="en-US" dirty="0" smtClean="0"/>
          </a:p>
          <a:p>
            <a:endParaRPr lang="en-US" dirty="0" smtClean="0"/>
          </a:p>
          <a:p>
            <a:pPr defTabSz="975540"/>
            <a:r>
              <a:rPr lang="en-US" dirty="0"/>
              <a:t>States and MPOs shall consider the targets when developing policies, programs, and investment priorities reflected in the transportation plan and the improvement program.  A description of measures and targets shall be included in the metropolitan transportation plan.  </a:t>
            </a:r>
          </a:p>
          <a:p>
            <a:endParaRPr lang="en-US" dirty="0" smtClean="0"/>
          </a:p>
          <a:p>
            <a:r>
              <a:rPr lang="en-US" dirty="0" smtClean="0"/>
              <a:t>Integration of Other PBPs – A state shall integrate into the statewide transportation planning process directly or by reference the goals objective, PM and targets described in other state transportation and transportation processes as well as any plans developed pursuant to chapter 53 of title 49 by providers of public transportation in urbanized areas not represent by a MPO requires as part of a PBP.</a:t>
            </a:r>
          </a:p>
          <a:p>
            <a:endParaRPr lang="en-US" dirty="0"/>
          </a:p>
        </p:txBody>
      </p:sp>
      <p:sp>
        <p:nvSpPr>
          <p:cNvPr id="4" name="Slide Number Placeholder 3"/>
          <p:cNvSpPr>
            <a:spLocks noGrp="1"/>
          </p:cNvSpPr>
          <p:nvPr>
            <p:ph type="sldNum" sz="quarter" idx="10"/>
          </p:nvPr>
        </p:nvSpPr>
        <p:spPr/>
        <p:txBody>
          <a:bodyPr/>
          <a:lstStyle/>
          <a:p>
            <a:fld id="{DCBE5855-32EA-4516-9832-06492ACF6878}" type="slidenum">
              <a:rPr lang="en-US" smtClean="0"/>
              <a:pPr/>
              <a:t>19</a:t>
            </a:fld>
            <a:endParaRPr lang="en-US" dirty="0"/>
          </a:p>
        </p:txBody>
      </p:sp>
    </p:spTree>
    <p:extLst>
      <p:ext uri="{BB962C8B-B14F-4D97-AF65-F5344CB8AC3E}">
        <p14:creationId xmlns:p14="http://schemas.microsoft.com/office/powerpoint/2010/main" val="294661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LRTP goals/objectives </a:t>
            </a:r>
            <a:r>
              <a:rPr lang="en-US" dirty="0"/>
              <a:t>relate to all the plans.</a:t>
            </a:r>
          </a:p>
          <a:p>
            <a:endParaRPr lang="en-US" dirty="0"/>
          </a:p>
          <a:p>
            <a:r>
              <a:rPr lang="en-US" dirty="0" smtClean="0"/>
              <a:t>Talking points:</a:t>
            </a:r>
          </a:p>
          <a:p>
            <a:r>
              <a:rPr lang="en-US" dirty="0" smtClean="0"/>
              <a:t>Coordination </a:t>
            </a:r>
            <a:r>
              <a:rPr lang="en-US" dirty="0"/>
              <a:t>and the value </a:t>
            </a:r>
            <a:r>
              <a:rPr lang="en-US" dirty="0" smtClean="0"/>
              <a:t>it </a:t>
            </a:r>
            <a:r>
              <a:rPr lang="en-US" dirty="0"/>
              <a:t>can add.  </a:t>
            </a:r>
            <a:endParaRPr lang="en-US" dirty="0" smtClean="0"/>
          </a:p>
          <a:p>
            <a:r>
              <a:rPr lang="en-US" dirty="0" smtClean="0"/>
              <a:t>Breaking </a:t>
            </a:r>
            <a:r>
              <a:rPr lang="en-US" dirty="0"/>
              <a:t>down silos.  </a:t>
            </a:r>
            <a:endParaRPr lang="en-US" dirty="0" smtClean="0"/>
          </a:p>
          <a:p>
            <a:r>
              <a:rPr lang="en-US" dirty="0" smtClean="0"/>
              <a:t>Importance of communication throughout </a:t>
            </a:r>
            <a:r>
              <a:rPr lang="en-US" dirty="0"/>
              <a:t>the planning process as opposed to the end.  Develop </a:t>
            </a:r>
            <a:r>
              <a:rPr lang="en-US" dirty="0" smtClean="0"/>
              <a:t>performance-based plans/goals/objectives in </a:t>
            </a:r>
            <a:r>
              <a:rPr lang="en-US" dirty="0"/>
              <a:t>coordination with LRTP goals, </a:t>
            </a:r>
          </a:p>
        </p:txBody>
      </p:sp>
      <p:sp>
        <p:nvSpPr>
          <p:cNvPr id="4" name="Slide Number Placeholder 3"/>
          <p:cNvSpPr>
            <a:spLocks noGrp="1"/>
          </p:cNvSpPr>
          <p:nvPr>
            <p:ph type="sldNum" sz="quarter" idx="10"/>
          </p:nvPr>
        </p:nvSpPr>
        <p:spPr/>
        <p:txBody>
          <a:bodyPr/>
          <a:lstStyle/>
          <a:p>
            <a:pPr>
              <a:defRPr/>
            </a:pPr>
            <a:fld id="{222441D4-F3E5-48D9-862B-87A951DD6F05}"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2</a:t>
            </a:fld>
            <a:endParaRPr lang="en-US" dirty="0"/>
          </a:p>
        </p:txBody>
      </p:sp>
    </p:spTree>
    <p:extLst>
      <p:ext uri="{BB962C8B-B14F-4D97-AF65-F5344CB8AC3E}">
        <p14:creationId xmlns:p14="http://schemas.microsoft.com/office/powerpoint/2010/main" val="1109130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MTC, http://www.onebayarea.org/pdf/PerfTargetsSCS-RTP.pdf</a:t>
            </a:r>
          </a:p>
        </p:txBody>
      </p:sp>
      <p:sp>
        <p:nvSpPr>
          <p:cNvPr id="4" name="Slide Number Placeholder 3"/>
          <p:cNvSpPr>
            <a:spLocks noGrp="1"/>
          </p:cNvSpPr>
          <p:nvPr>
            <p:ph type="sldNum" sz="quarter" idx="10"/>
          </p:nvPr>
        </p:nvSpPr>
        <p:spPr/>
        <p:txBody>
          <a:bodyPr/>
          <a:lstStyle/>
          <a:p>
            <a:fld id="{AE2B0A10-6CCD-44B8-ADDC-B8A3B3A8A373}"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the focus of today’s webinar is on linking planning and programming – ensuring that planning really does inform the selection of investments that are made to improve performance of the transportation system.  In developing the PBPP Guidebook, we heard from State DOTs and MPOs that linking the LRTP with programming, and including performance information in programming, is often challenging for agencies.  </a:t>
            </a:r>
          </a:p>
          <a:p>
            <a:endParaRPr lang="en-US" baseline="0" dirty="0" smtClean="0"/>
          </a:p>
          <a:p>
            <a:r>
              <a:rPr lang="en-US" baseline="0" dirty="0" smtClean="0"/>
              <a:t>Yet incorporating performance information into the STIP/TIP development process is critical to complete a PBPP process.  Under this approach, the programming documents, which identify specific projects and strategies, and funding sources, also should link those projects to desired performance outcomes. </a:t>
            </a:r>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22</a:t>
            </a:fld>
            <a:endParaRPr lang="en-US" dirty="0"/>
          </a:p>
        </p:txBody>
      </p:sp>
    </p:spTree>
    <p:extLst>
      <p:ext uri="{BB962C8B-B14F-4D97-AF65-F5344CB8AC3E}">
        <p14:creationId xmlns:p14="http://schemas.microsoft.com/office/powerpoint/2010/main" val="730410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programming process can involve assigning </a:t>
            </a:r>
            <a:r>
              <a:rPr lang="en-US" sz="1300" i="1" dirty="0"/>
              <a:t>project selection criteria</a:t>
            </a:r>
            <a:r>
              <a:rPr lang="en-US" sz="1300" dirty="0"/>
              <a:t> to the projects.  Project selection criteria are evaluation metrics that are used to rank projects.  A performance-based LRTP will contain a narrative section that details the criteria that will be used to develop a short-range program. Once projects and strategies are prioritized based on project selection criteria, the next step is to match available funding streams to projects and strategies.  By comparing funding stream eligibility to the purpose and need statement of each project, funding is matched to the highest priority projects.  </a:t>
            </a:r>
          </a:p>
          <a:p>
            <a:r>
              <a:rPr lang="en-US" sz="1300" dirty="0"/>
              <a:t>As an example, the Atlanta Regional Commission developed and implemented a project prioritization method in Envision6, its RTP and TIP, which evaluates capacity expansion projects (transit, roadway, and HOV lanes) based on their environmental impact, support for regional land use policies, and ability to reduce congestion.  All system expansion projects in the region’s RTP were evaluated with this method based on intersection with six critical environmental areas, and data for each area was mapped and compared with the proposed projects.</a:t>
            </a:r>
          </a:p>
          <a:p>
            <a:r>
              <a:rPr lang="en-US" sz="1300" dirty="0"/>
              <a:t>To make the connections between planning and programming, the Southeast Michigan Council of Governments (SEMCOG), the MPO for the Detroit area, tracks the consistency of projects in its TIP with the investment levels identified in the LRTP. The LRTP identifies preferred funding levels for each major program, and SEMCOG tracks the consistency of actual projects programmed compared to the preferred levels.</a:t>
            </a:r>
            <a:r>
              <a:rPr lang="en-US" sz="1300" i="1" dirty="0"/>
              <a:t>  </a:t>
            </a:r>
            <a:endParaRPr lang="en-US" sz="1300" dirty="0"/>
          </a:p>
          <a:p>
            <a:r>
              <a:rPr lang="en-US" sz="1300" dirty="0"/>
              <a:t>In state DOTs, the linkage between the state LRTP and STIP is more complex.  State DOTs typically have a wider pool of projects to consider in the programming phase. Further, the STIP must include projects from the TIP.  State DOTs must also balance the needs of rural transportation planning organizations and transit operators.  Despite these complicating factors, the linkage between the state LRTP and the STIP should be similar to that in a metropolitan area, with project selection criteria reflecting those used to assess priorities in the plan.  An asset management plan is an important document for establishing the link between the agency’s LRTP and the STIP.</a:t>
            </a:r>
          </a:p>
          <a:p>
            <a:r>
              <a:rPr lang="en-US" sz="1300" dirty="0"/>
              <a:t>As an example of a comprehensive approach connecting long range planning to programming, in 2009, the North Carolina Department of Transportation began a reform process to better ensure that projects and plans are developed, and funding is rewarded, in a consistent, goal-oriented manner.  The Department’s “Policy to Projects” process begins with a 30-year long-range plan and concludes with a detailed 5-year work program.  This new strategic prioritization and programming process uses a scoring process to prioritize projects based on quantitative data addressing factors such as congestion, safety, pavement condition, and benefit/cost associated with time savings; it also accounts for local input on rankings of projects, and assigns additional points for multimodal characteristics.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23</a:t>
            </a:fld>
            <a:endParaRPr lang="en-US" dirty="0"/>
          </a:p>
        </p:txBody>
      </p:sp>
    </p:spTree>
    <p:extLst>
      <p:ext uri="{BB962C8B-B14F-4D97-AF65-F5344CB8AC3E}">
        <p14:creationId xmlns:p14="http://schemas.microsoft.com/office/powerpoint/2010/main" val="730410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Some state DOTs develop mid-range investment plans or modal plans that identify projects, programs, and strategies at a more detailed level than the LRTP.  An investment plan may be developed for a specific program area, for a specific mode, or geographical area, and serve as a connection between the LRTP and TIP or STIP.  An investment plan may include: identification of investment needs to address system performance and regional or community priorities; projections of expected revenues; and prioritization of investments to balance various goals, given needs and projected revenues. </a:t>
            </a:r>
          </a:p>
          <a:p>
            <a:endParaRPr lang="en-US" sz="1300" dirty="0"/>
          </a:p>
          <a:p>
            <a:r>
              <a:rPr lang="en-US" sz="1300" dirty="0" err="1"/>
              <a:t>MnDOT</a:t>
            </a:r>
            <a:r>
              <a:rPr lang="en-US" sz="1300" dirty="0"/>
              <a:t> also has adopted several performance-based modal plans, including Freight, Bicycle, Transit, Highway Systems Operations, Highway Safety, and Aeronautics, which provide the foundation for performance-based resource allocation.  For instance, each district developed a 20-year Highway Investment Plan for 2009-2028, which are derived into three timeframes: short range (2009-2012), which is incorporated into the STIP; mid range (2013-2018), and long range (2019-2028).</a:t>
            </a:r>
          </a:p>
          <a:p>
            <a:endParaRPr lang="en-US" sz="1300" dirty="0"/>
          </a:p>
          <a:p>
            <a:r>
              <a:rPr lang="en-US" sz="1300" dirty="0"/>
              <a:t>New Jersey’s Statewide Capital Investment Strategy (SCIS) helps decision-makers take a collaborative approach to asset management by developing investment options for transportation-asset categories using goals, objectives, and performance measures. The tool identifies investment needs in each asset category and establishes 10-year-target annual investment levels based on revenue levels and performance objectives. Most notably, SCIS links project funding selection with broad program objectives using a performance analysis that determines the potential success of various investment scenarios over time. </a:t>
            </a:r>
          </a:p>
          <a:p>
            <a:endParaRPr lang="en-US" sz="1300" dirty="0"/>
          </a:p>
          <a:p>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24</a:t>
            </a:fld>
            <a:endParaRPr lang="en-US" dirty="0"/>
          </a:p>
        </p:txBody>
      </p:sp>
    </p:spTree>
    <p:extLst>
      <p:ext uri="{BB962C8B-B14F-4D97-AF65-F5344CB8AC3E}">
        <p14:creationId xmlns:p14="http://schemas.microsoft.com/office/powerpoint/2010/main" val="73041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F19D1-5B9F-42E9-9E3B-C491AFE390F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87520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This Guidebook is intended to provide staff at state Departments of Transportation (DOTs), Metropolitan Planning Organizations (MPOs), and Regional Transportation Planning Organizations (RTPOs) or Rural Planning Organizations (RPOs) – as well as their planning partners within transit agencies, local governments, the Federal Highway Administration (FHWA), the Federal Transit Administration (FTA), and stakeholders – with useful information for developing a performance-based transportation plan.</a:t>
            </a:r>
          </a:p>
          <a:p>
            <a:endParaRPr lang="en-US" dirty="0" smtClean="0"/>
          </a:p>
          <a:p>
            <a:r>
              <a:rPr lang="en-US" sz="1300" dirty="0"/>
              <a:t>This document identifies the key components that would be present in a “model” transportation plan, as well as process elements that are necessary to ensure the development of a well-reasoned, balanced plan that reflects the priorities of its community and supports attainment of desired system performance outcomes for the multimodal transportation system.</a:t>
            </a:r>
            <a:endParaRPr lang="en-US" dirty="0"/>
          </a:p>
        </p:txBody>
      </p:sp>
      <p:sp>
        <p:nvSpPr>
          <p:cNvPr id="4" name="Slide Number Placeholder 3"/>
          <p:cNvSpPr>
            <a:spLocks noGrp="1"/>
          </p:cNvSpPr>
          <p:nvPr>
            <p:ph type="sldNum" sz="quarter" idx="10"/>
          </p:nvPr>
        </p:nvSpPr>
        <p:spPr/>
        <p:txBody>
          <a:bodyPr/>
          <a:lstStyle/>
          <a:p>
            <a:fld id="{1F4F19D1-5B9F-42E9-9E3B-C491AFE390F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79671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guidebook</a:t>
            </a:r>
            <a:r>
              <a:rPr lang="en-US" baseline="0" dirty="0" smtClean="0"/>
              <a:t> is organized around the different elements of long range planning. Each chapter identifies examples of how to incorporate performance based planning and programming into long range plans. </a:t>
            </a:r>
          </a:p>
          <a:p>
            <a:endParaRPr lang="en-US" baseline="0" dirty="0" smtClean="0"/>
          </a:p>
          <a:p>
            <a:r>
              <a:rPr lang="en-US" baseline="0" dirty="0" smtClean="0"/>
              <a:t>Sections 1 and 2 of the guidebook provides an overview of how to develop performance-based plans, including information on key elements of performance based plans, as well as the format of plans and the process for developing them. </a:t>
            </a:r>
          </a:p>
          <a:p>
            <a:endParaRPr lang="en-US" baseline="0" dirty="0" smtClean="0"/>
          </a:p>
          <a:p>
            <a:r>
              <a:rPr lang="en-US" baseline="0" dirty="0" smtClean="0"/>
              <a:t>Sections 3 through 10 give detailed explanations of key elements of performance based plans and their development process. </a:t>
            </a:r>
          </a:p>
          <a:p>
            <a:endParaRPr lang="en-US" baseline="0" dirty="0" smtClean="0"/>
          </a:p>
          <a:p>
            <a:r>
              <a:rPr lang="en-US" baseline="0" dirty="0" smtClean="0"/>
              <a:t>Section 11 provides case studies of agencies who have successfully incorporated elements of performance-based planning and programming into their long range transportation plans. </a:t>
            </a:r>
          </a:p>
          <a:p>
            <a:endParaRPr lang="en-US" baseline="0" dirty="0" smtClean="0"/>
          </a:p>
          <a:p>
            <a:r>
              <a:rPr lang="en-US" baseline="0" dirty="0" smtClean="0"/>
              <a:t>The appendix includes Federal requirements for transportation plans and relevant resources.  </a:t>
            </a:r>
            <a:endParaRPr lang="en-US" dirty="0"/>
          </a:p>
        </p:txBody>
      </p:sp>
      <p:sp>
        <p:nvSpPr>
          <p:cNvPr id="4" name="Slide Number Placeholder 3"/>
          <p:cNvSpPr>
            <a:spLocks noGrp="1"/>
          </p:cNvSpPr>
          <p:nvPr>
            <p:ph type="sldNum" sz="quarter" idx="10"/>
          </p:nvPr>
        </p:nvSpPr>
        <p:spPr/>
        <p:txBody>
          <a:bodyPr/>
          <a:lstStyle/>
          <a:p>
            <a:fld id="{1F4F19D1-5B9F-42E9-9E3B-C491AFE390F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49106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0" dirty="0" smtClean="0">
                <a:solidFill>
                  <a:srgbClr val="FF0000"/>
                </a:solidFill>
              </a:rPr>
              <a:t>Most elements of a performance-based plan are not new</a:t>
            </a:r>
            <a:r>
              <a:rPr lang="en-US" b="0" baseline="0" dirty="0" smtClean="0">
                <a:solidFill>
                  <a:srgbClr val="FF0000"/>
                </a:solidFill>
              </a:rPr>
              <a:t> but relate to common elements that are included in all long-range transportation plans.  The three items in </a:t>
            </a:r>
            <a:r>
              <a:rPr lang="en-US" b="1" i="1" baseline="0" dirty="0" smtClean="0">
                <a:solidFill>
                  <a:srgbClr val="FF0000"/>
                </a:solidFill>
              </a:rPr>
              <a:t>bold</a:t>
            </a:r>
            <a:r>
              <a:rPr lang="en-US" b="0" baseline="0" dirty="0" smtClean="0">
                <a:solidFill>
                  <a:srgbClr val="FF0000"/>
                </a:solidFill>
              </a:rPr>
              <a:t> are critical to making a transportation plan performance-based and may not have been present in past or existing transportation plans.  States, MPOs, and RPOs should put particular focus on the identification of performance measures and targets in their transportation plans, and include a system performance report that compares existing performance with previously developed targets</a:t>
            </a:r>
            <a:r>
              <a:rPr lang="en-US" sz="1300" dirty="0">
                <a:solidFill>
                  <a:srgbClr val="FF0000"/>
                </a:solidFill>
              </a:rPr>
              <a:t>. </a:t>
            </a:r>
            <a:endParaRPr lang="en-US" b="0" dirty="0" smtClean="0">
              <a:solidFill>
                <a:srgbClr val="FF0000"/>
              </a:solidFill>
            </a:endParaRPr>
          </a:p>
          <a:p>
            <a:endParaRPr lang="en-US" dirty="0" smtClean="0"/>
          </a:p>
          <a:p>
            <a:r>
              <a:rPr lang="en-US" b="1" dirty="0" smtClean="0"/>
              <a:t>Baseline information on the transportation system:</a:t>
            </a:r>
          </a:p>
          <a:p>
            <a:pPr marL="179525" indent="-179525">
              <a:buFont typeface="Arial" panose="020B0604020202020204" pitchFamily="34" charset="0"/>
              <a:buChar char="•"/>
            </a:pPr>
            <a:r>
              <a:rPr lang="en-US" b="0" dirty="0" smtClean="0"/>
              <a:t>Identification</a:t>
            </a:r>
            <a:r>
              <a:rPr lang="en-US" b="0" baseline="0" dirty="0" smtClean="0"/>
              <a:t> of elements of the integrated multimodal transportation system</a:t>
            </a:r>
          </a:p>
          <a:p>
            <a:pPr marL="179525" indent="-179525">
              <a:buFont typeface="Arial" panose="020B0604020202020204" pitchFamily="34" charset="0"/>
              <a:buChar char="•"/>
            </a:pPr>
            <a:r>
              <a:rPr lang="en-US" b="0" baseline="0" dirty="0" smtClean="0"/>
              <a:t>A compilation of baseline data- the latest available estimates and assumptions for population, land use, travel, mode share, employment, congestion, and economic activity and the forecasted transportation and land use conditions and trends. </a:t>
            </a:r>
          </a:p>
          <a:p>
            <a:pPr marL="179525" indent="-179525">
              <a:buFont typeface="Arial" panose="020B0604020202020204" pitchFamily="34" charset="0"/>
              <a:buChar char="•"/>
            </a:pPr>
            <a:r>
              <a:rPr lang="en-US" b="0" baseline="0" dirty="0" smtClean="0"/>
              <a:t>Consideration of applicable planning studies, policies, performance-based plans, or state freight plans, disaster preparedness plans, conservation plans, inventories of natural or historic resources, and modal plans. </a:t>
            </a:r>
          </a:p>
          <a:p>
            <a:pPr marL="179525" indent="-179525">
              <a:buFont typeface="Arial" panose="020B0604020202020204" pitchFamily="34" charset="0"/>
              <a:buChar char="•"/>
            </a:pPr>
            <a:r>
              <a:rPr lang="en-US" b="0" baseline="0" dirty="0" smtClean="0"/>
              <a:t>Consideration and analysis of revenue projections based on realistic assumptions</a:t>
            </a:r>
          </a:p>
          <a:p>
            <a:endParaRPr lang="en-US" b="0" baseline="0" dirty="0" smtClean="0"/>
          </a:p>
          <a:p>
            <a:r>
              <a:rPr lang="en-US" b="1" baseline="0" dirty="0" smtClean="0"/>
              <a:t>Goals and Objectives:</a:t>
            </a:r>
          </a:p>
          <a:p>
            <a:pPr marL="179525" indent="-179525">
              <a:buFont typeface="Arial" panose="020B0604020202020204" pitchFamily="34" charset="0"/>
              <a:buChar char="•"/>
            </a:pPr>
            <a:r>
              <a:rPr lang="en-US" b="0" baseline="0" dirty="0" smtClean="0"/>
              <a:t>The transportation plan lays out a vision for the future of the area. In the PBPP approach, the transportation plan clearly identifies goals and objectives, which play a critical role in driving a performance based approach to decision- making. </a:t>
            </a:r>
          </a:p>
          <a:p>
            <a:pPr marL="179525" indent="-179525">
              <a:buFont typeface="Arial" panose="020B0604020202020204" pitchFamily="34" charset="0"/>
              <a:buChar char="•"/>
            </a:pPr>
            <a:r>
              <a:rPr lang="en-US" b="0" baseline="0" dirty="0" smtClean="0"/>
              <a:t>Goals reflect key priorities for desired outcomes for the transportation system and society as a whole</a:t>
            </a:r>
          </a:p>
          <a:p>
            <a:pPr marL="179525" indent="-179525">
              <a:buFont typeface="Arial" panose="020B0604020202020204" pitchFamily="34" charset="0"/>
              <a:buChar char="•"/>
            </a:pPr>
            <a:r>
              <a:rPr lang="en-US" b="0" baseline="0" dirty="0" smtClean="0"/>
              <a:t>Supporting objectives are specific, measurable statements that support achievement of goals, and play a key role in shaping investment and policy priorities. </a:t>
            </a:r>
          </a:p>
          <a:p>
            <a:pPr marL="179525" indent="-179525">
              <a:buFont typeface="Arial" panose="020B0604020202020204" pitchFamily="34" charset="0"/>
              <a:buChar char="•"/>
            </a:pPr>
            <a:endParaRPr lang="en-US" b="0" baseline="0" dirty="0" smtClean="0"/>
          </a:p>
          <a:p>
            <a:r>
              <a:rPr lang="en-US" b="1" baseline="0" dirty="0" smtClean="0"/>
              <a:t>Performance Measures: </a:t>
            </a:r>
          </a:p>
          <a:p>
            <a:pPr marL="179525" indent="-179525">
              <a:buFont typeface="Arial" panose="020B0604020202020204" pitchFamily="34" charset="0"/>
              <a:buChar char="•"/>
            </a:pPr>
            <a:r>
              <a:rPr lang="en-US" b="0" baseline="0" dirty="0" smtClean="0"/>
              <a:t>A PBPP transportation plan includes performance measures that are used to support objectives and help in making informed investment and policy decisions. Performance measures serve as a basis for comparing alternative improvement strategies and for tracking performance over time</a:t>
            </a:r>
          </a:p>
          <a:p>
            <a:pPr marL="179525" indent="-179525">
              <a:buFont typeface="Arial" panose="020B0604020202020204" pitchFamily="34" charset="0"/>
              <a:buChar char="•"/>
            </a:pPr>
            <a:endParaRPr lang="en-US" b="0" baseline="0" dirty="0" smtClean="0"/>
          </a:p>
          <a:p>
            <a:r>
              <a:rPr lang="en-US" b="1" baseline="0" dirty="0" smtClean="0"/>
              <a:t>Preferred Trends and Targets:</a:t>
            </a:r>
          </a:p>
          <a:p>
            <a:pPr marL="179525" indent="-179525">
              <a:buFont typeface="Arial" panose="020B0604020202020204" pitchFamily="34" charset="0"/>
              <a:buChar char="•"/>
            </a:pPr>
            <a:r>
              <a:rPr lang="en-US" b="0" baseline="0" dirty="0" smtClean="0"/>
              <a:t>The transportation plan should identify the intended direction for each measure, and/or identify specific targets to attain.</a:t>
            </a:r>
          </a:p>
          <a:p>
            <a:pPr marL="179525" indent="-179525">
              <a:buFont typeface="Arial" panose="020B0604020202020204" pitchFamily="34" charset="0"/>
              <a:buChar char="•"/>
            </a:pPr>
            <a:r>
              <a:rPr lang="en-US" b="0" baseline="0" dirty="0" smtClean="0"/>
              <a:t>Preferred trends and targets are used to compare plan alternatives against the desired level, and serve as a basis for tracking progress over time.</a:t>
            </a:r>
          </a:p>
          <a:p>
            <a:pPr marL="179525" indent="-179525">
              <a:buFont typeface="Arial" panose="020B0604020202020204" pitchFamily="34" charset="0"/>
              <a:buChar char="•"/>
            </a:pPr>
            <a:r>
              <a:rPr lang="en-US" b="0" baseline="0" dirty="0" smtClean="0"/>
              <a:t>MPOs are required to include targets in relation to a set of national performance measures in their MTPs.</a:t>
            </a:r>
          </a:p>
          <a:p>
            <a:pPr marL="179525" indent="-179525">
              <a:buFont typeface="Arial" panose="020B0604020202020204" pitchFamily="34" charset="0"/>
              <a:buChar char="•"/>
            </a:pPr>
            <a:endParaRPr lang="en-US" b="0" baseline="0" dirty="0" smtClean="0"/>
          </a:p>
          <a:p>
            <a:r>
              <a:rPr lang="en-US" b="1" baseline="0" dirty="0" smtClean="0"/>
              <a:t>System Performance Report:</a:t>
            </a:r>
          </a:p>
          <a:p>
            <a:pPr marL="179525" indent="-179525">
              <a:buFont typeface="Arial" panose="020B0604020202020204" pitchFamily="34" charset="0"/>
              <a:buChar char="•"/>
            </a:pPr>
            <a:r>
              <a:rPr lang="en-US" b="0" baseline="0" dirty="0" smtClean="0"/>
              <a:t>As planning occurs through multiple cycles, the system performance report serves as a baseline in development and refinement of plan goals, objectives and targets.  </a:t>
            </a:r>
          </a:p>
          <a:p>
            <a:pPr marL="179525" indent="-179525">
              <a:buFont typeface="Arial" panose="020B0604020202020204" pitchFamily="34" charset="0"/>
              <a:buChar char="•"/>
            </a:pPr>
            <a:r>
              <a:rPr lang="en-US" b="0" baseline="0" dirty="0" smtClean="0"/>
              <a:t>A system performance report evaluating the condition and performance of the transportation system with respect to performance targets established for the national performance measures is required for the MTP and should be included in the statewide LRTP</a:t>
            </a:r>
          </a:p>
          <a:p>
            <a:pPr marL="179525" indent="-179525">
              <a:buFont typeface="Arial" panose="020B0604020202020204" pitchFamily="34" charset="0"/>
              <a:buChar char="•"/>
            </a:pPr>
            <a:endParaRPr lang="en-US" b="0" baseline="0" dirty="0" smtClean="0"/>
          </a:p>
          <a:p>
            <a:r>
              <a:rPr lang="en-US" b="1" baseline="0" dirty="0" smtClean="0"/>
              <a:t>Forecasts of Future Conditions:</a:t>
            </a:r>
          </a:p>
          <a:p>
            <a:pPr marL="179525" indent="-179525">
              <a:buFont typeface="Arial" panose="020B0604020202020204" pitchFamily="34" charset="0"/>
              <a:buChar char="•"/>
            </a:pPr>
            <a:r>
              <a:rPr lang="en-US" b="0" baseline="0" dirty="0" smtClean="0"/>
              <a:t>The transportation plan should identify future factors and conditions that will impact performance and needs. </a:t>
            </a:r>
          </a:p>
          <a:p>
            <a:pPr marL="179525" indent="-179525">
              <a:buFont typeface="Arial" panose="020B0604020202020204" pitchFamily="34" charset="0"/>
              <a:buChar char="•"/>
            </a:pPr>
            <a:r>
              <a:rPr lang="en-US" b="0" baseline="0" dirty="0" smtClean="0"/>
              <a:t>Anticipated trends in population, mode share employment, freight movement, and other factors will affect the future of a state or region, including the ability to attain desired outcomes.</a:t>
            </a:r>
          </a:p>
          <a:p>
            <a:pPr marL="179525" indent="-179525">
              <a:buFont typeface="Arial" panose="020B0604020202020204" pitchFamily="34" charset="0"/>
              <a:buChar char="•"/>
            </a:pPr>
            <a:endParaRPr lang="en-US" b="0" baseline="0" dirty="0" smtClean="0"/>
          </a:p>
          <a:p>
            <a:r>
              <a:rPr lang="en-US" b="1" baseline="0" dirty="0" smtClean="0"/>
              <a:t>Strategies and Investments:</a:t>
            </a:r>
          </a:p>
          <a:p>
            <a:pPr marL="179525" indent="-179525">
              <a:buFont typeface="Arial" panose="020B0604020202020204" pitchFamily="34" charset="0"/>
              <a:buChar char="•"/>
            </a:pPr>
            <a:r>
              <a:rPr lang="en-US" b="0" baseline="0" dirty="0" smtClean="0"/>
              <a:t>The transportation plan should identify policies, strategies, and investments that will support the attainment of performance targets and desired trends, ultimately helping to support desired goals. </a:t>
            </a:r>
          </a:p>
          <a:p>
            <a:pPr marL="179525" indent="-179525">
              <a:buFont typeface="Arial" panose="020B0604020202020204" pitchFamily="34" charset="0"/>
              <a:buChar char="•"/>
            </a:pPr>
            <a:r>
              <a:rPr lang="en-US" b="0" baseline="0" dirty="0" smtClean="0"/>
              <a:t>In a performance-based approach, scenario analysis may be a useful approach to compare alternative transportation investment and land use options, as well as alternative levels of funding. </a:t>
            </a:r>
          </a:p>
          <a:p>
            <a:pPr marL="179525" indent="-179525">
              <a:buFont typeface="Arial" panose="020B0604020202020204" pitchFamily="34" charset="0"/>
              <a:buChar char="•"/>
            </a:pPr>
            <a:endParaRPr lang="en-US" b="0" baseline="0" dirty="0" smtClean="0"/>
          </a:p>
          <a:p>
            <a:r>
              <a:rPr lang="en-US" b="1" baseline="0" dirty="0" smtClean="0"/>
              <a:t>Financial Plan:</a:t>
            </a:r>
          </a:p>
          <a:p>
            <a:pPr marL="179525" indent="-179525">
              <a:buFont typeface="Arial" panose="020B0604020202020204" pitchFamily="34" charset="0"/>
              <a:buChar char="•"/>
            </a:pPr>
            <a:r>
              <a:rPr lang="en-US" b="0" baseline="0" dirty="0" smtClean="0"/>
              <a:t>To determine how the adopted strategies in the transportation plan can be implemented, the transportation plan should indicate resources from public and private sources that are reasonably expected to be made available to carry out the plan, potentially including additional financial strategies.</a:t>
            </a:r>
          </a:p>
          <a:p>
            <a:pPr marL="179525" indent="-179525">
              <a:buFont typeface="Arial" panose="020B0604020202020204" pitchFamily="34" charset="0"/>
              <a:buChar char="•"/>
            </a:pPr>
            <a:r>
              <a:rPr lang="en-US" b="0" baseline="0" dirty="0" smtClean="0"/>
              <a:t>A financial plan is required in MTPs and may be included in statewide LRTPs.</a:t>
            </a:r>
            <a:endParaRPr lang="en-US" b="0" dirty="0"/>
          </a:p>
        </p:txBody>
      </p:sp>
      <p:sp>
        <p:nvSpPr>
          <p:cNvPr id="4" name="Slide Number Placeholder 3"/>
          <p:cNvSpPr>
            <a:spLocks noGrp="1"/>
          </p:cNvSpPr>
          <p:nvPr>
            <p:ph type="sldNum" sz="quarter" idx="10"/>
          </p:nvPr>
        </p:nvSpPr>
        <p:spPr/>
        <p:txBody>
          <a:bodyPr/>
          <a:lstStyle/>
          <a:p>
            <a:fld id="{1F4F19D1-5B9F-42E9-9E3B-C491AFE390F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17885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85807"/>
            <a:ext cx="5852160" cy="4320540"/>
          </a:xfrm>
        </p:spPr>
        <p:txBody>
          <a:bodyPr/>
          <a:lstStyle/>
          <a:p>
            <a:r>
              <a:rPr lang="en-US" b="1" u="sng" dirty="0" smtClean="0"/>
              <a:t>Plan development process</a:t>
            </a:r>
          </a:p>
          <a:p>
            <a:r>
              <a:rPr lang="en-US" dirty="0" smtClean="0"/>
              <a:t>“</a:t>
            </a:r>
            <a:r>
              <a:rPr lang="en-US" b="1" dirty="0" smtClean="0"/>
              <a:t>The statewide transportation planning process </a:t>
            </a:r>
            <a:r>
              <a:rPr lang="en-US" dirty="0" smtClean="0"/>
              <a:t>shall provide for the establishment and use of a performance‐based approach to transportation decision‐making to support the national goals…The performance measures and targets established [in relation to national performance measures] shall be considered by a State when developing policies, program, and investment priorities reflected in the statewide transportation plan…” (23 USC §135(d)(2))</a:t>
            </a:r>
          </a:p>
          <a:p>
            <a:r>
              <a:rPr lang="en-US" strike="noStrike" dirty="0" smtClean="0"/>
              <a:t>“[</a:t>
            </a:r>
            <a:r>
              <a:rPr lang="en-US" b="1" strike="noStrike" dirty="0" smtClean="0"/>
              <a:t>MPOs</a:t>
            </a:r>
            <a:r>
              <a:rPr lang="en-US" strike="noStrike" dirty="0" smtClean="0"/>
              <a:t>]…, in cooperation with the State and public transportation operators, shall develop long‐range transportation plans … through a performance‐driven, outcome‐based approach to planning.” (23 USC §134(h)(2))</a:t>
            </a:r>
          </a:p>
          <a:p>
            <a:endParaRPr lang="en-US" dirty="0" smtClean="0"/>
          </a:p>
          <a:p>
            <a:r>
              <a:rPr lang="en-US" b="1" u="sng" dirty="0" smtClean="0"/>
              <a:t>Performance measures and targets</a:t>
            </a:r>
          </a:p>
          <a:p>
            <a:r>
              <a:rPr lang="en-US" b="1" dirty="0" smtClean="0"/>
              <a:t>State</a:t>
            </a:r>
            <a:r>
              <a:rPr lang="en-US" dirty="0" smtClean="0"/>
              <a:t> Encouraged – “...should include…a description of the [national] performance measures and performance targets used in assessing the performance of the transportation system…” (23 USC § 135(f)(7)(A))</a:t>
            </a:r>
          </a:p>
          <a:p>
            <a:r>
              <a:rPr lang="en-US" b="1" dirty="0" smtClean="0"/>
              <a:t>MPO</a:t>
            </a:r>
            <a:r>
              <a:rPr lang="en-US" dirty="0" smtClean="0"/>
              <a:t> Required – “A description of the performance measures and performance targets…[for the national measures]” (23 USC § 134(i)(2)(B))</a:t>
            </a:r>
          </a:p>
          <a:p>
            <a:endParaRPr lang="en-US" dirty="0" smtClean="0"/>
          </a:p>
          <a:p>
            <a:r>
              <a:rPr lang="en-US" b="1" u="sng" dirty="0" smtClean="0"/>
              <a:t>System performance report</a:t>
            </a:r>
          </a:p>
          <a:p>
            <a:r>
              <a:rPr lang="en-US" b="1" dirty="0" smtClean="0"/>
              <a:t>State</a:t>
            </a:r>
            <a:r>
              <a:rPr lang="en-US" dirty="0" smtClean="0"/>
              <a:t> Encouraged ‐ “…should include...a system performance report and subsequent updates evaluating the condition and performance of the transportation system with respect to the performance targets [for the national measures]” (23 USC § 135(f)(7)(B))</a:t>
            </a:r>
          </a:p>
          <a:p>
            <a:r>
              <a:rPr lang="en-US" b="1" dirty="0" smtClean="0"/>
              <a:t>MPO</a:t>
            </a:r>
            <a:r>
              <a:rPr lang="en-US" dirty="0" smtClean="0"/>
              <a:t> Required – “Evaluating the condition and performance of the transportation system with respect to the performance targets [for the national measures]” (23 USC § 134(i)(2)(C))</a:t>
            </a:r>
          </a:p>
          <a:p>
            <a:endParaRPr lang="en-US" b="1" u="sng" dirty="0" smtClean="0"/>
          </a:p>
          <a:p>
            <a:r>
              <a:rPr lang="en-US" b="1" u="sng" dirty="0" smtClean="0"/>
              <a:t>Strategies</a:t>
            </a:r>
          </a:p>
          <a:p>
            <a:r>
              <a:rPr lang="en-US" b="1" dirty="0" smtClean="0"/>
              <a:t>State</a:t>
            </a:r>
            <a:r>
              <a:rPr lang="en-US" dirty="0" smtClean="0"/>
              <a:t> Encouraged ‐ “Should include capital, operations, and management strategies, investments, procedures, and other measures to ensure the preservation and most efficient use of the existing transportation system.” (23 USC § 135(f)(8))</a:t>
            </a:r>
          </a:p>
          <a:p>
            <a:r>
              <a:rPr lang="en-US" b="1" dirty="0" smtClean="0"/>
              <a:t>MPO</a:t>
            </a:r>
            <a:r>
              <a:rPr lang="en-US" dirty="0" smtClean="0"/>
              <a:t> Required to include:</a:t>
            </a:r>
          </a:p>
          <a:p>
            <a:r>
              <a:rPr lang="en-US" dirty="0" smtClean="0"/>
              <a:t> Operational and management strategies (23 USC § 134(i)(F))</a:t>
            </a:r>
          </a:p>
          <a:p>
            <a:r>
              <a:rPr lang="en-US" dirty="0" smtClean="0"/>
              <a:t> Capital investment and other strategies (23 USC § 134(i)(G))</a:t>
            </a:r>
          </a:p>
          <a:p>
            <a:r>
              <a:rPr lang="en-US" dirty="0" smtClean="0"/>
              <a:t> Transportation and transit enhancement activities (23 USC § 134(i)(2)(H))</a:t>
            </a:r>
          </a:p>
          <a:p>
            <a:endParaRPr lang="en-US" dirty="0" smtClean="0"/>
          </a:p>
          <a:p>
            <a:r>
              <a:rPr lang="en-US" b="1" u="sng" dirty="0" smtClean="0"/>
              <a:t>Financial plan</a:t>
            </a:r>
          </a:p>
          <a:p>
            <a:r>
              <a:rPr lang="en-US" b="1" dirty="0" smtClean="0"/>
              <a:t>State</a:t>
            </a:r>
            <a:r>
              <a:rPr lang="en-US" dirty="0" smtClean="0"/>
              <a:t> Encouraged ‐ “May include...a financial plan that ``(i) demonstrates how the adopted statewide transportation plan can be implemented; ``(ii) indicates resources from public and private sources that are reasonably expected to be made available to carry out the plan; and (iii) recommends any additional financing strategies for needed projects and programs.” (23 USC § 135(f)(5)(A))</a:t>
            </a:r>
          </a:p>
          <a:p>
            <a:r>
              <a:rPr lang="en-US" b="1" dirty="0" smtClean="0"/>
              <a:t>MPO</a:t>
            </a:r>
            <a:r>
              <a:rPr lang="en-US" dirty="0" smtClean="0"/>
              <a:t> Required – “A financial plan that‐‐(I) demonstrates how the adopted transportation plan can be implemented; (II) indicates resources from public and private sources that are reasonably expected to be made available to carry out the plan; and (III) recommends any additional financing strategies for needed projects and programs.” (23 USC § 134(i)(2)(E))</a:t>
            </a:r>
          </a:p>
          <a:p>
            <a:endParaRPr lang="en-US" dirty="0" smtClean="0"/>
          </a:p>
          <a:p>
            <a:r>
              <a:rPr lang="en-US" b="1" u="sng" dirty="0" smtClean="0"/>
              <a:t>Integration of other performance-based plans (in planning process)</a:t>
            </a:r>
          </a:p>
          <a:p>
            <a:r>
              <a:rPr lang="en-US" b="1" dirty="0" smtClean="0"/>
              <a:t>State Required</a:t>
            </a:r>
            <a:r>
              <a:rPr lang="en-US" dirty="0" smtClean="0"/>
              <a:t> – “A State shall integrate into the statewide transportation planning process, directly or by reference, the goals, objectives, performance measures, and targets described in this paragraph, in other State transportation plans and transportation processes, as well as any plans developed pursuant to chapter 53 of title 49 by providers</a:t>
            </a:r>
          </a:p>
          <a:p>
            <a:r>
              <a:rPr lang="en-US" dirty="0" smtClean="0"/>
              <a:t>of public transportation in urbanized areas not represented by a metropolitan planning organization required as part of a performance‐ based program. ” (23 USC § 135(d)(2)(C))</a:t>
            </a:r>
          </a:p>
          <a:p>
            <a:r>
              <a:rPr lang="en-US" b="1" dirty="0" smtClean="0"/>
              <a:t>MPO Required</a:t>
            </a:r>
            <a:r>
              <a:rPr lang="en-US" dirty="0" smtClean="0"/>
              <a:t> – “shall integrate in the metropolitan transportation planning process, directly or by reference, the goals, objectives, performance measures, and targets described in other State transportation plans and transportation</a:t>
            </a:r>
          </a:p>
          <a:p>
            <a:r>
              <a:rPr lang="en-US" dirty="0" smtClean="0"/>
              <a:t>processes, as well as any plans developed under chapter 53 of title 49 by providers of public transportation” (23 USC § 134(h)(2)(D))</a:t>
            </a:r>
            <a:endParaRPr lang="en-US" dirty="0"/>
          </a:p>
        </p:txBody>
      </p:sp>
      <p:sp>
        <p:nvSpPr>
          <p:cNvPr id="4" name="Slide Number Placeholder 3"/>
          <p:cNvSpPr>
            <a:spLocks noGrp="1"/>
          </p:cNvSpPr>
          <p:nvPr>
            <p:ph type="sldNum" sz="quarter" idx="10"/>
          </p:nvPr>
        </p:nvSpPr>
        <p:spPr/>
        <p:txBody>
          <a:bodyPr/>
          <a:lstStyle/>
          <a:p>
            <a:fld id="{C261EECE-59E2-48E0-8615-F3656E5B6AD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852797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trike="noStrike" dirty="0" smtClean="0"/>
              <a:t>This slide shows the relationship between LRTP and other Performance-Based processes. The left column shows the elements of the PBPP frame work (flow chart) which aligns with all performance based plans (including LRTP and other Performance-Based Plans (SHSP, CMP, TAMP, etc.)) ----and provides an opportunity to coordinate efforts when developing these plans and provide detailed analysis from the right column specific plans (TAMP, SHSP, CMP) that can feed into the overall performance based long range plan development in the middle column which can utilize the detailed analysis of these more refined performance based plans in the development of the sometimes higher level long range plan development.</a:t>
            </a:r>
          </a:p>
          <a:p>
            <a:pPr defTabSz="957468">
              <a:defRPr/>
            </a:pPr>
            <a:endParaRPr lang="en-US" strike="noStrike" dirty="0" smtClean="0"/>
          </a:p>
          <a:p>
            <a:pPr defTabSz="957468">
              <a:defRPr/>
            </a:pPr>
            <a:r>
              <a:rPr lang="en-US" strike="noStrike" dirty="0" smtClean="0"/>
              <a:t>It should be noted here that the CMP is meant to be a process that’s integrated into the planning process at MPOs and if this has successfully been done it could provide some clarity to the agency on how the other plan elements can also be integrated into the development of the performance based long range plan.</a:t>
            </a:r>
          </a:p>
          <a:p>
            <a:pPr defTabSz="957468">
              <a:defRPr/>
            </a:pPr>
            <a:endParaRPr lang="en-US" strike="noStrike" dirty="0" smtClean="0"/>
          </a:p>
          <a:p>
            <a:pPr defTabSz="957468">
              <a:defRPr/>
            </a:pPr>
            <a:r>
              <a:rPr lang="en-US" b="1" strike="noStrike" dirty="0" smtClean="0"/>
              <a:t>Definitions:</a:t>
            </a:r>
          </a:p>
          <a:p>
            <a:pPr marL="179525" indent="-179525" defTabSz="957468">
              <a:buFont typeface="Arial" panose="020B0604020202020204" pitchFamily="34" charset="0"/>
              <a:buChar char="•"/>
              <a:defRPr/>
            </a:pPr>
            <a:r>
              <a:rPr lang="en-US" b="1" strike="noStrike" dirty="0" smtClean="0"/>
              <a:t>CMP- </a:t>
            </a:r>
            <a:r>
              <a:rPr lang="en-US" b="0" strike="noStrike" dirty="0" smtClean="0"/>
              <a:t>Congestion Management Process</a:t>
            </a:r>
            <a:endParaRPr lang="en-US" b="1" strike="noStrike" dirty="0" smtClean="0"/>
          </a:p>
          <a:p>
            <a:pPr marL="179525" indent="-179525" defTabSz="957468">
              <a:buFont typeface="Arial" panose="020B0604020202020204" pitchFamily="34" charset="0"/>
              <a:buChar char="•"/>
              <a:defRPr/>
            </a:pPr>
            <a:r>
              <a:rPr lang="en-US" b="1" strike="noStrike" dirty="0" smtClean="0"/>
              <a:t>SHSP- </a:t>
            </a:r>
            <a:r>
              <a:rPr lang="en-US" b="0" strike="noStrike" dirty="0" smtClean="0"/>
              <a:t>Statewide</a:t>
            </a:r>
            <a:r>
              <a:rPr lang="en-US" b="0" strike="noStrike" baseline="0" dirty="0" smtClean="0"/>
              <a:t> Highway Safety Plan</a:t>
            </a:r>
            <a:endParaRPr lang="en-US" b="1" strike="noStrike" dirty="0" smtClean="0"/>
          </a:p>
          <a:p>
            <a:pPr marL="179525" indent="-179525" defTabSz="957468">
              <a:buFont typeface="Arial" panose="020B0604020202020204" pitchFamily="34" charset="0"/>
              <a:buChar char="•"/>
              <a:defRPr/>
            </a:pPr>
            <a:r>
              <a:rPr lang="en-US" b="1" strike="noStrike" dirty="0" smtClean="0"/>
              <a:t>TAMP-</a:t>
            </a:r>
            <a:r>
              <a:rPr lang="en-US" b="1" strike="noStrike" baseline="0" dirty="0" smtClean="0"/>
              <a:t> </a:t>
            </a:r>
            <a:r>
              <a:rPr lang="en-US" b="0" strike="noStrike" baseline="0" dirty="0" smtClean="0"/>
              <a:t>Transportation Asset Management Plan</a:t>
            </a:r>
            <a:endParaRPr lang="en-US" b="1" strike="noStrike" dirty="0" smtClean="0"/>
          </a:p>
        </p:txBody>
      </p:sp>
      <p:sp>
        <p:nvSpPr>
          <p:cNvPr id="4" name="Slide Number Placeholder 3"/>
          <p:cNvSpPr>
            <a:spLocks noGrp="1"/>
          </p:cNvSpPr>
          <p:nvPr>
            <p:ph type="sldNum" sz="quarter" idx="10"/>
          </p:nvPr>
        </p:nvSpPr>
        <p:spPr/>
        <p:txBody>
          <a:bodyPr/>
          <a:lstStyle/>
          <a:p>
            <a:pPr>
              <a:defRPr/>
            </a:pPr>
            <a:fld id="{5C892C51-0B2A-4FD8-9513-54AFE37A5124}"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15585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 of this session is intended to address questions about the status of DOT’s performance based NPRMs and some resources that FHWA / FTA have developed to assist the States,</a:t>
            </a:r>
            <a:r>
              <a:rPr lang="en-US" baseline="0" dirty="0" smtClean="0"/>
              <a:t> MPOs, RPOs and transit agencies adopt performance based process. </a:t>
            </a:r>
            <a:endParaRPr lang="en-US" dirty="0" smtClean="0"/>
          </a:p>
        </p:txBody>
      </p:sp>
      <p:sp>
        <p:nvSpPr>
          <p:cNvPr id="4" name="Slide Number Placeholder 3"/>
          <p:cNvSpPr>
            <a:spLocks noGrp="1"/>
          </p:cNvSpPr>
          <p:nvPr>
            <p:ph type="sldNum" sz="quarter" idx="10"/>
          </p:nvPr>
        </p:nvSpPr>
        <p:spPr/>
        <p:txBody>
          <a:bodyPr/>
          <a:lstStyle/>
          <a:p>
            <a:fld id="{6F1B1E02-DD8F-4EBB-B840-A193F8203EAA}" type="slidenum">
              <a:rPr lang="en-US" smtClean="0"/>
              <a:t>3</a:t>
            </a:fld>
            <a:endParaRPr lang="en-US" dirty="0"/>
          </a:p>
        </p:txBody>
      </p:sp>
    </p:spTree>
    <p:extLst>
      <p:ext uri="{BB962C8B-B14F-4D97-AF65-F5344CB8AC3E}">
        <p14:creationId xmlns:p14="http://schemas.microsoft.com/office/powerpoint/2010/main" val="4114075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performance-based</a:t>
            </a:r>
            <a:r>
              <a:rPr lang="en-US" b="1" baseline="0" dirty="0" smtClean="0"/>
              <a:t> plan can take different formats.</a:t>
            </a:r>
            <a:endParaRPr lang="en-US" b="1" dirty="0" smtClean="0"/>
          </a:p>
          <a:p>
            <a:endParaRPr lang="en-US" b="1" dirty="0" smtClean="0"/>
          </a:p>
          <a:p>
            <a:r>
              <a:rPr lang="en-US" b="1" dirty="0" smtClean="0"/>
              <a:t>A model performance</a:t>
            </a:r>
            <a:r>
              <a:rPr lang="en-US" b="1" baseline="0" dirty="0" smtClean="0"/>
              <a:t>-based transportation plan:</a:t>
            </a:r>
          </a:p>
          <a:p>
            <a:pPr defTabSz="957468">
              <a:defRPr/>
            </a:pPr>
            <a:r>
              <a:rPr lang="en-US" sz="1300" dirty="0"/>
              <a:t>A model performance-based transportation plan</a:t>
            </a:r>
            <a:r>
              <a:rPr lang="en-US" sz="1300" b="1" dirty="0"/>
              <a:t> </a:t>
            </a:r>
            <a:r>
              <a:rPr lang="en-US" sz="1300" dirty="0"/>
              <a:t>identifies goals, key performance measures and targets; discusses existing system performance; and identifies a prioritized set of investments and policies that support attainment of targets, based on a financial plan. Based on MAP-21 requirements, MPOs must incorporate performance measures,  targets, a system performance report, and financial plan directly into their transportation plans.  State LRTPs also may use this approach.  </a:t>
            </a:r>
          </a:p>
          <a:p>
            <a:pPr defTabSz="957468">
              <a:defRPr/>
            </a:pPr>
            <a:endParaRPr lang="en-US" sz="1300" dirty="0"/>
          </a:p>
          <a:p>
            <a:pPr defTabSz="957468">
              <a:defRPr/>
            </a:pPr>
            <a:r>
              <a:rPr lang="en-US" sz="1300" b="1" dirty="0"/>
              <a:t>A document that provides strategic direction to a ‘family’ of performance-based plans or the programming process:</a:t>
            </a:r>
          </a:p>
          <a:p>
            <a:pPr defTabSz="957468">
              <a:defRPr/>
            </a:pPr>
            <a:r>
              <a:rPr lang="en-US" sz="1300" dirty="0"/>
              <a:t>As a strategic document, an alternate approach sometimes used by the State DOT is for the  statewide LRTP to set the direction for investment decision-making by laying out goals, objectives, and performance measures, and connect to more detailed modal or investment plans or to the STIP, which includes more detail on targets, specific investments, and prioritization processes. For instance, a high-level policy or strategy document in the transportation plan may be combined with more detailed investments plans that cover portions of the transportation system. </a:t>
            </a:r>
          </a:p>
          <a:p>
            <a:pPr defTabSz="957468">
              <a:defRPr/>
            </a:pPr>
            <a:endParaRPr lang="en-US" sz="1300" b="1" dirty="0"/>
          </a:p>
        </p:txBody>
      </p:sp>
      <p:sp>
        <p:nvSpPr>
          <p:cNvPr id="4" name="Slide Number Placeholder 3"/>
          <p:cNvSpPr>
            <a:spLocks noGrp="1"/>
          </p:cNvSpPr>
          <p:nvPr>
            <p:ph type="sldNum" sz="quarter" idx="10"/>
          </p:nvPr>
        </p:nvSpPr>
        <p:spPr/>
        <p:txBody>
          <a:bodyPr/>
          <a:lstStyle/>
          <a:p>
            <a:fld id="{1F4F19D1-5B9F-42E9-9E3B-C491AFE390F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517885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EXAMPLE: Minnesota DOT:</a:t>
            </a:r>
          </a:p>
          <a:p>
            <a:pPr defTabSz="957468">
              <a:defRPr/>
            </a:pPr>
            <a:endParaRPr lang="en-US" sz="1300" dirty="0"/>
          </a:p>
          <a:p>
            <a:pPr defTabSz="957468">
              <a:defRPr/>
            </a:pPr>
            <a:r>
              <a:rPr lang="en-US" sz="1300" dirty="0"/>
              <a:t>MnDOT provides a strong connection among a family of plan documents that together link the transportation plan to more detailed planning and programming using a performance-based approach, as shown in the diagram. </a:t>
            </a:r>
          </a:p>
          <a:p>
            <a:pPr defTabSz="957468">
              <a:defRPr/>
            </a:pPr>
            <a:endParaRPr lang="en-US" sz="1300" dirty="0"/>
          </a:p>
          <a:p>
            <a:pPr defTabSz="957468">
              <a:defRPr/>
            </a:pPr>
            <a:r>
              <a:rPr lang="en-US" sz="1300" dirty="0"/>
              <a:t>The MnDOT approach is based on a 50-year vision, and has four tiers.  The first tier consists of policy direction, which guides the agency. Policy direction comes from the Statewide Multimodal Transportation Plan (SMTP), which is updated every four years, and describes statewide policy objectives and strategies to help MnDOT and its partners make progress toward the Minnesota GO 50-year vision. Each SMTP objective is accompanied by a performance measure or collection of performance measures that track the effectiveness of SMTP strategies.  The second tier is the state’s modal  investment plans (State Highway Investment Plan, the Highway Systems Operations Plan, the Greater Minnesota Transit Investment Plan, the State Aviation System Plan, and others),  which are updated every four to six years, and use measures and targets to assess system performance, identify needs, and establish spending priorities. The third tier is the Statewide Transportation Improvement Program (STIP), which is updated annually and documents projects to be funded and implemented over the upcoming four years.  The fourth tier is implementation of capital projects, modal programs, and operations.  The state’s annual performance report is the main mechanism through which up-to-date information informs the other tiers in the planning process.</a:t>
            </a:r>
          </a:p>
          <a:p>
            <a:pPr defTabSz="957468">
              <a:defRPr/>
            </a:pPr>
            <a:endParaRPr lang="en-US" sz="1300" b="1" dirty="0"/>
          </a:p>
          <a:p>
            <a:pPr defTabSz="957468">
              <a:defRPr/>
            </a:pPr>
            <a:endParaRPr lang="en-US" sz="1300" b="1" dirty="0"/>
          </a:p>
          <a:p>
            <a:pPr defTabSz="957468">
              <a:defRPr/>
            </a:pPr>
            <a:endParaRPr lang="en-US" sz="1300" dirty="0"/>
          </a:p>
          <a:p>
            <a:endParaRPr lang="en-US" b="0" baseline="0" dirty="0" smtClean="0"/>
          </a:p>
        </p:txBody>
      </p:sp>
      <p:sp>
        <p:nvSpPr>
          <p:cNvPr id="4" name="Slide Number Placeholder 3"/>
          <p:cNvSpPr>
            <a:spLocks noGrp="1"/>
          </p:cNvSpPr>
          <p:nvPr>
            <p:ph type="sldNum" sz="quarter" idx="10"/>
          </p:nvPr>
        </p:nvSpPr>
        <p:spPr/>
        <p:txBody>
          <a:bodyPr/>
          <a:lstStyle/>
          <a:p>
            <a:fld id="{1F4F19D1-5B9F-42E9-9E3B-C491AFE390FB}"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51788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few minutes,</a:t>
            </a:r>
            <a:r>
              <a:rPr lang="en-US" baseline="0" dirty="0" smtClean="0"/>
              <a:t> </a:t>
            </a:r>
            <a:r>
              <a:rPr lang="en-US" dirty="0" smtClean="0"/>
              <a:t>I</a:t>
            </a:r>
            <a:r>
              <a:rPr lang="en-US" baseline="0" dirty="0" smtClean="0"/>
              <a:t> will be covering a couple of new PBPP resources that have been developed over the last year to assist MPOs and States in getting ready to address the MAP-21 requirements.  </a:t>
            </a:r>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4</a:t>
            </a:fld>
            <a:endParaRPr lang="en-US" dirty="0"/>
          </a:p>
        </p:txBody>
      </p:sp>
    </p:spTree>
    <p:extLst>
      <p:ext uri="{BB962C8B-B14F-4D97-AF65-F5344CB8AC3E}">
        <p14:creationId xmlns:p14="http://schemas.microsoft.com/office/powerpoint/2010/main" val="141566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been working with AASHTO, AMPO and other organizations</a:t>
            </a:r>
            <a:r>
              <a:rPr lang="en-US" baseline="0" dirty="0" smtClean="0"/>
              <a:t> to talk about how their directions. </a:t>
            </a:r>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5</a:t>
            </a:fld>
            <a:endParaRPr lang="en-US" dirty="0"/>
          </a:p>
        </p:txBody>
      </p:sp>
    </p:spTree>
    <p:extLst>
      <p:ext uri="{BB962C8B-B14F-4D97-AF65-F5344CB8AC3E}">
        <p14:creationId xmlns:p14="http://schemas.microsoft.com/office/powerpoint/2010/main" val="320994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working on several other Guides to</a:t>
            </a:r>
            <a:r>
              <a:rPr lang="en-US" baseline="0" dirty="0" smtClean="0"/>
              <a:t> support the process. </a:t>
            </a:r>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6</a:t>
            </a:fld>
            <a:endParaRPr lang="en-US" dirty="0"/>
          </a:p>
        </p:txBody>
      </p:sp>
    </p:spTree>
    <p:extLst>
      <p:ext uri="{BB962C8B-B14F-4D97-AF65-F5344CB8AC3E}">
        <p14:creationId xmlns:p14="http://schemas.microsoft.com/office/powerpoint/2010/main" val="353855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892C51-0B2A-4FD8-9513-54AFE37A5124}" type="slidenum">
              <a:rPr lang="en-US" smtClean="0"/>
              <a:pPr>
                <a:defRPr/>
              </a:pPr>
              <a:t>7</a:t>
            </a:fld>
            <a:endParaRPr lang="en-US" dirty="0"/>
          </a:p>
        </p:txBody>
      </p:sp>
    </p:spTree>
    <p:extLst>
      <p:ext uri="{BB962C8B-B14F-4D97-AF65-F5344CB8AC3E}">
        <p14:creationId xmlns:p14="http://schemas.microsoft.com/office/powerpoint/2010/main" val="404642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349">
              <a:defRPr/>
            </a:pPr>
            <a:r>
              <a:rPr lang="en-US" dirty="0">
                <a:solidFill>
                  <a:prstClr val="black"/>
                </a:solidFill>
              </a:rPr>
              <a:t>In order to address the challenges for planning and programming to influence more performance-based decision-making, FHWA and FTA have been supporting dialogue to help transportation agencies learn from each other and share information on best practices.  Activities have included a series of national and regional (multi-state) workshops in coordination with industry stakeholders, </a:t>
            </a:r>
            <a:r>
              <a:rPr lang="en-US" dirty="0" smtClean="0">
                <a:solidFill>
                  <a:prstClr val="black"/>
                </a:solidFill>
              </a:rPr>
              <a:t>and more recently state specific workshops that bring a wide range of</a:t>
            </a:r>
            <a:r>
              <a:rPr lang="en-US" baseline="0" dirty="0" smtClean="0">
                <a:solidFill>
                  <a:prstClr val="black"/>
                </a:solidFill>
              </a:rPr>
              <a:t> transportation professionals together to foster the collaboration and coordination required for performance based planning and programming</a:t>
            </a:r>
          </a:p>
          <a:p>
            <a:pPr defTabSz="957349">
              <a:defRPr/>
            </a:pPr>
            <a:endParaRPr lang="en-US" baseline="0" dirty="0" smtClean="0">
              <a:solidFill>
                <a:prstClr val="black"/>
              </a:solidFill>
            </a:endParaRPr>
          </a:p>
          <a:p>
            <a:pPr defTabSz="957349">
              <a:defRPr/>
            </a:pPr>
            <a:r>
              <a:rPr lang="en-US" dirty="0" smtClean="0">
                <a:solidFill>
                  <a:prstClr val="black"/>
                </a:solidFill>
              </a:rPr>
              <a:t>We have also engaged with industry stakeholders in </a:t>
            </a:r>
            <a:r>
              <a:rPr lang="en-US" baseline="0" dirty="0" smtClean="0">
                <a:solidFill>
                  <a:prstClr val="black"/>
                </a:solidFill>
              </a:rPr>
              <a:t> </a:t>
            </a:r>
            <a:r>
              <a:rPr lang="en-US" dirty="0" smtClean="0">
                <a:solidFill>
                  <a:prstClr val="black"/>
                </a:solidFill>
              </a:rPr>
              <a:t>the </a:t>
            </a:r>
            <a:r>
              <a:rPr lang="en-US" dirty="0">
                <a:solidFill>
                  <a:prstClr val="black"/>
                </a:solidFill>
              </a:rPr>
              <a:t>development of resources focused on performance-based processes, such as </a:t>
            </a:r>
            <a:endParaRPr lang="en-US" dirty="0" smtClean="0">
              <a:solidFill>
                <a:prstClr val="black"/>
              </a:solidFill>
            </a:endParaRPr>
          </a:p>
          <a:p>
            <a:pPr defTabSz="957349">
              <a:defRPr/>
            </a:pPr>
            <a:r>
              <a:rPr lang="en-US" dirty="0" smtClean="0">
                <a:solidFill>
                  <a:prstClr val="black"/>
                </a:solidFill>
              </a:rPr>
              <a:t>This</a:t>
            </a:r>
            <a:r>
              <a:rPr lang="en-US" baseline="0" dirty="0" smtClean="0">
                <a:solidFill>
                  <a:prstClr val="black"/>
                </a:solidFill>
              </a:rPr>
              <a:t> </a:t>
            </a:r>
            <a:r>
              <a:rPr lang="en-US" dirty="0" smtClean="0">
                <a:solidFill>
                  <a:prstClr val="black"/>
                </a:solidFill>
              </a:rPr>
              <a:t>PBPP guidebook,</a:t>
            </a:r>
            <a:r>
              <a:rPr lang="en-US" baseline="0" dirty="0" smtClean="0">
                <a:solidFill>
                  <a:prstClr val="black"/>
                </a:solidFill>
              </a:rPr>
              <a:t> </a:t>
            </a:r>
            <a:r>
              <a:rPr lang="en-US" dirty="0" smtClean="0">
                <a:solidFill>
                  <a:prstClr val="black"/>
                </a:solidFill>
              </a:rPr>
              <a:t>the congestion</a:t>
            </a:r>
            <a:r>
              <a:rPr lang="en-US" baseline="0" dirty="0" smtClean="0">
                <a:solidFill>
                  <a:prstClr val="black"/>
                </a:solidFill>
              </a:rPr>
              <a:t> management process guidebook, and other performance related outreach efforts </a:t>
            </a:r>
            <a:endParaRPr lang="en-US" dirty="0"/>
          </a:p>
        </p:txBody>
      </p:sp>
      <p:sp>
        <p:nvSpPr>
          <p:cNvPr id="4" name="Slide Number Placeholder 3"/>
          <p:cNvSpPr>
            <a:spLocks noGrp="1"/>
          </p:cNvSpPr>
          <p:nvPr>
            <p:ph type="sldNum" sz="quarter" idx="10"/>
          </p:nvPr>
        </p:nvSpPr>
        <p:spPr/>
        <p:txBody>
          <a:bodyPr/>
          <a:lstStyle/>
          <a:p>
            <a:fld id="{6F1B1E02-DD8F-4EBB-B840-A193F8203EAA}" type="slidenum">
              <a:rPr lang="en-US" smtClean="0"/>
              <a:t>8</a:t>
            </a:fld>
            <a:endParaRPr lang="en-US" dirty="0"/>
          </a:p>
        </p:txBody>
      </p:sp>
    </p:spTree>
    <p:extLst>
      <p:ext uri="{BB962C8B-B14F-4D97-AF65-F5344CB8AC3E}">
        <p14:creationId xmlns:p14="http://schemas.microsoft.com/office/powerpoint/2010/main" val="71767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300" i="1" dirty="0">
                <a:latin typeface="Arial" charset="0"/>
              </a:rPr>
              <a:t>National Goals</a:t>
            </a:r>
            <a:r>
              <a:rPr lang="en-US" sz="1300" dirty="0">
                <a:latin typeface="Arial" charset="0"/>
              </a:rPr>
              <a:t> – Seven goals to focus the Federal aid program and supported through the statewide and metropolitan planning process.</a:t>
            </a:r>
          </a:p>
          <a:p>
            <a:pPr lvl="2"/>
            <a:r>
              <a:rPr lang="en-US" sz="1300" i="1" dirty="0">
                <a:latin typeface="Arial" charset="0"/>
              </a:rPr>
              <a:t>Measures</a:t>
            </a:r>
            <a:r>
              <a:rPr lang="en-US" sz="1300" dirty="0">
                <a:latin typeface="Arial" charset="0"/>
              </a:rPr>
              <a:t> - DOT to promulgate a rulemaking to establish performance measures for twelve areas within 18 months of October 1, 2012 in the following areas</a:t>
            </a:r>
          </a:p>
          <a:p>
            <a:pPr lvl="3"/>
            <a:r>
              <a:rPr lang="en-US" sz="1300" dirty="0">
                <a:latin typeface="Arial" charset="0"/>
              </a:rPr>
              <a:t>Safety (4 areas) – needed to carry out HSIP</a:t>
            </a:r>
          </a:p>
          <a:p>
            <a:pPr lvl="3"/>
            <a:r>
              <a:rPr lang="en-US" sz="1300" dirty="0">
                <a:latin typeface="Arial" charset="0"/>
              </a:rPr>
              <a:t>Infrastructure Condition (3 areas) – Bridges &amp; Pavement – needed to carry out NHPP</a:t>
            </a:r>
          </a:p>
          <a:p>
            <a:pPr lvl="3"/>
            <a:r>
              <a:rPr lang="en-US" sz="1300" dirty="0">
                <a:latin typeface="Arial" charset="0"/>
              </a:rPr>
              <a:t>System Performance (2 areas) – needed to carry out NHPP</a:t>
            </a:r>
          </a:p>
          <a:p>
            <a:pPr lvl="3"/>
            <a:r>
              <a:rPr lang="en-US" sz="1300" dirty="0">
                <a:latin typeface="Arial" charset="0"/>
              </a:rPr>
              <a:t>Freight Movement (1 area)</a:t>
            </a:r>
          </a:p>
          <a:p>
            <a:pPr lvl="3"/>
            <a:r>
              <a:rPr lang="en-US" sz="1300" dirty="0">
                <a:latin typeface="Arial" charset="0"/>
              </a:rPr>
              <a:t>Traffic Congestion (1 area) – needed to carry out CMAQ</a:t>
            </a:r>
          </a:p>
          <a:p>
            <a:pPr lvl="3"/>
            <a:r>
              <a:rPr lang="en-US" sz="1300" dirty="0">
                <a:latin typeface="Arial" charset="0"/>
              </a:rPr>
              <a:t>On-Road Mobile Source Emissions (1 area) – needed to carry out CMAQ</a:t>
            </a:r>
          </a:p>
          <a:p>
            <a:pPr lvl="2"/>
            <a:r>
              <a:rPr lang="en-US" sz="1300" i="1" dirty="0">
                <a:latin typeface="Arial" charset="0"/>
              </a:rPr>
              <a:t>Targets</a:t>
            </a:r>
            <a:r>
              <a:rPr lang="en-US" sz="1300" dirty="0">
                <a:latin typeface="Arial" charset="0"/>
              </a:rPr>
              <a:t> - All States and MPOs required to set targets for each of the measures established by DOT.  States have 1 year to set targets and MPOs must set targets no later than 180 days afterward.</a:t>
            </a:r>
          </a:p>
          <a:p>
            <a:pPr lvl="2"/>
            <a:r>
              <a:rPr lang="en-US" sz="1300" i="1" dirty="0">
                <a:latin typeface="Arial" charset="0"/>
              </a:rPr>
              <a:t>Plans</a:t>
            </a:r>
            <a:r>
              <a:rPr lang="en-US" sz="1300" dirty="0">
                <a:latin typeface="Arial" charset="0"/>
              </a:rPr>
              <a:t> – All States and MPOs are required to develop a number of plans to document the strategies and investments they will make to achieve performance targets.  </a:t>
            </a:r>
          </a:p>
          <a:p>
            <a:pPr lvl="2"/>
            <a:r>
              <a:rPr lang="en-US" sz="1300" i="1" dirty="0">
                <a:latin typeface="Arial" charset="0"/>
              </a:rPr>
              <a:t>Reports</a:t>
            </a:r>
            <a:r>
              <a:rPr lang="en-US" sz="1300" dirty="0">
                <a:latin typeface="Arial" charset="0"/>
              </a:rPr>
              <a:t> – All States and MPOs are required to report on progress toward the achievement of their targets.  </a:t>
            </a:r>
          </a:p>
          <a:p>
            <a:pPr lvl="2"/>
            <a:r>
              <a:rPr lang="en-US" sz="1300" i="1" dirty="0">
                <a:latin typeface="Arial" charset="0"/>
              </a:rPr>
              <a:t>Accountability </a:t>
            </a:r>
            <a:r>
              <a:rPr lang="en-US" sz="1300" dirty="0">
                <a:latin typeface="Arial" charset="0"/>
              </a:rPr>
              <a:t>– All States (except PR) will be held accountable to making significant progress toward the achievement of their targets set for the NHPP and the HSIP.</a:t>
            </a:r>
          </a:p>
          <a:p>
            <a:endParaRPr lang="en-US" dirty="0"/>
          </a:p>
        </p:txBody>
      </p:sp>
      <p:sp>
        <p:nvSpPr>
          <p:cNvPr id="4" name="Slide Number Placeholder 3"/>
          <p:cNvSpPr>
            <a:spLocks noGrp="1"/>
          </p:cNvSpPr>
          <p:nvPr>
            <p:ph type="sldNum" sz="quarter" idx="10"/>
          </p:nvPr>
        </p:nvSpPr>
        <p:spPr/>
        <p:txBody>
          <a:bodyPr/>
          <a:lstStyle/>
          <a:p>
            <a:pPr>
              <a:defRPr/>
            </a:pPr>
            <a:fld id="{5C892C51-0B2A-4FD8-9513-54AFE37A5124}" type="slidenum">
              <a:rPr lang="en-US" smtClean="0"/>
              <a:pPr>
                <a:defRPr/>
              </a:pPr>
              <a:t>9</a:t>
            </a:fld>
            <a:endParaRPr lang="en-US" dirty="0"/>
          </a:p>
        </p:txBody>
      </p:sp>
    </p:spTree>
    <p:extLst>
      <p:ext uri="{BB962C8B-B14F-4D97-AF65-F5344CB8AC3E}">
        <p14:creationId xmlns:p14="http://schemas.microsoft.com/office/powerpoint/2010/main" val="78964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84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lang="en-US" sz="2400" b="1" dirty="0" smtClean="0">
                <a:solidFill>
                  <a:srgbClr val="000066"/>
                </a:solidFill>
                <a:latin typeface="+mn-lt"/>
                <a:ea typeface="+mn-ea"/>
                <a:cs typeface="+mn-cs"/>
              </a:defRPr>
            </a:lvl1pPr>
            <a:lvl2pPr>
              <a:defRPr lang="en-US" sz="2000" dirty="0" smtClean="0">
                <a:solidFill>
                  <a:srgbClr val="000066"/>
                </a:solidFill>
                <a:latin typeface="+mn-lt"/>
              </a:defRPr>
            </a:lvl2pPr>
            <a:lvl3pPr>
              <a:defRPr lang="en-US" sz="2000" dirty="0" smtClean="0">
                <a:solidFill>
                  <a:srgbClr val="000066"/>
                </a:solidFill>
                <a:latin typeface="+mn-lt"/>
              </a:defRPr>
            </a:lvl3pPr>
            <a:lvl4pPr>
              <a:defRPr sz="1800"/>
            </a:lvl4pPr>
            <a:lvl5pPr>
              <a:defRPr sz="1800"/>
            </a:lvl5pPr>
            <a:lvl6pPr>
              <a:defRPr sz="2000"/>
            </a:lvl6pPr>
            <a:lvl7pPr>
              <a:defRPr sz="2000"/>
            </a:lvl7pPr>
            <a:lvl8pPr>
              <a:defRPr sz="2000"/>
            </a:lvl8pPr>
            <a:lvl9pPr>
              <a:defRPr sz="2000"/>
            </a:lvl9pPr>
          </a:lstStyle>
          <a:p>
            <a:pPr marL="342869" lvl="0" indent="-342869" algn="l" rtl="0" eaLnBrk="0" fontAlgn="base" hangingPunct="0">
              <a:spcBef>
                <a:spcPts val="1200"/>
              </a:spcBef>
              <a:spcAft>
                <a:spcPct val="0"/>
              </a:spcAft>
              <a:buFont typeface="Wingdings" pitchFamily="2" charset="2"/>
              <a:buChar char="§"/>
            </a:pPr>
            <a:r>
              <a:rPr lang="en-US" dirty="0" smtClean="0"/>
              <a:t>Click to edit Master text styles</a:t>
            </a:r>
          </a:p>
          <a:p>
            <a:pPr marL="742884" lvl="1" indent="-285724" algn="l" rtl="0" eaLnBrk="0" fontAlgn="base" hangingPunct="0">
              <a:spcBef>
                <a:spcPts val="300"/>
              </a:spcBef>
              <a:spcAft>
                <a:spcPct val="0"/>
              </a:spcAft>
              <a:buFont typeface="Arial" pitchFamily="34" charset="0"/>
              <a:buChar char="•"/>
            </a:pPr>
            <a:r>
              <a:rPr lang="en-US" dirty="0" smtClean="0"/>
              <a:t>Second level</a:t>
            </a:r>
          </a:p>
          <a:p>
            <a:pPr marL="1142898" lvl="2" indent="-228580" algn="l" rtl="0" eaLnBrk="0" fontAlgn="base" hangingPunct="0">
              <a:spcBef>
                <a:spcPts val="300"/>
              </a:spcBef>
              <a:spcAft>
                <a:spcPct val="0"/>
              </a:spcAft>
              <a:buSzPct val="60000"/>
              <a:buFont typeface="Courier New" pitchFamily="49" charset="0"/>
              <a:buChar char="o"/>
            </a:pPr>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319905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8" indent="0">
              <a:buNone/>
              <a:defRPr sz="2000"/>
            </a:lvl4pPr>
            <a:lvl5pPr marL="1828637" indent="0">
              <a:buNone/>
              <a:defRPr sz="2000"/>
            </a:lvl5pPr>
            <a:lvl6pPr marL="2285796" indent="0">
              <a:buNone/>
              <a:defRPr sz="2000"/>
            </a:lvl6pPr>
            <a:lvl7pPr marL="2742954" indent="0">
              <a:buNone/>
              <a:defRPr sz="2000"/>
            </a:lvl7pPr>
            <a:lvl8pPr marL="3200114" indent="0">
              <a:buNone/>
              <a:defRPr sz="2000"/>
            </a:lvl8pPr>
            <a:lvl9pPr marL="3657272" indent="0">
              <a:buNone/>
              <a:defRPr sz="2000"/>
            </a:lvl9pPr>
          </a:lstStyle>
          <a:p>
            <a:pPr lvl="0"/>
            <a:endParaRPr lang="en-US" noProof="0" dirty="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59" indent="0">
              <a:buNone/>
              <a:defRPr sz="1200"/>
            </a:lvl2pPr>
            <a:lvl3pPr marL="914318" indent="0">
              <a:buNone/>
              <a:defRPr sz="1000"/>
            </a:lvl3pPr>
            <a:lvl4pPr marL="1371478" indent="0">
              <a:buNone/>
              <a:defRPr sz="900"/>
            </a:lvl4pPr>
            <a:lvl5pPr marL="1828637" indent="0">
              <a:buNone/>
              <a:defRPr sz="900"/>
            </a:lvl5pPr>
            <a:lvl6pPr marL="2285796" indent="0">
              <a:buNone/>
              <a:defRPr sz="900"/>
            </a:lvl6pPr>
            <a:lvl7pPr marL="2742954" indent="0">
              <a:buNone/>
              <a:defRPr sz="900"/>
            </a:lvl7pPr>
            <a:lvl8pPr marL="3200114" indent="0">
              <a:buNone/>
              <a:defRPr sz="900"/>
            </a:lvl8pPr>
            <a:lvl9pPr marL="3657272" indent="0">
              <a:buNone/>
              <a:defRPr sz="900"/>
            </a:lvl9pPr>
          </a:lstStyle>
          <a:p>
            <a:pPr lvl="0"/>
            <a:r>
              <a:rPr lang="en-US" smtClean="0"/>
              <a:t>Click to edit Master text styles</a:t>
            </a:r>
          </a:p>
        </p:txBody>
      </p:sp>
      <p:sp>
        <p:nvSpPr>
          <p:cNvPr id="5"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96069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15197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28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28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83386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75718806-2FB3-40BC-9FC2-B935EFF6C28E}" type="datetimeFigureOut">
              <a:rPr lang="en-US" smtClean="0">
                <a:solidFill>
                  <a:srgbClr val="000000"/>
                </a:solidFill>
                <a:latin typeface="Tahoma" pitchFamily="34" charset="0"/>
              </a:rPr>
              <a:pPr defTabSz="914400" fontAlgn="base">
                <a:spcBef>
                  <a:spcPct val="0"/>
                </a:spcBef>
                <a:spcAft>
                  <a:spcPct val="0"/>
                </a:spcAft>
              </a:pPr>
              <a:t>10/21/2014</a:t>
            </a:fld>
            <a:endParaRPr lang="en-US" dirty="0">
              <a:solidFill>
                <a:srgbClr val="000000"/>
              </a:solidFill>
              <a:latin typeface="Tahoma"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dirty="0">
              <a:solidFill>
                <a:srgbClr val="000000"/>
              </a:solidFill>
              <a:latin typeface="Tahoma"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7CC362-72AE-439C-993A-F6D8AA9142F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33400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052" y="735855"/>
            <a:ext cx="9134947" cy="1143000"/>
          </a:xfrm>
        </p:spPr>
        <p:txBody>
          <a:bodyPr anchor="t"/>
          <a:lstStyle>
            <a:lvl1pPr>
              <a:defRPr sz="3200" baseline="0"/>
            </a:lvl1pPr>
          </a:lstStyle>
          <a:p>
            <a:r>
              <a:rPr lang="en-US" dirty="0" smtClean="0"/>
              <a:t>Click to edit Title</a:t>
            </a:r>
            <a:endParaRPr lang="en-US" dirty="0"/>
          </a:p>
        </p:txBody>
      </p:sp>
      <p:sp>
        <p:nvSpPr>
          <p:cNvPr id="4" name="Content Placeholder 2"/>
          <p:cNvSpPr>
            <a:spLocks noGrp="1"/>
          </p:cNvSpPr>
          <p:nvPr>
            <p:ph idx="1" hasCustomPrompt="1"/>
          </p:nvPr>
        </p:nvSpPr>
        <p:spPr>
          <a:xfrm>
            <a:off x="436828" y="1960830"/>
            <a:ext cx="8122971" cy="3759200"/>
          </a:xfrm>
        </p:spPr>
        <p:txBody>
          <a:bodyPr/>
          <a:lstStyle>
            <a:lvl1pPr>
              <a:spcBef>
                <a:spcPts val="1200"/>
              </a:spcBef>
              <a:buClr>
                <a:schemeClr val="accent1"/>
              </a:buClr>
              <a:buSzPct val="100000"/>
              <a:buFont typeface="Wingdings" pitchFamily="2" charset="2"/>
              <a:buChar char="§"/>
              <a:defRPr b="1"/>
            </a:lvl1pPr>
            <a:lvl2pPr>
              <a:spcBef>
                <a:spcPts val="300"/>
              </a:spcBef>
              <a:buClr>
                <a:schemeClr val="accent2"/>
              </a:buClr>
              <a:buSzPct val="110000"/>
              <a:buFont typeface="Arial" pitchFamily="34" charset="0"/>
              <a:buChar char="•"/>
              <a:defRPr sz="2000"/>
            </a:lvl2pPr>
            <a:lvl3pPr>
              <a:spcBef>
                <a:spcPts val="300"/>
              </a:spcBef>
              <a:buClr>
                <a:schemeClr val="accent3"/>
              </a:buClr>
              <a:buSzPct val="60000"/>
              <a:buFont typeface="Wingdings" pitchFamily="2" charset="2"/>
              <a:buChar char="ü"/>
              <a:defRPr/>
            </a:lvl3pPr>
            <a:lvl4pPr>
              <a:spcBef>
                <a:spcPts val="300"/>
              </a:spcBef>
              <a:buClr>
                <a:schemeClr val="bg2"/>
              </a:buClr>
              <a:defRPr sz="1800"/>
            </a:lvl4pPr>
            <a:lvl5pPr>
              <a:spcBef>
                <a:spcPts val="300"/>
              </a:spcBef>
              <a:defRPr sz="18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13F9D-CB7A-4BC6-A32D-14D2A15B7CBC}"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672955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381000" y="0"/>
            <a:ext cx="0" cy="68580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a:solidFill>
                <a:srgbClr val="000000"/>
              </a:solidFill>
              <a:latin typeface="Tahoma" pitchFamily="34" charset="0"/>
            </a:endParaRPr>
          </a:p>
        </p:txBody>
      </p:sp>
      <p:sp>
        <p:nvSpPr>
          <p:cNvPr id="11" name="Line 2"/>
          <p:cNvSpPr>
            <a:spLocks noChangeShapeType="1"/>
          </p:cNvSpPr>
          <p:nvPr userDrawn="1"/>
        </p:nvSpPr>
        <p:spPr bwMode="auto">
          <a:xfrm>
            <a:off x="152400" y="0"/>
            <a:ext cx="0" cy="6858000"/>
          </a:xfrm>
          <a:prstGeom prst="line">
            <a:avLst/>
          </a:prstGeom>
          <a:noFill/>
          <a:ln w="127000">
            <a:solidFill>
              <a:srgbClr val="5A97B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a:solidFill>
                <a:srgbClr val="000000"/>
              </a:solidFill>
              <a:latin typeface="Tahoma" pitchFamily="34" charset="0"/>
            </a:endParaRPr>
          </a:p>
        </p:txBody>
      </p:sp>
    </p:spTree>
    <p:extLst>
      <p:ext uri="{BB962C8B-B14F-4D97-AF65-F5344CB8AC3E}">
        <p14:creationId xmlns:p14="http://schemas.microsoft.com/office/powerpoint/2010/main" val="3335977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 y="0"/>
            <a:ext cx="9142839" cy="6858000"/>
          </a:xfrm>
          <a:prstGeom prst="rect">
            <a:avLst/>
          </a:prstGeom>
        </p:spPr>
      </p:pic>
      <p:sp>
        <p:nvSpPr>
          <p:cNvPr id="2" name="Title 1"/>
          <p:cNvSpPr>
            <a:spLocks noGrp="1"/>
          </p:cNvSpPr>
          <p:nvPr>
            <p:ph type="ctrTitle"/>
          </p:nvPr>
        </p:nvSpPr>
        <p:spPr>
          <a:xfrm>
            <a:off x="2590800" y="1143000"/>
            <a:ext cx="5867400" cy="2686051"/>
          </a:xfrm>
        </p:spPr>
        <p:txBody>
          <a:bodyPr anchor="b"/>
          <a:lstStyle>
            <a:lvl1pPr algn="l">
              <a:lnSpc>
                <a:spcPct val="85000"/>
              </a:lnSpc>
              <a:defRPr b="1" i="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3962400"/>
            <a:ext cx="5867400" cy="1600200"/>
          </a:xfrm>
        </p:spPr>
        <p:txBody>
          <a:bodyPr>
            <a:normAutofit/>
          </a:bodyPr>
          <a:lstStyle>
            <a:lvl1pPr marL="0" indent="0" algn="l">
              <a:buNone/>
              <a:defRPr sz="2200" b="1"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595032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2808449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19572644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965" y="585259"/>
            <a:ext cx="8241863" cy="560860"/>
          </a:xfrm>
        </p:spPr>
        <p:txBody>
          <a:bodyPr lIns="0" tIns="0" rIns="0" bIns="0">
            <a:normAutofit/>
          </a:bodyPr>
          <a:lstStyle>
            <a:lvl1pPr algn="l">
              <a:defRPr sz="2600">
                <a:solidFill>
                  <a:schemeClr val="accent1">
                    <a:lumMod val="75000"/>
                  </a:schemeClr>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2965" y="1480207"/>
            <a:ext cx="8241863" cy="4703379"/>
          </a:xfrm>
        </p:spPr>
        <p:txBody>
          <a:bodyPr lIns="0" tIns="0" rIns="0" bIns="0">
            <a:normAutofit/>
          </a:bodyPr>
          <a:lstStyle>
            <a:lvl1pPr>
              <a:defRPr sz="2200">
                <a:latin typeface="Arial"/>
                <a:cs typeface="Arial"/>
              </a:defRPr>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3241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8"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5740850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10"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31280311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41456482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5"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39752419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8"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3982602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8"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1755742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12567738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42788837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0" y="0"/>
            <a:ext cx="9142839" cy="6858000"/>
          </a:xfrm>
          <a:prstGeom prst="rect">
            <a:avLst/>
          </a:prstGeom>
        </p:spPr>
      </p:pic>
      <p:sp>
        <p:nvSpPr>
          <p:cNvPr id="2" name="Title 1"/>
          <p:cNvSpPr>
            <a:spLocks noGrp="1"/>
          </p:cNvSpPr>
          <p:nvPr>
            <p:ph type="ctrTitle"/>
          </p:nvPr>
        </p:nvSpPr>
        <p:spPr>
          <a:xfrm>
            <a:off x="2590800" y="1143000"/>
            <a:ext cx="5867400" cy="2686051"/>
          </a:xfrm>
        </p:spPr>
        <p:txBody>
          <a:bodyPr anchor="b"/>
          <a:lstStyle>
            <a:lvl1pPr algn="l">
              <a:lnSpc>
                <a:spcPct val="85000"/>
              </a:lnSpc>
              <a:defRPr b="1" i="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3962400"/>
            <a:ext cx="5867400" cy="1600200"/>
          </a:xfrm>
        </p:spPr>
        <p:txBody>
          <a:bodyPr>
            <a:normAutofit/>
          </a:bodyPr>
          <a:lstStyle>
            <a:lvl1pPr marL="0" indent="0" algn="l">
              <a:buNone/>
              <a:defRPr sz="2200" b="1"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295278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3818834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8" indent="0" algn="ctr">
              <a:buNone/>
              <a:defRPr/>
            </a:lvl4pPr>
            <a:lvl5pPr marL="1828637" indent="0" algn="ctr">
              <a:buNone/>
              <a:defRPr/>
            </a:lvl5pPr>
            <a:lvl6pPr marL="2285796" indent="0" algn="ctr">
              <a:buNone/>
              <a:defRPr/>
            </a:lvl6pPr>
            <a:lvl7pPr marL="2742954" indent="0" algn="ctr">
              <a:buNone/>
              <a:defRPr/>
            </a:lvl7pPr>
            <a:lvl8pPr marL="3200114" indent="0" algn="ctr">
              <a:buNone/>
              <a:defRPr/>
            </a:lvl8pPr>
            <a:lvl9pPr marL="36572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30717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12442913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8"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0798396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10"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12302972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187687186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5"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147433198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8"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30554156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8"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35388939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37566742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dirty="0">
              <a:solidFill>
                <a:prstClr val="black"/>
              </a:solidFill>
            </a:endParaRPr>
          </a:p>
        </p:txBody>
      </p:sp>
      <p:sp>
        <p:nvSpPr>
          <p:cNvPr id="7" name="Slide Number Placeholder 5"/>
          <p:cNvSpPr>
            <a:spLocks noGrp="1"/>
          </p:cNvSpPr>
          <p:nvPr>
            <p:ph type="sldNum" sz="quarter" idx="12"/>
          </p:nvPr>
        </p:nvSpPr>
        <p:spPr>
          <a:xfrm>
            <a:off x="8647175" y="6309970"/>
            <a:ext cx="381000" cy="365125"/>
          </a:xfrm>
          <a:prstGeom prst="rect">
            <a:avLst/>
          </a:prstGeom>
        </p:spPr>
        <p:txBody>
          <a:bodyPr anchor="ctr"/>
          <a:lstStyle>
            <a:lvl1pPr algn="ctr">
              <a:defRPr sz="1100" b="1">
                <a:solidFill>
                  <a:schemeClr val="bg1"/>
                </a:solidFill>
              </a:defRPr>
            </a:lvl1pPr>
          </a:lstStyle>
          <a:p>
            <a:pPr defTabSz="914400"/>
            <a:fld id="{0E71BC33-6AA7-4754-9920-A6A1473362D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618094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buSzPct val="100000"/>
              <a:buFont typeface="Wingdings" pitchFamily="2" charset="2"/>
              <a:buChar char="§"/>
              <a:defRPr b="1"/>
            </a:lvl1pPr>
            <a:lvl2pPr>
              <a:spcBef>
                <a:spcPts val="300"/>
              </a:spcBef>
              <a:buFont typeface="Arial" pitchFamily="34" charset="0"/>
              <a:buChar char="•"/>
              <a:defRPr sz="2000"/>
            </a:lvl2pPr>
            <a:lvl3pPr>
              <a:spcBef>
                <a:spcPts val="300"/>
              </a:spcBef>
              <a:buSzPct val="60000"/>
              <a:buFont typeface="Courier New" pitchFamily="49" charset="0"/>
              <a:buChar char="o"/>
              <a:defRPr/>
            </a:lvl3pPr>
            <a:lvl4pPr>
              <a:spcBef>
                <a:spcPts val="300"/>
              </a:spcBef>
              <a:defRPr sz="1800"/>
            </a:lvl4pPr>
            <a:lvl5pPr>
              <a:spcBef>
                <a:spcPts val="3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234036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9" indent="0">
              <a:buNone/>
              <a:defRPr sz="1800"/>
            </a:lvl2pPr>
            <a:lvl3pPr marL="914318" indent="0">
              <a:buNone/>
              <a:defRPr sz="1600"/>
            </a:lvl3pPr>
            <a:lvl4pPr marL="1371478" indent="0">
              <a:buNone/>
              <a:defRPr sz="1400"/>
            </a:lvl4pPr>
            <a:lvl5pPr marL="1828637" indent="0">
              <a:buNone/>
              <a:defRPr sz="1400"/>
            </a:lvl5pPr>
            <a:lvl6pPr marL="2285796" indent="0">
              <a:buNone/>
              <a:defRPr sz="1400"/>
            </a:lvl6pPr>
            <a:lvl7pPr marL="2742954" indent="0">
              <a:buNone/>
              <a:defRPr sz="1400"/>
            </a:lvl7pPr>
            <a:lvl8pPr marL="3200114" indent="0">
              <a:buNone/>
              <a:defRPr sz="1400"/>
            </a:lvl8pPr>
            <a:lvl9pPr marL="3657272" indent="0">
              <a:buNone/>
              <a:defRPr sz="1400"/>
            </a:lvl9pPr>
          </a:lstStyle>
          <a:p>
            <a:pPr lvl="0"/>
            <a:r>
              <a:rPr lang="en-US" smtClean="0"/>
              <a:t>Click to edit Master text styles</a:t>
            </a:r>
          </a:p>
        </p:txBody>
      </p:sp>
    </p:spTree>
    <p:extLst>
      <p:ext uri="{BB962C8B-B14F-4D97-AF65-F5344CB8AC3E}">
        <p14:creationId xmlns:p14="http://schemas.microsoft.com/office/powerpoint/2010/main" val="233451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771900" cy="3759200"/>
          </a:xfrm>
        </p:spPr>
        <p:txBody>
          <a:bodyPr/>
          <a:lstStyle>
            <a:lvl1pPr>
              <a:spcBef>
                <a:spcPts val="1200"/>
              </a:spcBef>
              <a:buFont typeface="Wingdings" pitchFamily="2" charset="2"/>
              <a:buChar char="§"/>
              <a:defRPr sz="2400"/>
            </a:lvl1pPr>
            <a:lvl2pPr>
              <a:spcBef>
                <a:spcPts val="300"/>
              </a:spcBef>
              <a:buFont typeface="Arial" pitchFamily="34" charset="0"/>
              <a:buChar char="•"/>
              <a:defRPr sz="2000"/>
            </a:lvl2pPr>
            <a:lvl3pPr>
              <a:spcBef>
                <a:spcPts val="300"/>
              </a:spcBef>
              <a:buSzPct val="60000"/>
              <a:buFont typeface="Courier New" pitchFamily="49" charset="0"/>
              <a:buChar char="o"/>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67300" y="1752600"/>
            <a:ext cx="3771900" cy="3759200"/>
          </a:xfrm>
          <a:noFill/>
          <a:ln w="9525">
            <a:noFill/>
            <a:miter lim="800000"/>
            <a:headEnd/>
            <a:tailEnd/>
          </a:ln>
        </p:spPr>
        <p:txBody>
          <a:bodyPr vert="horz" wrap="square" lIns="91431" tIns="45715" rIns="91431" bIns="45715" numCol="1" anchor="t" anchorCtr="0" compatLnSpc="1">
            <a:prstTxWarp prst="textNoShape">
              <a:avLst/>
            </a:prstTxWarp>
          </a:bodyPr>
          <a:lstStyle>
            <a:lvl1pPr algn="l" rtl="0" eaLnBrk="0" fontAlgn="base" hangingPunct="0">
              <a:spcBef>
                <a:spcPct val="20000"/>
              </a:spcBef>
              <a:spcAft>
                <a:spcPct val="0"/>
              </a:spcAft>
              <a:defRPr lang="en-US" sz="2400" b="1" dirty="0" smtClean="0">
                <a:solidFill>
                  <a:srgbClr val="000066"/>
                </a:solidFill>
                <a:latin typeface="+mn-lt"/>
                <a:ea typeface="+mn-ea"/>
                <a:cs typeface="+mn-cs"/>
              </a:defRPr>
            </a:lvl1pPr>
            <a:lvl2pPr algn="l" rtl="0" eaLnBrk="0" fontAlgn="base" hangingPunct="0">
              <a:spcBef>
                <a:spcPct val="20000"/>
              </a:spcBef>
              <a:spcAft>
                <a:spcPct val="0"/>
              </a:spcAft>
              <a:defRPr lang="en-US" sz="2000" dirty="0" smtClean="0">
                <a:solidFill>
                  <a:srgbClr val="000066"/>
                </a:solidFill>
                <a:latin typeface="+mn-lt"/>
              </a:defRPr>
            </a:lvl2pPr>
            <a:lvl3pPr algn="l" rtl="0" eaLnBrk="0" fontAlgn="base" hangingPunct="0">
              <a:spcBef>
                <a:spcPct val="20000"/>
              </a:spcBef>
              <a:spcAft>
                <a:spcPct val="0"/>
              </a:spcAft>
              <a:defRPr lang="en-US" sz="2000" dirty="0" smtClean="0">
                <a:solidFill>
                  <a:srgbClr val="000066"/>
                </a:solidFill>
                <a:latin typeface="+mn-lt"/>
              </a:defRPr>
            </a:lvl3pPr>
            <a:lvl4pPr algn="l" rtl="0" eaLnBrk="0" fontAlgn="base" hangingPunct="0">
              <a:spcBef>
                <a:spcPct val="20000"/>
              </a:spcBef>
              <a:spcAft>
                <a:spcPct val="0"/>
              </a:spcAft>
              <a:defRPr lang="en-US" sz="1800" dirty="0" smtClean="0">
                <a:solidFill>
                  <a:srgbClr val="000066"/>
                </a:solidFill>
                <a:latin typeface="+mn-lt"/>
              </a:defRPr>
            </a:lvl4pPr>
            <a:lvl5pPr algn="l" rtl="0" eaLnBrk="0" fontAlgn="base" hangingPunct="0">
              <a:spcBef>
                <a:spcPct val="20000"/>
              </a:spcBef>
              <a:spcAft>
                <a:spcPct val="0"/>
              </a:spcAft>
              <a:defRPr lang="en-US" sz="1800" dirty="0">
                <a:solidFill>
                  <a:srgbClr val="000066"/>
                </a:solidFill>
                <a:latin typeface="+mn-lt"/>
              </a:defRPr>
            </a:lvl5pPr>
            <a:lvl6pPr>
              <a:defRPr sz="1800"/>
            </a:lvl6pPr>
            <a:lvl7pPr>
              <a:defRPr sz="1800"/>
            </a:lvl7pPr>
            <a:lvl8pPr>
              <a:defRPr sz="1800"/>
            </a:lvl8pPr>
            <a:lvl9pPr>
              <a:defRPr sz="1800"/>
            </a:lvl9pPr>
          </a:lstStyle>
          <a:p>
            <a:pPr marL="342869" lvl="0" indent="-342869" algn="l" rtl="0" eaLnBrk="0" fontAlgn="base" hangingPunct="0">
              <a:spcBef>
                <a:spcPts val="1200"/>
              </a:spcBef>
              <a:spcAft>
                <a:spcPct val="0"/>
              </a:spcAft>
              <a:buFont typeface="Wingdings" pitchFamily="2" charset="2"/>
              <a:buChar char="§"/>
            </a:pPr>
            <a:r>
              <a:rPr lang="en-US" dirty="0" smtClean="0"/>
              <a:t>Click to edit Master text styles</a:t>
            </a:r>
          </a:p>
          <a:p>
            <a:pPr marL="742884" lvl="1" indent="-285724" algn="l" rtl="0" eaLnBrk="0" fontAlgn="base" hangingPunct="0">
              <a:spcBef>
                <a:spcPts val="300"/>
              </a:spcBef>
              <a:spcAft>
                <a:spcPct val="0"/>
              </a:spcAft>
              <a:buFont typeface="Arial" pitchFamily="34" charset="0"/>
              <a:buChar char="•"/>
            </a:pPr>
            <a:r>
              <a:rPr lang="en-US" dirty="0" smtClean="0"/>
              <a:t>Second level</a:t>
            </a:r>
          </a:p>
          <a:p>
            <a:pPr marL="1142898" lvl="2" indent="-228580" algn="l" rtl="0" eaLnBrk="0" fontAlgn="base" hangingPunct="0">
              <a:spcBef>
                <a:spcPts val="300"/>
              </a:spcBef>
              <a:spcAft>
                <a:spcPct val="0"/>
              </a:spcAft>
              <a:buSzPct val="60000"/>
              <a:buFont typeface="Courier New" pitchFamily="49" charset="0"/>
              <a:buChar char="o"/>
            </a:pPr>
            <a:r>
              <a:rPr lang="en-US" dirty="0" smtClean="0"/>
              <a:t>Third level</a:t>
            </a:r>
          </a:p>
          <a:p>
            <a:pPr marL="1600056" lvl="3" indent="-228580" algn="l" rtl="0" eaLnBrk="0" fontAlgn="base" hangingPunct="0">
              <a:spcBef>
                <a:spcPts val="300"/>
              </a:spcBef>
              <a:spcAft>
                <a:spcPct val="0"/>
              </a:spcAft>
              <a:buChar char="–"/>
            </a:pPr>
            <a:r>
              <a:rPr lang="en-US" dirty="0" smtClean="0"/>
              <a:t>Fourth level</a:t>
            </a:r>
          </a:p>
          <a:p>
            <a:pPr marL="2057216" lvl="4" indent="-228580" algn="l" rtl="0" eaLnBrk="0" fontAlgn="base" hangingPunct="0">
              <a:spcBef>
                <a:spcPts val="300"/>
              </a:spcBef>
              <a:spcAft>
                <a:spcPct val="0"/>
              </a:spcAft>
              <a:buChar char="»"/>
            </a:pPr>
            <a:r>
              <a:rPr lang="en-US" dirty="0" smtClean="0"/>
              <a:t>Fifth level</a:t>
            </a:r>
            <a:endParaRPr lang="en-US" dirty="0"/>
          </a:p>
        </p:txBody>
      </p:sp>
      <p:sp>
        <p:nvSpPr>
          <p:cNvPr id="5"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
        <p:nvSpPr>
          <p:cNvPr id="6" name="Text Placeholder 6"/>
          <p:cNvSpPr>
            <a:spLocks noGrp="1"/>
          </p:cNvSpPr>
          <p:nvPr>
            <p:ph type="body" sz="quarter" idx="11" hasCustomPrompt="1"/>
          </p:nvPr>
        </p:nvSpPr>
        <p:spPr>
          <a:xfrm>
            <a:off x="8610600" y="64770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199708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2"/>
            <a:ext cx="4041776" cy="639762"/>
          </a:xfrm>
        </p:spPr>
        <p:txBody>
          <a:bodyPr anchor="b"/>
          <a:lstStyle>
            <a:lvl1pPr marL="0" indent="0">
              <a:buNone/>
              <a:defRPr sz="2400" b="1"/>
            </a:lvl1pPr>
            <a:lvl2pPr marL="457159" indent="0">
              <a:buNone/>
              <a:defRPr sz="2000" b="1"/>
            </a:lvl2pPr>
            <a:lvl3pPr marL="914318" indent="0">
              <a:buNone/>
              <a:defRPr sz="1800" b="1"/>
            </a:lvl3pPr>
            <a:lvl4pPr marL="1371478" indent="0">
              <a:buNone/>
              <a:defRPr sz="1600" b="1"/>
            </a:lvl4pPr>
            <a:lvl5pPr marL="1828637" indent="0">
              <a:buNone/>
              <a:defRPr sz="1600" b="1"/>
            </a:lvl5pPr>
            <a:lvl6pPr marL="2285796" indent="0">
              <a:buNone/>
              <a:defRPr sz="1600" b="1"/>
            </a:lvl6pPr>
            <a:lvl7pPr marL="2742954" indent="0">
              <a:buNone/>
              <a:defRPr sz="1600" b="1"/>
            </a:lvl7pPr>
            <a:lvl8pPr marL="3200114" indent="0">
              <a:buNone/>
              <a:defRPr sz="1600" b="1"/>
            </a:lvl8pPr>
            <a:lvl9pPr marL="36572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324572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42634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6"/>
          <p:cNvSpPr>
            <a:spLocks noGrp="1"/>
          </p:cNvSpPr>
          <p:nvPr>
            <p:ph type="body" sz="quarter" idx="10" hasCustomPrompt="1"/>
          </p:nvPr>
        </p:nvSpPr>
        <p:spPr>
          <a:xfrm>
            <a:off x="8458200" y="6324600"/>
            <a:ext cx="381000" cy="304800"/>
          </a:xfrm>
        </p:spPr>
        <p:txBody>
          <a:bodyPr/>
          <a:lstStyle>
            <a:lvl1pPr algn="ctr">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fld id="{A6145C3E-2D35-4B14-BFD2-5B09C631FFFF}" type="slidenum">
              <a:rPr lang="en-US" smtClean="0"/>
              <a:pPr lvl="0"/>
              <a:t>‹#›</a:t>
            </a:fld>
            <a:endParaRPr lang="en-US" dirty="0"/>
          </a:p>
        </p:txBody>
      </p:sp>
    </p:spTree>
    <p:extLst>
      <p:ext uri="{BB962C8B-B14F-4D97-AF65-F5344CB8AC3E}">
        <p14:creationId xmlns:p14="http://schemas.microsoft.com/office/powerpoint/2010/main" val="127751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jpeg"/><Relationship Id="rId2" Type="http://schemas.openxmlformats.org/officeDocument/2006/relationships/slideLayout" Target="../slideLayouts/slideLayout4.xml"/><Relationship Id="rId16"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BDA17-38F4-D44D-9C28-C465440CA7A5}" type="datetimeFigureOut">
              <a:rPr lang="en-US" smtClean="0"/>
              <a:t>10/21/2014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8DB0F-E589-1E4D-8E6E-04B55273C459}" type="slidenum">
              <a:rPr lang="en-US" smtClean="0"/>
              <a:t>‹#›</a:t>
            </a:fld>
            <a:endParaRPr lang="en-US" dirty="0"/>
          </a:p>
        </p:txBody>
      </p:sp>
    </p:spTree>
    <p:extLst>
      <p:ext uri="{BB962C8B-B14F-4D97-AF65-F5344CB8AC3E}">
        <p14:creationId xmlns:p14="http://schemas.microsoft.com/office/powerpoint/2010/main" val="352844321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Gill Sans"/>
          <a:ea typeface="+mj-ea"/>
          <a:cs typeface="Gill San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a:solidFill>
            <a:schemeClr val="tx1"/>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_final"/>
          <p:cNvPicPr>
            <a:picLocks noChangeAspect="1" noChangeArrowheads="1"/>
          </p:cNvPicPr>
          <p:nvPr/>
        </p:nvPicPr>
        <p:blipFill>
          <a:blip r:embed="rId16" cstate="print"/>
          <a:srcRect/>
          <a:stretch>
            <a:fillRect/>
          </a:stretch>
        </p:blipFill>
        <p:spPr bwMode="auto">
          <a:xfrm>
            <a:off x="0" y="1"/>
            <a:ext cx="2895600" cy="5978525"/>
          </a:xfrm>
          <a:prstGeom prst="rect">
            <a:avLst/>
          </a:prstGeom>
          <a:noFill/>
          <a:ln w="9525">
            <a:noFill/>
            <a:miter lim="800000"/>
            <a:headEnd/>
            <a:tailEnd/>
          </a:ln>
        </p:spPr>
      </p:pic>
      <p:pic>
        <p:nvPicPr>
          <p:cNvPr id="1027" name="Picture 6" descr="background"/>
          <p:cNvPicPr>
            <a:picLocks noChangeAspect="1" noChangeArrowheads="1"/>
          </p:cNvPicPr>
          <p:nvPr/>
        </p:nvPicPr>
        <p:blipFill>
          <a:blip r:embed="rId17" cstate="print">
            <a:lum bright="-50000" contrast="-50000"/>
          </a:blip>
          <a:srcRect t="33473" b="10034"/>
          <a:stretch>
            <a:fillRect/>
          </a:stretch>
        </p:blipFill>
        <p:spPr bwMode="auto">
          <a:xfrm>
            <a:off x="0" y="5943600"/>
            <a:ext cx="9144000" cy="914400"/>
          </a:xfrm>
          <a:prstGeom prst="rect">
            <a:avLst/>
          </a:prstGeom>
          <a:noFill/>
          <a:ln w="9525">
            <a:noFill/>
            <a:miter lim="800000"/>
            <a:headEnd/>
            <a:tailEnd/>
          </a:ln>
        </p:spPr>
      </p:pic>
      <p:pic>
        <p:nvPicPr>
          <p:cNvPr id="1028" name="Picture 10" descr="fhwa_transwhite"/>
          <p:cNvPicPr>
            <a:picLocks noChangeAspect="1" noChangeArrowheads="1"/>
          </p:cNvPicPr>
          <p:nvPr/>
        </p:nvPicPr>
        <p:blipFill rotWithShape="1">
          <a:blip r:embed="rId18" cstate="print"/>
          <a:srcRect l="-1" r="74520"/>
          <a:stretch/>
        </p:blipFill>
        <p:spPr bwMode="auto">
          <a:xfrm>
            <a:off x="727077" y="6081716"/>
            <a:ext cx="694944" cy="725487"/>
          </a:xfrm>
          <a:prstGeom prst="rect">
            <a:avLst/>
          </a:prstGeom>
          <a:noFill/>
          <a:ln w="9525">
            <a:noFill/>
            <a:miter lim="800000"/>
            <a:headEnd/>
            <a:tailEnd/>
          </a:ln>
        </p:spPr>
      </p:pic>
      <p:sp>
        <p:nvSpPr>
          <p:cNvPr id="39944" name="Rectangle 8"/>
          <p:cNvSpPr>
            <a:spLocks noGrp="1" noChangeArrowheads="1"/>
          </p:cNvSpPr>
          <p:nvPr>
            <p:ph type="title"/>
          </p:nvPr>
        </p:nvSpPr>
        <p:spPr bwMode="auto">
          <a:xfrm>
            <a:off x="304800" y="228600"/>
            <a:ext cx="7848600" cy="1143000"/>
          </a:xfrm>
          <a:prstGeom prst="rect">
            <a:avLst/>
          </a:prstGeom>
          <a:noFill/>
          <a:ln w="9525">
            <a:noFill/>
            <a:miter lim="800000"/>
            <a:headEnd/>
            <a:tailEnd/>
          </a:ln>
        </p:spPr>
        <p:txBody>
          <a:bodyPr vert="horz" wrap="square" lIns="91431" tIns="45715" rIns="91431" bIns="45715" numCol="1" anchor="ctr"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1143000" y="1752600"/>
            <a:ext cx="7696200" cy="375920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marL="342869" lvl="0" indent="-342869" algn="l" rtl="0" eaLnBrk="0" fontAlgn="base" hangingPunct="0">
              <a:spcBef>
                <a:spcPts val="1200"/>
              </a:spcBef>
              <a:spcAft>
                <a:spcPct val="0"/>
              </a:spcAft>
              <a:buSzPct val="100000"/>
              <a:buFont typeface="Wingdings" pitchFamily="2" charset="2"/>
              <a:buChar char="§"/>
            </a:pPr>
            <a:r>
              <a:rPr lang="en-US" dirty="0" smtClean="0"/>
              <a:t>Click to edit Master text styles</a:t>
            </a:r>
          </a:p>
          <a:p>
            <a:pPr marL="742884" lvl="1" indent="-285724" algn="l" rtl="0" eaLnBrk="0" fontAlgn="base" hangingPunct="0">
              <a:spcBef>
                <a:spcPts val="300"/>
              </a:spcBef>
              <a:spcAft>
                <a:spcPct val="0"/>
              </a:spcAft>
              <a:buFont typeface="Arial" pitchFamily="34" charset="0"/>
              <a:buChar char="•"/>
            </a:pPr>
            <a:r>
              <a:rPr lang="en-US" dirty="0" smtClean="0"/>
              <a:t>Second level</a:t>
            </a:r>
          </a:p>
          <a:p>
            <a:pPr marL="1142898" lvl="2" indent="-228580" algn="l" rtl="0" eaLnBrk="0" fontAlgn="base" hangingPunct="0">
              <a:spcBef>
                <a:spcPts val="300"/>
              </a:spcBef>
              <a:spcAft>
                <a:spcPct val="0"/>
              </a:spcAft>
              <a:buSzPct val="60000"/>
              <a:buFont typeface="Courier New" pitchFamily="49" charset="0"/>
              <a:buChar char="o"/>
            </a:pPr>
            <a:r>
              <a:rPr lang="en-US" dirty="0" smtClean="0"/>
              <a:t>Third level</a:t>
            </a:r>
          </a:p>
          <a:p>
            <a:pPr marL="1600056" lvl="3" indent="-228580" algn="l" rtl="0" eaLnBrk="0" fontAlgn="base" hangingPunct="0">
              <a:spcBef>
                <a:spcPts val="300"/>
              </a:spcBef>
              <a:spcAft>
                <a:spcPct val="0"/>
              </a:spcAft>
              <a:buChar char="–"/>
            </a:pPr>
            <a:r>
              <a:rPr lang="en-US" dirty="0" smtClean="0"/>
              <a:t>Fourth level</a:t>
            </a:r>
          </a:p>
          <a:p>
            <a:pPr marL="2057216" lvl="4" indent="-228580" algn="l" rtl="0" eaLnBrk="0" fontAlgn="base" hangingPunct="0">
              <a:spcBef>
                <a:spcPts val="300"/>
              </a:spcBef>
              <a:spcAft>
                <a:spcPct val="0"/>
              </a:spcAft>
              <a:buChar char="»"/>
            </a:pPr>
            <a:r>
              <a:rPr lang="en-US" dirty="0" smtClean="0"/>
              <a:t>Fifth level</a:t>
            </a:r>
            <a:endParaRPr lang="en-US" dirty="0"/>
          </a:p>
        </p:txBody>
      </p:sp>
      <p:sp>
        <p:nvSpPr>
          <p:cNvPr id="7" name="Slide Number Placeholder 6"/>
          <p:cNvSpPr>
            <a:spLocks noGrp="1"/>
          </p:cNvSpPr>
          <p:nvPr>
            <p:ph type="sldNum" sz="quarter" idx="4"/>
          </p:nvPr>
        </p:nvSpPr>
        <p:spPr>
          <a:xfrm>
            <a:off x="6553200" y="6356352"/>
            <a:ext cx="2133600" cy="365125"/>
          </a:xfrm>
          <a:prstGeom prst="rect">
            <a:avLst/>
          </a:prstGeom>
        </p:spPr>
        <p:txBody>
          <a:bodyPr vert="horz" lIns="91431" tIns="45715" rIns="91431" bIns="45715" rtlCol="0" anchor="ctr"/>
          <a:lstStyle>
            <a:lvl1pPr algn="r">
              <a:defRPr sz="1200">
                <a:solidFill>
                  <a:schemeClr val="bg1"/>
                </a:solidFill>
              </a:defRPr>
            </a:lvl1pPr>
          </a:lstStyle>
          <a:p>
            <a:pPr defTabSz="914400" fontAlgn="base">
              <a:spcBef>
                <a:spcPct val="0"/>
              </a:spcBef>
              <a:spcAft>
                <a:spcPct val="0"/>
              </a:spcAft>
            </a:pPr>
            <a:fld id="{855FBBD3-76E8-48E8-9F07-1D7B6881B586}" type="slidenum">
              <a:rPr lang="en-US" smtClean="0">
                <a:solidFill>
                  <a:srgbClr val="FFFFFF"/>
                </a:solidFill>
                <a:latin typeface="Tahoma" pitchFamily="34" charset="0"/>
              </a:rPr>
              <a:pPr defTabSz="914400" fontAlgn="base">
                <a:spcBef>
                  <a:spcPct val="0"/>
                </a:spcBef>
                <a:spcAft>
                  <a:spcPct val="0"/>
                </a:spcAft>
              </a:pPr>
              <a:t>‹#›</a:t>
            </a:fld>
            <a:endParaRPr lang="en-US" dirty="0">
              <a:solidFill>
                <a:srgbClr val="FFFFFF"/>
              </a:solidFill>
              <a:latin typeface="Tahoma" pitchFamily="34" charset="0"/>
            </a:endParaRPr>
          </a:p>
        </p:txBody>
      </p:sp>
      <p:sp>
        <p:nvSpPr>
          <p:cNvPr id="8" name="TextBox 7"/>
          <p:cNvSpPr txBox="1"/>
          <p:nvPr userDrawn="1"/>
        </p:nvSpPr>
        <p:spPr>
          <a:xfrm>
            <a:off x="1447800" y="5993394"/>
            <a:ext cx="3396635" cy="830997"/>
          </a:xfrm>
          <a:prstGeom prst="rect">
            <a:avLst/>
          </a:prstGeom>
          <a:noFill/>
        </p:spPr>
        <p:txBody>
          <a:bodyPr wrap="none" rtlCol="0">
            <a:spAutoFit/>
          </a:bodyPr>
          <a:lstStyle/>
          <a:p>
            <a:pPr defTabSz="914400" fontAlgn="base">
              <a:spcBef>
                <a:spcPct val="0"/>
              </a:spcBef>
              <a:spcAft>
                <a:spcPct val="0"/>
              </a:spcAft>
            </a:pPr>
            <a:r>
              <a:rPr lang="en-US" sz="1200" dirty="0" smtClean="0">
                <a:solidFill>
                  <a:srgbClr val="FFFFFF"/>
                </a:solidFill>
                <a:latin typeface="Tahoma" pitchFamily="34" charset="0"/>
              </a:rPr>
              <a:t>U.S Department of Transportation</a:t>
            </a:r>
          </a:p>
          <a:p>
            <a:pPr defTabSz="914400" fontAlgn="base">
              <a:spcBef>
                <a:spcPct val="0"/>
              </a:spcBef>
              <a:spcAft>
                <a:spcPct val="0"/>
              </a:spcAft>
            </a:pPr>
            <a:r>
              <a:rPr lang="en-US" dirty="0" smtClean="0">
                <a:solidFill>
                  <a:srgbClr val="FFFFFF"/>
                </a:solidFill>
                <a:latin typeface="Tahoma" pitchFamily="34" charset="0"/>
              </a:rPr>
              <a:t>Federal Highway Administration</a:t>
            </a:r>
          </a:p>
          <a:p>
            <a:pPr defTabSz="914400" fontAlgn="base">
              <a:spcBef>
                <a:spcPct val="0"/>
              </a:spcBef>
              <a:spcAft>
                <a:spcPct val="0"/>
              </a:spcAft>
            </a:pPr>
            <a:r>
              <a:rPr lang="en-US" dirty="0" smtClean="0">
                <a:solidFill>
                  <a:srgbClr val="FFFFFF"/>
                </a:solidFill>
                <a:latin typeface="Tahoma" pitchFamily="34" charset="0"/>
              </a:rPr>
              <a:t>Federal Transit Administration</a:t>
            </a:r>
            <a:endParaRPr lang="en-US" dirty="0">
              <a:solidFill>
                <a:srgbClr val="FFFFFF"/>
              </a:solidFill>
              <a:latin typeface="Tahoma" pitchFamily="34" charset="0"/>
            </a:endParaRPr>
          </a:p>
        </p:txBody>
      </p:sp>
    </p:spTree>
    <p:extLst>
      <p:ext uri="{BB962C8B-B14F-4D97-AF65-F5344CB8AC3E}">
        <p14:creationId xmlns:p14="http://schemas.microsoft.com/office/powerpoint/2010/main" val="301926066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5pPr>
      <a:lvl6pPr marL="457159"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6pPr>
      <a:lvl7pPr marL="914318"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7pPr>
      <a:lvl8pPr marL="1371478"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8pPr>
      <a:lvl9pPr marL="1828637"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9pPr>
    </p:titleStyle>
    <p:bodyStyle>
      <a:lvl1pPr marL="342869" indent="-342869" algn="l" rtl="0" eaLnBrk="0" fontAlgn="base" hangingPunct="0">
        <a:spcBef>
          <a:spcPct val="20000"/>
        </a:spcBef>
        <a:spcAft>
          <a:spcPct val="0"/>
        </a:spcAft>
        <a:buChar char="•"/>
        <a:defRPr lang="en-US" sz="2400" b="1" dirty="0" smtClean="0">
          <a:solidFill>
            <a:srgbClr val="000066"/>
          </a:solidFill>
          <a:latin typeface="+mn-lt"/>
          <a:ea typeface="+mn-ea"/>
          <a:cs typeface="+mn-cs"/>
        </a:defRPr>
      </a:lvl1pPr>
      <a:lvl2pPr marL="742884" indent="-285724" algn="l" rtl="0" eaLnBrk="0" fontAlgn="base" hangingPunct="0">
        <a:spcBef>
          <a:spcPct val="20000"/>
        </a:spcBef>
        <a:spcAft>
          <a:spcPct val="0"/>
        </a:spcAft>
        <a:buFont typeface="Wingdings" pitchFamily="2" charset="2"/>
        <a:buChar char="§"/>
        <a:defRPr lang="en-US" sz="2000" dirty="0" smtClean="0">
          <a:solidFill>
            <a:srgbClr val="000066"/>
          </a:solidFill>
          <a:latin typeface="+mn-lt"/>
        </a:defRPr>
      </a:lvl2pPr>
      <a:lvl3pPr marL="1142898" indent="-228580" algn="l" rtl="0" eaLnBrk="0" fontAlgn="base" hangingPunct="0">
        <a:spcBef>
          <a:spcPct val="20000"/>
        </a:spcBef>
        <a:spcAft>
          <a:spcPct val="0"/>
        </a:spcAft>
        <a:buChar char="•"/>
        <a:defRPr lang="en-US" sz="2000" dirty="0" smtClean="0">
          <a:solidFill>
            <a:srgbClr val="000066"/>
          </a:solidFill>
          <a:latin typeface="+mn-lt"/>
        </a:defRPr>
      </a:lvl3pPr>
      <a:lvl4pPr marL="1600056" indent="-228580" algn="l" rtl="0" eaLnBrk="0" fontAlgn="base" hangingPunct="0">
        <a:spcBef>
          <a:spcPct val="20000"/>
        </a:spcBef>
        <a:spcAft>
          <a:spcPct val="0"/>
        </a:spcAft>
        <a:buChar char="–"/>
        <a:defRPr lang="en-US" sz="1800" dirty="0" smtClean="0">
          <a:solidFill>
            <a:srgbClr val="000066"/>
          </a:solidFill>
          <a:latin typeface="+mn-lt"/>
        </a:defRPr>
      </a:lvl4pPr>
      <a:lvl5pPr marL="2057216" indent="-228580" algn="l" rtl="0" eaLnBrk="0" fontAlgn="base" hangingPunct="0">
        <a:spcBef>
          <a:spcPct val="20000"/>
        </a:spcBef>
        <a:spcAft>
          <a:spcPct val="0"/>
        </a:spcAft>
        <a:buChar char="»"/>
        <a:defRPr lang="en-US" sz="1800" dirty="0">
          <a:solidFill>
            <a:srgbClr val="000066"/>
          </a:solidFill>
          <a:latin typeface="+mn-lt"/>
        </a:defRPr>
      </a:lvl5pPr>
      <a:lvl6pPr marL="2514374" indent="-228580" algn="l" rtl="0" fontAlgn="base">
        <a:spcBef>
          <a:spcPct val="20000"/>
        </a:spcBef>
        <a:spcAft>
          <a:spcPct val="0"/>
        </a:spcAft>
        <a:buChar char="»"/>
        <a:defRPr sz="2800">
          <a:solidFill>
            <a:srgbClr val="000066"/>
          </a:solidFill>
          <a:latin typeface="+mn-lt"/>
        </a:defRPr>
      </a:lvl6pPr>
      <a:lvl7pPr marL="2971534" indent="-228580" algn="l" rtl="0" fontAlgn="base">
        <a:spcBef>
          <a:spcPct val="20000"/>
        </a:spcBef>
        <a:spcAft>
          <a:spcPct val="0"/>
        </a:spcAft>
        <a:buChar char="»"/>
        <a:defRPr sz="2800">
          <a:solidFill>
            <a:srgbClr val="000066"/>
          </a:solidFill>
          <a:latin typeface="+mn-lt"/>
        </a:defRPr>
      </a:lvl7pPr>
      <a:lvl8pPr marL="3428693" indent="-228580" algn="l" rtl="0" fontAlgn="base">
        <a:spcBef>
          <a:spcPct val="20000"/>
        </a:spcBef>
        <a:spcAft>
          <a:spcPct val="0"/>
        </a:spcAft>
        <a:buChar char="»"/>
        <a:defRPr sz="2800">
          <a:solidFill>
            <a:srgbClr val="000066"/>
          </a:solidFill>
          <a:latin typeface="+mn-lt"/>
        </a:defRPr>
      </a:lvl8pPr>
      <a:lvl9pPr marL="3885852" indent="-228580" algn="l" rtl="0" fontAlgn="base">
        <a:spcBef>
          <a:spcPct val="20000"/>
        </a:spcBef>
        <a:spcAft>
          <a:spcPct val="0"/>
        </a:spcAft>
        <a:buChar char="»"/>
        <a:defRPr sz="2800">
          <a:solidFill>
            <a:srgbClr val="000066"/>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0" y="0"/>
            <a:ext cx="914283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609054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000" b="1" i="0" kern="1200">
          <a:solidFill>
            <a:schemeClr val="accent1"/>
          </a:solidFill>
          <a:latin typeface="+mj-lt"/>
          <a:ea typeface="+mj-ea"/>
          <a:cs typeface="+mj-cs"/>
        </a:defRPr>
      </a:lvl1pPr>
    </p:titleStyle>
    <p:bodyStyle>
      <a:lvl1pPr marL="227013" indent="-227013" algn="l" defTabSz="914400" rtl="0" eaLnBrk="1" latinLnBrk="0" hangingPunct="1">
        <a:spcBef>
          <a:spcPct val="20000"/>
        </a:spcBef>
        <a:buClr>
          <a:schemeClr val="accent1"/>
        </a:buClr>
        <a:buSzPct val="100000"/>
        <a:buFont typeface="Wingdings 3" pitchFamily="18" charset="2"/>
        <a:buChar char=""/>
        <a:defRPr sz="26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Calibri" pitchFamily="34" charset="0"/>
        <a:buChar char="•"/>
        <a:defRPr sz="2300" kern="1200">
          <a:solidFill>
            <a:schemeClr val="tx1"/>
          </a:solidFill>
          <a:latin typeface="+mn-lt"/>
          <a:ea typeface="+mn-ea"/>
          <a:cs typeface="+mn-cs"/>
        </a:defRPr>
      </a:lvl2pPr>
      <a:lvl3pPr marL="1143000" indent="-228600" algn="l" defTabSz="914400" rtl="0" eaLnBrk="1" latinLnBrk="0" hangingPunct="1">
        <a:spcBef>
          <a:spcPct val="20000"/>
        </a:spcBef>
        <a:buClr>
          <a:srgbClr val="8E598D"/>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SzPct val="85000"/>
        <a:buFont typeface="Wingdings 3"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0" y="0"/>
            <a:ext cx="914283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19152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000" b="1" i="0" kern="1200">
          <a:solidFill>
            <a:schemeClr val="accent1"/>
          </a:solidFill>
          <a:latin typeface="+mj-lt"/>
          <a:ea typeface="+mj-ea"/>
          <a:cs typeface="+mj-cs"/>
        </a:defRPr>
      </a:lvl1pPr>
    </p:titleStyle>
    <p:bodyStyle>
      <a:lvl1pPr marL="227013" indent="-227013" algn="l" defTabSz="914400" rtl="0" eaLnBrk="1" latinLnBrk="0" hangingPunct="1">
        <a:spcBef>
          <a:spcPct val="20000"/>
        </a:spcBef>
        <a:buClr>
          <a:schemeClr val="accent1"/>
        </a:buClr>
        <a:buSzPct val="100000"/>
        <a:buFont typeface="Wingdings 3" pitchFamily="18" charset="2"/>
        <a:buChar char=""/>
        <a:defRPr sz="26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Calibri" pitchFamily="34" charset="0"/>
        <a:buChar char="•"/>
        <a:defRPr sz="2300" kern="1200">
          <a:solidFill>
            <a:schemeClr val="tx1"/>
          </a:solidFill>
          <a:latin typeface="+mn-lt"/>
          <a:ea typeface="+mn-ea"/>
          <a:cs typeface="+mn-cs"/>
        </a:defRPr>
      </a:lvl2pPr>
      <a:lvl3pPr marL="1143000" indent="-228600" algn="l" defTabSz="914400" rtl="0" eaLnBrk="1" latinLnBrk="0" hangingPunct="1">
        <a:spcBef>
          <a:spcPct val="20000"/>
        </a:spcBef>
        <a:buClr>
          <a:srgbClr val="8E598D"/>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SzPct val="85000"/>
        <a:buFont typeface="Wingdings 3"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hwa.dot.gov/planning/performance_based_planning/pbpp_guideboo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6149" y="877093"/>
            <a:ext cx="7748301" cy="984885"/>
          </a:xfrm>
          <a:prstGeom prst="rect">
            <a:avLst/>
          </a:prstGeom>
          <a:noFill/>
        </p:spPr>
        <p:txBody>
          <a:bodyPr wrap="square" lIns="0" tIns="0" rIns="0" bIns="0" rtlCol="0">
            <a:spAutoFit/>
          </a:bodyPr>
          <a:lstStyle/>
          <a:p>
            <a:r>
              <a:rPr lang="en-US" sz="3200" dirty="0">
                <a:solidFill>
                  <a:schemeClr val="bg1"/>
                </a:solidFill>
                <a:latin typeface="Arial"/>
                <a:cs typeface="Arial"/>
              </a:rPr>
              <a:t>Performance-Based Planning and </a:t>
            </a:r>
            <a:r>
              <a:rPr lang="en-US" sz="3200" dirty="0" smtClean="0">
                <a:solidFill>
                  <a:schemeClr val="bg1"/>
                </a:solidFill>
                <a:latin typeface="Arial"/>
                <a:cs typeface="Arial"/>
              </a:rPr>
              <a:t>Programming 1 Session</a:t>
            </a:r>
            <a:endParaRPr lang="en-US" sz="3200" dirty="0">
              <a:solidFill>
                <a:schemeClr val="bg1"/>
              </a:solidFill>
              <a:latin typeface="Arial"/>
              <a:cs typeface="Arial"/>
            </a:endParaRPr>
          </a:p>
        </p:txBody>
      </p:sp>
      <p:sp>
        <p:nvSpPr>
          <p:cNvPr id="4" name="TextBox 3"/>
          <p:cNvSpPr txBox="1"/>
          <p:nvPr/>
        </p:nvSpPr>
        <p:spPr>
          <a:xfrm>
            <a:off x="676149" y="1873821"/>
            <a:ext cx="7748301" cy="1846659"/>
          </a:xfrm>
          <a:prstGeom prst="rect">
            <a:avLst/>
          </a:prstGeom>
          <a:noFill/>
        </p:spPr>
        <p:txBody>
          <a:bodyPr wrap="square" lIns="0" tIns="0" rIns="0" bIns="0" rtlCol="0">
            <a:spAutoFit/>
          </a:bodyPr>
          <a:lstStyle/>
          <a:p>
            <a:endParaRPr lang="en-US" sz="2000" dirty="0" smtClean="0">
              <a:solidFill>
                <a:schemeClr val="bg1"/>
              </a:solidFill>
              <a:latin typeface="Arial"/>
              <a:cs typeface="Arial"/>
            </a:endParaRPr>
          </a:p>
          <a:p>
            <a:r>
              <a:rPr lang="en-US" sz="2000" dirty="0" smtClean="0">
                <a:solidFill>
                  <a:schemeClr val="bg1"/>
                </a:solidFill>
                <a:latin typeface="Arial"/>
                <a:cs typeface="Arial"/>
              </a:rPr>
              <a:t>AMPO  Annual Meeting,  October, 2014</a:t>
            </a:r>
          </a:p>
          <a:p>
            <a:endParaRPr lang="en-US" sz="2000" dirty="0" smtClean="0">
              <a:solidFill>
                <a:schemeClr val="bg1"/>
              </a:solidFill>
              <a:latin typeface="Arial"/>
              <a:cs typeface="Arial"/>
            </a:endParaRPr>
          </a:p>
          <a:p>
            <a:endParaRPr lang="en-US" sz="2000" dirty="0">
              <a:solidFill>
                <a:schemeClr val="bg1"/>
              </a:solidFill>
              <a:latin typeface="Arial"/>
              <a:cs typeface="Arial"/>
            </a:endParaRPr>
          </a:p>
          <a:p>
            <a:endParaRPr lang="en-US" sz="2000" dirty="0">
              <a:solidFill>
                <a:schemeClr val="bg1"/>
              </a:solidFill>
              <a:latin typeface="Arial"/>
              <a:cs typeface="Arial"/>
            </a:endParaRPr>
          </a:p>
          <a:p>
            <a:endParaRPr lang="en-US" sz="2000" dirty="0">
              <a:solidFill>
                <a:schemeClr val="bg1"/>
              </a:solidFill>
              <a:latin typeface="Arial"/>
              <a:cs typeface="Arial"/>
            </a:endParaRPr>
          </a:p>
        </p:txBody>
      </p:sp>
    </p:spTree>
    <p:extLst>
      <p:ext uri="{BB962C8B-B14F-4D97-AF65-F5344CB8AC3E}">
        <p14:creationId xmlns:p14="http://schemas.microsoft.com/office/powerpoint/2010/main" val="2012136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400"/>
            <a:ext cx="5867400" cy="1143000"/>
          </a:xfrm>
        </p:spPr>
        <p:txBody>
          <a:bodyPr/>
          <a:lstStyle/>
          <a:p>
            <a:r>
              <a:rPr lang="en-US" dirty="0" smtClean="0"/>
              <a:t>Ten Interrelated Rulemakings</a:t>
            </a:r>
            <a:endParaRPr lang="en-US" dirty="0"/>
          </a:p>
        </p:txBody>
      </p:sp>
      <p:sp>
        <p:nvSpPr>
          <p:cNvPr id="3" name="Content Placeholder 2"/>
          <p:cNvSpPr>
            <a:spLocks noGrp="1"/>
          </p:cNvSpPr>
          <p:nvPr>
            <p:ph idx="1"/>
          </p:nvPr>
        </p:nvSpPr>
        <p:spPr>
          <a:xfrm>
            <a:off x="152400" y="1168400"/>
            <a:ext cx="7543800" cy="5029200"/>
          </a:xfrm>
          <a:noFill/>
        </p:spPr>
        <p:txBody>
          <a:bodyPr/>
          <a:lstStyle/>
          <a:p>
            <a:pPr marL="457200" lvl="1" indent="0">
              <a:buNone/>
            </a:pPr>
            <a:r>
              <a:rPr lang="en-US" sz="1800" b="1" dirty="0" smtClean="0"/>
              <a:t>Planning</a:t>
            </a:r>
          </a:p>
          <a:p>
            <a:pPr marL="914400" lvl="2" indent="-223838">
              <a:spcBef>
                <a:spcPts val="0"/>
              </a:spcBef>
            </a:pPr>
            <a:r>
              <a:rPr lang="en-US" sz="1600" dirty="0" smtClean="0">
                <a:solidFill>
                  <a:schemeClr val="tx1"/>
                </a:solidFill>
              </a:rPr>
              <a:t>Statewide and Nonmetropolitan Trans Planning; Metropolitan Trans Planning </a:t>
            </a:r>
          </a:p>
          <a:p>
            <a:pPr marL="457200" lvl="1" indent="0">
              <a:buNone/>
            </a:pPr>
            <a:r>
              <a:rPr lang="en-US" sz="1800" b="1" dirty="0" smtClean="0"/>
              <a:t>Highway Safety</a:t>
            </a:r>
          </a:p>
          <a:p>
            <a:pPr marL="914400" lvl="2" indent="-223838">
              <a:spcBef>
                <a:spcPts val="0"/>
              </a:spcBef>
            </a:pPr>
            <a:r>
              <a:rPr lang="en-US" sz="1600" dirty="0" smtClean="0">
                <a:solidFill>
                  <a:prstClr val="black"/>
                </a:solidFill>
              </a:rPr>
              <a:t>Safety Performance Measures </a:t>
            </a:r>
          </a:p>
          <a:p>
            <a:pPr marL="914400" lvl="2" indent="-223838">
              <a:spcBef>
                <a:spcPts val="0"/>
              </a:spcBef>
            </a:pPr>
            <a:r>
              <a:rPr lang="en-US" sz="1600" dirty="0" smtClean="0">
                <a:solidFill>
                  <a:prstClr val="black"/>
                </a:solidFill>
              </a:rPr>
              <a:t>Highway Safety Improvement Program (HSIP)</a:t>
            </a:r>
          </a:p>
          <a:p>
            <a:pPr marL="914400" lvl="2" indent="-223838">
              <a:spcBef>
                <a:spcPts val="0"/>
              </a:spcBef>
            </a:pPr>
            <a:r>
              <a:rPr lang="en-US" sz="1600" dirty="0" smtClean="0">
                <a:solidFill>
                  <a:prstClr val="black"/>
                </a:solidFill>
              </a:rPr>
              <a:t>Highway Safety Grants Program</a:t>
            </a:r>
          </a:p>
          <a:p>
            <a:pPr marL="457200" lvl="1" indent="0">
              <a:buNone/>
            </a:pPr>
            <a:r>
              <a:rPr lang="en-US" sz="1800" b="1" dirty="0"/>
              <a:t>Highway Conditions</a:t>
            </a:r>
          </a:p>
          <a:p>
            <a:pPr marL="914400" lvl="2" indent="-223838">
              <a:spcBef>
                <a:spcPts val="0"/>
              </a:spcBef>
            </a:pPr>
            <a:r>
              <a:rPr lang="en-US" sz="1600" dirty="0">
                <a:solidFill>
                  <a:prstClr val="black"/>
                </a:solidFill>
              </a:rPr>
              <a:t>Pavement and Bridge </a:t>
            </a:r>
            <a:r>
              <a:rPr lang="en-US" sz="1600" dirty="0" smtClean="0">
                <a:solidFill>
                  <a:prstClr val="black"/>
                </a:solidFill>
              </a:rPr>
              <a:t>Condition Measures</a:t>
            </a:r>
            <a:endParaRPr lang="en-US" sz="1600" dirty="0">
              <a:solidFill>
                <a:prstClr val="black"/>
              </a:solidFill>
            </a:endParaRPr>
          </a:p>
          <a:p>
            <a:pPr marL="914400" lvl="2" indent="-223838">
              <a:spcBef>
                <a:spcPts val="0"/>
              </a:spcBef>
            </a:pPr>
            <a:r>
              <a:rPr lang="en-US" sz="1600" dirty="0" smtClean="0">
                <a:solidFill>
                  <a:prstClr val="black"/>
                </a:solidFill>
              </a:rPr>
              <a:t>Highway Asset </a:t>
            </a:r>
            <a:r>
              <a:rPr lang="en-US" sz="1600" dirty="0">
                <a:solidFill>
                  <a:prstClr val="black"/>
                </a:solidFill>
              </a:rPr>
              <a:t>Management </a:t>
            </a:r>
            <a:r>
              <a:rPr lang="en-US" sz="1600" dirty="0" smtClean="0">
                <a:solidFill>
                  <a:prstClr val="black"/>
                </a:solidFill>
              </a:rPr>
              <a:t>Plan</a:t>
            </a:r>
          </a:p>
          <a:p>
            <a:pPr marL="457200" lvl="1" indent="0">
              <a:buNone/>
            </a:pPr>
            <a:r>
              <a:rPr lang="en-US" sz="1800" b="1" dirty="0"/>
              <a:t>Congestion/System Performance </a:t>
            </a:r>
          </a:p>
          <a:p>
            <a:pPr marL="914400" lvl="2" indent="-223838">
              <a:spcBef>
                <a:spcPts val="0"/>
              </a:spcBef>
            </a:pPr>
            <a:r>
              <a:rPr lang="en-US" sz="1600" dirty="0">
                <a:solidFill>
                  <a:prstClr val="black"/>
                </a:solidFill>
              </a:rPr>
              <a:t>System </a:t>
            </a:r>
            <a:r>
              <a:rPr lang="en-US" sz="1600" dirty="0" smtClean="0">
                <a:solidFill>
                  <a:prstClr val="black"/>
                </a:solidFill>
              </a:rPr>
              <a:t>Performance, Congestion, Freight, and Emissions Performance Measures</a:t>
            </a:r>
            <a:endParaRPr lang="en-US" sz="1600" dirty="0">
              <a:solidFill>
                <a:prstClr val="black"/>
              </a:solidFill>
            </a:endParaRPr>
          </a:p>
          <a:p>
            <a:pPr marL="457200" lvl="1" indent="0">
              <a:buNone/>
            </a:pPr>
            <a:r>
              <a:rPr lang="en-US" sz="1800" b="1" dirty="0" smtClean="0"/>
              <a:t>Transit </a:t>
            </a:r>
            <a:r>
              <a:rPr lang="en-US" sz="1800" b="1" dirty="0"/>
              <a:t>Performance</a:t>
            </a:r>
          </a:p>
          <a:p>
            <a:pPr marL="914400" lvl="2" indent="-223838">
              <a:spcBef>
                <a:spcPts val="0"/>
              </a:spcBef>
            </a:pPr>
            <a:r>
              <a:rPr lang="en-US" sz="1600" dirty="0">
                <a:solidFill>
                  <a:prstClr val="black"/>
                </a:solidFill>
              </a:rPr>
              <a:t>Transit Asset </a:t>
            </a:r>
            <a:r>
              <a:rPr lang="en-US" sz="1600" dirty="0" smtClean="0">
                <a:solidFill>
                  <a:prstClr val="black"/>
                </a:solidFill>
              </a:rPr>
              <a:t>Management</a:t>
            </a:r>
            <a:endParaRPr lang="en-US" sz="1600" dirty="0">
              <a:solidFill>
                <a:prstClr val="black"/>
              </a:solidFill>
            </a:endParaRPr>
          </a:p>
          <a:p>
            <a:pPr marL="914400" lvl="2" indent="-223838">
              <a:spcBef>
                <a:spcPts val="0"/>
              </a:spcBef>
            </a:pPr>
            <a:r>
              <a:rPr lang="en-US" sz="1600" dirty="0">
                <a:solidFill>
                  <a:prstClr val="black"/>
                </a:solidFill>
              </a:rPr>
              <a:t>National Transit Safety </a:t>
            </a:r>
            <a:r>
              <a:rPr lang="en-US" sz="1600" dirty="0" smtClean="0">
                <a:solidFill>
                  <a:prstClr val="black"/>
                </a:solidFill>
              </a:rPr>
              <a:t>Program</a:t>
            </a:r>
            <a:endParaRPr lang="en-US" sz="1600" dirty="0">
              <a:solidFill>
                <a:prstClr val="black"/>
              </a:solidFill>
            </a:endParaRPr>
          </a:p>
          <a:p>
            <a:pPr marL="914400" lvl="2" indent="-223838">
              <a:spcBef>
                <a:spcPts val="0"/>
              </a:spcBef>
            </a:pPr>
            <a:r>
              <a:rPr lang="en-US" sz="1600" dirty="0">
                <a:solidFill>
                  <a:prstClr val="black"/>
                </a:solidFill>
              </a:rPr>
              <a:t>Transit Agency Safety </a:t>
            </a:r>
            <a:r>
              <a:rPr lang="en-US" sz="1600" dirty="0" smtClean="0">
                <a:solidFill>
                  <a:prstClr val="black"/>
                </a:solidFill>
              </a:rPr>
              <a:t>Plan</a:t>
            </a:r>
          </a:p>
          <a:p>
            <a:pPr marL="690562" lvl="2" indent="0">
              <a:buNone/>
            </a:pPr>
            <a:endParaRPr lang="en-US" sz="1600" dirty="0" smtClean="0">
              <a:solidFill>
                <a:prstClr val="black"/>
              </a:solidFill>
            </a:endParaRPr>
          </a:p>
          <a:p>
            <a:pPr lvl="2"/>
            <a:endParaRPr lang="en-US" sz="1600" dirty="0">
              <a:solidFill>
                <a:prstClr val="black"/>
              </a:solidFill>
            </a:endParaRPr>
          </a:p>
          <a:p>
            <a:pPr lvl="1"/>
            <a:endParaRPr lang="en-US" sz="2400" dirty="0" smtClean="0">
              <a:solidFill>
                <a:prstClr val="black"/>
              </a:solidFill>
            </a:endParaRPr>
          </a:p>
          <a:p>
            <a:pPr lvl="1"/>
            <a:endParaRPr lang="en-US" sz="2400" dirty="0">
              <a:solidFill>
                <a:prstClr val="black"/>
              </a:solidFill>
            </a:endParaRPr>
          </a:p>
          <a:p>
            <a:pPr lvl="1"/>
            <a:endParaRPr lang="en-US" sz="2400" dirty="0">
              <a:solidFill>
                <a:prstClr val="black"/>
              </a:solidFill>
            </a:endParaRPr>
          </a:p>
          <a:p>
            <a:pPr lvl="1"/>
            <a:endParaRPr lang="en-US" sz="2400" dirty="0"/>
          </a:p>
        </p:txBody>
      </p:sp>
      <p:sp>
        <p:nvSpPr>
          <p:cNvPr id="6" name="Slide Number Placeholder 3"/>
          <p:cNvSpPr>
            <a:spLocks noGrp="1"/>
          </p:cNvSpPr>
          <p:nvPr>
            <p:ph type="sldNum" sz="quarter" idx="4294967295"/>
          </p:nvPr>
        </p:nvSpPr>
        <p:spPr>
          <a:xfrm>
            <a:off x="7696200" y="6553200"/>
            <a:ext cx="14478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fld id="{F065D133-7BF7-42A3-AAA4-C65CDAD99F2B}" type="slidenum">
              <a:rPr lang="en-US" b="0" smtClean="0">
                <a:solidFill>
                  <a:schemeClr val="bg1"/>
                </a:solidFill>
              </a:rPr>
              <a:pPr eaLnBrk="1" hangingPunct="1"/>
              <a:t>10</a:t>
            </a:fld>
            <a:endParaRPr lang="en-US" b="0" dirty="0" smtClean="0">
              <a:solidFill>
                <a:schemeClr val="bg1"/>
              </a:solidFill>
            </a:endParaRPr>
          </a:p>
        </p:txBody>
      </p:sp>
    </p:spTree>
    <p:extLst>
      <p:ext uri="{BB962C8B-B14F-4D97-AF65-F5344CB8AC3E}">
        <p14:creationId xmlns:p14="http://schemas.microsoft.com/office/powerpoint/2010/main" val="182590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MAP-21  FHWA TPM Rulemaking Schedule</a:t>
            </a:r>
          </a:p>
        </p:txBody>
      </p:sp>
      <p:graphicFrame>
        <p:nvGraphicFramePr>
          <p:cNvPr id="4" name="Table 1"/>
          <p:cNvGraphicFramePr>
            <a:graphicFrameLocks noGrp="1"/>
          </p:cNvGraphicFramePr>
          <p:nvPr>
            <p:extLst>
              <p:ext uri="{D42A27DB-BD31-4B8C-83A1-F6EECF244321}">
                <p14:modId xmlns:p14="http://schemas.microsoft.com/office/powerpoint/2010/main" val="1386755110"/>
              </p:ext>
            </p:extLst>
          </p:nvPr>
        </p:nvGraphicFramePr>
        <p:xfrm>
          <a:off x="467544" y="1376772"/>
          <a:ext cx="8352928" cy="4285300"/>
        </p:xfrm>
        <a:graphic>
          <a:graphicData uri="http://schemas.openxmlformats.org/drawingml/2006/table">
            <a:tbl>
              <a:tblPr firstRow="1" bandRow="1">
                <a:tableStyleId>{5C22544A-7EE6-4342-B048-85BDC9FD1C3A}</a:tableStyleId>
              </a:tblPr>
              <a:tblGrid>
                <a:gridCol w="3356312"/>
                <a:gridCol w="2498308"/>
                <a:gridCol w="2498308"/>
              </a:tblGrid>
              <a:tr h="497881">
                <a:tc>
                  <a:txBody>
                    <a:bodyPr/>
                    <a:lstStyle/>
                    <a:p>
                      <a:r>
                        <a:rPr lang="en-US" sz="2400" dirty="0" smtClean="0"/>
                        <a:t>Performance Area</a:t>
                      </a:r>
                      <a:endParaRPr lang="en-US" sz="2400" dirty="0"/>
                    </a:p>
                  </a:txBody>
                  <a:tcPr/>
                </a:tc>
                <a:tc>
                  <a:txBody>
                    <a:bodyPr/>
                    <a:lstStyle/>
                    <a:p>
                      <a:r>
                        <a:rPr lang="en-US" sz="2400" dirty="0" smtClean="0"/>
                        <a:t>NPRM</a:t>
                      </a:r>
                      <a:endParaRPr lang="en-US" sz="2400" dirty="0"/>
                    </a:p>
                  </a:txBody>
                  <a:tcPr/>
                </a:tc>
                <a:tc>
                  <a:txBody>
                    <a:bodyPr/>
                    <a:lstStyle/>
                    <a:p>
                      <a:r>
                        <a:rPr lang="en-US" sz="2400" dirty="0" smtClean="0"/>
                        <a:t>Comments due</a:t>
                      </a:r>
                      <a:endParaRPr lang="en-US" sz="2400" dirty="0"/>
                    </a:p>
                  </a:txBody>
                  <a:tcPr/>
                </a:tc>
              </a:tr>
              <a:tr h="366215">
                <a:tc gridSpan="2">
                  <a:txBody>
                    <a:bodyPr/>
                    <a:lstStyle/>
                    <a:p>
                      <a:r>
                        <a:rPr lang="en-US" sz="1800" b="1" u="none" dirty="0" smtClean="0"/>
                        <a:t>FHWA:</a:t>
                      </a:r>
                      <a:endParaRPr lang="en-US" sz="1800" b="1" u="none" dirty="0"/>
                    </a:p>
                  </a:txBody>
                  <a:tcPr anchor="ctr"/>
                </a:tc>
                <a:tc hMerge="1">
                  <a:txBody>
                    <a:bodyPr/>
                    <a:lstStyle/>
                    <a:p>
                      <a:endParaRPr lang="en-US"/>
                    </a:p>
                  </a:txBody>
                  <a:tcPr/>
                </a:tc>
                <a:tc>
                  <a:txBody>
                    <a:bodyPr/>
                    <a:lstStyle/>
                    <a:p>
                      <a:endParaRPr lang="en-US" sz="1800" b="1" u="none" dirty="0"/>
                    </a:p>
                  </a:txBody>
                  <a:tcPr anchor="ctr"/>
                </a:tc>
              </a:tr>
              <a:tr h="460254">
                <a:tc>
                  <a:txBody>
                    <a:bodyPr/>
                    <a:lstStyle/>
                    <a:p>
                      <a:r>
                        <a:rPr lang="en-US" sz="1800" b="0" dirty="0" smtClean="0"/>
                        <a:t>Safety Performance Measures</a:t>
                      </a:r>
                      <a:endParaRPr lang="en-US" sz="1800" b="0" dirty="0"/>
                    </a:p>
                  </a:txBody>
                  <a:tcPr anchor="ctr"/>
                </a:tc>
                <a:tc>
                  <a:txBody>
                    <a:bodyPr/>
                    <a:lstStyle/>
                    <a:p>
                      <a:r>
                        <a:rPr lang="en-US" sz="1800" dirty="0" smtClean="0">
                          <a:solidFill>
                            <a:schemeClr val="tx1"/>
                          </a:solidFill>
                        </a:rPr>
                        <a:t>March 11, </a:t>
                      </a:r>
                      <a:r>
                        <a:rPr lang="en-US" sz="1800" baseline="0" dirty="0" smtClean="0">
                          <a:solidFill>
                            <a:schemeClr val="tx1"/>
                          </a:solidFill>
                        </a:rPr>
                        <a:t>2014</a:t>
                      </a:r>
                      <a:endParaRPr lang="en-US" sz="1800" dirty="0">
                        <a:solidFill>
                          <a:schemeClr val="tx1"/>
                        </a:solidFill>
                      </a:endParaRPr>
                    </a:p>
                  </a:txBody>
                  <a:tcPr anchor="ctr"/>
                </a:tc>
                <a:tc>
                  <a:txBody>
                    <a:bodyPr/>
                    <a:lstStyle/>
                    <a:p>
                      <a:r>
                        <a:rPr lang="en-US" sz="1800" u="sng" dirty="0" smtClean="0">
                          <a:solidFill>
                            <a:schemeClr val="tx1"/>
                          </a:solidFill>
                        </a:rPr>
                        <a:t>Closed</a:t>
                      </a:r>
                      <a:r>
                        <a:rPr lang="en-US" sz="1800" dirty="0" smtClean="0">
                          <a:solidFill>
                            <a:schemeClr val="tx1"/>
                          </a:solidFill>
                        </a:rPr>
                        <a:t> June 30, 2014</a:t>
                      </a:r>
                      <a:endParaRPr lang="en-US" sz="1800" dirty="0">
                        <a:solidFill>
                          <a:schemeClr val="tx1"/>
                        </a:solidFill>
                      </a:endParaRPr>
                    </a:p>
                  </a:txBody>
                  <a:tcPr anchor="ctr">
                    <a:solidFill>
                      <a:srgbClr val="FFC000"/>
                    </a:solidFill>
                  </a:tcPr>
                </a:tc>
              </a:tr>
              <a:tr h="496812">
                <a:tc>
                  <a:txBody>
                    <a:bodyPr/>
                    <a:lstStyle/>
                    <a:p>
                      <a:r>
                        <a:rPr lang="en-US" sz="1800" b="0" dirty="0" smtClean="0"/>
                        <a:t>Highway Safety Improvement Program</a:t>
                      </a:r>
                      <a:endParaRPr lang="en-US" sz="1800" b="0" dirty="0"/>
                    </a:p>
                  </a:txBody>
                  <a:tcPr anchor="ctr"/>
                </a:tc>
                <a:tc>
                  <a:txBody>
                    <a:bodyPr/>
                    <a:lstStyle/>
                    <a:p>
                      <a:r>
                        <a:rPr lang="en-US" sz="1800" dirty="0" smtClean="0">
                          <a:solidFill>
                            <a:schemeClr val="tx1"/>
                          </a:solidFill>
                        </a:rPr>
                        <a:t>March 28, 2014</a:t>
                      </a:r>
                      <a:endParaRPr lang="en-US" sz="18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sng" dirty="0" smtClean="0">
                          <a:solidFill>
                            <a:schemeClr val="tx1"/>
                          </a:solidFill>
                        </a:rPr>
                        <a:t>Closed</a:t>
                      </a:r>
                      <a:r>
                        <a:rPr lang="en-US" sz="1800" dirty="0" smtClean="0">
                          <a:solidFill>
                            <a:schemeClr val="tx1"/>
                          </a:solidFill>
                        </a:rPr>
                        <a:t> June 30, 2014</a:t>
                      </a:r>
                    </a:p>
                    <a:p>
                      <a:endParaRPr lang="en-US" sz="1800" dirty="0">
                        <a:solidFill>
                          <a:schemeClr val="tx1"/>
                        </a:solidFill>
                      </a:endParaRPr>
                    </a:p>
                  </a:txBody>
                  <a:tcPr anchor="ctr">
                    <a:solidFill>
                      <a:srgbClr val="FFC000"/>
                    </a:solidFill>
                  </a:tcPr>
                </a:tc>
              </a:tr>
              <a:tr h="496812">
                <a:tc>
                  <a:txBody>
                    <a:bodyPr/>
                    <a:lstStyle/>
                    <a:p>
                      <a:r>
                        <a:rPr lang="en-US" sz="1800" b="0" dirty="0" smtClean="0"/>
                        <a:t>Statewide and Metro Planning; Non-Metro Planning</a:t>
                      </a:r>
                    </a:p>
                  </a:txBody>
                  <a:tcPr anchor="ctr"/>
                </a:tc>
                <a:tc>
                  <a:txBody>
                    <a:bodyPr/>
                    <a:lstStyle/>
                    <a:p>
                      <a:r>
                        <a:rPr lang="en-US" sz="1800" baseline="0" dirty="0" smtClean="0"/>
                        <a:t>June 2, 2014</a:t>
                      </a:r>
                      <a:endParaRPr lang="en-US" sz="1800" dirty="0"/>
                    </a:p>
                  </a:txBody>
                  <a:tcPr anchor="ctr"/>
                </a:tc>
                <a:tc>
                  <a:txBody>
                    <a:bodyPr/>
                    <a:lstStyle/>
                    <a:p>
                      <a:r>
                        <a:rPr lang="en-US" sz="1800" dirty="0" smtClean="0"/>
                        <a:t>Open until </a:t>
                      </a:r>
                    </a:p>
                    <a:p>
                      <a:r>
                        <a:rPr lang="en-US" sz="1800" dirty="0" smtClean="0"/>
                        <a:t>October 2, 2014</a:t>
                      </a:r>
                      <a:endParaRPr lang="en-US" sz="1800" dirty="0"/>
                    </a:p>
                  </a:txBody>
                  <a:tcPr anchor="ctr">
                    <a:solidFill>
                      <a:srgbClr val="92D050"/>
                    </a:solidFill>
                  </a:tcPr>
                </a:tc>
              </a:tr>
              <a:tr h="496812">
                <a:tc>
                  <a:txBody>
                    <a:bodyPr/>
                    <a:lstStyle/>
                    <a:p>
                      <a:r>
                        <a:rPr lang="en-US" sz="1800" b="0" dirty="0" smtClean="0"/>
                        <a:t>Pavement and Bridge Performance Measures</a:t>
                      </a:r>
                      <a:endParaRPr lang="en-US" sz="1800" b="0" dirty="0"/>
                    </a:p>
                  </a:txBody>
                  <a:tcPr anchor="ctr"/>
                </a:tc>
                <a:tc>
                  <a:txBody>
                    <a:bodyPr/>
                    <a:lstStyle/>
                    <a:p>
                      <a:r>
                        <a:rPr lang="en-US" sz="1800" dirty="0" smtClean="0"/>
                        <a:t>October 2014</a:t>
                      </a:r>
                      <a:endParaRPr lang="en-US" sz="1800" dirty="0"/>
                    </a:p>
                  </a:txBody>
                  <a:tcPr anchor="ctr"/>
                </a:tc>
                <a:tc>
                  <a:txBody>
                    <a:bodyPr/>
                    <a:lstStyle/>
                    <a:p>
                      <a:r>
                        <a:rPr lang="en-US" sz="1800" dirty="0" smtClean="0"/>
                        <a:t>90 days</a:t>
                      </a:r>
                      <a:endParaRPr lang="en-US" sz="1800" dirty="0"/>
                    </a:p>
                  </a:txBody>
                  <a:tcPr anchor="ctr"/>
                </a:tc>
              </a:tr>
              <a:tr h="496812">
                <a:tc>
                  <a:txBody>
                    <a:bodyPr/>
                    <a:lstStyle/>
                    <a:p>
                      <a:r>
                        <a:rPr lang="en-US" sz="1800" b="0" dirty="0" smtClean="0"/>
                        <a:t>Highway</a:t>
                      </a:r>
                      <a:r>
                        <a:rPr lang="en-US" sz="1800" b="0" baseline="0" dirty="0" smtClean="0"/>
                        <a:t> </a:t>
                      </a:r>
                      <a:r>
                        <a:rPr lang="en-US" sz="1800" b="0" dirty="0" smtClean="0"/>
                        <a:t>Asset Management Plan</a:t>
                      </a:r>
                      <a:endParaRPr lang="en-US" sz="1800" b="0" dirty="0"/>
                    </a:p>
                  </a:txBody>
                  <a:tcPr anchor="ctr">
                    <a:lnB w="12700" cmpd="sng">
                      <a:noFill/>
                    </a:lnB>
                  </a:tcPr>
                </a:tc>
                <a:tc>
                  <a:txBody>
                    <a:bodyPr/>
                    <a:lstStyle/>
                    <a:p>
                      <a:r>
                        <a:rPr lang="en-US" sz="1800" dirty="0" smtClean="0"/>
                        <a:t>December </a:t>
                      </a:r>
                      <a:r>
                        <a:rPr lang="en-US" sz="1800" baseline="0" dirty="0" smtClean="0"/>
                        <a:t>2014</a:t>
                      </a:r>
                      <a:endParaRPr lang="en-US" sz="1800" dirty="0"/>
                    </a:p>
                  </a:txBody>
                  <a:tcPr anchor="ctr">
                    <a:lnB w="12700" cmpd="sng">
                      <a:noFill/>
                    </a:lnB>
                  </a:tcPr>
                </a:tc>
                <a:tc>
                  <a:txBody>
                    <a:bodyPr/>
                    <a:lstStyle/>
                    <a:p>
                      <a:r>
                        <a:rPr lang="en-US" sz="1800" dirty="0" smtClean="0"/>
                        <a:t>60 days</a:t>
                      </a:r>
                      <a:endParaRPr lang="en-US" sz="1800" dirty="0"/>
                    </a:p>
                  </a:txBody>
                  <a:tcPr anchor="ctr">
                    <a:lnB w="12700" cmpd="sng">
                      <a:noFill/>
                    </a:lnB>
                  </a:tcPr>
                </a:tc>
              </a:tr>
              <a:tr h="421978">
                <a:tc>
                  <a:txBody>
                    <a:bodyPr/>
                    <a:lstStyle/>
                    <a:p>
                      <a:r>
                        <a:rPr lang="en-US" sz="1800" b="0" dirty="0" smtClean="0"/>
                        <a:t>System Performance</a:t>
                      </a:r>
                      <a:r>
                        <a:rPr lang="en-US" sz="1800" b="0" baseline="0" dirty="0" smtClean="0"/>
                        <a:t> Measures</a:t>
                      </a:r>
                      <a:endParaRPr lang="en-US" sz="1800" b="0" dirty="0"/>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January  </a:t>
                      </a:r>
                      <a:r>
                        <a:rPr lang="en-US" sz="1800" baseline="0" dirty="0" smtClean="0"/>
                        <a:t>2015</a:t>
                      </a:r>
                      <a:endParaRPr lang="en-US" sz="1800" dirty="0"/>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90 days</a:t>
                      </a:r>
                      <a:endParaRPr lang="en-US" sz="1800" dirty="0"/>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20285">
                <a:tc gridSpan="2">
                  <a:txBody>
                    <a:bodyPr/>
                    <a:lstStyle/>
                    <a:p>
                      <a:endParaRPr lang="en-US" sz="200" dirty="0"/>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sz="200" dirty="0"/>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66183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MAP-21  FHWA </a:t>
            </a:r>
            <a:r>
              <a:rPr lang="en-US" b="1" dirty="0" smtClean="0"/>
              <a:t>Rulemaking </a:t>
            </a:r>
            <a:r>
              <a:rPr lang="en-US" b="1" dirty="0"/>
              <a:t>Schedule</a:t>
            </a:r>
          </a:p>
        </p:txBody>
      </p:sp>
      <p:graphicFrame>
        <p:nvGraphicFramePr>
          <p:cNvPr id="4" name="Table 1"/>
          <p:cNvGraphicFramePr>
            <a:graphicFrameLocks noGrp="1"/>
          </p:cNvGraphicFramePr>
          <p:nvPr>
            <p:extLst>
              <p:ext uri="{D42A27DB-BD31-4B8C-83A1-F6EECF244321}">
                <p14:modId xmlns:p14="http://schemas.microsoft.com/office/powerpoint/2010/main" val="1718884510"/>
              </p:ext>
            </p:extLst>
          </p:nvPr>
        </p:nvGraphicFramePr>
        <p:xfrm>
          <a:off x="467544" y="1376772"/>
          <a:ext cx="8352928" cy="1626096"/>
        </p:xfrm>
        <a:graphic>
          <a:graphicData uri="http://schemas.openxmlformats.org/drawingml/2006/table">
            <a:tbl>
              <a:tblPr firstRow="1" bandRow="1">
                <a:tableStyleId>{5C22544A-7EE6-4342-B048-85BDC9FD1C3A}</a:tableStyleId>
              </a:tblPr>
              <a:tblGrid>
                <a:gridCol w="3356312"/>
                <a:gridCol w="2498308"/>
                <a:gridCol w="2498308"/>
              </a:tblGrid>
              <a:tr h="497881">
                <a:tc>
                  <a:txBody>
                    <a:bodyPr/>
                    <a:lstStyle/>
                    <a:p>
                      <a:r>
                        <a:rPr lang="en-US" sz="2400" dirty="0" smtClean="0"/>
                        <a:t>Planning Area</a:t>
                      </a:r>
                      <a:endParaRPr lang="en-US" sz="2400" dirty="0"/>
                    </a:p>
                  </a:txBody>
                  <a:tcPr/>
                </a:tc>
                <a:tc>
                  <a:txBody>
                    <a:bodyPr/>
                    <a:lstStyle/>
                    <a:p>
                      <a:r>
                        <a:rPr lang="en-US" sz="2400" dirty="0" smtClean="0"/>
                        <a:t>NPRM</a:t>
                      </a:r>
                      <a:endParaRPr lang="en-US" sz="2400" dirty="0"/>
                    </a:p>
                  </a:txBody>
                  <a:tcPr/>
                </a:tc>
                <a:tc>
                  <a:txBody>
                    <a:bodyPr/>
                    <a:lstStyle/>
                    <a:p>
                      <a:r>
                        <a:rPr lang="en-US" sz="2400" dirty="0" smtClean="0"/>
                        <a:t>Comments due</a:t>
                      </a:r>
                      <a:endParaRPr lang="en-US" sz="2400" dirty="0"/>
                    </a:p>
                  </a:txBody>
                  <a:tcPr/>
                </a:tc>
              </a:tr>
              <a:tr h="366215">
                <a:tc gridSpan="2">
                  <a:txBody>
                    <a:bodyPr/>
                    <a:lstStyle/>
                    <a:p>
                      <a:r>
                        <a:rPr lang="en-US" sz="1800" b="1" u="none" dirty="0" smtClean="0"/>
                        <a:t>FHWA:</a:t>
                      </a:r>
                      <a:endParaRPr lang="en-US" sz="1800" b="1" u="none" dirty="0"/>
                    </a:p>
                  </a:txBody>
                  <a:tcPr anchor="ctr"/>
                </a:tc>
                <a:tc hMerge="1">
                  <a:txBody>
                    <a:bodyPr/>
                    <a:lstStyle/>
                    <a:p>
                      <a:endParaRPr lang="en-US"/>
                    </a:p>
                  </a:txBody>
                  <a:tcPr/>
                </a:tc>
                <a:tc>
                  <a:txBody>
                    <a:bodyPr/>
                    <a:lstStyle/>
                    <a:p>
                      <a:endParaRPr lang="en-US" sz="1800" b="1" u="none" dirty="0"/>
                    </a:p>
                  </a:txBody>
                  <a:tcPr anchor="ctr"/>
                </a:tc>
              </a:tr>
              <a:tr h="496812">
                <a:tc>
                  <a:txBody>
                    <a:bodyPr/>
                    <a:lstStyle/>
                    <a:p>
                      <a:r>
                        <a:rPr lang="en-US" sz="1800" b="0" dirty="0" smtClean="0"/>
                        <a:t>Planning and Environmental Linkages</a:t>
                      </a:r>
                    </a:p>
                  </a:txBody>
                  <a:tcPr anchor="ctr"/>
                </a:tc>
                <a:tc>
                  <a:txBody>
                    <a:bodyPr/>
                    <a:lstStyle/>
                    <a:p>
                      <a:r>
                        <a:rPr lang="en-US" sz="1800" baseline="0" dirty="0" smtClean="0"/>
                        <a:t>September 10, 2014</a:t>
                      </a:r>
                      <a:endParaRPr lang="en-US" sz="1800" dirty="0"/>
                    </a:p>
                  </a:txBody>
                  <a:tcPr anchor="ctr"/>
                </a:tc>
                <a:tc>
                  <a:txBody>
                    <a:bodyPr/>
                    <a:lstStyle/>
                    <a:p>
                      <a:r>
                        <a:rPr lang="en-US" sz="1800" dirty="0" smtClean="0"/>
                        <a:t>Open until </a:t>
                      </a:r>
                    </a:p>
                    <a:p>
                      <a:r>
                        <a:rPr lang="en-US" sz="1800" dirty="0" smtClean="0"/>
                        <a:t>November 10, 2014</a:t>
                      </a:r>
                      <a:endParaRPr lang="en-US" sz="1800" dirty="0"/>
                    </a:p>
                  </a:txBody>
                  <a:tcPr anchor="ctr">
                    <a:solidFill>
                      <a:srgbClr val="92D050"/>
                    </a:solidFill>
                  </a:tcPr>
                </a:tc>
              </a:tr>
              <a:tr h="120285">
                <a:tc gridSpan="2">
                  <a:txBody>
                    <a:bodyPr/>
                    <a:lstStyle/>
                    <a:p>
                      <a:endParaRPr lang="en-US" sz="200" dirty="0"/>
                    </a:p>
                  </a:txBody>
                  <a:tcPr anchor="ctr">
                    <a:lnL w="12700" cmpd="sng">
                      <a:noFill/>
                    </a:lnL>
                    <a:lnR w="12700" cmpd="sng">
                      <a:noFill/>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endParaRPr lang="en-US" sz="200" dirty="0"/>
                    </a:p>
                  </a:txBody>
                  <a:tcPr anchor="ctr">
                    <a:lnL w="12700" cmpd="sng">
                      <a:noFill/>
                    </a:lnL>
                    <a:lnR w="12700" cmpd="sng">
                      <a:noFill/>
                    </a:lnR>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1673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148439"/>
            <a:ext cx="8255000" cy="1477328"/>
          </a:xfrm>
          <a:prstGeom prst="rect">
            <a:avLst/>
          </a:prstGeom>
          <a:solidFill>
            <a:schemeClr val="bg2">
              <a:lumMod val="20000"/>
              <a:lumOff val="80000"/>
            </a:schemeClr>
          </a:solidFill>
          <a:ln>
            <a:solidFill>
              <a:srgbClr val="A5A591"/>
            </a:solidFill>
          </a:ln>
        </p:spPr>
        <p:txBody>
          <a:bodyPr wrap="square" rtlCol="0">
            <a:spAutoFit/>
          </a:bodyPr>
          <a:lstStyle/>
          <a:p>
            <a:pPr marL="0" indent="0">
              <a:spcAft>
                <a:spcPts val="600"/>
              </a:spcAft>
              <a:buNone/>
            </a:pPr>
            <a:r>
              <a:rPr lang="en-US" sz="2000" dirty="0" smtClean="0"/>
              <a:t>Designed as </a:t>
            </a:r>
            <a:r>
              <a:rPr lang="en-US" sz="2000" dirty="0"/>
              <a:t>a practical resource to help State DOTs, MPOs, and transit agencies understand</a:t>
            </a:r>
          </a:p>
          <a:p>
            <a:pPr marL="285750" indent="-285750">
              <a:spcAft>
                <a:spcPts val="600"/>
              </a:spcAft>
              <a:buClr>
                <a:srgbClr val="0067AB"/>
              </a:buClr>
              <a:buFont typeface="Wingdings" pitchFamily="2" charset="2"/>
              <a:buChar char="§"/>
            </a:pPr>
            <a:r>
              <a:rPr lang="en-US" sz="2000" dirty="0"/>
              <a:t>What the key elements of a PBPP process are, and </a:t>
            </a:r>
            <a:endParaRPr lang="en-US" sz="2000" dirty="0" smtClean="0"/>
          </a:p>
          <a:p>
            <a:pPr marL="285750" indent="-285750">
              <a:spcAft>
                <a:spcPts val="600"/>
              </a:spcAft>
              <a:buClr>
                <a:srgbClr val="0067AB"/>
              </a:buClr>
              <a:buFont typeface="Wingdings" pitchFamily="2" charset="2"/>
              <a:buChar char="§"/>
            </a:pPr>
            <a:r>
              <a:rPr lang="en-US" sz="2000" dirty="0" smtClean="0"/>
              <a:t>How </a:t>
            </a:r>
            <a:r>
              <a:rPr lang="en-US" sz="2000" dirty="0"/>
              <a:t>they fit within existing planning and programming</a:t>
            </a:r>
            <a:r>
              <a:rPr lang="en-US" sz="2000" dirty="0" smtClean="0"/>
              <a:t>.</a:t>
            </a:r>
            <a:endParaRPr lang="en-US" sz="2000" dirty="0"/>
          </a:p>
        </p:txBody>
      </p:sp>
      <p:sp>
        <p:nvSpPr>
          <p:cNvPr id="2" name="Content Placeholder 1"/>
          <p:cNvSpPr>
            <a:spLocks noGrp="1"/>
          </p:cNvSpPr>
          <p:nvPr>
            <p:ph idx="1"/>
          </p:nvPr>
        </p:nvSpPr>
        <p:spPr>
          <a:xfrm>
            <a:off x="457200" y="2772728"/>
            <a:ext cx="8229600" cy="3628072"/>
          </a:xfrm>
        </p:spPr>
        <p:txBody>
          <a:bodyPr>
            <a:normAutofit/>
          </a:bodyPr>
          <a:lstStyle/>
          <a:p>
            <a:pPr>
              <a:spcBef>
                <a:spcPts val="600"/>
              </a:spcBef>
            </a:pPr>
            <a:endParaRPr lang="en-US" sz="2000" dirty="0" smtClean="0"/>
          </a:p>
          <a:p>
            <a:pPr>
              <a:spcBef>
                <a:spcPts val="600"/>
              </a:spcBef>
            </a:pPr>
            <a:endParaRPr lang="en-US" sz="2000" dirty="0"/>
          </a:p>
          <a:p>
            <a:pPr>
              <a:spcBef>
                <a:spcPts val="600"/>
              </a:spcBef>
            </a:pPr>
            <a:r>
              <a:rPr lang="en-US" sz="2000" dirty="0" smtClean="0"/>
              <a:t>Highlights examples of effective practices</a:t>
            </a:r>
          </a:p>
          <a:p>
            <a:pPr>
              <a:spcBef>
                <a:spcPts val="600"/>
              </a:spcBef>
            </a:pPr>
            <a:endParaRPr lang="en-US" sz="2000" dirty="0" smtClean="0"/>
          </a:p>
          <a:p>
            <a:pPr lvl="1">
              <a:buFont typeface="Courier New" panose="02070309020205020404" pitchFamily="49" charset="0"/>
              <a:buChar char="o"/>
            </a:pPr>
            <a:r>
              <a:rPr lang="en-US" dirty="0" smtClean="0"/>
              <a:t>State DOTs, MPO, and transit agencies</a:t>
            </a:r>
          </a:p>
          <a:p>
            <a:pPr lvl="1">
              <a:buFont typeface="Courier New" panose="02070309020205020404" pitchFamily="49" charset="0"/>
              <a:buChar char="o"/>
            </a:pPr>
            <a:r>
              <a:rPr lang="en-US" dirty="0" smtClean="0"/>
              <a:t>LRTP, TIP / STIP, and planning </a:t>
            </a:r>
            <a:r>
              <a:rPr lang="en-US" dirty="0"/>
              <a:t>process elements </a:t>
            </a:r>
            <a:r>
              <a:rPr lang="en-US" dirty="0" smtClean="0"/>
              <a:t>(e.g., SHSPs, CMP, Asset </a:t>
            </a:r>
            <a:r>
              <a:rPr lang="en-US" dirty="0"/>
              <a:t>Management </a:t>
            </a:r>
            <a:r>
              <a:rPr lang="en-US" dirty="0" smtClean="0"/>
              <a:t>Plans, etc.)</a:t>
            </a:r>
            <a:endParaRPr lang="en-US" dirty="0"/>
          </a:p>
          <a:p>
            <a:pPr marL="457200" lvl="1" indent="0">
              <a:buNone/>
            </a:pPr>
            <a:endParaRPr lang="en-US" dirty="0"/>
          </a:p>
        </p:txBody>
      </p:sp>
      <p:sp>
        <p:nvSpPr>
          <p:cNvPr id="3" name="Title 2"/>
          <p:cNvSpPr>
            <a:spLocks noGrp="1"/>
          </p:cNvSpPr>
          <p:nvPr>
            <p:ph type="title"/>
          </p:nvPr>
        </p:nvSpPr>
        <p:spPr>
          <a:xfrm>
            <a:off x="457200" y="488924"/>
            <a:ext cx="7696200" cy="501676"/>
          </a:xfrm>
        </p:spPr>
        <p:txBody>
          <a:bodyPr/>
          <a:lstStyle/>
          <a:p>
            <a:r>
              <a:rPr lang="en-US" dirty="0" smtClean="0"/>
              <a:t>PBPP Guidebook</a:t>
            </a:r>
            <a:endParaRPr lang="en-US" dirty="0"/>
          </a:p>
        </p:txBody>
      </p:sp>
      <p:sp>
        <p:nvSpPr>
          <p:cNvPr id="4" name="Rectangle 3"/>
          <p:cNvSpPr/>
          <p:nvPr/>
        </p:nvSpPr>
        <p:spPr>
          <a:xfrm>
            <a:off x="290286" y="5471663"/>
            <a:ext cx="8396514" cy="369332"/>
          </a:xfrm>
          <a:prstGeom prst="rect">
            <a:avLst/>
          </a:prstGeom>
        </p:spPr>
        <p:txBody>
          <a:bodyPr wrap="square">
            <a:spAutoFit/>
          </a:bodyPr>
          <a:lstStyle/>
          <a:p>
            <a:pPr algn="ctr"/>
            <a:r>
              <a:rPr lang="en-US" u="sng" dirty="0">
                <a:solidFill>
                  <a:srgbClr val="1F497D"/>
                </a:solidFill>
                <a:ea typeface="Calibri"/>
                <a:cs typeface="Times New Roman"/>
                <a:hlinkClick r:id="rId3"/>
              </a:rPr>
              <a:t>http://</a:t>
            </a:r>
            <a:r>
              <a:rPr lang="en-US" u="sng" dirty="0" smtClean="0">
                <a:solidFill>
                  <a:srgbClr val="1F497D"/>
                </a:solidFill>
                <a:ea typeface="Calibri"/>
                <a:cs typeface="Times New Roman"/>
                <a:hlinkClick r:id="rId3"/>
              </a:rPr>
              <a:t>www.fhwa.dot.gov/planning/pbp/</a:t>
            </a:r>
            <a:endParaRPr lang="en-US" dirty="0"/>
          </a:p>
        </p:txBody>
      </p:sp>
      <p:pic>
        <p:nvPicPr>
          <p:cNvPr id="6" name="Picture 5" descr="Image of Performance-based Planning and Programming Guideboo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277" y="1720923"/>
            <a:ext cx="1988896" cy="2590800"/>
          </a:xfrm>
          <a:prstGeom prst="rect">
            <a:avLst/>
          </a:prstGeom>
        </p:spPr>
      </p:pic>
    </p:spTree>
    <p:extLst>
      <p:ext uri="{BB962C8B-B14F-4D97-AF65-F5344CB8AC3E}">
        <p14:creationId xmlns:p14="http://schemas.microsoft.com/office/powerpoint/2010/main" val="4205289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Background</a:t>
            </a:r>
            <a:endParaRPr lang="en-US" dirty="0"/>
          </a:p>
        </p:txBody>
      </p:sp>
      <p:sp>
        <p:nvSpPr>
          <p:cNvPr id="3" name="Content Placeholder 2"/>
          <p:cNvSpPr>
            <a:spLocks noGrp="1"/>
          </p:cNvSpPr>
          <p:nvPr>
            <p:ph idx="1"/>
          </p:nvPr>
        </p:nvSpPr>
        <p:spPr/>
        <p:txBody>
          <a:bodyPr/>
          <a:lstStyle/>
          <a:p>
            <a:r>
              <a:rPr lang="en-US" dirty="0"/>
              <a:t>Guidebook was developed between June 2012 and August </a:t>
            </a:r>
            <a:r>
              <a:rPr lang="en-US" dirty="0" smtClean="0"/>
              <a:t>2013</a:t>
            </a:r>
          </a:p>
          <a:p>
            <a:endParaRPr lang="en-US" dirty="0"/>
          </a:p>
          <a:p>
            <a:r>
              <a:rPr lang="en-US" dirty="0"/>
              <a:t>A stakeholder committee of practitioners from state DOTs, MPOs, transit agencies, and national associations guided the development and provided significant </a:t>
            </a:r>
            <a:r>
              <a:rPr lang="en-US" dirty="0" smtClean="0"/>
              <a:t>input</a:t>
            </a:r>
          </a:p>
          <a:p>
            <a:endParaRPr lang="en-US" dirty="0"/>
          </a:p>
          <a:p>
            <a:r>
              <a:rPr lang="en-US" dirty="0"/>
              <a:t>The Guidebook is not intended to provide guidance regarding the implementation of MAP-21; rather, it is meant to showcase effective practices and provide useful information to agencies on how to use performance information to guide decision-making</a:t>
            </a:r>
          </a:p>
          <a:p>
            <a:endParaRPr lang="en-US" dirty="0"/>
          </a:p>
        </p:txBody>
      </p:sp>
    </p:spTree>
    <p:extLst>
      <p:ext uri="{BB962C8B-B14F-4D97-AF65-F5344CB8AC3E}">
        <p14:creationId xmlns:p14="http://schemas.microsoft.com/office/powerpoint/2010/main" val="2826688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271" y="1219200"/>
            <a:ext cx="8931729" cy="5181600"/>
          </a:xfrm>
        </p:spPr>
        <p:txBody>
          <a:bodyPr/>
          <a:lstStyle/>
          <a:p>
            <a:pPr>
              <a:spcBef>
                <a:spcPts val="600"/>
              </a:spcBef>
            </a:pPr>
            <a:endParaRPr lang="en-US" sz="2000" dirty="0" smtClean="0"/>
          </a:p>
          <a:p>
            <a:pPr>
              <a:spcBef>
                <a:spcPts val="600"/>
              </a:spcBef>
            </a:pPr>
            <a:r>
              <a:rPr lang="en-US" sz="2000" dirty="0" smtClean="0"/>
              <a:t>PBPP refers to the </a:t>
            </a:r>
            <a:r>
              <a:rPr lang="en-US" sz="2000" dirty="0" smtClean="0">
                <a:solidFill>
                  <a:srgbClr val="00B050"/>
                </a:solidFill>
              </a:rPr>
              <a:t>application </a:t>
            </a:r>
            <a:r>
              <a:rPr lang="en-US" sz="2000" dirty="0">
                <a:solidFill>
                  <a:srgbClr val="00B050"/>
                </a:solidFill>
              </a:rPr>
              <a:t>of performance management within the planning and programming </a:t>
            </a:r>
            <a:r>
              <a:rPr lang="en-US" sz="2000" dirty="0" smtClean="0"/>
              <a:t>process to </a:t>
            </a:r>
            <a:r>
              <a:rPr lang="en-US" sz="2000" dirty="0"/>
              <a:t>achieve desired performance outcomes for the multimodal transportation system. </a:t>
            </a:r>
            <a:endParaRPr lang="en-US" sz="2000" dirty="0" smtClean="0"/>
          </a:p>
          <a:p>
            <a:pPr>
              <a:spcBef>
                <a:spcPts val="600"/>
              </a:spcBef>
            </a:pPr>
            <a:r>
              <a:rPr lang="en-US" sz="2000" dirty="0" smtClean="0"/>
              <a:t>Includes a range of activities </a:t>
            </a:r>
            <a:r>
              <a:rPr lang="en-US" sz="2000" dirty="0"/>
              <a:t>and </a:t>
            </a:r>
            <a:r>
              <a:rPr lang="en-US" sz="2000" dirty="0" smtClean="0"/>
              <a:t>products. </a:t>
            </a:r>
          </a:p>
          <a:p>
            <a:pPr lvl="1">
              <a:spcBef>
                <a:spcPts val="600"/>
              </a:spcBef>
              <a:buFont typeface="Courier New" panose="02070309020205020404" pitchFamily="49" charset="0"/>
              <a:buChar char="o"/>
            </a:pPr>
            <a:r>
              <a:rPr lang="en-US" dirty="0" smtClean="0"/>
              <a:t>Development of long </a:t>
            </a:r>
            <a:r>
              <a:rPr lang="en-US" dirty="0"/>
              <a:t>range transportation plans (LRTPs</a:t>
            </a:r>
            <a:r>
              <a:rPr lang="en-US" dirty="0" smtClean="0"/>
              <a:t>) </a:t>
            </a:r>
          </a:p>
          <a:p>
            <a:pPr lvl="1">
              <a:spcBef>
                <a:spcPts val="600"/>
              </a:spcBef>
              <a:buFont typeface="Courier New" panose="02070309020205020404" pitchFamily="49" charset="0"/>
              <a:buChar char="o"/>
            </a:pPr>
            <a:r>
              <a:rPr lang="en-US" dirty="0" smtClean="0"/>
              <a:t>Federally-required </a:t>
            </a:r>
            <a:r>
              <a:rPr lang="en-US" dirty="0"/>
              <a:t>plans and </a:t>
            </a:r>
            <a:r>
              <a:rPr lang="en-US" dirty="0" smtClean="0"/>
              <a:t>processes -- </a:t>
            </a:r>
            <a:r>
              <a:rPr lang="en-US" sz="1600" dirty="0" smtClean="0"/>
              <a:t>such </a:t>
            </a:r>
            <a:r>
              <a:rPr lang="en-US" sz="1600" dirty="0"/>
              <a:t>as Strategic Highway Safety </a:t>
            </a:r>
            <a:r>
              <a:rPr lang="en-US" sz="1600" dirty="0" smtClean="0"/>
              <a:t>Plans (SHSPs), </a:t>
            </a:r>
            <a:r>
              <a:rPr lang="en-US" sz="1600" dirty="0"/>
              <a:t>Asset Management Plans, the Congestion Management </a:t>
            </a:r>
            <a:r>
              <a:rPr lang="en-US" sz="1600" dirty="0" smtClean="0"/>
              <a:t>Process (CMP), </a:t>
            </a:r>
            <a:r>
              <a:rPr lang="en-US" sz="1600" dirty="0"/>
              <a:t>Transit Agency Asset Management Plans, and Transit Agency Safety </a:t>
            </a:r>
            <a:r>
              <a:rPr lang="en-US" sz="1600" dirty="0" smtClean="0"/>
              <a:t>Plans</a:t>
            </a:r>
          </a:p>
          <a:p>
            <a:pPr lvl="1">
              <a:spcBef>
                <a:spcPts val="600"/>
              </a:spcBef>
              <a:buFont typeface="Courier New" panose="02070309020205020404" pitchFamily="49" charset="0"/>
              <a:buChar char="o"/>
            </a:pPr>
            <a:r>
              <a:rPr lang="en-US" dirty="0" smtClean="0"/>
              <a:t>Other plans </a:t>
            </a:r>
          </a:p>
          <a:p>
            <a:pPr lvl="1">
              <a:spcBef>
                <a:spcPts val="600"/>
              </a:spcBef>
              <a:buFont typeface="Courier New" panose="02070309020205020404" pitchFamily="49" charset="0"/>
              <a:buChar char="o"/>
            </a:pPr>
            <a:r>
              <a:rPr lang="en-US" dirty="0" smtClean="0"/>
              <a:t>Programming </a:t>
            </a:r>
            <a:r>
              <a:rPr lang="en-US" dirty="0"/>
              <a:t>documents, including State and metropolitan Transportation Improvement Programs (STIPs and TIPs</a:t>
            </a:r>
            <a:r>
              <a:rPr lang="en-US" dirty="0" smtClean="0"/>
              <a:t>) </a:t>
            </a:r>
            <a:endParaRPr lang="en-US" dirty="0"/>
          </a:p>
        </p:txBody>
      </p:sp>
      <p:sp>
        <p:nvSpPr>
          <p:cNvPr id="3" name="Title 2"/>
          <p:cNvSpPr>
            <a:spLocks noGrp="1"/>
          </p:cNvSpPr>
          <p:nvPr>
            <p:ph type="title"/>
          </p:nvPr>
        </p:nvSpPr>
        <p:spPr>
          <a:xfrm>
            <a:off x="457200" y="561494"/>
            <a:ext cx="8382000" cy="501676"/>
          </a:xfrm>
        </p:spPr>
        <p:txBody>
          <a:bodyPr>
            <a:noAutofit/>
          </a:bodyPr>
          <a:lstStyle/>
          <a:p>
            <a:r>
              <a:rPr lang="en-US" dirty="0" smtClean="0"/>
              <a:t>What is Performance-based Planning and Programming (PBPP)?</a:t>
            </a:r>
            <a:endParaRPr lang="en-US" dirty="0"/>
          </a:p>
        </p:txBody>
      </p:sp>
    </p:spTree>
    <p:extLst>
      <p:ext uri="{BB962C8B-B14F-4D97-AF65-F5344CB8AC3E}">
        <p14:creationId xmlns:p14="http://schemas.microsoft.com/office/powerpoint/2010/main" val="2353353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Guidebook Structure</a:t>
            </a:r>
            <a:endParaRPr lang="en-US" dirty="0"/>
          </a:p>
        </p:txBody>
      </p:sp>
      <p:sp>
        <p:nvSpPr>
          <p:cNvPr id="3" name="Content Placeholder 2"/>
          <p:cNvSpPr>
            <a:spLocks noGrp="1"/>
          </p:cNvSpPr>
          <p:nvPr>
            <p:ph idx="1"/>
          </p:nvPr>
        </p:nvSpPr>
        <p:spPr>
          <a:xfrm>
            <a:off x="472965" y="1146119"/>
            <a:ext cx="8241863" cy="5037467"/>
          </a:xfrm>
        </p:spPr>
        <p:txBody>
          <a:bodyPr/>
          <a:lstStyle/>
          <a:p>
            <a:pPr marL="514350" lvl="1" indent="0">
              <a:buSzPct val="85000"/>
              <a:buNone/>
            </a:pPr>
            <a:r>
              <a:rPr lang="en-US" sz="2000" dirty="0" smtClean="0"/>
              <a:t>Executive Summary</a:t>
            </a:r>
          </a:p>
          <a:p>
            <a:pPr marL="914400" lvl="1" indent="-400050">
              <a:buSzPct val="85000"/>
              <a:buAutoNum type="romanUcPeriod"/>
            </a:pPr>
            <a:r>
              <a:rPr lang="en-US" sz="2000" dirty="0" smtClean="0"/>
              <a:t>Purpose </a:t>
            </a:r>
            <a:r>
              <a:rPr lang="en-US" sz="2000" dirty="0"/>
              <a:t>and Overview</a:t>
            </a:r>
          </a:p>
          <a:p>
            <a:pPr marL="914400" lvl="1" indent="-400050">
              <a:buSzPct val="85000"/>
              <a:buAutoNum type="romanUcPeriod"/>
            </a:pPr>
            <a:r>
              <a:rPr lang="en-US" sz="2000" dirty="0"/>
              <a:t>Overview of </a:t>
            </a:r>
            <a:r>
              <a:rPr lang="en-US" sz="2000" dirty="0" smtClean="0"/>
              <a:t>PBPP: Key </a:t>
            </a:r>
            <a:r>
              <a:rPr lang="en-US" sz="2000" dirty="0"/>
              <a:t>Concepts</a:t>
            </a:r>
          </a:p>
          <a:p>
            <a:pPr marL="914400" lvl="1" indent="-400050">
              <a:buSzPct val="85000"/>
              <a:buAutoNum type="romanUcPeriod"/>
            </a:pPr>
            <a:r>
              <a:rPr lang="en-US" sz="2000" dirty="0"/>
              <a:t>Develop Goals and Objectives</a:t>
            </a:r>
          </a:p>
          <a:p>
            <a:pPr marL="914400" lvl="1" indent="-400050">
              <a:buSzPct val="85000"/>
              <a:buAutoNum type="romanUcPeriod"/>
            </a:pPr>
            <a:r>
              <a:rPr lang="en-US" sz="2000" dirty="0"/>
              <a:t>Select Performance Measures</a:t>
            </a:r>
          </a:p>
          <a:p>
            <a:pPr marL="914400" lvl="1" indent="-400050">
              <a:buSzPct val="85000"/>
              <a:buAutoNum type="romanUcPeriod"/>
            </a:pPr>
            <a:r>
              <a:rPr lang="en-US" sz="2000" dirty="0"/>
              <a:t>Identify Trends and Targets</a:t>
            </a:r>
          </a:p>
          <a:p>
            <a:pPr marL="914400" lvl="1" indent="-400050">
              <a:buSzPct val="85000"/>
              <a:buAutoNum type="romanUcPeriod"/>
            </a:pPr>
            <a:r>
              <a:rPr lang="en-US" sz="2000" dirty="0"/>
              <a:t>Identify Strategies and Analyze Alternatives</a:t>
            </a:r>
          </a:p>
          <a:p>
            <a:pPr marL="914400" lvl="1" indent="-400050">
              <a:buSzPct val="85000"/>
              <a:buAutoNum type="romanUcPeriod"/>
            </a:pPr>
            <a:r>
              <a:rPr lang="en-US" sz="2000" dirty="0"/>
              <a:t> Develop Investment Priorities in the LRTP</a:t>
            </a:r>
          </a:p>
          <a:p>
            <a:pPr marL="914400" lvl="1" indent="-400050">
              <a:buSzPct val="85000"/>
              <a:buAutoNum type="romanUcPeriod"/>
            </a:pPr>
            <a:r>
              <a:rPr lang="en-US" sz="2000" dirty="0"/>
              <a:t> Programming – Develop Investment Priorities in the                        TIP and STIP</a:t>
            </a:r>
          </a:p>
          <a:p>
            <a:pPr marL="914400" lvl="1" indent="-400050">
              <a:buSzPct val="85000"/>
              <a:buAutoNum type="romanUcPeriod"/>
            </a:pPr>
            <a:r>
              <a:rPr lang="en-US" sz="2000" dirty="0"/>
              <a:t> On-going Monitoring, Evaluating, and Performance Reporting</a:t>
            </a:r>
          </a:p>
          <a:p>
            <a:pPr marL="914400" lvl="1" indent="-400050">
              <a:buSzPct val="85000"/>
              <a:buAutoNum type="romanUcPeriod"/>
            </a:pPr>
            <a:r>
              <a:rPr lang="en-US" sz="2000" dirty="0"/>
              <a:t>Keys to Success</a:t>
            </a:r>
          </a:p>
          <a:p>
            <a:pPr marL="914400" lvl="1" indent="-400050">
              <a:buSzPct val="85000"/>
              <a:buAutoNum type="romanUcPeriod"/>
            </a:pPr>
            <a:r>
              <a:rPr lang="en-US" sz="2000" dirty="0"/>
              <a:t>Case Studies</a:t>
            </a:r>
          </a:p>
          <a:p>
            <a:pPr marL="914400" lvl="1" indent="-400050">
              <a:buSzPct val="85000"/>
              <a:buAutoNum type="romanUcPeriod"/>
            </a:pPr>
            <a:r>
              <a:rPr lang="en-US" sz="2000" dirty="0"/>
              <a:t>Additional Resources</a:t>
            </a:r>
          </a:p>
          <a:p>
            <a:endParaRPr lang="en-US" dirty="0"/>
          </a:p>
        </p:txBody>
      </p:sp>
      <p:sp>
        <p:nvSpPr>
          <p:cNvPr id="4" name="TextBox 3"/>
          <p:cNvSpPr txBox="1"/>
          <p:nvPr/>
        </p:nvSpPr>
        <p:spPr>
          <a:xfrm>
            <a:off x="6498630" y="1735592"/>
            <a:ext cx="1972270" cy="369332"/>
          </a:xfrm>
          <a:prstGeom prst="rect">
            <a:avLst/>
          </a:prstGeom>
          <a:noFill/>
        </p:spPr>
        <p:txBody>
          <a:bodyPr wrap="none" rtlCol="0">
            <a:spAutoFit/>
          </a:bodyPr>
          <a:lstStyle/>
          <a:p>
            <a:pPr algn="r"/>
            <a:r>
              <a:rPr lang="en-US" dirty="0" smtClean="0">
                <a:solidFill>
                  <a:srgbClr val="0070C0"/>
                </a:solidFill>
              </a:rPr>
              <a:t>Key PBPP Elements</a:t>
            </a:r>
          </a:p>
        </p:txBody>
      </p:sp>
      <p:sp>
        <p:nvSpPr>
          <p:cNvPr id="5" name="Rectangle 4"/>
          <p:cNvSpPr/>
          <p:nvPr/>
        </p:nvSpPr>
        <p:spPr>
          <a:xfrm>
            <a:off x="635000" y="2204952"/>
            <a:ext cx="7835900" cy="2827877"/>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285286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819400" y="432782"/>
            <a:ext cx="3200400" cy="3920324"/>
          </a:xfrm>
          <a:prstGeom prst="roundRect">
            <a:avLst/>
          </a:prstGeom>
          <a:solidFill>
            <a:srgbClr val="FFFFCC"/>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sp>
        <p:nvSpPr>
          <p:cNvPr id="55" name="Rounded Rectangle 54"/>
          <p:cNvSpPr/>
          <p:nvPr/>
        </p:nvSpPr>
        <p:spPr bwMode="auto">
          <a:xfrm>
            <a:off x="2971800" y="2623254"/>
            <a:ext cx="2895600" cy="16853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sp>
        <p:nvSpPr>
          <p:cNvPr id="71" name="TextBox 70"/>
          <p:cNvSpPr txBox="1"/>
          <p:nvPr/>
        </p:nvSpPr>
        <p:spPr>
          <a:xfrm>
            <a:off x="0" y="6488668"/>
            <a:ext cx="9144000" cy="369332"/>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latin typeface="Tahoma" pitchFamily="34" charset="0"/>
              </a:rPr>
              <a:t>PERFORMANCED-BASED PLANNING AND PROGRAMMING</a:t>
            </a:r>
            <a:endParaRPr lang="en-US" b="1" dirty="0">
              <a:solidFill>
                <a:srgbClr val="000000"/>
              </a:solidFill>
              <a:latin typeface="Tahoma" pitchFamily="34" charset="0"/>
            </a:endParaRPr>
          </a:p>
        </p:txBody>
      </p:sp>
      <p:grpSp>
        <p:nvGrpSpPr>
          <p:cNvPr id="12" name="Group 11"/>
          <p:cNvGrpSpPr/>
          <p:nvPr/>
        </p:nvGrpSpPr>
        <p:grpSpPr>
          <a:xfrm>
            <a:off x="2971800" y="851093"/>
            <a:ext cx="2895600" cy="1286433"/>
            <a:chOff x="2971800" y="389967"/>
            <a:chExt cx="2895600" cy="1286433"/>
          </a:xfrm>
        </p:grpSpPr>
        <p:sp>
          <p:nvSpPr>
            <p:cNvPr id="6" name="Rounded Rectangle 5"/>
            <p:cNvSpPr/>
            <p:nvPr/>
          </p:nvSpPr>
          <p:spPr bwMode="auto">
            <a:xfrm>
              <a:off x="2971800" y="389967"/>
              <a:ext cx="2895600" cy="128643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grpSp>
          <p:nvGrpSpPr>
            <p:cNvPr id="10" name="Group 9"/>
            <p:cNvGrpSpPr/>
            <p:nvPr/>
          </p:nvGrpSpPr>
          <p:grpSpPr>
            <a:xfrm>
              <a:off x="3274581" y="543856"/>
              <a:ext cx="2539231" cy="404446"/>
              <a:chOff x="841664" y="236061"/>
              <a:chExt cx="2539231" cy="404446"/>
            </a:xfrm>
          </p:grpSpPr>
          <p:sp>
            <p:nvSpPr>
              <p:cNvPr id="117" name="TextBox 116"/>
              <p:cNvSpPr txBox="1"/>
              <p:nvPr/>
            </p:nvSpPr>
            <p:spPr>
              <a:xfrm>
                <a:off x="845128" y="263051"/>
                <a:ext cx="2535767" cy="350465"/>
              </a:xfrm>
              <a:prstGeom prst="rect">
                <a:avLst/>
              </a:prstGeom>
              <a:noFill/>
            </p:spPr>
            <p:txBody>
              <a:bodyPr wrap="square" lIns="103236" tIns="51618" rIns="103236" bIns="51618" rtlCol="0">
                <a:spAutoFit/>
              </a:bodyPr>
              <a:lstStyle/>
              <a:p>
                <a:pPr defTabSz="914400" fontAlgn="base">
                  <a:spcBef>
                    <a:spcPct val="0"/>
                  </a:spcBef>
                  <a:spcAft>
                    <a:spcPct val="0"/>
                  </a:spcAft>
                </a:pPr>
                <a:endParaRPr lang="en-US" sz="1600" dirty="0">
                  <a:solidFill>
                    <a:srgbClr val="000000"/>
                  </a:solidFill>
                  <a:latin typeface="Tahoma" pitchFamily="34" charset="0"/>
                </a:endParaRPr>
              </a:p>
            </p:txBody>
          </p:sp>
          <p:sp>
            <p:nvSpPr>
              <p:cNvPr id="67" name="Oval 269"/>
              <p:cNvSpPr>
                <a:spLocks noChangeArrowheads="1"/>
              </p:cNvSpPr>
              <p:nvPr/>
            </p:nvSpPr>
            <p:spPr bwMode="gray">
              <a:xfrm>
                <a:off x="841664" y="236061"/>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Goals and Objectives</a:t>
                </a:r>
              </a:p>
            </p:txBody>
          </p:sp>
        </p:grpSp>
        <p:sp>
          <p:nvSpPr>
            <p:cNvPr id="73" name="Oval 269"/>
            <p:cNvSpPr>
              <a:spLocks noChangeArrowheads="1"/>
            </p:cNvSpPr>
            <p:nvPr/>
          </p:nvSpPr>
          <p:spPr bwMode="gray">
            <a:xfrm>
              <a:off x="3264191" y="1138836"/>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Performance Measures</a:t>
              </a:r>
            </a:p>
          </p:txBody>
        </p:sp>
      </p:grpSp>
      <p:sp>
        <p:nvSpPr>
          <p:cNvPr id="74" name="Oval 269"/>
          <p:cNvSpPr>
            <a:spLocks noChangeArrowheads="1"/>
          </p:cNvSpPr>
          <p:nvPr/>
        </p:nvSpPr>
        <p:spPr bwMode="gray">
          <a:xfrm>
            <a:off x="3265370" y="2794982"/>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Identify Trends and Targets</a:t>
            </a:r>
          </a:p>
        </p:txBody>
      </p:sp>
      <p:sp>
        <p:nvSpPr>
          <p:cNvPr id="77" name="Oval 269"/>
          <p:cNvSpPr>
            <a:spLocks noChangeArrowheads="1"/>
          </p:cNvSpPr>
          <p:nvPr/>
        </p:nvSpPr>
        <p:spPr bwMode="gray">
          <a:xfrm>
            <a:off x="3274581" y="3279435"/>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Identify Strategies and </a:t>
            </a:r>
          </a:p>
          <a:p>
            <a:pPr algn="ctr" defTabSz="914359">
              <a:defRPr/>
            </a:pPr>
            <a:r>
              <a:rPr lang="en-US" sz="1400" kern="0" dirty="0" smtClean="0">
                <a:solidFill>
                  <a:srgbClr val="FFFFFF"/>
                </a:solidFill>
                <a:latin typeface="Tahoma" pitchFamily="34" charset="0"/>
              </a:rPr>
              <a:t>Analyze Alternatives</a:t>
            </a:r>
          </a:p>
        </p:txBody>
      </p:sp>
      <p:grpSp>
        <p:nvGrpSpPr>
          <p:cNvPr id="3" name="Group 2"/>
          <p:cNvGrpSpPr/>
          <p:nvPr/>
        </p:nvGrpSpPr>
        <p:grpSpPr>
          <a:xfrm>
            <a:off x="786024" y="4339976"/>
            <a:ext cx="2895600" cy="1685367"/>
            <a:chOff x="609370" y="4099223"/>
            <a:chExt cx="2895600" cy="1685367"/>
          </a:xfrm>
        </p:grpSpPr>
        <p:sp>
          <p:nvSpPr>
            <p:cNvPr id="39" name="Rounded Rectangle 38"/>
            <p:cNvSpPr/>
            <p:nvPr/>
          </p:nvSpPr>
          <p:spPr bwMode="auto">
            <a:xfrm>
              <a:off x="609370" y="4099223"/>
              <a:ext cx="2895600" cy="16853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grpSp>
          <p:nvGrpSpPr>
            <p:cNvPr id="79" name="Group 78"/>
            <p:cNvGrpSpPr/>
            <p:nvPr/>
          </p:nvGrpSpPr>
          <p:grpSpPr>
            <a:xfrm>
              <a:off x="819930" y="4190064"/>
              <a:ext cx="2539231" cy="404446"/>
              <a:chOff x="841664" y="236061"/>
              <a:chExt cx="2539231" cy="404446"/>
            </a:xfrm>
          </p:grpSpPr>
          <p:sp>
            <p:nvSpPr>
              <p:cNvPr id="80" name="TextBox 79"/>
              <p:cNvSpPr txBox="1"/>
              <p:nvPr/>
            </p:nvSpPr>
            <p:spPr>
              <a:xfrm>
                <a:off x="845128" y="263051"/>
                <a:ext cx="2535767" cy="350465"/>
              </a:xfrm>
              <a:prstGeom prst="rect">
                <a:avLst/>
              </a:prstGeom>
              <a:noFill/>
            </p:spPr>
            <p:txBody>
              <a:bodyPr wrap="square" lIns="103236" tIns="51618" rIns="103236" bIns="51618" rtlCol="0">
                <a:spAutoFit/>
              </a:bodyPr>
              <a:lstStyle/>
              <a:p>
                <a:pPr defTabSz="914400" fontAlgn="base">
                  <a:spcBef>
                    <a:spcPct val="0"/>
                  </a:spcBef>
                  <a:spcAft>
                    <a:spcPct val="0"/>
                  </a:spcAft>
                </a:pPr>
                <a:endParaRPr lang="en-US" sz="1600" dirty="0">
                  <a:solidFill>
                    <a:srgbClr val="000000"/>
                  </a:solidFill>
                  <a:latin typeface="Tahoma" pitchFamily="34" charset="0"/>
                </a:endParaRPr>
              </a:p>
            </p:txBody>
          </p:sp>
          <p:sp>
            <p:nvSpPr>
              <p:cNvPr id="82" name="Oval 269"/>
              <p:cNvSpPr>
                <a:spLocks noChangeArrowheads="1"/>
              </p:cNvSpPr>
              <p:nvPr/>
            </p:nvSpPr>
            <p:spPr bwMode="gray">
              <a:xfrm>
                <a:off x="841664" y="236061"/>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a:solidFill>
                      <a:srgbClr val="FFFFFF"/>
                    </a:solidFill>
                    <a:latin typeface="Tahoma" pitchFamily="34" charset="0"/>
                  </a:rPr>
                  <a:t>Investment Plan</a:t>
                </a:r>
              </a:p>
            </p:txBody>
          </p:sp>
        </p:grpSp>
        <p:sp>
          <p:nvSpPr>
            <p:cNvPr id="83" name="Oval 269"/>
            <p:cNvSpPr>
              <a:spLocks noChangeArrowheads="1"/>
            </p:cNvSpPr>
            <p:nvPr/>
          </p:nvSpPr>
          <p:spPr bwMode="gray">
            <a:xfrm>
              <a:off x="802363" y="4727563"/>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Resource Allocation</a:t>
              </a:r>
              <a:endParaRPr lang="en-US" sz="1400" kern="0" dirty="0">
                <a:solidFill>
                  <a:srgbClr val="FFFFFF"/>
                </a:solidFill>
                <a:latin typeface="Tahoma" pitchFamily="34" charset="0"/>
              </a:endParaRPr>
            </a:p>
          </p:txBody>
        </p:sp>
        <p:sp>
          <p:nvSpPr>
            <p:cNvPr id="84" name="Oval 269"/>
            <p:cNvSpPr>
              <a:spLocks noChangeArrowheads="1"/>
            </p:cNvSpPr>
            <p:nvPr/>
          </p:nvSpPr>
          <p:spPr bwMode="gray">
            <a:xfrm>
              <a:off x="803908" y="5255826"/>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Program of Projects</a:t>
              </a:r>
            </a:p>
          </p:txBody>
        </p:sp>
      </p:grpSp>
      <p:sp>
        <p:nvSpPr>
          <p:cNvPr id="90" name="Rectangle 21"/>
          <p:cNvSpPr>
            <a:spLocks noChangeArrowheads="1"/>
          </p:cNvSpPr>
          <p:nvPr/>
        </p:nvSpPr>
        <p:spPr bwMode="auto">
          <a:xfrm>
            <a:off x="3186789" y="432782"/>
            <a:ext cx="2539230"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fontAlgn="base">
              <a:spcBef>
                <a:spcPct val="0"/>
              </a:spcBef>
              <a:spcAft>
                <a:spcPct val="0"/>
              </a:spcAft>
            </a:pPr>
            <a:r>
              <a:rPr lang="en-US" sz="1400" b="1" dirty="0" smtClean="0">
                <a:solidFill>
                  <a:srgbClr val="000000"/>
                </a:solidFill>
                <a:latin typeface="Tahoma" pitchFamily="34" charset="0"/>
              </a:rPr>
              <a:t>Strategic Direction</a:t>
            </a:r>
          </a:p>
          <a:p>
            <a:pPr algn="ctr" defTabSz="914400" fontAlgn="base">
              <a:spcBef>
                <a:spcPct val="0"/>
              </a:spcBef>
              <a:spcAft>
                <a:spcPct val="0"/>
              </a:spcAft>
            </a:pPr>
            <a:r>
              <a:rPr lang="en-US" sz="1400" b="1" i="1" dirty="0">
                <a:solidFill>
                  <a:srgbClr val="333399"/>
                </a:solidFill>
                <a:latin typeface="Tahoma" pitchFamily="34" charset="0"/>
              </a:rPr>
              <a:t>Where do we want to go? </a:t>
            </a:r>
            <a:endParaRPr lang="en-US" sz="1400" i="1" dirty="0" smtClean="0">
              <a:solidFill>
                <a:srgbClr val="333399"/>
              </a:solidFill>
            </a:endParaRPr>
          </a:p>
        </p:txBody>
      </p:sp>
      <p:sp>
        <p:nvSpPr>
          <p:cNvPr id="91" name="Rectangle 31"/>
          <p:cNvSpPr>
            <a:spLocks noChangeArrowheads="1"/>
          </p:cNvSpPr>
          <p:nvPr/>
        </p:nvSpPr>
        <p:spPr bwMode="auto">
          <a:xfrm>
            <a:off x="3048000" y="2195357"/>
            <a:ext cx="2765811"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fontAlgn="base">
              <a:spcBef>
                <a:spcPct val="0"/>
              </a:spcBef>
              <a:spcAft>
                <a:spcPct val="0"/>
              </a:spcAft>
            </a:pPr>
            <a:r>
              <a:rPr lang="en-US" sz="1400" b="1" dirty="0" smtClean="0">
                <a:solidFill>
                  <a:srgbClr val="000000"/>
                </a:solidFill>
                <a:latin typeface="Tahoma" pitchFamily="34" charset="0"/>
              </a:rPr>
              <a:t>Analysis</a:t>
            </a:r>
          </a:p>
          <a:p>
            <a:pPr algn="ctr" defTabSz="914400" fontAlgn="base">
              <a:spcBef>
                <a:spcPct val="0"/>
              </a:spcBef>
              <a:spcAft>
                <a:spcPct val="0"/>
              </a:spcAft>
            </a:pPr>
            <a:r>
              <a:rPr lang="en-US" sz="1400" b="1" i="1" dirty="0">
                <a:solidFill>
                  <a:srgbClr val="333399"/>
                </a:solidFill>
              </a:rPr>
              <a:t>How are we going to get there?</a:t>
            </a:r>
            <a:endParaRPr lang="en-US" sz="1400" b="1" i="1" dirty="0" smtClean="0">
              <a:solidFill>
                <a:srgbClr val="333399"/>
              </a:solidFill>
            </a:endParaRPr>
          </a:p>
        </p:txBody>
      </p:sp>
      <p:sp>
        <p:nvSpPr>
          <p:cNvPr id="92" name="Rectangle 42"/>
          <p:cNvSpPr>
            <a:spLocks noChangeArrowheads="1"/>
          </p:cNvSpPr>
          <p:nvPr/>
        </p:nvSpPr>
        <p:spPr bwMode="auto">
          <a:xfrm>
            <a:off x="1172979" y="6038977"/>
            <a:ext cx="1646285"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4400" fontAlgn="base">
              <a:spcBef>
                <a:spcPct val="0"/>
              </a:spcBef>
              <a:spcAft>
                <a:spcPct val="0"/>
              </a:spcAft>
            </a:pPr>
            <a:r>
              <a:rPr lang="en-US" sz="1400" b="1" dirty="0" smtClean="0">
                <a:solidFill>
                  <a:srgbClr val="000000"/>
                </a:solidFill>
                <a:latin typeface="Tahoma" pitchFamily="34" charset="0"/>
              </a:rPr>
              <a:t>Programming</a:t>
            </a:r>
          </a:p>
          <a:p>
            <a:pPr algn="ctr" defTabSz="914400" fontAlgn="base">
              <a:spcBef>
                <a:spcPct val="0"/>
              </a:spcBef>
              <a:spcAft>
                <a:spcPct val="0"/>
              </a:spcAft>
            </a:pPr>
            <a:r>
              <a:rPr lang="en-US" sz="1400" b="1" dirty="0">
                <a:solidFill>
                  <a:srgbClr val="000000"/>
                </a:solidFill>
                <a:latin typeface="Tahoma" pitchFamily="34" charset="0"/>
              </a:rPr>
              <a:t> </a:t>
            </a:r>
            <a:r>
              <a:rPr lang="en-US" sz="1400" b="1" i="1" dirty="0">
                <a:solidFill>
                  <a:srgbClr val="333399"/>
                </a:solidFill>
                <a:latin typeface="Tahoma" pitchFamily="34" charset="0"/>
              </a:rPr>
              <a:t>What will it take?</a:t>
            </a:r>
            <a:endParaRPr lang="en-US" sz="1400" i="1" dirty="0" smtClean="0">
              <a:solidFill>
                <a:srgbClr val="333399"/>
              </a:solidFill>
            </a:endParaRPr>
          </a:p>
        </p:txBody>
      </p:sp>
      <p:sp>
        <p:nvSpPr>
          <p:cNvPr id="93" name="Rectangle 53"/>
          <p:cNvSpPr>
            <a:spLocks noChangeArrowheads="1"/>
          </p:cNvSpPr>
          <p:nvPr/>
        </p:nvSpPr>
        <p:spPr bwMode="auto">
          <a:xfrm>
            <a:off x="4824646" y="6032943"/>
            <a:ext cx="2861361"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4400" fontAlgn="base">
              <a:spcBef>
                <a:spcPct val="0"/>
              </a:spcBef>
              <a:spcAft>
                <a:spcPct val="0"/>
              </a:spcAft>
            </a:pPr>
            <a:r>
              <a:rPr lang="en-US" sz="1400" b="1" dirty="0" smtClean="0">
                <a:solidFill>
                  <a:srgbClr val="000000"/>
                </a:solidFill>
                <a:latin typeface="Tahoma" pitchFamily="34" charset="0"/>
              </a:rPr>
              <a:t>Implementation and Evaluation</a:t>
            </a:r>
          </a:p>
          <a:p>
            <a:pPr algn="ctr" defTabSz="914400" fontAlgn="base">
              <a:spcBef>
                <a:spcPct val="0"/>
              </a:spcBef>
              <a:spcAft>
                <a:spcPct val="0"/>
              </a:spcAft>
            </a:pPr>
            <a:r>
              <a:rPr lang="en-US" sz="1400" b="1" i="1" dirty="0">
                <a:solidFill>
                  <a:srgbClr val="333399"/>
                </a:solidFill>
              </a:rPr>
              <a:t>How did we do?</a:t>
            </a:r>
            <a:endParaRPr lang="en-US" sz="1400" b="1" i="1" dirty="0" smtClean="0">
              <a:solidFill>
                <a:srgbClr val="333399"/>
              </a:solidFill>
            </a:endParaRPr>
          </a:p>
        </p:txBody>
      </p:sp>
      <p:grpSp>
        <p:nvGrpSpPr>
          <p:cNvPr id="13" name="Group 12"/>
          <p:cNvGrpSpPr/>
          <p:nvPr/>
        </p:nvGrpSpPr>
        <p:grpSpPr>
          <a:xfrm>
            <a:off x="4765631" y="4353610"/>
            <a:ext cx="2895600" cy="1685367"/>
            <a:chOff x="4631416" y="3742641"/>
            <a:chExt cx="2895600" cy="1685367"/>
          </a:xfrm>
        </p:grpSpPr>
        <p:sp>
          <p:nvSpPr>
            <p:cNvPr id="44" name="Rounded Rectangle 43"/>
            <p:cNvSpPr/>
            <p:nvPr/>
          </p:nvSpPr>
          <p:spPr bwMode="auto">
            <a:xfrm>
              <a:off x="4631416" y="3742641"/>
              <a:ext cx="2895600" cy="16853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sp>
          <p:nvSpPr>
            <p:cNvPr id="85" name="Oval 269"/>
            <p:cNvSpPr>
              <a:spLocks noChangeArrowheads="1"/>
            </p:cNvSpPr>
            <p:nvPr/>
          </p:nvSpPr>
          <p:spPr bwMode="gray">
            <a:xfrm>
              <a:off x="4889209" y="3897001"/>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Monitoring</a:t>
              </a:r>
            </a:p>
          </p:txBody>
        </p:sp>
        <p:sp>
          <p:nvSpPr>
            <p:cNvPr id="86" name="Oval 269"/>
            <p:cNvSpPr>
              <a:spLocks noChangeArrowheads="1"/>
            </p:cNvSpPr>
            <p:nvPr/>
          </p:nvSpPr>
          <p:spPr bwMode="gray">
            <a:xfrm>
              <a:off x="4887003" y="4418786"/>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Evaluation</a:t>
              </a:r>
            </a:p>
          </p:txBody>
        </p:sp>
        <p:sp>
          <p:nvSpPr>
            <p:cNvPr id="45" name="Oval 269"/>
            <p:cNvSpPr>
              <a:spLocks noChangeArrowheads="1"/>
            </p:cNvSpPr>
            <p:nvPr/>
          </p:nvSpPr>
          <p:spPr bwMode="gray">
            <a:xfrm>
              <a:off x="4889209" y="4943419"/>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Reporting</a:t>
              </a:r>
            </a:p>
          </p:txBody>
        </p:sp>
      </p:grpSp>
      <p:sp>
        <p:nvSpPr>
          <p:cNvPr id="48" name="Down Arrow 47"/>
          <p:cNvSpPr/>
          <p:nvPr/>
        </p:nvSpPr>
        <p:spPr bwMode="auto">
          <a:xfrm>
            <a:off x="4311752" y="2032982"/>
            <a:ext cx="195600" cy="19049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grpSp>
        <p:nvGrpSpPr>
          <p:cNvPr id="56" name="Group 55"/>
          <p:cNvGrpSpPr/>
          <p:nvPr/>
        </p:nvGrpSpPr>
        <p:grpSpPr>
          <a:xfrm>
            <a:off x="3276312" y="3763554"/>
            <a:ext cx="2539231" cy="404446"/>
            <a:chOff x="841664" y="236061"/>
            <a:chExt cx="2539231" cy="404446"/>
          </a:xfrm>
        </p:grpSpPr>
        <p:sp>
          <p:nvSpPr>
            <p:cNvPr id="59" name="TextBox 58"/>
            <p:cNvSpPr txBox="1"/>
            <p:nvPr/>
          </p:nvSpPr>
          <p:spPr>
            <a:xfrm>
              <a:off x="845128" y="263051"/>
              <a:ext cx="2535767" cy="350465"/>
            </a:xfrm>
            <a:prstGeom prst="rect">
              <a:avLst/>
            </a:prstGeom>
            <a:noFill/>
          </p:spPr>
          <p:txBody>
            <a:bodyPr wrap="square" lIns="103236" tIns="51618" rIns="103236" bIns="51618" rtlCol="0">
              <a:spAutoFit/>
            </a:bodyPr>
            <a:lstStyle/>
            <a:p>
              <a:pPr defTabSz="914400" fontAlgn="base">
                <a:spcBef>
                  <a:spcPct val="0"/>
                </a:spcBef>
                <a:spcAft>
                  <a:spcPct val="0"/>
                </a:spcAft>
              </a:pPr>
              <a:endParaRPr lang="en-US" sz="1600" dirty="0">
                <a:solidFill>
                  <a:srgbClr val="000000"/>
                </a:solidFill>
                <a:latin typeface="Tahoma" pitchFamily="34" charset="0"/>
              </a:endParaRPr>
            </a:p>
          </p:txBody>
        </p:sp>
        <p:sp>
          <p:nvSpPr>
            <p:cNvPr id="60" name="Oval 269"/>
            <p:cNvSpPr>
              <a:spLocks noChangeArrowheads="1"/>
            </p:cNvSpPr>
            <p:nvPr/>
          </p:nvSpPr>
          <p:spPr bwMode="gray">
            <a:xfrm>
              <a:off x="841664" y="236061"/>
              <a:ext cx="2384426" cy="404446"/>
            </a:xfrm>
            <a:prstGeom prst="roundRect">
              <a:avLst/>
            </a:prstGeom>
            <a:gradFill rotWithShape="1">
              <a:gsLst>
                <a:gs pos="0">
                  <a:srgbClr val="0F238C"/>
                </a:gs>
                <a:gs pos="100000">
                  <a:srgbClr val="0F238C">
                    <a:gamma/>
                    <a:tint val="73725"/>
                    <a:invGamma/>
                  </a:srgbClr>
                </a:gs>
              </a:gsLst>
              <a:path path="rect">
                <a:fillToRect l="100000" b="100000"/>
              </a:path>
            </a:gradFill>
            <a:ln w="6350" algn="ctr">
              <a:solidFill>
                <a:srgbClr val="0F238C"/>
              </a:solidFill>
              <a:round/>
              <a:headEnd/>
              <a:tailEnd/>
            </a:ln>
            <a:effectLst/>
            <a:scene3d>
              <a:camera prst="orthographicFront"/>
              <a:lightRig rig="threePt" dir="t"/>
            </a:scene3d>
            <a:sp3d>
              <a:bevelT w="152400" h="50800" prst="softRound"/>
            </a:sp3d>
          </p:spPr>
          <p:txBody>
            <a:bodyPr wrap="none" lIns="91435" tIns="45718" rIns="91435" bIns="45718" anchor="ctr"/>
            <a:lstStyle/>
            <a:p>
              <a:pPr algn="ctr" defTabSz="914359">
                <a:defRPr/>
              </a:pPr>
              <a:r>
                <a:rPr lang="en-US" sz="1400" kern="0" dirty="0" smtClean="0">
                  <a:solidFill>
                    <a:srgbClr val="FFFFFF"/>
                  </a:solidFill>
                  <a:latin typeface="Tahoma" pitchFamily="34" charset="0"/>
                </a:rPr>
                <a:t>Develop Investment Priorities</a:t>
              </a:r>
              <a:endParaRPr lang="en-US" sz="1400" kern="0" dirty="0">
                <a:solidFill>
                  <a:srgbClr val="FFFFFF"/>
                </a:solidFill>
                <a:latin typeface="Tahoma" pitchFamily="34" charset="0"/>
              </a:endParaRPr>
            </a:p>
          </p:txBody>
        </p:sp>
      </p:grpSp>
      <p:sp>
        <p:nvSpPr>
          <p:cNvPr id="20" name="Right Brace 19"/>
          <p:cNvSpPr/>
          <p:nvPr/>
        </p:nvSpPr>
        <p:spPr bwMode="auto">
          <a:xfrm>
            <a:off x="7924800" y="2513019"/>
            <a:ext cx="563655" cy="3680175"/>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cxnSp>
        <p:nvCxnSpPr>
          <p:cNvPr id="22" name="Elbow Connector 21"/>
          <p:cNvCxnSpPr>
            <a:stCxn id="20" idx="1"/>
            <a:endCxn id="6" idx="3"/>
          </p:cNvCxnSpPr>
          <p:nvPr/>
        </p:nvCxnSpPr>
        <p:spPr bwMode="auto">
          <a:xfrm rot="10800000">
            <a:off x="5867401" y="1494311"/>
            <a:ext cx="2621055" cy="2858797"/>
          </a:xfrm>
          <a:prstGeom prst="bentConnector3">
            <a:avLst>
              <a:gd name="adj1" fmla="val -13959"/>
            </a:avLst>
          </a:prstGeom>
          <a:solidFill>
            <a:schemeClr val="accent1"/>
          </a:solidFill>
          <a:ln w="38100" cap="flat" cmpd="sng" algn="ctr">
            <a:solidFill>
              <a:schemeClr val="tx1"/>
            </a:solidFill>
            <a:prstDash val="dash"/>
            <a:round/>
            <a:headEnd type="none" w="med" len="med"/>
            <a:tailEnd type="arrow"/>
          </a:ln>
          <a:effectLst/>
        </p:spPr>
      </p:cxnSp>
      <p:sp>
        <p:nvSpPr>
          <p:cNvPr id="2" name="Bent Arrow 1"/>
          <p:cNvSpPr/>
          <p:nvPr/>
        </p:nvSpPr>
        <p:spPr bwMode="auto">
          <a:xfrm rot="5400000" flipV="1">
            <a:off x="1966871" y="3668724"/>
            <a:ext cx="656095" cy="68640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sp>
        <p:nvSpPr>
          <p:cNvPr id="38" name="Bent Arrow 37"/>
          <p:cNvSpPr/>
          <p:nvPr/>
        </p:nvSpPr>
        <p:spPr bwMode="auto">
          <a:xfrm rot="10800000" flipV="1">
            <a:off x="6255326" y="3568971"/>
            <a:ext cx="795877" cy="686409"/>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sp>
        <p:nvSpPr>
          <p:cNvPr id="4" name="Left-Right Arrow 3"/>
          <p:cNvSpPr/>
          <p:nvPr/>
        </p:nvSpPr>
        <p:spPr bwMode="auto">
          <a:xfrm>
            <a:off x="3829910" y="5154037"/>
            <a:ext cx="843855" cy="360271"/>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sp>
        <p:nvSpPr>
          <p:cNvPr id="5" name="TextBox 4"/>
          <p:cNvSpPr txBox="1"/>
          <p:nvPr/>
        </p:nvSpPr>
        <p:spPr>
          <a:xfrm rot="16200000">
            <a:off x="-2597927" y="3079541"/>
            <a:ext cx="5926012" cy="646331"/>
          </a:xfrm>
          <a:prstGeom prst="rect">
            <a:avLst/>
          </a:prstGeom>
          <a:noFill/>
        </p:spPr>
        <p:txBody>
          <a:bodyPr wrap="square" rtlCol="0">
            <a:spAutoFit/>
          </a:bodyPr>
          <a:lstStyle/>
          <a:p>
            <a:pPr algn="ctr" defTabSz="914400" fontAlgn="base">
              <a:spcBef>
                <a:spcPct val="0"/>
              </a:spcBef>
              <a:spcAft>
                <a:spcPct val="0"/>
              </a:spcAft>
            </a:pPr>
            <a:r>
              <a:rPr lang="en-US" b="1" dirty="0" smtClean="0">
                <a:solidFill>
                  <a:srgbClr val="000000"/>
                </a:solidFill>
                <a:latin typeface="Tahoma" pitchFamily="34" charset="0"/>
              </a:rPr>
              <a:t>DATA</a:t>
            </a:r>
          </a:p>
          <a:p>
            <a:pPr algn="ctr" defTabSz="914400" fontAlgn="base">
              <a:spcBef>
                <a:spcPct val="0"/>
              </a:spcBef>
              <a:spcAft>
                <a:spcPct val="0"/>
              </a:spcAft>
            </a:pPr>
            <a:r>
              <a:rPr lang="en-US" b="1" dirty="0" smtClean="0">
                <a:solidFill>
                  <a:srgbClr val="000000"/>
                </a:solidFill>
                <a:latin typeface="Tahoma" pitchFamily="34" charset="0"/>
              </a:rPr>
              <a:t>PUBLIC </a:t>
            </a:r>
            <a:r>
              <a:rPr lang="en-US" b="1" dirty="0">
                <a:solidFill>
                  <a:srgbClr val="000000"/>
                </a:solidFill>
                <a:latin typeface="Tahoma" pitchFamily="34" charset="0"/>
              </a:rPr>
              <a:t>INVOLVEMENT </a:t>
            </a:r>
          </a:p>
        </p:txBody>
      </p:sp>
      <p:sp>
        <p:nvSpPr>
          <p:cNvPr id="8" name="TextBox 7"/>
          <p:cNvSpPr txBox="1"/>
          <p:nvPr/>
        </p:nvSpPr>
        <p:spPr>
          <a:xfrm>
            <a:off x="3212378" y="131923"/>
            <a:ext cx="2274022" cy="307777"/>
          </a:xfrm>
          <a:prstGeom prst="rect">
            <a:avLst/>
          </a:prstGeom>
          <a:noFill/>
        </p:spPr>
        <p:txBody>
          <a:bodyPr wrap="square" rtlCol="0">
            <a:spAutoFit/>
          </a:bodyPr>
          <a:lstStyle/>
          <a:p>
            <a:pPr algn="ctr" defTabSz="914400" fontAlgn="base">
              <a:spcBef>
                <a:spcPct val="0"/>
              </a:spcBef>
              <a:spcAft>
                <a:spcPct val="0"/>
              </a:spcAft>
            </a:pPr>
            <a:r>
              <a:rPr lang="en-US" sz="1400" b="1" dirty="0" smtClean="0">
                <a:solidFill>
                  <a:srgbClr val="000000"/>
                </a:solidFill>
                <a:latin typeface="Tahoma" pitchFamily="34" charset="0"/>
              </a:rPr>
              <a:t>PLANNING</a:t>
            </a:r>
            <a:endParaRPr lang="en-US" sz="1400" b="1" dirty="0">
              <a:solidFill>
                <a:srgbClr val="000000"/>
              </a:solidFill>
              <a:latin typeface="Tahoma" pitchFamily="34" charset="0"/>
            </a:endParaRPr>
          </a:p>
        </p:txBody>
      </p:sp>
      <p:sp>
        <p:nvSpPr>
          <p:cNvPr id="9" name="Left Bracket 8"/>
          <p:cNvSpPr/>
          <p:nvPr/>
        </p:nvSpPr>
        <p:spPr bwMode="auto">
          <a:xfrm>
            <a:off x="688245" y="432782"/>
            <a:ext cx="195558" cy="5926012"/>
          </a:xfrm>
          <a:prstGeom prst="leftBracke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srgbClr val="000000"/>
              </a:solidFill>
              <a:latin typeface="Tahoma" charset="0"/>
            </a:endParaRPr>
          </a:p>
        </p:txBody>
      </p:sp>
    </p:spTree>
    <p:extLst>
      <p:ext uri="{BB962C8B-B14F-4D97-AF65-F5344CB8AC3E}">
        <p14:creationId xmlns:p14="http://schemas.microsoft.com/office/powerpoint/2010/main" val="3002665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Setting</a:t>
            </a:r>
            <a:endParaRPr lang="en-US" dirty="0"/>
          </a:p>
        </p:txBody>
      </p:sp>
      <p:sp>
        <p:nvSpPr>
          <p:cNvPr id="3" name="Content Placeholder 2"/>
          <p:cNvSpPr>
            <a:spLocks noGrp="1"/>
          </p:cNvSpPr>
          <p:nvPr>
            <p:ph idx="1"/>
          </p:nvPr>
        </p:nvSpPr>
        <p:spPr/>
        <p:txBody>
          <a:bodyPr>
            <a:noAutofit/>
          </a:bodyPr>
          <a:lstStyle/>
          <a:p>
            <a:r>
              <a:rPr lang="en-US" dirty="0" smtClean="0"/>
              <a:t>Key question – Aspirational or vision-based targets vs. evidence-based targets</a:t>
            </a:r>
          </a:p>
          <a:p>
            <a:endParaRPr lang="en-US" dirty="0" smtClean="0"/>
          </a:p>
          <a:p>
            <a:r>
              <a:rPr lang="en-US" dirty="0" smtClean="0"/>
              <a:t>No single approach appropriate for all areas</a:t>
            </a:r>
          </a:p>
          <a:p>
            <a:endParaRPr lang="en-US" dirty="0" smtClean="0"/>
          </a:p>
          <a:p>
            <a:r>
              <a:rPr lang="en-US" dirty="0" smtClean="0"/>
              <a:t>MAP-21 requires evidence-based targets – what do you expect to achieve</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eaLnBrk="1" latinLnBrk="0" hangingPunct="1"/>
            <a:fld id="{2BBB5E19-F10A-4C2F-BF6F-11C513378A2E}" type="slidenum">
              <a:rPr kumimoji="0" lang="en-US" smtClean="0"/>
              <a:pPr eaLnBrk="1" latinLnBrk="0" hangingPunct="1"/>
              <a:t>18</a:t>
            </a:fld>
            <a:endParaRPr kumimoji="0" lang="en-US" dirty="0"/>
          </a:p>
        </p:txBody>
      </p:sp>
    </p:spTree>
    <p:extLst>
      <p:ext uri="{BB962C8B-B14F-4D97-AF65-F5344CB8AC3E}">
        <p14:creationId xmlns:p14="http://schemas.microsoft.com/office/powerpoint/2010/main" val="112452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Targets</a:t>
            </a:r>
            <a:endParaRPr lang="en-US" dirty="0"/>
          </a:p>
        </p:txBody>
      </p:sp>
      <p:sp>
        <p:nvSpPr>
          <p:cNvPr id="3" name="Content Placeholder 2"/>
          <p:cNvSpPr>
            <a:spLocks noGrp="1"/>
          </p:cNvSpPr>
          <p:nvPr>
            <p:ph idx="1"/>
          </p:nvPr>
        </p:nvSpPr>
        <p:spPr/>
        <p:txBody>
          <a:bodyPr/>
          <a:lstStyle/>
          <a:p>
            <a:r>
              <a:rPr lang="en-US" dirty="0" smtClean="0"/>
              <a:t>States must coordinate, to the maximum extent practical with relevant MPOs in selecting a target to ensure for consistency</a:t>
            </a:r>
          </a:p>
          <a:p>
            <a:endParaRPr lang="en-US" dirty="0" smtClean="0"/>
          </a:p>
          <a:p>
            <a:r>
              <a:rPr lang="en-US" dirty="0" smtClean="0"/>
              <a:t>MPOs must coordinate, to the maximum extent practical, with the relevant State/s in selecting a target to ensure consistency</a:t>
            </a:r>
          </a:p>
          <a:p>
            <a:endParaRPr lang="en-US" dirty="0" smtClean="0"/>
          </a:p>
          <a:p>
            <a:r>
              <a:rPr lang="en-US" dirty="0" smtClean="0"/>
              <a:t>Coordination required with public transportation providers, to the maximum extent practical.</a:t>
            </a:r>
          </a:p>
          <a:p>
            <a:endParaRPr lang="en-US" dirty="0" smtClean="0"/>
          </a:p>
          <a:p>
            <a:r>
              <a:rPr lang="en-US" dirty="0" smtClean="0"/>
              <a:t>States and MPOs must integrate other performance plans into the planning</a:t>
            </a:r>
            <a:r>
              <a:rPr lang="en-US" dirty="0" smtClean="0">
                <a:solidFill>
                  <a:srgbClr val="FF0000"/>
                </a:solidFill>
              </a:rPr>
              <a:t> </a:t>
            </a:r>
            <a:r>
              <a:rPr lang="en-US" dirty="0" smtClean="0"/>
              <a:t>process</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r>
              <a:rPr lang="en-US" smtClean="0"/>
              <a:t>MAP-21: Performance Management</a:t>
            </a:r>
            <a:endParaRPr lang="en-US" dirty="0"/>
          </a:p>
        </p:txBody>
      </p:sp>
    </p:spTree>
    <p:extLst>
      <p:ext uri="{BB962C8B-B14F-4D97-AF65-F5344CB8AC3E}">
        <p14:creationId xmlns:p14="http://schemas.microsoft.com/office/powerpoint/2010/main" val="3245494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 </a:t>
            </a:r>
            <a:endParaRPr lang="en-US" dirty="0"/>
          </a:p>
        </p:txBody>
      </p:sp>
      <p:sp>
        <p:nvSpPr>
          <p:cNvPr id="3" name="Content Placeholder 2"/>
          <p:cNvSpPr>
            <a:spLocks noGrp="1"/>
          </p:cNvSpPr>
          <p:nvPr>
            <p:ph idx="1"/>
          </p:nvPr>
        </p:nvSpPr>
        <p:spPr/>
        <p:txBody>
          <a:bodyPr/>
          <a:lstStyle/>
          <a:p>
            <a:r>
              <a:rPr lang="en-US" dirty="0" smtClean="0"/>
              <a:t>Update on Performance Based Planning &amp; Federal Resources</a:t>
            </a:r>
          </a:p>
          <a:p>
            <a:pPr lvl="1"/>
            <a:r>
              <a:rPr lang="en-US" dirty="0" smtClean="0"/>
              <a:t> Ben Williams FHWA Resource Center Planning Team</a:t>
            </a:r>
          </a:p>
          <a:p>
            <a:endParaRPr lang="en-US" dirty="0"/>
          </a:p>
          <a:p>
            <a:r>
              <a:rPr lang="en-US" dirty="0" smtClean="0"/>
              <a:t>Target Setting </a:t>
            </a:r>
          </a:p>
          <a:p>
            <a:pPr lvl="1"/>
            <a:r>
              <a:rPr lang="en-US" dirty="0" smtClean="0"/>
              <a:t>Craig Casper 	Pikes Peak Council of Gov’ts.</a:t>
            </a:r>
          </a:p>
          <a:p>
            <a:endParaRPr lang="en-US" dirty="0" smtClean="0"/>
          </a:p>
          <a:p>
            <a:endParaRPr lang="en-US" dirty="0"/>
          </a:p>
          <a:p>
            <a:r>
              <a:rPr lang="en-US" dirty="0" smtClean="0"/>
              <a:t>Performance Based Programming 	</a:t>
            </a:r>
          </a:p>
          <a:p>
            <a:pPr lvl="1"/>
            <a:r>
              <a:rPr lang="en-US" dirty="0" smtClean="0"/>
              <a:t>Rich Perrin Genesee Transportation Council</a:t>
            </a:r>
            <a:endParaRPr lang="en-US" dirty="0"/>
          </a:p>
        </p:txBody>
      </p:sp>
    </p:spTree>
    <p:extLst>
      <p:ext uri="{BB962C8B-B14F-4D97-AF65-F5344CB8AC3E}">
        <p14:creationId xmlns:p14="http://schemas.microsoft.com/office/powerpoint/2010/main" val="3009239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Integrating Performance-Based Plans into the Planning Process</a:t>
            </a:r>
            <a:endParaRPr lang="en-US" dirty="0"/>
          </a:p>
        </p:txBody>
      </p:sp>
      <p:sp>
        <p:nvSpPr>
          <p:cNvPr id="2" name="Content Placeholder 1"/>
          <p:cNvSpPr>
            <a:spLocks noGrp="1"/>
          </p:cNvSpPr>
          <p:nvPr>
            <p:ph idx="1"/>
          </p:nvPr>
        </p:nvSpPr>
        <p:spPr>
          <a:xfrm>
            <a:off x="444937" y="2018098"/>
            <a:ext cx="8241863" cy="4703379"/>
          </a:xfrm>
        </p:spPr>
        <p:txBody>
          <a:bodyPr/>
          <a:lstStyle/>
          <a:p>
            <a:r>
              <a:rPr lang="en-US" dirty="0" smtClean="0"/>
              <a:t>Strategic Highway Safety Plans</a:t>
            </a:r>
          </a:p>
          <a:p>
            <a:r>
              <a:rPr lang="en-US" dirty="0" smtClean="0"/>
              <a:t>Transportation Asset Management Plans - Highway </a:t>
            </a:r>
          </a:p>
          <a:p>
            <a:r>
              <a:rPr lang="en-US" dirty="0" smtClean="0"/>
              <a:t>Congestion Management Process</a:t>
            </a:r>
          </a:p>
          <a:p>
            <a:r>
              <a:rPr lang="en-US" dirty="0" smtClean="0"/>
              <a:t>Transit Asset Management Plans</a:t>
            </a:r>
          </a:p>
          <a:p>
            <a:r>
              <a:rPr lang="en-US" dirty="0" smtClean="0"/>
              <a:t>Transit Safety Plans</a:t>
            </a:r>
          </a:p>
          <a:p>
            <a:r>
              <a:rPr lang="en-US" dirty="0" smtClean="0"/>
              <a:t>State Freight Plans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DBC11FCB-EA04-4FFA-8D07-35F89BFFF786}"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1602755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MTC Targets for </a:t>
            </a:r>
            <a:r>
              <a:rPr lang="en-US" i="1" dirty="0" smtClean="0"/>
              <a:t>Sustainable Community Strategy/RTP</a:t>
            </a:r>
            <a:endParaRPr lang="en-US" i="1" dirty="0"/>
          </a:p>
        </p:txBody>
      </p:sp>
      <p:sp>
        <p:nvSpPr>
          <p:cNvPr id="3" name="Content Placeholder 2"/>
          <p:cNvSpPr>
            <a:spLocks noGrp="1"/>
          </p:cNvSpPr>
          <p:nvPr>
            <p:ph idx="1"/>
          </p:nvPr>
        </p:nvSpPr>
        <p:spPr/>
        <p:txBody>
          <a:bodyPr>
            <a:normAutofit/>
          </a:bodyPr>
          <a:lstStyle/>
          <a:p>
            <a:r>
              <a:rPr lang="en-US" dirty="0" smtClean="0"/>
              <a:t>Goal Area: Transportation System Effectiveness</a:t>
            </a:r>
          </a:p>
          <a:p>
            <a:pPr lvl="1"/>
            <a:r>
              <a:rPr lang="en-US" dirty="0" smtClean="0"/>
              <a:t>Targets</a:t>
            </a:r>
          </a:p>
          <a:p>
            <a:pPr lvl="2"/>
            <a:r>
              <a:rPr lang="en-US" dirty="0" smtClean="0"/>
              <a:t>Decrease average per-trip travel time by 10% </a:t>
            </a:r>
          </a:p>
          <a:p>
            <a:pPr lvl="2"/>
            <a:r>
              <a:rPr lang="en-US" dirty="0" smtClean="0"/>
              <a:t>Increase local road pavement condition (PCI) to 75 or better</a:t>
            </a:r>
          </a:p>
          <a:p>
            <a:pPr lvl="2"/>
            <a:r>
              <a:rPr lang="en-US" dirty="0" smtClean="0"/>
              <a:t>Decrease distressed lane-miles of state highways to less than 10% of total lane-miles</a:t>
            </a:r>
          </a:p>
          <a:p>
            <a:pPr lvl="2"/>
            <a:r>
              <a:rPr lang="en-US" dirty="0" smtClean="0"/>
              <a:t>Reduce average transit asset age to 50% of useful life</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pPr eaLnBrk="1" latinLnBrk="0" hangingPunct="1"/>
            <a:fld id="{2BBB5E19-F10A-4C2F-BF6F-11C513378A2E}" type="slidenum">
              <a:rPr kumimoji="0" lang="en-US" smtClean="0"/>
              <a:pPr eaLnBrk="1" latinLnBrk="0" hangingPunct="1"/>
              <a:t>21</a:t>
            </a:fld>
            <a:endParaRPr kumimoji="0" lang="en-US" dirty="0"/>
          </a:p>
        </p:txBody>
      </p:sp>
    </p:spTree>
    <p:extLst>
      <p:ext uri="{BB962C8B-B14F-4D97-AF65-F5344CB8AC3E}">
        <p14:creationId xmlns:p14="http://schemas.microsoft.com/office/powerpoint/2010/main" val="3508020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 Developing Investment Priorities in the TIP/STIP</a:t>
            </a:r>
            <a:endParaRPr lang="en-US" dirty="0"/>
          </a:p>
        </p:txBody>
      </p:sp>
      <p:sp>
        <p:nvSpPr>
          <p:cNvPr id="3" name="Content Placeholder 2"/>
          <p:cNvSpPr>
            <a:spLocks noGrp="1"/>
          </p:cNvSpPr>
          <p:nvPr>
            <p:ph idx="1"/>
          </p:nvPr>
        </p:nvSpPr>
        <p:spPr/>
        <p:txBody>
          <a:bodyPr>
            <a:normAutofit/>
          </a:bodyPr>
          <a:lstStyle/>
          <a:p>
            <a:r>
              <a:rPr lang="en-US" dirty="0" smtClean="0"/>
              <a:t>Under a PBPP framework, programming of projects and strategies in the MPO and State Transportation Improvement Program (TIP/STIP) supports desired performance outcomes.</a:t>
            </a:r>
          </a:p>
          <a:p>
            <a:endParaRPr lang="en-US" dirty="0" smtClean="0"/>
          </a:p>
          <a:p>
            <a:r>
              <a:rPr lang="en-US" dirty="0" smtClean="0"/>
              <a:t>The TIP/STIP communicate specifics of investments, funding sources, and how investments contribute to system performance improvements</a:t>
            </a:r>
          </a:p>
          <a:p>
            <a:endParaRPr lang="en-US" dirty="0"/>
          </a:p>
          <a:p>
            <a:r>
              <a:rPr lang="en-US" dirty="0"/>
              <a:t>Linking the Long Range Transportation Plan (LRTP) and other performance-based plans with programming is often challenging for </a:t>
            </a:r>
            <a:r>
              <a:rPr lang="en-US" dirty="0" smtClean="0"/>
              <a:t>agencies – but there are some effective approaches. </a:t>
            </a:r>
            <a:endParaRPr lang="en-US" dirty="0"/>
          </a:p>
          <a:p>
            <a:endParaRPr lang="en-US" dirty="0" smtClean="0"/>
          </a:p>
        </p:txBody>
      </p:sp>
    </p:spTree>
    <p:extLst>
      <p:ext uri="{BB962C8B-B14F-4D97-AF65-F5344CB8AC3E}">
        <p14:creationId xmlns:p14="http://schemas.microsoft.com/office/powerpoint/2010/main" val="2433111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5" y="431147"/>
            <a:ext cx="8241863" cy="560860"/>
          </a:xfrm>
        </p:spPr>
        <p:txBody>
          <a:bodyPr>
            <a:normAutofit fontScale="90000"/>
          </a:bodyPr>
          <a:lstStyle/>
          <a:p>
            <a:r>
              <a:rPr lang="en-US" dirty="0" smtClean="0"/>
              <a:t>Programming – Developing Investment Priorities in the TIP/STIP</a:t>
            </a:r>
            <a:endParaRPr lang="en-US" dirty="0"/>
          </a:p>
        </p:txBody>
      </p:sp>
      <p:sp>
        <p:nvSpPr>
          <p:cNvPr id="3" name="Content Placeholder 2"/>
          <p:cNvSpPr>
            <a:spLocks noGrp="1"/>
          </p:cNvSpPr>
          <p:nvPr>
            <p:ph idx="1"/>
          </p:nvPr>
        </p:nvSpPr>
        <p:spPr>
          <a:xfrm>
            <a:off x="472965" y="1146119"/>
            <a:ext cx="8241863" cy="4703379"/>
          </a:xfrm>
        </p:spPr>
        <p:txBody>
          <a:bodyPr>
            <a:normAutofit fontScale="92500" lnSpcReduction="20000"/>
          </a:bodyPr>
          <a:lstStyle/>
          <a:p>
            <a:r>
              <a:rPr lang="en-US" dirty="0" smtClean="0"/>
              <a:t>The programming process can use </a:t>
            </a:r>
            <a:r>
              <a:rPr lang="en-US" i="1" dirty="0" smtClean="0"/>
              <a:t>project </a:t>
            </a:r>
            <a:r>
              <a:rPr lang="en-US" i="1" dirty="0"/>
              <a:t>selection criteria</a:t>
            </a:r>
            <a:r>
              <a:rPr lang="en-US" dirty="0"/>
              <a:t>, which reflect the priorities </a:t>
            </a:r>
            <a:r>
              <a:rPr lang="en-US" dirty="0" smtClean="0"/>
              <a:t>and desired performance outcomes identified </a:t>
            </a:r>
            <a:r>
              <a:rPr lang="en-US" dirty="0"/>
              <a:t>in the planning </a:t>
            </a:r>
            <a:r>
              <a:rPr lang="en-US" dirty="0" smtClean="0"/>
              <a:t>process</a:t>
            </a:r>
          </a:p>
          <a:p>
            <a:endParaRPr lang="en-US" dirty="0"/>
          </a:p>
          <a:p>
            <a:pPr lvl="1"/>
            <a:r>
              <a:rPr lang="en-US" dirty="0" smtClean="0"/>
              <a:t>Atlanta Regional Commission (ARC) implemented a project prioritization method in its RTP and TIP, which </a:t>
            </a:r>
            <a:r>
              <a:rPr lang="en-US" dirty="0" smtClean="0">
                <a:solidFill>
                  <a:srgbClr val="00B050"/>
                </a:solidFill>
              </a:rPr>
              <a:t>evaluates capacity expansion projects based on environmental impact, support for regional land use policies, and ability to reduce congestion</a:t>
            </a:r>
            <a:r>
              <a:rPr lang="en-US" dirty="0" smtClean="0"/>
              <a:t>. </a:t>
            </a:r>
          </a:p>
          <a:p>
            <a:pPr lvl="1"/>
            <a:endParaRPr lang="en-US" dirty="0" smtClean="0"/>
          </a:p>
          <a:p>
            <a:pPr lvl="1"/>
            <a:r>
              <a:rPr lang="en-US" dirty="0" smtClean="0"/>
              <a:t>North Carolina DOT’s “Policy to Projects” process uses a </a:t>
            </a:r>
            <a:r>
              <a:rPr lang="en-US" dirty="0" smtClean="0">
                <a:solidFill>
                  <a:srgbClr val="00B050"/>
                </a:solidFill>
              </a:rPr>
              <a:t>scoring process to prioritize projects based on quantitative data</a:t>
            </a:r>
            <a:r>
              <a:rPr lang="en-US" dirty="0" smtClean="0"/>
              <a:t>, and also accounts for local input and multimodal characteristics</a:t>
            </a:r>
          </a:p>
          <a:p>
            <a:pPr marL="342900" lvl="1" indent="-342900">
              <a:buFont typeface="Arial"/>
              <a:buChar char="•"/>
            </a:pPr>
            <a:endParaRPr lang="en-US" dirty="0" smtClean="0"/>
          </a:p>
          <a:p>
            <a:pPr marL="342900" lvl="1" indent="-342900">
              <a:buFont typeface="Arial"/>
              <a:buChar char="•"/>
            </a:pPr>
            <a:r>
              <a:rPr lang="en-US" sz="2200" dirty="0" smtClean="0">
                <a:latin typeface="Arial"/>
                <a:cs typeface="Arial"/>
              </a:rPr>
              <a:t>It can ensure consistency of the TIP/STIP with LRTP investment priorities and goals</a:t>
            </a:r>
          </a:p>
          <a:p>
            <a:pPr marL="342900" lvl="1" indent="-342900">
              <a:buFont typeface="Arial"/>
              <a:buChar char="•"/>
            </a:pPr>
            <a:endParaRPr lang="en-US" sz="2200" dirty="0">
              <a:latin typeface="Arial"/>
              <a:cs typeface="Arial"/>
            </a:endParaRPr>
          </a:p>
          <a:p>
            <a:pPr marL="742950" lvl="2" indent="-342900"/>
            <a:r>
              <a:rPr lang="en-US" dirty="0" smtClean="0"/>
              <a:t>The </a:t>
            </a:r>
            <a:r>
              <a:rPr lang="en-US" dirty="0"/>
              <a:t>Southeast Michigan Council of Governments (SEMCOG) tracks </a:t>
            </a:r>
            <a:r>
              <a:rPr lang="en-US" dirty="0">
                <a:solidFill>
                  <a:srgbClr val="00B050"/>
                </a:solidFill>
              </a:rPr>
              <a:t>consistency of projects in its TIP with investment levels identified in the agency’s long-range plan</a:t>
            </a:r>
            <a:r>
              <a:rPr lang="en-US" dirty="0"/>
              <a:t>.</a:t>
            </a:r>
          </a:p>
          <a:p>
            <a:endParaRPr lang="en-US" dirty="0"/>
          </a:p>
        </p:txBody>
      </p:sp>
    </p:spTree>
    <p:extLst>
      <p:ext uri="{BB962C8B-B14F-4D97-AF65-F5344CB8AC3E}">
        <p14:creationId xmlns:p14="http://schemas.microsoft.com/office/powerpoint/2010/main" val="719839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an Investment Plan</a:t>
            </a:r>
            <a:endParaRPr lang="en-US" dirty="0"/>
          </a:p>
        </p:txBody>
      </p:sp>
      <p:sp>
        <p:nvSpPr>
          <p:cNvPr id="3" name="Content Placeholder 2"/>
          <p:cNvSpPr>
            <a:spLocks noGrp="1"/>
          </p:cNvSpPr>
          <p:nvPr>
            <p:ph idx="1"/>
          </p:nvPr>
        </p:nvSpPr>
        <p:spPr/>
        <p:txBody>
          <a:bodyPr/>
          <a:lstStyle/>
          <a:p>
            <a:r>
              <a:rPr lang="en-US" dirty="0" smtClean="0"/>
              <a:t>Investment plans are used by some agencies to identify projects, programs, and strategies at a more detailed level than the long-range plan</a:t>
            </a:r>
          </a:p>
          <a:p>
            <a:pPr lvl="1">
              <a:buFont typeface="Courier New" panose="02070309020205020404" pitchFamily="49" charset="0"/>
              <a:buChar char="o"/>
            </a:pPr>
            <a:r>
              <a:rPr lang="en-US" dirty="0" smtClean="0"/>
              <a:t>Connects LRTP to STIP or TIP</a:t>
            </a:r>
          </a:p>
          <a:p>
            <a:pPr lvl="1">
              <a:buFont typeface="Courier New" panose="02070309020205020404" pitchFamily="49" charset="0"/>
              <a:buChar char="o"/>
            </a:pPr>
            <a:r>
              <a:rPr lang="en-US" dirty="0" smtClean="0"/>
              <a:t>Effective prioritization addresses how to balance various goals given constraints</a:t>
            </a:r>
          </a:p>
          <a:p>
            <a:pPr>
              <a:buFont typeface="Arial" panose="020B0604020202020204" pitchFamily="34" charset="0"/>
              <a:buChar char="•"/>
            </a:pPr>
            <a:r>
              <a:rPr lang="en-US" dirty="0" smtClean="0"/>
              <a:t>Examples:</a:t>
            </a:r>
          </a:p>
          <a:p>
            <a:pPr lvl="1">
              <a:buFont typeface="Arial" panose="020B0604020202020204" pitchFamily="34" charset="0"/>
              <a:buChar char="•"/>
            </a:pPr>
            <a:r>
              <a:rPr lang="en-US" dirty="0" smtClean="0"/>
              <a:t>Minnesota DOT – Performance focus of long range plan carried through to </a:t>
            </a:r>
            <a:r>
              <a:rPr lang="en-US" dirty="0" smtClean="0">
                <a:solidFill>
                  <a:srgbClr val="00B050"/>
                </a:solidFill>
              </a:rPr>
              <a:t>investment and capital plans – each mode has a separate plan</a:t>
            </a:r>
          </a:p>
          <a:p>
            <a:pPr lvl="1">
              <a:buFont typeface="Arial" panose="020B0604020202020204" pitchFamily="34" charset="0"/>
              <a:buChar char="•"/>
            </a:pPr>
            <a:r>
              <a:rPr lang="en-US" dirty="0" smtClean="0"/>
              <a:t>New Jersey DOT’s Statewide Capital Investment Strategy – </a:t>
            </a:r>
            <a:r>
              <a:rPr lang="en-US" dirty="0" smtClean="0">
                <a:solidFill>
                  <a:srgbClr val="00B050"/>
                </a:solidFill>
              </a:rPr>
              <a:t>tool that links project funding selection with broad program objectives using performance analysis </a:t>
            </a:r>
            <a:endParaRPr lang="en-US" dirty="0">
              <a:solidFill>
                <a:srgbClr val="00B050"/>
              </a:solidFill>
            </a:endParaRPr>
          </a:p>
        </p:txBody>
      </p:sp>
    </p:spTree>
    <p:extLst>
      <p:ext uri="{BB962C8B-B14F-4D97-AF65-F5344CB8AC3E}">
        <p14:creationId xmlns:p14="http://schemas.microsoft.com/office/powerpoint/2010/main" val="3762322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143001"/>
            <a:ext cx="6173056" cy="2134456"/>
          </a:xfrm>
        </p:spPr>
        <p:txBody>
          <a:bodyPr>
            <a:normAutofit/>
          </a:bodyPr>
          <a:lstStyle/>
          <a:p>
            <a:r>
              <a:rPr lang="en-US" sz="3200" dirty="0" smtClean="0"/>
              <a:t>Model Long-Range Transportation Plans: A Guide for Incorporating Performance-based Planning</a:t>
            </a:r>
            <a:endParaRPr lang="en-US" sz="3200" dirty="0"/>
          </a:p>
        </p:txBody>
      </p:sp>
      <p:sp>
        <p:nvSpPr>
          <p:cNvPr id="3" name="Subtitle 2"/>
          <p:cNvSpPr>
            <a:spLocks noGrp="1"/>
          </p:cNvSpPr>
          <p:nvPr>
            <p:ph type="subTitle" idx="1"/>
          </p:nvPr>
        </p:nvSpPr>
        <p:spPr/>
        <p:txBody>
          <a:bodyPr/>
          <a:lstStyle/>
          <a:p>
            <a:r>
              <a:rPr lang="en-US" dirty="0" smtClean="0"/>
              <a:t>September 2014</a:t>
            </a:r>
          </a:p>
        </p:txBody>
      </p:sp>
    </p:spTree>
    <p:extLst>
      <p:ext uri="{BB962C8B-B14F-4D97-AF65-F5344CB8AC3E}">
        <p14:creationId xmlns:p14="http://schemas.microsoft.com/office/powerpoint/2010/main" val="3695768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Guidebook</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Companion to the FHWA and FTA </a:t>
            </a:r>
            <a:r>
              <a:rPr lang="en-US" i="1" dirty="0" smtClean="0"/>
              <a:t>Performance Based Planning and Programming Guidebook</a:t>
            </a:r>
          </a:p>
          <a:p>
            <a:r>
              <a:rPr lang="en-US" dirty="0" smtClean="0"/>
              <a:t>Intended to provide detailed information about developing a performance-based statewide long-range or metropolitan transportation plan</a:t>
            </a:r>
          </a:p>
        </p:txBody>
      </p:sp>
      <p:sp>
        <p:nvSpPr>
          <p:cNvPr id="4" name="Slide Number Placeholder 3"/>
          <p:cNvSpPr>
            <a:spLocks noGrp="1"/>
          </p:cNvSpPr>
          <p:nvPr>
            <p:ph type="sldNum" sz="quarter" idx="12"/>
          </p:nvPr>
        </p:nvSpPr>
        <p:spPr/>
        <p:txBody>
          <a:bodyPr/>
          <a:lstStyle/>
          <a:p>
            <a:fld id="{0E71BC33-6AA7-4754-9920-A6A1473362D7}" type="slidenum">
              <a:rPr lang="en-US" smtClean="0">
                <a:solidFill>
                  <a:prstClr val="white"/>
                </a:solidFill>
              </a:rPr>
              <a:pPr/>
              <a:t>26</a:t>
            </a:fld>
            <a:endParaRPr lang="en-US" dirty="0">
              <a:solidFill>
                <a:prstClr val="white"/>
              </a:solidFill>
            </a:endParaRPr>
          </a:p>
        </p:txBody>
      </p:sp>
      <p:pic>
        <p:nvPicPr>
          <p:cNvPr id="7" name="Picture 6" descr="Image of Performance-based Planning and Programming Guide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704" y="2286001"/>
            <a:ext cx="1988896" cy="2590800"/>
          </a:xfrm>
          <a:prstGeom prst="rect">
            <a:avLst/>
          </a:prstGeom>
        </p:spPr>
      </p:pic>
      <p:pic>
        <p:nvPicPr>
          <p:cNvPr id="1026" name="Picture 2" descr="Image of Model LRTPs Guide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299983"/>
            <a:ext cx="1981200" cy="259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305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Guidebook</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US" dirty="0" smtClean="0"/>
              <a:t>Introduction</a:t>
            </a:r>
          </a:p>
          <a:p>
            <a:pPr marL="514350" indent="-514350">
              <a:buAutoNum type="arabicPeriod"/>
            </a:pPr>
            <a:r>
              <a:rPr lang="en-US" dirty="0" smtClean="0"/>
              <a:t>Overview: Developing a Performance-Based Transportation Plan</a:t>
            </a:r>
          </a:p>
          <a:p>
            <a:pPr marL="514350" indent="-514350">
              <a:buFont typeface="+mj-lt"/>
              <a:buAutoNum type="arabicPeriod"/>
            </a:pPr>
            <a:r>
              <a:rPr lang="en-US" dirty="0" smtClean="0"/>
              <a:t>Public and Stakeholder Participation and Agency Collaboration</a:t>
            </a:r>
          </a:p>
          <a:p>
            <a:pPr marL="514350" indent="-514350">
              <a:buFont typeface="+mj-lt"/>
              <a:buAutoNum type="arabicPeriod"/>
            </a:pPr>
            <a:r>
              <a:rPr lang="en-US" dirty="0" smtClean="0"/>
              <a:t>Scoping and Baseline Information</a:t>
            </a:r>
          </a:p>
          <a:p>
            <a:pPr marL="514350" indent="-514350">
              <a:buFont typeface="+mj-lt"/>
              <a:buAutoNum type="arabicPeriod"/>
            </a:pPr>
            <a:r>
              <a:rPr lang="en-US" dirty="0" smtClean="0"/>
              <a:t>Strategic Vision, Goals, and Objectives</a:t>
            </a:r>
          </a:p>
          <a:p>
            <a:pPr marL="514350" indent="-514350">
              <a:buFont typeface="+mj-lt"/>
              <a:buAutoNum type="arabicPeriod"/>
            </a:pPr>
            <a:r>
              <a:rPr lang="en-US" dirty="0" smtClean="0"/>
              <a:t>Performance Measures and Targets</a:t>
            </a:r>
          </a:p>
          <a:p>
            <a:pPr marL="514350" indent="-514350">
              <a:buFont typeface="+mj-lt"/>
              <a:buAutoNum type="arabicPeriod"/>
            </a:pPr>
            <a:r>
              <a:rPr lang="en-US" dirty="0" smtClean="0"/>
              <a:t>Transportation System Performance Report</a:t>
            </a:r>
          </a:p>
          <a:p>
            <a:pPr marL="514350" indent="-514350">
              <a:buFont typeface="+mj-lt"/>
              <a:buAutoNum type="arabicPeriod"/>
            </a:pPr>
            <a:r>
              <a:rPr lang="en-US" dirty="0" smtClean="0"/>
              <a:t>Identification of System Needs, Potential Strategies, and Costs</a:t>
            </a:r>
          </a:p>
          <a:p>
            <a:pPr marL="514350" indent="-514350">
              <a:buFont typeface="+mj-lt"/>
              <a:buAutoNum type="arabicPeriod"/>
            </a:pPr>
            <a:r>
              <a:rPr lang="en-US" dirty="0" smtClean="0"/>
              <a:t>Investment Analysis and Selection</a:t>
            </a:r>
          </a:p>
          <a:p>
            <a:pPr marL="514350" indent="-514350">
              <a:buFont typeface="+mj-lt"/>
              <a:buAutoNum type="arabicPeriod"/>
            </a:pPr>
            <a:r>
              <a:rPr lang="en-US" dirty="0" smtClean="0"/>
              <a:t>Connecting the Transportation Plan and Programming</a:t>
            </a:r>
          </a:p>
          <a:p>
            <a:pPr marL="514350" indent="-514350">
              <a:buFont typeface="+mj-lt"/>
              <a:buAutoNum type="arabicPeriod"/>
            </a:pPr>
            <a:r>
              <a:rPr lang="en-US" dirty="0" smtClean="0"/>
              <a:t>Case Studies</a:t>
            </a:r>
          </a:p>
          <a:p>
            <a:pPr marL="0" indent="0">
              <a:buNone/>
            </a:pPr>
            <a:r>
              <a:rPr lang="en-US" dirty="0" smtClean="0"/>
              <a:t>Appendix: Federal Requirements for Transportation Plans</a:t>
            </a:r>
          </a:p>
          <a:p>
            <a:pPr marL="0" indent="0">
              <a:buNone/>
            </a:pPr>
            <a:r>
              <a:rPr lang="en-US" dirty="0" smtClean="0"/>
              <a:t>Resources Lists</a:t>
            </a:r>
          </a:p>
        </p:txBody>
      </p:sp>
      <p:sp>
        <p:nvSpPr>
          <p:cNvPr id="4" name="Slide Number Placeholder 3"/>
          <p:cNvSpPr>
            <a:spLocks noGrp="1"/>
          </p:cNvSpPr>
          <p:nvPr>
            <p:ph type="sldNum" sz="quarter" idx="12"/>
          </p:nvPr>
        </p:nvSpPr>
        <p:spPr/>
        <p:txBody>
          <a:bodyPr/>
          <a:lstStyle/>
          <a:p>
            <a:fld id="{0E71BC33-6AA7-4754-9920-A6A1473362D7}"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194810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lstStyle/>
          <a:p>
            <a:r>
              <a:rPr lang="en-US" dirty="0" smtClean="0"/>
              <a:t>Key Elements of a Performance-based Plan</a:t>
            </a:r>
            <a:endParaRPr lang="en-US" dirty="0"/>
          </a:p>
        </p:txBody>
      </p:sp>
      <p:sp>
        <p:nvSpPr>
          <p:cNvPr id="4" name="Slide Number Placeholder 3"/>
          <p:cNvSpPr>
            <a:spLocks noGrp="1"/>
          </p:cNvSpPr>
          <p:nvPr>
            <p:ph type="sldNum" sz="quarter" idx="12"/>
          </p:nvPr>
        </p:nvSpPr>
        <p:spPr/>
        <p:txBody>
          <a:bodyPr/>
          <a:lstStyle/>
          <a:p>
            <a:fld id="{0E71BC33-6AA7-4754-9920-A6A1473362D7}" type="slidenum">
              <a:rPr lang="en-US" smtClean="0">
                <a:solidFill>
                  <a:prstClr val="white"/>
                </a:solidFill>
              </a:rPr>
              <a:pPr/>
              <a:t>28</a:t>
            </a:fld>
            <a:endParaRPr lang="en-US" dirty="0">
              <a:solidFill>
                <a:prstClr val="white"/>
              </a:solidFill>
            </a:endParaRPr>
          </a:p>
        </p:txBody>
      </p:sp>
      <p:sp>
        <p:nvSpPr>
          <p:cNvPr id="5" name="Content Placeholder 2"/>
          <p:cNvSpPr>
            <a:spLocks noGrp="1"/>
          </p:cNvSpPr>
          <p:nvPr>
            <p:ph idx="1"/>
          </p:nvPr>
        </p:nvSpPr>
        <p:spPr>
          <a:xfrm>
            <a:off x="304800" y="1524000"/>
            <a:ext cx="8229600" cy="4525963"/>
          </a:xfrm>
        </p:spPr>
        <p:txBody>
          <a:bodyPr>
            <a:normAutofit/>
          </a:bodyPr>
          <a:lstStyle/>
          <a:p>
            <a:r>
              <a:rPr lang="en-US" dirty="0" smtClean="0"/>
              <a:t>Baseline information on the transportation system</a:t>
            </a:r>
          </a:p>
          <a:p>
            <a:r>
              <a:rPr lang="en-US" dirty="0" smtClean="0"/>
              <a:t>Goals and objectives</a:t>
            </a:r>
          </a:p>
          <a:p>
            <a:r>
              <a:rPr lang="en-US" b="1" i="1" dirty="0" smtClean="0"/>
              <a:t>Performance measures</a:t>
            </a:r>
          </a:p>
          <a:p>
            <a:r>
              <a:rPr lang="en-US" b="1" i="1" dirty="0" smtClean="0"/>
              <a:t>Preferred trends and targets</a:t>
            </a:r>
          </a:p>
          <a:p>
            <a:r>
              <a:rPr lang="en-US" b="1" i="1" dirty="0" smtClean="0"/>
              <a:t>System performance report</a:t>
            </a:r>
          </a:p>
          <a:p>
            <a:r>
              <a:rPr lang="en-US" dirty="0" smtClean="0"/>
              <a:t>Forecasts of future conditions and needs</a:t>
            </a:r>
          </a:p>
          <a:p>
            <a:r>
              <a:rPr lang="en-US" dirty="0" smtClean="0"/>
              <a:t>Strategies and investments</a:t>
            </a:r>
          </a:p>
          <a:p>
            <a:r>
              <a:rPr lang="en-US" dirty="0" smtClean="0"/>
              <a:t>Financial plan</a:t>
            </a:r>
          </a:p>
        </p:txBody>
      </p:sp>
    </p:spTree>
    <p:extLst>
      <p:ext uri="{BB962C8B-B14F-4D97-AF65-F5344CB8AC3E}">
        <p14:creationId xmlns:p14="http://schemas.microsoft.com/office/powerpoint/2010/main" val="2231453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lstStyle/>
          <a:p>
            <a:r>
              <a:rPr lang="en-US" dirty="0"/>
              <a:t>Performance‐based Elements of </a:t>
            </a:r>
            <a:r>
              <a:rPr lang="en-US" dirty="0" smtClean="0"/>
              <a:t>the Transportation Plan</a:t>
            </a:r>
            <a:endParaRPr lang="en-US" dirty="0"/>
          </a:p>
        </p:txBody>
      </p:sp>
      <p:sp>
        <p:nvSpPr>
          <p:cNvPr id="4" name="Slide Number Placeholder 3"/>
          <p:cNvSpPr>
            <a:spLocks noGrp="1"/>
          </p:cNvSpPr>
          <p:nvPr>
            <p:ph type="sldNum" sz="quarter" idx="12"/>
          </p:nvPr>
        </p:nvSpPr>
        <p:spPr/>
        <p:txBody>
          <a:bodyPr/>
          <a:lstStyle/>
          <a:p>
            <a:fld id="{DBC11FCB-EA04-4FFA-8D07-35F89BFFF786}" type="slidenum">
              <a:rPr lang="en-US" smtClean="0">
                <a:solidFill>
                  <a:srgbClr val="FFFFFF"/>
                </a:solidFill>
              </a:rPr>
              <a:pPr/>
              <a:t>29</a:t>
            </a:fld>
            <a:endParaRPr lang="en-US" dirty="0">
              <a:solidFill>
                <a:srgbClr val="FFFF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51386906"/>
              </p:ext>
            </p:extLst>
          </p:nvPr>
        </p:nvGraphicFramePr>
        <p:xfrm>
          <a:off x="76201" y="1143250"/>
          <a:ext cx="8999092" cy="4952750"/>
        </p:xfrm>
        <a:graphic>
          <a:graphicData uri="http://schemas.openxmlformats.org/drawingml/2006/table">
            <a:tbl>
              <a:tblPr firstRow="1" firstCol="1" bandRow="1">
                <a:tableStyleId>{93296810-A885-4BE3-A3E7-6D5BEEA58F35}</a:tableStyleId>
              </a:tblPr>
              <a:tblGrid>
                <a:gridCol w="2624735"/>
                <a:gridCol w="3299667"/>
                <a:gridCol w="3074690"/>
              </a:tblGrid>
              <a:tr h="449953">
                <a:tc>
                  <a:txBody>
                    <a:bodyPr/>
                    <a:lstStyle/>
                    <a:p>
                      <a:pPr algn="ctr"/>
                      <a:r>
                        <a:rPr lang="en-US" sz="1800" dirty="0" smtClean="0"/>
                        <a:t>Plan Elements</a:t>
                      </a:r>
                      <a:endParaRPr lang="en-US" sz="1800" dirty="0">
                        <a:solidFill>
                          <a:schemeClr val="accent2"/>
                        </a:solidFill>
                      </a:endParaRPr>
                    </a:p>
                  </a:txBody>
                  <a:tcPr marL="90678" marR="90678" marT="45339" marB="45339">
                    <a:solidFill>
                      <a:schemeClr val="accent1">
                        <a:lumMod val="75000"/>
                      </a:schemeClr>
                    </a:solidFill>
                  </a:tcPr>
                </a:tc>
                <a:tc>
                  <a:txBody>
                    <a:bodyPr/>
                    <a:lstStyle/>
                    <a:p>
                      <a:pPr algn="ctr"/>
                      <a:r>
                        <a:rPr lang="en-US" sz="1800" dirty="0" smtClean="0"/>
                        <a:t>State Long Range Transportation Plan</a:t>
                      </a:r>
                      <a:r>
                        <a:rPr lang="en-US" sz="1800" baseline="0" dirty="0" smtClean="0"/>
                        <a:t> (LRTP)</a:t>
                      </a:r>
                      <a:endParaRPr lang="en-US" sz="1800" dirty="0">
                        <a:solidFill>
                          <a:schemeClr val="accent2"/>
                        </a:solidFill>
                      </a:endParaRPr>
                    </a:p>
                  </a:txBody>
                  <a:tcPr marL="90678" marR="90678" marT="45339" marB="45339">
                    <a:solidFill>
                      <a:schemeClr val="accent1">
                        <a:lumMod val="75000"/>
                      </a:schemeClr>
                    </a:solidFill>
                  </a:tcPr>
                </a:tc>
                <a:tc>
                  <a:txBody>
                    <a:bodyPr/>
                    <a:lstStyle/>
                    <a:p>
                      <a:pPr algn="ctr"/>
                      <a:r>
                        <a:rPr lang="en-US" sz="1800" dirty="0" smtClean="0"/>
                        <a:t>Metropolitan Transportation</a:t>
                      </a:r>
                      <a:r>
                        <a:rPr lang="en-US" sz="1800" baseline="0" dirty="0" smtClean="0"/>
                        <a:t> Plan (MTP)</a:t>
                      </a:r>
                      <a:endParaRPr lang="en-US" sz="1800" dirty="0">
                        <a:solidFill>
                          <a:schemeClr val="accent2"/>
                        </a:solidFill>
                      </a:endParaRPr>
                    </a:p>
                  </a:txBody>
                  <a:tcPr marL="90678" marR="90678" marT="45339" marB="45339">
                    <a:solidFill>
                      <a:schemeClr val="accent1">
                        <a:lumMod val="75000"/>
                      </a:schemeClr>
                    </a:solidFill>
                  </a:tcPr>
                </a:tc>
              </a:tr>
              <a:tr h="801499">
                <a:tc>
                  <a:txBody>
                    <a:bodyPr/>
                    <a:lstStyle/>
                    <a:p>
                      <a:r>
                        <a:rPr lang="en-US" sz="1800" strike="noStrike" dirty="0" smtClean="0"/>
                        <a:t>Plan development</a:t>
                      </a:r>
                    </a:p>
                    <a:p>
                      <a:r>
                        <a:rPr lang="en-US" sz="1800" strike="noStrike" dirty="0" smtClean="0"/>
                        <a:t>process</a:t>
                      </a:r>
                      <a:endParaRPr lang="en-US" sz="1800" strike="noStrike" dirty="0"/>
                    </a:p>
                  </a:txBody>
                  <a:tcPr marL="90678" marR="90678" marT="45339" marB="45339">
                    <a:solidFill>
                      <a:schemeClr val="accent1">
                        <a:lumMod val="75000"/>
                      </a:schemeClr>
                    </a:solidFill>
                  </a:tcPr>
                </a:tc>
                <a:tc>
                  <a:txBody>
                    <a:bodyPr/>
                    <a:lstStyle/>
                    <a:p>
                      <a:r>
                        <a:rPr lang="en-US" sz="1600" b="1" strike="noStrike" dirty="0" smtClean="0"/>
                        <a:t>Performance‐based approach to transportation decision‐making </a:t>
                      </a:r>
                      <a:endParaRPr lang="en-US" sz="1600" b="1" strike="noStrike" dirty="0"/>
                    </a:p>
                  </a:txBody>
                  <a:tcPr marL="90678" marR="90678" marT="45339" marB="45339">
                    <a:solidFill>
                      <a:schemeClr val="accent1">
                        <a:lumMod val="40000"/>
                        <a:lumOff val="60000"/>
                      </a:schemeClr>
                    </a:solidFill>
                  </a:tcPr>
                </a:tc>
                <a:tc>
                  <a:txBody>
                    <a:bodyPr/>
                    <a:lstStyle/>
                    <a:p>
                      <a:r>
                        <a:rPr lang="en-US" sz="1600" b="1" strike="noStrike" dirty="0" smtClean="0"/>
                        <a:t>Performance‐driven, outcome‐based approach </a:t>
                      </a:r>
                      <a:endParaRPr lang="en-US" sz="1600" b="1" strike="noStrike" dirty="0"/>
                    </a:p>
                  </a:txBody>
                  <a:tcPr marL="90678" marR="90678" marT="45339" marB="45339">
                    <a:solidFill>
                      <a:schemeClr val="accent1">
                        <a:lumMod val="40000"/>
                        <a:lumOff val="60000"/>
                      </a:schemeClr>
                    </a:solidFill>
                  </a:tcPr>
                </a:tc>
              </a:tr>
              <a:tr h="801499">
                <a:tc>
                  <a:txBody>
                    <a:bodyPr/>
                    <a:lstStyle/>
                    <a:p>
                      <a:r>
                        <a:rPr lang="en-US" sz="1800" dirty="0" smtClean="0"/>
                        <a:t>Performance Measures and Targets</a:t>
                      </a:r>
                      <a:endParaRPr lang="en-US" sz="1800" dirty="0"/>
                    </a:p>
                  </a:txBody>
                  <a:tcPr marL="90678" marR="90678" marT="45339" marB="45339">
                    <a:solidFill>
                      <a:schemeClr val="accent1">
                        <a:lumMod val="75000"/>
                      </a:schemeClr>
                    </a:solidFill>
                  </a:tcPr>
                </a:tc>
                <a:tc>
                  <a:txBody>
                    <a:bodyPr/>
                    <a:lstStyle/>
                    <a:p>
                      <a:r>
                        <a:rPr lang="en-US" sz="1600" i="1" dirty="0" smtClean="0"/>
                        <a:t>Description of performance measures and targets</a:t>
                      </a:r>
                    </a:p>
                  </a:txBody>
                  <a:tcPr marL="90678" marR="90678" marT="45339" marB="45339">
                    <a:solidFill>
                      <a:schemeClr val="accent1">
                        <a:lumMod val="40000"/>
                        <a:lumOff val="60000"/>
                      </a:schemeClr>
                    </a:solidFill>
                  </a:tcPr>
                </a:tc>
                <a:tc>
                  <a:txBody>
                    <a:bodyPr/>
                    <a:lstStyle/>
                    <a:p>
                      <a:r>
                        <a:rPr lang="en-US" sz="1600" b="1" dirty="0" smtClean="0"/>
                        <a:t>Description</a:t>
                      </a:r>
                      <a:r>
                        <a:rPr lang="en-US" sz="1600" b="1" baseline="0" dirty="0" smtClean="0"/>
                        <a:t> of </a:t>
                      </a:r>
                      <a:r>
                        <a:rPr lang="en-US" sz="1600" b="1" dirty="0" smtClean="0"/>
                        <a:t>performance measures and targets</a:t>
                      </a:r>
                      <a:endParaRPr lang="en-US" sz="1600" b="1" dirty="0"/>
                    </a:p>
                  </a:txBody>
                  <a:tcPr marL="90678" marR="90678" marT="45339" marB="45339">
                    <a:solidFill>
                      <a:schemeClr val="accent1">
                        <a:lumMod val="40000"/>
                        <a:lumOff val="60000"/>
                      </a:schemeClr>
                    </a:solidFill>
                  </a:tcPr>
                </a:tc>
              </a:tr>
              <a:tr h="815968">
                <a:tc>
                  <a:txBody>
                    <a:bodyPr/>
                    <a:lstStyle/>
                    <a:p>
                      <a:r>
                        <a:rPr lang="en-US" sz="1800" dirty="0" smtClean="0"/>
                        <a:t>System Performance Report</a:t>
                      </a:r>
                      <a:endParaRPr lang="en-US" sz="1800" dirty="0"/>
                    </a:p>
                  </a:txBody>
                  <a:tcPr marL="90678" marR="90678" marT="45339" marB="45339">
                    <a:solidFill>
                      <a:schemeClr val="accent1">
                        <a:lumMod val="75000"/>
                      </a:schemeClr>
                    </a:solidFill>
                  </a:tcPr>
                </a:tc>
                <a:tc>
                  <a:txBody>
                    <a:bodyPr/>
                    <a:lstStyle/>
                    <a:p>
                      <a:r>
                        <a:rPr lang="en-US" sz="1600" i="1" dirty="0" smtClean="0"/>
                        <a:t>Evaluating the condition and performance of the transportation system</a:t>
                      </a:r>
                    </a:p>
                  </a:txBody>
                  <a:tcPr marL="90678" marR="90678" marT="45339" marB="45339">
                    <a:solidFill>
                      <a:schemeClr val="accent1">
                        <a:lumMod val="40000"/>
                        <a:lumOff val="60000"/>
                      </a:schemeClr>
                    </a:solidFill>
                  </a:tcP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600" b="1" dirty="0" smtClean="0"/>
                        <a:t>Evaluating the condition and performance of the transportation system</a:t>
                      </a:r>
                    </a:p>
                  </a:txBody>
                  <a:tcPr marL="90678" marR="90678" marT="45339" marB="45339">
                    <a:solidFill>
                      <a:schemeClr val="accent1">
                        <a:lumMod val="40000"/>
                        <a:lumOff val="60000"/>
                      </a:schemeClr>
                    </a:solidFill>
                  </a:tcPr>
                </a:tc>
              </a:tr>
              <a:tr h="815968">
                <a:tc>
                  <a:txBody>
                    <a:bodyPr/>
                    <a:lstStyle/>
                    <a:p>
                      <a:r>
                        <a:rPr lang="en-US" sz="1800" dirty="0" smtClean="0"/>
                        <a:t>Financial Plan</a:t>
                      </a:r>
                      <a:endParaRPr lang="en-US" sz="1800" dirty="0"/>
                    </a:p>
                  </a:txBody>
                  <a:tcPr marL="90678" marR="90678" marT="45339" marB="45339">
                    <a:solidFill>
                      <a:schemeClr val="accent1">
                        <a:lumMod val="75000"/>
                      </a:schemeClr>
                    </a:solidFill>
                  </a:tcPr>
                </a:tc>
                <a:tc>
                  <a:txBody>
                    <a:bodyPr/>
                    <a:lstStyle/>
                    <a:p>
                      <a:r>
                        <a:rPr lang="en-US" sz="1600" i="1" dirty="0" smtClean="0"/>
                        <a:t>Demonstrates how the plan can be implemented and indicates resource availability</a:t>
                      </a:r>
                    </a:p>
                  </a:txBody>
                  <a:tcPr marL="90678" marR="90678" marT="45339" marB="45339">
                    <a:solidFill>
                      <a:schemeClr val="accent1">
                        <a:lumMod val="40000"/>
                        <a:lumOff val="60000"/>
                      </a:schemeClr>
                    </a:solidFill>
                  </a:tcP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600" b="1" dirty="0" smtClean="0"/>
                        <a:t>Demonstrates how the plan can be implemented and indicates resource availability</a:t>
                      </a:r>
                    </a:p>
                  </a:txBody>
                  <a:tcPr marL="90678" marR="90678" marT="45339" marB="45339">
                    <a:solidFill>
                      <a:schemeClr val="accent1">
                        <a:lumMod val="40000"/>
                        <a:lumOff val="60000"/>
                      </a:schemeClr>
                    </a:solidFill>
                  </a:tcPr>
                </a:tc>
              </a:tr>
              <a:tr h="1057960">
                <a:tc>
                  <a:txBody>
                    <a:bodyPr/>
                    <a:lstStyle/>
                    <a:p>
                      <a:r>
                        <a:rPr lang="en-US" sz="1800" dirty="0" smtClean="0"/>
                        <a:t>Integration of other</a:t>
                      </a:r>
                    </a:p>
                    <a:p>
                      <a:r>
                        <a:rPr lang="en-US" sz="1800" dirty="0" smtClean="0"/>
                        <a:t>Performance based plans (in the process)</a:t>
                      </a:r>
                      <a:endParaRPr lang="en-US" sz="1800" dirty="0"/>
                    </a:p>
                  </a:txBody>
                  <a:tcPr marL="90678" marR="90678" marT="45339" marB="45339">
                    <a:solidFill>
                      <a:schemeClr val="accent1">
                        <a:lumMod val="75000"/>
                      </a:schemeClr>
                    </a:solidFill>
                  </a:tcPr>
                </a:tc>
                <a:tc>
                  <a:txBody>
                    <a:bodyPr/>
                    <a:lstStyle/>
                    <a:p>
                      <a:r>
                        <a:rPr lang="en-US" sz="1600" b="1" dirty="0" smtClean="0"/>
                        <a:t>Directly or by reference, the goals, objectives, performance measures, and targets of other PBP</a:t>
                      </a:r>
                      <a:endParaRPr lang="en-US" sz="1600" b="1" dirty="0"/>
                    </a:p>
                  </a:txBody>
                  <a:tcPr marL="90678" marR="90678" marT="45339" marB="45339">
                    <a:solidFill>
                      <a:schemeClr val="accent1">
                        <a:lumMod val="40000"/>
                        <a:lumOff val="60000"/>
                      </a:schemeClr>
                    </a:solidFill>
                  </a:tcP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600" b="1" dirty="0" smtClean="0"/>
                        <a:t>Directly or by reference, the goals, objectives, performance measures, and targets of other PBP</a:t>
                      </a:r>
                    </a:p>
                  </a:txBody>
                  <a:tcPr marL="90678" marR="90678" marT="45339" marB="45339">
                    <a:solidFill>
                      <a:schemeClr val="accent1">
                        <a:lumMod val="40000"/>
                        <a:lumOff val="60000"/>
                      </a:schemeClr>
                    </a:solidFill>
                  </a:tcPr>
                </a:tc>
              </a:tr>
            </a:tbl>
          </a:graphicData>
        </a:graphic>
      </p:graphicFrame>
      <p:sp>
        <p:nvSpPr>
          <p:cNvPr id="9" name="TextBox 8"/>
          <p:cNvSpPr txBox="1"/>
          <p:nvPr/>
        </p:nvSpPr>
        <p:spPr>
          <a:xfrm>
            <a:off x="5867400" y="6095337"/>
            <a:ext cx="2553584" cy="338554"/>
          </a:xfrm>
          <a:prstGeom prst="rect">
            <a:avLst/>
          </a:prstGeom>
          <a:noFill/>
        </p:spPr>
        <p:txBody>
          <a:bodyPr wrap="none" rtlCol="0">
            <a:spAutoFit/>
          </a:bodyPr>
          <a:lstStyle/>
          <a:p>
            <a:pPr defTabSz="914400"/>
            <a:r>
              <a:rPr lang="en-US" sz="1600" b="1" dirty="0" smtClean="0">
                <a:solidFill>
                  <a:srgbClr val="FFFFFF"/>
                </a:solidFill>
              </a:rPr>
              <a:t>BOLD ITEMS ARE REQUIRED</a:t>
            </a:r>
            <a:endParaRPr lang="en-US" sz="1600" b="1" dirty="0">
              <a:solidFill>
                <a:srgbClr val="FFFFFF"/>
              </a:solidFill>
            </a:endParaRPr>
          </a:p>
        </p:txBody>
      </p:sp>
    </p:spTree>
    <p:extLst>
      <p:ext uri="{BB962C8B-B14F-4D97-AF65-F5344CB8AC3E}">
        <p14:creationId xmlns:p14="http://schemas.microsoft.com/office/powerpoint/2010/main" val="788714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6149" y="877093"/>
            <a:ext cx="7748301" cy="984885"/>
          </a:xfrm>
          <a:prstGeom prst="rect">
            <a:avLst/>
          </a:prstGeom>
          <a:noFill/>
        </p:spPr>
        <p:txBody>
          <a:bodyPr wrap="square" lIns="0" tIns="0" rIns="0" bIns="0" rtlCol="0">
            <a:spAutoFit/>
          </a:bodyPr>
          <a:lstStyle/>
          <a:p>
            <a:r>
              <a:rPr lang="en-US" sz="3200" dirty="0">
                <a:solidFill>
                  <a:schemeClr val="bg1"/>
                </a:solidFill>
                <a:latin typeface="Arial"/>
                <a:cs typeface="Arial"/>
              </a:rPr>
              <a:t>Performance-Based Planning and </a:t>
            </a:r>
            <a:r>
              <a:rPr lang="en-US" sz="3200" dirty="0" smtClean="0">
                <a:solidFill>
                  <a:schemeClr val="bg1"/>
                </a:solidFill>
                <a:latin typeface="Arial"/>
                <a:cs typeface="Arial"/>
              </a:rPr>
              <a:t>Programming – Federal Resources</a:t>
            </a:r>
            <a:endParaRPr lang="en-US" sz="3200" dirty="0">
              <a:solidFill>
                <a:schemeClr val="bg1"/>
              </a:solidFill>
              <a:latin typeface="Arial"/>
              <a:cs typeface="Arial"/>
            </a:endParaRPr>
          </a:p>
        </p:txBody>
      </p:sp>
      <p:sp>
        <p:nvSpPr>
          <p:cNvPr id="4" name="TextBox 3"/>
          <p:cNvSpPr txBox="1"/>
          <p:nvPr/>
        </p:nvSpPr>
        <p:spPr>
          <a:xfrm>
            <a:off x="676149" y="1873821"/>
            <a:ext cx="7748301" cy="2462213"/>
          </a:xfrm>
          <a:prstGeom prst="rect">
            <a:avLst/>
          </a:prstGeom>
          <a:noFill/>
        </p:spPr>
        <p:txBody>
          <a:bodyPr wrap="square" lIns="0" tIns="0" rIns="0" bIns="0" rtlCol="0">
            <a:spAutoFit/>
          </a:bodyPr>
          <a:lstStyle/>
          <a:p>
            <a:endParaRPr lang="en-US" sz="2000" dirty="0" smtClean="0">
              <a:solidFill>
                <a:schemeClr val="bg1"/>
              </a:solidFill>
              <a:latin typeface="Arial"/>
              <a:cs typeface="Arial"/>
            </a:endParaRPr>
          </a:p>
          <a:p>
            <a:r>
              <a:rPr lang="en-US" sz="2000" dirty="0" smtClean="0">
                <a:solidFill>
                  <a:schemeClr val="bg1"/>
                </a:solidFill>
                <a:latin typeface="Arial"/>
                <a:cs typeface="Arial"/>
              </a:rPr>
              <a:t>AMPO  Annual Meeting,  October, 2014</a:t>
            </a:r>
          </a:p>
          <a:p>
            <a:endParaRPr lang="en-US" sz="2000" dirty="0" smtClean="0">
              <a:solidFill>
                <a:schemeClr val="bg1"/>
              </a:solidFill>
              <a:latin typeface="Arial"/>
              <a:cs typeface="Arial"/>
            </a:endParaRPr>
          </a:p>
          <a:p>
            <a:endParaRPr lang="en-US" sz="2000" dirty="0">
              <a:solidFill>
                <a:schemeClr val="bg1"/>
              </a:solidFill>
              <a:latin typeface="Arial"/>
              <a:cs typeface="Arial"/>
            </a:endParaRPr>
          </a:p>
          <a:p>
            <a:r>
              <a:rPr lang="en-US" sz="2000" dirty="0" smtClean="0">
                <a:solidFill>
                  <a:schemeClr val="bg1"/>
                </a:solidFill>
                <a:latin typeface="Arial"/>
                <a:cs typeface="Arial"/>
              </a:rPr>
              <a:t>Ben Williams,  </a:t>
            </a:r>
            <a:r>
              <a:rPr lang="en-US" sz="2000" dirty="0">
                <a:solidFill>
                  <a:schemeClr val="bg1"/>
                </a:solidFill>
                <a:latin typeface="Arial"/>
                <a:cs typeface="Arial"/>
              </a:rPr>
              <a:t>FHWA, </a:t>
            </a:r>
            <a:r>
              <a:rPr lang="en-US" sz="2000" dirty="0" smtClean="0">
                <a:solidFill>
                  <a:schemeClr val="bg1"/>
                </a:solidFill>
                <a:latin typeface="Arial"/>
                <a:cs typeface="Arial"/>
              </a:rPr>
              <a:t>Resource Center</a:t>
            </a:r>
          </a:p>
          <a:p>
            <a:r>
              <a:rPr lang="en-US" sz="2000" dirty="0" smtClean="0">
                <a:solidFill>
                  <a:schemeClr val="bg1"/>
                </a:solidFill>
                <a:latin typeface="Arial"/>
                <a:cs typeface="Arial"/>
              </a:rPr>
              <a:t>Egan Smith,  </a:t>
            </a:r>
            <a:r>
              <a:rPr lang="en-US" sz="2000" dirty="0">
                <a:solidFill>
                  <a:schemeClr val="bg1"/>
                </a:solidFill>
                <a:latin typeface="Arial"/>
                <a:cs typeface="Arial"/>
              </a:rPr>
              <a:t>FHWA, Office of Planning, Environment, &amp; Realty</a:t>
            </a:r>
          </a:p>
          <a:p>
            <a:endParaRPr lang="en-US" sz="2000" dirty="0">
              <a:solidFill>
                <a:schemeClr val="bg1"/>
              </a:solidFill>
              <a:latin typeface="Arial"/>
              <a:cs typeface="Arial"/>
            </a:endParaRPr>
          </a:p>
          <a:p>
            <a:endParaRPr lang="en-US" sz="2000" dirty="0">
              <a:solidFill>
                <a:schemeClr val="bg1"/>
              </a:solidFill>
              <a:latin typeface="Arial"/>
              <a:cs typeface="Arial"/>
            </a:endParaRPr>
          </a:p>
        </p:txBody>
      </p:sp>
    </p:spTree>
    <p:extLst>
      <p:ext uri="{BB962C8B-B14F-4D97-AF65-F5344CB8AC3E}">
        <p14:creationId xmlns:p14="http://schemas.microsoft.com/office/powerpoint/2010/main" val="307769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Relationships</a:t>
            </a:r>
            <a:r>
              <a:rPr lang="en-US" dirty="0" smtClean="0"/>
              <a:t> Between LRTP and Other Performance-Based </a:t>
            </a:r>
            <a:r>
              <a:rPr lang="en-US" dirty="0"/>
              <a:t>P</a:t>
            </a:r>
            <a:r>
              <a:rPr lang="en-US" dirty="0" smtClean="0"/>
              <a:t>lans</a:t>
            </a:r>
            <a:endParaRPr lang="en-US" dirty="0"/>
          </a:p>
        </p:txBody>
      </p:sp>
      <p:sp>
        <p:nvSpPr>
          <p:cNvPr id="4" name="Slide Number Placeholder 3"/>
          <p:cNvSpPr>
            <a:spLocks noGrp="1"/>
          </p:cNvSpPr>
          <p:nvPr>
            <p:ph type="sldNum" sz="quarter" idx="12"/>
          </p:nvPr>
        </p:nvSpPr>
        <p:spPr/>
        <p:txBody>
          <a:bodyPr/>
          <a:lstStyle/>
          <a:p>
            <a:fld id="{DBC11FCB-EA04-4FFA-8D07-35F89BFFF786}" type="slidenum">
              <a:rPr lang="en-US" smtClean="0">
                <a:solidFill>
                  <a:srgbClr val="FFFFFF"/>
                </a:solidFill>
              </a:rPr>
              <a:pPr/>
              <a:t>30</a:t>
            </a:fld>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68010294"/>
              </p:ext>
            </p:extLst>
          </p:nvPr>
        </p:nvGraphicFramePr>
        <p:xfrm>
          <a:off x="76201" y="1371600"/>
          <a:ext cx="8991600" cy="4740847"/>
        </p:xfrm>
        <a:graphic>
          <a:graphicData uri="http://schemas.openxmlformats.org/drawingml/2006/table">
            <a:tbl>
              <a:tblPr firstRow="1" firstCol="1" bandRow="1">
                <a:tableStyleId>{93296810-A885-4BE3-A3E7-6D5BEEA58F35}</a:tableStyleId>
              </a:tblPr>
              <a:tblGrid>
                <a:gridCol w="2887211"/>
                <a:gridCol w="2722227"/>
                <a:gridCol w="3382162"/>
              </a:tblGrid>
              <a:tr h="619004">
                <a:tc>
                  <a:txBody>
                    <a:bodyPr/>
                    <a:lstStyle/>
                    <a:p>
                      <a:pPr algn="ctr"/>
                      <a:r>
                        <a:rPr lang="en-US" sz="1800" dirty="0" smtClean="0"/>
                        <a:t>Performance</a:t>
                      </a:r>
                      <a:r>
                        <a:rPr lang="en-US" sz="1800" baseline="0" dirty="0" smtClean="0"/>
                        <a:t> Management Elements</a:t>
                      </a:r>
                      <a:endParaRPr lang="en-US" sz="1800" dirty="0">
                        <a:solidFill>
                          <a:schemeClr val="accent2"/>
                        </a:solidFill>
                      </a:endParaRPr>
                    </a:p>
                  </a:txBody>
                  <a:tcPr marL="87984" marR="87984" marT="43992" marB="43992">
                    <a:solidFill>
                      <a:schemeClr val="accent1">
                        <a:lumMod val="75000"/>
                      </a:schemeClr>
                    </a:solidFill>
                  </a:tcPr>
                </a:tc>
                <a:tc>
                  <a:txBody>
                    <a:bodyPr/>
                    <a:lstStyle/>
                    <a:p>
                      <a:pPr algn="ctr"/>
                      <a:r>
                        <a:rPr lang="en-US" sz="1800" dirty="0" smtClean="0"/>
                        <a:t>Long</a:t>
                      </a:r>
                      <a:r>
                        <a:rPr lang="en-US" sz="1800" baseline="0" dirty="0" smtClean="0"/>
                        <a:t> Range Plan</a:t>
                      </a:r>
                      <a:endParaRPr lang="en-US" sz="1800" dirty="0">
                        <a:solidFill>
                          <a:schemeClr val="accent2"/>
                        </a:solidFill>
                      </a:endParaRPr>
                    </a:p>
                  </a:txBody>
                  <a:tcPr marL="87984" marR="87984" marT="43992" marB="43992">
                    <a:solidFill>
                      <a:schemeClr val="accent1">
                        <a:lumMod val="75000"/>
                      </a:schemeClr>
                    </a:solidFill>
                  </a:tcPr>
                </a:tc>
                <a:tc>
                  <a:txBody>
                    <a:bodyPr/>
                    <a:lstStyle/>
                    <a:p>
                      <a:pPr algn="ctr"/>
                      <a:r>
                        <a:rPr lang="en-US" sz="1800" dirty="0" smtClean="0"/>
                        <a:t>Performance-Base</a:t>
                      </a:r>
                      <a:r>
                        <a:rPr lang="en-US" sz="1800" baseline="0" dirty="0" smtClean="0"/>
                        <a:t>d Plans (SHSP, CMP, </a:t>
                      </a:r>
                      <a:r>
                        <a:rPr lang="en-US" sz="1800" b="1" u="none" baseline="0" dirty="0" smtClean="0">
                          <a:solidFill>
                            <a:schemeClr val="bg1"/>
                          </a:solidFill>
                        </a:rPr>
                        <a:t>TAMP</a:t>
                      </a:r>
                      <a:r>
                        <a:rPr lang="en-US" sz="1800" baseline="0" dirty="0" smtClean="0">
                          <a:solidFill>
                            <a:srgbClr val="FFFF00"/>
                          </a:solidFill>
                        </a:rPr>
                        <a:t>,</a:t>
                      </a:r>
                      <a:r>
                        <a:rPr lang="en-US" sz="1800" baseline="0" dirty="0" smtClean="0"/>
                        <a:t> etc.)</a:t>
                      </a:r>
                      <a:endParaRPr lang="en-US" sz="1800" dirty="0">
                        <a:solidFill>
                          <a:schemeClr val="accent2"/>
                        </a:solidFill>
                      </a:endParaRPr>
                    </a:p>
                  </a:txBody>
                  <a:tcPr marL="87984" marR="87984" marT="43992" marB="43992">
                    <a:solidFill>
                      <a:schemeClr val="accent1">
                        <a:lumMod val="75000"/>
                      </a:schemeClr>
                    </a:solidFill>
                  </a:tcPr>
                </a:tc>
              </a:tr>
              <a:tr h="865263">
                <a:tc>
                  <a:txBody>
                    <a:bodyPr/>
                    <a:lstStyle/>
                    <a:p>
                      <a:r>
                        <a:rPr lang="en-US" sz="1800" dirty="0" smtClean="0"/>
                        <a:t>Goals/Objectives</a:t>
                      </a:r>
                      <a:endParaRPr lang="en-US" sz="1800" dirty="0"/>
                    </a:p>
                  </a:txBody>
                  <a:tcPr marL="87984" marR="87984" marT="43992" marB="43992">
                    <a:solidFill>
                      <a:schemeClr val="accent1">
                        <a:lumMod val="75000"/>
                      </a:schemeClr>
                    </a:solidFill>
                  </a:tcPr>
                </a:tc>
                <a:tc>
                  <a:txBody>
                    <a:bodyPr/>
                    <a:lstStyle/>
                    <a:p>
                      <a:r>
                        <a:rPr lang="en-US" sz="1800" dirty="0" smtClean="0"/>
                        <a:t>Broad</a:t>
                      </a:r>
                      <a:r>
                        <a:rPr lang="en-US" sz="1800" baseline="0" dirty="0" smtClean="0"/>
                        <a:t> </a:t>
                      </a:r>
                      <a:r>
                        <a:rPr lang="en-US" sz="1800" dirty="0" smtClean="0"/>
                        <a:t>goals touching all areas</a:t>
                      </a:r>
                      <a:endParaRPr lang="en-US" sz="1800" dirty="0"/>
                    </a:p>
                  </a:txBody>
                  <a:tcPr marL="87984" marR="87984" marT="43992" marB="43992">
                    <a:solidFill>
                      <a:schemeClr val="accent1">
                        <a:lumMod val="40000"/>
                        <a:lumOff val="60000"/>
                      </a:schemeClr>
                    </a:solidFill>
                  </a:tcPr>
                </a:tc>
                <a:tc>
                  <a:txBody>
                    <a:bodyPr/>
                    <a:lstStyle/>
                    <a:p>
                      <a:r>
                        <a:rPr lang="en-US" sz="1800" dirty="0" smtClean="0"/>
                        <a:t>Drill down into the details of</a:t>
                      </a:r>
                      <a:r>
                        <a:rPr lang="en-US" sz="1800" baseline="0" dirty="0" smtClean="0"/>
                        <a:t> each goal, define meaningful objectives</a:t>
                      </a:r>
                      <a:endParaRPr lang="en-US" sz="1800" dirty="0"/>
                    </a:p>
                  </a:txBody>
                  <a:tcPr marL="87984" marR="87984" marT="43992" marB="43992">
                    <a:solidFill>
                      <a:schemeClr val="accent1">
                        <a:lumMod val="40000"/>
                        <a:lumOff val="60000"/>
                      </a:schemeClr>
                    </a:solidFill>
                  </a:tcPr>
                </a:tc>
              </a:tr>
              <a:tr h="708536">
                <a:tc>
                  <a:txBody>
                    <a:bodyPr/>
                    <a:lstStyle/>
                    <a:p>
                      <a:r>
                        <a:rPr lang="en-US" sz="1800" dirty="0" smtClean="0"/>
                        <a:t>Performance Measures</a:t>
                      </a:r>
                      <a:endParaRPr lang="en-US" sz="1800" dirty="0"/>
                    </a:p>
                  </a:txBody>
                  <a:tcPr marL="87984" marR="87984" marT="43992" marB="43992">
                    <a:solidFill>
                      <a:schemeClr val="accent1">
                        <a:lumMod val="75000"/>
                      </a:schemeClr>
                    </a:solidFill>
                  </a:tcPr>
                </a:tc>
                <a:tc>
                  <a:txBody>
                    <a:bodyPr/>
                    <a:lstStyle/>
                    <a:p>
                      <a:r>
                        <a:rPr lang="en-US" sz="1800" dirty="0" smtClean="0"/>
                        <a:t>Limited</a:t>
                      </a:r>
                      <a:r>
                        <a:rPr lang="en-US" sz="1800" baseline="0" dirty="0" smtClean="0"/>
                        <a:t> number of h</a:t>
                      </a:r>
                      <a:r>
                        <a:rPr lang="en-US" sz="1800" dirty="0" smtClean="0"/>
                        <a:t>igh level measures</a:t>
                      </a:r>
                      <a:endParaRPr lang="en-US" sz="1800" dirty="0"/>
                    </a:p>
                  </a:txBody>
                  <a:tcPr marL="87984" marR="87984" marT="43992" marB="43992">
                    <a:solidFill>
                      <a:schemeClr val="accent1">
                        <a:lumMod val="40000"/>
                        <a:lumOff val="60000"/>
                      </a:schemeClr>
                    </a:solidFill>
                  </a:tcPr>
                </a:tc>
                <a:tc>
                  <a:txBody>
                    <a:bodyPr/>
                    <a:lstStyle/>
                    <a:p>
                      <a:r>
                        <a:rPr lang="en-US" sz="1800" dirty="0" smtClean="0"/>
                        <a:t>Additional measures to address objectives more thoroughly</a:t>
                      </a:r>
                      <a:endParaRPr lang="en-US" sz="1800" dirty="0"/>
                    </a:p>
                  </a:txBody>
                  <a:tcPr marL="87984" marR="87984" marT="43992" marB="43992">
                    <a:solidFill>
                      <a:schemeClr val="accent1">
                        <a:lumMod val="40000"/>
                        <a:lumOff val="60000"/>
                      </a:schemeClr>
                    </a:solidFill>
                  </a:tcPr>
                </a:tc>
              </a:tr>
              <a:tr h="885731">
                <a:tc>
                  <a:txBody>
                    <a:bodyPr/>
                    <a:lstStyle/>
                    <a:p>
                      <a:r>
                        <a:rPr lang="en-US" sz="1800" dirty="0" smtClean="0"/>
                        <a:t>Target</a:t>
                      </a:r>
                      <a:r>
                        <a:rPr lang="en-US" sz="1800" baseline="0" dirty="0" smtClean="0"/>
                        <a:t> Setting – Evaluate Programs, Projects &amp; Strategies</a:t>
                      </a:r>
                      <a:endParaRPr lang="en-US" sz="1800" dirty="0"/>
                    </a:p>
                  </a:txBody>
                  <a:tcPr marL="87984" marR="87984" marT="43992" marB="43992">
                    <a:solidFill>
                      <a:schemeClr val="accent1">
                        <a:lumMod val="75000"/>
                      </a:schemeClr>
                    </a:solidFill>
                  </a:tcPr>
                </a:tc>
                <a:tc>
                  <a:txBody>
                    <a:bodyPr/>
                    <a:lstStyle/>
                    <a:p>
                      <a:r>
                        <a:rPr lang="en-US" sz="1800" dirty="0" smtClean="0"/>
                        <a:t>Scenario</a:t>
                      </a:r>
                      <a:r>
                        <a:rPr lang="en-US" sz="1800" baseline="0" dirty="0" smtClean="0"/>
                        <a:t> analysis and tradeoff decisions across goals and measures</a:t>
                      </a:r>
                      <a:endParaRPr lang="en-US" sz="1800" dirty="0"/>
                    </a:p>
                  </a:txBody>
                  <a:tcPr marL="87984" marR="87984" marT="43992" marB="43992">
                    <a:solidFill>
                      <a:schemeClr val="accent1">
                        <a:lumMod val="40000"/>
                        <a:lumOff val="60000"/>
                      </a:schemeClr>
                    </a:solidFill>
                  </a:tcP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800" dirty="0" smtClean="0"/>
                        <a:t>Identify &amp; prioritize range of strategies.</a:t>
                      </a:r>
                      <a:r>
                        <a:rPr lang="en-US" sz="1800" baseline="0" dirty="0" smtClean="0"/>
                        <a:t> Define scenario bounds </a:t>
                      </a:r>
                      <a:endParaRPr lang="en-US" sz="1800" dirty="0" smtClean="0"/>
                    </a:p>
                  </a:txBody>
                  <a:tcPr marL="87984" marR="87984" marT="43992" marB="43992">
                    <a:solidFill>
                      <a:schemeClr val="accent1">
                        <a:lumMod val="40000"/>
                        <a:lumOff val="60000"/>
                      </a:schemeClr>
                    </a:solidFill>
                  </a:tcPr>
                </a:tc>
              </a:tr>
              <a:tr h="885731">
                <a:tc>
                  <a:txBody>
                    <a:bodyPr/>
                    <a:lstStyle/>
                    <a:p>
                      <a:r>
                        <a:rPr lang="en-US" sz="1800" dirty="0" smtClean="0"/>
                        <a:t>Allocate Resources</a:t>
                      </a:r>
                      <a:endParaRPr lang="en-US" sz="1800" dirty="0"/>
                    </a:p>
                  </a:txBody>
                  <a:tcPr marL="87984" marR="87984" marT="43992" marB="43992">
                    <a:solidFill>
                      <a:schemeClr val="accent1">
                        <a:lumMod val="75000"/>
                      </a:schemeClr>
                    </a:solidFill>
                  </a:tcPr>
                </a:tc>
                <a:tc>
                  <a:txBody>
                    <a:bodyPr/>
                    <a:lstStyle/>
                    <a:p>
                      <a:r>
                        <a:rPr lang="en-US" sz="1800" dirty="0" smtClean="0"/>
                        <a:t>Resource constrained targets</a:t>
                      </a:r>
                      <a:r>
                        <a:rPr lang="en-US" sz="1800" baseline="0" dirty="0" smtClean="0"/>
                        <a:t> and trends</a:t>
                      </a:r>
                      <a:endParaRPr lang="en-US" sz="1800" dirty="0"/>
                    </a:p>
                  </a:txBody>
                  <a:tcPr marL="87984" marR="87984" marT="43992" marB="43992">
                    <a:solidFill>
                      <a:schemeClr val="accent1">
                        <a:lumMod val="40000"/>
                        <a:lumOff val="60000"/>
                      </a:schemeClr>
                    </a:solidFill>
                  </a:tcP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800" baseline="0" dirty="0" smtClean="0"/>
                        <a:t>Implementation plan (phasing and funding)</a:t>
                      </a:r>
                      <a:endParaRPr lang="en-US" sz="1800" dirty="0" smtClean="0"/>
                    </a:p>
                    <a:p>
                      <a:endParaRPr lang="en-US" sz="1800" dirty="0"/>
                    </a:p>
                  </a:txBody>
                  <a:tcPr marL="87984" marR="87984" marT="43992" marB="43992">
                    <a:solidFill>
                      <a:schemeClr val="accent1">
                        <a:lumMod val="40000"/>
                        <a:lumOff val="60000"/>
                      </a:schemeClr>
                    </a:solidFill>
                  </a:tcPr>
                </a:tc>
              </a:tr>
              <a:tr h="708536">
                <a:tc>
                  <a:txBody>
                    <a:bodyPr/>
                    <a:lstStyle/>
                    <a:p>
                      <a:r>
                        <a:rPr lang="en-US" sz="1800" dirty="0" smtClean="0"/>
                        <a:t>Measure,</a:t>
                      </a:r>
                      <a:r>
                        <a:rPr lang="en-US" sz="1800" baseline="0" dirty="0" smtClean="0"/>
                        <a:t> Evaluate and Report Results</a:t>
                      </a:r>
                      <a:endParaRPr lang="en-US" sz="1800" dirty="0"/>
                    </a:p>
                  </a:txBody>
                  <a:tcPr marL="87984" marR="87984" marT="43992" marB="43992">
                    <a:solidFill>
                      <a:schemeClr val="accent1">
                        <a:lumMod val="75000"/>
                      </a:schemeClr>
                    </a:solidFill>
                  </a:tcPr>
                </a:tc>
                <a:tc>
                  <a:txBody>
                    <a:bodyPr/>
                    <a:lstStyle/>
                    <a:p>
                      <a:r>
                        <a:rPr lang="en-US" sz="1800" dirty="0" smtClean="0"/>
                        <a:t>Monitor and report system performance</a:t>
                      </a:r>
                      <a:endParaRPr lang="en-US" sz="1800" dirty="0"/>
                    </a:p>
                  </a:txBody>
                  <a:tcPr marL="87984" marR="87984" marT="43992" marB="43992">
                    <a:solidFill>
                      <a:schemeClr val="accent1">
                        <a:lumMod val="40000"/>
                        <a:lumOff val="60000"/>
                      </a:schemeClr>
                    </a:solidFill>
                  </a:tcPr>
                </a:tc>
                <a:tc>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800" dirty="0" smtClean="0"/>
                        <a:t>Evaluate</a:t>
                      </a:r>
                      <a:r>
                        <a:rPr lang="en-US" sz="1800" baseline="0" dirty="0" smtClean="0"/>
                        <a:t> effectiveness for update cycle</a:t>
                      </a:r>
                      <a:endParaRPr lang="en-US" sz="1800" dirty="0" smtClean="0"/>
                    </a:p>
                  </a:txBody>
                  <a:tcPr marL="87984" marR="87984" marT="43992" marB="43992">
                    <a:solidFill>
                      <a:schemeClr val="accent1">
                        <a:lumMod val="40000"/>
                        <a:lumOff val="60000"/>
                      </a:schemeClr>
                    </a:solidFill>
                  </a:tcPr>
                </a:tc>
              </a:tr>
            </a:tbl>
          </a:graphicData>
        </a:graphic>
      </p:graphicFrame>
    </p:spTree>
    <p:extLst>
      <p:ext uri="{BB962C8B-B14F-4D97-AF65-F5344CB8AC3E}">
        <p14:creationId xmlns:p14="http://schemas.microsoft.com/office/powerpoint/2010/main" val="1035583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Formats for Performance-based Plans</a:t>
            </a:r>
            <a:endParaRPr lang="en-US" dirty="0"/>
          </a:p>
        </p:txBody>
      </p:sp>
      <p:sp>
        <p:nvSpPr>
          <p:cNvPr id="4" name="Slide Number Placeholder 3"/>
          <p:cNvSpPr>
            <a:spLocks noGrp="1"/>
          </p:cNvSpPr>
          <p:nvPr>
            <p:ph type="sldNum" sz="quarter" idx="12"/>
          </p:nvPr>
        </p:nvSpPr>
        <p:spPr/>
        <p:txBody>
          <a:bodyPr/>
          <a:lstStyle/>
          <a:p>
            <a:fld id="{0E71BC33-6AA7-4754-9920-A6A1473362D7}" type="slidenum">
              <a:rPr lang="en-US" smtClean="0">
                <a:solidFill>
                  <a:prstClr val="white"/>
                </a:solidFill>
              </a:rPr>
              <a:pPr/>
              <a:t>31</a:t>
            </a:fld>
            <a:endParaRPr lang="en-US" dirty="0">
              <a:solidFill>
                <a:prstClr val="white"/>
              </a:solidFill>
            </a:endParaRPr>
          </a:p>
        </p:txBody>
      </p:sp>
      <p:sp>
        <p:nvSpPr>
          <p:cNvPr id="6" name="Rectangle 1"/>
          <p:cNvSpPr>
            <a:spLocks noChangeArrowheads="1"/>
          </p:cNvSpPr>
          <p:nvPr/>
        </p:nvSpPr>
        <p:spPr bwMode="auto">
          <a:xfrm>
            <a:off x="1860550" y="1331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dirty="0" smtClean="0">
                <a:solidFill>
                  <a:prstClr val="black"/>
                </a:solidFill>
                <a:latin typeface="Arial" pitchFamily="34" charset="0"/>
                <a:cs typeface="Arial" pitchFamily="34" charset="0"/>
              </a:rPr>
              <a:t/>
            </a:r>
            <a:br>
              <a:rPr lang="en-US" altLang="en-US" dirty="0" smtClean="0">
                <a:solidFill>
                  <a:prstClr val="black"/>
                </a:solidFill>
                <a:latin typeface="Arial" pitchFamily="34" charset="0"/>
                <a:cs typeface="Arial" pitchFamily="34" charset="0"/>
              </a:rPr>
            </a:br>
            <a:endParaRPr lang="en-US" altLang="en-US" dirty="0" smtClean="0">
              <a:solidFill>
                <a:prstClr val="black"/>
              </a:solidFill>
              <a:latin typeface="Arial" pitchFamily="34" charset="0"/>
              <a:cs typeface="Arial" pitchFamily="34" charset="0"/>
            </a:endParaRPr>
          </a:p>
        </p:txBody>
      </p:sp>
      <p:sp>
        <p:nvSpPr>
          <p:cNvPr id="5" name="Content Placeholder 2"/>
          <p:cNvSpPr>
            <a:spLocks noGrp="1"/>
          </p:cNvSpPr>
          <p:nvPr>
            <p:ph idx="1"/>
          </p:nvPr>
        </p:nvSpPr>
        <p:spPr>
          <a:xfrm>
            <a:off x="533400" y="1331913"/>
            <a:ext cx="8001000" cy="3392487"/>
          </a:xfrm>
        </p:spPr>
        <p:txBody>
          <a:bodyPr>
            <a:normAutofit/>
          </a:bodyPr>
          <a:lstStyle/>
          <a:p>
            <a:r>
              <a:rPr lang="en-US" dirty="0" smtClean="0"/>
              <a:t>Model performance-based </a:t>
            </a:r>
            <a:r>
              <a:rPr lang="en-US" dirty="0"/>
              <a:t>t</a:t>
            </a:r>
            <a:r>
              <a:rPr lang="en-US" dirty="0" smtClean="0"/>
              <a:t>ransportation plan</a:t>
            </a:r>
          </a:p>
          <a:p>
            <a:pPr lvl="1">
              <a:spcAft>
                <a:spcPts val="600"/>
              </a:spcAft>
            </a:pPr>
            <a:r>
              <a:rPr lang="en-US" dirty="0" smtClean="0"/>
              <a:t>Incorporates all performance-elements directly into the plan</a:t>
            </a:r>
          </a:p>
          <a:p>
            <a:r>
              <a:rPr lang="en-US" dirty="0" smtClean="0"/>
              <a:t>A document that provides strategic direction to a “family” of performance-based plans or the programming process</a:t>
            </a:r>
          </a:p>
        </p:txBody>
      </p:sp>
    </p:spTree>
    <p:extLst>
      <p:ext uri="{BB962C8B-B14F-4D97-AF65-F5344CB8AC3E}">
        <p14:creationId xmlns:p14="http://schemas.microsoft.com/office/powerpoint/2010/main" val="227810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6" y="103469"/>
            <a:ext cx="8229600" cy="838200"/>
          </a:xfrm>
        </p:spPr>
        <p:txBody>
          <a:bodyPr/>
          <a:lstStyle/>
          <a:p>
            <a:r>
              <a:rPr lang="en-US" dirty="0" smtClean="0"/>
              <a:t>“Family” of Plans Example</a:t>
            </a:r>
            <a:endParaRPr lang="en-US" dirty="0"/>
          </a:p>
        </p:txBody>
      </p:sp>
      <p:sp>
        <p:nvSpPr>
          <p:cNvPr id="4" name="Slide Number Placeholder 3"/>
          <p:cNvSpPr>
            <a:spLocks noGrp="1"/>
          </p:cNvSpPr>
          <p:nvPr>
            <p:ph type="sldNum" sz="quarter" idx="12"/>
          </p:nvPr>
        </p:nvSpPr>
        <p:spPr/>
        <p:txBody>
          <a:bodyPr/>
          <a:lstStyle/>
          <a:p>
            <a:fld id="{0E71BC33-6AA7-4754-9920-A6A1473362D7}" type="slidenum">
              <a:rPr lang="en-US" smtClean="0">
                <a:solidFill>
                  <a:prstClr val="white"/>
                </a:solidFill>
              </a:rPr>
              <a:pPr/>
              <a:t>32</a:t>
            </a:fld>
            <a:endParaRPr lang="en-US" dirty="0">
              <a:solidFill>
                <a:prstClr val="white"/>
              </a:solidFill>
            </a:endParaRPr>
          </a:p>
        </p:txBody>
      </p:sp>
      <p:sp>
        <p:nvSpPr>
          <p:cNvPr id="6" name="Rectangle 1"/>
          <p:cNvSpPr>
            <a:spLocks noChangeArrowheads="1"/>
          </p:cNvSpPr>
          <p:nvPr/>
        </p:nvSpPr>
        <p:spPr bwMode="auto">
          <a:xfrm>
            <a:off x="1860550" y="1331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dirty="0" smtClean="0">
                <a:solidFill>
                  <a:prstClr val="black"/>
                </a:solidFill>
                <a:latin typeface="Arial" pitchFamily="34" charset="0"/>
                <a:cs typeface="Arial" pitchFamily="34" charset="0"/>
              </a:rPr>
              <a:t/>
            </a:r>
            <a:br>
              <a:rPr lang="en-US" altLang="en-US" dirty="0" smtClean="0">
                <a:solidFill>
                  <a:prstClr val="black"/>
                </a:solidFill>
                <a:latin typeface="Arial" pitchFamily="34" charset="0"/>
                <a:cs typeface="Arial" pitchFamily="34" charset="0"/>
              </a:rPr>
            </a:br>
            <a:endParaRPr lang="en-US" altLang="en-US" dirty="0" smtClean="0">
              <a:solidFill>
                <a:prstClr val="black"/>
              </a:solidFill>
              <a:latin typeface="Arial" pitchFamily="34" charset="0"/>
              <a:cs typeface="Arial" pitchFamily="34" charset="0"/>
            </a:endParaRPr>
          </a:p>
        </p:txBody>
      </p:sp>
      <p:pic>
        <p:nvPicPr>
          <p:cNvPr id="7" name="Picture 6" descr="This diagram depicts the relationship between MnDOT's plans and programs. All plans begin with the Minnesota GO Vision and Statewide Multimodal Transportation Plan, which provide the policy direction. This contributes to the content of 7 state investment plans (state aviation system plan, statewide bicycle system plan, statewide freight system plan; state highway investment plan, statewide ports and waterways plan, statewide freight and passenger rail plan, and greater MN transit investment plan) as well as other supporting plans, studies, and initiatives. The content of these investment plans contributes to the development of the capital programs/operating plans, which include the 4-year state transportation improvement program and the maintenance and operations 4-year plans. Meanwhile, metropolitan, regional, tribal, and local transportation plans and investment programs contribute to the policy direction, system investment plans, and capital programs/operating plans. Implementation takes place in the form of construction, modal programs, and maintenance and operations. Monitoring/reporting/adjustments provide feedback for refinement of the policy direction. "/>
          <p:cNvPicPr/>
          <p:nvPr/>
        </p:nvPicPr>
        <p:blipFill>
          <a:blip r:embed="rId3">
            <a:extLst>
              <a:ext uri="{28A0092B-C50C-407E-A947-70E740481C1C}">
                <a14:useLocalDpi xmlns:a14="http://schemas.microsoft.com/office/drawing/2010/main" val="0"/>
              </a:ext>
            </a:extLst>
          </a:blip>
          <a:stretch>
            <a:fillRect/>
          </a:stretch>
        </p:blipFill>
        <p:spPr>
          <a:xfrm>
            <a:off x="415636" y="1075154"/>
            <a:ext cx="8347364" cy="4870425"/>
          </a:xfrm>
          <a:prstGeom prst="rect">
            <a:avLst/>
          </a:prstGeom>
        </p:spPr>
      </p:pic>
      <p:sp>
        <p:nvSpPr>
          <p:cNvPr id="3" name="Rectangle 2"/>
          <p:cNvSpPr/>
          <p:nvPr/>
        </p:nvSpPr>
        <p:spPr>
          <a:xfrm>
            <a:off x="110836" y="5943600"/>
            <a:ext cx="8534400" cy="276999"/>
          </a:xfrm>
          <a:prstGeom prst="rect">
            <a:avLst/>
          </a:prstGeom>
        </p:spPr>
        <p:txBody>
          <a:bodyPr wrap="square">
            <a:spAutoFit/>
          </a:bodyPr>
          <a:lstStyle/>
          <a:p>
            <a:pPr defTabSz="914400"/>
            <a:r>
              <a:rPr lang="en-US" sz="1200" dirty="0">
                <a:solidFill>
                  <a:prstClr val="white">
                    <a:lumMod val="50000"/>
                  </a:prstClr>
                </a:solidFill>
              </a:rPr>
              <a:t>Source: Minnesota Department of Transportation, </a:t>
            </a:r>
            <a:r>
              <a:rPr lang="en-US" sz="1200" i="1" dirty="0">
                <a:solidFill>
                  <a:prstClr val="white">
                    <a:lumMod val="50000"/>
                  </a:prstClr>
                </a:solidFill>
              </a:rPr>
              <a:t>Minnesota State Highway Investment Program, </a:t>
            </a:r>
            <a:r>
              <a:rPr lang="en-US" sz="1200" dirty="0">
                <a:solidFill>
                  <a:prstClr val="white">
                    <a:lumMod val="50000"/>
                  </a:prstClr>
                </a:solidFill>
              </a:rPr>
              <a:t>Page 11</a:t>
            </a:r>
            <a:r>
              <a:rPr lang="en-US" sz="1200" dirty="0">
                <a:solidFill>
                  <a:prstClr val="black"/>
                </a:solidFill>
              </a:rPr>
              <a:t>. </a:t>
            </a:r>
          </a:p>
        </p:txBody>
      </p:sp>
      <p:sp>
        <p:nvSpPr>
          <p:cNvPr id="9" name="Rectangle 8"/>
          <p:cNvSpPr/>
          <p:nvPr/>
        </p:nvSpPr>
        <p:spPr>
          <a:xfrm>
            <a:off x="459178" y="1053280"/>
            <a:ext cx="4267200" cy="400110"/>
          </a:xfrm>
          <a:prstGeom prst="rect">
            <a:avLst/>
          </a:prstGeom>
          <a:solidFill>
            <a:schemeClr val="bg1"/>
          </a:solidFill>
        </p:spPr>
        <p:txBody>
          <a:bodyPr wrap="square">
            <a:spAutoFit/>
          </a:bodyPr>
          <a:lstStyle/>
          <a:p>
            <a:pPr defTabSz="914400"/>
            <a:r>
              <a:rPr lang="en-US" sz="2000" dirty="0" smtClean="0">
                <a:solidFill>
                  <a:srgbClr val="002060"/>
                </a:solidFill>
              </a:rPr>
              <a:t>Minnesota DOT Plans and Programs </a:t>
            </a:r>
            <a:endParaRPr lang="en-US" sz="2000" dirty="0">
              <a:solidFill>
                <a:srgbClr val="002060"/>
              </a:solidFill>
            </a:endParaRPr>
          </a:p>
        </p:txBody>
      </p:sp>
    </p:spTree>
    <p:extLst>
      <p:ext uri="{BB962C8B-B14F-4D97-AF65-F5344CB8AC3E}">
        <p14:creationId xmlns:p14="http://schemas.microsoft.com/office/powerpoint/2010/main" val="1361353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44" y="304829"/>
            <a:ext cx="8241863" cy="560860"/>
          </a:xfrm>
        </p:spPr>
        <p:txBody>
          <a:bodyPr/>
          <a:lstStyle/>
          <a:p>
            <a:r>
              <a:rPr lang="en-US" dirty="0" smtClean="0"/>
              <a:t>New Resources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855FBBD3-76E8-48E8-9F07-1D7B6881B586}" type="slidenum">
              <a:rPr lang="en-US" smtClean="0">
                <a:solidFill>
                  <a:srgbClr val="FFFFFF"/>
                </a:solidFill>
              </a:rPr>
              <a:pPr/>
              <a:t>4</a:t>
            </a:fld>
            <a:endParaRPr lang="en-US"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62000"/>
            <a:ext cx="4229527" cy="545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4458676" cy="545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880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Exchanges</a:t>
            </a:r>
            <a:endParaRPr lang="en-US" dirty="0"/>
          </a:p>
        </p:txBody>
      </p:sp>
      <p:sp>
        <p:nvSpPr>
          <p:cNvPr id="3" name="Content Placeholder 2"/>
          <p:cNvSpPr>
            <a:spLocks noGrp="1"/>
          </p:cNvSpPr>
          <p:nvPr>
            <p:ph idx="1"/>
          </p:nvPr>
        </p:nvSpPr>
        <p:spPr/>
        <p:txBody>
          <a:bodyPr/>
          <a:lstStyle/>
          <a:p>
            <a:r>
              <a:rPr lang="en-US" dirty="0" smtClean="0"/>
              <a:t>Target Setting Exchange held June 17, 2014 Scottsdale, AZ</a:t>
            </a:r>
          </a:p>
          <a:p>
            <a:pPr marL="0" indent="0">
              <a:buNone/>
            </a:pPr>
            <a:r>
              <a:rPr lang="en-US" dirty="0" smtClean="0"/>
              <a:t>( Address of posted Summary report http</a:t>
            </a:r>
            <a:r>
              <a:rPr lang="en-US" dirty="0"/>
              <a:t>://www.planning.dot.gov/focus_performance.asp ) </a:t>
            </a:r>
            <a:endParaRPr lang="en-US" dirty="0" smtClean="0"/>
          </a:p>
          <a:p>
            <a:endParaRPr lang="en-US" dirty="0"/>
          </a:p>
          <a:p>
            <a:endParaRPr lang="en-US" dirty="0" smtClean="0"/>
          </a:p>
          <a:p>
            <a:r>
              <a:rPr lang="en-US" dirty="0" smtClean="0"/>
              <a:t>Project Prioritization Exchange scheduled for December 2014, North Carolina</a:t>
            </a:r>
            <a:endParaRPr lang="en-US" dirty="0"/>
          </a:p>
        </p:txBody>
      </p:sp>
    </p:spTree>
    <p:extLst>
      <p:ext uri="{BB962C8B-B14F-4D97-AF65-F5344CB8AC3E}">
        <p14:creationId xmlns:p14="http://schemas.microsoft.com/office/powerpoint/2010/main" val="3269739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Development</a:t>
            </a:r>
            <a:endParaRPr lang="en-US" dirty="0"/>
          </a:p>
        </p:txBody>
      </p:sp>
      <p:sp>
        <p:nvSpPr>
          <p:cNvPr id="3" name="Content Placeholder 2"/>
          <p:cNvSpPr>
            <a:spLocks noGrp="1"/>
          </p:cNvSpPr>
          <p:nvPr>
            <p:ph idx="1"/>
          </p:nvPr>
        </p:nvSpPr>
        <p:spPr/>
        <p:txBody>
          <a:bodyPr/>
          <a:lstStyle/>
          <a:p>
            <a:r>
              <a:rPr lang="en-US" dirty="0" smtClean="0"/>
              <a:t>Guide to Using a Transportation Performance Based Scenario Planning Approach,</a:t>
            </a:r>
          </a:p>
          <a:p>
            <a:endParaRPr lang="en-US" dirty="0" smtClean="0"/>
          </a:p>
          <a:p>
            <a:r>
              <a:rPr lang="en-US" dirty="0" smtClean="0"/>
              <a:t>Project Prioritization and Performance Based Planning and Programming (PBPP) Guidebook,</a:t>
            </a:r>
          </a:p>
          <a:p>
            <a:endParaRPr lang="en-US" dirty="0" smtClean="0"/>
          </a:p>
          <a:p>
            <a:r>
              <a:rPr lang="en-US" dirty="0" smtClean="0"/>
              <a:t>PBPP and E-STIP Guidebook</a:t>
            </a:r>
            <a:endParaRPr lang="en-US" dirty="0"/>
          </a:p>
        </p:txBody>
      </p:sp>
    </p:spTree>
    <p:extLst>
      <p:ext uri="{BB962C8B-B14F-4D97-AF65-F5344CB8AC3E}">
        <p14:creationId xmlns:p14="http://schemas.microsoft.com/office/powerpoint/2010/main" val="3583693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Performance Management</a:t>
            </a:r>
            <a:endParaRPr lang="en-US" dirty="0"/>
          </a:p>
        </p:txBody>
      </p:sp>
      <p:sp>
        <p:nvSpPr>
          <p:cNvPr id="3" name="Content Placeholder 2"/>
          <p:cNvSpPr>
            <a:spLocks noGrp="1"/>
          </p:cNvSpPr>
          <p:nvPr>
            <p:ph idx="1"/>
          </p:nvPr>
        </p:nvSpPr>
        <p:spPr>
          <a:xfrm>
            <a:off x="990600" y="1752600"/>
            <a:ext cx="8001000" cy="3759200"/>
          </a:xfrm>
        </p:spPr>
        <p:txBody>
          <a:bodyPr/>
          <a:lstStyle/>
          <a:p>
            <a:pPr>
              <a:spcBef>
                <a:spcPts val="1200"/>
              </a:spcBef>
            </a:pPr>
            <a:r>
              <a:rPr lang="en-US" dirty="0" smtClean="0"/>
              <a:t>Broad consensus that performance management is important for accountability and transparency in the transportation industry</a:t>
            </a:r>
          </a:p>
          <a:p>
            <a:pPr>
              <a:spcBef>
                <a:spcPts val="1200"/>
              </a:spcBef>
            </a:pPr>
            <a:r>
              <a:rPr lang="en-US" dirty="0" smtClean="0"/>
              <a:t>Most agencies track and report various aspects of system and agency performance</a:t>
            </a:r>
          </a:p>
          <a:p>
            <a:pPr>
              <a:spcBef>
                <a:spcPts val="1200"/>
              </a:spcBef>
            </a:pPr>
            <a:r>
              <a:rPr lang="en-US" dirty="0" smtClean="0"/>
              <a:t>Need to integrate performance management principles into planning and programming</a:t>
            </a:r>
          </a:p>
          <a:p>
            <a:pPr>
              <a:spcBef>
                <a:spcPts val="1200"/>
              </a:spcBef>
            </a:pPr>
            <a:r>
              <a:rPr lang="en-US" dirty="0" smtClean="0"/>
              <a:t>There is a requirement for a consistent national approach</a:t>
            </a:r>
            <a:endParaRPr lang="en-US" dirty="0"/>
          </a:p>
        </p:txBody>
      </p:sp>
      <p:sp>
        <p:nvSpPr>
          <p:cNvPr id="5" name="Slide Number Placeholder 4"/>
          <p:cNvSpPr>
            <a:spLocks noGrp="1"/>
          </p:cNvSpPr>
          <p:nvPr>
            <p:ph type="sldNum" sz="quarter" idx="4294967295"/>
          </p:nvPr>
        </p:nvSpPr>
        <p:spPr>
          <a:xfrm>
            <a:off x="6553200" y="6356352"/>
            <a:ext cx="2133600" cy="365125"/>
          </a:xfrm>
          <a:prstGeom prst="rect">
            <a:avLst/>
          </a:prstGeom>
        </p:spPr>
        <p:txBody>
          <a:bodyPr/>
          <a:lstStyle/>
          <a:p>
            <a:fld id="{855FBBD3-76E8-48E8-9F07-1D7B6881B586}" type="slidenum">
              <a:rPr lang="en-US" smtClean="0"/>
              <a:pPr/>
              <a:t>7</a:t>
            </a:fld>
            <a:endParaRPr lang="en-US" dirty="0"/>
          </a:p>
        </p:txBody>
      </p:sp>
    </p:spTree>
    <p:extLst>
      <p:ext uri="{BB962C8B-B14F-4D97-AF65-F5344CB8AC3E}">
        <p14:creationId xmlns:p14="http://schemas.microsoft.com/office/powerpoint/2010/main" val="512904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Performance-based Planning and Programming</a:t>
            </a:r>
            <a:endParaRPr lang="en-US" dirty="0"/>
          </a:p>
        </p:txBody>
      </p:sp>
      <p:sp>
        <p:nvSpPr>
          <p:cNvPr id="3" name="Content Placeholder 2"/>
          <p:cNvSpPr>
            <a:spLocks noGrp="1"/>
          </p:cNvSpPr>
          <p:nvPr>
            <p:ph idx="1"/>
          </p:nvPr>
        </p:nvSpPr>
        <p:spPr/>
        <p:txBody>
          <a:bodyPr/>
          <a:lstStyle/>
          <a:p>
            <a:r>
              <a:rPr lang="en-US" dirty="0" smtClean="0"/>
              <a:t>Key role for planning and programming to influence more performance-based decision-making</a:t>
            </a:r>
          </a:p>
          <a:p>
            <a:r>
              <a:rPr lang="en-US" dirty="0" smtClean="0"/>
              <a:t>FHWA, FTA, AASHTO, APTA, AMPO, NARC and NADO working informally to:</a:t>
            </a:r>
          </a:p>
          <a:p>
            <a:pPr lvl="1">
              <a:buFont typeface="Courier New" panose="02070309020205020404" pitchFamily="49" charset="0"/>
              <a:buChar char="o"/>
            </a:pPr>
            <a:r>
              <a:rPr lang="en-US" dirty="0" smtClean="0"/>
              <a:t>Define key elements of performance-based planning/prog.</a:t>
            </a:r>
          </a:p>
          <a:p>
            <a:pPr lvl="1">
              <a:buFont typeface="Courier New" panose="02070309020205020404" pitchFamily="49" charset="0"/>
              <a:buChar char="o"/>
            </a:pPr>
            <a:r>
              <a:rPr lang="en-US" dirty="0" smtClean="0"/>
              <a:t>Identify examples of good practice</a:t>
            </a:r>
          </a:p>
          <a:p>
            <a:pPr lvl="1">
              <a:buFont typeface="Courier New" panose="02070309020205020404" pitchFamily="49" charset="0"/>
              <a:buChar char="o"/>
            </a:pPr>
            <a:r>
              <a:rPr lang="en-US" dirty="0" smtClean="0"/>
              <a:t>Engage with stakeholders and identify key challenges and opportunities for capacity building </a:t>
            </a:r>
            <a:endParaRPr lang="en-US" dirty="0"/>
          </a:p>
        </p:txBody>
      </p:sp>
      <p:sp>
        <p:nvSpPr>
          <p:cNvPr id="5" name="Slide Number Placeholder 4"/>
          <p:cNvSpPr>
            <a:spLocks noGrp="1"/>
          </p:cNvSpPr>
          <p:nvPr>
            <p:ph type="sldNum" sz="quarter" idx="4294967295"/>
          </p:nvPr>
        </p:nvSpPr>
        <p:spPr>
          <a:xfrm>
            <a:off x="6553200" y="6356352"/>
            <a:ext cx="2133600" cy="365125"/>
          </a:xfrm>
          <a:prstGeom prst="rect">
            <a:avLst/>
          </a:prstGeom>
        </p:spPr>
        <p:txBody>
          <a:bodyPr/>
          <a:lstStyle/>
          <a:p>
            <a:fld id="{855FBBD3-76E8-48E8-9F07-1D7B6881B586}" type="slidenum">
              <a:rPr lang="en-US" smtClean="0"/>
              <a:pPr/>
              <a:t>8</a:t>
            </a:fld>
            <a:endParaRPr lang="en-US" dirty="0"/>
          </a:p>
        </p:txBody>
      </p:sp>
    </p:spTree>
    <p:extLst>
      <p:ext uri="{BB962C8B-B14F-4D97-AF65-F5344CB8AC3E}">
        <p14:creationId xmlns:p14="http://schemas.microsoft.com/office/powerpoint/2010/main" val="864800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228600"/>
            <a:ext cx="7848600" cy="762000"/>
          </a:xfrm>
        </p:spPr>
        <p:txBody>
          <a:bodyPr/>
          <a:lstStyle/>
          <a:p>
            <a:r>
              <a:rPr lang="en-US" dirty="0" smtClean="0"/>
              <a:t>MAP-21 </a:t>
            </a:r>
            <a:r>
              <a:rPr lang="en-US" dirty="0"/>
              <a:t>Background-Performance</a:t>
            </a:r>
          </a:p>
        </p:txBody>
      </p:sp>
      <p:sp>
        <p:nvSpPr>
          <p:cNvPr id="8" name="Content Placeholder 7"/>
          <p:cNvSpPr>
            <a:spLocks noGrp="1"/>
          </p:cNvSpPr>
          <p:nvPr>
            <p:ph idx="1"/>
          </p:nvPr>
        </p:nvSpPr>
        <p:spPr>
          <a:xfrm>
            <a:off x="0" y="990600"/>
            <a:ext cx="8991600" cy="4800600"/>
          </a:xfrm>
        </p:spPr>
        <p:txBody>
          <a:bodyPr/>
          <a:lstStyle/>
          <a:p>
            <a:pPr marL="463550" lvl="1" indent="-231775">
              <a:spcBef>
                <a:spcPct val="20000"/>
              </a:spcBef>
              <a:buFont typeface="Wingdings" pitchFamily="2" charset="2"/>
              <a:buChar char="§"/>
            </a:pPr>
            <a:r>
              <a:rPr lang="en-US" b="1" i="1" dirty="0"/>
              <a:t>National Goals</a:t>
            </a:r>
            <a:r>
              <a:rPr lang="en-US" b="1" dirty="0"/>
              <a:t> </a:t>
            </a:r>
            <a:r>
              <a:rPr lang="en-US" sz="1800" dirty="0" smtClean="0"/>
              <a:t>– Seven </a:t>
            </a:r>
            <a:r>
              <a:rPr lang="en-US" sz="1800" dirty="0"/>
              <a:t>goals to focus the Federal aid program and supported through the statewide and metropolitan planning process.</a:t>
            </a:r>
          </a:p>
          <a:p>
            <a:pPr marL="463550" lvl="1" indent="-231775">
              <a:spcBef>
                <a:spcPts val="900"/>
              </a:spcBef>
              <a:buFont typeface="Wingdings" pitchFamily="2" charset="2"/>
              <a:buChar char="§"/>
            </a:pPr>
            <a:r>
              <a:rPr lang="en-US" b="1" i="1" dirty="0" smtClean="0"/>
              <a:t>Measures</a:t>
            </a:r>
            <a:r>
              <a:rPr lang="en-US" sz="1800" dirty="0" smtClean="0"/>
              <a:t> </a:t>
            </a:r>
            <a:r>
              <a:rPr lang="en-US" sz="1800" dirty="0"/>
              <a:t>– DOT to promulgate a rulemaking to establish performance measures for twelve areas within 18 months of </a:t>
            </a:r>
            <a:r>
              <a:rPr lang="en-US" sz="1800" dirty="0" smtClean="0"/>
              <a:t>October </a:t>
            </a:r>
            <a:r>
              <a:rPr lang="en-US" sz="1800" dirty="0"/>
              <a:t>1</a:t>
            </a:r>
            <a:r>
              <a:rPr lang="en-US" sz="1800"/>
              <a:t>, </a:t>
            </a:r>
            <a:r>
              <a:rPr lang="en-US" sz="1800" smtClean="0"/>
              <a:t>2012.</a:t>
            </a:r>
            <a:endParaRPr lang="en-US" sz="1800" dirty="0" smtClean="0"/>
          </a:p>
          <a:p>
            <a:pPr marL="463550" lvl="1" indent="-231775">
              <a:spcBef>
                <a:spcPts val="900"/>
              </a:spcBef>
              <a:buFont typeface="Wingdings" pitchFamily="2" charset="2"/>
              <a:buChar char="§"/>
            </a:pPr>
            <a:r>
              <a:rPr lang="en-US" b="1" i="1" dirty="0" smtClean="0"/>
              <a:t>Targets</a:t>
            </a:r>
            <a:r>
              <a:rPr lang="en-US" b="1" dirty="0" smtClean="0"/>
              <a:t> </a:t>
            </a:r>
            <a:r>
              <a:rPr lang="en-US" sz="1800" dirty="0" smtClean="0"/>
              <a:t>- All States and MPOs required to set targets for each of the measures established by DOT.  States have 1 year to set targets and MPOs must set targets no later than 180 days afterward</a:t>
            </a:r>
          </a:p>
          <a:p>
            <a:pPr marL="463550" lvl="1" indent="-231775">
              <a:spcBef>
                <a:spcPts val="900"/>
              </a:spcBef>
              <a:buFont typeface="Wingdings" pitchFamily="2" charset="2"/>
              <a:buChar char="§"/>
            </a:pPr>
            <a:r>
              <a:rPr lang="en-US" b="1" i="1" dirty="0" smtClean="0"/>
              <a:t>Plans</a:t>
            </a:r>
            <a:r>
              <a:rPr lang="en-US" sz="1800" dirty="0" smtClean="0"/>
              <a:t> </a:t>
            </a:r>
            <a:r>
              <a:rPr lang="en-US" sz="1800" dirty="0"/>
              <a:t>– </a:t>
            </a:r>
            <a:r>
              <a:rPr lang="en-US" sz="1800" dirty="0" smtClean="0"/>
              <a:t>All </a:t>
            </a:r>
            <a:r>
              <a:rPr lang="en-US" sz="1800" dirty="0"/>
              <a:t>States and MPOs are required to develop a number of plans to document the strategies and investments they will make to achieve performance targets. </a:t>
            </a:r>
          </a:p>
          <a:p>
            <a:pPr marL="463550" lvl="1" indent="-231775">
              <a:spcBef>
                <a:spcPts val="900"/>
              </a:spcBef>
              <a:buFont typeface="Wingdings" pitchFamily="2" charset="2"/>
              <a:buChar char="§"/>
            </a:pPr>
            <a:r>
              <a:rPr lang="en-US" b="1" i="1" dirty="0" smtClean="0"/>
              <a:t>Reports</a:t>
            </a:r>
            <a:r>
              <a:rPr lang="en-US" sz="1800" dirty="0" smtClean="0"/>
              <a:t> – All States and MPOs are required to report on progress toward the achievement of their targets. </a:t>
            </a:r>
          </a:p>
          <a:p>
            <a:pPr marL="463550" lvl="1" indent="-231775">
              <a:spcBef>
                <a:spcPts val="900"/>
              </a:spcBef>
              <a:buFont typeface="Wingdings" pitchFamily="2" charset="2"/>
              <a:buChar char="§"/>
            </a:pPr>
            <a:r>
              <a:rPr lang="en-US" b="1" i="1" dirty="0" smtClean="0"/>
              <a:t>Accountability</a:t>
            </a:r>
            <a:r>
              <a:rPr lang="en-US" sz="1800" i="1" dirty="0" smtClean="0"/>
              <a:t> </a:t>
            </a:r>
            <a:r>
              <a:rPr lang="en-US" sz="1800" dirty="0"/>
              <a:t>– </a:t>
            </a:r>
            <a:r>
              <a:rPr lang="en-US" sz="1800" dirty="0" smtClean="0"/>
              <a:t> </a:t>
            </a:r>
            <a:r>
              <a:rPr lang="en-US" sz="1800" dirty="0"/>
              <a:t>All States (except PR) will be held accountable to making significant progress toward the achievement of their targets set for the NHPP and the HSIP.</a:t>
            </a:r>
            <a:endParaRPr lang="en-US" dirty="0" smtClean="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DBC11FCB-EA04-4FFA-8D07-35F89BFFF786}" type="slidenum">
              <a:rPr lang="en-US" smtClean="0"/>
              <a:pPr/>
              <a:t>9</a:t>
            </a:fld>
            <a:endParaRPr lang="en-US" dirty="0"/>
          </a:p>
        </p:txBody>
      </p:sp>
    </p:spTree>
    <p:extLst>
      <p:ext uri="{BB962C8B-B14F-4D97-AF65-F5344CB8AC3E}">
        <p14:creationId xmlns:p14="http://schemas.microsoft.com/office/powerpoint/2010/main" val="3363714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FHWA MTP">
      <a:dk1>
        <a:sysClr val="windowText" lastClr="000000"/>
      </a:dk1>
      <a:lt1>
        <a:sysClr val="window" lastClr="FFFFFF"/>
      </a:lt1>
      <a:dk2>
        <a:srgbClr val="182D43"/>
      </a:dk2>
      <a:lt2>
        <a:srgbClr val="EEECE1"/>
      </a:lt2>
      <a:accent1>
        <a:srgbClr val="5080AE"/>
      </a:accent1>
      <a:accent2>
        <a:srgbClr val="74AA50"/>
      </a:accent2>
      <a:accent3>
        <a:srgbClr val="36581F"/>
      </a:accent3>
      <a:accent4>
        <a:srgbClr val="F79646"/>
      </a:accent4>
      <a:accent5>
        <a:srgbClr val="C0504D"/>
      </a:accent5>
      <a:accent6>
        <a:srgbClr val="99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FHWA MTP">
      <a:dk1>
        <a:sysClr val="windowText" lastClr="000000"/>
      </a:dk1>
      <a:lt1>
        <a:sysClr val="window" lastClr="FFFFFF"/>
      </a:lt1>
      <a:dk2>
        <a:srgbClr val="182D43"/>
      </a:dk2>
      <a:lt2>
        <a:srgbClr val="EEECE1"/>
      </a:lt2>
      <a:accent1>
        <a:srgbClr val="5080AE"/>
      </a:accent1>
      <a:accent2>
        <a:srgbClr val="74AA50"/>
      </a:accent2>
      <a:accent3>
        <a:srgbClr val="36581F"/>
      </a:accent3>
      <a:accent4>
        <a:srgbClr val="F79646"/>
      </a:accent4>
      <a:accent5>
        <a:srgbClr val="C0504D"/>
      </a:accent5>
      <a:accent6>
        <a:srgbClr val="99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7084</TotalTime>
  <Words>6727</Words>
  <Application>Microsoft Office PowerPoint</Application>
  <PresentationFormat>On-screen Show (4:3)</PresentationFormat>
  <Paragraphs>583</Paragraphs>
  <Slides>32</Slides>
  <Notes>31</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7_Custom Design</vt:lpstr>
      <vt:lpstr>1_Office Theme</vt:lpstr>
      <vt:lpstr>2_Office Theme</vt:lpstr>
      <vt:lpstr>PowerPoint Presentation</vt:lpstr>
      <vt:lpstr>Session Agenda </vt:lpstr>
      <vt:lpstr>PowerPoint Presentation</vt:lpstr>
      <vt:lpstr>New Resources</vt:lpstr>
      <vt:lpstr>Peer Exchanges</vt:lpstr>
      <vt:lpstr>Under Development</vt:lpstr>
      <vt:lpstr>Overview of Performance Management</vt:lpstr>
      <vt:lpstr>Performance-based Planning and Programming</vt:lpstr>
      <vt:lpstr>MAP-21 Background-Performance</vt:lpstr>
      <vt:lpstr>Ten Interrelated Rulemakings</vt:lpstr>
      <vt:lpstr>MAP-21  FHWA TPM Rulemaking Schedule</vt:lpstr>
      <vt:lpstr>MAP-21  FHWA Rulemaking Schedule</vt:lpstr>
      <vt:lpstr>PBPP Guidebook</vt:lpstr>
      <vt:lpstr>Additional Background</vt:lpstr>
      <vt:lpstr>What is Performance-based Planning and Programming (PBPP)?</vt:lpstr>
      <vt:lpstr>Guidebook Structure</vt:lpstr>
      <vt:lpstr>PowerPoint Presentation</vt:lpstr>
      <vt:lpstr>Target Setting</vt:lpstr>
      <vt:lpstr>Performance Targets</vt:lpstr>
      <vt:lpstr>Integrating Performance-Based Plans into the Planning Process</vt:lpstr>
      <vt:lpstr>MTC Targets for Sustainable Community Strategy/RTP</vt:lpstr>
      <vt:lpstr>Programming – Developing Investment Priorities in the TIP/STIP</vt:lpstr>
      <vt:lpstr>Programming – Developing Investment Priorities in the TIP/STIP</vt:lpstr>
      <vt:lpstr>Developing an Investment Plan</vt:lpstr>
      <vt:lpstr>Model Long-Range Transportation Plans: A Guide for Incorporating Performance-based Planning</vt:lpstr>
      <vt:lpstr>Purpose of the Guidebook</vt:lpstr>
      <vt:lpstr>Organization of the Guidebook</vt:lpstr>
      <vt:lpstr>Key Elements of a Performance-based Plan</vt:lpstr>
      <vt:lpstr>Performance‐based Elements of the Transportation Plan</vt:lpstr>
      <vt:lpstr>Relationships Between LRTP and Other Performance-Based Plans</vt:lpstr>
      <vt:lpstr>Formats for Performance-based Plans</vt:lpstr>
      <vt:lpstr>“Family” of Plans Example</vt:lpstr>
    </vt:vector>
  </TitlesOfParts>
  <Company>ICF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Manbeck</dc:creator>
  <cp:lastModifiedBy>Williams, Ben (FHWA)</cp:lastModifiedBy>
  <cp:revision>256</cp:revision>
  <cp:lastPrinted>2014-10-21T12:06:34Z</cp:lastPrinted>
  <dcterms:created xsi:type="dcterms:W3CDTF">2013-09-11T19:50:32Z</dcterms:created>
  <dcterms:modified xsi:type="dcterms:W3CDTF">2014-10-21T20:16:06Z</dcterms:modified>
</cp:coreProperties>
</file>