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13" r:id="rId3"/>
    <p:sldId id="271" r:id="rId4"/>
    <p:sldId id="317" r:id="rId5"/>
    <p:sldId id="277" r:id="rId6"/>
    <p:sldId id="280" r:id="rId7"/>
    <p:sldId id="281" r:id="rId8"/>
    <p:sldId id="284" r:id="rId9"/>
    <p:sldId id="285" r:id="rId10"/>
    <p:sldId id="291" r:id="rId11"/>
    <p:sldId id="289" r:id="rId12"/>
    <p:sldId id="288" r:id="rId13"/>
    <p:sldId id="290" r:id="rId14"/>
    <p:sldId id="292" r:id="rId15"/>
    <p:sldId id="293" r:id="rId16"/>
    <p:sldId id="294" r:id="rId17"/>
    <p:sldId id="314" r:id="rId18"/>
    <p:sldId id="304" r:id="rId19"/>
    <p:sldId id="305" r:id="rId20"/>
    <p:sldId id="308" r:id="rId21"/>
    <p:sldId id="307" r:id="rId22"/>
    <p:sldId id="318" r:id="rId23"/>
    <p:sldId id="316" r:id="rId24"/>
    <p:sldId id="309" r:id="rId25"/>
    <p:sldId id="310" r:id="rId26"/>
    <p:sldId id="311" r:id="rId27"/>
    <p:sldId id="312" r:id="rId28"/>
    <p:sldId id="315" r:id="rId29"/>
    <p:sldId id="30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0000" autoAdjust="0"/>
  </p:normalViewPr>
  <p:slideViewPr>
    <p:cSldViewPr>
      <p:cViewPr varScale="1">
        <p:scale>
          <a:sx n="105" d="100"/>
          <a:sy n="105" d="100"/>
        </p:scale>
        <p:origin x="141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9" d="100"/>
          <a:sy n="89" d="100"/>
        </p:scale>
        <p:origin x="-38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16CCB-0347-4778-9DA8-359415B441F5}"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n-US"/>
        </a:p>
      </dgm:t>
    </dgm:pt>
    <dgm:pt modelId="{FC0E63DE-DE39-4AD6-96D1-D0CF8E37AE80}">
      <dgm:prSet phldrT="[Text]"/>
      <dgm:spPr/>
      <dgm:t>
        <a:bodyPr/>
        <a:lstStyle/>
        <a:p>
          <a:r>
            <a:rPr lang="en-US" dirty="0" smtClean="0"/>
            <a:t>Operating</a:t>
          </a:r>
          <a:endParaRPr lang="en-US" dirty="0"/>
        </a:p>
      </dgm:t>
    </dgm:pt>
    <dgm:pt modelId="{B7DC138B-5E25-4DBB-BBD7-33D7C290587F}" type="parTrans" cxnId="{C6C5C77C-58CF-418A-96E2-3745C0120876}">
      <dgm:prSet/>
      <dgm:spPr/>
      <dgm:t>
        <a:bodyPr/>
        <a:lstStyle/>
        <a:p>
          <a:endParaRPr lang="en-US"/>
        </a:p>
      </dgm:t>
    </dgm:pt>
    <dgm:pt modelId="{BF2E6925-7AE0-4E84-90F9-615BB7AE338B}" type="sibTrans" cxnId="{C6C5C77C-58CF-418A-96E2-3745C0120876}">
      <dgm:prSet/>
      <dgm:spPr/>
      <dgm:t>
        <a:bodyPr/>
        <a:lstStyle/>
        <a:p>
          <a:endParaRPr lang="en-US"/>
        </a:p>
      </dgm:t>
    </dgm:pt>
    <dgm:pt modelId="{722A9D9C-3697-44F0-9D7A-AD6ED952D633}">
      <dgm:prSet phldrT="[Text]"/>
      <dgm:spPr/>
      <dgm:t>
        <a:bodyPr/>
        <a:lstStyle/>
        <a:p>
          <a:r>
            <a:rPr lang="en-US" dirty="0" smtClean="0"/>
            <a:t>Capital</a:t>
          </a:r>
          <a:endParaRPr lang="en-US" dirty="0"/>
        </a:p>
      </dgm:t>
    </dgm:pt>
    <dgm:pt modelId="{CD508C96-3F11-4AFE-9355-BEFC217C3BBB}" type="parTrans" cxnId="{35C1C670-57C1-472C-85C8-163B492479BD}">
      <dgm:prSet/>
      <dgm:spPr/>
      <dgm:t>
        <a:bodyPr/>
        <a:lstStyle/>
        <a:p>
          <a:endParaRPr lang="en-US"/>
        </a:p>
      </dgm:t>
    </dgm:pt>
    <dgm:pt modelId="{74246227-7B15-4E24-A808-06EC1386C06F}" type="sibTrans" cxnId="{35C1C670-57C1-472C-85C8-163B492479BD}">
      <dgm:prSet/>
      <dgm:spPr/>
      <dgm:t>
        <a:bodyPr/>
        <a:lstStyle/>
        <a:p>
          <a:endParaRPr lang="en-US"/>
        </a:p>
      </dgm:t>
    </dgm:pt>
    <dgm:pt modelId="{F5901B80-277D-4496-8222-1B0A6E14CC41}">
      <dgm:prSet phldrT="[Text]"/>
      <dgm:spPr/>
      <dgm:t>
        <a:bodyPr/>
        <a:lstStyle/>
        <a:p>
          <a:r>
            <a:rPr lang="en-US" dirty="0" smtClean="0"/>
            <a:t>Benefits</a:t>
          </a:r>
          <a:endParaRPr lang="en-US" dirty="0"/>
        </a:p>
      </dgm:t>
    </dgm:pt>
    <dgm:pt modelId="{36F1C942-2A01-465D-B14B-74538E131DA6}" type="parTrans" cxnId="{EE2828A5-B7CC-494C-9612-8D6C8D3277B6}">
      <dgm:prSet/>
      <dgm:spPr/>
      <dgm:t>
        <a:bodyPr/>
        <a:lstStyle/>
        <a:p>
          <a:endParaRPr lang="en-US"/>
        </a:p>
      </dgm:t>
    </dgm:pt>
    <dgm:pt modelId="{18605BF4-A045-4654-9E64-B85A21AB36FA}" type="sibTrans" cxnId="{EE2828A5-B7CC-494C-9612-8D6C8D3277B6}">
      <dgm:prSet/>
      <dgm:spPr/>
      <dgm:t>
        <a:bodyPr/>
        <a:lstStyle/>
        <a:p>
          <a:endParaRPr lang="en-US"/>
        </a:p>
      </dgm:t>
    </dgm:pt>
    <dgm:pt modelId="{72CB9AAA-65AE-4FE2-A0DF-1ABBB626E757}">
      <dgm:prSet phldrT="[Text]"/>
      <dgm:spPr/>
      <dgm:t>
        <a:bodyPr/>
        <a:lstStyle/>
        <a:p>
          <a:r>
            <a:rPr lang="en-US" dirty="0" smtClean="0"/>
            <a:t>Societal</a:t>
          </a:r>
          <a:endParaRPr lang="en-US" dirty="0"/>
        </a:p>
      </dgm:t>
    </dgm:pt>
    <dgm:pt modelId="{7B05561B-8806-48F6-95D6-EC1BB318534E}" type="parTrans" cxnId="{4E2A31CE-D75E-48AD-A1F5-1912156F3DDE}">
      <dgm:prSet/>
      <dgm:spPr/>
      <dgm:t>
        <a:bodyPr/>
        <a:lstStyle/>
        <a:p>
          <a:endParaRPr lang="en-US"/>
        </a:p>
      </dgm:t>
    </dgm:pt>
    <dgm:pt modelId="{B64BE6CA-0A74-4142-A43B-BAB6CB2F4D96}" type="sibTrans" cxnId="{4E2A31CE-D75E-48AD-A1F5-1912156F3DDE}">
      <dgm:prSet/>
      <dgm:spPr/>
      <dgm:t>
        <a:bodyPr/>
        <a:lstStyle/>
        <a:p>
          <a:endParaRPr lang="en-US"/>
        </a:p>
      </dgm:t>
    </dgm:pt>
    <dgm:pt modelId="{3A6A0596-CAD2-40CD-8489-8AF548DCB862}">
      <dgm:prSet phldrT="[Text]"/>
      <dgm:spPr/>
      <dgm:t>
        <a:bodyPr/>
        <a:lstStyle/>
        <a:p>
          <a:r>
            <a:rPr lang="en-US" dirty="0" smtClean="0"/>
            <a:t>System User</a:t>
          </a:r>
          <a:endParaRPr lang="en-US" dirty="0"/>
        </a:p>
      </dgm:t>
    </dgm:pt>
    <dgm:pt modelId="{B6277149-9976-4B44-BD9D-CCE8D3400D65}" type="parTrans" cxnId="{DC7431BB-7DFD-4C0F-9EBE-6E6B3057B7D2}">
      <dgm:prSet/>
      <dgm:spPr/>
      <dgm:t>
        <a:bodyPr/>
        <a:lstStyle/>
        <a:p>
          <a:endParaRPr lang="en-US"/>
        </a:p>
      </dgm:t>
    </dgm:pt>
    <dgm:pt modelId="{24DA605C-EA36-4330-94D3-A031B79AA160}" type="sibTrans" cxnId="{DC7431BB-7DFD-4C0F-9EBE-6E6B3057B7D2}">
      <dgm:prSet/>
      <dgm:spPr/>
      <dgm:t>
        <a:bodyPr/>
        <a:lstStyle/>
        <a:p>
          <a:endParaRPr lang="en-US"/>
        </a:p>
      </dgm:t>
    </dgm:pt>
    <dgm:pt modelId="{C8CC0BC1-94F8-4C0B-AA37-EFB8F2D63E13}">
      <dgm:prSet phldrT="[Text]"/>
      <dgm:spPr/>
      <dgm:t>
        <a:bodyPr/>
        <a:lstStyle/>
        <a:p>
          <a:r>
            <a:rPr lang="en-US" dirty="0" smtClean="0"/>
            <a:t>Direct User</a:t>
          </a:r>
          <a:endParaRPr lang="en-US" dirty="0"/>
        </a:p>
      </dgm:t>
    </dgm:pt>
    <dgm:pt modelId="{8CEC1A8B-9075-48E4-8E58-7D36346F6A24}" type="parTrans" cxnId="{5BA48806-2147-482E-9D42-B6A715D6C95B}">
      <dgm:prSet/>
      <dgm:spPr/>
      <dgm:t>
        <a:bodyPr/>
        <a:lstStyle/>
        <a:p>
          <a:endParaRPr lang="en-US"/>
        </a:p>
      </dgm:t>
    </dgm:pt>
    <dgm:pt modelId="{0F88169F-BE94-4AB0-9693-11AA5CDBFD25}" type="sibTrans" cxnId="{5BA48806-2147-482E-9D42-B6A715D6C95B}">
      <dgm:prSet/>
      <dgm:spPr/>
      <dgm:t>
        <a:bodyPr/>
        <a:lstStyle/>
        <a:p>
          <a:endParaRPr lang="en-US"/>
        </a:p>
      </dgm:t>
    </dgm:pt>
    <dgm:pt modelId="{8553860B-E070-4380-9874-313919C4B82E}">
      <dgm:prSet phldrT="[Text]"/>
      <dgm:spPr/>
      <dgm:t>
        <a:bodyPr/>
        <a:lstStyle/>
        <a:p>
          <a:r>
            <a:rPr lang="en-US" dirty="0" smtClean="0"/>
            <a:t>Costs</a:t>
          </a:r>
          <a:endParaRPr lang="en-US" dirty="0"/>
        </a:p>
      </dgm:t>
    </dgm:pt>
    <dgm:pt modelId="{1176B018-63BD-469D-B642-46070869C2C5}" type="sibTrans" cxnId="{9E9FA451-B0C6-4C60-B99B-1D99E0EF768C}">
      <dgm:prSet/>
      <dgm:spPr/>
      <dgm:t>
        <a:bodyPr/>
        <a:lstStyle/>
        <a:p>
          <a:endParaRPr lang="en-US"/>
        </a:p>
      </dgm:t>
    </dgm:pt>
    <dgm:pt modelId="{3AED2319-5729-4105-91AB-CF743F1EA50E}" type="parTrans" cxnId="{9E9FA451-B0C6-4C60-B99B-1D99E0EF768C}">
      <dgm:prSet/>
      <dgm:spPr/>
      <dgm:t>
        <a:bodyPr/>
        <a:lstStyle/>
        <a:p>
          <a:endParaRPr lang="en-US"/>
        </a:p>
      </dgm:t>
    </dgm:pt>
    <dgm:pt modelId="{D1CF9F2C-B362-4647-BDEF-D9A42F4BFDC6}" type="pres">
      <dgm:prSet presAssocID="{27116CCB-0347-4778-9DA8-359415B441F5}" presName="outerComposite" presStyleCnt="0">
        <dgm:presLayoutVars>
          <dgm:chMax val="2"/>
          <dgm:animLvl val="lvl"/>
          <dgm:resizeHandles val="exact"/>
        </dgm:presLayoutVars>
      </dgm:prSet>
      <dgm:spPr/>
      <dgm:t>
        <a:bodyPr/>
        <a:lstStyle/>
        <a:p>
          <a:endParaRPr lang="en-US"/>
        </a:p>
      </dgm:t>
    </dgm:pt>
    <dgm:pt modelId="{D3BB8955-D976-4A50-BD87-9BAC7645DAE1}" type="pres">
      <dgm:prSet presAssocID="{27116CCB-0347-4778-9DA8-359415B441F5}" presName="dummyMaxCanvas" presStyleCnt="0"/>
      <dgm:spPr/>
      <dgm:t>
        <a:bodyPr/>
        <a:lstStyle/>
        <a:p>
          <a:endParaRPr lang="en-US"/>
        </a:p>
      </dgm:t>
    </dgm:pt>
    <dgm:pt modelId="{C464AC8F-8824-4155-8427-BC01A58F9602}" type="pres">
      <dgm:prSet presAssocID="{27116CCB-0347-4778-9DA8-359415B441F5}" presName="parentComposite" presStyleCnt="0"/>
      <dgm:spPr/>
      <dgm:t>
        <a:bodyPr/>
        <a:lstStyle/>
        <a:p>
          <a:endParaRPr lang="en-US"/>
        </a:p>
      </dgm:t>
    </dgm:pt>
    <dgm:pt modelId="{D429DD9E-4ADE-4CE1-92F5-F0FED93707CF}" type="pres">
      <dgm:prSet presAssocID="{27116CCB-0347-4778-9DA8-359415B441F5}" presName="parent1" presStyleLbl="alignAccFollowNode1" presStyleIdx="0" presStyleCnt="4">
        <dgm:presLayoutVars>
          <dgm:chMax val="4"/>
        </dgm:presLayoutVars>
      </dgm:prSet>
      <dgm:spPr/>
      <dgm:t>
        <a:bodyPr/>
        <a:lstStyle/>
        <a:p>
          <a:endParaRPr lang="en-US"/>
        </a:p>
      </dgm:t>
    </dgm:pt>
    <dgm:pt modelId="{F7014C04-4C31-45C3-A7A3-FEDD4BB3778F}" type="pres">
      <dgm:prSet presAssocID="{27116CCB-0347-4778-9DA8-359415B441F5}" presName="parent2" presStyleLbl="alignAccFollowNode1" presStyleIdx="1" presStyleCnt="4">
        <dgm:presLayoutVars>
          <dgm:chMax val="4"/>
        </dgm:presLayoutVars>
      </dgm:prSet>
      <dgm:spPr/>
      <dgm:t>
        <a:bodyPr/>
        <a:lstStyle/>
        <a:p>
          <a:endParaRPr lang="en-US"/>
        </a:p>
      </dgm:t>
    </dgm:pt>
    <dgm:pt modelId="{280B918C-467B-4333-99FA-51A7262F3E0F}" type="pres">
      <dgm:prSet presAssocID="{27116CCB-0347-4778-9DA8-359415B441F5}" presName="childrenComposite" presStyleCnt="0"/>
      <dgm:spPr/>
      <dgm:t>
        <a:bodyPr/>
        <a:lstStyle/>
        <a:p>
          <a:endParaRPr lang="en-US"/>
        </a:p>
      </dgm:t>
    </dgm:pt>
    <dgm:pt modelId="{EFC9004C-F1AB-41E1-A1C8-3D1A91263B1F}" type="pres">
      <dgm:prSet presAssocID="{27116CCB-0347-4778-9DA8-359415B441F5}" presName="dummyMaxCanvas_ChildArea" presStyleCnt="0"/>
      <dgm:spPr/>
      <dgm:t>
        <a:bodyPr/>
        <a:lstStyle/>
        <a:p>
          <a:endParaRPr lang="en-US"/>
        </a:p>
      </dgm:t>
    </dgm:pt>
    <dgm:pt modelId="{D555E16B-917B-4AD4-8097-D7F1CD53EBE4}" type="pres">
      <dgm:prSet presAssocID="{27116CCB-0347-4778-9DA8-359415B441F5}" presName="fulcrum" presStyleLbl="alignAccFollowNode1" presStyleIdx="2" presStyleCnt="4"/>
      <dgm:spPr/>
      <dgm:t>
        <a:bodyPr/>
        <a:lstStyle/>
        <a:p>
          <a:endParaRPr lang="en-US"/>
        </a:p>
      </dgm:t>
    </dgm:pt>
    <dgm:pt modelId="{D3DD8819-2902-4E99-BBC3-ABA163ED6476}" type="pres">
      <dgm:prSet presAssocID="{27116CCB-0347-4778-9DA8-359415B441F5}" presName="balance_23" presStyleLbl="alignAccFollowNode1" presStyleIdx="3" presStyleCnt="4">
        <dgm:presLayoutVars>
          <dgm:bulletEnabled val="1"/>
        </dgm:presLayoutVars>
      </dgm:prSet>
      <dgm:spPr/>
      <dgm:t>
        <a:bodyPr/>
        <a:lstStyle/>
        <a:p>
          <a:endParaRPr lang="en-US"/>
        </a:p>
      </dgm:t>
    </dgm:pt>
    <dgm:pt modelId="{28EBA4EE-13FF-4D74-BA36-278AE9151465}" type="pres">
      <dgm:prSet presAssocID="{27116CCB-0347-4778-9DA8-359415B441F5}" presName="right_23_1" presStyleLbl="node1" presStyleIdx="0" presStyleCnt="5">
        <dgm:presLayoutVars>
          <dgm:bulletEnabled val="1"/>
        </dgm:presLayoutVars>
      </dgm:prSet>
      <dgm:spPr/>
      <dgm:t>
        <a:bodyPr/>
        <a:lstStyle/>
        <a:p>
          <a:endParaRPr lang="en-US"/>
        </a:p>
      </dgm:t>
    </dgm:pt>
    <dgm:pt modelId="{58F1CFCC-1C3A-4ACD-B890-D3C73C7AE35C}" type="pres">
      <dgm:prSet presAssocID="{27116CCB-0347-4778-9DA8-359415B441F5}" presName="right_23_2" presStyleLbl="node1" presStyleIdx="1" presStyleCnt="5">
        <dgm:presLayoutVars>
          <dgm:bulletEnabled val="1"/>
        </dgm:presLayoutVars>
      </dgm:prSet>
      <dgm:spPr/>
      <dgm:t>
        <a:bodyPr/>
        <a:lstStyle/>
        <a:p>
          <a:endParaRPr lang="en-US"/>
        </a:p>
      </dgm:t>
    </dgm:pt>
    <dgm:pt modelId="{2357E8F8-2499-468D-974A-492EE16037F3}" type="pres">
      <dgm:prSet presAssocID="{27116CCB-0347-4778-9DA8-359415B441F5}" presName="right_23_3" presStyleLbl="node1" presStyleIdx="2" presStyleCnt="5">
        <dgm:presLayoutVars>
          <dgm:bulletEnabled val="1"/>
        </dgm:presLayoutVars>
      </dgm:prSet>
      <dgm:spPr/>
      <dgm:t>
        <a:bodyPr/>
        <a:lstStyle/>
        <a:p>
          <a:endParaRPr lang="en-US"/>
        </a:p>
      </dgm:t>
    </dgm:pt>
    <dgm:pt modelId="{1B301D9D-D238-44C9-8C40-F5C3B11BC9CA}" type="pres">
      <dgm:prSet presAssocID="{27116CCB-0347-4778-9DA8-359415B441F5}" presName="left_23_1" presStyleLbl="node1" presStyleIdx="3" presStyleCnt="5">
        <dgm:presLayoutVars>
          <dgm:bulletEnabled val="1"/>
        </dgm:presLayoutVars>
      </dgm:prSet>
      <dgm:spPr/>
      <dgm:t>
        <a:bodyPr/>
        <a:lstStyle/>
        <a:p>
          <a:endParaRPr lang="en-US"/>
        </a:p>
      </dgm:t>
    </dgm:pt>
    <dgm:pt modelId="{E00E13B4-FEBF-4244-B458-34678C7187BC}" type="pres">
      <dgm:prSet presAssocID="{27116CCB-0347-4778-9DA8-359415B441F5}" presName="left_23_2" presStyleLbl="node1" presStyleIdx="4" presStyleCnt="5" custScaleY="107532">
        <dgm:presLayoutVars>
          <dgm:bulletEnabled val="1"/>
        </dgm:presLayoutVars>
      </dgm:prSet>
      <dgm:spPr/>
      <dgm:t>
        <a:bodyPr/>
        <a:lstStyle/>
        <a:p>
          <a:endParaRPr lang="en-US"/>
        </a:p>
      </dgm:t>
    </dgm:pt>
  </dgm:ptLst>
  <dgm:cxnLst>
    <dgm:cxn modelId="{C6C5C77C-58CF-418A-96E2-3745C0120876}" srcId="{8553860B-E070-4380-9874-313919C4B82E}" destId="{FC0E63DE-DE39-4AD6-96D1-D0CF8E37AE80}" srcOrd="0" destOrd="0" parTransId="{B7DC138B-5E25-4DBB-BBD7-33D7C290587F}" sibTransId="{BF2E6925-7AE0-4E84-90F9-615BB7AE338B}"/>
    <dgm:cxn modelId="{5BA48806-2147-482E-9D42-B6A715D6C95B}" srcId="{F5901B80-277D-4496-8222-1B0A6E14CC41}" destId="{C8CC0BC1-94F8-4C0B-AA37-EFB8F2D63E13}" srcOrd="2" destOrd="0" parTransId="{8CEC1A8B-9075-48E4-8E58-7D36346F6A24}" sibTransId="{0F88169F-BE94-4AB0-9693-11AA5CDBFD25}"/>
    <dgm:cxn modelId="{D2735267-E5D4-48AD-8297-5AC78CBAB6CB}" type="presOf" srcId="{C8CC0BC1-94F8-4C0B-AA37-EFB8F2D63E13}" destId="{2357E8F8-2499-468D-974A-492EE16037F3}" srcOrd="0" destOrd="0" presId="urn:microsoft.com/office/officeart/2005/8/layout/balance1"/>
    <dgm:cxn modelId="{2D4E6762-638F-46F9-B032-5993AD984E7A}" type="presOf" srcId="{F5901B80-277D-4496-8222-1B0A6E14CC41}" destId="{F7014C04-4C31-45C3-A7A3-FEDD4BB3778F}" srcOrd="0" destOrd="0" presId="urn:microsoft.com/office/officeart/2005/8/layout/balance1"/>
    <dgm:cxn modelId="{EE2828A5-B7CC-494C-9612-8D6C8D3277B6}" srcId="{27116CCB-0347-4778-9DA8-359415B441F5}" destId="{F5901B80-277D-4496-8222-1B0A6E14CC41}" srcOrd="1" destOrd="0" parTransId="{36F1C942-2A01-465D-B14B-74538E131DA6}" sibTransId="{18605BF4-A045-4654-9E64-B85A21AB36FA}"/>
    <dgm:cxn modelId="{CEEB080B-315D-4ADF-BACB-E05205C8EA3B}" type="presOf" srcId="{27116CCB-0347-4778-9DA8-359415B441F5}" destId="{D1CF9F2C-B362-4647-BDEF-D9A42F4BFDC6}" srcOrd="0" destOrd="0" presId="urn:microsoft.com/office/officeart/2005/8/layout/balance1"/>
    <dgm:cxn modelId="{ADD26045-1158-4A18-9D8B-142F89A9BEC0}" type="presOf" srcId="{8553860B-E070-4380-9874-313919C4B82E}" destId="{D429DD9E-4ADE-4CE1-92F5-F0FED93707CF}" srcOrd="0" destOrd="0" presId="urn:microsoft.com/office/officeart/2005/8/layout/balance1"/>
    <dgm:cxn modelId="{35C1C670-57C1-472C-85C8-163B492479BD}" srcId="{8553860B-E070-4380-9874-313919C4B82E}" destId="{722A9D9C-3697-44F0-9D7A-AD6ED952D633}" srcOrd="1" destOrd="0" parTransId="{CD508C96-3F11-4AFE-9355-BEFC217C3BBB}" sibTransId="{74246227-7B15-4E24-A808-06EC1386C06F}"/>
    <dgm:cxn modelId="{005278C0-A9EE-496B-8D29-0C6E4E83AF79}" type="presOf" srcId="{722A9D9C-3697-44F0-9D7A-AD6ED952D633}" destId="{E00E13B4-FEBF-4244-B458-34678C7187BC}" srcOrd="0" destOrd="0" presId="urn:microsoft.com/office/officeart/2005/8/layout/balance1"/>
    <dgm:cxn modelId="{9E9FA451-B0C6-4C60-B99B-1D99E0EF768C}" srcId="{27116CCB-0347-4778-9DA8-359415B441F5}" destId="{8553860B-E070-4380-9874-313919C4B82E}" srcOrd="0" destOrd="0" parTransId="{3AED2319-5729-4105-91AB-CF743F1EA50E}" sibTransId="{1176B018-63BD-469D-B642-46070869C2C5}"/>
    <dgm:cxn modelId="{D9B9A4EC-2FA7-4D76-8171-19932C7C8D20}" type="presOf" srcId="{FC0E63DE-DE39-4AD6-96D1-D0CF8E37AE80}" destId="{1B301D9D-D238-44C9-8C40-F5C3B11BC9CA}" srcOrd="0" destOrd="0" presId="urn:microsoft.com/office/officeart/2005/8/layout/balance1"/>
    <dgm:cxn modelId="{00B921B0-8706-4E14-8AA9-64E5E55B0840}" type="presOf" srcId="{3A6A0596-CAD2-40CD-8489-8AF548DCB862}" destId="{58F1CFCC-1C3A-4ACD-B890-D3C73C7AE35C}" srcOrd="0" destOrd="0" presId="urn:microsoft.com/office/officeart/2005/8/layout/balance1"/>
    <dgm:cxn modelId="{4C57CD68-1367-4D31-A199-249934D4E084}" type="presOf" srcId="{72CB9AAA-65AE-4FE2-A0DF-1ABBB626E757}" destId="{28EBA4EE-13FF-4D74-BA36-278AE9151465}" srcOrd="0" destOrd="0" presId="urn:microsoft.com/office/officeart/2005/8/layout/balance1"/>
    <dgm:cxn modelId="{4E2A31CE-D75E-48AD-A1F5-1912156F3DDE}" srcId="{F5901B80-277D-4496-8222-1B0A6E14CC41}" destId="{72CB9AAA-65AE-4FE2-A0DF-1ABBB626E757}" srcOrd="0" destOrd="0" parTransId="{7B05561B-8806-48F6-95D6-EC1BB318534E}" sibTransId="{B64BE6CA-0A74-4142-A43B-BAB6CB2F4D96}"/>
    <dgm:cxn modelId="{DC7431BB-7DFD-4C0F-9EBE-6E6B3057B7D2}" srcId="{F5901B80-277D-4496-8222-1B0A6E14CC41}" destId="{3A6A0596-CAD2-40CD-8489-8AF548DCB862}" srcOrd="1" destOrd="0" parTransId="{B6277149-9976-4B44-BD9D-CCE8D3400D65}" sibTransId="{24DA605C-EA36-4330-94D3-A031B79AA160}"/>
    <dgm:cxn modelId="{973548E1-7AB2-4CC8-AED8-D3A1BE46584E}" type="presParOf" srcId="{D1CF9F2C-B362-4647-BDEF-D9A42F4BFDC6}" destId="{D3BB8955-D976-4A50-BD87-9BAC7645DAE1}" srcOrd="0" destOrd="0" presId="urn:microsoft.com/office/officeart/2005/8/layout/balance1"/>
    <dgm:cxn modelId="{197FAC25-ACEE-414D-949C-56E3BDADCF2A}" type="presParOf" srcId="{D1CF9F2C-B362-4647-BDEF-D9A42F4BFDC6}" destId="{C464AC8F-8824-4155-8427-BC01A58F9602}" srcOrd="1" destOrd="0" presId="urn:microsoft.com/office/officeart/2005/8/layout/balance1"/>
    <dgm:cxn modelId="{D85B32DD-1FFE-4D61-9CB3-C569636C0C28}" type="presParOf" srcId="{C464AC8F-8824-4155-8427-BC01A58F9602}" destId="{D429DD9E-4ADE-4CE1-92F5-F0FED93707CF}" srcOrd="0" destOrd="0" presId="urn:microsoft.com/office/officeart/2005/8/layout/balance1"/>
    <dgm:cxn modelId="{B6308540-B4F5-4A96-AC22-CB209E192F5A}" type="presParOf" srcId="{C464AC8F-8824-4155-8427-BC01A58F9602}" destId="{F7014C04-4C31-45C3-A7A3-FEDD4BB3778F}" srcOrd="1" destOrd="0" presId="urn:microsoft.com/office/officeart/2005/8/layout/balance1"/>
    <dgm:cxn modelId="{B4059ED0-0D90-4977-A0C9-4880F3E598E4}" type="presParOf" srcId="{D1CF9F2C-B362-4647-BDEF-D9A42F4BFDC6}" destId="{280B918C-467B-4333-99FA-51A7262F3E0F}" srcOrd="2" destOrd="0" presId="urn:microsoft.com/office/officeart/2005/8/layout/balance1"/>
    <dgm:cxn modelId="{98BF80C4-A04C-4E94-8424-B2031A0C800C}" type="presParOf" srcId="{280B918C-467B-4333-99FA-51A7262F3E0F}" destId="{EFC9004C-F1AB-41E1-A1C8-3D1A91263B1F}" srcOrd="0" destOrd="0" presId="urn:microsoft.com/office/officeart/2005/8/layout/balance1"/>
    <dgm:cxn modelId="{6E6B8993-7FB4-49C7-B2BB-FFA2B823941B}" type="presParOf" srcId="{280B918C-467B-4333-99FA-51A7262F3E0F}" destId="{D555E16B-917B-4AD4-8097-D7F1CD53EBE4}" srcOrd="1" destOrd="0" presId="urn:microsoft.com/office/officeart/2005/8/layout/balance1"/>
    <dgm:cxn modelId="{AE9AFF34-9B36-4355-8869-0B47211D79CA}" type="presParOf" srcId="{280B918C-467B-4333-99FA-51A7262F3E0F}" destId="{D3DD8819-2902-4E99-BBC3-ABA163ED6476}" srcOrd="2" destOrd="0" presId="urn:microsoft.com/office/officeart/2005/8/layout/balance1"/>
    <dgm:cxn modelId="{0D7C40A7-85D1-47CE-9DBD-979D7E697802}" type="presParOf" srcId="{280B918C-467B-4333-99FA-51A7262F3E0F}" destId="{28EBA4EE-13FF-4D74-BA36-278AE9151465}" srcOrd="3" destOrd="0" presId="urn:microsoft.com/office/officeart/2005/8/layout/balance1"/>
    <dgm:cxn modelId="{CB3952B4-E051-451D-B41C-803C787FBA32}" type="presParOf" srcId="{280B918C-467B-4333-99FA-51A7262F3E0F}" destId="{58F1CFCC-1C3A-4ACD-B890-D3C73C7AE35C}" srcOrd="4" destOrd="0" presId="urn:microsoft.com/office/officeart/2005/8/layout/balance1"/>
    <dgm:cxn modelId="{15549AEC-2BDF-4DCA-8F12-35682FE95C0A}" type="presParOf" srcId="{280B918C-467B-4333-99FA-51A7262F3E0F}" destId="{2357E8F8-2499-468D-974A-492EE16037F3}" srcOrd="5" destOrd="0" presId="urn:microsoft.com/office/officeart/2005/8/layout/balance1"/>
    <dgm:cxn modelId="{64CE48B2-249A-44EF-9DB9-930641B9E402}" type="presParOf" srcId="{280B918C-467B-4333-99FA-51A7262F3E0F}" destId="{1B301D9D-D238-44C9-8C40-F5C3B11BC9CA}" srcOrd="6" destOrd="0" presId="urn:microsoft.com/office/officeart/2005/8/layout/balance1"/>
    <dgm:cxn modelId="{0E75DCF4-3161-4268-97A7-473A388CE6FB}" type="presParOf" srcId="{280B918C-467B-4333-99FA-51A7262F3E0F}" destId="{E00E13B4-FEBF-4244-B458-34678C7187B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954E2-B726-4AEC-8D79-926DE024AD08}" type="doc">
      <dgm:prSet loTypeId="urn:microsoft.com/office/officeart/2005/8/layout/gear1" loCatId="relationship" qsTypeId="urn:microsoft.com/office/officeart/2005/8/quickstyle/simple1" qsCatId="simple" csTypeId="urn:microsoft.com/office/officeart/2005/8/colors/colorful5" csCatId="colorful" phldr="1"/>
      <dgm:spPr/>
    </dgm:pt>
    <dgm:pt modelId="{E7FE6C58-F2DF-4EBF-BDE6-54B9D3E9C562}">
      <dgm:prSet phldrT="[Text]"/>
      <dgm:spPr/>
      <dgm:t>
        <a:bodyPr/>
        <a:lstStyle/>
        <a:p>
          <a:r>
            <a:rPr lang="en-US" dirty="0" smtClean="0"/>
            <a:t>Direct </a:t>
          </a:r>
        </a:p>
        <a:p>
          <a:r>
            <a:rPr lang="en-US" dirty="0" smtClean="0"/>
            <a:t>Impacts</a:t>
          </a:r>
          <a:endParaRPr lang="en-US" dirty="0"/>
        </a:p>
      </dgm:t>
    </dgm:pt>
    <dgm:pt modelId="{BD7AAE1F-D44C-4C4B-8E68-68C585E19C09}" type="parTrans" cxnId="{9471F249-2D9F-4D40-90D4-F26CB0202400}">
      <dgm:prSet/>
      <dgm:spPr/>
      <dgm:t>
        <a:bodyPr/>
        <a:lstStyle/>
        <a:p>
          <a:endParaRPr lang="en-US"/>
        </a:p>
      </dgm:t>
    </dgm:pt>
    <dgm:pt modelId="{E1DCBE8F-2091-49CF-B8F1-A9216947B7B8}" type="sibTrans" cxnId="{9471F249-2D9F-4D40-90D4-F26CB0202400}">
      <dgm:prSet/>
      <dgm:spPr/>
      <dgm:t>
        <a:bodyPr/>
        <a:lstStyle/>
        <a:p>
          <a:endParaRPr lang="en-US"/>
        </a:p>
      </dgm:t>
    </dgm:pt>
    <dgm:pt modelId="{358839C0-6422-4B22-B1D2-3A16BC1CE8E2}">
      <dgm:prSet phldrT="[Text]"/>
      <dgm:spPr/>
      <dgm:t>
        <a:bodyPr/>
        <a:lstStyle/>
        <a:p>
          <a:r>
            <a:rPr lang="en-US" dirty="0" smtClean="0"/>
            <a:t>Indirect Impacts</a:t>
          </a:r>
          <a:endParaRPr lang="en-US" dirty="0"/>
        </a:p>
      </dgm:t>
    </dgm:pt>
    <dgm:pt modelId="{774FCE00-B95D-4663-A651-4E7256F2A000}" type="parTrans" cxnId="{F760A4C3-0B92-4080-A6AE-3C2FB6535548}">
      <dgm:prSet/>
      <dgm:spPr/>
      <dgm:t>
        <a:bodyPr/>
        <a:lstStyle/>
        <a:p>
          <a:endParaRPr lang="en-US"/>
        </a:p>
      </dgm:t>
    </dgm:pt>
    <dgm:pt modelId="{6B751758-A847-434D-A857-A3FB7BF35937}" type="sibTrans" cxnId="{F760A4C3-0B92-4080-A6AE-3C2FB6535548}">
      <dgm:prSet/>
      <dgm:spPr/>
      <dgm:t>
        <a:bodyPr/>
        <a:lstStyle/>
        <a:p>
          <a:endParaRPr lang="en-US"/>
        </a:p>
      </dgm:t>
    </dgm:pt>
    <dgm:pt modelId="{CC86ED39-CB54-40F4-AA6C-16DC03B2D750}">
      <dgm:prSet phldrT="[Text]"/>
      <dgm:spPr/>
      <dgm:t>
        <a:bodyPr/>
        <a:lstStyle/>
        <a:p>
          <a:r>
            <a:rPr lang="en-US" dirty="0" smtClean="0"/>
            <a:t>Induced Impacts</a:t>
          </a:r>
          <a:endParaRPr lang="en-US" dirty="0"/>
        </a:p>
      </dgm:t>
    </dgm:pt>
    <dgm:pt modelId="{FEC8E061-68BC-4141-BF3D-6BE435D13ED3}" type="parTrans" cxnId="{73470B82-1477-414C-80B2-345321953BCB}">
      <dgm:prSet/>
      <dgm:spPr/>
      <dgm:t>
        <a:bodyPr/>
        <a:lstStyle/>
        <a:p>
          <a:endParaRPr lang="en-US"/>
        </a:p>
      </dgm:t>
    </dgm:pt>
    <dgm:pt modelId="{EC0539D0-88EB-4A48-99A2-C0A266B0A6C3}" type="sibTrans" cxnId="{73470B82-1477-414C-80B2-345321953BCB}">
      <dgm:prSet/>
      <dgm:spPr/>
      <dgm:t>
        <a:bodyPr/>
        <a:lstStyle/>
        <a:p>
          <a:endParaRPr lang="en-US"/>
        </a:p>
      </dgm:t>
    </dgm:pt>
    <dgm:pt modelId="{CAF28D38-04CF-4371-B5DD-0DCAFB600608}" type="pres">
      <dgm:prSet presAssocID="{60A954E2-B726-4AEC-8D79-926DE024AD08}" presName="composite" presStyleCnt="0">
        <dgm:presLayoutVars>
          <dgm:chMax val="3"/>
          <dgm:animLvl val="lvl"/>
          <dgm:resizeHandles val="exact"/>
        </dgm:presLayoutVars>
      </dgm:prSet>
      <dgm:spPr/>
    </dgm:pt>
    <dgm:pt modelId="{67A90C04-369F-4C73-81E5-19304C889BBA}" type="pres">
      <dgm:prSet presAssocID="{E7FE6C58-F2DF-4EBF-BDE6-54B9D3E9C562}" presName="gear1" presStyleLbl="node1" presStyleIdx="0" presStyleCnt="3">
        <dgm:presLayoutVars>
          <dgm:chMax val="1"/>
          <dgm:bulletEnabled val="1"/>
        </dgm:presLayoutVars>
      </dgm:prSet>
      <dgm:spPr/>
      <dgm:t>
        <a:bodyPr/>
        <a:lstStyle/>
        <a:p>
          <a:endParaRPr lang="en-US"/>
        </a:p>
      </dgm:t>
    </dgm:pt>
    <dgm:pt modelId="{10C62A8E-19C7-4CAB-B140-E3D8696E8FF2}" type="pres">
      <dgm:prSet presAssocID="{E7FE6C58-F2DF-4EBF-BDE6-54B9D3E9C562}" presName="gear1srcNode" presStyleLbl="node1" presStyleIdx="0" presStyleCnt="3"/>
      <dgm:spPr/>
      <dgm:t>
        <a:bodyPr/>
        <a:lstStyle/>
        <a:p>
          <a:endParaRPr lang="en-US"/>
        </a:p>
      </dgm:t>
    </dgm:pt>
    <dgm:pt modelId="{B6F34CD7-B241-444B-A150-4E13F855CBFF}" type="pres">
      <dgm:prSet presAssocID="{E7FE6C58-F2DF-4EBF-BDE6-54B9D3E9C562}" presName="gear1dstNode" presStyleLbl="node1" presStyleIdx="0" presStyleCnt="3"/>
      <dgm:spPr/>
      <dgm:t>
        <a:bodyPr/>
        <a:lstStyle/>
        <a:p>
          <a:endParaRPr lang="en-US"/>
        </a:p>
      </dgm:t>
    </dgm:pt>
    <dgm:pt modelId="{9B3D60D7-9439-4A11-ADBB-C477204F2A4D}" type="pres">
      <dgm:prSet presAssocID="{358839C0-6422-4B22-B1D2-3A16BC1CE8E2}" presName="gear2" presStyleLbl="node1" presStyleIdx="1" presStyleCnt="3">
        <dgm:presLayoutVars>
          <dgm:chMax val="1"/>
          <dgm:bulletEnabled val="1"/>
        </dgm:presLayoutVars>
      </dgm:prSet>
      <dgm:spPr/>
      <dgm:t>
        <a:bodyPr/>
        <a:lstStyle/>
        <a:p>
          <a:endParaRPr lang="en-US"/>
        </a:p>
      </dgm:t>
    </dgm:pt>
    <dgm:pt modelId="{3B523C42-C04A-451C-AC7D-8AA5D730B98C}" type="pres">
      <dgm:prSet presAssocID="{358839C0-6422-4B22-B1D2-3A16BC1CE8E2}" presName="gear2srcNode" presStyleLbl="node1" presStyleIdx="1" presStyleCnt="3"/>
      <dgm:spPr/>
      <dgm:t>
        <a:bodyPr/>
        <a:lstStyle/>
        <a:p>
          <a:endParaRPr lang="en-US"/>
        </a:p>
      </dgm:t>
    </dgm:pt>
    <dgm:pt modelId="{497F3F17-F408-491F-8C35-75D7D8F81429}" type="pres">
      <dgm:prSet presAssocID="{358839C0-6422-4B22-B1D2-3A16BC1CE8E2}" presName="gear2dstNode" presStyleLbl="node1" presStyleIdx="1" presStyleCnt="3"/>
      <dgm:spPr/>
      <dgm:t>
        <a:bodyPr/>
        <a:lstStyle/>
        <a:p>
          <a:endParaRPr lang="en-US"/>
        </a:p>
      </dgm:t>
    </dgm:pt>
    <dgm:pt modelId="{10A80084-61C9-465D-AC48-FE4BDBE279C4}" type="pres">
      <dgm:prSet presAssocID="{CC86ED39-CB54-40F4-AA6C-16DC03B2D750}" presName="gear3" presStyleLbl="node1" presStyleIdx="2" presStyleCnt="3" custScaleX="88660" custScaleY="90247"/>
      <dgm:spPr/>
      <dgm:t>
        <a:bodyPr/>
        <a:lstStyle/>
        <a:p>
          <a:endParaRPr lang="en-US"/>
        </a:p>
      </dgm:t>
    </dgm:pt>
    <dgm:pt modelId="{AD5B4092-F835-4D36-A174-B5E123CB9500}" type="pres">
      <dgm:prSet presAssocID="{CC86ED39-CB54-40F4-AA6C-16DC03B2D750}" presName="gear3tx" presStyleLbl="node1" presStyleIdx="2" presStyleCnt="3">
        <dgm:presLayoutVars>
          <dgm:chMax val="1"/>
          <dgm:bulletEnabled val="1"/>
        </dgm:presLayoutVars>
      </dgm:prSet>
      <dgm:spPr/>
      <dgm:t>
        <a:bodyPr/>
        <a:lstStyle/>
        <a:p>
          <a:endParaRPr lang="en-US"/>
        </a:p>
      </dgm:t>
    </dgm:pt>
    <dgm:pt modelId="{14BE05F7-122D-4905-BB94-71979F2C6FC2}" type="pres">
      <dgm:prSet presAssocID="{CC86ED39-CB54-40F4-AA6C-16DC03B2D750}" presName="gear3srcNode" presStyleLbl="node1" presStyleIdx="2" presStyleCnt="3"/>
      <dgm:spPr/>
      <dgm:t>
        <a:bodyPr/>
        <a:lstStyle/>
        <a:p>
          <a:endParaRPr lang="en-US"/>
        </a:p>
      </dgm:t>
    </dgm:pt>
    <dgm:pt modelId="{FD459F71-B4CE-4895-BF62-64D6103EEE76}" type="pres">
      <dgm:prSet presAssocID="{CC86ED39-CB54-40F4-AA6C-16DC03B2D750}" presName="gear3dstNode" presStyleLbl="node1" presStyleIdx="2" presStyleCnt="3"/>
      <dgm:spPr/>
      <dgm:t>
        <a:bodyPr/>
        <a:lstStyle/>
        <a:p>
          <a:endParaRPr lang="en-US"/>
        </a:p>
      </dgm:t>
    </dgm:pt>
    <dgm:pt modelId="{4B3D7633-02CA-4985-A56A-191D5F96CC11}" type="pres">
      <dgm:prSet presAssocID="{E1DCBE8F-2091-49CF-B8F1-A9216947B7B8}" presName="connector1" presStyleLbl="sibTrans2D1" presStyleIdx="0" presStyleCnt="3"/>
      <dgm:spPr/>
      <dgm:t>
        <a:bodyPr/>
        <a:lstStyle/>
        <a:p>
          <a:endParaRPr lang="en-US"/>
        </a:p>
      </dgm:t>
    </dgm:pt>
    <dgm:pt modelId="{E05E5386-CE97-4F1E-9804-38D370064644}" type="pres">
      <dgm:prSet presAssocID="{6B751758-A847-434D-A857-A3FB7BF35937}" presName="connector2" presStyleLbl="sibTrans2D1" presStyleIdx="1" presStyleCnt="3"/>
      <dgm:spPr/>
      <dgm:t>
        <a:bodyPr/>
        <a:lstStyle/>
        <a:p>
          <a:endParaRPr lang="en-US"/>
        </a:p>
      </dgm:t>
    </dgm:pt>
    <dgm:pt modelId="{9F85D804-86FA-406B-B3E2-FEDA3292F0A3}" type="pres">
      <dgm:prSet presAssocID="{EC0539D0-88EB-4A48-99A2-C0A266B0A6C3}" presName="connector3" presStyleLbl="sibTrans2D1" presStyleIdx="2" presStyleCnt="3"/>
      <dgm:spPr/>
      <dgm:t>
        <a:bodyPr/>
        <a:lstStyle/>
        <a:p>
          <a:endParaRPr lang="en-US"/>
        </a:p>
      </dgm:t>
    </dgm:pt>
  </dgm:ptLst>
  <dgm:cxnLst>
    <dgm:cxn modelId="{71C417D2-67D3-4990-889D-0A1EE3E803E6}" type="presOf" srcId="{E1DCBE8F-2091-49CF-B8F1-A9216947B7B8}" destId="{4B3D7633-02CA-4985-A56A-191D5F96CC11}" srcOrd="0" destOrd="0" presId="urn:microsoft.com/office/officeart/2005/8/layout/gear1"/>
    <dgm:cxn modelId="{F76AF3EA-31A3-4BB6-9998-F1565591C784}" type="presOf" srcId="{CC86ED39-CB54-40F4-AA6C-16DC03B2D750}" destId="{14BE05F7-122D-4905-BB94-71979F2C6FC2}" srcOrd="2" destOrd="0" presId="urn:microsoft.com/office/officeart/2005/8/layout/gear1"/>
    <dgm:cxn modelId="{2B4CD37B-F6AE-49B7-BC88-4EA5B6979986}" type="presOf" srcId="{CC86ED39-CB54-40F4-AA6C-16DC03B2D750}" destId="{AD5B4092-F835-4D36-A174-B5E123CB9500}" srcOrd="1" destOrd="0" presId="urn:microsoft.com/office/officeart/2005/8/layout/gear1"/>
    <dgm:cxn modelId="{314D8E9F-3F52-4415-B88C-139315D526F7}" type="presOf" srcId="{358839C0-6422-4B22-B1D2-3A16BC1CE8E2}" destId="{9B3D60D7-9439-4A11-ADBB-C477204F2A4D}" srcOrd="0" destOrd="0" presId="urn:microsoft.com/office/officeart/2005/8/layout/gear1"/>
    <dgm:cxn modelId="{C30B1A71-1D9E-403D-920B-58F81C36816A}" type="presOf" srcId="{60A954E2-B726-4AEC-8D79-926DE024AD08}" destId="{CAF28D38-04CF-4371-B5DD-0DCAFB600608}" srcOrd="0" destOrd="0" presId="urn:microsoft.com/office/officeart/2005/8/layout/gear1"/>
    <dgm:cxn modelId="{20B28144-9E3D-4C9F-BCB7-14EB21D2B0DE}" type="presOf" srcId="{EC0539D0-88EB-4A48-99A2-C0A266B0A6C3}" destId="{9F85D804-86FA-406B-B3E2-FEDA3292F0A3}" srcOrd="0" destOrd="0" presId="urn:microsoft.com/office/officeart/2005/8/layout/gear1"/>
    <dgm:cxn modelId="{AA53800A-C13C-41A8-80EA-AF268D5AB442}" type="presOf" srcId="{358839C0-6422-4B22-B1D2-3A16BC1CE8E2}" destId="{497F3F17-F408-491F-8C35-75D7D8F81429}" srcOrd="2" destOrd="0" presId="urn:microsoft.com/office/officeart/2005/8/layout/gear1"/>
    <dgm:cxn modelId="{4C7D1FE6-F475-4CC3-8F0E-F8897C9BB91C}" type="presOf" srcId="{E7FE6C58-F2DF-4EBF-BDE6-54B9D3E9C562}" destId="{10C62A8E-19C7-4CAB-B140-E3D8696E8FF2}" srcOrd="1" destOrd="0" presId="urn:microsoft.com/office/officeart/2005/8/layout/gear1"/>
    <dgm:cxn modelId="{9471F249-2D9F-4D40-90D4-F26CB0202400}" srcId="{60A954E2-B726-4AEC-8D79-926DE024AD08}" destId="{E7FE6C58-F2DF-4EBF-BDE6-54B9D3E9C562}" srcOrd="0" destOrd="0" parTransId="{BD7AAE1F-D44C-4C4B-8E68-68C585E19C09}" sibTransId="{E1DCBE8F-2091-49CF-B8F1-A9216947B7B8}"/>
    <dgm:cxn modelId="{C08A42ED-FCCA-49E6-B00F-74C380F7E052}" type="presOf" srcId="{E7FE6C58-F2DF-4EBF-BDE6-54B9D3E9C562}" destId="{67A90C04-369F-4C73-81E5-19304C889BBA}" srcOrd="0" destOrd="0" presId="urn:microsoft.com/office/officeart/2005/8/layout/gear1"/>
    <dgm:cxn modelId="{E57CB559-C8E8-46FF-9FBD-1D5E6FB5E38D}" type="presOf" srcId="{CC86ED39-CB54-40F4-AA6C-16DC03B2D750}" destId="{FD459F71-B4CE-4895-BF62-64D6103EEE76}" srcOrd="3" destOrd="0" presId="urn:microsoft.com/office/officeart/2005/8/layout/gear1"/>
    <dgm:cxn modelId="{73470B82-1477-414C-80B2-345321953BCB}" srcId="{60A954E2-B726-4AEC-8D79-926DE024AD08}" destId="{CC86ED39-CB54-40F4-AA6C-16DC03B2D750}" srcOrd="2" destOrd="0" parTransId="{FEC8E061-68BC-4141-BF3D-6BE435D13ED3}" sibTransId="{EC0539D0-88EB-4A48-99A2-C0A266B0A6C3}"/>
    <dgm:cxn modelId="{B0322979-12C1-4F48-9220-F7A8D1976F52}" type="presOf" srcId="{CC86ED39-CB54-40F4-AA6C-16DC03B2D750}" destId="{10A80084-61C9-465D-AC48-FE4BDBE279C4}" srcOrd="0" destOrd="0" presId="urn:microsoft.com/office/officeart/2005/8/layout/gear1"/>
    <dgm:cxn modelId="{244CA965-41DD-4096-A959-A43927254E65}" type="presOf" srcId="{358839C0-6422-4B22-B1D2-3A16BC1CE8E2}" destId="{3B523C42-C04A-451C-AC7D-8AA5D730B98C}" srcOrd="1" destOrd="0" presId="urn:microsoft.com/office/officeart/2005/8/layout/gear1"/>
    <dgm:cxn modelId="{F760A4C3-0B92-4080-A6AE-3C2FB6535548}" srcId="{60A954E2-B726-4AEC-8D79-926DE024AD08}" destId="{358839C0-6422-4B22-B1D2-3A16BC1CE8E2}" srcOrd="1" destOrd="0" parTransId="{774FCE00-B95D-4663-A651-4E7256F2A000}" sibTransId="{6B751758-A847-434D-A857-A3FB7BF35937}"/>
    <dgm:cxn modelId="{460F7601-6809-449A-96D7-86605ADB05A7}" type="presOf" srcId="{6B751758-A847-434D-A857-A3FB7BF35937}" destId="{E05E5386-CE97-4F1E-9804-38D370064644}" srcOrd="0" destOrd="0" presId="urn:microsoft.com/office/officeart/2005/8/layout/gear1"/>
    <dgm:cxn modelId="{627DD66C-F159-4028-B642-CDEF9BB08F39}" type="presOf" srcId="{E7FE6C58-F2DF-4EBF-BDE6-54B9D3E9C562}" destId="{B6F34CD7-B241-444B-A150-4E13F855CBFF}" srcOrd="2" destOrd="0" presId="urn:microsoft.com/office/officeart/2005/8/layout/gear1"/>
    <dgm:cxn modelId="{493D1C62-0453-457E-BB1D-AD51D1056980}" type="presParOf" srcId="{CAF28D38-04CF-4371-B5DD-0DCAFB600608}" destId="{67A90C04-369F-4C73-81E5-19304C889BBA}" srcOrd="0" destOrd="0" presId="urn:microsoft.com/office/officeart/2005/8/layout/gear1"/>
    <dgm:cxn modelId="{B3933642-83FE-4E1B-AE7B-D25A7504C3EF}" type="presParOf" srcId="{CAF28D38-04CF-4371-B5DD-0DCAFB600608}" destId="{10C62A8E-19C7-4CAB-B140-E3D8696E8FF2}" srcOrd="1" destOrd="0" presId="urn:microsoft.com/office/officeart/2005/8/layout/gear1"/>
    <dgm:cxn modelId="{33D22F73-A860-4516-9D56-507F378BDA8F}" type="presParOf" srcId="{CAF28D38-04CF-4371-B5DD-0DCAFB600608}" destId="{B6F34CD7-B241-444B-A150-4E13F855CBFF}" srcOrd="2" destOrd="0" presId="urn:microsoft.com/office/officeart/2005/8/layout/gear1"/>
    <dgm:cxn modelId="{D5A4AADC-9065-4C2C-B0B0-5914DF086C84}" type="presParOf" srcId="{CAF28D38-04CF-4371-B5DD-0DCAFB600608}" destId="{9B3D60D7-9439-4A11-ADBB-C477204F2A4D}" srcOrd="3" destOrd="0" presId="urn:microsoft.com/office/officeart/2005/8/layout/gear1"/>
    <dgm:cxn modelId="{E3BD0921-9072-4EFB-B964-2E3CBB022D9E}" type="presParOf" srcId="{CAF28D38-04CF-4371-B5DD-0DCAFB600608}" destId="{3B523C42-C04A-451C-AC7D-8AA5D730B98C}" srcOrd="4" destOrd="0" presId="urn:microsoft.com/office/officeart/2005/8/layout/gear1"/>
    <dgm:cxn modelId="{BE147FC1-32A3-4B1A-B96A-D125B6429E95}" type="presParOf" srcId="{CAF28D38-04CF-4371-B5DD-0DCAFB600608}" destId="{497F3F17-F408-491F-8C35-75D7D8F81429}" srcOrd="5" destOrd="0" presId="urn:microsoft.com/office/officeart/2005/8/layout/gear1"/>
    <dgm:cxn modelId="{F7DABA9E-98C4-4690-987C-F7B0863A2881}" type="presParOf" srcId="{CAF28D38-04CF-4371-B5DD-0DCAFB600608}" destId="{10A80084-61C9-465D-AC48-FE4BDBE279C4}" srcOrd="6" destOrd="0" presId="urn:microsoft.com/office/officeart/2005/8/layout/gear1"/>
    <dgm:cxn modelId="{600506FD-4841-4224-8BC4-DEDC82816488}" type="presParOf" srcId="{CAF28D38-04CF-4371-B5DD-0DCAFB600608}" destId="{AD5B4092-F835-4D36-A174-B5E123CB9500}" srcOrd="7" destOrd="0" presId="urn:microsoft.com/office/officeart/2005/8/layout/gear1"/>
    <dgm:cxn modelId="{7E8315C9-6B00-41CC-B5D8-40E575466B58}" type="presParOf" srcId="{CAF28D38-04CF-4371-B5DD-0DCAFB600608}" destId="{14BE05F7-122D-4905-BB94-71979F2C6FC2}" srcOrd="8" destOrd="0" presId="urn:microsoft.com/office/officeart/2005/8/layout/gear1"/>
    <dgm:cxn modelId="{23C3E965-1370-4413-B249-6088EA6F46B6}" type="presParOf" srcId="{CAF28D38-04CF-4371-B5DD-0DCAFB600608}" destId="{FD459F71-B4CE-4895-BF62-64D6103EEE76}" srcOrd="9" destOrd="0" presId="urn:microsoft.com/office/officeart/2005/8/layout/gear1"/>
    <dgm:cxn modelId="{57BCB67B-59B1-44FA-8318-9120D4F2A847}" type="presParOf" srcId="{CAF28D38-04CF-4371-B5DD-0DCAFB600608}" destId="{4B3D7633-02CA-4985-A56A-191D5F96CC11}" srcOrd="10" destOrd="0" presId="urn:microsoft.com/office/officeart/2005/8/layout/gear1"/>
    <dgm:cxn modelId="{ED42D4B2-91F1-46DC-824A-C8BCACEED114}" type="presParOf" srcId="{CAF28D38-04CF-4371-B5DD-0DCAFB600608}" destId="{E05E5386-CE97-4F1E-9804-38D370064644}" srcOrd="11" destOrd="0" presId="urn:microsoft.com/office/officeart/2005/8/layout/gear1"/>
    <dgm:cxn modelId="{59E27127-6489-42C3-BD98-429D6D542D5F}" type="presParOf" srcId="{CAF28D38-04CF-4371-B5DD-0DCAFB600608}" destId="{9F85D804-86FA-406B-B3E2-FEDA3292F0A3}"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A954E2-B726-4AEC-8D79-926DE024AD08}" type="doc">
      <dgm:prSet loTypeId="urn:microsoft.com/office/officeart/2005/8/layout/gear1" loCatId="relationship" qsTypeId="urn:microsoft.com/office/officeart/2005/8/quickstyle/simple1" qsCatId="simple" csTypeId="urn:microsoft.com/office/officeart/2005/8/colors/colorful5" csCatId="colorful" phldr="1"/>
      <dgm:spPr/>
    </dgm:pt>
    <dgm:pt modelId="{E7FE6C58-F2DF-4EBF-BDE6-54B9D3E9C562}">
      <dgm:prSet phldrT="[Text]"/>
      <dgm:spPr/>
      <dgm:t>
        <a:bodyPr/>
        <a:lstStyle/>
        <a:p>
          <a:r>
            <a:rPr lang="en-US" dirty="0" smtClean="0"/>
            <a:t>Direct </a:t>
          </a:r>
        </a:p>
        <a:p>
          <a:r>
            <a:rPr lang="en-US" dirty="0" smtClean="0"/>
            <a:t>Impacts</a:t>
          </a:r>
          <a:endParaRPr lang="en-US" dirty="0"/>
        </a:p>
      </dgm:t>
    </dgm:pt>
    <dgm:pt modelId="{BD7AAE1F-D44C-4C4B-8E68-68C585E19C09}" type="parTrans" cxnId="{9471F249-2D9F-4D40-90D4-F26CB0202400}">
      <dgm:prSet/>
      <dgm:spPr/>
      <dgm:t>
        <a:bodyPr/>
        <a:lstStyle/>
        <a:p>
          <a:endParaRPr lang="en-US"/>
        </a:p>
      </dgm:t>
    </dgm:pt>
    <dgm:pt modelId="{E1DCBE8F-2091-49CF-B8F1-A9216947B7B8}" type="sibTrans" cxnId="{9471F249-2D9F-4D40-90D4-F26CB0202400}">
      <dgm:prSet/>
      <dgm:spPr/>
      <dgm:t>
        <a:bodyPr/>
        <a:lstStyle/>
        <a:p>
          <a:endParaRPr lang="en-US"/>
        </a:p>
      </dgm:t>
    </dgm:pt>
    <dgm:pt modelId="{358839C0-6422-4B22-B1D2-3A16BC1CE8E2}">
      <dgm:prSet phldrT="[Text]"/>
      <dgm:spPr/>
      <dgm:t>
        <a:bodyPr/>
        <a:lstStyle/>
        <a:p>
          <a:r>
            <a:rPr lang="en-US" dirty="0" smtClean="0"/>
            <a:t>Indirect Impacts</a:t>
          </a:r>
          <a:endParaRPr lang="en-US" dirty="0"/>
        </a:p>
      </dgm:t>
    </dgm:pt>
    <dgm:pt modelId="{774FCE00-B95D-4663-A651-4E7256F2A000}" type="parTrans" cxnId="{F760A4C3-0B92-4080-A6AE-3C2FB6535548}">
      <dgm:prSet/>
      <dgm:spPr/>
      <dgm:t>
        <a:bodyPr/>
        <a:lstStyle/>
        <a:p>
          <a:endParaRPr lang="en-US"/>
        </a:p>
      </dgm:t>
    </dgm:pt>
    <dgm:pt modelId="{6B751758-A847-434D-A857-A3FB7BF35937}" type="sibTrans" cxnId="{F760A4C3-0B92-4080-A6AE-3C2FB6535548}">
      <dgm:prSet/>
      <dgm:spPr/>
      <dgm:t>
        <a:bodyPr/>
        <a:lstStyle/>
        <a:p>
          <a:endParaRPr lang="en-US"/>
        </a:p>
      </dgm:t>
    </dgm:pt>
    <dgm:pt modelId="{CC86ED39-CB54-40F4-AA6C-16DC03B2D750}">
      <dgm:prSet phldrT="[Text]"/>
      <dgm:spPr/>
      <dgm:t>
        <a:bodyPr/>
        <a:lstStyle/>
        <a:p>
          <a:r>
            <a:rPr lang="en-US" dirty="0" smtClean="0"/>
            <a:t>Induced Impacts</a:t>
          </a:r>
          <a:endParaRPr lang="en-US" dirty="0"/>
        </a:p>
      </dgm:t>
    </dgm:pt>
    <dgm:pt modelId="{FEC8E061-68BC-4141-BF3D-6BE435D13ED3}" type="parTrans" cxnId="{73470B82-1477-414C-80B2-345321953BCB}">
      <dgm:prSet/>
      <dgm:spPr/>
      <dgm:t>
        <a:bodyPr/>
        <a:lstStyle/>
        <a:p>
          <a:endParaRPr lang="en-US"/>
        </a:p>
      </dgm:t>
    </dgm:pt>
    <dgm:pt modelId="{EC0539D0-88EB-4A48-99A2-C0A266B0A6C3}" type="sibTrans" cxnId="{73470B82-1477-414C-80B2-345321953BCB}">
      <dgm:prSet/>
      <dgm:spPr/>
      <dgm:t>
        <a:bodyPr/>
        <a:lstStyle/>
        <a:p>
          <a:endParaRPr lang="en-US"/>
        </a:p>
      </dgm:t>
    </dgm:pt>
    <dgm:pt modelId="{B5FE362C-BFAD-4DEA-B91D-411A565A326F}">
      <dgm:prSet phldrT="[Text]" custT="1"/>
      <dgm:spPr/>
      <dgm:t>
        <a:bodyPr/>
        <a:lstStyle/>
        <a:p>
          <a:r>
            <a:rPr lang="en-US" sz="1050" dirty="0" smtClean="0"/>
            <a:t>Time Savings for passengers</a:t>
          </a:r>
          <a:endParaRPr lang="en-US" sz="1050" dirty="0"/>
        </a:p>
      </dgm:t>
    </dgm:pt>
    <dgm:pt modelId="{502548D9-DA13-49D0-B97D-E8A132C5615E}" type="parTrans" cxnId="{BD55FFE2-8351-4908-9568-721C85642378}">
      <dgm:prSet/>
      <dgm:spPr/>
      <dgm:t>
        <a:bodyPr/>
        <a:lstStyle/>
        <a:p>
          <a:endParaRPr lang="en-US"/>
        </a:p>
      </dgm:t>
    </dgm:pt>
    <dgm:pt modelId="{CB606F3E-9455-4CC6-A3AF-00A42C4DD626}" type="sibTrans" cxnId="{BD55FFE2-8351-4908-9568-721C85642378}">
      <dgm:prSet/>
      <dgm:spPr/>
      <dgm:t>
        <a:bodyPr/>
        <a:lstStyle/>
        <a:p>
          <a:endParaRPr lang="en-US"/>
        </a:p>
      </dgm:t>
    </dgm:pt>
    <dgm:pt modelId="{9CE77D4E-4998-4F84-A6C3-1C9034EC3D8D}">
      <dgm:prSet phldrT="[Text]" custT="1"/>
      <dgm:spPr/>
      <dgm:t>
        <a:bodyPr/>
        <a:lstStyle/>
        <a:p>
          <a:r>
            <a:rPr lang="en-US" sz="1050" dirty="0" smtClean="0"/>
            <a:t>Freight savings</a:t>
          </a:r>
          <a:endParaRPr lang="en-US" sz="1050" dirty="0"/>
        </a:p>
      </dgm:t>
    </dgm:pt>
    <dgm:pt modelId="{F1437096-9E36-4577-A74A-BC75D4A1F187}" type="parTrans" cxnId="{15ADA4B9-2E00-43C0-BD15-B26E3DB3B6E7}">
      <dgm:prSet/>
      <dgm:spPr/>
      <dgm:t>
        <a:bodyPr/>
        <a:lstStyle/>
        <a:p>
          <a:endParaRPr lang="en-US"/>
        </a:p>
      </dgm:t>
    </dgm:pt>
    <dgm:pt modelId="{B08F379B-C3E1-4DDA-B093-9B34166A9603}" type="sibTrans" cxnId="{15ADA4B9-2E00-43C0-BD15-B26E3DB3B6E7}">
      <dgm:prSet/>
      <dgm:spPr/>
      <dgm:t>
        <a:bodyPr/>
        <a:lstStyle/>
        <a:p>
          <a:endParaRPr lang="en-US"/>
        </a:p>
      </dgm:t>
    </dgm:pt>
    <dgm:pt modelId="{F3F783DA-1852-42E7-886F-5AED2C614006}">
      <dgm:prSet phldrT="[Text]" custT="1"/>
      <dgm:spPr/>
      <dgm:t>
        <a:bodyPr/>
        <a:lstStyle/>
        <a:p>
          <a:r>
            <a:rPr lang="en-US" sz="1050" dirty="0" smtClean="0"/>
            <a:t>Business Savings</a:t>
          </a:r>
          <a:endParaRPr lang="en-US" sz="1050" dirty="0"/>
        </a:p>
      </dgm:t>
    </dgm:pt>
    <dgm:pt modelId="{B71797BB-DD0C-40F7-8C7A-CDAD6EFE80B1}" type="parTrans" cxnId="{489447BE-A433-4929-8180-AF3E39658790}">
      <dgm:prSet/>
      <dgm:spPr/>
      <dgm:t>
        <a:bodyPr/>
        <a:lstStyle/>
        <a:p>
          <a:endParaRPr lang="en-US"/>
        </a:p>
      </dgm:t>
    </dgm:pt>
    <dgm:pt modelId="{D4E4599A-B5FF-439C-9354-9BBFBAACF998}" type="sibTrans" cxnId="{489447BE-A433-4929-8180-AF3E39658790}">
      <dgm:prSet/>
      <dgm:spPr/>
      <dgm:t>
        <a:bodyPr/>
        <a:lstStyle/>
        <a:p>
          <a:endParaRPr lang="en-US"/>
        </a:p>
      </dgm:t>
    </dgm:pt>
    <dgm:pt modelId="{645AFBEB-D691-4F66-81A3-11CC7516DB79}">
      <dgm:prSet phldrT="[Text]" custT="1"/>
      <dgm:spPr/>
      <dgm:t>
        <a:bodyPr/>
        <a:lstStyle/>
        <a:p>
          <a:r>
            <a:rPr lang="en-US" sz="1200" dirty="0" smtClean="0"/>
            <a:t>Money re-spent in the economy.</a:t>
          </a:r>
          <a:endParaRPr lang="en-US" sz="1200" dirty="0"/>
        </a:p>
      </dgm:t>
    </dgm:pt>
    <dgm:pt modelId="{CF6860DA-4D51-4879-A41B-86D53F3386ED}" type="parTrans" cxnId="{5726CA13-C07B-43B4-810F-410AE2B098A2}">
      <dgm:prSet/>
      <dgm:spPr/>
      <dgm:t>
        <a:bodyPr/>
        <a:lstStyle/>
        <a:p>
          <a:endParaRPr lang="en-US"/>
        </a:p>
      </dgm:t>
    </dgm:pt>
    <dgm:pt modelId="{CB3DA47F-5F64-4054-BBD8-4AD7D2B29274}" type="sibTrans" cxnId="{5726CA13-C07B-43B4-810F-410AE2B098A2}">
      <dgm:prSet/>
      <dgm:spPr/>
      <dgm:t>
        <a:bodyPr/>
        <a:lstStyle/>
        <a:p>
          <a:endParaRPr lang="en-US"/>
        </a:p>
      </dgm:t>
    </dgm:pt>
    <dgm:pt modelId="{0070E01E-827B-4025-95CA-13100054A8BE}">
      <dgm:prSet phldrT="[Text]" custT="1"/>
      <dgm:spPr/>
      <dgm:t>
        <a:bodyPr/>
        <a:lstStyle/>
        <a:p>
          <a:r>
            <a:rPr lang="en-US" sz="1200" dirty="0" smtClean="0"/>
            <a:t>Greater purchases in other areas</a:t>
          </a:r>
          <a:endParaRPr lang="en-US" sz="1200" dirty="0"/>
        </a:p>
      </dgm:t>
    </dgm:pt>
    <dgm:pt modelId="{41274BB0-8745-49E4-862F-0D6F2916631C}" type="parTrans" cxnId="{28409215-BACB-4770-9513-28CB44085E6F}">
      <dgm:prSet/>
      <dgm:spPr/>
      <dgm:t>
        <a:bodyPr/>
        <a:lstStyle/>
        <a:p>
          <a:endParaRPr lang="en-US"/>
        </a:p>
      </dgm:t>
    </dgm:pt>
    <dgm:pt modelId="{545A9435-D44D-497B-829A-5CDF294273D9}" type="sibTrans" cxnId="{28409215-BACB-4770-9513-28CB44085E6F}">
      <dgm:prSet/>
      <dgm:spPr/>
      <dgm:t>
        <a:bodyPr/>
        <a:lstStyle/>
        <a:p>
          <a:endParaRPr lang="en-US"/>
        </a:p>
      </dgm:t>
    </dgm:pt>
    <dgm:pt modelId="{F2DE91D3-BAA3-4155-B31C-6111C4F52303}">
      <dgm:prSet phldrT="[Text]" custT="1"/>
      <dgm:spPr/>
      <dgm:t>
        <a:bodyPr/>
        <a:lstStyle/>
        <a:p>
          <a:r>
            <a:rPr lang="en-US" sz="1200" dirty="0" smtClean="0"/>
            <a:t>Household re-spending</a:t>
          </a:r>
          <a:endParaRPr lang="en-US" sz="1200" dirty="0"/>
        </a:p>
      </dgm:t>
    </dgm:pt>
    <dgm:pt modelId="{28DE7556-185F-459E-9F2E-D1CBD51BAA2F}" type="parTrans" cxnId="{45748015-64E2-4215-8284-3BE3E55AE86B}">
      <dgm:prSet/>
      <dgm:spPr/>
      <dgm:t>
        <a:bodyPr/>
        <a:lstStyle/>
        <a:p>
          <a:endParaRPr lang="en-US"/>
        </a:p>
      </dgm:t>
    </dgm:pt>
    <dgm:pt modelId="{704ECE7D-B55A-44DB-8A35-74589327C30D}" type="sibTrans" cxnId="{45748015-64E2-4215-8284-3BE3E55AE86B}">
      <dgm:prSet/>
      <dgm:spPr/>
      <dgm:t>
        <a:bodyPr/>
        <a:lstStyle/>
        <a:p>
          <a:endParaRPr lang="en-US"/>
        </a:p>
      </dgm:t>
    </dgm:pt>
    <dgm:pt modelId="{DB050BF6-1A16-4FF0-98B8-29DD6F87148E}">
      <dgm:prSet phldrT="[Text]" custT="1"/>
      <dgm:spPr/>
      <dgm:t>
        <a:bodyPr/>
        <a:lstStyle/>
        <a:p>
          <a:r>
            <a:rPr lang="en-US" sz="1050" dirty="0" smtClean="0"/>
            <a:t>Tolls</a:t>
          </a:r>
          <a:endParaRPr lang="en-US" sz="1050" dirty="0"/>
        </a:p>
      </dgm:t>
    </dgm:pt>
    <dgm:pt modelId="{076D7D30-404A-4CF1-A65A-5F3D82E77836}" type="parTrans" cxnId="{5DB61791-9213-4BA5-80A4-19BD0933F42C}">
      <dgm:prSet/>
      <dgm:spPr/>
      <dgm:t>
        <a:bodyPr/>
        <a:lstStyle/>
        <a:p>
          <a:endParaRPr lang="en-US"/>
        </a:p>
      </dgm:t>
    </dgm:pt>
    <dgm:pt modelId="{E694AA4A-319E-49CB-9B5C-0491F91C8F3F}" type="sibTrans" cxnId="{5DB61791-9213-4BA5-80A4-19BD0933F42C}">
      <dgm:prSet/>
      <dgm:spPr/>
      <dgm:t>
        <a:bodyPr/>
        <a:lstStyle/>
        <a:p>
          <a:endParaRPr lang="en-US"/>
        </a:p>
      </dgm:t>
    </dgm:pt>
    <dgm:pt modelId="{CAF28D38-04CF-4371-B5DD-0DCAFB600608}" type="pres">
      <dgm:prSet presAssocID="{60A954E2-B726-4AEC-8D79-926DE024AD08}" presName="composite" presStyleCnt="0">
        <dgm:presLayoutVars>
          <dgm:chMax val="3"/>
          <dgm:animLvl val="lvl"/>
          <dgm:resizeHandles val="exact"/>
        </dgm:presLayoutVars>
      </dgm:prSet>
      <dgm:spPr/>
    </dgm:pt>
    <dgm:pt modelId="{67A90C04-369F-4C73-81E5-19304C889BBA}" type="pres">
      <dgm:prSet presAssocID="{E7FE6C58-F2DF-4EBF-BDE6-54B9D3E9C562}" presName="gear1" presStyleLbl="node1" presStyleIdx="0" presStyleCnt="3">
        <dgm:presLayoutVars>
          <dgm:chMax val="1"/>
          <dgm:bulletEnabled val="1"/>
        </dgm:presLayoutVars>
      </dgm:prSet>
      <dgm:spPr/>
      <dgm:t>
        <a:bodyPr/>
        <a:lstStyle/>
        <a:p>
          <a:endParaRPr lang="en-US"/>
        </a:p>
      </dgm:t>
    </dgm:pt>
    <dgm:pt modelId="{10C62A8E-19C7-4CAB-B140-E3D8696E8FF2}" type="pres">
      <dgm:prSet presAssocID="{E7FE6C58-F2DF-4EBF-BDE6-54B9D3E9C562}" presName="gear1srcNode" presStyleLbl="node1" presStyleIdx="0" presStyleCnt="3"/>
      <dgm:spPr/>
      <dgm:t>
        <a:bodyPr/>
        <a:lstStyle/>
        <a:p>
          <a:endParaRPr lang="en-US"/>
        </a:p>
      </dgm:t>
    </dgm:pt>
    <dgm:pt modelId="{B6F34CD7-B241-444B-A150-4E13F855CBFF}" type="pres">
      <dgm:prSet presAssocID="{E7FE6C58-F2DF-4EBF-BDE6-54B9D3E9C562}" presName="gear1dstNode" presStyleLbl="node1" presStyleIdx="0" presStyleCnt="3"/>
      <dgm:spPr/>
      <dgm:t>
        <a:bodyPr/>
        <a:lstStyle/>
        <a:p>
          <a:endParaRPr lang="en-US"/>
        </a:p>
      </dgm:t>
    </dgm:pt>
    <dgm:pt modelId="{1C530FC9-6999-4F83-BC21-C2FA82FAB2AA}" type="pres">
      <dgm:prSet presAssocID="{E7FE6C58-F2DF-4EBF-BDE6-54B9D3E9C562}" presName="gear1ch" presStyleLbl="fgAcc1" presStyleIdx="0" presStyleCnt="3">
        <dgm:presLayoutVars>
          <dgm:chMax val="0"/>
          <dgm:bulletEnabled val="1"/>
        </dgm:presLayoutVars>
      </dgm:prSet>
      <dgm:spPr/>
      <dgm:t>
        <a:bodyPr/>
        <a:lstStyle/>
        <a:p>
          <a:endParaRPr lang="en-US"/>
        </a:p>
      </dgm:t>
    </dgm:pt>
    <dgm:pt modelId="{9B3D60D7-9439-4A11-ADBB-C477204F2A4D}" type="pres">
      <dgm:prSet presAssocID="{358839C0-6422-4B22-B1D2-3A16BC1CE8E2}" presName="gear2" presStyleLbl="node1" presStyleIdx="1" presStyleCnt="3">
        <dgm:presLayoutVars>
          <dgm:chMax val="1"/>
          <dgm:bulletEnabled val="1"/>
        </dgm:presLayoutVars>
      </dgm:prSet>
      <dgm:spPr/>
      <dgm:t>
        <a:bodyPr/>
        <a:lstStyle/>
        <a:p>
          <a:endParaRPr lang="en-US"/>
        </a:p>
      </dgm:t>
    </dgm:pt>
    <dgm:pt modelId="{3B523C42-C04A-451C-AC7D-8AA5D730B98C}" type="pres">
      <dgm:prSet presAssocID="{358839C0-6422-4B22-B1D2-3A16BC1CE8E2}" presName="gear2srcNode" presStyleLbl="node1" presStyleIdx="1" presStyleCnt="3"/>
      <dgm:spPr/>
      <dgm:t>
        <a:bodyPr/>
        <a:lstStyle/>
        <a:p>
          <a:endParaRPr lang="en-US"/>
        </a:p>
      </dgm:t>
    </dgm:pt>
    <dgm:pt modelId="{497F3F17-F408-491F-8C35-75D7D8F81429}" type="pres">
      <dgm:prSet presAssocID="{358839C0-6422-4B22-B1D2-3A16BC1CE8E2}" presName="gear2dstNode" presStyleLbl="node1" presStyleIdx="1" presStyleCnt="3"/>
      <dgm:spPr/>
      <dgm:t>
        <a:bodyPr/>
        <a:lstStyle/>
        <a:p>
          <a:endParaRPr lang="en-US"/>
        </a:p>
      </dgm:t>
    </dgm:pt>
    <dgm:pt modelId="{E64609F8-3201-438B-BF80-5AF7C60A6854}" type="pres">
      <dgm:prSet presAssocID="{358839C0-6422-4B22-B1D2-3A16BC1CE8E2}" presName="gear2ch" presStyleLbl="fgAcc1" presStyleIdx="1" presStyleCnt="3">
        <dgm:presLayoutVars>
          <dgm:chMax val="0"/>
          <dgm:bulletEnabled val="1"/>
        </dgm:presLayoutVars>
      </dgm:prSet>
      <dgm:spPr/>
      <dgm:t>
        <a:bodyPr/>
        <a:lstStyle/>
        <a:p>
          <a:endParaRPr lang="en-US"/>
        </a:p>
      </dgm:t>
    </dgm:pt>
    <dgm:pt modelId="{10A80084-61C9-465D-AC48-FE4BDBE279C4}" type="pres">
      <dgm:prSet presAssocID="{CC86ED39-CB54-40F4-AA6C-16DC03B2D750}" presName="gear3" presStyleLbl="node1" presStyleIdx="2" presStyleCnt="3" custScaleX="88660" custScaleY="90247"/>
      <dgm:spPr/>
      <dgm:t>
        <a:bodyPr/>
        <a:lstStyle/>
        <a:p>
          <a:endParaRPr lang="en-US"/>
        </a:p>
      </dgm:t>
    </dgm:pt>
    <dgm:pt modelId="{AD5B4092-F835-4D36-A174-B5E123CB9500}" type="pres">
      <dgm:prSet presAssocID="{CC86ED39-CB54-40F4-AA6C-16DC03B2D750}" presName="gear3tx" presStyleLbl="node1" presStyleIdx="2" presStyleCnt="3">
        <dgm:presLayoutVars>
          <dgm:chMax val="1"/>
          <dgm:bulletEnabled val="1"/>
        </dgm:presLayoutVars>
      </dgm:prSet>
      <dgm:spPr/>
      <dgm:t>
        <a:bodyPr/>
        <a:lstStyle/>
        <a:p>
          <a:endParaRPr lang="en-US"/>
        </a:p>
      </dgm:t>
    </dgm:pt>
    <dgm:pt modelId="{14BE05F7-122D-4905-BB94-71979F2C6FC2}" type="pres">
      <dgm:prSet presAssocID="{CC86ED39-CB54-40F4-AA6C-16DC03B2D750}" presName="gear3srcNode" presStyleLbl="node1" presStyleIdx="2" presStyleCnt="3"/>
      <dgm:spPr/>
      <dgm:t>
        <a:bodyPr/>
        <a:lstStyle/>
        <a:p>
          <a:endParaRPr lang="en-US"/>
        </a:p>
      </dgm:t>
    </dgm:pt>
    <dgm:pt modelId="{FD459F71-B4CE-4895-BF62-64D6103EEE76}" type="pres">
      <dgm:prSet presAssocID="{CC86ED39-CB54-40F4-AA6C-16DC03B2D750}" presName="gear3dstNode" presStyleLbl="node1" presStyleIdx="2" presStyleCnt="3"/>
      <dgm:spPr/>
      <dgm:t>
        <a:bodyPr/>
        <a:lstStyle/>
        <a:p>
          <a:endParaRPr lang="en-US"/>
        </a:p>
      </dgm:t>
    </dgm:pt>
    <dgm:pt modelId="{133D9841-C90D-46AB-93C7-1CA57B484DDC}" type="pres">
      <dgm:prSet presAssocID="{CC86ED39-CB54-40F4-AA6C-16DC03B2D750}" presName="gear3ch" presStyleLbl="fgAcc1" presStyleIdx="2" presStyleCnt="3" custScaleY="38916" custLinFactNeighborX="3941" custLinFactNeighborY="-10345">
        <dgm:presLayoutVars>
          <dgm:chMax val="0"/>
          <dgm:bulletEnabled val="1"/>
        </dgm:presLayoutVars>
      </dgm:prSet>
      <dgm:spPr/>
      <dgm:t>
        <a:bodyPr/>
        <a:lstStyle/>
        <a:p>
          <a:endParaRPr lang="en-US"/>
        </a:p>
      </dgm:t>
    </dgm:pt>
    <dgm:pt modelId="{4B3D7633-02CA-4985-A56A-191D5F96CC11}" type="pres">
      <dgm:prSet presAssocID="{E1DCBE8F-2091-49CF-B8F1-A9216947B7B8}" presName="connector1" presStyleLbl="sibTrans2D1" presStyleIdx="0" presStyleCnt="3"/>
      <dgm:spPr/>
      <dgm:t>
        <a:bodyPr/>
        <a:lstStyle/>
        <a:p>
          <a:endParaRPr lang="en-US"/>
        </a:p>
      </dgm:t>
    </dgm:pt>
    <dgm:pt modelId="{E05E5386-CE97-4F1E-9804-38D370064644}" type="pres">
      <dgm:prSet presAssocID="{6B751758-A847-434D-A857-A3FB7BF35937}" presName="connector2" presStyleLbl="sibTrans2D1" presStyleIdx="1" presStyleCnt="3"/>
      <dgm:spPr/>
      <dgm:t>
        <a:bodyPr/>
        <a:lstStyle/>
        <a:p>
          <a:endParaRPr lang="en-US"/>
        </a:p>
      </dgm:t>
    </dgm:pt>
    <dgm:pt modelId="{9F85D804-86FA-406B-B3E2-FEDA3292F0A3}" type="pres">
      <dgm:prSet presAssocID="{EC0539D0-88EB-4A48-99A2-C0A266B0A6C3}" presName="connector3" presStyleLbl="sibTrans2D1" presStyleIdx="2" presStyleCnt="3"/>
      <dgm:spPr/>
      <dgm:t>
        <a:bodyPr/>
        <a:lstStyle/>
        <a:p>
          <a:endParaRPr lang="en-US"/>
        </a:p>
      </dgm:t>
    </dgm:pt>
  </dgm:ptLst>
  <dgm:cxnLst>
    <dgm:cxn modelId="{489447BE-A433-4929-8180-AF3E39658790}" srcId="{E7FE6C58-F2DF-4EBF-BDE6-54B9D3E9C562}" destId="{F3F783DA-1852-42E7-886F-5AED2C614006}" srcOrd="2" destOrd="0" parTransId="{B71797BB-DD0C-40F7-8C7A-CDAD6EFE80B1}" sibTransId="{D4E4599A-B5FF-439C-9354-9BBFBAACF998}"/>
    <dgm:cxn modelId="{5726CA13-C07B-43B4-810F-410AE2B098A2}" srcId="{358839C0-6422-4B22-B1D2-3A16BC1CE8E2}" destId="{645AFBEB-D691-4F66-81A3-11CC7516DB79}" srcOrd="0" destOrd="0" parTransId="{CF6860DA-4D51-4879-A41B-86D53F3386ED}" sibTransId="{CB3DA47F-5F64-4054-BBD8-4AD7D2B29274}"/>
    <dgm:cxn modelId="{A1EED453-06B2-47E4-880C-0F92DB9D7F8B}" type="presOf" srcId="{E7FE6C58-F2DF-4EBF-BDE6-54B9D3E9C562}" destId="{67A90C04-369F-4C73-81E5-19304C889BBA}" srcOrd="0" destOrd="0" presId="urn:microsoft.com/office/officeart/2005/8/layout/gear1"/>
    <dgm:cxn modelId="{CABA8285-3774-4FC9-9B7F-7CD7F98C8823}" type="presOf" srcId="{9CE77D4E-4998-4F84-A6C3-1C9034EC3D8D}" destId="{1C530FC9-6999-4F83-BC21-C2FA82FAB2AA}" srcOrd="0" destOrd="1" presId="urn:microsoft.com/office/officeart/2005/8/layout/gear1"/>
    <dgm:cxn modelId="{BD55FFE2-8351-4908-9568-721C85642378}" srcId="{E7FE6C58-F2DF-4EBF-BDE6-54B9D3E9C562}" destId="{B5FE362C-BFAD-4DEA-B91D-411A565A326F}" srcOrd="0" destOrd="0" parTransId="{502548D9-DA13-49D0-B97D-E8A132C5615E}" sibTransId="{CB606F3E-9455-4CC6-A3AF-00A42C4DD626}"/>
    <dgm:cxn modelId="{BB890064-0D2B-4863-98FD-445384168086}" type="presOf" srcId="{358839C0-6422-4B22-B1D2-3A16BC1CE8E2}" destId="{497F3F17-F408-491F-8C35-75D7D8F81429}" srcOrd="2" destOrd="0" presId="urn:microsoft.com/office/officeart/2005/8/layout/gear1"/>
    <dgm:cxn modelId="{8A476056-9A20-4D55-B70A-CA5F435CA382}" type="presOf" srcId="{358839C0-6422-4B22-B1D2-3A16BC1CE8E2}" destId="{9B3D60D7-9439-4A11-ADBB-C477204F2A4D}" srcOrd="0" destOrd="0" presId="urn:microsoft.com/office/officeart/2005/8/layout/gear1"/>
    <dgm:cxn modelId="{2FFAC273-D321-4A97-B92C-4EFA1B3C6CF4}" type="presOf" srcId="{B5FE362C-BFAD-4DEA-B91D-411A565A326F}" destId="{1C530FC9-6999-4F83-BC21-C2FA82FAB2AA}" srcOrd="0" destOrd="0" presId="urn:microsoft.com/office/officeart/2005/8/layout/gear1"/>
    <dgm:cxn modelId="{421FB3AE-D1DC-438A-BEA7-E65CCF5FF2AC}" type="presOf" srcId="{E7FE6C58-F2DF-4EBF-BDE6-54B9D3E9C562}" destId="{B6F34CD7-B241-444B-A150-4E13F855CBFF}" srcOrd="2" destOrd="0" presId="urn:microsoft.com/office/officeart/2005/8/layout/gear1"/>
    <dgm:cxn modelId="{EB132C25-8F59-46A1-9077-933B1ED695D1}" type="presOf" srcId="{6B751758-A847-434D-A857-A3FB7BF35937}" destId="{E05E5386-CE97-4F1E-9804-38D370064644}" srcOrd="0" destOrd="0" presId="urn:microsoft.com/office/officeart/2005/8/layout/gear1"/>
    <dgm:cxn modelId="{9471F249-2D9F-4D40-90D4-F26CB0202400}" srcId="{60A954E2-B726-4AEC-8D79-926DE024AD08}" destId="{E7FE6C58-F2DF-4EBF-BDE6-54B9D3E9C562}" srcOrd="0" destOrd="0" parTransId="{BD7AAE1F-D44C-4C4B-8E68-68C585E19C09}" sibTransId="{E1DCBE8F-2091-49CF-B8F1-A9216947B7B8}"/>
    <dgm:cxn modelId="{DFDB8B84-0E23-48F9-8738-D6303D5BF6F8}" type="presOf" srcId="{DB050BF6-1A16-4FF0-98B8-29DD6F87148E}" destId="{1C530FC9-6999-4F83-BC21-C2FA82FAB2AA}" srcOrd="0" destOrd="3" presId="urn:microsoft.com/office/officeart/2005/8/layout/gear1"/>
    <dgm:cxn modelId="{73470B82-1477-414C-80B2-345321953BCB}" srcId="{60A954E2-B726-4AEC-8D79-926DE024AD08}" destId="{CC86ED39-CB54-40F4-AA6C-16DC03B2D750}" srcOrd="2" destOrd="0" parTransId="{FEC8E061-68BC-4141-BF3D-6BE435D13ED3}" sibTransId="{EC0539D0-88EB-4A48-99A2-C0A266B0A6C3}"/>
    <dgm:cxn modelId="{4903F1CF-6C5C-4062-876D-55487DB0FFE3}" type="presOf" srcId="{0070E01E-827B-4025-95CA-13100054A8BE}" destId="{E64609F8-3201-438B-BF80-5AF7C60A6854}" srcOrd="0" destOrd="1" presId="urn:microsoft.com/office/officeart/2005/8/layout/gear1"/>
    <dgm:cxn modelId="{716A881A-DB7A-4162-8AA4-4E41AAEF2553}" type="presOf" srcId="{EC0539D0-88EB-4A48-99A2-C0A266B0A6C3}" destId="{9F85D804-86FA-406B-B3E2-FEDA3292F0A3}" srcOrd="0" destOrd="0" presId="urn:microsoft.com/office/officeart/2005/8/layout/gear1"/>
    <dgm:cxn modelId="{307F4551-B6C6-4F2B-997C-9CAEE9508F9C}" type="presOf" srcId="{645AFBEB-D691-4F66-81A3-11CC7516DB79}" destId="{E64609F8-3201-438B-BF80-5AF7C60A6854}" srcOrd="0" destOrd="0" presId="urn:microsoft.com/office/officeart/2005/8/layout/gear1"/>
    <dgm:cxn modelId="{46E4E461-8248-4892-B745-81C1BCDC9079}" type="presOf" srcId="{CC86ED39-CB54-40F4-AA6C-16DC03B2D750}" destId="{14BE05F7-122D-4905-BB94-71979F2C6FC2}" srcOrd="2" destOrd="0" presId="urn:microsoft.com/office/officeart/2005/8/layout/gear1"/>
    <dgm:cxn modelId="{4C5756DC-060B-4242-8B5E-F754A14BCD48}" type="presOf" srcId="{F2DE91D3-BAA3-4155-B31C-6111C4F52303}" destId="{133D9841-C90D-46AB-93C7-1CA57B484DDC}" srcOrd="0" destOrd="0" presId="urn:microsoft.com/office/officeart/2005/8/layout/gear1"/>
    <dgm:cxn modelId="{5DB61791-9213-4BA5-80A4-19BD0933F42C}" srcId="{E7FE6C58-F2DF-4EBF-BDE6-54B9D3E9C562}" destId="{DB050BF6-1A16-4FF0-98B8-29DD6F87148E}" srcOrd="3" destOrd="0" parTransId="{076D7D30-404A-4CF1-A65A-5F3D82E77836}" sibTransId="{E694AA4A-319E-49CB-9B5C-0491F91C8F3F}"/>
    <dgm:cxn modelId="{15ADA4B9-2E00-43C0-BD15-B26E3DB3B6E7}" srcId="{E7FE6C58-F2DF-4EBF-BDE6-54B9D3E9C562}" destId="{9CE77D4E-4998-4F84-A6C3-1C9034EC3D8D}" srcOrd="1" destOrd="0" parTransId="{F1437096-9E36-4577-A74A-BC75D4A1F187}" sibTransId="{B08F379B-C3E1-4DDA-B093-9B34166A9603}"/>
    <dgm:cxn modelId="{E807B561-BF3C-441D-A256-19349026A983}" type="presOf" srcId="{358839C0-6422-4B22-B1D2-3A16BC1CE8E2}" destId="{3B523C42-C04A-451C-AC7D-8AA5D730B98C}" srcOrd="1" destOrd="0" presId="urn:microsoft.com/office/officeart/2005/8/layout/gear1"/>
    <dgm:cxn modelId="{CE46AFAF-6FEE-46B5-B5B5-718CC2FF361B}" type="presOf" srcId="{CC86ED39-CB54-40F4-AA6C-16DC03B2D750}" destId="{AD5B4092-F835-4D36-A174-B5E123CB9500}" srcOrd="1" destOrd="0" presId="urn:microsoft.com/office/officeart/2005/8/layout/gear1"/>
    <dgm:cxn modelId="{28409215-BACB-4770-9513-28CB44085E6F}" srcId="{358839C0-6422-4B22-B1D2-3A16BC1CE8E2}" destId="{0070E01E-827B-4025-95CA-13100054A8BE}" srcOrd="1" destOrd="0" parTransId="{41274BB0-8745-49E4-862F-0D6F2916631C}" sibTransId="{545A9435-D44D-497B-829A-5CDF294273D9}"/>
    <dgm:cxn modelId="{12F7F168-C0C3-4D22-9202-A17AA96C8EED}" type="presOf" srcId="{60A954E2-B726-4AEC-8D79-926DE024AD08}" destId="{CAF28D38-04CF-4371-B5DD-0DCAFB600608}" srcOrd="0" destOrd="0" presId="urn:microsoft.com/office/officeart/2005/8/layout/gear1"/>
    <dgm:cxn modelId="{F760A4C3-0B92-4080-A6AE-3C2FB6535548}" srcId="{60A954E2-B726-4AEC-8D79-926DE024AD08}" destId="{358839C0-6422-4B22-B1D2-3A16BC1CE8E2}" srcOrd="1" destOrd="0" parTransId="{774FCE00-B95D-4663-A651-4E7256F2A000}" sibTransId="{6B751758-A847-434D-A857-A3FB7BF35937}"/>
    <dgm:cxn modelId="{C3BDABCE-0899-43BA-939F-BFDED6B3E048}" type="presOf" srcId="{F3F783DA-1852-42E7-886F-5AED2C614006}" destId="{1C530FC9-6999-4F83-BC21-C2FA82FAB2AA}" srcOrd="0" destOrd="2" presId="urn:microsoft.com/office/officeart/2005/8/layout/gear1"/>
    <dgm:cxn modelId="{691AE9CF-56E7-46A0-85AB-D755D2507B40}" type="presOf" srcId="{CC86ED39-CB54-40F4-AA6C-16DC03B2D750}" destId="{FD459F71-B4CE-4895-BF62-64D6103EEE76}" srcOrd="3" destOrd="0" presId="urn:microsoft.com/office/officeart/2005/8/layout/gear1"/>
    <dgm:cxn modelId="{CFC6319D-27C7-4C38-8FCB-2E1D30E2DA3F}" type="presOf" srcId="{CC86ED39-CB54-40F4-AA6C-16DC03B2D750}" destId="{10A80084-61C9-465D-AC48-FE4BDBE279C4}" srcOrd="0" destOrd="0" presId="urn:microsoft.com/office/officeart/2005/8/layout/gear1"/>
    <dgm:cxn modelId="{45748015-64E2-4215-8284-3BE3E55AE86B}" srcId="{CC86ED39-CB54-40F4-AA6C-16DC03B2D750}" destId="{F2DE91D3-BAA3-4155-B31C-6111C4F52303}" srcOrd="0" destOrd="0" parTransId="{28DE7556-185F-459E-9F2E-D1CBD51BAA2F}" sibTransId="{704ECE7D-B55A-44DB-8A35-74589327C30D}"/>
    <dgm:cxn modelId="{59AD408D-2C0F-4FB4-B33D-4517E320FFF3}" type="presOf" srcId="{E1DCBE8F-2091-49CF-B8F1-A9216947B7B8}" destId="{4B3D7633-02CA-4985-A56A-191D5F96CC11}" srcOrd="0" destOrd="0" presId="urn:microsoft.com/office/officeart/2005/8/layout/gear1"/>
    <dgm:cxn modelId="{A5140FFD-5A04-4630-BA6C-E02F13AF9D9B}" type="presOf" srcId="{E7FE6C58-F2DF-4EBF-BDE6-54B9D3E9C562}" destId="{10C62A8E-19C7-4CAB-B140-E3D8696E8FF2}" srcOrd="1" destOrd="0" presId="urn:microsoft.com/office/officeart/2005/8/layout/gear1"/>
    <dgm:cxn modelId="{4B4C2ECB-BE47-4D10-B795-F067E8781B38}" type="presParOf" srcId="{CAF28D38-04CF-4371-B5DD-0DCAFB600608}" destId="{67A90C04-369F-4C73-81E5-19304C889BBA}" srcOrd="0" destOrd="0" presId="urn:microsoft.com/office/officeart/2005/8/layout/gear1"/>
    <dgm:cxn modelId="{518EF272-EF33-4ED0-8E31-13519444869F}" type="presParOf" srcId="{CAF28D38-04CF-4371-B5DD-0DCAFB600608}" destId="{10C62A8E-19C7-4CAB-B140-E3D8696E8FF2}" srcOrd="1" destOrd="0" presId="urn:microsoft.com/office/officeart/2005/8/layout/gear1"/>
    <dgm:cxn modelId="{D60C7DF1-5E97-41BA-99FF-E4907C58DA88}" type="presParOf" srcId="{CAF28D38-04CF-4371-B5DD-0DCAFB600608}" destId="{B6F34CD7-B241-444B-A150-4E13F855CBFF}" srcOrd="2" destOrd="0" presId="urn:microsoft.com/office/officeart/2005/8/layout/gear1"/>
    <dgm:cxn modelId="{1FDFD051-0D7E-4CEF-9554-F60729225EDF}" type="presParOf" srcId="{CAF28D38-04CF-4371-B5DD-0DCAFB600608}" destId="{1C530FC9-6999-4F83-BC21-C2FA82FAB2AA}" srcOrd="3" destOrd="0" presId="urn:microsoft.com/office/officeart/2005/8/layout/gear1"/>
    <dgm:cxn modelId="{FF6DE4DF-C09A-4510-A4C9-06B0F5B5E578}" type="presParOf" srcId="{CAF28D38-04CF-4371-B5DD-0DCAFB600608}" destId="{9B3D60D7-9439-4A11-ADBB-C477204F2A4D}" srcOrd="4" destOrd="0" presId="urn:microsoft.com/office/officeart/2005/8/layout/gear1"/>
    <dgm:cxn modelId="{AF908C78-BA37-4117-8379-841678FD005D}" type="presParOf" srcId="{CAF28D38-04CF-4371-B5DD-0DCAFB600608}" destId="{3B523C42-C04A-451C-AC7D-8AA5D730B98C}" srcOrd="5" destOrd="0" presId="urn:microsoft.com/office/officeart/2005/8/layout/gear1"/>
    <dgm:cxn modelId="{AF272D99-D9C9-441F-A160-92DE67ECDBFC}" type="presParOf" srcId="{CAF28D38-04CF-4371-B5DD-0DCAFB600608}" destId="{497F3F17-F408-491F-8C35-75D7D8F81429}" srcOrd="6" destOrd="0" presId="urn:microsoft.com/office/officeart/2005/8/layout/gear1"/>
    <dgm:cxn modelId="{3C9192A0-ED26-49C9-9EEA-F66BC0C02BBF}" type="presParOf" srcId="{CAF28D38-04CF-4371-B5DD-0DCAFB600608}" destId="{E64609F8-3201-438B-BF80-5AF7C60A6854}" srcOrd="7" destOrd="0" presId="urn:microsoft.com/office/officeart/2005/8/layout/gear1"/>
    <dgm:cxn modelId="{5A37D99B-8F77-48DA-93BB-07E29980BCF9}" type="presParOf" srcId="{CAF28D38-04CF-4371-B5DD-0DCAFB600608}" destId="{10A80084-61C9-465D-AC48-FE4BDBE279C4}" srcOrd="8" destOrd="0" presId="urn:microsoft.com/office/officeart/2005/8/layout/gear1"/>
    <dgm:cxn modelId="{450C89EA-0D53-4B07-83E5-89E92514F094}" type="presParOf" srcId="{CAF28D38-04CF-4371-B5DD-0DCAFB600608}" destId="{AD5B4092-F835-4D36-A174-B5E123CB9500}" srcOrd="9" destOrd="0" presId="urn:microsoft.com/office/officeart/2005/8/layout/gear1"/>
    <dgm:cxn modelId="{966E7EB9-232B-4706-A123-0E53C0583645}" type="presParOf" srcId="{CAF28D38-04CF-4371-B5DD-0DCAFB600608}" destId="{14BE05F7-122D-4905-BB94-71979F2C6FC2}" srcOrd="10" destOrd="0" presId="urn:microsoft.com/office/officeart/2005/8/layout/gear1"/>
    <dgm:cxn modelId="{BF1B7CA8-D9D8-4626-BBDA-46BD98CF2A05}" type="presParOf" srcId="{CAF28D38-04CF-4371-B5DD-0DCAFB600608}" destId="{FD459F71-B4CE-4895-BF62-64D6103EEE76}" srcOrd="11" destOrd="0" presId="urn:microsoft.com/office/officeart/2005/8/layout/gear1"/>
    <dgm:cxn modelId="{96C0BF37-F364-4997-AEDC-704F43D53FFE}" type="presParOf" srcId="{CAF28D38-04CF-4371-B5DD-0DCAFB600608}" destId="{133D9841-C90D-46AB-93C7-1CA57B484DDC}" srcOrd="12" destOrd="0" presId="urn:microsoft.com/office/officeart/2005/8/layout/gear1"/>
    <dgm:cxn modelId="{12C65099-D7CA-459F-BB46-012BCA49D6DC}" type="presParOf" srcId="{CAF28D38-04CF-4371-B5DD-0DCAFB600608}" destId="{4B3D7633-02CA-4985-A56A-191D5F96CC11}" srcOrd="13" destOrd="0" presId="urn:microsoft.com/office/officeart/2005/8/layout/gear1"/>
    <dgm:cxn modelId="{53AC9D6A-15DE-461C-8FA6-C259C4DD280B}" type="presParOf" srcId="{CAF28D38-04CF-4371-B5DD-0DCAFB600608}" destId="{E05E5386-CE97-4F1E-9804-38D370064644}" srcOrd="14" destOrd="0" presId="urn:microsoft.com/office/officeart/2005/8/layout/gear1"/>
    <dgm:cxn modelId="{AFCAE652-2FFD-4963-BBB4-D43419BC9370}" type="presParOf" srcId="{CAF28D38-04CF-4371-B5DD-0DCAFB600608}" destId="{9F85D804-86FA-406B-B3E2-FEDA3292F0A3}"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F9507-1D4B-477B-ADAB-0E963584BB09}" type="doc">
      <dgm:prSet loTypeId="urn:diagrams.loki3.com/VaryingWidthList" loCatId="list" qsTypeId="urn:microsoft.com/office/officeart/2005/8/quickstyle/3d5" qsCatId="3D" csTypeId="urn:microsoft.com/office/officeart/2005/8/colors/accent5_2" csCatId="accent5" phldr="1"/>
      <dgm:spPr/>
    </dgm:pt>
    <dgm:pt modelId="{A8823206-48B0-4F89-9347-9132A15B6A85}">
      <dgm:prSet phldrT="[Text]"/>
      <dgm:spPr/>
      <dgm:t>
        <a:bodyPr/>
        <a:lstStyle/>
        <a:p>
          <a:r>
            <a:rPr lang="en-US" dirty="0" smtClean="0"/>
            <a:t>Jobs</a:t>
          </a:r>
          <a:endParaRPr lang="en-US" dirty="0"/>
        </a:p>
      </dgm:t>
    </dgm:pt>
    <dgm:pt modelId="{5BF45E7F-55BC-478C-B0C0-34E095575873}" type="parTrans" cxnId="{1DA1BFE0-5653-4728-9353-52C9143DF6AA}">
      <dgm:prSet/>
      <dgm:spPr/>
      <dgm:t>
        <a:bodyPr/>
        <a:lstStyle/>
        <a:p>
          <a:endParaRPr lang="en-US"/>
        </a:p>
      </dgm:t>
    </dgm:pt>
    <dgm:pt modelId="{FF1506D3-019E-43E4-A943-C4487D3EBB26}" type="sibTrans" cxnId="{1DA1BFE0-5653-4728-9353-52C9143DF6AA}">
      <dgm:prSet/>
      <dgm:spPr/>
      <dgm:t>
        <a:bodyPr/>
        <a:lstStyle/>
        <a:p>
          <a:endParaRPr lang="en-US"/>
        </a:p>
      </dgm:t>
    </dgm:pt>
    <dgm:pt modelId="{6991711A-E096-4CE2-91C9-1404689E80F0}">
      <dgm:prSet phldrT="[Text]"/>
      <dgm:spPr/>
      <dgm:t>
        <a:bodyPr/>
        <a:lstStyle/>
        <a:p>
          <a:r>
            <a:rPr lang="en-US" dirty="0" smtClean="0"/>
            <a:t>Value Added</a:t>
          </a:r>
          <a:endParaRPr lang="en-US" dirty="0"/>
        </a:p>
      </dgm:t>
    </dgm:pt>
    <dgm:pt modelId="{93877852-1898-4E03-A3EE-8CBA77B8A553}" type="parTrans" cxnId="{64E99DA3-0EE1-484A-A898-28C9521A2922}">
      <dgm:prSet/>
      <dgm:spPr/>
      <dgm:t>
        <a:bodyPr/>
        <a:lstStyle/>
        <a:p>
          <a:endParaRPr lang="en-US"/>
        </a:p>
      </dgm:t>
    </dgm:pt>
    <dgm:pt modelId="{0B0E6E4E-8BC4-488C-8460-8B0B09A1C329}" type="sibTrans" cxnId="{64E99DA3-0EE1-484A-A898-28C9521A2922}">
      <dgm:prSet/>
      <dgm:spPr/>
      <dgm:t>
        <a:bodyPr/>
        <a:lstStyle/>
        <a:p>
          <a:endParaRPr lang="en-US"/>
        </a:p>
      </dgm:t>
    </dgm:pt>
    <dgm:pt modelId="{BF5784EC-C366-4C8A-9A47-3E99C939EDE0}">
      <dgm:prSet phldrT="[Text]"/>
      <dgm:spPr/>
      <dgm:t>
        <a:bodyPr/>
        <a:lstStyle/>
        <a:p>
          <a:r>
            <a:rPr lang="en-US" dirty="0" smtClean="0"/>
            <a:t>Output</a:t>
          </a:r>
          <a:endParaRPr lang="en-US" dirty="0"/>
        </a:p>
      </dgm:t>
    </dgm:pt>
    <dgm:pt modelId="{92D89674-4070-408D-8D2E-9A571CDE2C96}" type="parTrans" cxnId="{325681E8-6733-4B78-8EFF-FF9B8FAA4625}">
      <dgm:prSet/>
      <dgm:spPr/>
      <dgm:t>
        <a:bodyPr/>
        <a:lstStyle/>
        <a:p>
          <a:endParaRPr lang="en-US"/>
        </a:p>
      </dgm:t>
    </dgm:pt>
    <dgm:pt modelId="{62D4B9E8-826F-48E6-AC15-F56DB2863602}" type="sibTrans" cxnId="{325681E8-6733-4B78-8EFF-FF9B8FAA4625}">
      <dgm:prSet/>
      <dgm:spPr/>
      <dgm:t>
        <a:bodyPr/>
        <a:lstStyle/>
        <a:p>
          <a:endParaRPr lang="en-US"/>
        </a:p>
      </dgm:t>
    </dgm:pt>
    <dgm:pt modelId="{1A503DBC-E4ED-4CAB-A876-C74E566CB907}" type="pres">
      <dgm:prSet presAssocID="{64FF9507-1D4B-477B-ADAB-0E963584BB09}" presName="Name0" presStyleCnt="0">
        <dgm:presLayoutVars>
          <dgm:resizeHandles/>
        </dgm:presLayoutVars>
      </dgm:prSet>
      <dgm:spPr/>
    </dgm:pt>
    <dgm:pt modelId="{2365AA83-043A-45CF-8028-FF615A1DA6B9}" type="pres">
      <dgm:prSet presAssocID="{A8823206-48B0-4F89-9347-9132A15B6A85}" presName="text" presStyleLbl="node1" presStyleIdx="0" presStyleCnt="3" custScaleX="158525">
        <dgm:presLayoutVars>
          <dgm:bulletEnabled val="1"/>
        </dgm:presLayoutVars>
      </dgm:prSet>
      <dgm:spPr/>
      <dgm:t>
        <a:bodyPr/>
        <a:lstStyle/>
        <a:p>
          <a:endParaRPr lang="en-US"/>
        </a:p>
      </dgm:t>
    </dgm:pt>
    <dgm:pt modelId="{3A7A9D5D-7484-4163-8DF1-ED0537EC24C6}" type="pres">
      <dgm:prSet presAssocID="{FF1506D3-019E-43E4-A943-C4487D3EBB26}" presName="space" presStyleCnt="0"/>
      <dgm:spPr/>
    </dgm:pt>
    <dgm:pt modelId="{B4B41ABA-C144-4325-9274-FF329C320D6D}" type="pres">
      <dgm:prSet presAssocID="{6991711A-E096-4CE2-91C9-1404689E80F0}" presName="text" presStyleLbl="node1" presStyleIdx="1" presStyleCnt="3" custScaleX="112889">
        <dgm:presLayoutVars>
          <dgm:bulletEnabled val="1"/>
        </dgm:presLayoutVars>
      </dgm:prSet>
      <dgm:spPr/>
      <dgm:t>
        <a:bodyPr/>
        <a:lstStyle/>
        <a:p>
          <a:endParaRPr lang="en-US"/>
        </a:p>
      </dgm:t>
    </dgm:pt>
    <dgm:pt modelId="{753CB52D-9F01-4AA4-8512-EE2E6CA18421}" type="pres">
      <dgm:prSet presAssocID="{0B0E6E4E-8BC4-488C-8460-8B0B09A1C329}" presName="space" presStyleCnt="0"/>
      <dgm:spPr/>
    </dgm:pt>
    <dgm:pt modelId="{3B069222-AF19-4086-886D-09783C0B06FA}" type="pres">
      <dgm:prSet presAssocID="{BF5784EC-C366-4C8A-9A47-3E99C939EDE0}" presName="text" presStyleLbl="node1" presStyleIdx="2" presStyleCnt="3" custScaleX="103481">
        <dgm:presLayoutVars>
          <dgm:bulletEnabled val="1"/>
        </dgm:presLayoutVars>
      </dgm:prSet>
      <dgm:spPr/>
      <dgm:t>
        <a:bodyPr/>
        <a:lstStyle/>
        <a:p>
          <a:endParaRPr lang="en-US"/>
        </a:p>
      </dgm:t>
    </dgm:pt>
  </dgm:ptLst>
  <dgm:cxnLst>
    <dgm:cxn modelId="{1221BF9A-2688-444F-938D-D53FCC09E38A}" type="presOf" srcId="{6991711A-E096-4CE2-91C9-1404689E80F0}" destId="{B4B41ABA-C144-4325-9274-FF329C320D6D}" srcOrd="0" destOrd="0" presId="urn:diagrams.loki3.com/VaryingWidthList"/>
    <dgm:cxn modelId="{198D20CB-5C27-4556-B87E-5FF0F98851F7}" type="presOf" srcId="{64FF9507-1D4B-477B-ADAB-0E963584BB09}" destId="{1A503DBC-E4ED-4CAB-A876-C74E566CB907}" srcOrd="0" destOrd="0" presId="urn:diagrams.loki3.com/VaryingWidthList"/>
    <dgm:cxn modelId="{0E7404B8-DB33-4CB9-A6A8-06BEB02463C0}" type="presOf" srcId="{BF5784EC-C366-4C8A-9A47-3E99C939EDE0}" destId="{3B069222-AF19-4086-886D-09783C0B06FA}" srcOrd="0" destOrd="0" presId="urn:diagrams.loki3.com/VaryingWidthList"/>
    <dgm:cxn modelId="{325681E8-6733-4B78-8EFF-FF9B8FAA4625}" srcId="{64FF9507-1D4B-477B-ADAB-0E963584BB09}" destId="{BF5784EC-C366-4C8A-9A47-3E99C939EDE0}" srcOrd="2" destOrd="0" parTransId="{92D89674-4070-408D-8D2E-9A571CDE2C96}" sibTransId="{62D4B9E8-826F-48E6-AC15-F56DB2863602}"/>
    <dgm:cxn modelId="{64E99DA3-0EE1-484A-A898-28C9521A2922}" srcId="{64FF9507-1D4B-477B-ADAB-0E963584BB09}" destId="{6991711A-E096-4CE2-91C9-1404689E80F0}" srcOrd="1" destOrd="0" parTransId="{93877852-1898-4E03-A3EE-8CBA77B8A553}" sibTransId="{0B0E6E4E-8BC4-488C-8460-8B0B09A1C329}"/>
    <dgm:cxn modelId="{1DA1BFE0-5653-4728-9353-52C9143DF6AA}" srcId="{64FF9507-1D4B-477B-ADAB-0E963584BB09}" destId="{A8823206-48B0-4F89-9347-9132A15B6A85}" srcOrd="0" destOrd="0" parTransId="{5BF45E7F-55BC-478C-B0C0-34E095575873}" sibTransId="{FF1506D3-019E-43E4-A943-C4487D3EBB26}"/>
    <dgm:cxn modelId="{C635C977-004B-40B9-A926-6383EB2BAE8B}" type="presOf" srcId="{A8823206-48B0-4F89-9347-9132A15B6A85}" destId="{2365AA83-043A-45CF-8028-FF615A1DA6B9}" srcOrd="0" destOrd="0" presId="urn:diagrams.loki3.com/VaryingWidthList"/>
    <dgm:cxn modelId="{36318CE6-C965-47C4-BCAA-624E7F1ADAD9}" type="presParOf" srcId="{1A503DBC-E4ED-4CAB-A876-C74E566CB907}" destId="{2365AA83-043A-45CF-8028-FF615A1DA6B9}" srcOrd="0" destOrd="0" presId="urn:diagrams.loki3.com/VaryingWidthList"/>
    <dgm:cxn modelId="{D7A6EE43-D5D5-4984-B9B6-024C01D72510}" type="presParOf" srcId="{1A503DBC-E4ED-4CAB-A876-C74E566CB907}" destId="{3A7A9D5D-7484-4163-8DF1-ED0537EC24C6}" srcOrd="1" destOrd="0" presId="urn:diagrams.loki3.com/VaryingWidthList"/>
    <dgm:cxn modelId="{BBDBEA7E-B7DE-4169-AC32-6753378892BB}" type="presParOf" srcId="{1A503DBC-E4ED-4CAB-A876-C74E566CB907}" destId="{B4B41ABA-C144-4325-9274-FF329C320D6D}" srcOrd="2" destOrd="0" presId="urn:diagrams.loki3.com/VaryingWidthList"/>
    <dgm:cxn modelId="{0B90AA47-5DAD-4E74-83D3-5890FF71838A}" type="presParOf" srcId="{1A503DBC-E4ED-4CAB-A876-C74E566CB907}" destId="{753CB52D-9F01-4AA4-8512-EE2E6CA18421}" srcOrd="3" destOrd="0" presId="urn:diagrams.loki3.com/VaryingWidthList"/>
    <dgm:cxn modelId="{AB28CB83-1C5D-43D6-910A-05D35F8BFFA3}" type="presParOf" srcId="{1A503DBC-E4ED-4CAB-A876-C74E566CB907}" destId="{3B069222-AF19-4086-886D-09783C0B06FA}" srcOrd="4"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9DD9E-4ADE-4CE1-92F5-F0FED93707CF}">
      <dsp:nvSpPr>
        <dsp:cNvPr id="0" name=""/>
        <dsp:cNvSpPr/>
      </dsp:nvSpPr>
      <dsp:spPr>
        <a:xfrm>
          <a:off x="774700" y="0"/>
          <a:ext cx="1143000" cy="63500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Costs</a:t>
          </a:r>
          <a:endParaRPr lang="en-US" sz="2200" kern="1200" dirty="0"/>
        </a:p>
      </dsp:txBody>
      <dsp:txXfrm>
        <a:off x="793299" y="18599"/>
        <a:ext cx="1105802" cy="597802"/>
      </dsp:txXfrm>
    </dsp:sp>
    <dsp:sp modelId="{F7014C04-4C31-45C3-A7A3-FEDD4BB3778F}">
      <dsp:nvSpPr>
        <dsp:cNvPr id="0" name=""/>
        <dsp:cNvSpPr/>
      </dsp:nvSpPr>
      <dsp:spPr>
        <a:xfrm>
          <a:off x="2425700" y="0"/>
          <a:ext cx="1143000" cy="635000"/>
        </a:xfrm>
        <a:prstGeom prst="roundRect">
          <a:avLst>
            <a:gd name="adj" fmla="val 10000"/>
          </a:avLst>
        </a:prstGeom>
        <a:solidFill>
          <a:schemeClr val="accent5">
            <a:tint val="40000"/>
            <a:alpha val="90000"/>
            <a:hueOff val="2293114"/>
            <a:satOff val="759"/>
            <a:lumOff val="-5"/>
            <a:alphaOff val="0"/>
          </a:schemeClr>
        </a:solidFill>
        <a:ln w="25400" cap="flat" cmpd="sng" algn="ctr">
          <a:solidFill>
            <a:schemeClr val="accent5">
              <a:tint val="40000"/>
              <a:alpha val="90000"/>
              <a:hueOff val="2293114"/>
              <a:satOff val="759"/>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Benefits</a:t>
          </a:r>
          <a:endParaRPr lang="en-US" sz="2200" kern="1200" dirty="0"/>
        </a:p>
      </dsp:txBody>
      <dsp:txXfrm>
        <a:off x="2444299" y="18599"/>
        <a:ext cx="1105802" cy="597802"/>
      </dsp:txXfrm>
    </dsp:sp>
    <dsp:sp modelId="{D555E16B-917B-4AD4-8097-D7F1CD53EBE4}">
      <dsp:nvSpPr>
        <dsp:cNvPr id="0" name=""/>
        <dsp:cNvSpPr/>
      </dsp:nvSpPr>
      <dsp:spPr>
        <a:xfrm>
          <a:off x="1933575" y="2698749"/>
          <a:ext cx="476250" cy="476250"/>
        </a:xfrm>
        <a:prstGeom prst="triangle">
          <a:avLst/>
        </a:prstGeom>
        <a:solidFill>
          <a:schemeClr val="accent5">
            <a:tint val="40000"/>
            <a:alpha val="90000"/>
            <a:hueOff val="4586227"/>
            <a:satOff val="1519"/>
            <a:lumOff val="-11"/>
            <a:alphaOff val="0"/>
          </a:schemeClr>
        </a:solidFill>
        <a:ln w="25400" cap="flat" cmpd="sng" algn="ctr">
          <a:solidFill>
            <a:schemeClr val="accent5">
              <a:tint val="40000"/>
              <a:alpha val="90000"/>
              <a:hueOff val="4586227"/>
              <a:satOff val="1519"/>
              <a:lumOff val="-11"/>
              <a:alphaOff val="0"/>
            </a:schemeClr>
          </a:solidFill>
          <a:prstDash val="solid"/>
        </a:ln>
        <a:effectLst/>
      </dsp:spPr>
      <dsp:style>
        <a:lnRef idx="2">
          <a:scrgbClr r="0" g="0" b="0"/>
        </a:lnRef>
        <a:fillRef idx="1">
          <a:scrgbClr r="0" g="0" b="0"/>
        </a:fillRef>
        <a:effectRef idx="0">
          <a:scrgbClr r="0" g="0" b="0"/>
        </a:effectRef>
        <a:fontRef idx="minor"/>
      </dsp:style>
    </dsp:sp>
    <dsp:sp modelId="{D3DD8819-2902-4E99-BBC3-ABA163ED6476}">
      <dsp:nvSpPr>
        <dsp:cNvPr id="0" name=""/>
        <dsp:cNvSpPr/>
      </dsp:nvSpPr>
      <dsp:spPr>
        <a:xfrm rot="240000">
          <a:off x="742513" y="2494671"/>
          <a:ext cx="2858372" cy="199876"/>
        </a:xfrm>
        <a:prstGeom prst="rect">
          <a:avLst/>
        </a:prstGeom>
        <a:solidFill>
          <a:schemeClr val="accent5">
            <a:tint val="40000"/>
            <a:alpha val="90000"/>
            <a:hueOff val="6879340"/>
            <a:satOff val="2278"/>
            <a:lumOff val="-16"/>
            <a:alphaOff val="0"/>
          </a:schemeClr>
        </a:solidFill>
        <a:ln w="25400" cap="flat" cmpd="sng" algn="ctr">
          <a:solidFill>
            <a:schemeClr val="accent5">
              <a:tint val="40000"/>
              <a:alpha val="90000"/>
              <a:hueOff val="6879340"/>
              <a:satOff val="2278"/>
              <a:lumOff val="-16"/>
              <a:alphaOff val="0"/>
            </a:schemeClr>
          </a:solidFill>
          <a:prstDash val="solid"/>
        </a:ln>
        <a:effectLst/>
      </dsp:spPr>
      <dsp:style>
        <a:lnRef idx="2">
          <a:scrgbClr r="0" g="0" b="0"/>
        </a:lnRef>
        <a:fillRef idx="1">
          <a:scrgbClr r="0" g="0" b="0"/>
        </a:fillRef>
        <a:effectRef idx="0">
          <a:scrgbClr r="0" g="0" b="0"/>
        </a:effectRef>
        <a:fontRef idx="minor"/>
      </dsp:style>
    </dsp:sp>
    <dsp:sp modelId="{28EBA4EE-13FF-4D74-BA36-278AE9151465}">
      <dsp:nvSpPr>
        <dsp:cNvPr id="0" name=""/>
        <dsp:cNvSpPr/>
      </dsp:nvSpPr>
      <dsp:spPr>
        <a:xfrm rot="240000">
          <a:off x="2458718" y="1994930"/>
          <a:ext cx="1140463" cy="5313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Societal</a:t>
          </a:r>
          <a:endParaRPr lang="en-US" sz="1500" kern="1200" dirty="0"/>
        </a:p>
      </dsp:txBody>
      <dsp:txXfrm>
        <a:off x="2484656" y="2020868"/>
        <a:ext cx="1088587" cy="479463"/>
      </dsp:txXfrm>
    </dsp:sp>
    <dsp:sp modelId="{58F1CFCC-1C3A-4ACD-B890-D3C73C7AE35C}">
      <dsp:nvSpPr>
        <dsp:cNvPr id="0" name=""/>
        <dsp:cNvSpPr/>
      </dsp:nvSpPr>
      <dsp:spPr>
        <a:xfrm rot="240000">
          <a:off x="2499993" y="1423430"/>
          <a:ext cx="1140463" cy="531339"/>
        </a:xfrm>
        <a:prstGeom prst="roundRect">
          <a:avLst/>
        </a:prstGeom>
        <a:solidFill>
          <a:schemeClr val="accent5">
            <a:hueOff val="1679639"/>
            <a:satOff val="2370"/>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System User</a:t>
          </a:r>
          <a:endParaRPr lang="en-US" sz="1500" kern="1200" dirty="0"/>
        </a:p>
      </dsp:txBody>
      <dsp:txXfrm>
        <a:off x="2525931" y="1449368"/>
        <a:ext cx="1088587" cy="479463"/>
      </dsp:txXfrm>
    </dsp:sp>
    <dsp:sp modelId="{2357E8F8-2499-468D-974A-492EE16037F3}">
      <dsp:nvSpPr>
        <dsp:cNvPr id="0" name=""/>
        <dsp:cNvSpPr/>
      </dsp:nvSpPr>
      <dsp:spPr>
        <a:xfrm rot="240000">
          <a:off x="2541268" y="864630"/>
          <a:ext cx="1140463" cy="531339"/>
        </a:xfrm>
        <a:prstGeom prst="roundRect">
          <a:avLst/>
        </a:prstGeom>
        <a:solidFill>
          <a:schemeClr val="accent5">
            <a:hueOff val="3359278"/>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Direct User</a:t>
          </a:r>
          <a:endParaRPr lang="en-US" sz="1500" kern="1200" dirty="0"/>
        </a:p>
      </dsp:txBody>
      <dsp:txXfrm>
        <a:off x="2567206" y="890568"/>
        <a:ext cx="1088587" cy="479463"/>
      </dsp:txXfrm>
    </dsp:sp>
    <dsp:sp modelId="{1B301D9D-D238-44C9-8C40-F5C3B11BC9CA}">
      <dsp:nvSpPr>
        <dsp:cNvPr id="0" name=""/>
        <dsp:cNvSpPr/>
      </dsp:nvSpPr>
      <dsp:spPr>
        <a:xfrm rot="240000">
          <a:off x="823593" y="1880630"/>
          <a:ext cx="1140463" cy="531339"/>
        </a:xfrm>
        <a:prstGeom prst="roundRect">
          <a:avLst/>
        </a:prstGeom>
        <a:solidFill>
          <a:schemeClr val="accent5">
            <a:hueOff val="5038916"/>
            <a:satOff val="7109"/>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Operating</a:t>
          </a:r>
          <a:endParaRPr lang="en-US" sz="1500" kern="1200" dirty="0"/>
        </a:p>
      </dsp:txBody>
      <dsp:txXfrm>
        <a:off x="849531" y="1906568"/>
        <a:ext cx="1088587" cy="479463"/>
      </dsp:txXfrm>
    </dsp:sp>
    <dsp:sp modelId="{E00E13B4-FEBF-4244-B458-34678C7187BC}">
      <dsp:nvSpPr>
        <dsp:cNvPr id="0" name=""/>
        <dsp:cNvSpPr/>
      </dsp:nvSpPr>
      <dsp:spPr>
        <a:xfrm rot="240000">
          <a:off x="866485" y="1286003"/>
          <a:ext cx="1137229" cy="577592"/>
        </a:xfrm>
        <a:prstGeom prst="roundRect">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Capital</a:t>
          </a:r>
          <a:endParaRPr lang="en-US" sz="1500" kern="1200" dirty="0"/>
        </a:p>
      </dsp:txBody>
      <dsp:txXfrm>
        <a:off x="894681" y="1314199"/>
        <a:ext cx="1080837" cy="52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90C04-369F-4C73-81E5-19304C889BBA}">
      <dsp:nvSpPr>
        <dsp:cNvPr id="0" name=""/>
        <dsp:cNvSpPr/>
      </dsp:nvSpPr>
      <dsp:spPr>
        <a:xfrm>
          <a:off x="2186940" y="1405890"/>
          <a:ext cx="1718310" cy="171831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Direct </a:t>
          </a:r>
        </a:p>
        <a:p>
          <a:pPr lvl="0" algn="ctr" defTabSz="577850">
            <a:lnSpc>
              <a:spcPct val="90000"/>
            </a:lnSpc>
            <a:spcBef>
              <a:spcPct val="0"/>
            </a:spcBef>
            <a:spcAft>
              <a:spcPct val="35000"/>
            </a:spcAft>
          </a:pPr>
          <a:r>
            <a:rPr lang="en-US" sz="1300" kern="1200" dirty="0" smtClean="0"/>
            <a:t>Impacts</a:t>
          </a:r>
          <a:endParaRPr lang="en-US" sz="1300" kern="1200" dirty="0"/>
        </a:p>
      </dsp:txBody>
      <dsp:txXfrm>
        <a:off x="2532397" y="1808396"/>
        <a:ext cx="1027396" cy="883247"/>
      </dsp:txXfrm>
    </dsp:sp>
    <dsp:sp modelId="{9B3D60D7-9439-4A11-ADBB-C477204F2A4D}">
      <dsp:nvSpPr>
        <dsp:cNvPr id="0" name=""/>
        <dsp:cNvSpPr/>
      </dsp:nvSpPr>
      <dsp:spPr>
        <a:xfrm>
          <a:off x="1187196" y="999744"/>
          <a:ext cx="1249680" cy="1249680"/>
        </a:xfrm>
        <a:prstGeom prst="gear6">
          <a:avLst/>
        </a:prstGeom>
        <a:solidFill>
          <a:schemeClr val="accent5">
            <a:hueOff val="3359278"/>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Indirect Impacts</a:t>
          </a:r>
          <a:endParaRPr lang="en-US" sz="1300" kern="1200" dirty="0"/>
        </a:p>
      </dsp:txBody>
      <dsp:txXfrm>
        <a:off x="1501807" y="1316256"/>
        <a:ext cx="620458" cy="616656"/>
      </dsp:txXfrm>
    </dsp:sp>
    <dsp:sp modelId="{10A80084-61C9-465D-AC48-FE4BDBE279C4}">
      <dsp:nvSpPr>
        <dsp:cNvPr id="0" name=""/>
        <dsp:cNvSpPr/>
      </dsp:nvSpPr>
      <dsp:spPr>
        <a:xfrm rot="20700000">
          <a:off x="1960125" y="193745"/>
          <a:ext cx="1078468" cy="1112125"/>
        </a:xfrm>
        <a:prstGeom prst="gear6">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Induced Impacts</a:t>
          </a:r>
          <a:endParaRPr lang="en-US" sz="1300" kern="1200" dirty="0"/>
        </a:p>
      </dsp:txBody>
      <dsp:txXfrm rot="-20700000">
        <a:off x="2194669" y="439663"/>
        <a:ext cx="609381" cy="620289"/>
      </dsp:txXfrm>
    </dsp:sp>
    <dsp:sp modelId="{4B3D7633-02CA-4985-A56A-191D5F96CC11}">
      <dsp:nvSpPr>
        <dsp:cNvPr id="0" name=""/>
        <dsp:cNvSpPr/>
      </dsp:nvSpPr>
      <dsp:spPr>
        <a:xfrm>
          <a:off x="2043431" y="1153010"/>
          <a:ext cx="2199436" cy="2199436"/>
        </a:xfrm>
        <a:prstGeom prst="circularArrow">
          <a:avLst>
            <a:gd name="adj1" fmla="val 4688"/>
            <a:gd name="adj2" fmla="val 299029"/>
            <a:gd name="adj3" fmla="val 2483756"/>
            <a:gd name="adj4" fmla="val 15932946"/>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5E5386-CE97-4F1E-9804-38D370064644}">
      <dsp:nvSpPr>
        <dsp:cNvPr id="0" name=""/>
        <dsp:cNvSpPr/>
      </dsp:nvSpPr>
      <dsp:spPr>
        <a:xfrm>
          <a:off x="965880" y="727829"/>
          <a:ext cx="1598028" cy="1598028"/>
        </a:xfrm>
        <a:prstGeom prst="leftCircularArrow">
          <a:avLst>
            <a:gd name="adj1" fmla="val 6452"/>
            <a:gd name="adj2" fmla="val 429999"/>
            <a:gd name="adj3" fmla="val 10489124"/>
            <a:gd name="adj4" fmla="val 14837806"/>
            <a:gd name="adj5" fmla="val 7527"/>
          </a:avLst>
        </a:prstGeom>
        <a:solidFill>
          <a:schemeClr val="accent5">
            <a:hueOff val="3359278"/>
            <a:satOff val="474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5D804-86FA-406B-B3E2-FEDA3292F0A3}">
      <dsp:nvSpPr>
        <dsp:cNvPr id="0" name=""/>
        <dsp:cNvSpPr/>
      </dsp:nvSpPr>
      <dsp:spPr>
        <a:xfrm>
          <a:off x="1603920" y="-126011"/>
          <a:ext cx="1722996" cy="1722996"/>
        </a:xfrm>
        <a:prstGeom prst="circularArrow">
          <a:avLst>
            <a:gd name="adj1" fmla="val 5984"/>
            <a:gd name="adj2" fmla="val 394124"/>
            <a:gd name="adj3" fmla="val 13313824"/>
            <a:gd name="adj4" fmla="val 10508221"/>
            <a:gd name="adj5" fmla="val 6981"/>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90C04-369F-4C73-81E5-19304C889BBA}">
      <dsp:nvSpPr>
        <dsp:cNvPr id="0" name=""/>
        <dsp:cNvSpPr/>
      </dsp:nvSpPr>
      <dsp:spPr>
        <a:xfrm>
          <a:off x="3627120" y="1988820"/>
          <a:ext cx="2430780" cy="243078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Direct </a:t>
          </a:r>
        </a:p>
        <a:p>
          <a:pPr lvl="0" algn="ctr" defTabSz="844550">
            <a:lnSpc>
              <a:spcPct val="90000"/>
            </a:lnSpc>
            <a:spcBef>
              <a:spcPct val="0"/>
            </a:spcBef>
            <a:spcAft>
              <a:spcPct val="35000"/>
            </a:spcAft>
          </a:pPr>
          <a:r>
            <a:rPr lang="en-US" sz="1900" kern="1200" dirty="0" smtClean="0"/>
            <a:t>Impacts</a:t>
          </a:r>
          <a:endParaRPr lang="en-US" sz="1900" kern="1200" dirty="0"/>
        </a:p>
      </dsp:txBody>
      <dsp:txXfrm>
        <a:off x="4115815" y="2558219"/>
        <a:ext cx="1453390" cy="1249471"/>
      </dsp:txXfrm>
    </dsp:sp>
    <dsp:sp modelId="{1C530FC9-6999-4F83-BC21-C2FA82FAB2AA}">
      <dsp:nvSpPr>
        <dsp:cNvPr id="0" name=""/>
        <dsp:cNvSpPr/>
      </dsp:nvSpPr>
      <dsp:spPr>
        <a:xfrm>
          <a:off x="3317748" y="3491484"/>
          <a:ext cx="1546860" cy="92811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Time Savings for passengers</a:t>
          </a:r>
          <a:endParaRPr lang="en-US" sz="1050" kern="1200" dirty="0"/>
        </a:p>
        <a:p>
          <a:pPr marL="57150" lvl="1" indent="-57150" algn="l" defTabSz="466725">
            <a:lnSpc>
              <a:spcPct val="90000"/>
            </a:lnSpc>
            <a:spcBef>
              <a:spcPct val="0"/>
            </a:spcBef>
            <a:spcAft>
              <a:spcPct val="15000"/>
            </a:spcAft>
            <a:buChar char="••"/>
          </a:pPr>
          <a:r>
            <a:rPr lang="en-US" sz="1050" kern="1200" dirty="0" smtClean="0"/>
            <a:t>Freight savings</a:t>
          </a:r>
          <a:endParaRPr lang="en-US" sz="1050" kern="1200" dirty="0"/>
        </a:p>
        <a:p>
          <a:pPr marL="57150" lvl="1" indent="-57150" algn="l" defTabSz="466725">
            <a:lnSpc>
              <a:spcPct val="90000"/>
            </a:lnSpc>
            <a:spcBef>
              <a:spcPct val="0"/>
            </a:spcBef>
            <a:spcAft>
              <a:spcPct val="15000"/>
            </a:spcAft>
            <a:buChar char="••"/>
          </a:pPr>
          <a:r>
            <a:rPr lang="en-US" sz="1050" kern="1200" dirty="0" smtClean="0"/>
            <a:t>Business Savings</a:t>
          </a:r>
          <a:endParaRPr lang="en-US" sz="1050" kern="1200" dirty="0"/>
        </a:p>
        <a:p>
          <a:pPr marL="57150" lvl="1" indent="-57150" algn="l" defTabSz="466725">
            <a:lnSpc>
              <a:spcPct val="90000"/>
            </a:lnSpc>
            <a:spcBef>
              <a:spcPct val="0"/>
            </a:spcBef>
            <a:spcAft>
              <a:spcPct val="15000"/>
            </a:spcAft>
            <a:buChar char="••"/>
          </a:pPr>
          <a:r>
            <a:rPr lang="en-US" sz="1050" kern="1200" dirty="0" smtClean="0"/>
            <a:t>Tolls</a:t>
          </a:r>
          <a:endParaRPr lang="en-US" sz="1050" kern="1200" dirty="0"/>
        </a:p>
      </dsp:txBody>
      <dsp:txXfrm>
        <a:off x="3344932" y="3518668"/>
        <a:ext cx="1492492" cy="873748"/>
      </dsp:txXfrm>
    </dsp:sp>
    <dsp:sp modelId="{9B3D60D7-9439-4A11-ADBB-C477204F2A4D}">
      <dsp:nvSpPr>
        <dsp:cNvPr id="0" name=""/>
        <dsp:cNvSpPr/>
      </dsp:nvSpPr>
      <dsp:spPr>
        <a:xfrm>
          <a:off x="2212848" y="1414272"/>
          <a:ext cx="1767840" cy="1767840"/>
        </a:xfrm>
        <a:prstGeom prst="gear6">
          <a:avLst/>
        </a:prstGeom>
        <a:solidFill>
          <a:schemeClr val="accent5">
            <a:hueOff val="3359278"/>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Indirect Impacts</a:t>
          </a:r>
          <a:endParaRPr lang="en-US" sz="1900" kern="1200" dirty="0"/>
        </a:p>
      </dsp:txBody>
      <dsp:txXfrm>
        <a:off x="2657907" y="1862021"/>
        <a:ext cx="877722" cy="872342"/>
      </dsp:txXfrm>
    </dsp:sp>
    <dsp:sp modelId="{E64609F8-3201-438B-BF80-5AF7C60A6854}">
      <dsp:nvSpPr>
        <dsp:cNvPr id="0" name=""/>
        <dsp:cNvSpPr/>
      </dsp:nvSpPr>
      <dsp:spPr>
        <a:xfrm>
          <a:off x="1638300" y="2563368"/>
          <a:ext cx="1546860" cy="92811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59278"/>
              <a:satOff val="474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Money re-spent in the economy.</a:t>
          </a:r>
          <a:endParaRPr lang="en-US" sz="1200" kern="1200" dirty="0"/>
        </a:p>
        <a:p>
          <a:pPr marL="114300" lvl="1" indent="-114300" algn="l" defTabSz="533400">
            <a:lnSpc>
              <a:spcPct val="90000"/>
            </a:lnSpc>
            <a:spcBef>
              <a:spcPct val="0"/>
            </a:spcBef>
            <a:spcAft>
              <a:spcPct val="15000"/>
            </a:spcAft>
            <a:buChar char="••"/>
          </a:pPr>
          <a:r>
            <a:rPr lang="en-US" sz="1200" kern="1200" dirty="0" smtClean="0"/>
            <a:t>Greater purchases in other areas</a:t>
          </a:r>
          <a:endParaRPr lang="en-US" sz="1200" kern="1200" dirty="0"/>
        </a:p>
      </dsp:txBody>
      <dsp:txXfrm>
        <a:off x="1665484" y="2590552"/>
        <a:ext cx="1492492" cy="873748"/>
      </dsp:txXfrm>
    </dsp:sp>
    <dsp:sp modelId="{10A80084-61C9-465D-AC48-FE4BDBE279C4}">
      <dsp:nvSpPr>
        <dsp:cNvPr id="0" name=""/>
        <dsp:cNvSpPr/>
      </dsp:nvSpPr>
      <dsp:spPr>
        <a:xfrm rot="20700000">
          <a:off x="3306260" y="274078"/>
          <a:ext cx="1525638" cy="1573250"/>
        </a:xfrm>
        <a:prstGeom prst="gear6">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Induced Impacts</a:t>
          </a:r>
          <a:endParaRPr lang="en-US" sz="1900" kern="1200" dirty="0"/>
        </a:p>
      </dsp:txBody>
      <dsp:txXfrm rot="-20700000">
        <a:off x="3638054" y="621962"/>
        <a:ext cx="862051" cy="877482"/>
      </dsp:txXfrm>
    </dsp:sp>
    <dsp:sp modelId="{133D9841-C90D-46AB-93C7-1CA57B484DDC}">
      <dsp:nvSpPr>
        <dsp:cNvPr id="0" name=""/>
        <dsp:cNvSpPr/>
      </dsp:nvSpPr>
      <dsp:spPr>
        <a:xfrm>
          <a:off x="4572001" y="761999"/>
          <a:ext cx="1546860" cy="36118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Household re-spending</a:t>
          </a:r>
          <a:endParaRPr lang="en-US" sz="1200" kern="1200" dirty="0"/>
        </a:p>
      </dsp:txBody>
      <dsp:txXfrm>
        <a:off x="4582580" y="772578"/>
        <a:ext cx="1525702" cy="340027"/>
      </dsp:txXfrm>
    </dsp:sp>
    <dsp:sp modelId="{4B3D7633-02CA-4985-A56A-191D5F96CC11}">
      <dsp:nvSpPr>
        <dsp:cNvPr id="0" name=""/>
        <dsp:cNvSpPr/>
      </dsp:nvSpPr>
      <dsp:spPr>
        <a:xfrm>
          <a:off x="3442686" y="1620609"/>
          <a:ext cx="3111398" cy="3111398"/>
        </a:xfrm>
        <a:prstGeom prst="circularArrow">
          <a:avLst>
            <a:gd name="adj1" fmla="val 4687"/>
            <a:gd name="adj2" fmla="val 299029"/>
            <a:gd name="adj3" fmla="val 2521328"/>
            <a:gd name="adj4" fmla="val 1585020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5E5386-CE97-4F1E-9804-38D370064644}">
      <dsp:nvSpPr>
        <dsp:cNvPr id="0" name=""/>
        <dsp:cNvSpPr/>
      </dsp:nvSpPr>
      <dsp:spPr>
        <a:xfrm>
          <a:off x="1899766" y="1022149"/>
          <a:ext cx="2260625" cy="2260625"/>
        </a:xfrm>
        <a:prstGeom prst="leftCircularArrow">
          <a:avLst>
            <a:gd name="adj1" fmla="val 6452"/>
            <a:gd name="adj2" fmla="val 429999"/>
            <a:gd name="adj3" fmla="val 10489124"/>
            <a:gd name="adj4" fmla="val 14837806"/>
            <a:gd name="adj5" fmla="val 7527"/>
          </a:avLst>
        </a:prstGeom>
        <a:solidFill>
          <a:schemeClr val="accent5">
            <a:hueOff val="3359278"/>
            <a:satOff val="474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5D804-86FA-406B-B3E2-FEDA3292F0A3}">
      <dsp:nvSpPr>
        <dsp:cNvPr id="0" name=""/>
        <dsp:cNvSpPr/>
      </dsp:nvSpPr>
      <dsp:spPr>
        <a:xfrm>
          <a:off x="2802361" y="-185723"/>
          <a:ext cx="2437409" cy="2437409"/>
        </a:xfrm>
        <a:prstGeom prst="circularArrow">
          <a:avLst>
            <a:gd name="adj1" fmla="val 5984"/>
            <a:gd name="adj2" fmla="val 394124"/>
            <a:gd name="adj3" fmla="val 13313824"/>
            <a:gd name="adj4" fmla="val 10508221"/>
            <a:gd name="adj5" fmla="val 6981"/>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5AA83-043A-45CF-8028-FF615A1DA6B9}">
      <dsp:nvSpPr>
        <dsp:cNvPr id="0" name=""/>
        <dsp:cNvSpPr/>
      </dsp:nvSpPr>
      <dsp:spPr>
        <a:xfrm>
          <a:off x="228599" y="1934"/>
          <a:ext cx="1676401" cy="1276945"/>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lvl="0" algn="ctr" defTabSz="1689100">
            <a:lnSpc>
              <a:spcPct val="90000"/>
            </a:lnSpc>
            <a:spcBef>
              <a:spcPct val="0"/>
            </a:spcBef>
            <a:spcAft>
              <a:spcPct val="35000"/>
            </a:spcAft>
          </a:pPr>
          <a:r>
            <a:rPr lang="en-US" sz="3800" kern="1200" dirty="0" smtClean="0"/>
            <a:t>Jobs</a:t>
          </a:r>
          <a:endParaRPr lang="en-US" sz="3800" kern="1200" dirty="0"/>
        </a:p>
      </dsp:txBody>
      <dsp:txXfrm>
        <a:off x="228599" y="1934"/>
        <a:ext cx="1676401" cy="1276945"/>
      </dsp:txXfrm>
    </dsp:sp>
    <dsp:sp modelId="{B4B41ABA-C144-4325-9274-FF329C320D6D}">
      <dsp:nvSpPr>
        <dsp:cNvPr id="0" name=""/>
        <dsp:cNvSpPr/>
      </dsp:nvSpPr>
      <dsp:spPr>
        <a:xfrm>
          <a:off x="228599" y="1342727"/>
          <a:ext cx="1676401" cy="1276945"/>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lvl="0" algn="ctr" defTabSz="1689100">
            <a:lnSpc>
              <a:spcPct val="90000"/>
            </a:lnSpc>
            <a:spcBef>
              <a:spcPct val="0"/>
            </a:spcBef>
            <a:spcAft>
              <a:spcPct val="35000"/>
            </a:spcAft>
          </a:pPr>
          <a:r>
            <a:rPr lang="en-US" sz="3800" kern="1200" dirty="0" smtClean="0"/>
            <a:t>Value Added</a:t>
          </a:r>
          <a:endParaRPr lang="en-US" sz="3800" kern="1200" dirty="0"/>
        </a:p>
      </dsp:txBody>
      <dsp:txXfrm>
        <a:off x="228599" y="1342727"/>
        <a:ext cx="1676401" cy="1276945"/>
      </dsp:txXfrm>
    </dsp:sp>
    <dsp:sp modelId="{3B069222-AF19-4086-886D-09783C0B06FA}">
      <dsp:nvSpPr>
        <dsp:cNvPr id="0" name=""/>
        <dsp:cNvSpPr/>
      </dsp:nvSpPr>
      <dsp:spPr>
        <a:xfrm>
          <a:off x="228603" y="2683519"/>
          <a:ext cx="1676392" cy="1276945"/>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lvl="0" algn="ctr" defTabSz="1689100">
            <a:lnSpc>
              <a:spcPct val="90000"/>
            </a:lnSpc>
            <a:spcBef>
              <a:spcPct val="0"/>
            </a:spcBef>
            <a:spcAft>
              <a:spcPct val="35000"/>
            </a:spcAft>
          </a:pPr>
          <a:r>
            <a:rPr lang="en-US" sz="3800" kern="1200" dirty="0" smtClean="0"/>
            <a:t>Output</a:t>
          </a:r>
          <a:endParaRPr lang="en-US" sz="3800" kern="1200" dirty="0"/>
        </a:p>
      </dsp:txBody>
      <dsp:txXfrm>
        <a:off x="228603" y="2683519"/>
        <a:ext cx="1676392" cy="127694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B2477C-500E-499C-B990-A27CB230CE3B}" type="datetimeFigureOut">
              <a:rPr lang="en-US" smtClean="0"/>
              <a:pPr/>
              <a:t>10/27/2014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C6A9BE-FDC9-4965-ADF4-60C666A84184}" type="slidenum">
              <a:rPr lang="en-US" smtClean="0"/>
              <a:pPr/>
              <a:t>‹#›</a:t>
            </a:fld>
            <a:endParaRPr lang="en-US"/>
          </a:p>
        </p:txBody>
      </p:sp>
    </p:spTree>
    <p:extLst>
      <p:ext uri="{BB962C8B-B14F-4D97-AF65-F5344CB8AC3E}">
        <p14:creationId xmlns:p14="http://schemas.microsoft.com/office/powerpoint/2010/main" val="2352881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560409-36C2-412D-ACA8-B7EF9F66DDD6}" type="datetimeFigureOut">
              <a:rPr lang="en-US" smtClean="0"/>
              <a:pPr/>
              <a:t>10/27/2014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6786B-09E3-45E2-A56A-DFCA81BB1817}" type="slidenum">
              <a:rPr lang="en-US" smtClean="0"/>
              <a:pPr/>
              <a:t>‹#›</a:t>
            </a:fld>
            <a:endParaRPr lang="en-US"/>
          </a:p>
        </p:txBody>
      </p:sp>
    </p:spTree>
    <p:extLst>
      <p:ext uri="{BB962C8B-B14F-4D97-AF65-F5344CB8AC3E}">
        <p14:creationId xmlns:p14="http://schemas.microsoft.com/office/powerpoint/2010/main" val="34223195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6786B-09E3-45E2-A56A-DFCA81BB1817}" type="slidenum">
              <a:rPr lang="en-US" smtClean="0"/>
              <a:pPr/>
              <a:t>3</a:t>
            </a:fld>
            <a:endParaRPr lang="en-US"/>
          </a:p>
        </p:txBody>
      </p:sp>
    </p:spTree>
    <p:extLst>
      <p:ext uri="{BB962C8B-B14F-4D97-AF65-F5344CB8AC3E}">
        <p14:creationId xmlns:p14="http://schemas.microsoft.com/office/powerpoint/2010/main" val="4501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D6786B-09E3-45E2-A56A-DFCA81BB1817}" type="slidenum">
              <a:rPr lang="en-US" smtClean="0"/>
              <a:pPr/>
              <a:t>4</a:t>
            </a:fld>
            <a:endParaRPr lang="en-US"/>
          </a:p>
        </p:txBody>
      </p:sp>
    </p:spTree>
    <p:extLst>
      <p:ext uri="{BB962C8B-B14F-4D97-AF65-F5344CB8AC3E}">
        <p14:creationId xmlns:p14="http://schemas.microsoft.com/office/powerpoint/2010/main" val="37002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n-US" b="1" dirty="0" smtClean="0"/>
              <a:t>People Are Terrible Drivers</a:t>
            </a:r>
            <a:endParaRPr lang="en-US" dirty="0" smtClean="0"/>
          </a:p>
          <a:p>
            <a:pPr lvl="1"/>
            <a:r>
              <a:rPr lang="en-US" sz="2400" dirty="0" smtClean="0"/>
              <a:t>32,000 people in the U.S. and over a million worldwide are killed each year in car accidents</a:t>
            </a:r>
          </a:p>
          <a:p>
            <a:pPr lvl="1"/>
            <a:r>
              <a:rPr lang="en-US" sz="2400" dirty="0" smtClean="0"/>
              <a:t>95% of this is due to driver error</a:t>
            </a:r>
          </a:p>
          <a:p>
            <a:pPr lvl="1"/>
            <a:r>
              <a:rPr lang="en-US" sz="2400" dirty="0" smtClean="0"/>
              <a:t>In the U.S., it is the #1 killer of people age 1 - 34.</a:t>
            </a:r>
          </a:p>
          <a:p>
            <a:pPr lvl="1"/>
            <a:r>
              <a:rPr lang="en-US" sz="2400" dirty="0" smtClean="0"/>
              <a:t>Cars are as safe as they are going to get.</a:t>
            </a:r>
          </a:p>
          <a:p>
            <a:pPr lvl="1"/>
            <a:r>
              <a:rPr lang="en-US" sz="2400" dirty="0" smtClean="0"/>
              <a:t>The best way to avoid accidents is to replace the driver with something that won't be drunk, drowsy, drugged or distracted.</a:t>
            </a:r>
          </a:p>
          <a:p>
            <a:pPr lvl="0"/>
            <a:r>
              <a:rPr lang="en-US" b="1" dirty="0" smtClean="0"/>
              <a:t>Driving is the Distraction</a:t>
            </a:r>
            <a:endParaRPr lang="en-US" dirty="0" smtClean="0"/>
          </a:p>
          <a:p>
            <a:pPr lvl="1"/>
            <a:r>
              <a:rPr lang="en-US" sz="2400" dirty="0" smtClean="0"/>
              <a:t>People would much rather be doing something else, anything else while they are driving. </a:t>
            </a:r>
          </a:p>
          <a:p>
            <a:pPr lvl="1"/>
            <a:r>
              <a:rPr lang="en-US" sz="2400" dirty="0" smtClean="0"/>
              <a:t>The allure of “perfect driving machine” is a myth</a:t>
            </a:r>
          </a:p>
          <a:p>
            <a:pPr lvl="0"/>
            <a:r>
              <a:rPr lang="en-US" b="1" dirty="0" smtClean="0"/>
              <a:t>Money, Money, Money</a:t>
            </a:r>
            <a:endParaRPr lang="en-US" dirty="0" smtClean="0"/>
          </a:p>
          <a:p>
            <a:pPr lvl="1"/>
            <a:r>
              <a:rPr lang="en-US" sz="2400" dirty="0" smtClean="0"/>
              <a:t>Over $121 billion is wasted each year by commuters due to time and fuel spent in traffic</a:t>
            </a:r>
          </a:p>
          <a:p>
            <a:pPr lvl="1"/>
            <a:r>
              <a:rPr lang="en-US" sz="2400" dirty="0" smtClean="0"/>
              <a:t>The opportunities for reinventing businesses are just too large</a:t>
            </a:r>
          </a:p>
          <a:p>
            <a:pPr lvl="1"/>
            <a:r>
              <a:rPr lang="en-US" sz="2400" dirty="0" smtClean="0"/>
              <a:t>Benefits to other business like delivery, long haul trucking and taxi services of removing the driver cost are just too great</a:t>
            </a:r>
          </a:p>
          <a:p>
            <a:pPr lvl="1"/>
            <a:r>
              <a:rPr lang="en-US" sz="2400" dirty="0" smtClean="0"/>
              <a:t>In addition, all that extra time means people can be consuming Google Ads or TV Ads or paying for more Netflix movies.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A45D20E-2116-43CD-B485-F1CAF5ABEBBD}" type="slidenum">
              <a:rPr lang="en-US" smtClean="0"/>
              <a:pPr/>
              <a:t>20</a:t>
            </a:fld>
            <a:endParaRPr lang="en-US"/>
          </a:p>
        </p:txBody>
      </p:sp>
    </p:spTree>
    <p:extLst>
      <p:ext uri="{BB962C8B-B14F-4D97-AF65-F5344CB8AC3E}">
        <p14:creationId xmlns:p14="http://schemas.microsoft.com/office/powerpoint/2010/main" val="110532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952A0E-C81A-43CC-AEF7-1AA550357132}"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E60EB-FC61-46FC-B274-C8DD94493248}"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a:t>
            </a:fld>
            <a:endParaRPr lang="en-US"/>
          </a:p>
        </p:txBody>
      </p:sp>
      <p:cxnSp>
        <p:nvCxnSpPr>
          <p:cNvPr id="7" name="Straight Connector 6"/>
          <p:cNvCxnSpPr/>
          <p:nvPr userDrawn="1"/>
        </p:nvCxnSpPr>
        <p:spPr>
          <a:xfrm>
            <a:off x="457200" y="1524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47800"/>
            <a:ext cx="2057400" cy="4678363"/>
          </a:xfrm>
        </p:spPr>
        <p:txBody>
          <a:bodyPr vert="eaVert"/>
          <a:lstStyle>
            <a:lvl1pPr>
              <a:defRPr sz="28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FF42D-72DC-4690-8951-2ACAEA6D622C}"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2F0A95-63A6-4914-B1FA-0AAC08EDC5AD}"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a:t>
            </a:fld>
            <a:endParaRPr lang="en-US"/>
          </a:p>
        </p:txBody>
      </p:sp>
      <p:cxnSp>
        <p:nvCxnSpPr>
          <p:cNvPr id="7" name="Straight Connector 6"/>
          <p:cNvCxnSpPr/>
          <p:nvPr userDrawn="1"/>
        </p:nvCxnSpPr>
        <p:spPr>
          <a:xfrm>
            <a:off x="457200" y="1524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AF0F5-CA23-4843-9EC3-954FA56AF7E2}"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EE7A8B-963E-4A39-920C-E3CD47E382B8}" type="datetime4">
              <a:rPr lang="en-US" smtClean="0"/>
              <a:pPr/>
              <a:t>October 27, 2014</a:t>
            </a:fld>
            <a:endParaRPr lang="en-US"/>
          </a:p>
        </p:txBody>
      </p:sp>
      <p:sp>
        <p:nvSpPr>
          <p:cNvPr id="6" name="Footer Placeholder 5"/>
          <p:cNvSpPr>
            <a:spLocks noGrp="1"/>
          </p:cNvSpPr>
          <p:nvPr>
            <p:ph type="ftr" sz="quarter" idx="11"/>
          </p:nvPr>
        </p:nvSpPr>
        <p:spPr/>
        <p:txBody>
          <a:bodyPr/>
          <a:lstStyle/>
          <a:p>
            <a:r>
              <a:rPr lang="en-US" smtClean="0"/>
              <a:t>edrgroup.com     www.DriverlessTransportation.com</a:t>
            </a:r>
            <a:endParaRPr lang="en-US"/>
          </a:p>
        </p:txBody>
      </p:sp>
      <p:sp>
        <p:nvSpPr>
          <p:cNvPr id="7" name="Slide Number Placeholder 6"/>
          <p:cNvSpPr>
            <a:spLocks noGrp="1"/>
          </p:cNvSpPr>
          <p:nvPr>
            <p:ph type="sldNum" sz="quarter" idx="12"/>
          </p:nvPr>
        </p:nvSpPr>
        <p:spPr/>
        <p:txBody>
          <a:bodyPr/>
          <a:lstStyle/>
          <a:p>
            <a:fld id="{8B67B545-7826-4E9A-9FE1-B117AD45BCFE}" type="slidenum">
              <a:rPr lang="en-US" smtClean="0"/>
              <a:pPr/>
              <a:t>‹#›</a:t>
            </a:fld>
            <a:endParaRPr lang="en-US"/>
          </a:p>
        </p:txBody>
      </p:sp>
      <p:cxnSp>
        <p:nvCxnSpPr>
          <p:cNvPr id="8" name="Straight Connector 7"/>
          <p:cNvCxnSpPr/>
          <p:nvPr userDrawn="1"/>
        </p:nvCxnSpPr>
        <p:spPr>
          <a:xfrm>
            <a:off x="457200" y="1524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F0377-3757-46C3-95B3-706C4FD1D38C}" type="datetime4">
              <a:rPr lang="en-US" smtClean="0"/>
              <a:pPr/>
              <a:t>October 27, 2014</a:t>
            </a:fld>
            <a:endParaRPr lang="en-US"/>
          </a:p>
        </p:txBody>
      </p:sp>
      <p:sp>
        <p:nvSpPr>
          <p:cNvPr id="8" name="Footer Placeholder 7"/>
          <p:cNvSpPr>
            <a:spLocks noGrp="1"/>
          </p:cNvSpPr>
          <p:nvPr>
            <p:ph type="ftr" sz="quarter" idx="11"/>
          </p:nvPr>
        </p:nvSpPr>
        <p:spPr/>
        <p:txBody>
          <a:bodyPr/>
          <a:lstStyle/>
          <a:p>
            <a:r>
              <a:rPr lang="en-US" smtClean="0"/>
              <a:t>edrgroup.com     www.DriverlessTransportation.com</a:t>
            </a:r>
            <a:endParaRPr lang="en-US"/>
          </a:p>
        </p:txBody>
      </p:sp>
      <p:sp>
        <p:nvSpPr>
          <p:cNvPr id="9" name="Slide Number Placeholder 8"/>
          <p:cNvSpPr>
            <a:spLocks noGrp="1"/>
          </p:cNvSpPr>
          <p:nvPr>
            <p:ph type="sldNum" sz="quarter" idx="12"/>
          </p:nvPr>
        </p:nvSpPr>
        <p:spPr/>
        <p:txBody>
          <a:bodyPr/>
          <a:lstStyle/>
          <a:p>
            <a:fld id="{8B67B545-7826-4E9A-9FE1-B117AD45BCFE}" type="slidenum">
              <a:rPr lang="en-US" smtClean="0"/>
              <a:pPr/>
              <a:t>‹#›</a:t>
            </a:fld>
            <a:endParaRPr lang="en-US"/>
          </a:p>
        </p:txBody>
      </p:sp>
      <p:cxnSp>
        <p:nvCxnSpPr>
          <p:cNvPr id="10" name="Straight Connector 9"/>
          <p:cNvCxnSpPr/>
          <p:nvPr userDrawn="1"/>
        </p:nvCxnSpPr>
        <p:spPr>
          <a:xfrm>
            <a:off x="457200" y="1524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BE69-3EF9-4456-92DF-8D1A0D0EE4AE}" type="datetime4">
              <a:rPr lang="en-US" smtClean="0"/>
              <a:pPr/>
              <a:t>October 27, 2014</a:t>
            </a:fld>
            <a:endParaRPr lang="en-US"/>
          </a:p>
        </p:txBody>
      </p:sp>
      <p:sp>
        <p:nvSpPr>
          <p:cNvPr id="4" name="Footer Placeholder 3"/>
          <p:cNvSpPr>
            <a:spLocks noGrp="1"/>
          </p:cNvSpPr>
          <p:nvPr>
            <p:ph type="ftr" sz="quarter" idx="11"/>
          </p:nvPr>
        </p:nvSpPr>
        <p:spPr/>
        <p:txBody>
          <a:bodyPr/>
          <a:lstStyle/>
          <a:p>
            <a:r>
              <a:rPr lang="en-US" smtClean="0"/>
              <a:t>edrgroup.com     www.DriverlessTransportation.com</a:t>
            </a:r>
            <a:endParaRPr lang="en-US"/>
          </a:p>
        </p:txBody>
      </p:sp>
      <p:sp>
        <p:nvSpPr>
          <p:cNvPr id="5" name="Slide Number Placeholder 4"/>
          <p:cNvSpPr>
            <a:spLocks noGrp="1"/>
          </p:cNvSpPr>
          <p:nvPr>
            <p:ph type="sldNum" sz="quarter" idx="12"/>
          </p:nvPr>
        </p:nvSpPr>
        <p:spPr/>
        <p:txBody>
          <a:bodyPr/>
          <a:lstStyle/>
          <a:p>
            <a:fld id="{8B67B545-7826-4E9A-9FE1-B117AD45BCFE}" type="slidenum">
              <a:rPr lang="en-US" smtClean="0"/>
              <a:pPr/>
              <a:t>‹#›</a:t>
            </a:fld>
            <a:endParaRPr lang="en-US"/>
          </a:p>
        </p:txBody>
      </p:sp>
      <p:cxnSp>
        <p:nvCxnSpPr>
          <p:cNvPr id="6" name="Straight Connector 5"/>
          <p:cNvCxnSpPr/>
          <p:nvPr userDrawn="1"/>
        </p:nvCxnSpPr>
        <p:spPr>
          <a:xfrm>
            <a:off x="457200" y="1524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5F65F-5F32-4E8B-A52C-5E8E396A8F1C}" type="datetime4">
              <a:rPr lang="en-US" smtClean="0"/>
              <a:pPr/>
              <a:t>October 27, 2014</a:t>
            </a:fld>
            <a:endParaRPr lang="en-US"/>
          </a:p>
        </p:txBody>
      </p:sp>
      <p:sp>
        <p:nvSpPr>
          <p:cNvPr id="3" name="Footer Placeholder 2"/>
          <p:cNvSpPr>
            <a:spLocks noGrp="1"/>
          </p:cNvSpPr>
          <p:nvPr>
            <p:ph type="ftr" sz="quarter" idx="11"/>
          </p:nvPr>
        </p:nvSpPr>
        <p:spPr/>
        <p:txBody>
          <a:bodyPr/>
          <a:lstStyle/>
          <a:p>
            <a:r>
              <a:rPr lang="en-US" smtClean="0"/>
              <a:t>edrgroup.com     www.DriverlessTransportation.com</a:t>
            </a:r>
            <a:endParaRPr lang="en-US"/>
          </a:p>
        </p:txBody>
      </p:sp>
      <p:sp>
        <p:nvSpPr>
          <p:cNvPr id="4" name="Slide Number Placeholder 3"/>
          <p:cNvSpPr>
            <a:spLocks noGrp="1"/>
          </p:cNvSpPr>
          <p:nvPr>
            <p:ph type="sldNum" sz="quarter" idx="12"/>
          </p:nvPr>
        </p:nvSpPr>
        <p:spPr/>
        <p:txBody>
          <a:bodyPr/>
          <a:lstStyle/>
          <a:p>
            <a:fld id="{8B67B545-7826-4E9A-9FE1-B117AD45BC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FE61C-AE70-4BBA-B167-F7818A83990B}" type="datetime4">
              <a:rPr lang="en-US" smtClean="0"/>
              <a:pPr/>
              <a:t>October 27, 2014</a:t>
            </a:fld>
            <a:endParaRPr lang="en-US"/>
          </a:p>
        </p:txBody>
      </p:sp>
      <p:sp>
        <p:nvSpPr>
          <p:cNvPr id="6" name="Footer Placeholder 5"/>
          <p:cNvSpPr>
            <a:spLocks noGrp="1"/>
          </p:cNvSpPr>
          <p:nvPr>
            <p:ph type="ftr" sz="quarter" idx="11"/>
          </p:nvPr>
        </p:nvSpPr>
        <p:spPr/>
        <p:txBody>
          <a:bodyPr/>
          <a:lstStyle/>
          <a:p>
            <a:r>
              <a:rPr lang="en-US" smtClean="0"/>
              <a:t>edrgroup.com     www.DriverlessTransportation.com</a:t>
            </a:r>
            <a:endParaRPr lang="en-US"/>
          </a:p>
        </p:txBody>
      </p:sp>
      <p:sp>
        <p:nvSpPr>
          <p:cNvPr id="7" name="Slide Number Placeholder 6"/>
          <p:cNvSpPr>
            <a:spLocks noGrp="1"/>
          </p:cNvSpPr>
          <p:nvPr>
            <p:ph type="sldNum" sz="quarter" idx="12"/>
          </p:nvPr>
        </p:nvSpPr>
        <p:spPr/>
        <p:txBody>
          <a:bodyPr/>
          <a:lstStyle/>
          <a:p>
            <a:fld id="{8B67B545-7826-4E9A-9FE1-B117AD45BCFE}" type="slidenum">
              <a:rPr lang="en-US" smtClean="0"/>
              <a:pPr/>
              <a:t>‹#›</a:t>
            </a:fld>
            <a:endParaRPr lang="en-US"/>
          </a:p>
        </p:txBody>
      </p:sp>
      <p:cxnSp>
        <p:nvCxnSpPr>
          <p:cNvPr id="8" name="Straight Connector 7"/>
          <p:cNvCxnSpPr/>
          <p:nvPr userDrawn="1"/>
        </p:nvCxnSpPr>
        <p:spPr>
          <a:xfrm>
            <a:off x="457200" y="15240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7212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66800"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66800" y="5287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BA073-E2EB-4F8E-AB1A-923039CE182A}" type="datetime4">
              <a:rPr lang="en-US" smtClean="0"/>
              <a:pPr/>
              <a:t>October 27, 2014</a:t>
            </a:fld>
            <a:endParaRPr lang="en-US"/>
          </a:p>
        </p:txBody>
      </p:sp>
      <p:sp>
        <p:nvSpPr>
          <p:cNvPr id="6" name="Footer Placeholder 5"/>
          <p:cNvSpPr>
            <a:spLocks noGrp="1"/>
          </p:cNvSpPr>
          <p:nvPr>
            <p:ph type="ftr" sz="quarter" idx="11"/>
          </p:nvPr>
        </p:nvSpPr>
        <p:spPr/>
        <p:txBody>
          <a:bodyPr/>
          <a:lstStyle/>
          <a:p>
            <a:r>
              <a:rPr lang="en-US" smtClean="0"/>
              <a:t>edrgroup.com     www.DriverlessTransportation.com</a:t>
            </a:r>
            <a:endParaRPr lang="en-US"/>
          </a:p>
        </p:txBody>
      </p:sp>
      <p:sp>
        <p:nvSpPr>
          <p:cNvPr id="7" name="Slide Number Placeholder 6"/>
          <p:cNvSpPr>
            <a:spLocks noGrp="1"/>
          </p:cNvSpPr>
          <p:nvPr>
            <p:ph type="sldNum" sz="quarter" idx="12"/>
          </p:nvPr>
        </p:nvSpPr>
        <p:spPr/>
        <p:txBody>
          <a:bodyPr/>
          <a:lstStyle/>
          <a:p>
            <a:fld id="{8B67B545-7826-4E9A-9FE1-B117AD45BC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274638"/>
            <a:ext cx="54102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5B46F-082E-4390-8525-2FD1708074EE}" type="datetime4">
              <a:rPr lang="en-US" smtClean="0"/>
              <a:pPr/>
              <a:t>October 27, 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edrgroup.com     www.DriverlessTransportation.com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7B545-7826-4E9A-9FE1-B117AD45BCFE}" type="slidenum">
              <a:rPr lang="en-US" smtClean="0"/>
              <a:pPr/>
              <a:t>‹#›</a:t>
            </a:fld>
            <a:endParaRPr lang="en-US"/>
          </a:p>
        </p:txBody>
      </p:sp>
      <p:pic>
        <p:nvPicPr>
          <p:cNvPr id="7" name="Picture 6" descr="DT Logo.jpg"/>
          <p:cNvPicPr>
            <a:picLocks noChangeAspect="1"/>
          </p:cNvPicPr>
          <p:nvPr/>
        </p:nvPicPr>
        <p:blipFill>
          <a:blip r:embed="rId13" cstate="print"/>
          <a:srcRect l="12492" r="12554"/>
          <a:stretch>
            <a:fillRect/>
          </a:stretch>
        </p:blipFill>
        <p:spPr>
          <a:xfrm>
            <a:off x="7315200" y="152400"/>
            <a:ext cx="1828800" cy="1374648"/>
          </a:xfrm>
          <a:prstGeom prst="rect">
            <a:avLst/>
          </a:prstGeom>
          <a:ln>
            <a:noFill/>
          </a:ln>
          <a:effectLst>
            <a:softEdge rad="112500"/>
          </a:effectLst>
        </p:spPr>
      </p:pic>
      <p:cxnSp>
        <p:nvCxnSpPr>
          <p:cNvPr id="10" name="Straight Connector 9"/>
          <p:cNvCxnSpPr/>
          <p:nvPr/>
        </p:nvCxnSpPr>
        <p:spPr>
          <a:xfrm>
            <a:off x="457200" y="62484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600" y="329852"/>
            <a:ext cx="1610871" cy="10197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gif"/><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john@driverlesstransportation.com" TargetMode="External"/><Relationship Id="rId2" Type="http://schemas.openxmlformats.org/officeDocument/2006/relationships/hyperlink" Target="mailto:mrodriguez@edrgroup.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2133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3200" b="1" dirty="0" smtClean="0">
                <a:solidFill>
                  <a:srgbClr val="0070C0"/>
                </a:solidFill>
              </a:rPr>
              <a:t>Driverless Transportation </a:t>
            </a:r>
            <a:r>
              <a:rPr lang="en-US" sz="3200" b="1" dirty="0" smtClean="0"/>
              <a:t/>
            </a:r>
            <a:br>
              <a:rPr lang="en-US" sz="3200" b="1" dirty="0" smtClean="0"/>
            </a:br>
            <a:r>
              <a:rPr lang="en-US" sz="3200" b="1" dirty="0" smtClean="0">
                <a:solidFill>
                  <a:srgbClr val="002060"/>
                </a:solidFill>
              </a:rPr>
              <a:t>What Should You Be Planning For</a:t>
            </a:r>
            <a:endParaRPr lang="en-US" sz="3200" b="1" dirty="0">
              <a:solidFill>
                <a:srgbClr val="002060"/>
              </a:solidFill>
            </a:endParaRPr>
          </a:p>
        </p:txBody>
      </p:sp>
      <p:sp>
        <p:nvSpPr>
          <p:cNvPr id="3" name="Subtitle 2"/>
          <p:cNvSpPr>
            <a:spLocks noGrp="1"/>
          </p:cNvSpPr>
          <p:nvPr>
            <p:ph type="subTitle" idx="1"/>
          </p:nvPr>
        </p:nvSpPr>
        <p:spPr/>
        <p:txBody>
          <a:bodyPr/>
          <a:lstStyle/>
          <a:p>
            <a:r>
              <a:rPr lang="en-US" dirty="0" smtClean="0"/>
              <a:t>October 21, 2014</a:t>
            </a:r>
            <a:endParaRPr lang="en-US" dirty="0"/>
          </a:p>
        </p:txBody>
      </p:sp>
      <p:pic>
        <p:nvPicPr>
          <p:cNvPr id="4" name="Picture 3" descr="DT Logo.jpg"/>
          <p:cNvPicPr>
            <a:picLocks noChangeAspect="1"/>
          </p:cNvPicPr>
          <p:nvPr/>
        </p:nvPicPr>
        <p:blipFill>
          <a:blip r:embed="rId2" cstate="print"/>
          <a:stretch>
            <a:fillRect/>
          </a:stretch>
        </p:blipFill>
        <p:spPr>
          <a:xfrm>
            <a:off x="5416060" y="76200"/>
            <a:ext cx="3651740" cy="205740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43931"/>
            <a:ext cx="2212730" cy="1400744"/>
          </a:xfrm>
          <a:prstGeom prst="rect">
            <a:avLst/>
          </a:prstGeom>
        </p:spPr>
      </p:pic>
      <p:sp>
        <p:nvSpPr>
          <p:cNvPr id="7" name="TextBox 6"/>
          <p:cNvSpPr txBox="1"/>
          <p:nvPr/>
        </p:nvSpPr>
        <p:spPr>
          <a:xfrm>
            <a:off x="248124" y="4880402"/>
            <a:ext cx="3214663" cy="830997"/>
          </a:xfrm>
          <a:prstGeom prst="rect">
            <a:avLst/>
          </a:prstGeom>
          <a:noFill/>
        </p:spPr>
        <p:txBody>
          <a:bodyPr wrap="none" rtlCol="0">
            <a:spAutoFit/>
          </a:bodyPr>
          <a:lstStyle/>
          <a:p>
            <a:pPr algn="ctr"/>
            <a:r>
              <a:rPr lang="en-US" sz="2400" dirty="0" smtClean="0"/>
              <a:t>Michael Rodriguez, AICP</a:t>
            </a:r>
          </a:p>
          <a:p>
            <a:pPr algn="ctr"/>
            <a:r>
              <a:rPr lang="en-US" sz="2400" dirty="0" smtClean="0"/>
              <a:t>EDR Group</a:t>
            </a:r>
            <a:endParaRPr lang="en-US" sz="2400" dirty="0"/>
          </a:p>
        </p:txBody>
      </p:sp>
      <p:sp>
        <p:nvSpPr>
          <p:cNvPr id="8" name="TextBox 7"/>
          <p:cNvSpPr txBox="1"/>
          <p:nvPr/>
        </p:nvSpPr>
        <p:spPr>
          <a:xfrm>
            <a:off x="5486400" y="4880402"/>
            <a:ext cx="3248197" cy="830997"/>
          </a:xfrm>
          <a:prstGeom prst="rect">
            <a:avLst/>
          </a:prstGeom>
          <a:noFill/>
        </p:spPr>
        <p:txBody>
          <a:bodyPr wrap="none" rtlCol="0">
            <a:spAutoFit/>
          </a:bodyPr>
          <a:lstStyle/>
          <a:p>
            <a:pPr algn="ctr"/>
            <a:r>
              <a:rPr lang="en-US" sz="2400" dirty="0" smtClean="0"/>
              <a:t>John Estrada</a:t>
            </a:r>
          </a:p>
          <a:p>
            <a:pPr algn="ctr"/>
            <a:r>
              <a:rPr lang="en-US" sz="2400" dirty="0" smtClean="0"/>
              <a:t>DriverlessTransportation</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Depends on Level of Analysis</a:t>
            </a:r>
            <a:endParaRPr lang="en-US" dirty="0"/>
          </a:p>
        </p:txBody>
      </p:sp>
      <p:sp>
        <p:nvSpPr>
          <p:cNvPr id="3" name="Text Placeholder 2"/>
          <p:cNvSpPr>
            <a:spLocks noGrp="1"/>
          </p:cNvSpPr>
          <p:nvPr>
            <p:ph type="body" idx="1"/>
          </p:nvPr>
        </p:nvSpPr>
        <p:spPr/>
        <p:txBody>
          <a:bodyPr/>
          <a:lstStyle/>
          <a:p>
            <a:r>
              <a:rPr lang="en-US" dirty="0" smtClean="0"/>
              <a:t>Individual Level</a:t>
            </a:r>
            <a:endParaRPr lang="en-US" dirty="0"/>
          </a:p>
        </p:txBody>
      </p:sp>
      <p:sp>
        <p:nvSpPr>
          <p:cNvPr id="4" name="Content Placeholder 3"/>
          <p:cNvSpPr>
            <a:spLocks noGrp="1"/>
          </p:cNvSpPr>
          <p:nvPr>
            <p:ph sz="half" idx="2"/>
          </p:nvPr>
        </p:nvSpPr>
        <p:spPr/>
        <p:txBody>
          <a:bodyPr/>
          <a:lstStyle/>
          <a:p>
            <a:r>
              <a:rPr lang="en-US" dirty="0" smtClean="0"/>
              <a:t>A user in an AV has a lower value of time</a:t>
            </a:r>
          </a:p>
          <a:p>
            <a:r>
              <a:rPr lang="en-US" dirty="0" smtClean="0"/>
              <a:t>Therefore, user doesn’t care as much about congestion.</a:t>
            </a:r>
          </a:p>
          <a:p>
            <a:r>
              <a:rPr lang="en-US" dirty="0" smtClean="0"/>
              <a:t>Depending how productive user can be. </a:t>
            </a:r>
          </a:p>
        </p:txBody>
      </p:sp>
      <p:sp>
        <p:nvSpPr>
          <p:cNvPr id="5" name="Text Placeholder 4"/>
          <p:cNvSpPr>
            <a:spLocks noGrp="1"/>
          </p:cNvSpPr>
          <p:nvPr>
            <p:ph type="body" sz="quarter" idx="3"/>
          </p:nvPr>
        </p:nvSpPr>
        <p:spPr/>
        <p:txBody>
          <a:bodyPr/>
          <a:lstStyle/>
          <a:p>
            <a:r>
              <a:rPr lang="en-US" dirty="0" smtClean="0"/>
              <a:t>Aggregate Level</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Depends on overall market penetration of AVs</a:t>
            </a:r>
          </a:p>
          <a:p>
            <a:r>
              <a:rPr lang="en-US" dirty="0" smtClean="0"/>
              <a:t>A project can actually try to increase market penetration.</a:t>
            </a:r>
          </a:p>
          <a:p>
            <a:r>
              <a:rPr lang="en-US" dirty="0" smtClean="0"/>
              <a:t>AVs reduce congestion by efficiencies.</a:t>
            </a:r>
          </a:p>
          <a:p>
            <a:r>
              <a:rPr lang="en-US" dirty="0" smtClean="0"/>
              <a:t>Have network effects.</a:t>
            </a:r>
          </a:p>
          <a:p>
            <a:r>
              <a:rPr lang="en-US" dirty="0" smtClean="0"/>
              <a:t>System will have blend of AVs and regular vehicles.</a:t>
            </a:r>
          </a:p>
        </p:txBody>
      </p:sp>
      <p:sp>
        <p:nvSpPr>
          <p:cNvPr id="7" name="Date Placeholder 6"/>
          <p:cNvSpPr>
            <a:spLocks noGrp="1"/>
          </p:cNvSpPr>
          <p:nvPr>
            <p:ph type="dt" sz="half" idx="10"/>
          </p:nvPr>
        </p:nvSpPr>
        <p:spPr/>
        <p:txBody>
          <a:bodyPr/>
          <a:lstStyle/>
          <a:p>
            <a:fld id="{611C5E81-BBD4-4DFA-956D-52F1CBA563F1}" type="datetime4">
              <a:rPr lang="en-US" smtClean="0"/>
              <a:pPr/>
              <a:t>October 27, 2014</a:t>
            </a:fld>
            <a:endParaRPr lang="en-US"/>
          </a:p>
        </p:txBody>
      </p:sp>
      <p:sp>
        <p:nvSpPr>
          <p:cNvPr id="8" name="Footer Placeholder 7"/>
          <p:cNvSpPr>
            <a:spLocks noGrp="1"/>
          </p:cNvSpPr>
          <p:nvPr>
            <p:ph type="ftr" sz="quarter" idx="11"/>
          </p:nvPr>
        </p:nvSpPr>
        <p:spPr/>
        <p:txBody>
          <a:bodyPr/>
          <a:lstStyle/>
          <a:p>
            <a:r>
              <a:rPr lang="en-US" smtClean="0"/>
              <a:t>edrgroup.com     www.DriverlessTransportation.com</a:t>
            </a:r>
            <a:endParaRPr lang="en-US"/>
          </a:p>
        </p:txBody>
      </p:sp>
      <p:sp>
        <p:nvSpPr>
          <p:cNvPr id="9" name="Slide Number Placeholder 8"/>
          <p:cNvSpPr>
            <a:spLocks noGrp="1"/>
          </p:cNvSpPr>
          <p:nvPr>
            <p:ph type="sldNum" sz="quarter" idx="12"/>
          </p:nvPr>
        </p:nvSpPr>
        <p:spPr/>
        <p:txBody>
          <a:bodyPr/>
          <a:lstStyle/>
          <a:p>
            <a:fld id="{8B67B545-7826-4E9A-9FE1-B117AD45BCFE}" type="slidenum">
              <a:rPr lang="en-US" smtClean="0"/>
              <a:pPr/>
              <a:t>10</a:t>
            </a:fld>
            <a:endParaRPr lang="en-US"/>
          </a:p>
        </p:txBody>
      </p:sp>
    </p:spTree>
    <p:extLst>
      <p:ext uri="{BB962C8B-B14F-4D97-AF65-F5344CB8AC3E}">
        <p14:creationId xmlns:p14="http://schemas.microsoft.com/office/powerpoint/2010/main" val="911773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Math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3809999"/>
              </a:xfrm>
            </p:spPr>
            <p:txBody>
              <a:bodyPr>
                <a:normAutofit fontScale="92500" lnSpcReduction="20000"/>
              </a:bodyPr>
              <a:lstStyle/>
              <a:p>
                <a14:m>
                  <m:oMath xmlns:m="http://schemas.openxmlformats.org/officeDocument/2006/math">
                    <m:r>
                      <a:rPr lang="en-US" b="0" i="1" smtClean="0">
                        <a:latin typeface="Cambria Math" panose="02040503050406030204" pitchFamily="18" charset="0"/>
                      </a:rPr>
                      <m:t>𝑈𝑠𝑒𝑟</m:t>
                    </m:r>
                    <m:r>
                      <a:rPr lang="en-US" b="0" i="1" smtClean="0">
                        <a:latin typeface="Cambria Math" panose="02040503050406030204" pitchFamily="18" charset="0"/>
                      </a:rPr>
                      <m:t> </m:t>
                    </m:r>
                    <m:r>
                      <a:rPr lang="en-US" b="0" i="1" smtClean="0">
                        <a:latin typeface="Cambria Math" panose="02040503050406030204" pitchFamily="18" charset="0"/>
                      </a:rPr>
                      <m:t>𝐵𝑒𝑛𝑒𝑛𝑒𝑓𝑖𝑡</m:t>
                    </m:r>
                    <m:r>
                      <a:rPr lang="en-US" b="0" i="1" smtClean="0">
                        <a:latin typeface="Cambria Math" panose="02040503050406030204" pitchFamily="18" charset="0"/>
                      </a:rPr>
                      <m:t>=</m:t>
                    </m:r>
                  </m:oMath>
                </a14:m>
                <a:r>
                  <a:rPr lang="en-US" b="0" i="1" dirty="0" smtClean="0">
                    <a:latin typeface="Cambria Math" panose="02040503050406030204" pitchFamily="18" charset="0"/>
                  </a:rPr>
                  <a:t/>
                </a:r>
                <a:br>
                  <a:rPr lang="en-US" b="0" i="1" dirty="0" smtClean="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𝑉𝑂𝑇</m:t>
                        </m:r>
                      </m:e>
                      <m:sub>
                        <m:r>
                          <a:rPr lang="en-US" b="0" i="1" smtClean="0">
                            <a:latin typeface="Cambria Math" panose="02040503050406030204" pitchFamily="18" charset="0"/>
                          </a:rPr>
                          <m:t>𝑁𝐵</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𝑇𝑇</m:t>
                        </m:r>
                      </m:e>
                      <m:sub>
                        <m:r>
                          <a:rPr lang="en-US" b="0" i="1" smtClean="0">
                            <a:latin typeface="Cambria Math" panose="02040503050406030204" pitchFamily="18" charset="0"/>
                            <a:ea typeface="Cambria Math" panose="02040503050406030204" pitchFamily="18" charset="0"/>
                          </a:rPr>
                          <m:t>𝑁𝐵</m:t>
                        </m:r>
                      </m:sub>
                    </m:sSub>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𝑃𝑅</m:t>
                        </m:r>
                      </m:e>
                      <m:sub>
                        <m:r>
                          <a:rPr lang="en-US" b="0" i="1" smtClean="0">
                            <a:latin typeface="Cambria Math" panose="02040503050406030204" pitchFamily="18" charset="0"/>
                            <a:ea typeface="Cambria Math" panose="02040503050406030204" pitchFamily="18" charset="0"/>
                          </a:rPr>
                          <m:t>𝑁𝐵</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𝑉𝑂𝑇</m:t>
                        </m:r>
                      </m:e>
                      <m:sub>
                        <m:r>
                          <a:rPr lang="en-US" i="1">
                            <a:latin typeface="Cambria Math" panose="02040503050406030204" pitchFamily="18" charset="0"/>
                          </a:rPr>
                          <m:t>𝑁𝐵</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𝑇𝑇</m:t>
                        </m:r>
                      </m:e>
                      <m:sub>
                        <m:r>
                          <a:rPr lang="en-US" i="1">
                            <a:latin typeface="Cambria Math" panose="02040503050406030204" pitchFamily="18" charset="0"/>
                            <a:ea typeface="Cambria Math" panose="02040503050406030204" pitchFamily="18" charset="0"/>
                          </a:rPr>
                          <m:t>𝑁𝐵</m:t>
                        </m:r>
                      </m:sub>
                    </m:sSub>
                  </m:oMath>
                </a14:m>
                <a:r>
                  <a:rPr lang="en-US" b="0" dirty="0" smtClean="0"/>
                  <a:t>] </a:t>
                </a:r>
                <a14:m>
                  <m:oMath xmlns:m="http://schemas.openxmlformats.org/officeDocument/2006/math">
                    <m:r>
                      <a:rPr lang="en-US">
                        <a:latin typeface="Cambria Math" panose="02040503050406030204" pitchFamily="18" charset="0"/>
                        <a:ea typeface="Cambria Math" panose="02040503050406030204" pitchFamily="18" charset="0"/>
                      </a:rPr>
                      <m:t>−</m:t>
                    </m:r>
                  </m:oMath>
                </a14:m>
                <a:r>
                  <a:rPr lang="en-US" b="0" dirty="0" smtClean="0"/>
                  <a:t> </a:t>
                </a:r>
                <a:br>
                  <a:rPr lang="en-US" b="0" dirty="0" smtClean="0"/>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𝑉𝑂𝑇</m:t>
                        </m:r>
                      </m:e>
                      <m:sub>
                        <m:r>
                          <a:rPr lang="en-US" i="1">
                            <a:latin typeface="Cambria Math" panose="02040503050406030204" pitchFamily="18" charset="0"/>
                          </a:rPr>
                          <m:t>𝐵</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𝐵</m:t>
                        </m:r>
                      </m:sub>
                    </m:sSub>
                    <m:r>
                      <a:rPr lang="en-US">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𝑃𝑅</m:t>
                        </m:r>
                      </m:e>
                      <m:sub>
                        <m:r>
                          <a:rPr lang="en-US" i="1">
                            <a:latin typeface="Cambria Math" panose="02040503050406030204" pitchFamily="18" charset="0"/>
                            <a:ea typeface="Cambria Math" panose="02040503050406030204" pitchFamily="18" charset="0"/>
                          </a:rPr>
                          <m:t>𝐵</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𝑉𝑂𝑇</m:t>
                        </m:r>
                      </m:e>
                      <m:sub>
                        <m:r>
                          <a:rPr lang="en-US" i="1">
                            <a:latin typeface="Cambria Math" panose="02040503050406030204" pitchFamily="18" charset="0"/>
                          </a:rPr>
                          <m:t>𝐵</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𝐵</m:t>
                        </m:r>
                      </m:sub>
                    </m:sSub>
                  </m:oMath>
                </a14:m>
                <a:r>
                  <a:rPr lang="en-US" dirty="0"/>
                  <a:t>] </a:t>
                </a:r>
                <a:endParaRPr lang="en-US" b="0" dirty="0" smtClean="0"/>
              </a:p>
              <a:p>
                <a:pPr marL="0" indent="0">
                  <a:buNone/>
                </a:pPr>
                <a:endParaRPr lang="en-US" dirty="0" smtClean="0"/>
              </a:p>
              <a:p>
                <a:pPr marL="0" indent="0">
                  <a:buNone/>
                </a:pPr>
                <a:r>
                  <a:rPr lang="en-US" dirty="0" smtClean="0"/>
                  <a:t>VOT= Value of Time</a:t>
                </a:r>
              </a:p>
              <a:p>
                <a:pPr marL="0" indent="0">
                  <a:buNone/>
                </a:pPr>
                <a:r>
                  <a:rPr lang="en-US" dirty="0" smtClean="0"/>
                  <a:t>TT= Travel Time</a:t>
                </a:r>
              </a:p>
              <a:p>
                <a:pPr marL="0" indent="0">
                  <a:buNone/>
                </a:pPr>
                <a:r>
                  <a:rPr lang="en-US" dirty="0" smtClean="0"/>
                  <a:t>PR= Productivity rate in vehicle</a:t>
                </a:r>
              </a:p>
              <a:p>
                <a:pPr marL="0" indent="0">
                  <a:buNone/>
                </a:pPr>
                <a:r>
                  <a:rPr lang="en-US" dirty="0" smtClean="0"/>
                  <a:t>NB = no-build</a:t>
                </a:r>
              </a:p>
              <a:p>
                <a:pPr marL="0" indent="0">
                  <a:buNone/>
                </a:pPr>
                <a:r>
                  <a:rPr lang="en-US" dirty="0" smtClean="0"/>
                  <a:t>B = Build</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3809999"/>
              </a:xfrm>
              <a:blipFill rotWithShape="0">
                <a:blip r:embed="rId2" cstate="print"/>
                <a:stretch>
                  <a:fillRect l="-1333" b="-48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43440DA-0196-4AE5-B8F0-69B88A6F5594}"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11</a:t>
            </a:fld>
            <a:endParaRPr lang="en-US"/>
          </a:p>
        </p:txBody>
      </p:sp>
      <p:pic>
        <p:nvPicPr>
          <p:cNvPr id="7" name="Picture 6"/>
          <p:cNvPicPr>
            <a:picLocks noChangeAspect="1"/>
          </p:cNvPicPr>
          <p:nvPr/>
        </p:nvPicPr>
        <p:blipFill>
          <a:blip r:embed="rId3" cstate="print"/>
          <a:stretch>
            <a:fillRect/>
          </a:stretch>
        </p:blipFill>
        <p:spPr>
          <a:xfrm>
            <a:off x="4800600" y="3429000"/>
            <a:ext cx="3808939" cy="2488457"/>
          </a:xfrm>
          <a:prstGeom prst="rect">
            <a:avLst/>
          </a:prstGeom>
        </p:spPr>
      </p:pic>
    </p:spTree>
    <p:extLst>
      <p:ext uri="{BB962C8B-B14F-4D97-AF65-F5344CB8AC3E}">
        <p14:creationId xmlns:p14="http://schemas.microsoft.com/office/powerpoint/2010/main" val="3748842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Effects</a:t>
            </a:r>
            <a:endParaRPr lang="en-US" dirty="0"/>
          </a:p>
        </p:txBody>
      </p:sp>
      <p:sp>
        <p:nvSpPr>
          <p:cNvPr id="3" name="Content Placeholder 2"/>
          <p:cNvSpPr>
            <a:spLocks noGrp="1"/>
          </p:cNvSpPr>
          <p:nvPr>
            <p:ph idx="1"/>
          </p:nvPr>
        </p:nvSpPr>
        <p:spPr>
          <a:xfrm>
            <a:off x="457200" y="1600201"/>
            <a:ext cx="8229600" cy="3124200"/>
          </a:xfrm>
        </p:spPr>
        <p:txBody>
          <a:bodyPr/>
          <a:lstStyle/>
          <a:p>
            <a:r>
              <a:rPr lang="en-US" dirty="0" smtClean="0"/>
              <a:t>AVs will impact the rest of the network</a:t>
            </a:r>
          </a:p>
          <a:p>
            <a:r>
              <a:rPr lang="en-US" dirty="0" smtClean="0"/>
              <a:t>Can travel at higher speeds</a:t>
            </a:r>
          </a:p>
          <a:p>
            <a:r>
              <a:rPr lang="en-US" dirty="0" smtClean="0"/>
              <a:t>Can increase </a:t>
            </a:r>
            <a:r>
              <a:rPr lang="en-US" b="1" dirty="0" smtClean="0"/>
              <a:t>reliability</a:t>
            </a:r>
            <a:r>
              <a:rPr lang="en-US" dirty="0" smtClean="0"/>
              <a:t> effects.</a:t>
            </a:r>
          </a:p>
          <a:p>
            <a:r>
              <a:rPr lang="en-US" dirty="0" smtClean="0"/>
              <a:t>Reduce VHT for other networks on the system.</a:t>
            </a:r>
          </a:p>
          <a:p>
            <a:r>
              <a:rPr lang="en-US" dirty="0" smtClean="0"/>
              <a:t>Significant effects for high AV</a:t>
            </a:r>
            <a:br>
              <a:rPr lang="en-US" dirty="0" smtClean="0"/>
            </a:br>
            <a:r>
              <a:rPr lang="en-US" dirty="0" smtClean="0"/>
              <a:t>market penetration</a:t>
            </a:r>
          </a:p>
          <a:p>
            <a:endParaRPr lang="en-US" dirty="0"/>
          </a:p>
        </p:txBody>
      </p:sp>
      <p:sp>
        <p:nvSpPr>
          <p:cNvPr id="4" name="Date Placeholder 3"/>
          <p:cNvSpPr>
            <a:spLocks noGrp="1"/>
          </p:cNvSpPr>
          <p:nvPr>
            <p:ph type="dt" sz="half" idx="10"/>
          </p:nvPr>
        </p:nvSpPr>
        <p:spPr/>
        <p:txBody>
          <a:bodyPr/>
          <a:lstStyle/>
          <a:p>
            <a:fld id="{14BB452E-B49F-4338-95E8-CE72F8C63566}"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12</a:t>
            </a:fld>
            <a:endParaRPr lang="en-US"/>
          </a:p>
        </p:txBody>
      </p:sp>
      <p:pic>
        <p:nvPicPr>
          <p:cNvPr id="5122" name="Picture 2" descr="http://nptel.ac.in/courses/Webcourse-contents/IIT-KANPUR/transport_e/TransportationII/mod13/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800249"/>
            <a:ext cx="3792583" cy="240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38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a:t>
            </a:r>
            <a:endParaRPr lang="en-US" dirty="0"/>
          </a:p>
        </p:txBody>
      </p:sp>
      <p:sp>
        <p:nvSpPr>
          <p:cNvPr id="3" name="Content Placeholder 2"/>
          <p:cNvSpPr>
            <a:spLocks noGrp="1"/>
          </p:cNvSpPr>
          <p:nvPr>
            <p:ph idx="1"/>
          </p:nvPr>
        </p:nvSpPr>
        <p:spPr>
          <a:xfrm>
            <a:off x="457200" y="1600201"/>
            <a:ext cx="8229600" cy="3124200"/>
          </a:xfrm>
        </p:spPr>
        <p:txBody>
          <a:bodyPr/>
          <a:lstStyle/>
          <a:p>
            <a:r>
              <a:rPr lang="en-US" dirty="0" smtClean="0"/>
              <a:t>Business Costs = Driver wage + Commodity Cost + Operating Costs</a:t>
            </a:r>
          </a:p>
          <a:p>
            <a:r>
              <a:rPr lang="en-US" dirty="0" smtClean="0"/>
              <a:t>AV takes out </a:t>
            </a:r>
            <a:r>
              <a:rPr lang="en-US" b="1" dirty="0" smtClean="0"/>
              <a:t>driver wage</a:t>
            </a:r>
          </a:p>
          <a:p>
            <a:r>
              <a:rPr lang="en-US" dirty="0" smtClean="0"/>
              <a:t>Adds capital cost of initial investment</a:t>
            </a:r>
          </a:p>
          <a:p>
            <a:r>
              <a:rPr lang="en-US" dirty="0" smtClean="0"/>
              <a:t>Has network effects</a:t>
            </a:r>
          </a:p>
          <a:p>
            <a:endParaRPr lang="en-US" dirty="0"/>
          </a:p>
        </p:txBody>
      </p:sp>
      <p:sp>
        <p:nvSpPr>
          <p:cNvPr id="4" name="Date Placeholder 3"/>
          <p:cNvSpPr>
            <a:spLocks noGrp="1"/>
          </p:cNvSpPr>
          <p:nvPr>
            <p:ph type="dt" sz="half" idx="10"/>
          </p:nvPr>
        </p:nvSpPr>
        <p:spPr/>
        <p:txBody>
          <a:bodyPr/>
          <a:lstStyle/>
          <a:p>
            <a:fld id="{B647A74E-369B-46AB-AF56-C90A2BE6ABBE}"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13</a:t>
            </a:fld>
            <a:endParaRPr lang="en-US"/>
          </a:p>
        </p:txBody>
      </p:sp>
      <p:pic>
        <p:nvPicPr>
          <p:cNvPr id="7" name="Picture 6"/>
          <p:cNvPicPr>
            <a:picLocks noChangeAspect="1"/>
          </p:cNvPicPr>
          <p:nvPr/>
        </p:nvPicPr>
        <p:blipFill>
          <a:blip r:embed="rId2" cstate="print"/>
          <a:stretch>
            <a:fillRect/>
          </a:stretch>
        </p:blipFill>
        <p:spPr>
          <a:xfrm>
            <a:off x="3810000" y="3810000"/>
            <a:ext cx="4978581" cy="2374400"/>
          </a:xfrm>
          <a:prstGeom prst="rect">
            <a:avLst/>
          </a:prstGeom>
        </p:spPr>
      </p:pic>
    </p:spTree>
    <p:extLst>
      <p:ext uri="{BB962C8B-B14F-4D97-AF65-F5344CB8AC3E}">
        <p14:creationId xmlns:p14="http://schemas.microsoft.com/office/powerpoint/2010/main" val="427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410200" cy="1143000"/>
          </a:xfrm>
        </p:spPr>
        <p:txBody>
          <a:bodyPr/>
          <a:lstStyle/>
          <a:p>
            <a:r>
              <a:rPr lang="en-US" dirty="0" smtClean="0"/>
              <a:t>Back to Economic Impacts</a:t>
            </a:r>
            <a:endParaRPr lang="en-US" dirty="0"/>
          </a:p>
        </p:txBody>
      </p:sp>
      <p:sp>
        <p:nvSpPr>
          <p:cNvPr id="4" name="Date Placeholder 3"/>
          <p:cNvSpPr>
            <a:spLocks noGrp="1"/>
          </p:cNvSpPr>
          <p:nvPr>
            <p:ph type="dt" sz="half" idx="10"/>
          </p:nvPr>
        </p:nvSpPr>
        <p:spPr/>
        <p:txBody>
          <a:bodyPr/>
          <a:lstStyle/>
          <a:p>
            <a:fld id="{255FE67D-82B9-4A04-B101-E94CB831221D}"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14</a:t>
            </a:fld>
            <a:endParaRPr lang="en-US"/>
          </a:p>
        </p:txBody>
      </p:sp>
      <p:graphicFrame>
        <p:nvGraphicFramePr>
          <p:cNvPr id="7" name="Diagram 6"/>
          <p:cNvGraphicFramePr/>
          <p:nvPr>
            <p:extLst>
              <p:ext uri="{D42A27DB-BD31-4B8C-83A1-F6EECF244321}">
                <p14:modId xmlns:p14="http://schemas.microsoft.com/office/powerpoint/2010/main" val="1521953339"/>
              </p:ext>
            </p:extLst>
          </p:nvPr>
        </p:nvGraphicFramePr>
        <p:xfrm>
          <a:off x="-609600" y="1600200"/>
          <a:ext cx="7696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230711943"/>
              </p:ext>
            </p:extLst>
          </p:nvPr>
        </p:nvGraphicFramePr>
        <p:xfrm>
          <a:off x="6553200" y="1905000"/>
          <a:ext cx="2133600" cy="3962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Left Brace 2"/>
          <p:cNvSpPr/>
          <p:nvPr/>
        </p:nvSpPr>
        <p:spPr>
          <a:xfrm>
            <a:off x="6096000" y="1828800"/>
            <a:ext cx="762000" cy="38862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7030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All of This</a:t>
            </a:r>
            <a:endParaRPr lang="en-US" dirty="0"/>
          </a:p>
        </p:txBody>
      </p:sp>
      <p:sp>
        <p:nvSpPr>
          <p:cNvPr id="3" name="Content Placeholder 2"/>
          <p:cNvSpPr>
            <a:spLocks noGrp="1"/>
          </p:cNvSpPr>
          <p:nvPr>
            <p:ph idx="1"/>
          </p:nvPr>
        </p:nvSpPr>
        <p:spPr/>
        <p:txBody>
          <a:bodyPr/>
          <a:lstStyle/>
          <a:p>
            <a:r>
              <a:rPr lang="en-US" dirty="0" smtClean="0"/>
              <a:t>Transportation Models can assume effects of driverless transportation</a:t>
            </a:r>
          </a:p>
          <a:p>
            <a:r>
              <a:rPr lang="en-US" dirty="0" smtClean="0"/>
              <a:t>Use Economic </a:t>
            </a:r>
            <a:r>
              <a:rPr lang="en-US" dirty="0" smtClean="0"/>
              <a:t>Models </a:t>
            </a:r>
            <a:r>
              <a:rPr lang="en-US" dirty="0" smtClean="0"/>
              <a:t>to calculate</a:t>
            </a:r>
          </a:p>
          <a:p>
            <a:pPr lvl="1"/>
            <a:r>
              <a:rPr lang="en-US" dirty="0" smtClean="0"/>
              <a:t>Benefit-cost Analysis</a:t>
            </a:r>
          </a:p>
          <a:p>
            <a:pPr lvl="1"/>
            <a:r>
              <a:rPr lang="en-US" dirty="0" smtClean="0"/>
              <a:t>Economic Impacts</a:t>
            </a:r>
            <a:endParaRPr lang="en-US" dirty="0"/>
          </a:p>
        </p:txBody>
      </p:sp>
      <p:sp>
        <p:nvSpPr>
          <p:cNvPr id="4" name="Date Placeholder 3"/>
          <p:cNvSpPr>
            <a:spLocks noGrp="1"/>
          </p:cNvSpPr>
          <p:nvPr>
            <p:ph type="dt" sz="half" idx="10"/>
          </p:nvPr>
        </p:nvSpPr>
        <p:spPr/>
        <p:txBody>
          <a:bodyPr/>
          <a:lstStyle/>
          <a:p>
            <a:fld id="{826443F1-6AA4-4C55-9DB2-A7FEFCF630B8}"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15</a:t>
            </a:fld>
            <a:endParaRPr lang="en-US"/>
          </a:p>
        </p:txBody>
      </p:sp>
    </p:spTree>
    <p:extLst>
      <p:ext uri="{BB962C8B-B14F-4D97-AF65-F5344CB8AC3E}">
        <p14:creationId xmlns:p14="http://schemas.microsoft.com/office/powerpoint/2010/main" val="1713350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TREDIS®</a:t>
            </a:r>
            <a:endParaRPr lang="en-US" dirty="0"/>
          </a:p>
        </p:txBody>
      </p:sp>
      <p:sp>
        <p:nvSpPr>
          <p:cNvPr id="3" name="Content Placeholder 2"/>
          <p:cNvSpPr>
            <a:spLocks noGrp="1"/>
          </p:cNvSpPr>
          <p:nvPr>
            <p:ph idx="1"/>
          </p:nvPr>
        </p:nvSpPr>
        <p:spPr>
          <a:xfrm>
            <a:off x="5410200" y="1600200"/>
            <a:ext cx="3276600" cy="4525963"/>
          </a:xfrm>
        </p:spPr>
        <p:txBody>
          <a:bodyPr/>
          <a:lstStyle/>
          <a:p>
            <a:r>
              <a:rPr lang="en-US" dirty="0" smtClean="0"/>
              <a:t>Allows for use of AVs as a unique mode</a:t>
            </a:r>
          </a:p>
          <a:p>
            <a:r>
              <a:rPr lang="en-US" dirty="0" smtClean="0"/>
              <a:t>Can estimate impacts of freight savings</a:t>
            </a:r>
          </a:p>
          <a:p>
            <a:r>
              <a:rPr lang="en-US" dirty="0" smtClean="0"/>
              <a:t>Can estimate B/C of AV policies</a:t>
            </a:r>
            <a:endParaRPr lang="en-US" dirty="0"/>
          </a:p>
        </p:txBody>
      </p:sp>
      <p:sp>
        <p:nvSpPr>
          <p:cNvPr id="4" name="Date Placeholder 3"/>
          <p:cNvSpPr>
            <a:spLocks noGrp="1"/>
          </p:cNvSpPr>
          <p:nvPr>
            <p:ph type="dt" sz="half" idx="10"/>
          </p:nvPr>
        </p:nvSpPr>
        <p:spPr/>
        <p:txBody>
          <a:bodyPr/>
          <a:lstStyle/>
          <a:p>
            <a:fld id="{935A6872-4952-468E-8AEE-1173598E74C0}"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16</a:t>
            </a:fld>
            <a:endParaRPr lang="en-US" dirty="0"/>
          </a:p>
        </p:txBody>
      </p:sp>
      <p:pic>
        <p:nvPicPr>
          <p:cNvPr id="7" name="Picture 6"/>
          <p:cNvPicPr>
            <a:picLocks noChangeAspect="1"/>
          </p:cNvPicPr>
          <p:nvPr/>
        </p:nvPicPr>
        <p:blipFill>
          <a:blip r:embed="rId2" cstate="print"/>
          <a:stretch>
            <a:fillRect/>
          </a:stretch>
        </p:blipFill>
        <p:spPr>
          <a:xfrm>
            <a:off x="3733800" y="504032"/>
            <a:ext cx="1905000" cy="685800"/>
          </a:xfrm>
          <a:prstGeom prst="rect">
            <a:avLst/>
          </a:prstGeom>
        </p:spPr>
      </p:pic>
      <p:pic>
        <p:nvPicPr>
          <p:cNvPr id="8" name="Picture 7"/>
          <p:cNvPicPr>
            <a:picLocks noChangeAspect="1"/>
          </p:cNvPicPr>
          <p:nvPr/>
        </p:nvPicPr>
        <p:blipFill>
          <a:blip r:embed="rId3" cstate="print"/>
          <a:stretch>
            <a:fillRect/>
          </a:stretch>
        </p:blipFill>
        <p:spPr>
          <a:xfrm>
            <a:off x="395696" y="1540352"/>
            <a:ext cx="4286250" cy="4572000"/>
          </a:xfrm>
          <a:prstGeom prst="rect">
            <a:avLst/>
          </a:prstGeom>
        </p:spPr>
      </p:pic>
    </p:spTree>
    <p:extLst>
      <p:ext uri="{BB962C8B-B14F-4D97-AF65-F5344CB8AC3E}">
        <p14:creationId xmlns:p14="http://schemas.microsoft.com/office/powerpoint/2010/main" val="4061662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2F0A95-63A6-4914-B1FA-0AAC08EDC5AD}" type="datetime4">
              <a:rPr lang="en-US" smtClean="0"/>
              <a:pPr/>
              <a:t>October 27, 2014</a:t>
            </a:fld>
            <a:endParaRPr lang="en-US" dirty="0"/>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17</a:t>
            </a:fld>
            <a:endParaRPr lang="en-US"/>
          </a:p>
        </p:txBody>
      </p:sp>
      <p:sp>
        <p:nvSpPr>
          <p:cNvPr id="7" name="Rectangle 6"/>
          <p:cNvSpPr/>
          <p:nvPr/>
        </p:nvSpPr>
        <p:spPr>
          <a:xfrm>
            <a:off x="990600" y="2209800"/>
            <a:ext cx="7238713"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That’s Very Interesting,</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But Why Do I Care Now?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95800" cy="1143000"/>
          </a:xfrm>
        </p:spPr>
        <p:txBody>
          <a:bodyPr/>
          <a:lstStyle/>
          <a:p>
            <a:r>
              <a:rPr lang="en-US" dirty="0" smtClean="0"/>
              <a:t>Driverless Transportation Is Coming…</a:t>
            </a:r>
            <a:endParaRPr lang="en-US" dirty="0"/>
          </a:p>
        </p:txBody>
      </p:sp>
      <p:sp>
        <p:nvSpPr>
          <p:cNvPr id="3" name="Content Placeholder 2"/>
          <p:cNvSpPr>
            <a:spLocks noGrp="1"/>
          </p:cNvSpPr>
          <p:nvPr>
            <p:ph idx="1"/>
          </p:nvPr>
        </p:nvSpPr>
        <p:spPr>
          <a:xfrm>
            <a:off x="457200" y="1600200"/>
            <a:ext cx="5334000" cy="4495800"/>
          </a:xfrm>
        </p:spPr>
        <p:txBody>
          <a:bodyPr>
            <a:normAutofit fontScale="92500" lnSpcReduction="20000"/>
          </a:bodyPr>
          <a:lstStyle/>
          <a:p>
            <a:r>
              <a:rPr lang="en-US" sz="2400" dirty="0" smtClean="0"/>
              <a:t>“</a:t>
            </a:r>
            <a:r>
              <a:rPr lang="en-US" sz="2400" i="1" dirty="0" smtClean="0"/>
              <a:t>Google's Sergey </a:t>
            </a:r>
            <a:r>
              <a:rPr lang="en-US" sz="2400" i="1" dirty="0" err="1" smtClean="0"/>
              <a:t>Brin</a:t>
            </a:r>
            <a:r>
              <a:rPr lang="en-US" sz="2400" i="1" dirty="0" smtClean="0"/>
              <a:t>: You'll ride in robot cars within 5 years</a:t>
            </a:r>
            <a:r>
              <a:rPr lang="en-US" sz="2400" dirty="0" smtClean="0"/>
              <a:t>.”</a:t>
            </a:r>
          </a:p>
          <a:p>
            <a:pPr lvl="1"/>
            <a:r>
              <a:rPr lang="en-US" sz="2000" dirty="0" smtClean="0"/>
              <a:t>c-net, September 2012</a:t>
            </a:r>
          </a:p>
          <a:p>
            <a:r>
              <a:rPr lang="en-US" sz="2400" dirty="0" smtClean="0"/>
              <a:t>“</a:t>
            </a:r>
            <a:r>
              <a:rPr lang="en-US" sz="2400" i="1" dirty="0" smtClean="0"/>
              <a:t>I am committing to be ready to introduce a new ground-breaking technology, Autonomous Drive, by 2020, and we are on track to realize it.”  </a:t>
            </a:r>
          </a:p>
          <a:p>
            <a:pPr lvl="1"/>
            <a:r>
              <a:rPr lang="en-US" sz="2000" dirty="0" smtClean="0"/>
              <a:t>Nissan and Renault CEO Carlos </a:t>
            </a:r>
            <a:r>
              <a:rPr lang="en-US" sz="2000" dirty="0" err="1" smtClean="0"/>
              <a:t>Ghosn</a:t>
            </a:r>
            <a:r>
              <a:rPr lang="en-US" sz="2000" dirty="0" smtClean="0"/>
              <a:t>, August 2013</a:t>
            </a:r>
          </a:p>
          <a:p>
            <a:r>
              <a:rPr lang="en-US" sz="2400" dirty="0" smtClean="0"/>
              <a:t>Tesla cars “</a:t>
            </a:r>
            <a:r>
              <a:rPr lang="en-US" sz="2400" i="1" dirty="0" smtClean="0"/>
              <a:t>should be able to do 90% of miles driven within three years</a:t>
            </a:r>
            <a:r>
              <a:rPr lang="en-US" sz="2400" dirty="0" smtClean="0"/>
              <a:t>”</a:t>
            </a:r>
          </a:p>
          <a:p>
            <a:pPr lvl="1"/>
            <a:r>
              <a:rPr lang="en-US" sz="2000" dirty="0" err="1" smtClean="0"/>
              <a:t>Elon</a:t>
            </a:r>
            <a:r>
              <a:rPr lang="en-US" sz="2000" dirty="0" smtClean="0"/>
              <a:t> Musk, Tesla CEO, September 2013</a:t>
            </a:r>
          </a:p>
          <a:p>
            <a:r>
              <a:rPr lang="en-US" sz="2400" dirty="0" smtClean="0"/>
              <a:t>“</a:t>
            </a:r>
            <a:r>
              <a:rPr lang="en-US" sz="2400" i="1" dirty="0" smtClean="0"/>
              <a:t>Super highway: A14 to become Britain's first internet-connected road</a:t>
            </a:r>
            <a:r>
              <a:rPr lang="en-US" sz="2400" dirty="0" smtClean="0"/>
              <a:t>”</a:t>
            </a:r>
          </a:p>
          <a:p>
            <a:pPr lvl="1"/>
            <a:r>
              <a:rPr lang="en-US" sz="2000" dirty="0" smtClean="0"/>
              <a:t>The Guardian, October 2013”</a:t>
            </a:r>
          </a:p>
          <a:p>
            <a:endParaRPr lang="en-US" sz="2400" dirty="0"/>
          </a:p>
        </p:txBody>
      </p:sp>
      <p:sp>
        <p:nvSpPr>
          <p:cNvPr id="4" name="Date Placeholder 3"/>
          <p:cNvSpPr>
            <a:spLocks noGrp="1"/>
          </p:cNvSpPr>
          <p:nvPr>
            <p:ph type="dt" sz="half" idx="10"/>
          </p:nvPr>
        </p:nvSpPr>
        <p:spPr/>
        <p:txBody>
          <a:bodyPr/>
          <a:lstStyle/>
          <a:p>
            <a:fld id="{27D290B2-9BAA-456D-BB39-B85C838F642E}"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a:xfrm>
            <a:off x="6553200" y="6324600"/>
            <a:ext cx="2133600" cy="365125"/>
          </a:xfrm>
        </p:spPr>
        <p:txBody>
          <a:bodyPr/>
          <a:lstStyle/>
          <a:p>
            <a:fld id="{8B67B545-7826-4E9A-9FE1-B117AD45BCFE}" type="slidenum">
              <a:rPr lang="en-US" smtClean="0"/>
              <a:pPr/>
              <a:t>18</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129" y="1600200"/>
            <a:ext cx="2816924" cy="1524000"/>
          </a:xfrm>
          <a:prstGeom prst="roundRect">
            <a:avLst/>
          </a:prstGeom>
          <a:ln>
            <a:noFill/>
          </a:ln>
          <a:effectLst>
            <a:outerShdw blurRad="50800" dist="38100" dir="2700000" algn="tl" rotWithShape="0">
              <a:prstClr val="black">
                <a:alpha val="40000"/>
              </a:prstClr>
            </a:outerShd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ts4.mm.bing.net/th?id=H.4936606502160359&amp;pid=1.7"/>
          <p:cNvPicPr>
            <a:picLocks noChangeAspect="1" noChangeArrowheads="1"/>
          </p:cNvPicPr>
          <p:nvPr/>
        </p:nvPicPr>
        <p:blipFill>
          <a:blip r:embed="rId3" cstate="print"/>
          <a:srcRect/>
          <a:stretch>
            <a:fillRect/>
          </a:stretch>
        </p:blipFill>
        <p:spPr bwMode="auto">
          <a:xfrm>
            <a:off x="6172200" y="3124200"/>
            <a:ext cx="2628900" cy="1752600"/>
          </a:xfrm>
          <a:prstGeom prst="roundRect">
            <a:avLst/>
          </a:prstGeom>
          <a:noFill/>
          <a:effectLst>
            <a:outerShdw blurRad="50800" dist="38100" dir="2700000" algn="tl" rotWithShape="0">
              <a:prstClr val="black">
                <a:alpha val="40000"/>
              </a:prstClr>
            </a:outerShdw>
          </a:effectLst>
        </p:spPr>
      </p:pic>
      <p:pic>
        <p:nvPicPr>
          <p:cNvPr id="10244" name="Picture 4" descr="http://www.umtri.umich.edu/sites/default/files/styles/homepage_carousel/public/images/homepage-carousel/mobility_transformation_facility.jpg?itok=SPG13mpC"/>
          <p:cNvPicPr>
            <a:picLocks noChangeAspect="1" noChangeArrowheads="1"/>
          </p:cNvPicPr>
          <p:nvPr/>
        </p:nvPicPr>
        <p:blipFill>
          <a:blip r:embed="rId4" cstate="print"/>
          <a:srcRect b="9677"/>
          <a:stretch>
            <a:fillRect/>
          </a:stretch>
        </p:blipFill>
        <p:spPr bwMode="auto">
          <a:xfrm>
            <a:off x="6107785" y="5029200"/>
            <a:ext cx="2807615"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1+#ppt_w/2"/>
                                          </p:val>
                                        </p:tav>
                                        <p:tav tm="100000">
                                          <p:val>
                                            <p:strVal val="#ppt_x"/>
                                          </p:val>
                                        </p:tav>
                                      </p:tavLst>
                                    </p:anim>
                                    <p:anim calcmode="lin" valueType="num">
                                      <p:cBhvr additive="base">
                                        <p:cTn id="14"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additive="base">
                                        <p:cTn id="19" dur="500" fill="hold"/>
                                        <p:tgtEl>
                                          <p:spTgt spid="10244"/>
                                        </p:tgtEl>
                                        <p:attrNameLst>
                                          <p:attrName>ppt_x</p:attrName>
                                        </p:attrNameLst>
                                      </p:cBhvr>
                                      <p:tavLst>
                                        <p:tav tm="0">
                                          <p:val>
                                            <p:strVal val="#ppt_x"/>
                                          </p:val>
                                        </p:tav>
                                        <p:tav tm="100000">
                                          <p:val>
                                            <p:strVal val="#ppt_x"/>
                                          </p:val>
                                        </p:tav>
                                      </p:tavLst>
                                    </p:anim>
                                    <p:anim calcmode="lin" valueType="num">
                                      <p:cBhvr additive="base">
                                        <p:cTn id="20"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Even Faster in 2014</a:t>
            </a:r>
            <a:endParaRPr lang="en-US" dirty="0"/>
          </a:p>
        </p:txBody>
      </p:sp>
      <p:sp>
        <p:nvSpPr>
          <p:cNvPr id="3" name="Content Placeholder 2"/>
          <p:cNvSpPr>
            <a:spLocks noGrp="1"/>
          </p:cNvSpPr>
          <p:nvPr>
            <p:ph idx="1"/>
          </p:nvPr>
        </p:nvSpPr>
        <p:spPr>
          <a:xfrm>
            <a:off x="3657600" y="1752600"/>
            <a:ext cx="5029200" cy="4525963"/>
          </a:xfrm>
        </p:spPr>
        <p:txBody>
          <a:bodyPr>
            <a:normAutofit fontScale="92500" lnSpcReduction="20000"/>
          </a:bodyPr>
          <a:lstStyle/>
          <a:p>
            <a:r>
              <a:rPr lang="en-US" dirty="0" smtClean="0"/>
              <a:t>Induct announced rollout out of its NAVIA on college campuses and military bases</a:t>
            </a:r>
          </a:p>
          <a:p>
            <a:pPr>
              <a:buNone/>
            </a:pPr>
            <a:endParaRPr lang="en-US" sz="2200" dirty="0" smtClean="0"/>
          </a:p>
          <a:p>
            <a:r>
              <a:rPr lang="en-US" dirty="0" smtClean="0"/>
              <a:t>Google announced they had 700,00 miles of testing and their new vehicle designed for low speed urban roads</a:t>
            </a:r>
          </a:p>
          <a:p>
            <a:pPr>
              <a:buNone/>
            </a:pPr>
            <a:endParaRPr lang="en-US" sz="1100" dirty="0" smtClean="0"/>
          </a:p>
          <a:p>
            <a:pPr>
              <a:buNone/>
            </a:pPr>
            <a:endParaRPr lang="en-US" sz="200" dirty="0" smtClean="0"/>
          </a:p>
          <a:p>
            <a:r>
              <a:rPr lang="en-US" dirty="0" smtClean="0"/>
              <a:t>Mary </a:t>
            </a:r>
            <a:r>
              <a:rPr lang="en-US" dirty="0" err="1" smtClean="0"/>
              <a:t>Barra</a:t>
            </a:r>
            <a:r>
              <a:rPr lang="en-US" dirty="0" smtClean="0"/>
              <a:t>, GM CEO, Announced that Cadillac will have Super Cruise starting with the 2017 Model Year</a:t>
            </a:r>
            <a:endParaRPr lang="en-US" dirty="0"/>
          </a:p>
        </p:txBody>
      </p:sp>
      <p:sp>
        <p:nvSpPr>
          <p:cNvPr id="4" name="Date Placeholder 3"/>
          <p:cNvSpPr>
            <a:spLocks noGrp="1"/>
          </p:cNvSpPr>
          <p:nvPr>
            <p:ph type="dt" sz="half" idx="10"/>
          </p:nvPr>
        </p:nvSpPr>
        <p:spPr/>
        <p:txBody>
          <a:bodyPr/>
          <a:lstStyle/>
          <a:p>
            <a:fld id="{86DFA604-C991-4327-B2B0-06A2531966A5}"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19</a:t>
            </a:fld>
            <a:endParaRPr lang="en-US"/>
          </a:p>
        </p:txBody>
      </p:sp>
      <p:pic>
        <p:nvPicPr>
          <p:cNvPr id="1026" name="Picture 2" descr="http://cdn.slashgear.com/wp-content/uploads/2014/04/cadillac-driving-simulator-5.jpeg"/>
          <p:cNvPicPr>
            <a:picLocks noChangeAspect="1" noChangeArrowheads="1"/>
          </p:cNvPicPr>
          <p:nvPr/>
        </p:nvPicPr>
        <p:blipFill>
          <a:blip r:embed="rId2" cstate="print"/>
          <a:srcRect b="9965"/>
          <a:stretch>
            <a:fillRect/>
          </a:stretch>
        </p:blipFill>
        <p:spPr bwMode="auto">
          <a:xfrm>
            <a:off x="685800" y="4648200"/>
            <a:ext cx="2286000" cy="1371600"/>
          </a:xfrm>
          <a:prstGeom prst="roundRect">
            <a:avLst/>
          </a:prstGeom>
          <a:noFill/>
          <a:effectLst>
            <a:outerShdw blurRad="50800" dist="38100" dir="5400000" algn="t" rotWithShape="0">
              <a:prstClr val="black">
                <a:alpha val="40000"/>
              </a:prstClr>
            </a:outerShdw>
          </a:effectLst>
        </p:spPr>
      </p:pic>
      <p:pic>
        <p:nvPicPr>
          <p:cNvPr id="8" name="Picture 7" descr="prototypeuae.jpg"/>
          <p:cNvPicPr>
            <a:picLocks noChangeAspect="1"/>
          </p:cNvPicPr>
          <p:nvPr/>
        </p:nvPicPr>
        <p:blipFill>
          <a:blip r:embed="rId3" cstate="print"/>
          <a:srcRect t="17647"/>
          <a:stretch>
            <a:fillRect/>
          </a:stretch>
        </p:blipFill>
        <p:spPr>
          <a:xfrm>
            <a:off x="685800" y="3158851"/>
            <a:ext cx="2286000" cy="1253098"/>
          </a:xfrm>
          <a:prstGeom prst="roundRect">
            <a:avLst/>
          </a:prstGeom>
          <a:effectLst>
            <a:outerShdw blurRad="50800" dist="38100" dir="5400000" algn="t" rotWithShape="0">
              <a:prstClr val="black">
                <a:alpha val="40000"/>
              </a:prstClr>
            </a:outerShdw>
          </a:effectLst>
        </p:spPr>
      </p:pic>
      <p:pic>
        <p:nvPicPr>
          <p:cNvPr id="10" name="Picture 9" descr="DriverlessCar_NaviaShuttle.jpg"/>
          <p:cNvPicPr>
            <a:picLocks noChangeAspect="1"/>
          </p:cNvPicPr>
          <p:nvPr/>
        </p:nvPicPr>
        <p:blipFill>
          <a:blip r:embed="rId4" cstate="print"/>
          <a:stretch>
            <a:fillRect/>
          </a:stretch>
        </p:blipFill>
        <p:spPr>
          <a:xfrm>
            <a:off x="685800" y="1752600"/>
            <a:ext cx="2286000" cy="1170000"/>
          </a:xfrm>
          <a:prstGeom prst="round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dissolv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DriverlessTransportation.com</a:t>
            </a:r>
            <a:endParaRPr lang="en-US" dirty="0"/>
          </a:p>
        </p:txBody>
      </p:sp>
      <p:sp>
        <p:nvSpPr>
          <p:cNvPr id="3" name="Content Placeholder 2"/>
          <p:cNvSpPr>
            <a:spLocks noGrp="1"/>
          </p:cNvSpPr>
          <p:nvPr>
            <p:ph idx="1"/>
          </p:nvPr>
        </p:nvSpPr>
        <p:spPr/>
        <p:txBody>
          <a:bodyPr/>
          <a:lstStyle/>
          <a:p>
            <a:pPr algn="ctr">
              <a:buNone/>
            </a:pPr>
            <a:r>
              <a:rPr lang="en-US" i="1" dirty="0" smtClean="0"/>
              <a:t>The premier site for information on autonomous and connected vehicles and their underlying technologies</a:t>
            </a:r>
          </a:p>
          <a:p>
            <a:pPr>
              <a:buNone/>
            </a:pPr>
            <a:endParaRPr lang="en-US" dirty="0"/>
          </a:p>
        </p:txBody>
      </p:sp>
      <p:sp>
        <p:nvSpPr>
          <p:cNvPr id="4" name="Date Placeholder 3"/>
          <p:cNvSpPr>
            <a:spLocks noGrp="1"/>
          </p:cNvSpPr>
          <p:nvPr>
            <p:ph type="dt" sz="half" idx="10"/>
          </p:nvPr>
        </p:nvSpPr>
        <p:spPr/>
        <p:txBody>
          <a:bodyPr/>
          <a:lstStyle/>
          <a:p>
            <a:fld id="{5C89D494-3455-4986-B0C5-DD5B62EA1EA1}"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4953000" y="2743200"/>
            <a:ext cx="3745490" cy="3124200"/>
          </a:xfrm>
          <a:prstGeom prst="rect">
            <a:avLst/>
          </a:prstGeom>
          <a:noFill/>
          <a:ln w="9525">
            <a:noFill/>
            <a:miter lim="800000"/>
            <a:headEnd/>
            <a:tailEnd/>
          </a:ln>
        </p:spPr>
      </p:pic>
      <p:sp>
        <p:nvSpPr>
          <p:cNvPr id="9" name="TextBox 8"/>
          <p:cNvSpPr txBox="1"/>
          <p:nvPr/>
        </p:nvSpPr>
        <p:spPr>
          <a:xfrm>
            <a:off x="304800" y="2895600"/>
            <a:ext cx="4412105" cy="1200329"/>
          </a:xfrm>
          <a:prstGeom prst="rect">
            <a:avLst/>
          </a:prstGeom>
          <a:noFill/>
        </p:spPr>
        <p:txBody>
          <a:bodyPr wrap="none" rtlCol="0">
            <a:spAutoFit/>
          </a:bodyPr>
          <a:lstStyle/>
          <a:p>
            <a:pPr algn="ctr"/>
            <a:r>
              <a:rPr lang="en-US" dirty="0" smtClean="0"/>
              <a:t>Follow Us On Twitter: @</a:t>
            </a:r>
            <a:r>
              <a:rPr lang="en-US" dirty="0" err="1" smtClean="0"/>
              <a:t>DriverlessTrans</a:t>
            </a:r>
            <a:endParaRPr lang="en-US" dirty="0" smtClean="0"/>
          </a:p>
          <a:p>
            <a:pPr algn="ctr"/>
            <a:endParaRPr lang="en-US" dirty="0" smtClean="0"/>
          </a:p>
          <a:p>
            <a:pPr algn="ctr"/>
            <a:r>
              <a:rPr lang="en-US" dirty="0" smtClean="0"/>
              <a:t>Subscribe to the Mile Marker Newsletter</a:t>
            </a:r>
          </a:p>
          <a:p>
            <a:pPr algn="ctr"/>
            <a:r>
              <a:rPr lang="en-US" dirty="0" smtClean="0"/>
              <a:t>www.driverlesstransportation.com/subscribe</a:t>
            </a:r>
            <a:endParaRPr lang="en-US" dirty="0"/>
          </a:p>
        </p:txBody>
      </p:sp>
      <p:pic>
        <p:nvPicPr>
          <p:cNvPr id="1029" name="Picture 5"/>
          <p:cNvPicPr>
            <a:picLocks noChangeAspect="1" noChangeArrowheads="1"/>
          </p:cNvPicPr>
          <p:nvPr/>
        </p:nvPicPr>
        <p:blipFill>
          <a:blip r:embed="rId3" cstate="print"/>
          <a:srcRect/>
          <a:stretch>
            <a:fillRect/>
          </a:stretch>
        </p:blipFill>
        <p:spPr bwMode="auto">
          <a:xfrm>
            <a:off x="1224467" y="4191000"/>
            <a:ext cx="2572771" cy="176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Driving This Change?</a:t>
            </a:r>
            <a:endParaRPr lang="en-US" dirty="0"/>
          </a:p>
        </p:txBody>
      </p:sp>
      <p:pic>
        <p:nvPicPr>
          <p:cNvPr id="34818" name="Picture 2" descr="http://www.mshp.dps.mo.gov/MSHPWeb/PatrolDivisions/TFD/Images/DSC00542.JPG"/>
          <p:cNvPicPr>
            <a:picLocks noChangeAspect="1" noChangeArrowheads="1"/>
          </p:cNvPicPr>
          <p:nvPr/>
        </p:nvPicPr>
        <p:blipFill>
          <a:blip r:embed="rId3" cstate="print"/>
          <a:srcRect/>
          <a:stretch>
            <a:fillRect/>
          </a:stretch>
        </p:blipFill>
        <p:spPr bwMode="auto">
          <a:xfrm>
            <a:off x="533400" y="1600200"/>
            <a:ext cx="2194560" cy="1645920"/>
          </a:xfrm>
          <a:prstGeom prst="roundRect">
            <a:avLst/>
          </a:prstGeom>
          <a:noFill/>
          <a:ln w="6350">
            <a:solidFill>
              <a:schemeClr val="tx1"/>
            </a:solidFill>
          </a:ln>
        </p:spPr>
      </p:pic>
      <p:pic>
        <p:nvPicPr>
          <p:cNvPr id="34820" name="Picture 4" descr="http://images.thecarconnection.com/lrg/2014-mercedes-benz-e-class-l_100425559_l.jpg"/>
          <p:cNvPicPr>
            <a:picLocks noChangeAspect="1" noChangeArrowheads="1"/>
          </p:cNvPicPr>
          <p:nvPr/>
        </p:nvPicPr>
        <p:blipFill>
          <a:blip r:embed="rId4" cstate="print"/>
          <a:srcRect l="13977" t="16667" r="16138" b="8333"/>
          <a:stretch>
            <a:fillRect/>
          </a:stretch>
        </p:blipFill>
        <p:spPr bwMode="auto">
          <a:xfrm>
            <a:off x="1524000" y="4800600"/>
            <a:ext cx="1905000" cy="1371600"/>
          </a:xfrm>
          <a:prstGeom prst="roundRect">
            <a:avLst/>
          </a:prstGeom>
          <a:noFill/>
          <a:ln w="6350">
            <a:solidFill>
              <a:schemeClr val="tx1"/>
            </a:solidFill>
          </a:ln>
        </p:spPr>
      </p:pic>
      <p:pic>
        <p:nvPicPr>
          <p:cNvPr id="34822" name="Picture 6" descr="http://blogs.which.co.uk/technology/files/2013/03/iphone_5_hero.jpg"/>
          <p:cNvPicPr>
            <a:picLocks noChangeAspect="1" noChangeArrowheads="1"/>
          </p:cNvPicPr>
          <p:nvPr/>
        </p:nvPicPr>
        <p:blipFill>
          <a:blip r:embed="rId5" cstate="print"/>
          <a:srcRect l="36369" r="36960"/>
          <a:stretch>
            <a:fillRect/>
          </a:stretch>
        </p:blipFill>
        <p:spPr bwMode="auto">
          <a:xfrm>
            <a:off x="381000" y="4800600"/>
            <a:ext cx="593725" cy="1295400"/>
          </a:xfrm>
          <a:prstGeom prst="rect">
            <a:avLst/>
          </a:prstGeom>
          <a:noFill/>
        </p:spPr>
      </p:pic>
      <p:sp>
        <p:nvSpPr>
          <p:cNvPr id="9" name="TextBox 8"/>
          <p:cNvSpPr txBox="1"/>
          <p:nvPr/>
        </p:nvSpPr>
        <p:spPr>
          <a:xfrm>
            <a:off x="1066800" y="5105400"/>
            <a:ext cx="465192" cy="646331"/>
          </a:xfrm>
          <a:prstGeom prst="rect">
            <a:avLst/>
          </a:prstGeom>
          <a:noFill/>
        </p:spPr>
        <p:txBody>
          <a:bodyPr wrap="none" rtlCol="0">
            <a:spAutoFit/>
          </a:bodyPr>
          <a:lstStyle/>
          <a:p>
            <a:r>
              <a:rPr lang="en-US" sz="3600" b="1" dirty="0" smtClean="0"/>
              <a:t>&gt;</a:t>
            </a:r>
            <a:endParaRPr lang="en-US" sz="3600" b="1" dirty="0"/>
          </a:p>
        </p:txBody>
      </p:sp>
      <p:pic>
        <p:nvPicPr>
          <p:cNvPr id="11" name="Picture 6" descr="http://www.travelandescape.ca/wp-content/uploads/2013/07/Craziest-Things-People-Do-While-Driving-makeup-credit-Shutterstock.jpg"/>
          <p:cNvPicPr>
            <a:picLocks noChangeAspect="1" noChangeArrowheads="1"/>
          </p:cNvPicPr>
          <p:nvPr/>
        </p:nvPicPr>
        <p:blipFill>
          <a:blip r:embed="rId6" cstate="print"/>
          <a:srcRect b="12544"/>
          <a:stretch>
            <a:fillRect/>
          </a:stretch>
        </p:blipFill>
        <p:spPr bwMode="auto">
          <a:xfrm>
            <a:off x="533400" y="3352800"/>
            <a:ext cx="2194560" cy="1280160"/>
          </a:xfrm>
          <a:prstGeom prst="roundRect">
            <a:avLst/>
          </a:prstGeom>
          <a:noFill/>
        </p:spPr>
      </p:pic>
      <p:pic>
        <p:nvPicPr>
          <p:cNvPr id="34826" name="Picture 10" descr="http://www.kurzweilai.net/images/DARPA-logo.png"/>
          <p:cNvPicPr>
            <a:picLocks noChangeAspect="1" noChangeArrowheads="1"/>
          </p:cNvPicPr>
          <p:nvPr/>
        </p:nvPicPr>
        <p:blipFill>
          <a:blip r:embed="rId7" cstate="print"/>
          <a:srcRect/>
          <a:stretch>
            <a:fillRect/>
          </a:stretch>
        </p:blipFill>
        <p:spPr bwMode="auto">
          <a:xfrm>
            <a:off x="6781800" y="1600200"/>
            <a:ext cx="1323975" cy="727328"/>
          </a:xfrm>
          <a:prstGeom prst="rect">
            <a:avLst/>
          </a:prstGeom>
          <a:noFill/>
        </p:spPr>
      </p:pic>
      <p:pic>
        <p:nvPicPr>
          <p:cNvPr id="34828" name="Picture 12" descr="http://1.bp.blogspot.com/-fd2pBVYKvDY/T5ps8QJnLpI/AAAAAAAABo8/xgnSgBIFiQI/s1600/gold_dollar.jpg"/>
          <p:cNvPicPr>
            <a:picLocks noChangeAspect="1" noChangeArrowheads="1"/>
          </p:cNvPicPr>
          <p:nvPr/>
        </p:nvPicPr>
        <p:blipFill>
          <a:blip r:embed="rId8" cstate="print"/>
          <a:srcRect/>
          <a:stretch>
            <a:fillRect/>
          </a:stretch>
        </p:blipFill>
        <p:spPr bwMode="auto">
          <a:xfrm>
            <a:off x="3124200" y="2819400"/>
            <a:ext cx="1371600" cy="1828800"/>
          </a:xfrm>
          <a:prstGeom prst="rect">
            <a:avLst/>
          </a:prstGeom>
          <a:noFill/>
        </p:spPr>
      </p:pic>
      <p:pic>
        <p:nvPicPr>
          <p:cNvPr id="34832" name="Picture 16" descr="http://ts4.mm.bing.net/th?id=HN.608045465225660216&amp;pid=1.7"/>
          <p:cNvPicPr>
            <a:picLocks noChangeAspect="1" noChangeArrowheads="1"/>
          </p:cNvPicPr>
          <p:nvPr/>
        </p:nvPicPr>
        <p:blipFill>
          <a:blip r:embed="rId9" cstate="print"/>
          <a:srcRect/>
          <a:stretch>
            <a:fillRect/>
          </a:stretch>
        </p:blipFill>
        <p:spPr bwMode="auto">
          <a:xfrm>
            <a:off x="7848600" y="2286000"/>
            <a:ext cx="1066800" cy="1066800"/>
          </a:xfrm>
          <a:prstGeom prst="rect">
            <a:avLst/>
          </a:prstGeom>
          <a:noFill/>
        </p:spPr>
      </p:pic>
      <p:pic>
        <p:nvPicPr>
          <p:cNvPr id="34834" name="Picture 18" descr="http://www.directoryunitedkingdom.com/wp-content/uploads/2012/10/uk-auto-manufacturer.jpg"/>
          <p:cNvPicPr>
            <a:picLocks noChangeAspect="1" noChangeArrowheads="1"/>
          </p:cNvPicPr>
          <p:nvPr/>
        </p:nvPicPr>
        <p:blipFill>
          <a:blip r:embed="rId10" cstate="print"/>
          <a:srcRect/>
          <a:stretch>
            <a:fillRect/>
          </a:stretch>
        </p:blipFill>
        <p:spPr bwMode="auto">
          <a:xfrm>
            <a:off x="4876800" y="2438400"/>
            <a:ext cx="2362200" cy="1181100"/>
          </a:xfrm>
          <a:prstGeom prst="rect">
            <a:avLst/>
          </a:prstGeom>
          <a:noFill/>
        </p:spPr>
      </p:pic>
      <p:pic>
        <p:nvPicPr>
          <p:cNvPr id="34830" name="Picture 14" descr="http://1.bp.blogspot.com/-qvM0lVSukpQ/T-BMT1vwU2I/AAAAAAAAACM/kO-X5fM6YsI/s1600/mooreslaw.gif"/>
          <p:cNvPicPr>
            <a:picLocks noChangeAspect="1" noChangeArrowheads="1"/>
          </p:cNvPicPr>
          <p:nvPr/>
        </p:nvPicPr>
        <p:blipFill>
          <a:blip r:embed="rId11" cstate="print"/>
          <a:srcRect/>
          <a:stretch>
            <a:fillRect/>
          </a:stretch>
        </p:blipFill>
        <p:spPr bwMode="auto">
          <a:xfrm>
            <a:off x="4876800" y="3714749"/>
            <a:ext cx="3559004" cy="2381251"/>
          </a:xfrm>
          <a:prstGeom prst="rect">
            <a:avLst/>
          </a:prstGeom>
          <a:noFill/>
          <a:ln w="19050">
            <a:solidFill>
              <a:schemeClr val="tx1"/>
            </a:solidFill>
          </a:ln>
          <a:effectLst>
            <a:outerShdw blurRad="50800" dist="38100" dir="10800000" algn="r" rotWithShape="0">
              <a:prstClr val="black">
                <a:alpha val="40000"/>
              </a:prstClr>
            </a:outerShdw>
          </a:effectLst>
        </p:spPr>
      </p:pic>
      <p:pic>
        <p:nvPicPr>
          <p:cNvPr id="34824" name="Picture 8" descr="http://logoblink.com/wp-content/uploads/2012/03/google-self-driven-car-logo.png"/>
          <p:cNvPicPr>
            <a:picLocks noChangeAspect="1" noChangeArrowheads="1"/>
          </p:cNvPicPr>
          <p:nvPr/>
        </p:nvPicPr>
        <p:blipFill>
          <a:blip r:embed="rId12" cstate="print">
            <a:clrChange>
              <a:clrFrom>
                <a:srgbClr val="FFFFFF"/>
              </a:clrFrom>
              <a:clrTo>
                <a:srgbClr val="FFFFFF">
                  <a:alpha val="0"/>
                </a:srgbClr>
              </a:clrTo>
            </a:clrChange>
          </a:blip>
          <a:srcRect l="13211" t="30290" r="14862" b="35857"/>
          <a:stretch>
            <a:fillRect/>
          </a:stretch>
        </p:blipFill>
        <p:spPr bwMode="auto">
          <a:xfrm>
            <a:off x="3048000" y="1524000"/>
            <a:ext cx="2438400" cy="9455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826"/>
                                        </p:tgtEl>
                                        <p:attrNameLst>
                                          <p:attrName>style.visibility</p:attrName>
                                        </p:attrNameLst>
                                      </p:cBhvr>
                                      <p:to>
                                        <p:strVal val="visible"/>
                                      </p:to>
                                    </p:set>
                                    <p:animEffect transition="in" filter="dissolve">
                                      <p:cBhvr>
                                        <p:cTn id="17" dur="500"/>
                                        <p:tgtEl>
                                          <p:spTgt spid="34826"/>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4832"/>
                                        </p:tgtEl>
                                        <p:attrNameLst>
                                          <p:attrName>style.visibility</p:attrName>
                                        </p:attrNameLst>
                                      </p:cBhvr>
                                      <p:to>
                                        <p:strVal val="visible"/>
                                      </p:to>
                                    </p:set>
                                    <p:animEffect transition="in" filter="dissolve">
                                      <p:cBhvr>
                                        <p:cTn id="21" dur="500"/>
                                        <p:tgtEl>
                                          <p:spTgt spid="3483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4822"/>
                                        </p:tgtEl>
                                        <p:attrNameLst>
                                          <p:attrName>style.visibility</p:attrName>
                                        </p:attrNameLst>
                                      </p:cBhvr>
                                      <p:to>
                                        <p:strVal val="visible"/>
                                      </p:to>
                                    </p:set>
                                    <p:anim calcmode="lin" valueType="num">
                                      <p:cBhvr additive="base">
                                        <p:cTn id="26" dur="500" fill="hold"/>
                                        <p:tgtEl>
                                          <p:spTgt spid="34822"/>
                                        </p:tgtEl>
                                        <p:attrNameLst>
                                          <p:attrName>ppt_x</p:attrName>
                                        </p:attrNameLst>
                                      </p:cBhvr>
                                      <p:tavLst>
                                        <p:tav tm="0">
                                          <p:val>
                                            <p:strVal val="0-#ppt_w/2"/>
                                          </p:val>
                                        </p:tav>
                                        <p:tav tm="100000">
                                          <p:val>
                                            <p:strVal val="#ppt_x"/>
                                          </p:val>
                                        </p:tav>
                                      </p:tavLst>
                                    </p:anim>
                                    <p:anim calcmode="lin" valueType="num">
                                      <p:cBhvr additive="base">
                                        <p:cTn id="27" dur="500" fill="hold"/>
                                        <p:tgtEl>
                                          <p:spTgt spid="3482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34820"/>
                                        </p:tgtEl>
                                        <p:attrNameLst>
                                          <p:attrName>style.visibility</p:attrName>
                                        </p:attrNameLst>
                                      </p:cBhvr>
                                      <p:to>
                                        <p:strVal val="visible"/>
                                      </p:to>
                                    </p:set>
                                    <p:anim calcmode="lin" valueType="num">
                                      <p:cBhvr additive="base">
                                        <p:cTn id="35" dur="500" fill="hold"/>
                                        <p:tgtEl>
                                          <p:spTgt spid="34820"/>
                                        </p:tgtEl>
                                        <p:attrNameLst>
                                          <p:attrName>ppt_x</p:attrName>
                                        </p:attrNameLst>
                                      </p:cBhvr>
                                      <p:tavLst>
                                        <p:tav tm="0">
                                          <p:val>
                                            <p:strVal val="1+#ppt_w/2"/>
                                          </p:val>
                                        </p:tav>
                                        <p:tav tm="100000">
                                          <p:val>
                                            <p:strVal val="#ppt_x"/>
                                          </p:val>
                                        </p:tav>
                                      </p:tavLst>
                                    </p:anim>
                                    <p:anim calcmode="lin" valueType="num">
                                      <p:cBhvr additive="base">
                                        <p:cTn id="36"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34830"/>
                                        </p:tgtEl>
                                        <p:attrNameLst>
                                          <p:attrName>style.visibility</p:attrName>
                                        </p:attrNameLst>
                                      </p:cBhvr>
                                      <p:to>
                                        <p:strVal val="visible"/>
                                      </p:to>
                                    </p:set>
                                    <p:animEffect transition="in" filter="fade">
                                      <p:cBhvr>
                                        <p:cTn id="41" dur="770" decel="100000"/>
                                        <p:tgtEl>
                                          <p:spTgt spid="34830"/>
                                        </p:tgtEl>
                                      </p:cBhvr>
                                    </p:animEffect>
                                    <p:animScale>
                                      <p:cBhvr>
                                        <p:cTn id="42" dur="770" decel="100000"/>
                                        <p:tgtEl>
                                          <p:spTgt spid="34830"/>
                                        </p:tgtEl>
                                      </p:cBhvr>
                                      <p:from x="10000" y="10000"/>
                                      <p:to x="200000" y="450000"/>
                                    </p:animScale>
                                    <p:animScale>
                                      <p:cBhvr>
                                        <p:cTn id="43" dur="1230" accel="100000" fill="hold">
                                          <p:stCondLst>
                                            <p:cond delay="770"/>
                                          </p:stCondLst>
                                        </p:cTn>
                                        <p:tgtEl>
                                          <p:spTgt spid="34830"/>
                                        </p:tgtEl>
                                      </p:cBhvr>
                                      <p:from x="200000" y="450000"/>
                                      <p:to x="100000" y="100000"/>
                                    </p:animScale>
                                    <p:set>
                                      <p:cBhvr>
                                        <p:cTn id="44" dur="770" fill="hold"/>
                                        <p:tgtEl>
                                          <p:spTgt spid="34830"/>
                                        </p:tgtEl>
                                        <p:attrNameLst>
                                          <p:attrName>ppt_x</p:attrName>
                                        </p:attrNameLst>
                                      </p:cBhvr>
                                      <p:to>
                                        <p:strVal val="(0.5)"/>
                                      </p:to>
                                    </p:set>
                                    <p:anim from="(0.5)" to="(#ppt_x)" calcmode="lin" valueType="num">
                                      <p:cBhvr>
                                        <p:cTn id="45" dur="1230" accel="100000" fill="hold">
                                          <p:stCondLst>
                                            <p:cond delay="770"/>
                                          </p:stCondLst>
                                        </p:cTn>
                                        <p:tgtEl>
                                          <p:spTgt spid="34830"/>
                                        </p:tgtEl>
                                        <p:attrNameLst>
                                          <p:attrName>ppt_x</p:attrName>
                                        </p:attrNameLst>
                                      </p:cBhvr>
                                    </p:anim>
                                    <p:set>
                                      <p:cBhvr>
                                        <p:cTn id="46" dur="770" fill="hold"/>
                                        <p:tgtEl>
                                          <p:spTgt spid="34830"/>
                                        </p:tgtEl>
                                        <p:attrNameLst>
                                          <p:attrName>ppt_y</p:attrName>
                                        </p:attrNameLst>
                                      </p:cBhvr>
                                      <p:to>
                                        <p:strVal val="(#ppt_y+0.4)"/>
                                      </p:to>
                                    </p:set>
                                    <p:anim from="(#ppt_y+0.4)" to="(#ppt_y)" calcmode="lin" valueType="num">
                                      <p:cBhvr>
                                        <p:cTn id="47" dur="1230" accel="100000" fill="hold">
                                          <p:stCondLst>
                                            <p:cond delay="770"/>
                                          </p:stCondLst>
                                        </p:cTn>
                                        <p:tgtEl>
                                          <p:spTgt spid="34830"/>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4828"/>
                                        </p:tgtEl>
                                        <p:attrNameLst>
                                          <p:attrName>style.visibility</p:attrName>
                                        </p:attrNameLst>
                                      </p:cBhvr>
                                      <p:to>
                                        <p:strVal val="visible"/>
                                      </p:to>
                                    </p:set>
                                    <p:animEffect transition="in" filter="fade">
                                      <p:cBhvr>
                                        <p:cTn id="52" dur="800" decel="100000"/>
                                        <p:tgtEl>
                                          <p:spTgt spid="34828"/>
                                        </p:tgtEl>
                                      </p:cBhvr>
                                    </p:animEffect>
                                    <p:anim calcmode="lin" valueType="num">
                                      <p:cBhvr>
                                        <p:cTn id="53" dur="800" decel="100000" fill="hold"/>
                                        <p:tgtEl>
                                          <p:spTgt spid="34828"/>
                                        </p:tgtEl>
                                        <p:attrNameLst>
                                          <p:attrName>style.rotation</p:attrName>
                                        </p:attrNameLst>
                                      </p:cBhvr>
                                      <p:tavLst>
                                        <p:tav tm="0">
                                          <p:val>
                                            <p:fltVal val="-90"/>
                                          </p:val>
                                        </p:tav>
                                        <p:tav tm="100000">
                                          <p:val>
                                            <p:fltVal val="0"/>
                                          </p:val>
                                        </p:tav>
                                      </p:tavLst>
                                    </p:anim>
                                    <p:anim calcmode="lin" valueType="num">
                                      <p:cBhvr>
                                        <p:cTn id="54" dur="800" decel="100000" fill="hold"/>
                                        <p:tgtEl>
                                          <p:spTgt spid="34828"/>
                                        </p:tgtEl>
                                        <p:attrNameLst>
                                          <p:attrName>ppt_x</p:attrName>
                                        </p:attrNameLst>
                                      </p:cBhvr>
                                      <p:tavLst>
                                        <p:tav tm="0">
                                          <p:val>
                                            <p:strVal val="#ppt_x+0.4"/>
                                          </p:val>
                                        </p:tav>
                                        <p:tav tm="100000">
                                          <p:val>
                                            <p:strVal val="#ppt_x-0.05"/>
                                          </p:val>
                                        </p:tav>
                                      </p:tavLst>
                                    </p:anim>
                                    <p:anim calcmode="lin" valueType="num">
                                      <p:cBhvr>
                                        <p:cTn id="55" dur="800" decel="100000" fill="hold"/>
                                        <p:tgtEl>
                                          <p:spTgt spid="34828"/>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4828"/>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4828"/>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4834"/>
                                        </p:tgtEl>
                                        <p:attrNameLst>
                                          <p:attrName>style.visibility</p:attrName>
                                        </p:attrNameLst>
                                      </p:cBhvr>
                                      <p:to>
                                        <p:strVal val="visible"/>
                                      </p:to>
                                    </p:set>
                                    <p:animEffect transition="in" filter="dissolve">
                                      <p:cBhvr>
                                        <p:cTn id="62" dur="500"/>
                                        <p:tgtEl>
                                          <p:spTgt spid="3483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4824"/>
                                        </p:tgtEl>
                                        <p:attrNameLst>
                                          <p:attrName>style.visibility</p:attrName>
                                        </p:attrNameLst>
                                      </p:cBhvr>
                                      <p:to>
                                        <p:strVal val="visible"/>
                                      </p:to>
                                    </p:set>
                                    <p:animEffect transition="in" filter="dissolve">
                                      <p:cBhvr>
                                        <p:cTn id="67"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Going To Be Big</a:t>
            </a:r>
            <a:endParaRPr lang="en-US" dirty="0"/>
          </a:p>
        </p:txBody>
      </p:sp>
      <p:sp>
        <p:nvSpPr>
          <p:cNvPr id="4" name="Date Placeholder 3"/>
          <p:cNvSpPr>
            <a:spLocks noGrp="1"/>
          </p:cNvSpPr>
          <p:nvPr>
            <p:ph type="dt" sz="half" idx="10"/>
          </p:nvPr>
        </p:nvSpPr>
        <p:spPr/>
        <p:txBody>
          <a:bodyPr/>
          <a:lstStyle/>
          <a:p>
            <a:fld id="{93B0E5AB-48AE-4F7B-86CE-A125412BF85E}"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21</a:t>
            </a:fld>
            <a:endParaRPr lang="en-US"/>
          </a:p>
        </p:txBody>
      </p:sp>
      <p:pic>
        <p:nvPicPr>
          <p:cNvPr id="9218" name="Picture 2" descr="http://ts4.mm.bing.net/th?id=H.4742306483341291&amp;pid=1.7"/>
          <p:cNvPicPr>
            <a:picLocks noChangeAspect="1" noChangeArrowheads="1"/>
          </p:cNvPicPr>
          <p:nvPr/>
        </p:nvPicPr>
        <p:blipFill>
          <a:blip r:embed="rId2" cstate="print"/>
          <a:srcRect/>
          <a:stretch>
            <a:fillRect/>
          </a:stretch>
        </p:blipFill>
        <p:spPr bwMode="auto">
          <a:xfrm>
            <a:off x="5943600" y="2362200"/>
            <a:ext cx="2959100" cy="2219325"/>
          </a:xfrm>
          <a:prstGeom prst="rect">
            <a:avLst/>
          </a:prstGeom>
          <a:noFill/>
        </p:spPr>
      </p:pic>
      <p:sp>
        <p:nvSpPr>
          <p:cNvPr id="8" name="TextBox 7"/>
          <p:cNvSpPr txBox="1"/>
          <p:nvPr/>
        </p:nvSpPr>
        <p:spPr>
          <a:xfrm>
            <a:off x="533400" y="5105400"/>
            <a:ext cx="8000999" cy="830997"/>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400" b="1" i="1" dirty="0" smtClean="0">
                <a:solidFill>
                  <a:srgbClr val="0070C0"/>
                </a:solidFill>
              </a:rPr>
              <a:t>Driverless Transportation will be a tremendously disruptive technology</a:t>
            </a:r>
            <a:endParaRPr lang="en-US" sz="2400" b="1" i="1" dirty="0">
              <a:solidFill>
                <a:srgbClr val="0070C0"/>
              </a:solidFill>
            </a:endParaRPr>
          </a:p>
        </p:txBody>
      </p:sp>
      <p:sp>
        <p:nvSpPr>
          <p:cNvPr id="12" name="Content Placeholder 2"/>
          <p:cNvSpPr txBox="1">
            <a:spLocks/>
          </p:cNvSpPr>
          <p:nvPr/>
        </p:nvSpPr>
        <p:spPr>
          <a:xfrm>
            <a:off x="457200" y="1600200"/>
            <a:ext cx="5334000" cy="3429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Autonomous Vehicles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have the potential to save the U.S. economy roughly $450 billion per year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ENO Report, October 2013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Sales of driverless vehicles are expected to surpass 95.4 million by 2035 representing 75% of all light-duty vehicle sales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August 2013 report by Navigant Research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Bigger Still, According to</a:t>
            </a:r>
            <a:br>
              <a:rPr lang="en-US" dirty="0" smtClean="0"/>
            </a:br>
            <a:r>
              <a:rPr lang="en-US" dirty="0" smtClean="0"/>
              <a:t>Morgan Stanley</a:t>
            </a:r>
            <a:endParaRPr lang="en-US" dirty="0"/>
          </a:p>
        </p:txBody>
      </p:sp>
      <p:sp>
        <p:nvSpPr>
          <p:cNvPr id="4" name="Slide Number Placeholder 3"/>
          <p:cNvSpPr>
            <a:spLocks noGrp="1"/>
          </p:cNvSpPr>
          <p:nvPr>
            <p:ph type="sldNum" sz="quarter" idx="12"/>
          </p:nvPr>
        </p:nvSpPr>
        <p:spPr/>
        <p:txBody>
          <a:bodyPr/>
          <a:lstStyle/>
          <a:p>
            <a:fld id="{E1E4EEBD-C76C-4148-8A5B-1EF59B45A28A}" type="slidenum">
              <a:rPr lang="en-US" smtClean="0"/>
              <a:pPr/>
              <a:t>22</a:t>
            </a:fld>
            <a:endParaRPr lang="en-US" dirty="0"/>
          </a:p>
        </p:txBody>
      </p:sp>
      <p:pic>
        <p:nvPicPr>
          <p:cNvPr id="7" name="Content Placeholder 6"/>
          <p:cNvPicPr>
            <a:picLocks noGrp="1" noChangeAspect="1"/>
          </p:cNvPicPr>
          <p:nvPr>
            <p:ph idx="4294967295"/>
          </p:nvPr>
        </p:nvPicPr>
        <p:blipFill>
          <a:blip r:embed="rId2" cstate="print"/>
          <a:srcRect t="3319" b="3319"/>
          <a:stretch>
            <a:fillRect/>
          </a:stretch>
        </p:blipFill>
        <p:spPr>
          <a:xfrm>
            <a:off x="152400" y="1646238"/>
            <a:ext cx="8229600" cy="4525962"/>
          </a:xfrm>
        </p:spPr>
      </p:pic>
      <p:sp>
        <p:nvSpPr>
          <p:cNvPr id="6" name="TextBox 5"/>
          <p:cNvSpPr txBox="1"/>
          <p:nvPr/>
        </p:nvSpPr>
        <p:spPr>
          <a:xfrm>
            <a:off x="5943600" y="1752600"/>
            <a:ext cx="2819400" cy="1200328"/>
          </a:xfrm>
          <a:prstGeom prst="rect">
            <a:avLst/>
          </a:prstGeom>
          <a:noFill/>
          <a:ln w="38100" cmpd="sng">
            <a:solidFill>
              <a:srgbClr val="0000FF"/>
            </a:solidFill>
          </a:ln>
        </p:spPr>
        <p:txBody>
          <a:bodyPr wrap="square" rtlCol="0">
            <a:spAutoFit/>
          </a:bodyPr>
          <a:lstStyle/>
          <a:p>
            <a:pPr algn="ctr"/>
            <a:r>
              <a:rPr lang="en-US" sz="2400" dirty="0" smtClean="0">
                <a:solidFill>
                  <a:srgbClr val="800000"/>
                </a:solidFill>
              </a:rPr>
              <a:t>Bull / Bear</a:t>
            </a:r>
          </a:p>
          <a:p>
            <a:pPr algn="ctr"/>
            <a:r>
              <a:rPr lang="en-US" sz="2400" dirty="0" smtClean="0">
                <a:solidFill>
                  <a:srgbClr val="800000"/>
                </a:solidFill>
              </a:rPr>
              <a:t>$0.7 to $2.2 trillion</a:t>
            </a:r>
          </a:p>
          <a:p>
            <a:pPr algn="ctr"/>
            <a:r>
              <a:rPr lang="en-US" sz="2400" b="1" dirty="0" smtClean="0">
                <a:solidFill>
                  <a:srgbClr val="800000"/>
                </a:solidFill>
              </a:rPr>
              <a:t>4.4% to 14% GDP</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751195" y="6324600"/>
            <a:ext cx="2326005" cy="457200"/>
          </a:xfrm>
          <a:prstGeom prst="rect">
            <a:avLst/>
          </a:prstGeom>
        </p:spPr>
      </p:pic>
      <p:sp>
        <p:nvSpPr>
          <p:cNvPr id="12" name="TextBox 11"/>
          <p:cNvSpPr txBox="1"/>
          <p:nvPr/>
        </p:nvSpPr>
        <p:spPr>
          <a:xfrm>
            <a:off x="3465195" y="6368534"/>
            <a:ext cx="2275495" cy="369332"/>
          </a:xfrm>
          <a:prstGeom prst="rect">
            <a:avLst/>
          </a:prstGeom>
          <a:noFill/>
        </p:spPr>
        <p:txBody>
          <a:bodyPr wrap="none" rtlCol="0">
            <a:spAutoFit/>
          </a:bodyPr>
          <a:lstStyle/>
          <a:p>
            <a:r>
              <a:rPr lang="en-US" dirty="0" smtClean="0"/>
              <a:t>This slide provided by:</a:t>
            </a:r>
            <a:endParaRPr lang="en-US" dirty="0"/>
          </a:p>
        </p:txBody>
      </p:sp>
    </p:spTree>
    <p:extLst>
      <p:ext uri="{BB962C8B-B14F-4D97-AF65-F5344CB8AC3E}">
        <p14:creationId xmlns:p14="http://schemas.microsoft.com/office/powerpoint/2010/main" val="32022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will Impact A Lot</a:t>
            </a:r>
            <a:endParaRPr lang="en-US" dirty="0"/>
          </a:p>
        </p:txBody>
      </p:sp>
      <p:sp>
        <p:nvSpPr>
          <p:cNvPr id="3" name="Date Placeholder 2"/>
          <p:cNvSpPr>
            <a:spLocks noGrp="1"/>
          </p:cNvSpPr>
          <p:nvPr>
            <p:ph type="dt" sz="half" idx="10"/>
          </p:nvPr>
        </p:nvSpPr>
        <p:spPr/>
        <p:txBody>
          <a:bodyPr/>
          <a:lstStyle/>
          <a:p>
            <a:fld id="{C0AEBE69-3EF9-4456-92DF-8D1A0D0EE4AE}" type="datetime4">
              <a:rPr lang="en-US" smtClean="0"/>
              <a:pPr/>
              <a:t>October 27, 2014</a:t>
            </a:fld>
            <a:endParaRPr lang="en-US"/>
          </a:p>
        </p:txBody>
      </p:sp>
      <p:sp>
        <p:nvSpPr>
          <p:cNvPr id="4" name="Footer Placeholder 3"/>
          <p:cNvSpPr>
            <a:spLocks noGrp="1"/>
          </p:cNvSpPr>
          <p:nvPr>
            <p:ph type="ftr" sz="quarter" idx="11"/>
          </p:nvPr>
        </p:nvSpPr>
        <p:spPr/>
        <p:txBody>
          <a:bodyPr/>
          <a:lstStyle/>
          <a:p>
            <a:r>
              <a:rPr lang="en-US" smtClean="0"/>
              <a:t>edrgroup.com     www.DriverlessTransportation.com</a:t>
            </a:r>
            <a:endParaRPr lang="en-US"/>
          </a:p>
        </p:txBody>
      </p:sp>
      <p:sp>
        <p:nvSpPr>
          <p:cNvPr id="5" name="Slide Number Placeholder 4"/>
          <p:cNvSpPr>
            <a:spLocks noGrp="1"/>
          </p:cNvSpPr>
          <p:nvPr>
            <p:ph type="sldNum" sz="quarter" idx="12"/>
          </p:nvPr>
        </p:nvSpPr>
        <p:spPr/>
        <p:txBody>
          <a:bodyPr/>
          <a:lstStyle/>
          <a:p>
            <a:fld id="{8B67B545-7826-4E9A-9FE1-B117AD45BCFE}" type="slidenum">
              <a:rPr lang="en-US" smtClean="0"/>
              <a:pPr/>
              <a:t>23</a:t>
            </a:fld>
            <a:endParaRPr lang="en-US"/>
          </a:p>
        </p:txBody>
      </p:sp>
      <p:pic>
        <p:nvPicPr>
          <p:cNvPr id="1026" name="Picture 2" descr="http://ts4.mm.bing.net/th?id=HN.608024974092271935&amp;pid=1.7"/>
          <p:cNvPicPr>
            <a:picLocks noChangeAspect="1" noChangeArrowheads="1"/>
          </p:cNvPicPr>
          <p:nvPr/>
        </p:nvPicPr>
        <p:blipFill>
          <a:blip r:embed="rId2" cstate="print"/>
          <a:srcRect t="18286" b="13143"/>
          <a:stretch>
            <a:fillRect/>
          </a:stretch>
        </p:blipFill>
        <p:spPr bwMode="auto">
          <a:xfrm>
            <a:off x="304800" y="4648200"/>
            <a:ext cx="2743200" cy="1247764"/>
          </a:xfrm>
          <a:prstGeom prst="roundRect">
            <a:avLst/>
          </a:prstGeom>
          <a:noFill/>
        </p:spPr>
      </p:pic>
      <p:pic>
        <p:nvPicPr>
          <p:cNvPr id="1028" name="Picture 4" descr="http://punkmeetspink.files.wordpress.com/2011/10/taxi-cab.jpg"/>
          <p:cNvPicPr>
            <a:picLocks noChangeAspect="1" noChangeArrowheads="1"/>
          </p:cNvPicPr>
          <p:nvPr/>
        </p:nvPicPr>
        <p:blipFill>
          <a:blip r:embed="rId3" cstate="print"/>
          <a:srcRect t="15484"/>
          <a:stretch>
            <a:fillRect/>
          </a:stretch>
        </p:blipFill>
        <p:spPr bwMode="auto">
          <a:xfrm>
            <a:off x="304800" y="1600200"/>
            <a:ext cx="2567823" cy="1447800"/>
          </a:xfrm>
          <a:prstGeom prst="roundRect">
            <a:avLst/>
          </a:prstGeom>
          <a:noFill/>
        </p:spPr>
      </p:pic>
      <p:pic>
        <p:nvPicPr>
          <p:cNvPr id="1030" name="Picture 6" descr="http://www.pyroenergen.com/articles12/images/organ-transplant.jpg"/>
          <p:cNvPicPr>
            <a:picLocks noChangeAspect="1" noChangeArrowheads="1"/>
          </p:cNvPicPr>
          <p:nvPr/>
        </p:nvPicPr>
        <p:blipFill>
          <a:blip r:embed="rId4" cstate="print"/>
          <a:srcRect/>
          <a:stretch>
            <a:fillRect/>
          </a:stretch>
        </p:blipFill>
        <p:spPr bwMode="auto">
          <a:xfrm>
            <a:off x="6629400" y="1905000"/>
            <a:ext cx="2205790" cy="1466851"/>
          </a:xfrm>
          <a:prstGeom prst="rect">
            <a:avLst/>
          </a:prstGeom>
          <a:noFill/>
        </p:spPr>
      </p:pic>
      <p:pic>
        <p:nvPicPr>
          <p:cNvPr id="1032" name="Picture 8" descr="http://melissaburford.typepad.com/.a/6a00e5511e75a0883301311009686d970c-800wi"/>
          <p:cNvPicPr>
            <a:picLocks noChangeAspect="1" noChangeArrowheads="1"/>
          </p:cNvPicPr>
          <p:nvPr/>
        </p:nvPicPr>
        <p:blipFill>
          <a:blip r:embed="rId5" cstate="print"/>
          <a:srcRect/>
          <a:stretch>
            <a:fillRect/>
          </a:stretch>
        </p:blipFill>
        <p:spPr bwMode="auto">
          <a:xfrm>
            <a:off x="4953000" y="4038600"/>
            <a:ext cx="1714500" cy="1668780"/>
          </a:xfrm>
          <a:prstGeom prst="rect">
            <a:avLst/>
          </a:prstGeom>
          <a:noFill/>
        </p:spPr>
      </p:pic>
      <p:pic>
        <p:nvPicPr>
          <p:cNvPr id="1034" name="Picture 10" descr="http://4.bp.blogspot.com/-4Wg2YOvtNpk/TpoSFCnHVjI/AAAAAAAALMw/hNa3dp-PrJo/s1600/liquor.jpg"/>
          <p:cNvPicPr>
            <a:picLocks noChangeAspect="1" noChangeArrowheads="1"/>
          </p:cNvPicPr>
          <p:nvPr/>
        </p:nvPicPr>
        <p:blipFill>
          <a:blip r:embed="rId6" cstate="print"/>
          <a:srcRect/>
          <a:stretch>
            <a:fillRect/>
          </a:stretch>
        </p:blipFill>
        <p:spPr bwMode="auto">
          <a:xfrm>
            <a:off x="6934200" y="3962400"/>
            <a:ext cx="1879600" cy="1409700"/>
          </a:xfrm>
          <a:prstGeom prst="roundRect">
            <a:avLst/>
          </a:prstGeom>
          <a:noFill/>
        </p:spPr>
      </p:pic>
      <p:pic>
        <p:nvPicPr>
          <p:cNvPr id="1036" name="Picture 12" descr="http://www.hankstruckpictures.com/pix/trucks/martin_phippard/2008/10-03/cd/big-bigger-013.jpg"/>
          <p:cNvPicPr>
            <a:picLocks noChangeAspect="1" noChangeArrowheads="1"/>
          </p:cNvPicPr>
          <p:nvPr/>
        </p:nvPicPr>
        <p:blipFill>
          <a:blip r:embed="rId7" cstate="print"/>
          <a:srcRect t="13873" b="16763"/>
          <a:stretch>
            <a:fillRect/>
          </a:stretch>
        </p:blipFill>
        <p:spPr bwMode="auto">
          <a:xfrm>
            <a:off x="304800" y="3276600"/>
            <a:ext cx="2473284" cy="1143000"/>
          </a:xfrm>
          <a:prstGeom prst="roundRect">
            <a:avLst/>
          </a:prstGeom>
          <a:noFill/>
        </p:spPr>
      </p:pic>
      <p:pic>
        <p:nvPicPr>
          <p:cNvPr id="1038" name="Picture 14" descr="http://www.riverviewbr.com/images2/c_commplan_01.jpg"/>
          <p:cNvPicPr>
            <a:picLocks noChangeAspect="1" noChangeArrowheads="1"/>
          </p:cNvPicPr>
          <p:nvPr/>
        </p:nvPicPr>
        <p:blipFill>
          <a:blip r:embed="rId8" cstate="print"/>
          <a:srcRect/>
          <a:stretch>
            <a:fillRect/>
          </a:stretch>
        </p:blipFill>
        <p:spPr bwMode="auto">
          <a:xfrm>
            <a:off x="3657600" y="1600200"/>
            <a:ext cx="2705100" cy="1835604"/>
          </a:xfrm>
          <a:prstGeom prst="roundRect">
            <a:avLst/>
          </a:prstGeom>
          <a:noFill/>
        </p:spPr>
      </p:pic>
      <p:pic>
        <p:nvPicPr>
          <p:cNvPr id="1040" name="Picture 16" descr="http://freedomfloraltechnology.com/wp-content/uploads/2013/10/bigstock-Delivery-man-from-florist-carr-44376877.jpg"/>
          <p:cNvPicPr>
            <a:picLocks noChangeAspect="1" noChangeArrowheads="1"/>
          </p:cNvPicPr>
          <p:nvPr/>
        </p:nvPicPr>
        <p:blipFill>
          <a:blip r:embed="rId9" cstate="print"/>
          <a:srcRect/>
          <a:stretch>
            <a:fillRect/>
          </a:stretch>
        </p:blipFill>
        <p:spPr bwMode="auto">
          <a:xfrm>
            <a:off x="3429000" y="3657600"/>
            <a:ext cx="1219581"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slide(fromTop)">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slide(fromTop)">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lide(fromTop)">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slide(fromTop)">
                                      <p:cBhvr>
                                        <p:cTn id="22" dur="500"/>
                                        <p:tgtEl>
                                          <p:spTgt spid="103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animEffect transition="in" filter="slide(fromTop)">
                                      <p:cBhvr>
                                        <p:cTn id="27" dur="500"/>
                                        <p:tgtEl>
                                          <p:spTgt spid="104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slide(fromTop)">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slide(fromTop)">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slide(fromTop)">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NHTSA Levels</a:t>
            </a:r>
            <a:endParaRPr lang="en-US" dirty="0"/>
          </a:p>
        </p:txBody>
      </p:sp>
      <p:sp>
        <p:nvSpPr>
          <p:cNvPr id="3" name="Content Placeholder 2"/>
          <p:cNvSpPr>
            <a:spLocks noGrp="1"/>
          </p:cNvSpPr>
          <p:nvPr>
            <p:ph idx="1"/>
          </p:nvPr>
        </p:nvSpPr>
        <p:spPr/>
        <p:txBody>
          <a:bodyPr>
            <a:normAutofit fontScale="55000" lnSpcReduction="20000"/>
          </a:bodyPr>
          <a:lstStyle/>
          <a:p>
            <a:r>
              <a:rPr lang="en-US" b="1" i="1" dirty="0" smtClean="0"/>
              <a:t>No-Automation (Level 0):</a:t>
            </a:r>
            <a:r>
              <a:rPr lang="en-US" i="1" dirty="0" smtClean="0"/>
              <a:t> The driver is in complete and sole control of the primary vehicle controls – brake, steering, throttle, and motive power – at all times.</a:t>
            </a:r>
          </a:p>
          <a:p>
            <a:r>
              <a:rPr lang="en-US" b="1" i="1" dirty="0" smtClean="0"/>
              <a:t>Function-specific Automation (Level 1):</a:t>
            </a:r>
            <a:r>
              <a:rPr lang="en-US" i="1" dirty="0" smtClean="0"/>
              <a:t> Automation at this level involves one or more specific control functions. Examples include electronic stability control or pre-charged brakes, where the vehicle automatically assists with braking to enable the driver to regain control of the vehicle or stop faster than possible by acting alone.</a:t>
            </a:r>
          </a:p>
          <a:p>
            <a:r>
              <a:rPr lang="en-US" b="1" i="1" dirty="0" smtClean="0"/>
              <a:t>Combined Function Automation (Level 2):</a:t>
            </a:r>
            <a:r>
              <a:rPr lang="en-US" i="1" dirty="0" smtClean="0"/>
              <a:t> This level involves automation of at least two primary control functions designed to work in unison to relieve the driver of control of those functions. An example of combined functions enabling a Level 2 system is adaptive cruise control in combination with lane centering.</a:t>
            </a:r>
          </a:p>
          <a:p>
            <a:r>
              <a:rPr lang="en-US" b="1" i="1" dirty="0" smtClean="0"/>
              <a:t>Limited Self-Driving Automation (Level 3):</a:t>
            </a:r>
            <a:r>
              <a:rPr lang="en-US" i="1" dirty="0" smtClean="0"/>
              <a:t> Vehicles at this level of automation enable the driver to cede full control of all safety-critical functions under certain traffic or environmental conditions and in those conditions to rely heavily on the vehicle to monitor for changes in those conditions requiring transition back to driver control. The driver is expected to be available for occasional control, but with sufficiently comfortable transition time. The Google car is an example of limited self-driving automation.</a:t>
            </a:r>
          </a:p>
          <a:p>
            <a:r>
              <a:rPr lang="en-US" b="1" i="1" dirty="0" smtClean="0"/>
              <a:t>Full Self-Driving Automation (Level 4):</a:t>
            </a:r>
            <a:r>
              <a:rPr lang="en-US" i="1" dirty="0" smtClean="0"/>
              <a:t> The vehicle is designed to perform all safety-critical driving functions and monitor roadway conditions for an entire trip. Such a design anticipates that the driver will provide destination or navigation input, but is not expected to be available for control at any time during the trip. This includes both occupied and unoccupied vehicles.</a:t>
            </a:r>
          </a:p>
        </p:txBody>
      </p:sp>
      <p:sp>
        <p:nvSpPr>
          <p:cNvPr id="4" name="Date Placeholder 3"/>
          <p:cNvSpPr>
            <a:spLocks noGrp="1"/>
          </p:cNvSpPr>
          <p:nvPr>
            <p:ph type="dt" sz="half" idx="10"/>
          </p:nvPr>
        </p:nvSpPr>
        <p:spPr/>
        <p:txBody>
          <a:bodyPr/>
          <a:lstStyle/>
          <a:p>
            <a:fld id="{86DFA604-C991-4327-B2B0-06A2531966A5}"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Levels Are Not Sufficient</a:t>
            </a:r>
            <a:endParaRPr lang="en-US" dirty="0"/>
          </a:p>
        </p:txBody>
      </p:sp>
      <p:sp>
        <p:nvSpPr>
          <p:cNvPr id="2" name="Date Placeholder 1"/>
          <p:cNvSpPr>
            <a:spLocks noGrp="1"/>
          </p:cNvSpPr>
          <p:nvPr>
            <p:ph type="dt" sz="half" idx="10"/>
          </p:nvPr>
        </p:nvSpPr>
        <p:spPr/>
        <p:txBody>
          <a:bodyPr/>
          <a:lstStyle/>
          <a:p>
            <a:fld id="{B5ECB899-6E82-46AB-AB14-FD07D3344390}" type="datetime4">
              <a:rPr lang="en-US" smtClean="0"/>
              <a:pPr/>
              <a:t>October 27, 2014</a:t>
            </a:fld>
            <a:endParaRPr lang="en-US"/>
          </a:p>
        </p:txBody>
      </p:sp>
      <p:sp>
        <p:nvSpPr>
          <p:cNvPr id="3" name="Footer Placeholder 2"/>
          <p:cNvSpPr>
            <a:spLocks noGrp="1"/>
          </p:cNvSpPr>
          <p:nvPr>
            <p:ph type="ftr" sz="quarter" idx="11"/>
          </p:nvPr>
        </p:nvSpPr>
        <p:spPr/>
        <p:txBody>
          <a:bodyPr/>
          <a:lstStyle/>
          <a:p>
            <a:r>
              <a:rPr lang="en-US" dirty="0" smtClean="0"/>
              <a:t>www.DriverlessTransportation.com</a:t>
            </a:r>
            <a:endParaRPr lang="en-US" dirty="0"/>
          </a:p>
        </p:txBody>
      </p:sp>
      <p:sp>
        <p:nvSpPr>
          <p:cNvPr id="4" name="Slide Number Placeholder 3"/>
          <p:cNvSpPr>
            <a:spLocks noGrp="1"/>
          </p:cNvSpPr>
          <p:nvPr>
            <p:ph type="sldNum" sz="quarter" idx="12"/>
          </p:nvPr>
        </p:nvSpPr>
        <p:spPr/>
        <p:txBody>
          <a:bodyPr/>
          <a:lstStyle/>
          <a:p>
            <a:fld id="{8B67B545-7826-4E9A-9FE1-B117AD45BCFE}" type="slidenum">
              <a:rPr lang="en-US" smtClean="0"/>
              <a:pPr/>
              <a:t>25</a:t>
            </a:fld>
            <a:endParaRPr lang="en-US"/>
          </a:p>
        </p:txBody>
      </p:sp>
      <p:cxnSp>
        <p:nvCxnSpPr>
          <p:cNvPr id="6" name="Straight Connector 5"/>
          <p:cNvCxnSpPr/>
          <p:nvPr/>
        </p:nvCxnSpPr>
        <p:spPr>
          <a:xfrm>
            <a:off x="838200" y="1676400"/>
            <a:ext cx="0" cy="396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6482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6576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26670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676400"/>
            <a:ext cx="586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069068"/>
            <a:ext cx="301686" cy="369332"/>
          </a:xfrm>
          <a:prstGeom prst="rect">
            <a:avLst/>
          </a:prstGeom>
          <a:noFill/>
        </p:spPr>
        <p:txBody>
          <a:bodyPr wrap="none" rtlCol="0">
            <a:spAutoFit/>
          </a:bodyPr>
          <a:lstStyle/>
          <a:p>
            <a:r>
              <a:rPr lang="en-US" dirty="0" smtClean="0"/>
              <a:t>4</a:t>
            </a:r>
          </a:p>
        </p:txBody>
      </p:sp>
      <p:sp>
        <p:nvSpPr>
          <p:cNvPr id="14" name="TextBox 13"/>
          <p:cNvSpPr txBox="1"/>
          <p:nvPr/>
        </p:nvSpPr>
        <p:spPr>
          <a:xfrm>
            <a:off x="304800" y="2983468"/>
            <a:ext cx="301686" cy="369332"/>
          </a:xfrm>
          <a:prstGeom prst="rect">
            <a:avLst/>
          </a:prstGeom>
          <a:noFill/>
        </p:spPr>
        <p:txBody>
          <a:bodyPr wrap="none" rtlCol="0">
            <a:spAutoFit/>
          </a:bodyPr>
          <a:lstStyle/>
          <a:p>
            <a:r>
              <a:rPr lang="en-US" dirty="0" smtClean="0"/>
              <a:t>3</a:t>
            </a:r>
          </a:p>
        </p:txBody>
      </p:sp>
      <p:sp>
        <p:nvSpPr>
          <p:cNvPr id="15" name="TextBox 14"/>
          <p:cNvSpPr txBox="1"/>
          <p:nvPr/>
        </p:nvSpPr>
        <p:spPr>
          <a:xfrm>
            <a:off x="304800" y="4126468"/>
            <a:ext cx="301686" cy="369332"/>
          </a:xfrm>
          <a:prstGeom prst="rect">
            <a:avLst/>
          </a:prstGeom>
          <a:noFill/>
        </p:spPr>
        <p:txBody>
          <a:bodyPr wrap="none" rtlCol="0">
            <a:spAutoFit/>
          </a:bodyPr>
          <a:lstStyle/>
          <a:p>
            <a:r>
              <a:rPr lang="en-US" dirty="0" smtClean="0"/>
              <a:t>2</a:t>
            </a:r>
          </a:p>
        </p:txBody>
      </p:sp>
      <p:sp>
        <p:nvSpPr>
          <p:cNvPr id="16" name="TextBox 15"/>
          <p:cNvSpPr txBox="1"/>
          <p:nvPr/>
        </p:nvSpPr>
        <p:spPr>
          <a:xfrm>
            <a:off x="304800" y="5105400"/>
            <a:ext cx="301686" cy="369332"/>
          </a:xfrm>
          <a:prstGeom prst="rect">
            <a:avLst/>
          </a:prstGeom>
          <a:noFill/>
        </p:spPr>
        <p:txBody>
          <a:bodyPr wrap="none" rtlCol="0">
            <a:spAutoFit/>
          </a:bodyPr>
          <a:lstStyle/>
          <a:p>
            <a:r>
              <a:rPr lang="en-US" dirty="0" smtClean="0"/>
              <a:t>1</a:t>
            </a:r>
          </a:p>
        </p:txBody>
      </p:sp>
      <p:cxnSp>
        <p:nvCxnSpPr>
          <p:cNvPr id="17" name="Straight Connector 16"/>
          <p:cNvCxnSpPr/>
          <p:nvPr/>
        </p:nvCxnSpPr>
        <p:spPr>
          <a:xfrm flipH="1">
            <a:off x="838200" y="5638800"/>
            <a:ext cx="58704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2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200" y="5715000"/>
            <a:ext cx="815095" cy="461665"/>
          </a:xfrm>
          <a:prstGeom prst="rect">
            <a:avLst/>
          </a:prstGeom>
          <a:noFill/>
        </p:spPr>
        <p:txBody>
          <a:bodyPr wrap="none" rtlCol="0">
            <a:spAutoFit/>
          </a:bodyPr>
          <a:lstStyle/>
          <a:p>
            <a:pPr algn="ctr"/>
            <a:r>
              <a:rPr lang="en-US" sz="1200" dirty="0" smtClean="0"/>
              <a:t>Dedicated</a:t>
            </a:r>
          </a:p>
          <a:p>
            <a:pPr algn="ctr"/>
            <a:r>
              <a:rPr lang="en-US" sz="1200" dirty="0" smtClean="0"/>
              <a:t>Roadway</a:t>
            </a:r>
            <a:endParaRPr lang="en-US" sz="1200" dirty="0"/>
          </a:p>
        </p:txBody>
      </p:sp>
      <p:sp>
        <p:nvSpPr>
          <p:cNvPr id="20" name="TextBox 19"/>
          <p:cNvSpPr txBox="1"/>
          <p:nvPr/>
        </p:nvSpPr>
        <p:spPr>
          <a:xfrm>
            <a:off x="1859033" y="5638800"/>
            <a:ext cx="1036567" cy="646331"/>
          </a:xfrm>
          <a:prstGeom prst="rect">
            <a:avLst/>
          </a:prstGeom>
          <a:noFill/>
        </p:spPr>
        <p:txBody>
          <a:bodyPr wrap="square" rtlCol="0">
            <a:spAutoFit/>
          </a:bodyPr>
          <a:lstStyle/>
          <a:p>
            <a:pPr algn="ctr"/>
            <a:r>
              <a:rPr lang="en-US" sz="1200" dirty="0" smtClean="0"/>
              <a:t>Somewhat Dedicated</a:t>
            </a:r>
          </a:p>
          <a:p>
            <a:pPr algn="ctr"/>
            <a:r>
              <a:rPr lang="en-US" sz="1200" dirty="0" smtClean="0"/>
              <a:t>Roadway</a:t>
            </a:r>
            <a:endParaRPr lang="en-US" sz="1200" dirty="0"/>
          </a:p>
        </p:txBody>
      </p:sp>
      <p:cxnSp>
        <p:nvCxnSpPr>
          <p:cNvPr id="21" name="Straight Connector 20"/>
          <p:cNvCxnSpPr/>
          <p:nvPr/>
        </p:nvCxnSpPr>
        <p:spPr>
          <a:xfrm>
            <a:off x="30480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1233" y="5715000"/>
            <a:ext cx="1036567" cy="461665"/>
          </a:xfrm>
          <a:prstGeom prst="rect">
            <a:avLst/>
          </a:prstGeom>
          <a:noFill/>
        </p:spPr>
        <p:txBody>
          <a:bodyPr wrap="square" rtlCol="0">
            <a:spAutoFit/>
          </a:bodyPr>
          <a:lstStyle/>
          <a:p>
            <a:pPr algn="ctr"/>
            <a:r>
              <a:rPr lang="en-US" sz="1200" dirty="0" smtClean="0"/>
              <a:t>Public</a:t>
            </a:r>
          </a:p>
          <a:p>
            <a:pPr algn="ctr"/>
            <a:r>
              <a:rPr lang="en-US" sz="1200" dirty="0" smtClean="0"/>
              <a:t>Roadways</a:t>
            </a:r>
            <a:endParaRPr lang="en-US" sz="1200" dirty="0"/>
          </a:p>
        </p:txBody>
      </p:sp>
      <p:sp>
        <p:nvSpPr>
          <p:cNvPr id="23" name="TextBox 22"/>
          <p:cNvSpPr txBox="1"/>
          <p:nvPr/>
        </p:nvSpPr>
        <p:spPr>
          <a:xfrm>
            <a:off x="6096000" y="5715000"/>
            <a:ext cx="579367" cy="276999"/>
          </a:xfrm>
          <a:prstGeom prst="rect">
            <a:avLst/>
          </a:prstGeom>
          <a:noFill/>
        </p:spPr>
        <p:txBody>
          <a:bodyPr wrap="square" rtlCol="0">
            <a:spAutoFit/>
          </a:bodyPr>
          <a:lstStyle/>
          <a:p>
            <a:pPr algn="r"/>
            <a:r>
              <a:rPr lang="en-US" sz="1200" dirty="0" smtClean="0"/>
              <a:t>All</a:t>
            </a:r>
            <a:endParaRPr lang="en-US" sz="1200" dirty="0"/>
          </a:p>
        </p:txBody>
      </p:sp>
      <p:sp>
        <p:nvSpPr>
          <p:cNvPr id="24" name="TextBox 23"/>
          <p:cNvSpPr txBox="1"/>
          <p:nvPr/>
        </p:nvSpPr>
        <p:spPr>
          <a:xfrm>
            <a:off x="2925833" y="5715000"/>
            <a:ext cx="1036567" cy="276999"/>
          </a:xfrm>
          <a:prstGeom prst="rect">
            <a:avLst/>
          </a:prstGeom>
          <a:noFill/>
        </p:spPr>
        <p:txBody>
          <a:bodyPr wrap="square" rtlCol="0">
            <a:spAutoFit/>
          </a:bodyPr>
          <a:lstStyle/>
          <a:p>
            <a:pPr algn="ctr"/>
            <a:r>
              <a:rPr lang="en-US" sz="1200" dirty="0" smtClean="0"/>
              <a:t>Limited</a:t>
            </a:r>
            <a:endParaRPr lang="en-US" sz="1200" dirty="0"/>
          </a:p>
        </p:txBody>
      </p:sp>
      <p:cxnSp>
        <p:nvCxnSpPr>
          <p:cNvPr id="25" name="Straight Connector 24"/>
          <p:cNvCxnSpPr/>
          <p:nvPr/>
        </p:nvCxnSpPr>
        <p:spPr>
          <a:xfrm>
            <a:off x="6705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27650" name="Picture 2" descr="http://i2.squidoocdn.com/resize/squidoo_images/-1/lens2843112_1235388953holy_grail.jpg"/>
          <p:cNvPicPr>
            <a:picLocks noChangeAspect="1" noChangeArrowheads="1"/>
          </p:cNvPicPr>
          <p:nvPr/>
        </p:nvPicPr>
        <p:blipFill>
          <a:blip r:embed="rId2" cstate="print"/>
          <a:srcRect/>
          <a:stretch>
            <a:fillRect/>
          </a:stretch>
        </p:blipFill>
        <p:spPr bwMode="auto">
          <a:xfrm>
            <a:off x="6248400" y="1828800"/>
            <a:ext cx="609600" cy="694944"/>
          </a:xfrm>
          <a:prstGeom prst="rect">
            <a:avLst/>
          </a:prstGeom>
          <a:noFill/>
        </p:spPr>
      </p:pic>
      <p:sp>
        <p:nvSpPr>
          <p:cNvPr id="40" name="TextBox 39"/>
          <p:cNvSpPr txBox="1"/>
          <p:nvPr/>
        </p:nvSpPr>
        <p:spPr>
          <a:xfrm>
            <a:off x="6858000" y="2590800"/>
            <a:ext cx="2133600" cy="1477328"/>
          </a:xfrm>
          <a:prstGeom prst="rect">
            <a:avLst/>
          </a:prstGeom>
          <a:solidFill>
            <a:schemeClr val="bg2">
              <a:lumMod val="75000"/>
            </a:schemeClr>
          </a:soli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smtClean="0"/>
              <a:t>Need To Include</a:t>
            </a:r>
          </a:p>
          <a:p>
            <a:pPr algn="ctr"/>
            <a:r>
              <a:rPr lang="en-US" dirty="0" smtClean="0"/>
              <a:t>Where The System</a:t>
            </a:r>
          </a:p>
          <a:p>
            <a:pPr algn="ctr"/>
            <a:r>
              <a:rPr lang="en-US" dirty="0" smtClean="0"/>
              <a:t>Operates To Really</a:t>
            </a:r>
          </a:p>
          <a:p>
            <a:pPr algn="ctr"/>
            <a:r>
              <a:rPr lang="en-US" dirty="0" smtClean="0"/>
              <a:t>Track What Is Happening</a:t>
            </a:r>
            <a:endParaRPr lang="en-US" dirty="0"/>
          </a:p>
        </p:txBody>
      </p:sp>
      <p:cxnSp>
        <p:nvCxnSpPr>
          <p:cNvPr id="27" name="Straight Connector 26"/>
          <p:cNvCxnSpPr/>
          <p:nvPr/>
        </p:nvCxnSpPr>
        <p:spPr>
          <a:xfrm>
            <a:off x="3886200" y="1676400"/>
            <a:ext cx="0" cy="396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38200" y="3657600"/>
            <a:ext cx="59436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iterate type="lt">
                                    <p:tmPct val="0"/>
                                  </p:iterate>
                                  <p:childTnLst>
                                    <p:set>
                                      <p:cBhvr>
                                        <p:cTn id="14" dur="1" fill="hold">
                                          <p:stCondLst>
                                            <p:cond delay="0"/>
                                          </p:stCondLst>
                                        </p:cTn>
                                        <p:tgtEl>
                                          <p:spTgt spid="27650"/>
                                        </p:tgtEl>
                                        <p:attrNameLst>
                                          <p:attrName>style.visibility</p:attrName>
                                        </p:attrNameLst>
                                      </p:cBhvr>
                                      <p:to>
                                        <p:strVal val="visible"/>
                                      </p:to>
                                    </p:set>
                                    <p:animEffect transition="in" filter="fade">
                                      <p:cBhvr>
                                        <p:cTn id="15" dur="800" decel="100000"/>
                                        <p:tgtEl>
                                          <p:spTgt spid="27650"/>
                                        </p:tgtEl>
                                      </p:cBhvr>
                                    </p:animEffect>
                                    <p:anim calcmode="lin" valueType="num">
                                      <p:cBhvr>
                                        <p:cTn id="16" dur="800" decel="100000" fill="hold"/>
                                        <p:tgtEl>
                                          <p:spTgt spid="27650"/>
                                        </p:tgtEl>
                                        <p:attrNameLst>
                                          <p:attrName>style.rotation</p:attrName>
                                        </p:attrNameLst>
                                      </p:cBhvr>
                                      <p:tavLst>
                                        <p:tav tm="0">
                                          <p:val>
                                            <p:fltVal val="-90"/>
                                          </p:val>
                                        </p:tav>
                                        <p:tav tm="100000">
                                          <p:val>
                                            <p:fltVal val="0"/>
                                          </p:val>
                                        </p:tav>
                                      </p:tavLst>
                                    </p:anim>
                                    <p:anim calcmode="lin" valueType="num">
                                      <p:cBhvr>
                                        <p:cTn id="17" dur="800" decel="100000" fill="hold"/>
                                        <p:tgtEl>
                                          <p:spTgt spid="27650"/>
                                        </p:tgtEl>
                                        <p:attrNameLst>
                                          <p:attrName>ppt_x</p:attrName>
                                        </p:attrNameLst>
                                      </p:cBhvr>
                                      <p:tavLst>
                                        <p:tav tm="0">
                                          <p:val>
                                            <p:strVal val="#ppt_x+0.4"/>
                                          </p:val>
                                        </p:tav>
                                        <p:tav tm="100000">
                                          <p:val>
                                            <p:strVal val="#ppt_x-0.05"/>
                                          </p:val>
                                        </p:tav>
                                      </p:tavLst>
                                    </p:anim>
                                    <p:anim calcmode="lin" valueType="num">
                                      <p:cBhvr>
                                        <p:cTn id="18" dur="800" decel="100000" fill="hold"/>
                                        <p:tgtEl>
                                          <p:spTgt spid="2765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We Today</a:t>
            </a:r>
            <a:endParaRPr lang="en-US" dirty="0"/>
          </a:p>
        </p:txBody>
      </p:sp>
      <p:sp>
        <p:nvSpPr>
          <p:cNvPr id="2" name="Date Placeholder 1"/>
          <p:cNvSpPr>
            <a:spLocks noGrp="1"/>
          </p:cNvSpPr>
          <p:nvPr>
            <p:ph type="dt" sz="half" idx="10"/>
          </p:nvPr>
        </p:nvSpPr>
        <p:spPr/>
        <p:txBody>
          <a:bodyPr/>
          <a:lstStyle/>
          <a:p>
            <a:fld id="{B5ECB899-6E82-46AB-AB14-FD07D3344390}" type="datetime4">
              <a:rPr lang="en-US" smtClean="0"/>
              <a:pPr/>
              <a:t>October 27, 2014</a:t>
            </a:fld>
            <a:endParaRPr lang="en-US"/>
          </a:p>
        </p:txBody>
      </p:sp>
      <p:sp>
        <p:nvSpPr>
          <p:cNvPr id="3" name="Footer Placeholder 2"/>
          <p:cNvSpPr>
            <a:spLocks noGrp="1"/>
          </p:cNvSpPr>
          <p:nvPr>
            <p:ph type="ftr" sz="quarter" idx="11"/>
          </p:nvPr>
        </p:nvSpPr>
        <p:spPr/>
        <p:txBody>
          <a:bodyPr/>
          <a:lstStyle/>
          <a:p>
            <a:r>
              <a:rPr lang="en-US" dirty="0" smtClean="0"/>
              <a:t>www.DriverlessTransportation.com</a:t>
            </a:r>
            <a:endParaRPr lang="en-US" dirty="0"/>
          </a:p>
        </p:txBody>
      </p:sp>
      <p:sp>
        <p:nvSpPr>
          <p:cNvPr id="4" name="Slide Number Placeholder 3"/>
          <p:cNvSpPr>
            <a:spLocks noGrp="1"/>
          </p:cNvSpPr>
          <p:nvPr>
            <p:ph type="sldNum" sz="quarter" idx="12"/>
          </p:nvPr>
        </p:nvSpPr>
        <p:spPr/>
        <p:txBody>
          <a:bodyPr/>
          <a:lstStyle/>
          <a:p>
            <a:fld id="{8B67B545-7826-4E9A-9FE1-B117AD45BCFE}" type="slidenum">
              <a:rPr lang="en-US" smtClean="0"/>
              <a:pPr/>
              <a:t>26</a:t>
            </a:fld>
            <a:endParaRPr lang="en-US"/>
          </a:p>
        </p:txBody>
      </p:sp>
      <p:cxnSp>
        <p:nvCxnSpPr>
          <p:cNvPr id="6" name="Straight Connector 5"/>
          <p:cNvCxnSpPr/>
          <p:nvPr/>
        </p:nvCxnSpPr>
        <p:spPr>
          <a:xfrm>
            <a:off x="838200" y="1676400"/>
            <a:ext cx="0" cy="396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6482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6576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26670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676400"/>
            <a:ext cx="586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069068"/>
            <a:ext cx="301686" cy="369332"/>
          </a:xfrm>
          <a:prstGeom prst="rect">
            <a:avLst/>
          </a:prstGeom>
          <a:noFill/>
        </p:spPr>
        <p:txBody>
          <a:bodyPr wrap="none" rtlCol="0">
            <a:spAutoFit/>
          </a:bodyPr>
          <a:lstStyle/>
          <a:p>
            <a:r>
              <a:rPr lang="en-US" dirty="0" smtClean="0"/>
              <a:t>4</a:t>
            </a:r>
          </a:p>
        </p:txBody>
      </p:sp>
      <p:sp>
        <p:nvSpPr>
          <p:cNvPr id="14" name="TextBox 13"/>
          <p:cNvSpPr txBox="1"/>
          <p:nvPr/>
        </p:nvSpPr>
        <p:spPr>
          <a:xfrm>
            <a:off x="304800" y="2983468"/>
            <a:ext cx="301686" cy="369332"/>
          </a:xfrm>
          <a:prstGeom prst="rect">
            <a:avLst/>
          </a:prstGeom>
          <a:noFill/>
        </p:spPr>
        <p:txBody>
          <a:bodyPr wrap="none" rtlCol="0">
            <a:spAutoFit/>
          </a:bodyPr>
          <a:lstStyle/>
          <a:p>
            <a:r>
              <a:rPr lang="en-US" dirty="0" smtClean="0"/>
              <a:t>3</a:t>
            </a:r>
          </a:p>
        </p:txBody>
      </p:sp>
      <p:sp>
        <p:nvSpPr>
          <p:cNvPr id="15" name="TextBox 14"/>
          <p:cNvSpPr txBox="1"/>
          <p:nvPr/>
        </p:nvSpPr>
        <p:spPr>
          <a:xfrm>
            <a:off x="304800" y="4126468"/>
            <a:ext cx="301686" cy="369332"/>
          </a:xfrm>
          <a:prstGeom prst="rect">
            <a:avLst/>
          </a:prstGeom>
          <a:noFill/>
        </p:spPr>
        <p:txBody>
          <a:bodyPr wrap="none" rtlCol="0">
            <a:spAutoFit/>
          </a:bodyPr>
          <a:lstStyle/>
          <a:p>
            <a:r>
              <a:rPr lang="en-US" dirty="0" smtClean="0"/>
              <a:t>2</a:t>
            </a:r>
          </a:p>
        </p:txBody>
      </p:sp>
      <p:sp>
        <p:nvSpPr>
          <p:cNvPr id="16" name="TextBox 15"/>
          <p:cNvSpPr txBox="1"/>
          <p:nvPr/>
        </p:nvSpPr>
        <p:spPr>
          <a:xfrm>
            <a:off x="304800" y="5105400"/>
            <a:ext cx="301686" cy="369332"/>
          </a:xfrm>
          <a:prstGeom prst="rect">
            <a:avLst/>
          </a:prstGeom>
          <a:noFill/>
        </p:spPr>
        <p:txBody>
          <a:bodyPr wrap="none" rtlCol="0">
            <a:spAutoFit/>
          </a:bodyPr>
          <a:lstStyle/>
          <a:p>
            <a:r>
              <a:rPr lang="en-US" dirty="0" smtClean="0"/>
              <a:t>1</a:t>
            </a:r>
          </a:p>
        </p:txBody>
      </p:sp>
      <p:cxnSp>
        <p:nvCxnSpPr>
          <p:cNvPr id="17" name="Straight Connector 16"/>
          <p:cNvCxnSpPr/>
          <p:nvPr/>
        </p:nvCxnSpPr>
        <p:spPr>
          <a:xfrm flipH="1">
            <a:off x="838200" y="5638800"/>
            <a:ext cx="58704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2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200" y="5715000"/>
            <a:ext cx="815095" cy="461665"/>
          </a:xfrm>
          <a:prstGeom prst="rect">
            <a:avLst/>
          </a:prstGeom>
          <a:noFill/>
        </p:spPr>
        <p:txBody>
          <a:bodyPr wrap="none" rtlCol="0">
            <a:spAutoFit/>
          </a:bodyPr>
          <a:lstStyle/>
          <a:p>
            <a:pPr algn="ctr"/>
            <a:r>
              <a:rPr lang="en-US" sz="1200" dirty="0" smtClean="0"/>
              <a:t>Dedicated</a:t>
            </a:r>
          </a:p>
          <a:p>
            <a:pPr algn="ctr"/>
            <a:r>
              <a:rPr lang="en-US" sz="1200" dirty="0" smtClean="0"/>
              <a:t>Roadway</a:t>
            </a:r>
            <a:endParaRPr lang="en-US" sz="1200" dirty="0"/>
          </a:p>
        </p:txBody>
      </p:sp>
      <p:sp>
        <p:nvSpPr>
          <p:cNvPr id="20" name="TextBox 19"/>
          <p:cNvSpPr txBox="1"/>
          <p:nvPr/>
        </p:nvSpPr>
        <p:spPr>
          <a:xfrm>
            <a:off x="1859033" y="5638800"/>
            <a:ext cx="1036567" cy="646331"/>
          </a:xfrm>
          <a:prstGeom prst="rect">
            <a:avLst/>
          </a:prstGeom>
          <a:noFill/>
        </p:spPr>
        <p:txBody>
          <a:bodyPr wrap="square" rtlCol="0">
            <a:spAutoFit/>
          </a:bodyPr>
          <a:lstStyle/>
          <a:p>
            <a:pPr algn="ctr"/>
            <a:r>
              <a:rPr lang="en-US" sz="1200" dirty="0" smtClean="0"/>
              <a:t>Somewhat Dedicated</a:t>
            </a:r>
          </a:p>
          <a:p>
            <a:pPr algn="ctr"/>
            <a:r>
              <a:rPr lang="en-US" sz="1200" dirty="0" smtClean="0"/>
              <a:t>Roadway</a:t>
            </a:r>
            <a:endParaRPr lang="en-US" sz="1200" dirty="0"/>
          </a:p>
        </p:txBody>
      </p:sp>
      <p:cxnSp>
        <p:nvCxnSpPr>
          <p:cNvPr id="21" name="Straight Connector 20"/>
          <p:cNvCxnSpPr/>
          <p:nvPr/>
        </p:nvCxnSpPr>
        <p:spPr>
          <a:xfrm>
            <a:off x="30480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1233" y="5715000"/>
            <a:ext cx="1036567" cy="461665"/>
          </a:xfrm>
          <a:prstGeom prst="rect">
            <a:avLst/>
          </a:prstGeom>
          <a:noFill/>
        </p:spPr>
        <p:txBody>
          <a:bodyPr wrap="square" rtlCol="0">
            <a:spAutoFit/>
          </a:bodyPr>
          <a:lstStyle/>
          <a:p>
            <a:pPr algn="ctr"/>
            <a:r>
              <a:rPr lang="en-US" sz="1200" dirty="0" smtClean="0"/>
              <a:t>Public</a:t>
            </a:r>
          </a:p>
          <a:p>
            <a:pPr algn="ctr"/>
            <a:r>
              <a:rPr lang="en-US" sz="1200" dirty="0" smtClean="0"/>
              <a:t>Roadways</a:t>
            </a:r>
            <a:endParaRPr lang="en-US" sz="1200" dirty="0"/>
          </a:p>
        </p:txBody>
      </p:sp>
      <p:sp>
        <p:nvSpPr>
          <p:cNvPr id="23" name="TextBox 22"/>
          <p:cNvSpPr txBox="1"/>
          <p:nvPr/>
        </p:nvSpPr>
        <p:spPr>
          <a:xfrm>
            <a:off x="6096000" y="5715000"/>
            <a:ext cx="579367" cy="276999"/>
          </a:xfrm>
          <a:prstGeom prst="rect">
            <a:avLst/>
          </a:prstGeom>
          <a:noFill/>
        </p:spPr>
        <p:txBody>
          <a:bodyPr wrap="square" rtlCol="0">
            <a:spAutoFit/>
          </a:bodyPr>
          <a:lstStyle/>
          <a:p>
            <a:pPr algn="r"/>
            <a:r>
              <a:rPr lang="en-US" sz="1200" dirty="0" smtClean="0"/>
              <a:t>All</a:t>
            </a:r>
            <a:endParaRPr lang="en-US" sz="1200" dirty="0"/>
          </a:p>
        </p:txBody>
      </p:sp>
      <p:sp>
        <p:nvSpPr>
          <p:cNvPr id="24" name="TextBox 23"/>
          <p:cNvSpPr txBox="1"/>
          <p:nvPr/>
        </p:nvSpPr>
        <p:spPr>
          <a:xfrm>
            <a:off x="2925833" y="5715000"/>
            <a:ext cx="1036567" cy="276999"/>
          </a:xfrm>
          <a:prstGeom prst="rect">
            <a:avLst/>
          </a:prstGeom>
          <a:noFill/>
        </p:spPr>
        <p:txBody>
          <a:bodyPr wrap="square" rtlCol="0">
            <a:spAutoFit/>
          </a:bodyPr>
          <a:lstStyle/>
          <a:p>
            <a:pPr algn="ctr"/>
            <a:r>
              <a:rPr lang="en-US" sz="1200" dirty="0" smtClean="0"/>
              <a:t>Limited</a:t>
            </a:r>
            <a:endParaRPr lang="en-US" sz="1200" dirty="0"/>
          </a:p>
        </p:txBody>
      </p:sp>
      <p:cxnSp>
        <p:nvCxnSpPr>
          <p:cNvPr id="25" name="Straight Connector 24"/>
          <p:cNvCxnSpPr/>
          <p:nvPr/>
        </p:nvCxnSpPr>
        <p:spPr>
          <a:xfrm>
            <a:off x="6705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53000" y="4876800"/>
            <a:ext cx="492443" cy="461665"/>
          </a:xfrm>
          <a:prstGeom prst="rect">
            <a:avLst/>
          </a:prstGeom>
          <a:noFill/>
        </p:spPr>
        <p:txBody>
          <a:bodyPr wrap="none" rtlCol="0">
            <a:spAutoFit/>
          </a:bodyPr>
          <a:lstStyle/>
          <a:p>
            <a:r>
              <a:rPr lang="en-US" sz="2400" dirty="0" smtClean="0">
                <a:solidFill>
                  <a:srgbClr val="00B050"/>
                </a:solidFill>
                <a:latin typeface="Segoe UI Emoji"/>
                <a:ea typeface="Segoe UI Emoji"/>
                <a:sym typeface="Webdings"/>
              </a:rPr>
              <a:t>🚘</a:t>
            </a:r>
            <a:endParaRPr lang="en-US" sz="2400" dirty="0">
              <a:solidFill>
                <a:srgbClr val="00B050"/>
              </a:solidFill>
            </a:endParaRPr>
          </a:p>
        </p:txBody>
      </p:sp>
      <p:sp>
        <p:nvSpPr>
          <p:cNvPr id="29" name="TextBox 28"/>
          <p:cNvSpPr txBox="1"/>
          <p:nvPr/>
        </p:nvSpPr>
        <p:spPr>
          <a:xfrm>
            <a:off x="914400" y="21336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27" name="Rectangle 26"/>
          <p:cNvSpPr/>
          <p:nvPr/>
        </p:nvSpPr>
        <p:spPr>
          <a:xfrm>
            <a:off x="7010400" y="1638300"/>
            <a:ext cx="2286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239000" y="1606034"/>
            <a:ext cx="1448923" cy="369332"/>
          </a:xfrm>
          <a:prstGeom prst="rect">
            <a:avLst/>
          </a:prstGeom>
          <a:noFill/>
        </p:spPr>
        <p:txBody>
          <a:bodyPr wrap="none" rtlCol="0">
            <a:spAutoFit/>
          </a:bodyPr>
          <a:lstStyle/>
          <a:p>
            <a:r>
              <a:rPr lang="en-US" dirty="0" smtClean="0"/>
              <a:t>In Production</a:t>
            </a:r>
            <a:endParaRPr lang="en-US" dirty="0"/>
          </a:p>
        </p:txBody>
      </p:sp>
      <p:sp>
        <p:nvSpPr>
          <p:cNvPr id="33" name="TextBox 32"/>
          <p:cNvSpPr txBox="1"/>
          <p:nvPr/>
        </p:nvSpPr>
        <p:spPr>
          <a:xfrm>
            <a:off x="4419600" y="3962400"/>
            <a:ext cx="492443" cy="461665"/>
          </a:xfrm>
          <a:prstGeom prst="rect">
            <a:avLst/>
          </a:prstGeom>
          <a:noFill/>
        </p:spPr>
        <p:txBody>
          <a:bodyPr wrap="none" rtlCol="0">
            <a:spAutoFit/>
          </a:bodyPr>
          <a:lstStyle/>
          <a:p>
            <a:r>
              <a:rPr lang="en-US" sz="2400" dirty="0" smtClean="0">
                <a:solidFill>
                  <a:srgbClr val="00B050"/>
                </a:solidFill>
                <a:latin typeface="Segoe UI Emoji"/>
                <a:ea typeface="Segoe UI Emoji"/>
                <a:sym typeface="Webdings"/>
              </a:rPr>
              <a:t>🚘</a:t>
            </a:r>
            <a:endParaRPr lang="en-US" sz="2400" dirty="0">
              <a:solidFill>
                <a:srgbClr val="00B050"/>
              </a:solidFill>
            </a:endParaRPr>
          </a:p>
        </p:txBody>
      </p:sp>
      <p:sp>
        <p:nvSpPr>
          <p:cNvPr id="37" name="TextBox 36"/>
          <p:cNvSpPr txBox="1"/>
          <p:nvPr/>
        </p:nvSpPr>
        <p:spPr>
          <a:xfrm>
            <a:off x="1371600" y="20574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35" name="TextBox 34"/>
          <p:cNvSpPr txBox="1"/>
          <p:nvPr/>
        </p:nvSpPr>
        <p:spPr>
          <a:xfrm>
            <a:off x="2209800" y="19050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cxnSp>
        <p:nvCxnSpPr>
          <p:cNvPr id="40" name="Straight Connector 39"/>
          <p:cNvCxnSpPr/>
          <p:nvPr/>
        </p:nvCxnSpPr>
        <p:spPr>
          <a:xfrm>
            <a:off x="3886200" y="1676400"/>
            <a:ext cx="0" cy="396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8200" y="3657600"/>
            <a:ext cx="59436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ular Callout 30"/>
          <p:cNvSpPr/>
          <p:nvPr/>
        </p:nvSpPr>
        <p:spPr>
          <a:xfrm>
            <a:off x="7086600" y="5181600"/>
            <a:ext cx="1905000" cy="914400"/>
          </a:xfrm>
          <a:prstGeom prst="wedgeRectCallout">
            <a:avLst>
              <a:gd name="adj1" fmla="val -138950"/>
              <a:gd name="adj2" fmla="val -49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Auto-Braking, Adaptive Cruise Control (ACC)</a:t>
            </a:r>
            <a:endParaRPr lang="en-US" dirty="0"/>
          </a:p>
        </p:txBody>
      </p:sp>
      <p:sp>
        <p:nvSpPr>
          <p:cNvPr id="34" name="Rectangular Callout 33"/>
          <p:cNvSpPr/>
          <p:nvPr/>
        </p:nvSpPr>
        <p:spPr>
          <a:xfrm>
            <a:off x="7086600" y="4419600"/>
            <a:ext cx="1905000" cy="685800"/>
          </a:xfrm>
          <a:prstGeom prst="wedgeRectCallout">
            <a:avLst>
              <a:gd name="adj1" fmla="val -167186"/>
              <a:gd name="adj2" fmla="val -85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 &amp; Lane Tracking</a:t>
            </a:r>
            <a:endParaRPr lang="en-US" dirty="0"/>
          </a:p>
        </p:txBody>
      </p:sp>
      <p:sp>
        <p:nvSpPr>
          <p:cNvPr id="36" name="Rectangular Callout 35"/>
          <p:cNvSpPr/>
          <p:nvPr/>
        </p:nvSpPr>
        <p:spPr>
          <a:xfrm>
            <a:off x="7086600" y="3657600"/>
            <a:ext cx="1905000" cy="685800"/>
          </a:xfrm>
          <a:prstGeom prst="wedgeRectCallout">
            <a:avLst>
              <a:gd name="adj1" fmla="val -352128"/>
              <a:gd name="adj2" fmla="val -2106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Airport Terminal Trains </a:t>
            </a:r>
            <a:endParaRPr lang="en-US" dirty="0"/>
          </a:p>
        </p:txBody>
      </p:sp>
      <p:sp>
        <p:nvSpPr>
          <p:cNvPr id="38" name="Rectangular Callout 37"/>
          <p:cNvSpPr/>
          <p:nvPr/>
        </p:nvSpPr>
        <p:spPr>
          <a:xfrm>
            <a:off x="7086600" y="2895600"/>
            <a:ext cx="1905000" cy="685800"/>
          </a:xfrm>
          <a:prstGeom prst="wedgeRectCallout">
            <a:avLst>
              <a:gd name="adj1" fmla="val -328216"/>
              <a:gd name="adj2" fmla="val -120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 Subway/Rail Systems</a:t>
            </a:r>
            <a:endParaRPr lang="en-US" dirty="0"/>
          </a:p>
        </p:txBody>
      </p:sp>
      <p:sp>
        <p:nvSpPr>
          <p:cNvPr id="39" name="Rectangular Callout 38"/>
          <p:cNvSpPr/>
          <p:nvPr/>
        </p:nvSpPr>
        <p:spPr>
          <a:xfrm>
            <a:off x="7086600" y="2133600"/>
            <a:ext cx="1905000" cy="685800"/>
          </a:xfrm>
          <a:prstGeom prst="wedgeRectCallout">
            <a:avLst>
              <a:gd name="adj1" fmla="val -278246"/>
              <a:gd name="adj2" fmla="val -342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Mining Vehicles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3" grpId="0"/>
      <p:bldP spid="37" grpId="0"/>
      <p:bldP spid="35" grpId="0"/>
      <p:bldP spid="31" grpId="0" animBg="1"/>
      <p:bldP spid="34" grpId="0" animBg="1"/>
      <p:bldP spid="36"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We Today</a:t>
            </a:r>
            <a:endParaRPr lang="en-US" dirty="0"/>
          </a:p>
        </p:txBody>
      </p:sp>
      <p:sp>
        <p:nvSpPr>
          <p:cNvPr id="2" name="Date Placeholder 1"/>
          <p:cNvSpPr>
            <a:spLocks noGrp="1"/>
          </p:cNvSpPr>
          <p:nvPr>
            <p:ph type="dt" sz="half" idx="10"/>
          </p:nvPr>
        </p:nvSpPr>
        <p:spPr/>
        <p:txBody>
          <a:bodyPr/>
          <a:lstStyle/>
          <a:p>
            <a:fld id="{B5ECB899-6E82-46AB-AB14-FD07D3344390}" type="datetime4">
              <a:rPr lang="en-US" smtClean="0"/>
              <a:pPr/>
              <a:t>October 27, 2014</a:t>
            </a:fld>
            <a:endParaRPr lang="en-US"/>
          </a:p>
        </p:txBody>
      </p:sp>
      <p:sp>
        <p:nvSpPr>
          <p:cNvPr id="3" name="Footer Placeholder 2"/>
          <p:cNvSpPr>
            <a:spLocks noGrp="1"/>
          </p:cNvSpPr>
          <p:nvPr>
            <p:ph type="ftr" sz="quarter" idx="11"/>
          </p:nvPr>
        </p:nvSpPr>
        <p:spPr/>
        <p:txBody>
          <a:bodyPr/>
          <a:lstStyle/>
          <a:p>
            <a:r>
              <a:rPr lang="en-US" dirty="0" smtClean="0"/>
              <a:t>www.DriverlessTransportation.com</a:t>
            </a:r>
            <a:endParaRPr lang="en-US" dirty="0"/>
          </a:p>
        </p:txBody>
      </p:sp>
      <p:sp>
        <p:nvSpPr>
          <p:cNvPr id="4" name="Slide Number Placeholder 3"/>
          <p:cNvSpPr>
            <a:spLocks noGrp="1"/>
          </p:cNvSpPr>
          <p:nvPr>
            <p:ph type="sldNum" sz="quarter" idx="12"/>
          </p:nvPr>
        </p:nvSpPr>
        <p:spPr/>
        <p:txBody>
          <a:bodyPr/>
          <a:lstStyle/>
          <a:p>
            <a:fld id="{8B67B545-7826-4E9A-9FE1-B117AD45BCFE}" type="slidenum">
              <a:rPr lang="en-US" smtClean="0"/>
              <a:pPr/>
              <a:t>27</a:t>
            </a:fld>
            <a:endParaRPr lang="en-US"/>
          </a:p>
        </p:txBody>
      </p:sp>
      <p:cxnSp>
        <p:nvCxnSpPr>
          <p:cNvPr id="6" name="Straight Connector 5"/>
          <p:cNvCxnSpPr/>
          <p:nvPr/>
        </p:nvCxnSpPr>
        <p:spPr>
          <a:xfrm>
            <a:off x="838200" y="1676400"/>
            <a:ext cx="0" cy="396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6482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6576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26670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676400"/>
            <a:ext cx="586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069068"/>
            <a:ext cx="301686" cy="369332"/>
          </a:xfrm>
          <a:prstGeom prst="rect">
            <a:avLst/>
          </a:prstGeom>
          <a:noFill/>
        </p:spPr>
        <p:txBody>
          <a:bodyPr wrap="none" rtlCol="0">
            <a:spAutoFit/>
          </a:bodyPr>
          <a:lstStyle/>
          <a:p>
            <a:r>
              <a:rPr lang="en-US" dirty="0" smtClean="0"/>
              <a:t>4</a:t>
            </a:r>
          </a:p>
        </p:txBody>
      </p:sp>
      <p:sp>
        <p:nvSpPr>
          <p:cNvPr id="14" name="TextBox 13"/>
          <p:cNvSpPr txBox="1"/>
          <p:nvPr/>
        </p:nvSpPr>
        <p:spPr>
          <a:xfrm>
            <a:off x="304800" y="2983468"/>
            <a:ext cx="301686" cy="369332"/>
          </a:xfrm>
          <a:prstGeom prst="rect">
            <a:avLst/>
          </a:prstGeom>
          <a:noFill/>
        </p:spPr>
        <p:txBody>
          <a:bodyPr wrap="none" rtlCol="0">
            <a:spAutoFit/>
          </a:bodyPr>
          <a:lstStyle/>
          <a:p>
            <a:r>
              <a:rPr lang="en-US" dirty="0" smtClean="0"/>
              <a:t>3</a:t>
            </a:r>
          </a:p>
        </p:txBody>
      </p:sp>
      <p:sp>
        <p:nvSpPr>
          <p:cNvPr id="15" name="TextBox 14"/>
          <p:cNvSpPr txBox="1"/>
          <p:nvPr/>
        </p:nvSpPr>
        <p:spPr>
          <a:xfrm>
            <a:off x="304800" y="4126468"/>
            <a:ext cx="301686" cy="369332"/>
          </a:xfrm>
          <a:prstGeom prst="rect">
            <a:avLst/>
          </a:prstGeom>
          <a:noFill/>
        </p:spPr>
        <p:txBody>
          <a:bodyPr wrap="none" rtlCol="0">
            <a:spAutoFit/>
          </a:bodyPr>
          <a:lstStyle/>
          <a:p>
            <a:r>
              <a:rPr lang="en-US" dirty="0" smtClean="0"/>
              <a:t>2</a:t>
            </a:r>
          </a:p>
        </p:txBody>
      </p:sp>
      <p:sp>
        <p:nvSpPr>
          <p:cNvPr id="16" name="TextBox 15"/>
          <p:cNvSpPr txBox="1"/>
          <p:nvPr/>
        </p:nvSpPr>
        <p:spPr>
          <a:xfrm>
            <a:off x="304800" y="5105400"/>
            <a:ext cx="301686" cy="369332"/>
          </a:xfrm>
          <a:prstGeom prst="rect">
            <a:avLst/>
          </a:prstGeom>
          <a:noFill/>
        </p:spPr>
        <p:txBody>
          <a:bodyPr wrap="none" rtlCol="0">
            <a:spAutoFit/>
          </a:bodyPr>
          <a:lstStyle/>
          <a:p>
            <a:r>
              <a:rPr lang="en-US" dirty="0" smtClean="0"/>
              <a:t>1</a:t>
            </a:r>
          </a:p>
        </p:txBody>
      </p:sp>
      <p:cxnSp>
        <p:nvCxnSpPr>
          <p:cNvPr id="17" name="Straight Connector 16"/>
          <p:cNvCxnSpPr/>
          <p:nvPr/>
        </p:nvCxnSpPr>
        <p:spPr>
          <a:xfrm flipH="1">
            <a:off x="838200" y="5638800"/>
            <a:ext cx="58704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2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200" y="5715000"/>
            <a:ext cx="815095" cy="461665"/>
          </a:xfrm>
          <a:prstGeom prst="rect">
            <a:avLst/>
          </a:prstGeom>
          <a:noFill/>
        </p:spPr>
        <p:txBody>
          <a:bodyPr wrap="none" rtlCol="0">
            <a:spAutoFit/>
          </a:bodyPr>
          <a:lstStyle/>
          <a:p>
            <a:pPr algn="ctr"/>
            <a:r>
              <a:rPr lang="en-US" sz="1200" dirty="0" smtClean="0"/>
              <a:t>Dedicated</a:t>
            </a:r>
          </a:p>
          <a:p>
            <a:pPr algn="ctr"/>
            <a:r>
              <a:rPr lang="en-US" sz="1200" dirty="0" smtClean="0"/>
              <a:t>Roadway</a:t>
            </a:r>
            <a:endParaRPr lang="en-US" sz="1200" dirty="0"/>
          </a:p>
        </p:txBody>
      </p:sp>
      <p:sp>
        <p:nvSpPr>
          <p:cNvPr id="20" name="TextBox 19"/>
          <p:cNvSpPr txBox="1"/>
          <p:nvPr/>
        </p:nvSpPr>
        <p:spPr>
          <a:xfrm>
            <a:off x="1859033" y="5638800"/>
            <a:ext cx="1036567" cy="646331"/>
          </a:xfrm>
          <a:prstGeom prst="rect">
            <a:avLst/>
          </a:prstGeom>
          <a:noFill/>
        </p:spPr>
        <p:txBody>
          <a:bodyPr wrap="square" rtlCol="0">
            <a:spAutoFit/>
          </a:bodyPr>
          <a:lstStyle/>
          <a:p>
            <a:pPr algn="ctr"/>
            <a:r>
              <a:rPr lang="en-US" sz="1200" dirty="0" smtClean="0"/>
              <a:t>Somewhat Dedicated</a:t>
            </a:r>
          </a:p>
          <a:p>
            <a:pPr algn="ctr"/>
            <a:r>
              <a:rPr lang="en-US" sz="1200" dirty="0" smtClean="0"/>
              <a:t>Roadway</a:t>
            </a:r>
            <a:endParaRPr lang="en-US" sz="1200" dirty="0"/>
          </a:p>
        </p:txBody>
      </p:sp>
      <p:cxnSp>
        <p:nvCxnSpPr>
          <p:cNvPr id="21" name="Straight Connector 20"/>
          <p:cNvCxnSpPr/>
          <p:nvPr/>
        </p:nvCxnSpPr>
        <p:spPr>
          <a:xfrm>
            <a:off x="30480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1233" y="5715000"/>
            <a:ext cx="1036567" cy="461665"/>
          </a:xfrm>
          <a:prstGeom prst="rect">
            <a:avLst/>
          </a:prstGeom>
          <a:noFill/>
        </p:spPr>
        <p:txBody>
          <a:bodyPr wrap="square" rtlCol="0">
            <a:spAutoFit/>
          </a:bodyPr>
          <a:lstStyle/>
          <a:p>
            <a:pPr algn="ctr"/>
            <a:r>
              <a:rPr lang="en-US" sz="1200" dirty="0" smtClean="0"/>
              <a:t>Public</a:t>
            </a:r>
          </a:p>
          <a:p>
            <a:pPr algn="ctr"/>
            <a:r>
              <a:rPr lang="en-US" sz="1200" dirty="0" smtClean="0"/>
              <a:t>Roadways</a:t>
            </a:r>
            <a:endParaRPr lang="en-US" sz="1200" dirty="0"/>
          </a:p>
        </p:txBody>
      </p:sp>
      <p:sp>
        <p:nvSpPr>
          <p:cNvPr id="23" name="TextBox 22"/>
          <p:cNvSpPr txBox="1"/>
          <p:nvPr/>
        </p:nvSpPr>
        <p:spPr>
          <a:xfrm>
            <a:off x="6096000" y="5715000"/>
            <a:ext cx="579367" cy="276999"/>
          </a:xfrm>
          <a:prstGeom prst="rect">
            <a:avLst/>
          </a:prstGeom>
          <a:noFill/>
        </p:spPr>
        <p:txBody>
          <a:bodyPr wrap="square" rtlCol="0">
            <a:spAutoFit/>
          </a:bodyPr>
          <a:lstStyle/>
          <a:p>
            <a:pPr algn="r"/>
            <a:r>
              <a:rPr lang="en-US" sz="1200" dirty="0" smtClean="0"/>
              <a:t>All</a:t>
            </a:r>
            <a:endParaRPr lang="en-US" sz="1200" dirty="0"/>
          </a:p>
        </p:txBody>
      </p:sp>
      <p:sp>
        <p:nvSpPr>
          <p:cNvPr id="24" name="TextBox 23"/>
          <p:cNvSpPr txBox="1"/>
          <p:nvPr/>
        </p:nvSpPr>
        <p:spPr>
          <a:xfrm>
            <a:off x="2925833" y="5715000"/>
            <a:ext cx="1036567" cy="276999"/>
          </a:xfrm>
          <a:prstGeom prst="rect">
            <a:avLst/>
          </a:prstGeom>
          <a:noFill/>
        </p:spPr>
        <p:txBody>
          <a:bodyPr wrap="square" rtlCol="0">
            <a:spAutoFit/>
          </a:bodyPr>
          <a:lstStyle/>
          <a:p>
            <a:pPr algn="ctr"/>
            <a:r>
              <a:rPr lang="en-US" sz="1200" dirty="0" smtClean="0"/>
              <a:t>Limited</a:t>
            </a:r>
            <a:endParaRPr lang="en-US" sz="1200" dirty="0"/>
          </a:p>
        </p:txBody>
      </p:sp>
      <p:cxnSp>
        <p:nvCxnSpPr>
          <p:cNvPr id="25" name="Straight Connector 24"/>
          <p:cNvCxnSpPr/>
          <p:nvPr/>
        </p:nvCxnSpPr>
        <p:spPr>
          <a:xfrm>
            <a:off x="6705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53000" y="4876800"/>
            <a:ext cx="492443" cy="461665"/>
          </a:xfrm>
          <a:prstGeom prst="rect">
            <a:avLst/>
          </a:prstGeom>
          <a:noFill/>
        </p:spPr>
        <p:txBody>
          <a:bodyPr wrap="none" rtlCol="0">
            <a:spAutoFit/>
          </a:bodyPr>
          <a:lstStyle/>
          <a:p>
            <a:r>
              <a:rPr lang="en-US" sz="2400" dirty="0" smtClean="0">
                <a:solidFill>
                  <a:srgbClr val="00B050"/>
                </a:solidFill>
                <a:latin typeface="Segoe UI Emoji"/>
                <a:ea typeface="Segoe UI Emoji"/>
                <a:sym typeface="Webdings"/>
              </a:rPr>
              <a:t>🚘</a:t>
            </a:r>
            <a:endParaRPr lang="en-US" sz="2400" dirty="0">
              <a:solidFill>
                <a:srgbClr val="00B050"/>
              </a:solidFill>
            </a:endParaRPr>
          </a:p>
        </p:txBody>
      </p:sp>
      <p:sp>
        <p:nvSpPr>
          <p:cNvPr id="29" name="TextBox 28"/>
          <p:cNvSpPr txBox="1"/>
          <p:nvPr/>
        </p:nvSpPr>
        <p:spPr>
          <a:xfrm>
            <a:off x="914400" y="21336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27" name="Rectangle 26"/>
          <p:cNvSpPr/>
          <p:nvPr/>
        </p:nvSpPr>
        <p:spPr>
          <a:xfrm>
            <a:off x="7010400" y="1638300"/>
            <a:ext cx="228600" cy="304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0" name="TextBox 29"/>
          <p:cNvSpPr txBox="1"/>
          <p:nvPr/>
        </p:nvSpPr>
        <p:spPr>
          <a:xfrm>
            <a:off x="7239000" y="1606034"/>
            <a:ext cx="1261884" cy="369332"/>
          </a:xfrm>
          <a:prstGeom prst="rect">
            <a:avLst/>
          </a:prstGeom>
          <a:noFill/>
        </p:spPr>
        <p:txBody>
          <a:bodyPr wrap="none" rtlCol="0">
            <a:spAutoFit/>
          </a:bodyPr>
          <a:lstStyle/>
          <a:p>
            <a:r>
              <a:rPr lang="en-US" dirty="0" smtClean="0"/>
              <a:t>Announced</a:t>
            </a:r>
            <a:endParaRPr lang="en-US" dirty="0"/>
          </a:p>
        </p:txBody>
      </p:sp>
      <p:sp>
        <p:nvSpPr>
          <p:cNvPr id="33" name="TextBox 32"/>
          <p:cNvSpPr txBox="1"/>
          <p:nvPr/>
        </p:nvSpPr>
        <p:spPr>
          <a:xfrm>
            <a:off x="4267200" y="4114800"/>
            <a:ext cx="492443" cy="461665"/>
          </a:xfrm>
          <a:prstGeom prst="rect">
            <a:avLst/>
          </a:prstGeom>
          <a:noFill/>
        </p:spPr>
        <p:txBody>
          <a:bodyPr wrap="none" rtlCol="0">
            <a:spAutoFit/>
          </a:bodyPr>
          <a:lstStyle/>
          <a:p>
            <a:r>
              <a:rPr lang="en-US" sz="2400" dirty="0" smtClean="0">
                <a:solidFill>
                  <a:srgbClr val="00B050"/>
                </a:solidFill>
                <a:latin typeface="Segoe UI Emoji"/>
                <a:ea typeface="Segoe UI Emoji"/>
                <a:sym typeface="Webdings"/>
              </a:rPr>
              <a:t>🚘</a:t>
            </a:r>
            <a:endParaRPr lang="en-US" sz="2400" dirty="0">
              <a:solidFill>
                <a:srgbClr val="00B050"/>
              </a:solidFill>
            </a:endParaRPr>
          </a:p>
        </p:txBody>
      </p:sp>
      <p:sp>
        <p:nvSpPr>
          <p:cNvPr id="37" name="TextBox 36"/>
          <p:cNvSpPr txBox="1"/>
          <p:nvPr/>
        </p:nvSpPr>
        <p:spPr>
          <a:xfrm>
            <a:off x="1371600" y="22860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35" name="TextBox 34"/>
          <p:cNvSpPr txBox="1"/>
          <p:nvPr/>
        </p:nvSpPr>
        <p:spPr>
          <a:xfrm>
            <a:off x="1447800" y="1752600"/>
            <a:ext cx="543739" cy="523220"/>
          </a:xfrm>
          <a:prstGeom prst="rect">
            <a:avLst/>
          </a:prstGeom>
          <a:noFill/>
        </p:spPr>
        <p:txBody>
          <a:bodyPr wrap="none" rtlCol="0">
            <a:spAutoFit/>
          </a:bodyPr>
          <a:lstStyle/>
          <a:p>
            <a:r>
              <a:rPr lang="en-US" sz="2800" dirty="0" smtClean="0">
                <a:solidFill>
                  <a:srgbClr val="7030A0"/>
                </a:solidFill>
                <a:latin typeface="Segoe UI Emoji"/>
                <a:ea typeface="Segoe UI Emoji"/>
                <a:sym typeface="Webdings"/>
              </a:rPr>
              <a:t>🚆</a:t>
            </a:r>
            <a:endParaRPr lang="en-US" sz="2800" dirty="0">
              <a:solidFill>
                <a:srgbClr val="7030A0"/>
              </a:solidFill>
            </a:endParaRPr>
          </a:p>
        </p:txBody>
      </p:sp>
      <p:sp>
        <p:nvSpPr>
          <p:cNvPr id="39" name="TextBox 38"/>
          <p:cNvSpPr txBox="1"/>
          <p:nvPr/>
        </p:nvSpPr>
        <p:spPr>
          <a:xfrm>
            <a:off x="2133600" y="20574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40" name="TextBox 39"/>
          <p:cNvSpPr txBox="1"/>
          <p:nvPr/>
        </p:nvSpPr>
        <p:spPr>
          <a:xfrm>
            <a:off x="5486400" y="3657600"/>
            <a:ext cx="492443" cy="461665"/>
          </a:xfrm>
          <a:prstGeom prst="rect">
            <a:avLst/>
          </a:prstGeom>
          <a:noFill/>
        </p:spPr>
        <p:txBody>
          <a:bodyPr wrap="none" rtlCol="0">
            <a:spAutoFit/>
          </a:bodyPr>
          <a:lstStyle/>
          <a:p>
            <a:r>
              <a:rPr lang="en-US" sz="2400" dirty="0" smtClean="0">
                <a:solidFill>
                  <a:srgbClr val="7030A0"/>
                </a:solidFill>
                <a:latin typeface="Segoe UI Emoji"/>
                <a:ea typeface="Segoe UI Emoji"/>
                <a:sym typeface="Webdings"/>
              </a:rPr>
              <a:t>🚘</a:t>
            </a:r>
            <a:endParaRPr lang="en-US" sz="2400" dirty="0">
              <a:solidFill>
                <a:srgbClr val="7030A0"/>
              </a:solidFill>
            </a:endParaRPr>
          </a:p>
        </p:txBody>
      </p:sp>
      <p:cxnSp>
        <p:nvCxnSpPr>
          <p:cNvPr id="34" name="Straight Connector 33"/>
          <p:cNvCxnSpPr/>
          <p:nvPr/>
        </p:nvCxnSpPr>
        <p:spPr>
          <a:xfrm>
            <a:off x="3886200" y="1676400"/>
            <a:ext cx="0" cy="396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38200" y="3657600"/>
            <a:ext cx="59436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ular Callout 37"/>
          <p:cNvSpPr/>
          <p:nvPr/>
        </p:nvSpPr>
        <p:spPr>
          <a:xfrm>
            <a:off x="7010400" y="2057400"/>
            <a:ext cx="1905000" cy="685800"/>
          </a:xfrm>
          <a:prstGeom prst="wedgeRectCallout">
            <a:avLst>
              <a:gd name="adj1" fmla="val -318950"/>
              <a:gd name="adj2" fmla="val -60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Major New Subway Systems</a:t>
            </a:r>
            <a:endParaRPr lang="en-US" dirty="0"/>
          </a:p>
        </p:txBody>
      </p:sp>
      <p:sp>
        <p:nvSpPr>
          <p:cNvPr id="41" name="Rectangular Callout 40"/>
          <p:cNvSpPr/>
          <p:nvPr/>
        </p:nvSpPr>
        <p:spPr>
          <a:xfrm>
            <a:off x="7086600" y="4038600"/>
            <a:ext cx="1905000" cy="685800"/>
          </a:xfrm>
          <a:prstGeom prst="wedgeRectCallout">
            <a:avLst>
              <a:gd name="adj1" fmla="val -110686"/>
              <a:gd name="adj2" fmla="val -71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 &amp; Lane Tracking</a:t>
            </a:r>
            <a:endParaRPr lang="en-US" dirty="0"/>
          </a:p>
        </p:txBody>
      </p:sp>
      <p:sp>
        <p:nvSpPr>
          <p:cNvPr id="42" name="TextBox 41"/>
          <p:cNvSpPr txBox="1"/>
          <p:nvPr/>
        </p:nvSpPr>
        <p:spPr>
          <a:xfrm>
            <a:off x="3200400" y="2209800"/>
            <a:ext cx="492443" cy="461665"/>
          </a:xfrm>
          <a:prstGeom prst="rect">
            <a:avLst/>
          </a:prstGeom>
          <a:noFill/>
        </p:spPr>
        <p:txBody>
          <a:bodyPr wrap="none" rtlCol="0">
            <a:spAutoFit/>
          </a:bodyPr>
          <a:lstStyle/>
          <a:p>
            <a:r>
              <a:rPr lang="en-US" sz="2400" dirty="0" smtClean="0">
                <a:solidFill>
                  <a:srgbClr val="7030A0"/>
                </a:solidFill>
                <a:latin typeface="Segoe UI Emoji"/>
                <a:ea typeface="Segoe UI Emoji"/>
                <a:sym typeface="Webdings"/>
              </a:rPr>
              <a:t>🚘</a:t>
            </a:r>
            <a:endParaRPr lang="en-US" sz="2400" dirty="0">
              <a:solidFill>
                <a:srgbClr val="7030A0"/>
              </a:solidFill>
            </a:endParaRPr>
          </a:p>
        </p:txBody>
      </p:sp>
      <p:sp>
        <p:nvSpPr>
          <p:cNvPr id="43" name="Rectangular Callout 42"/>
          <p:cNvSpPr/>
          <p:nvPr/>
        </p:nvSpPr>
        <p:spPr>
          <a:xfrm>
            <a:off x="7010400" y="2971800"/>
            <a:ext cx="1905000" cy="685800"/>
          </a:xfrm>
          <a:prstGeom prst="wedgeRectCallout">
            <a:avLst>
              <a:gd name="adj1" fmla="val -226686"/>
              <a:gd name="adj2" fmla="val -121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Downtown Pod Cars</a:t>
            </a:r>
            <a:endParaRPr lang="en-US" dirty="0"/>
          </a:p>
        </p:txBody>
      </p:sp>
      <p:sp>
        <p:nvSpPr>
          <p:cNvPr id="44" name="TextBox 43"/>
          <p:cNvSpPr txBox="1"/>
          <p:nvPr/>
        </p:nvSpPr>
        <p:spPr>
          <a:xfrm>
            <a:off x="4191000" y="3657600"/>
            <a:ext cx="902811" cy="523220"/>
          </a:xfrm>
          <a:prstGeom prst="rect">
            <a:avLst/>
          </a:prstGeom>
          <a:noFill/>
        </p:spPr>
        <p:txBody>
          <a:bodyPr wrap="none" rtlCol="0">
            <a:spAutoFit/>
          </a:bodyPr>
          <a:lstStyle/>
          <a:p>
            <a:r>
              <a:rPr lang="en-US" sz="2800" dirty="0" smtClean="0">
                <a:solidFill>
                  <a:srgbClr val="7030A0"/>
                </a:solidFill>
                <a:latin typeface="Segoe UI Emoji"/>
                <a:ea typeface="Segoe UI Emoji"/>
                <a:sym typeface="Webdings"/>
              </a:rPr>
              <a:t>🚛🚛</a:t>
            </a:r>
            <a:endParaRPr lang="en-US" sz="2800" dirty="0" smtClean="0">
              <a:solidFill>
                <a:srgbClr val="7030A0"/>
              </a:solidFill>
            </a:endParaRPr>
          </a:p>
        </p:txBody>
      </p:sp>
      <p:sp>
        <p:nvSpPr>
          <p:cNvPr id="45" name="Rectangular Callout 44"/>
          <p:cNvSpPr/>
          <p:nvPr/>
        </p:nvSpPr>
        <p:spPr>
          <a:xfrm>
            <a:off x="7086600" y="5181600"/>
            <a:ext cx="1905000" cy="685800"/>
          </a:xfrm>
          <a:prstGeom prst="wedgeRectCallout">
            <a:avLst>
              <a:gd name="adj1" fmla="val -158686"/>
              <a:gd name="adj2" fmla="val -219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Limited </a:t>
            </a:r>
            <a:r>
              <a:rPr lang="en-US" dirty="0" err="1" smtClean="0"/>
              <a:t>Platooning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dissolve">
                                      <p:cBhvr>
                                        <p:cTn id="16" dur="500"/>
                                        <p:tgtEl>
                                          <p:spTgt spid="4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dissolve">
                                      <p:cBhvr>
                                        <p:cTn id="34" dur="500"/>
                                        <p:tgtEl>
                                          <p:spTgt spid="4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38" grpId="0" animBg="1"/>
      <p:bldP spid="41" grpId="0" animBg="1"/>
      <p:bldP spid="42" grpId="0"/>
      <p:bldP spid="43" grpId="0" animBg="1"/>
      <p:bldP spid="44" grpId="0"/>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On The Horizon</a:t>
            </a:r>
            <a:endParaRPr lang="en-US" dirty="0"/>
          </a:p>
        </p:txBody>
      </p:sp>
      <p:sp>
        <p:nvSpPr>
          <p:cNvPr id="2" name="Date Placeholder 1"/>
          <p:cNvSpPr>
            <a:spLocks noGrp="1"/>
          </p:cNvSpPr>
          <p:nvPr>
            <p:ph type="dt" sz="half" idx="10"/>
          </p:nvPr>
        </p:nvSpPr>
        <p:spPr/>
        <p:txBody>
          <a:bodyPr/>
          <a:lstStyle/>
          <a:p>
            <a:fld id="{B5ECB899-6E82-46AB-AB14-FD07D3344390}" type="datetime4">
              <a:rPr lang="en-US" smtClean="0"/>
              <a:pPr/>
              <a:t>October 27, 2014</a:t>
            </a:fld>
            <a:endParaRPr lang="en-US"/>
          </a:p>
        </p:txBody>
      </p:sp>
      <p:sp>
        <p:nvSpPr>
          <p:cNvPr id="3" name="Footer Placeholder 2"/>
          <p:cNvSpPr>
            <a:spLocks noGrp="1"/>
          </p:cNvSpPr>
          <p:nvPr>
            <p:ph type="ftr" sz="quarter" idx="11"/>
          </p:nvPr>
        </p:nvSpPr>
        <p:spPr/>
        <p:txBody>
          <a:bodyPr/>
          <a:lstStyle/>
          <a:p>
            <a:r>
              <a:rPr lang="en-US" dirty="0" smtClean="0"/>
              <a:t>www.DriverlessTransportation.com</a:t>
            </a:r>
            <a:endParaRPr lang="en-US" dirty="0"/>
          </a:p>
        </p:txBody>
      </p:sp>
      <p:sp>
        <p:nvSpPr>
          <p:cNvPr id="4" name="Slide Number Placeholder 3"/>
          <p:cNvSpPr>
            <a:spLocks noGrp="1"/>
          </p:cNvSpPr>
          <p:nvPr>
            <p:ph type="sldNum" sz="quarter" idx="12"/>
          </p:nvPr>
        </p:nvSpPr>
        <p:spPr/>
        <p:txBody>
          <a:bodyPr/>
          <a:lstStyle/>
          <a:p>
            <a:fld id="{8B67B545-7826-4E9A-9FE1-B117AD45BCFE}" type="slidenum">
              <a:rPr lang="en-US" smtClean="0"/>
              <a:pPr/>
              <a:t>28</a:t>
            </a:fld>
            <a:endParaRPr lang="en-US"/>
          </a:p>
        </p:txBody>
      </p:sp>
      <p:cxnSp>
        <p:nvCxnSpPr>
          <p:cNvPr id="6" name="Straight Connector 5"/>
          <p:cNvCxnSpPr/>
          <p:nvPr/>
        </p:nvCxnSpPr>
        <p:spPr>
          <a:xfrm>
            <a:off x="838200" y="1676400"/>
            <a:ext cx="0" cy="3962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6482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657600"/>
            <a:ext cx="5870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26670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676400"/>
            <a:ext cx="586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069068"/>
            <a:ext cx="301686" cy="369332"/>
          </a:xfrm>
          <a:prstGeom prst="rect">
            <a:avLst/>
          </a:prstGeom>
          <a:noFill/>
        </p:spPr>
        <p:txBody>
          <a:bodyPr wrap="none" rtlCol="0">
            <a:spAutoFit/>
          </a:bodyPr>
          <a:lstStyle/>
          <a:p>
            <a:r>
              <a:rPr lang="en-US" dirty="0" smtClean="0"/>
              <a:t>4</a:t>
            </a:r>
          </a:p>
        </p:txBody>
      </p:sp>
      <p:sp>
        <p:nvSpPr>
          <p:cNvPr id="14" name="TextBox 13"/>
          <p:cNvSpPr txBox="1"/>
          <p:nvPr/>
        </p:nvSpPr>
        <p:spPr>
          <a:xfrm>
            <a:off x="304800" y="2983468"/>
            <a:ext cx="301686" cy="369332"/>
          </a:xfrm>
          <a:prstGeom prst="rect">
            <a:avLst/>
          </a:prstGeom>
          <a:noFill/>
        </p:spPr>
        <p:txBody>
          <a:bodyPr wrap="none" rtlCol="0">
            <a:spAutoFit/>
          </a:bodyPr>
          <a:lstStyle/>
          <a:p>
            <a:r>
              <a:rPr lang="en-US" dirty="0" smtClean="0"/>
              <a:t>3</a:t>
            </a:r>
          </a:p>
        </p:txBody>
      </p:sp>
      <p:sp>
        <p:nvSpPr>
          <p:cNvPr id="15" name="TextBox 14"/>
          <p:cNvSpPr txBox="1"/>
          <p:nvPr/>
        </p:nvSpPr>
        <p:spPr>
          <a:xfrm>
            <a:off x="304800" y="4126468"/>
            <a:ext cx="301686" cy="369332"/>
          </a:xfrm>
          <a:prstGeom prst="rect">
            <a:avLst/>
          </a:prstGeom>
          <a:noFill/>
        </p:spPr>
        <p:txBody>
          <a:bodyPr wrap="none" rtlCol="0">
            <a:spAutoFit/>
          </a:bodyPr>
          <a:lstStyle/>
          <a:p>
            <a:r>
              <a:rPr lang="en-US" dirty="0" smtClean="0"/>
              <a:t>2</a:t>
            </a:r>
          </a:p>
        </p:txBody>
      </p:sp>
      <p:sp>
        <p:nvSpPr>
          <p:cNvPr id="16" name="TextBox 15"/>
          <p:cNvSpPr txBox="1"/>
          <p:nvPr/>
        </p:nvSpPr>
        <p:spPr>
          <a:xfrm>
            <a:off x="304800" y="5105400"/>
            <a:ext cx="301686" cy="369332"/>
          </a:xfrm>
          <a:prstGeom prst="rect">
            <a:avLst/>
          </a:prstGeom>
          <a:noFill/>
        </p:spPr>
        <p:txBody>
          <a:bodyPr wrap="none" rtlCol="0">
            <a:spAutoFit/>
          </a:bodyPr>
          <a:lstStyle/>
          <a:p>
            <a:r>
              <a:rPr lang="en-US" dirty="0" smtClean="0"/>
              <a:t>1</a:t>
            </a:r>
          </a:p>
        </p:txBody>
      </p:sp>
      <p:cxnSp>
        <p:nvCxnSpPr>
          <p:cNvPr id="17" name="Straight Connector 16"/>
          <p:cNvCxnSpPr/>
          <p:nvPr/>
        </p:nvCxnSpPr>
        <p:spPr>
          <a:xfrm flipH="1">
            <a:off x="838200" y="5638800"/>
            <a:ext cx="587044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2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8200" y="5715000"/>
            <a:ext cx="815095" cy="461665"/>
          </a:xfrm>
          <a:prstGeom prst="rect">
            <a:avLst/>
          </a:prstGeom>
          <a:noFill/>
        </p:spPr>
        <p:txBody>
          <a:bodyPr wrap="none" rtlCol="0">
            <a:spAutoFit/>
          </a:bodyPr>
          <a:lstStyle/>
          <a:p>
            <a:pPr algn="ctr"/>
            <a:r>
              <a:rPr lang="en-US" sz="1200" dirty="0" smtClean="0"/>
              <a:t>Dedicated</a:t>
            </a:r>
          </a:p>
          <a:p>
            <a:pPr algn="ctr"/>
            <a:r>
              <a:rPr lang="en-US" sz="1200" dirty="0" smtClean="0"/>
              <a:t>Roadway</a:t>
            </a:r>
            <a:endParaRPr lang="en-US" sz="1200" dirty="0"/>
          </a:p>
        </p:txBody>
      </p:sp>
      <p:sp>
        <p:nvSpPr>
          <p:cNvPr id="20" name="TextBox 19"/>
          <p:cNvSpPr txBox="1"/>
          <p:nvPr/>
        </p:nvSpPr>
        <p:spPr>
          <a:xfrm>
            <a:off x="1859033" y="5638800"/>
            <a:ext cx="1036567" cy="646331"/>
          </a:xfrm>
          <a:prstGeom prst="rect">
            <a:avLst/>
          </a:prstGeom>
          <a:noFill/>
        </p:spPr>
        <p:txBody>
          <a:bodyPr wrap="square" rtlCol="0">
            <a:spAutoFit/>
          </a:bodyPr>
          <a:lstStyle/>
          <a:p>
            <a:pPr algn="ctr"/>
            <a:r>
              <a:rPr lang="en-US" sz="1200" dirty="0" smtClean="0"/>
              <a:t>Somewhat Dedicated</a:t>
            </a:r>
          </a:p>
          <a:p>
            <a:pPr algn="ctr"/>
            <a:r>
              <a:rPr lang="en-US" sz="1200" dirty="0" smtClean="0"/>
              <a:t>Roadway</a:t>
            </a:r>
            <a:endParaRPr lang="en-US" sz="1200" dirty="0"/>
          </a:p>
        </p:txBody>
      </p:sp>
      <p:cxnSp>
        <p:nvCxnSpPr>
          <p:cNvPr id="21" name="Straight Connector 20"/>
          <p:cNvCxnSpPr/>
          <p:nvPr/>
        </p:nvCxnSpPr>
        <p:spPr>
          <a:xfrm>
            <a:off x="30480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21233" y="5715000"/>
            <a:ext cx="1036567" cy="461665"/>
          </a:xfrm>
          <a:prstGeom prst="rect">
            <a:avLst/>
          </a:prstGeom>
          <a:noFill/>
        </p:spPr>
        <p:txBody>
          <a:bodyPr wrap="square" rtlCol="0">
            <a:spAutoFit/>
          </a:bodyPr>
          <a:lstStyle/>
          <a:p>
            <a:pPr algn="ctr"/>
            <a:r>
              <a:rPr lang="en-US" sz="1200" dirty="0" smtClean="0"/>
              <a:t>Public</a:t>
            </a:r>
          </a:p>
          <a:p>
            <a:pPr algn="ctr"/>
            <a:r>
              <a:rPr lang="en-US" sz="1200" dirty="0" smtClean="0"/>
              <a:t>Roadways</a:t>
            </a:r>
            <a:endParaRPr lang="en-US" sz="1200" dirty="0"/>
          </a:p>
        </p:txBody>
      </p:sp>
      <p:sp>
        <p:nvSpPr>
          <p:cNvPr id="23" name="TextBox 22"/>
          <p:cNvSpPr txBox="1"/>
          <p:nvPr/>
        </p:nvSpPr>
        <p:spPr>
          <a:xfrm>
            <a:off x="6096000" y="5715000"/>
            <a:ext cx="579367" cy="276999"/>
          </a:xfrm>
          <a:prstGeom prst="rect">
            <a:avLst/>
          </a:prstGeom>
          <a:noFill/>
        </p:spPr>
        <p:txBody>
          <a:bodyPr wrap="square" rtlCol="0">
            <a:spAutoFit/>
          </a:bodyPr>
          <a:lstStyle/>
          <a:p>
            <a:pPr algn="r"/>
            <a:r>
              <a:rPr lang="en-US" sz="1200" dirty="0" smtClean="0"/>
              <a:t>All</a:t>
            </a:r>
            <a:endParaRPr lang="en-US" sz="1200" dirty="0"/>
          </a:p>
        </p:txBody>
      </p:sp>
      <p:sp>
        <p:nvSpPr>
          <p:cNvPr id="24" name="TextBox 23"/>
          <p:cNvSpPr txBox="1"/>
          <p:nvPr/>
        </p:nvSpPr>
        <p:spPr>
          <a:xfrm>
            <a:off x="2925833" y="5715000"/>
            <a:ext cx="1036567" cy="276999"/>
          </a:xfrm>
          <a:prstGeom prst="rect">
            <a:avLst/>
          </a:prstGeom>
          <a:noFill/>
        </p:spPr>
        <p:txBody>
          <a:bodyPr wrap="square" rtlCol="0">
            <a:spAutoFit/>
          </a:bodyPr>
          <a:lstStyle/>
          <a:p>
            <a:pPr algn="ctr"/>
            <a:r>
              <a:rPr lang="en-US" sz="1200" dirty="0" smtClean="0"/>
              <a:t>Limited</a:t>
            </a:r>
            <a:endParaRPr lang="en-US" sz="1200" dirty="0"/>
          </a:p>
        </p:txBody>
      </p:sp>
      <p:cxnSp>
        <p:nvCxnSpPr>
          <p:cNvPr id="25" name="Straight Connector 24"/>
          <p:cNvCxnSpPr/>
          <p:nvPr/>
        </p:nvCxnSpPr>
        <p:spPr>
          <a:xfrm>
            <a:off x="6705600" y="5638800"/>
            <a:ext cx="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53000" y="4876800"/>
            <a:ext cx="492443" cy="461665"/>
          </a:xfrm>
          <a:prstGeom prst="rect">
            <a:avLst/>
          </a:prstGeom>
          <a:noFill/>
        </p:spPr>
        <p:txBody>
          <a:bodyPr wrap="none" rtlCol="0">
            <a:spAutoFit/>
          </a:bodyPr>
          <a:lstStyle/>
          <a:p>
            <a:r>
              <a:rPr lang="en-US" sz="2400" dirty="0" smtClean="0">
                <a:solidFill>
                  <a:srgbClr val="00B050"/>
                </a:solidFill>
                <a:latin typeface="Segoe UI Emoji"/>
                <a:ea typeface="Segoe UI Emoji"/>
                <a:sym typeface="Webdings"/>
              </a:rPr>
              <a:t>🚘</a:t>
            </a:r>
            <a:endParaRPr lang="en-US" sz="2400" dirty="0">
              <a:solidFill>
                <a:srgbClr val="00B050"/>
              </a:solidFill>
            </a:endParaRPr>
          </a:p>
        </p:txBody>
      </p:sp>
      <p:sp>
        <p:nvSpPr>
          <p:cNvPr id="29" name="TextBox 28"/>
          <p:cNvSpPr txBox="1"/>
          <p:nvPr/>
        </p:nvSpPr>
        <p:spPr>
          <a:xfrm>
            <a:off x="914400" y="21336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27" name="Rectangle 26"/>
          <p:cNvSpPr/>
          <p:nvPr/>
        </p:nvSpPr>
        <p:spPr>
          <a:xfrm>
            <a:off x="7010400" y="1638300"/>
            <a:ext cx="228600" cy="30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239000" y="1606034"/>
            <a:ext cx="898003" cy="369332"/>
          </a:xfrm>
          <a:prstGeom prst="rect">
            <a:avLst/>
          </a:prstGeom>
          <a:noFill/>
        </p:spPr>
        <p:txBody>
          <a:bodyPr wrap="none" rtlCol="0">
            <a:spAutoFit/>
          </a:bodyPr>
          <a:lstStyle/>
          <a:p>
            <a:r>
              <a:rPr lang="en-US" dirty="0" smtClean="0"/>
              <a:t>Coming</a:t>
            </a:r>
            <a:endParaRPr lang="en-US" dirty="0"/>
          </a:p>
        </p:txBody>
      </p:sp>
      <p:sp>
        <p:nvSpPr>
          <p:cNvPr id="31" name="Rectangular Callout 30"/>
          <p:cNvSpPr/>
          <p:nvPr/>
        </p:nvSpPr>
        <p:spPr>
          <a:xfrm>
            <a:off x="7086600" y="3886200"/>
            <a:ext cx="1905000" cy="685800"/>
          </a:xfrm>
          <a:prstGeom prst="wedgeRectCallout">
            <a:avLst>
              <a:gd name="adj1" fmla="val -159362"/>
              <a:gd name="adj2" fmla="val -215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Highway Driving</a:t>
            </a:r>
          </a:p>
          <a:p>
            <a:pPr algn="ctr"/>
            <a:r>
              <a:rPr lang="en-US" dirty="0" smtClean="0"/>
              <a:t>3-5 Years</a:t>
            </a:r>
            <a:endParaRPr lang="en-US" dirty="0"/>
          </a:p>
        </p:txBody>
      </p:sp>
      <p:sp>
        <p:nvSpPr>
          <p:cNvPr id="33" name="TextBox 32"/>
          <p:cNvSpPr txBox="1"/>
          <p:nvPr/>
        </p:nvSpPr>
        <p:spPr>
          <a:xfrm>
            <a:off x="4419600" y="4186535"/>
            <a:ext cx="492443" cy="461665"/>
          </a:xfrm>
          <a:prstGeom prst="rect">
            <a:avLst/>
          </a:prstGeom>
          <a:noFill/>
        </p:spPr>
        <p:txBody>
          <a:bodyPr wrap="none" rtlCol="0">
            <a:spAutoFit/>
          </a:bodyPr>
          <a:lstStyle/>
          <a:p>
            <a:r>
              <a:rPr lang="en-US" sz="2400" dirty="0" smtClean="0">
                <a:solidFill>
                  <a:srgbClr val="00B050"/>
                </a:solidFill>
                <a:latin typeface="Segoe UI Emoji"/>
                <a:ea typeface="Segoe UI Emoji"/>
                <a:sym typeface="Webdings"/>
              </a:rPr>
              <a:t>🚘</a:t>
            </a:r>
            <a:endParaRPr lang="en-US" sz="2400" dirty="0">
              <a:solidFill>
                <a:srgbClr val="00B050"/>
              </a:solidFill>
            </a:endParaRPr>
          </a:p>
        </p:txBody>
      </p:sp>
      <p:sp>
        <p:nvSpPr>
          <p:cNvPr id="34" name="Rectangular Callout 33"/>
          <p:cNvSpPr/>
          <p:nvPr/>
        </p:nvSpPr>
        <p:spPr>
          <a:xfrm>
            <a:off x="7086600" y="2819400"/>
            <a:ext cx="1905000" cy="685800"/>
          </a:xfrm>
          <a:prstGeom prst="wedgeRectCallout">
            <a:avLst>
              <a:gd name="adj1" fmla="val -165186"/>
              <a:gd name="adj2" fmla="val -138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Small Town Systems 3 – 7 yrs</a:t>
            </a:r>
            <a:endParaRPr lang="en-US" dirty="0"/>
          </a:p>
        </p:txBody>
      </p:sp>
      <p:sp>
        <p:nvSpPr>
          <p:cNvPr id="37" name="TextBox 36"/>
          <p:cNvSpPr txBox="1"/>
          <p:nvPr/>
        </p:nvSpPr>
        <p:spPr>
          <a:xfrm>
            <a:off x="1371600" y="22860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35" name="TextBox 34"/>
          <p:cNvSpPr txBox="1"/>
          <p:nvPr/>
        </p:nvSpPr>
        <p:spPr>
          <a:xfrm>
            <a:off x="1295400" y="1828800"/>
            <a:ext cx="543739" cy="523220"/>
          </a:xfrm>
          <a:prstGeom prst="rect">
            <a:avLst/>
          </a:prstGeom>
          <a:noFill/>
        </p:spPr>
        <p:txBody>
          <a:bodyPr wrap="none" rtlCol="0">
            <a:spAutoFit/>
          </a:bodyPr>
          <a:lstStyle/>
          <a:p>
            <a:r>
              <a:rPr lang="en-US" sz="2800" dirty="0" smtClean="0">
                <a:solidFill>
                  <a:srgbClr val="7030A0"/>
                </a:solidFill>
                <a:latin typeface="Segoe UI Emoji"/>
                <a:ea typeface="Segoe UI Emoji"/>
                <a:sym typeface="Webdings"/>
              </a:rPr>
              <a:t>🚆</a:t>
            </a:r>
            <a:endParaRPr lang="en-US" sz="2800" dirty="0">
              <a:solidFill>
                <a:srgbClr val="7030A0"/>
              </a:solidFill>
            </a:endParaRPr>
          </a:p>
        </p:txBody>
      </p:sp>
      <p:sp>
        <p:nvSpPr>
          <p:cNvPr id="39" name="TextBox 38"/>
          <p:cNvSpPr txBox="1"/>
          <p:nvPr/>
        </p:nvSpPr>
        <p:spPr>
          <a:xfrm>
            <a:off x="2209800" y="1905000"/>
            <a:ext cx="543739" cy="523220"/>
          </a:xfrm>
          <a:prstGeom prst="rect">
            <a:avLst/>
          </a:prstGeom>
          <a:noFill/>
        </p:spPr>
        <p:txBody>
          <a:bodyPr wrap="none" rtlCol="0">
            <a:spAutoFit/>
          </a:bodyPr>
          <a:lstStyle/>
          <a:p>
            <a:r>
              <a:rPr lang="en-US" sz="2800" dirty="0" smtClean="0">
                <a:solidFill>
                  <a:srgbClr val="00B050"/>
                </a:solidFill>
                <a:latin typeface="Segoe UI Emoji"/>
                <a:ea typeface="Segoe UI Emoji"/>
                <a:sym typeface="Webdings"/>
              </a:rPr>
              <a:t>🚛</a:t>
            </a:r>
            <a:endParaRPr lang="en-US" sz="2800" dirty="0">
              <a:solidFill>
                <a:srgbClr val="00B050"/>
              </a:solidFill>
            </a:endParaRPr>
          </a:p>
        </p:txBody>
      </p:sp>
      <p:sp>
        <p:nvSpPr>
          <p:cNvPr id="40" name="TextBox 39"/>
          <p:cNvSpPr txBox="1"/>
          <p:nvPr/>
        </p:nvSpPr>
        <p:spPr>
          <a:xfrm>
            <a:off x="4419600" y="1905000"/>
            <a:ext cx="492443" cy="461665"/>
          </a:xfrm>
          <a:prstGeom prst="rect">
            <a:avLst/>
          </a:prstGeom>
          <a:noFill/>
        </p:spPr>
        <p:txBody>
          <a:bodyPr wrap="none" rtlCol="0">
            <a:spAutoFit/>
          </a:bodyPr>
          <a:lstStyle/>
          <a:p>
            <a:r>
              <a:rPr lang="en-US" sz="2400" dirty="0" smtClean="0">
                <a:solidFill>
                  <a:srgbClr val="FFC000"/>
                </a:solidFill>
                <a:latin typeface="Segoe UI Emoji"/>
                <a:ea typeface="Segoe UI Emoji"/>
                <a:sym typeface="Webdings"/>
              </a:rPr>
              <a:t>🚘</a:t>
            </a:r>
            <a:endParaRPr lang="en-US" sz="2400" dirty="0">
              <a:solidFill>
                <a:srgbClr val="FFC000"/>
              </a:solidFill>
            </a:endParaRPr>
          </a:p>
        </p:txBody>
      </p:sp>
      <p:sp>
        <p:nvSpPr>
          <p:cNvPr id="41" name="TextBox 40"/>
          <p:cNvSpPr txBox="1"/>
          <p:nvPr/>
        </p:nvSpPr>
        <p:spPr>
          <a:xfrm>
            <a:off x="4572000" y="2438400"/>
            <a:ext cx="492443" cy="461665"/>
          </a:xfrm>
          <a:prstGeom prst="rect">
            <a:avLst/>
          </a:prstGeom>
          <a:noFill/>
        </p:spPr>
        <p:txBody>
          <a:bodyPr wrap="none" rtlCol="0">
            <a:spAutoFit/>
          </a:bodyPr>
          <a:lstStyle/>
          <a:p>
            <a:r>
              <a:rPr lang="en-US" sz="2400" dirty="0" smtClean="0">
                <a:solidFill>
                  <a:srgbClr val="FFC000"/>
                </a:solidFill>
                <a:latin typeface="Segoe UI Emoji"/>
                <a:ea typeface="Segoe UI Emoji"/>
                <a:sym typeface="Webdings"/>
              </a:rPr>
              <a:t>🚘</a:t>
            </a:r>
            <a:endParaRPr lang="en-US" sz="2400" dirty="0">
              <a:solidFill>
                <a:srgbClr val="FFC000"/>
              </a:solidFill>
            </a:endParaRPr>
          </a:p>
        </p:txBody>
      </p:sp>
      <p:sp>
        <p:nvSpPr>
          <p:cNvPr id="44" name="TextBox 43"/>
          <p:cNvSpPr txBox="1"/>
          <p:nvPr/>
        </p:nvSpPr>
        <p:spPr>
          <a:xfrm>
            <a:off x="4191000" y="3124200"/>
            <a:ext cx="902811" cy="523220"/>
          </a:xfrm>
          <a:prstGeom prst="rect">
            <a:avLst/>
          </a:prstGeom>
          <a:noFill/>
        </p:spPr>
        <p:txBody>
          <a:bodyPr wrap="none" rtlCol="0">
            <a:spAutoFit/>
          </a:bodyPr>
          <a:lstStyle/>
          <a:p>
            <a:r>
              <a:rPr lang="en-US" sz="2800" dirty="0" smtClean="0">
                <a:solidFill>
                  <a:srgbClr val="FFC000"/>
                </a:solidFill>
                <a:latin typeface="Segoe UI Emoji"/>
                <a:ea typeface="Segoe UI Emoji"/>
                <a:sym typeface="Webdings"/>
              </a:rPr>
              <a:t>🚛🚛</a:t>
            </a:r>
            <a:endParaRPr lang="en-US" sz="2800" dirty="0" smtClean="0">
              <a:solidFill>
                <a:srgbClr val="FFC000"/>
              </a:solidFill>
            </a:endParaRPr>
          </a:p>
        </p:txBody>
      </p:sp>
      <p:sp>
        <p:nvSpPr>
          <p:cNvPr id="46" name="TextBox 45"/>
          <p:cNvSpPr txBox="1"/>
          <p:nvPr/>
        </p:nvSpPr>
        <p:spPr>
          <a:xfrm>
            <a:off x="6096000" y="1676400"/>
            <a:ext cx="646331" cy="646331"/>
          </a:xfrm>
          <a:prstGeom prst="rect">
            <a:avLst/>
          </a:prstGeom>
          <a:noFill/>
        </p:spPr>
        <p:txBody>
          <a:bodyPr wrap="none" rtlCol="0">
            <a:spAutoFit/>
          </a:bodyPr>
          <a:lstStyle/>
          <a:p>
            <a:r>
              <a:rPr lang="en-US" sz="3600" b="1" dirty="0" smtClean="0">
                <a:solidFill>
                  <a:srgbClr val="FFC000"/>
                </a:solidFill>
                <a:latin typeface="Segoe UI Emoji"/>
                <a:ea typeface="Segoe UI Emoji"/>
                <a:sym typeface="Webdings"/>
              </a:rPr>
              <a:t>🚘</a:t>
            </a:r>
            <a:endParaRPr lang="en-US" sz="3600" b="1" dirty="0">
              <a:solidFill>
                <a:srgbClr val="FFC000"/>
              </a:solidFill>
            </a:endParaRPr>
          </a:p>
        </p:txBody>
      </p:sp>
      <p:cxnSp>
        <p:nvCxnSpPr>
          <p:cNvPr id="38" name="Straight Connector 37"/>
          <p:cNvCxnSpPr/>
          <p:nvPr/>
        </p:nvCxnSpPr>
        <p:spPr>
          <a:xfrm>
            <a:off x="3886200" y="1676400"/>
            <a:ext cx="0" cy="396240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38200" y="3657600"/>
            <a:ext cx="594360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86400" y="4114800"/>
            <a:ext cx="492443" cy="461665"/>
          </a:xfrm>
          <a:prstGeom prst="rect">
            <a:avLst/>
          </a:prstGeom>
          <a:noFill/>
        </p:spPr>
        <p:txBody>
          <a:bodyPr wrap="none" rtlCol="0">
            <a:spAutoFit/>
          </a:bodyPr>
          <a:lstStyle/>
          <a:p>
            <a:r>
              <a:rPr lang="en-US" sz="2400" dirty="0" smtClean="0">
                <a:solidFill>
                  <a:srgbClr val="7030A0"/>
                </a:solidFill>
                <a:latin typeface="Segoe UI Emoji"/>
                <a:ea typeface="Segoe UI Emoji"/>
                <a:sym typeface="Webdings"/>
              </a:rPr>
              <a:t>🚘</a:t>
            </a:r>
            <a:endParaRPr lang="en-US" sz="2400" dirty="0">
              <a:solidFill>
                <a:srgbClr val="7030A0"/>
              </a:solidFill>
            </a:endParaRPr>
          </a:p>
        </p:txBody>
      </p:sp>
      <p:sp>
        <p:nvSpPr>
          <p:cNvPr id="45" name="TextBox 44"/>
          <p:cNvSpPr txBox="1"/>
          <p:nvPr/>
        </p:nvSpPr>
        <p:spPr>
          <a:xfrm>
            <a:off x="3200400" y="2209800"/>
            <a:ext cx="492443" cy="461665"/>
          </a:xfrm>
          <a:prstGeom prst="rect">
            <a:avLst/>
          </a:prstGeom>
          <a:noFill/>
        </p:spPr>
        <p:txBody>
          <a:bodyPr wrap="none" rtlCol="0">
            <a:spAutoFit/>
          </a:bodyPr>
          <a:lstStyle/>
          <a:p>
            <a:r>
              <a:rPr lang="en-US" sz="2400" dirty="0" smtClean="0">
                <a:solidFill>
                  <a:srgbClr val="7030A0"/>
                </a:solidFill>
                <a:latin typeface="Segoe UI Emoji"/>
                <a:ea typeface="Segoe UI Emoji"/>
                <a:sym typeface="Webdings"/>
              </a:rPr>
              <a:t>🚘</a:t>
            </a:r>
            <a:endParaRPr lang="en-US" sz="2400" dirty="0">
              <a:solidFill>
                <a:srgbClr val="7030A0"/>
              </a:solidFill>
            </a:endParaRPr>
          </a:p>
        </p:txBody>
      </p:sp>
      <p:sp>
        <p:nvSpPr>
          <p:cNvPr id="47" name="Rectangular Callout 46"/>
          <p:cNvSpPr/>
          <p:nvPr/>
        </p:nvSpPr>
        <p:spPr>
          <a:xfrm>
            <a:off x="7086600" y="5105400"/>
            <a:ext cx="1905000" cy="914400"/>
          </a:xfrm>
          <a:prstGeom prst="wedgeRectCallout">
            <a:avLst>
              <a:gd name="adj1" fmla="val -171862"/>
              <a:gd name="adj2" fmla="val -217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Platooning</a:t>
            </a:r>
            <a:r>
              <a:rPr lang="en-US" dirty="0" smtClean="0"/>
              <a:t> – One Driver</a:t>
            </a:r>
          </a:p>
          <a:p>
            <a:pPr algn="ctr"/>
            <a:r>
              <a:rPr lang="en-US" dirty="0" smtClean="0"/>
              <a:t>3 – 5 Years</a:t>
            </a:r>
            <a:endParaRPr lang="en-US" dirty="0"/>
          </a:p>
        </p:txBody>
      </p:sp>
      <p:sp>
        <p:nvSpPr>
          <p:cNvPr id="48" name="TextBox 47"/>
          <p:cNvSpPr txBox="1"/>
          <p:nvPr/>
        </p:nvSpPr>
        <p:spPr>
          <a:xfrm>
            <a:off x="4191000" y="3657600"/>
            <a:ext cx="902811" cy="523220"/>
          </a:xfrm>
          <a:prstGeom prst="rect">
            <a:avLst/>
          </a:prstGeom>
          <a:noFill/>
        </p:spPr>
        <p:txBody>
          <a:bodyPr wrap="none" rtlCol="0">
            <a:spAutoFit/>
          </a:bodyPr>
          <a:lstStyle/>
          <a:p>
            <a:r>
              <a:rPr lang="en-US" sz="2800" dirty="0" smtClean="0">
                <a:solidFill>
                  <a:srgbClr val="7030A0"/>
                </a:solidFill>
                <a:latin typeface="Segoe UI Emoji"/>
                <a:ea typeface="Segoe UI Emoji"/>
                <a:sym typeface="Webdings"/>
              </a:rPr>
              <a:t>🚛🚛</a:t>
            </a:r>
            <a:endParaRPr lang="en-US" sz="2800" dirty="0" smtClean="0">
              <a:solidFill>
                <a:srgbClr val="7030A0"/>
              </a:solidFill>
            </a:endParaRPr>
          </a:p>
        </p:txBody>
      </p:sp>
      <p:sp>
        <p:nvSpPr>
          <p:cNvPr id="49" name="Rectangular Callout 48"/>
          <p:cNvSpPr/>
          <p:nvPr/>
        </p:nvSpPr>
        <p:spPr>
          <a:xfrm>
            <a:off x="7086600" y="2057400"/>
            <a:ext cx="1905000" cy="685800"/>
          </a:xfrm>
          <a:prstGeom prst="wedgeRectCallout">
            <a:avLst>
              <a:gd name="adj1" fmla="val -68686"/>
              <a:gd name="adj2" fmla="val -5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Car Anywhere 15 yrs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dissolve">
                                      <p:cBhvr>
                                        <p:cTn id="16" dur="500"/>
                                        <p:tgtEl>
                                          <p:spTgt spid="4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dissolve">
                                      <p:cBhvr>
                                        <p:cTn id="34" dur="500"/>
                                        <p:tgtEl>
                                          <p:spTgt spid="46"/>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p:bldP spid="41" grpId="0"/>
      <p:bldP spid="44" grpId="0"/>
      <p:bldP spid="46" grpId="0"/>
      <p:bldP spid="47"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4" name="Date Placeholder 3"/>
          <p:cNvSpPr>
            <a:spLocks noGrp="1"/>
          </p:cNvSpPr>
          <p:nvPr>
            <p:ph type="dt" sz="half" idx="10"/>
          </p:nvPr>
        </p:nvSpPr>
        <p:spPr/>
        <p:txBody>
          <a:bodyPr/>
          <a:lstStyle/>
          <a:p>
            <a:fld id="{86DFA604-C991-4327-B2B0-06A2531966A5}"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29</a:t>
            </a:fld>
            <a:endParaRPr lang="en-US"/>
          </a:p>
        </p:txBody>
      </p:sp>
      <p:sp>
        <p:nvSpPr>
          <p:cNvPr id="7" name="Rounded Rectangle 6"/>
          <p:cNvSpPr/>
          <p:nvPr/>
        </p:nvSpPr>
        <p:spPr>
          <a:xfrm>
            <a:off x="457200" y="2247900"/>
            <a:ext cx="3733800" cy="19812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Michael Rodriguez</a:t>
            </a:r>
          </a:p>
          <a:p>
            <a:pPr algn="ctr"/>
            <a:r>
              <a:rPr lang="en-US" dirty="0" smtClean="0">
                <a:hlinkClick r:id="rId2"/>
              </a:rPr>
              <a:t>mrodriguez@edrgroup.com</a:t>
            </a:r>
            <a:endParaRPr lang="en-US" dirty="0" smtClean="0"/>
          </a:p>
          <a:p>
            <a:pPr algn="ctr"/>
            <a:endParaRPr lang="en-US" dirty="0">
              <a:solidFill>
                <a:schemeClr val="bg1"/>
              </a:solidFill>
            </a:endParaRPr>
          </a:p>
        </p:txBody>
      </p:sp>
      <p:sp>
        <p:nvSpPr>
          <p:cNvPr id="8" name="Rounded Rectangle 7"/>
          <p:cNvSpPr/>
          <p:nvPr/>
        </p:nvSpPr>
        <p:spPr>
          <a:xfrm>
            <a:off x="4953000" y="2247900"/>
            <a:ext cx="3733800" cy="1981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John Estrada</a:t>
            </a:r>
          </a:p>
          <a:p>
            <a:pPr algn="ctr"/>
            <a:r>
              <a:rPr lang="en-US" dirty="0" smtClean="0">
                <a:solidFill>
                  <a:schemeClr val="bg1"/>
                </a:solidFill>
                <a:hlinkClick r:id="rId3"/>
              </a:rPr>
              <a:t>john@driverlesstransportation.com</a:t>
            </a:r>
            <a:endParaRPr lang="en-US" dirty="0" smtClean="0">
              <a:solidFill>
                <a:schemeClr val="bg1"/>
              </a:solidFill>
            </a:endParaRPr>
          </a:p>
          <a:p>
            <a:pPr algn="ctr"/>
            <a:r>
              <a:rPr lang="en-US" dirty="0" smtClean="0">
                <a:solidFill>
                  <a:schemeClr val="bg1"/>
                </a:solidFill>
              </a:rPr>
              <a:t>@</a:t>
            </a:r>
            <a:r>
              <a:rPr lang="en-US" dirty="0" err="1" smtClean="0">
                <a:solidFill>
                  <a:schemeClr val="bg1"/>
                </a:solidFill>
              </a:rPr>
              <a:t>DriverlessTrans</a:t>
            </a:r>
            <a:endParaRPr lang="en-US" dirty="0">
              <a:solidFill>
                <a:schemeClr val="bg1"/>
              </a:solidFill>
            </a:endParaRPr>
          </a:p>
        </p:txBody>
      </p:sp>
      <p:sp>
        <p:nvSpPr>
          <p:cNvPr id="9" name="Rectangle 8"/>
          <p:cNvSpPr/>
          <p:nvPr/>
        </p:nvSpPr>
        <p:spPr>
          <a:xfrm>
            <a:off x="2819400" y="4800600"/>
            <a:ext cx="320344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Thank-You</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EDR Group</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 Development Research Group, Inc.</a:t>
            </a:r>
          </a:p>
          <a:p>
            <a:pPr lvl="1"/>
            <a:r>
              <a:rPr lang="en-US" dirty="0" smtClean="0"/>
              <a:t>Est. 1996</a:t>
            </a:r>
            <a:endParaRPr lang="en-US" dirty="0"/>
          </a:p>
          <a:p>
            <a:pPr lvl="1"/>
            <a:r>
              <a:rPr lang="en-US" dirty="0" smtClean="0"/>
              <a:t>Boston, MA – Tyson’s Corner, VA – Chicago, IL</a:t>
            </a:r>
          </a:p>
          <a:p>
            <a:pPr lvl="1"/>
            <a:r>
              <a:rPr lang="en-US" dirty="0" smtClean="0"/>
              <a:t>Assisted MPOs nationwide</a:t>
            </a:r>
          </a:p>
          <a:p>
            <a:r>
              <a:rPr lang="en-US" dirty="0" smtClean="0"/>
              <a:t>Portfolio</a:t>
            </a:r>
          </a:p>
          <a:p>
            <a:pPr lvl="1"/>
            <a:r>
              <a:rPr lang="en-US" dirty="0" smtClean="0"/>
              <a:t>Transportation economics</a:t>
            </a:r>
          </a:p>
          <a:p>
            <a:pPr lvl="1"/>
            <a:r>
              <a:rPr lang="en-US" dirty="0" smtClean="0"/>
              <a:t>Energy &amp; Environment Economics</a:t>
            </a:r>
          </a:p>
          <a:p>
            <a:pPr lvl="1"/>
            <a:r>
              <a:rPr lang="en-US" dirty="0" smtClean="0"/>
              <a:t>Economic Development Programs</a:t>
            </a:r>
          </a:p>
          <a:p>
            <a:pPr lvl="1"/>
            <a:r>
              <a:rPr lang="en-US" dirty="0" smtClean="0"/>
              <a:t>Economic Impact &amp; Benefit/Cost Analysis</a:t>
            </a:r>
          </a:p>
          <a:p>
            <a:pPr lvl="1"/>
            <a:r>
              <a:rPr lang="en-US" dirty="0" smtClean="0"/>
              <a:t>TREDIS® Software</a:t>
            </a:r>
          </a:p>
        </p:txBody>
      </p:sp>
      <p:sp>
        <p:nvSpPr>
          <p:cNvPr id="4" name="Date Placeholder 3"/>
          <p:cNvSpPr>
            <a:spLocks noGrp="1"/>
          </p:cNvSpPr>
          <p:nvPr>
            <p:ph type="dt" sz="half" idx="10"/>
          </p:nvPr>
        </p:nvSpPr>
        <p:spPr/>
        <p:txBody>
          <a:bodyPr/>
          <a:lstStyle/>
          <a:p>
            <a:fld id="{6A495811-9F14-4842-A460-3C181C1755C6}"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EDR Group</a:t>
            </a:r>
            <a:endParaRPr lang="en-US" dirty="0"/>
          </a:p>
        </p:txBody>
      </p:sp>
      <p:sp>
        <p:nvSpPr>
          <p:cNvPr id="4" name="Date Placeholder 3"/>
          <p:cNvSpPr>
            <a:spLocks noGrp="1"/>
          </p:cNvSpPr>
          <p:nvPr>
            <p:ph type="dt" sz="half" idx="10"/>
          </p:nvPr>
        </p:nvSpPr>
        <p:spPr/>
        <p:txBody>
          <a:bodyPr/>
          <a:lstStyle/>
          <a:p>
            <a:fld id="{6A495811-9F14-4842-A460-3C181C1755C6}"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4</a:t>
            </a:fld>
            <a:endParaRPr lang="en-US"/>
          </a:p>
        </p:txBody>
      </p:sp>
      <p:sp>
        <p:nvSpPr>
          <p:cNvPr id="11" name="Title 1"/>
          <p:cNvSpPr txBox="1">
            <a:spLocks/>
          </p:cNvSpPr>
          <p:nvPr/>
        </p:nvSpPr>
        <p:spPr>
          <a:xfrm>
            <a:off x="1257300" y="1676400"/>
            <a:ext cx="3733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solidFill>
                  <a:schemeClr val="bg1"/>
                </a:solidFill>
              </a:rPr>
              <a:t>TREDIS® Use</a:t>
            </a:r>
            <a:endParaRPr lang="en-US" dirty="0">
              <a:solidFill>
                <a:schemeClr val="bg1"/>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8167" t="25960" r="16833" b="27720"/>
          <a:stretch/>
        </p:blipFill>
        <p:spPr>
          <a:xfrm>
            <a:off x="432815" y="1600200"/>
            <a:ext cx="8283385" cy="4267200"/>
          </a:xfrm>
          <a:prstGeom prst="rect">
            <a:avLst/>
          </a:prstGeom>
        </p:spPr>
      </p:pic>
      <p:sp>
        <p:nvSpPr>
          <p:cNvPr id="13" name="Title 1"/>
          <p:cNvSpPr txBox="1">
            <a:spLocks/>
          </p:cNvSpPr>
          <p:nvPr/>
        </p:nvSpPr>
        <p:spPr>
          <a:xfrm>
            <a:off x="6629400" y="4876800"/>
            <a:ext cx="2209800" cy="7232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dirty="0" smtClean="0"/>
              <a:t>TREDIS® Use</a:t>
            </a:r>
            <a:endParaRPr lang="en-US" dirty="0"/>
          </a:p>
        </p:txBody>
      </p:sp>
    </p:spTree>
    <p:extLst>
      <p:ext uri="{BB962C8B-B14F-4D97-AF65-F5344CB8AC3E}">
        <p14:creationId xmlns:p14="http://schemas.microsoft.com/office/powerpoint/2010/main" val="1011774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95912"/>
            <a:ext cx="5410200" cy="1143000"/>
          </a:xfrm>
        </p:spPr>
        <p:txBody>
          <a:bodyPr/>
          <a:lstStyle/>
          <a:p>
            <a:r>
              <a:rPr lang="en-US" dirty="0" smtClean="0"/>
              <a:t>ECONOMIC MODELS</a:t>
            </a:r>
            <a:endParaRPr lang="en-US" dirty="0"/>
          </a:p>
        </p:txBody>
      </p:sp>
      <p:sp>
        <p:nvSpPr>
          <p:cNvPr id="4" name="Date Placeholder 3"/>
          <p:cNvSpPr>
            <a:spLocks noGrp="1"/>
          </p:cNvSpPr>
          <p:nvPr>
            <p:ph type="dt" sz="half" idx="10"/>
          </p:nvPr>
        </p:nvSpPr>
        <p:spPr/>
        <p:txBody>
          <a:bodyPr/>
          <a:lstStyle/>
          <a:p>
            <a:fld id="{C62866FB-09A3-43C0-8E22-9948B87CAABE}"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dirty="0" smtClean="0"/>
              <a:t>edrgroup.com     www.DriverlessTransportation.com</a:t>
            </a:r>
            <a:endParaRPr lang="en-US" dirty="0"/>
          </a:p>
        </p:txBody>
      </p:sp>
      <p:sp>
        <p:nvSpPr>
          <p:cNvPr id="6" name="Slide Number Placeholder 5"/>
          <p:cNvSpPr>
            <a:spLocks noGrp="1"/>
          </p:cNvSpPr>
          <p:nvPr>
            <p:ph type="sldNum" sz="quarter" idx="12"/>
          </p:nvPr>
        </p:nvSpPr>
        <p:spPr/>
        <p:txBody>
          <a:bodyPr/>
          <a:lstStyle/>
          <a:p>
            <a:fld id="{8B67B545-7826-4E9A-9FE1-B117AD45BCFE}" type="slidenum">
              <a:rPr lang="en-US" smtClean="0"/>
              <a:pPr/>
              <a:t>5</a:t>
            </a:fld>
            <a:endParaRPr lang="en-US"/>
          </a:p>
        </p:txBody>
      </p:sp>
      <p:graphicFrame>
        <p:nvGraphicFramePr>
          <p:cNvPr id="7" name="Diagram 6"/>
          <p:cNvGraphicFramePr/>
          <p:nvPr>
            <p:extLst>
              <p:ext uri="{D42A27DB-BD31-4B8C-83A1-F6EECF244321}">
                <p14:modId xmlns:p14="http://schemas.microsoft.com/office/powerpoint/2010/main" val="3313470703"/>
              </p:ext>
            </p:extLst>
          </p:nvPr>
        </p:nvGraphicFramePr>
        <p:xfrm>
          <a:off x="-10886" y="2590800"/>
          <a:ext cx="4343400" cy="317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886759974"/>
              </p:ext>
            </p:extLst>
          </p:nvPr>
        </p:nvGraphicFramePr>
        <p:xfrm>
          <a:off x="3996146" y="2438400"/>
          <a:ext cx="46863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1143000" y="1676400"/>
            <a:ext cx="3200400" cy="369332"/>
          </a:xfrm>
          <a:prstGeom prst="rect">
            <a:avLst/>
          </a:prstGeom>
          <a:noFill/>
        </p:spPr>
        <p:txBody>
          <a:bodyPr wrap="square" rtlCol="0">
            <a:spAutoFit/>
          </a:bodyPr>
          <a:lstStyle/>
          <a:p>
            <a:pPr algn="ctr"/>
            <a:r>
              <a:rPr lang="en-US" dirty="0" smtClean="0"/>
              <a:t>Benefit-Cost Analysis</a:t>
            </a:r>
            <a:endParaRPr lang="en-US" dirty="0"/>
          </a:p>
        </p:txBody>
      </p:sp>
      <p:sp>
        <p:nvSpPr>
          <p:cNvPr id="10" name="TextBox 9"/>
          <p:cNvSpPr txBox="1"/>
          <p:nvPr/>
        </p:nvSpPr>
        <p:spPr>
          <a:xfrm>
            <a:off x="4953000" y="1676400"/>
            <a:ext cx="3200400" cy="369332"/>
          </a:xfrm>
          <a:prstGeom prst="rect">
            <a:avLst/>
          </a:prstGeom>
          <a:noFill/>
        </p:spPr>
        <p:txBody>
          <a:bodyPr wrap="square" rtlCol="0">
            <a:spAutoFit/>
          </a:bodyPr>
          <a:lstStyle/>
          <a:p>
            <a:pPr algn="ctr"/>
            <a:r>
              <a:rPr lang="en-US" dirty="0" smtClean="0"/>
              <a:t>Economic Impact Analysis</a:t>
            </a:r>
            <a:endParaRPr lang="en-US" dirty="0"/>
          </a:p>
        </p:txBody>
      </p:sp>
      <p:sp>
        <p:nvSpPr>
          <p:cNvPr id="11" name="Title 1"/>
          <p:cNvSpPr txBox="1">
            <a:spLocks/>
          </p:cNvSpPr>
          <p:nvPr/>
        </p:nvSpPr>
        <p:spPr>
          <a:xfrm>
            <a:off x="2133600" y="427038"/>
            <a:ext cx="541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mtClean="0"/>
              <a:t>How to Assess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Time</a:t>
            </a:r>
            <a:endParaRPr lang="en-US" dirty="0"/>
          </a:p>
        </p:txBody>
      </p:sp>
      <p:sp>
        <p:nvSpPr>
          <p:cNvPr id="3" name="Content Placeholder 2"/>
          <p:cNvSpPr>
            <a:spLocks noGrp="1"/>
          </p:cNvSpPr>
          <p:nvPr>
            <p:ph idx="1"/>
          </p:nvPr>
        </p:nvSpPr>
        <p:spPr/>
        <p:txBody>
          <a:bodyPr/>
          <a:lstStyle/>
          <a:p>
            <a:r>
              <a:rPr lang="en-US" dirty="0" smtClean="0"/>
              <a:t>Reflects the opportunity cost  - ‘what else could I be doing instead of driving?’</a:t>
            </a:r>
          </a:p>
          <a:p>
            <a:r>
              <a:rPr lang="en-US" dirty="0" smtClean="0"/>
              <a:t>Proportional to wages</a:t>
            </a:r>
          </a:p>
          <a:p>
            <a:r>
              <a:rPr lang="en-US" dirty="0" smtClean="0"/>
              <a:t>Changes based on trip type</a:t>
            </a:r>
          </a:p>
          <a:p>
            <a:pPr lvl="1"/>
            <a:r>
              <a:rPr lang="en-US" dirty="0" smtClean="0"/>
              <a:t>Peak vs Off-peak</a:t>
            </a:r>
          </a:p>
          <a:p>
            <a:pPr lvl="1"/>
            <a:r>
              <a:rPr lang="en-US" dirty="0" smtClean="0"/>
              <a:t>Business vs Leisure</a:t>
            </a:r>
          </a:p>
          <a:p>
            <a:endParaRPr lang="en-US" dirty="0"/>
          </a:p>
        </p:txBody>
      </p:sp>
      <p:sp>
        <p:nvSpPr>
          <p:cNvPr id="4" name="Date Placeholder 3"/>
          <p:cNvSpPr>
            <a:spLocks noGrp="1"/>
          </p:cNvSpPr>
          <p:nvPr>
            <p:ph type="dt" sz="half" idx="10"/>
          </p:nvPr>
        </p:nvSpPr>
        <p:spPr/>
        <p:txBody>
          <a:bodyPr/>
          <a:lstStyle/>
          <a:p>
            <a:fld id="{81FDC487-3FCB-468F-9CC3-2B6F8E78A949}"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6</a:t>
            </a:fld>
            <a:endParaRPr lang="en-US"/>
          </a:p>
        </p:txBody>
      </p:sp>
      <p:pic>
        <p:nvPicPr>
          <p:cNvPr id="1026" name="Picture 2" descr="https://www.mint.com/blog/wp-content/uploads/2012/01/Time-vs-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850" y="3276600"/>
            <a:ext cx="424815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7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Productive Travel Time</a:t>
            </a:r>
            <a:endParaRPr lang="en-US" dirty="0"/>
          </a:p>
        </p:txBody>
      </p:sp>
      <p:sp>
        <p:nvSpPr>
          <p:cNvPr id="3" name="Content Placeholder 2"/>
          <p:cNvSpPr>
            <a:spLocks noGrp="1"/>
          </p:cNvSpPr>
          <p:nvPr>
            <p:ph idx="1"/>
          </p:nvPr>
        </p:nvSpPr>
        <p:spPr/>
        <p:txBody>
          <a:bodyPr/>
          <a:lstStyle/>
          <a:p>
            <a:r>
              <a:rPr lang="en-US" dirty="0" smtClean="0"/>
              <a:t>Think of intercity trains, planes and buses</a:t>
            </a:r>
          </a:p>
          <a:p>
            <a:r>
              <a:rPr lang="en-US" dirty="0" smtClean="0"/>
              <a:t>Users can be productive while in transit.</a:t>
            </a:r>
          </a:p>
          <a:p>
            <a:r>
              <a:rPr lang="en-US" dirty="0" smtClean="0"/>
              <a:t>Productive travel time</a:t>
            </a:r>
            <a:br>
              <a:rPr lang="en-US" dirty="0" smtClean="0"/>
            </a:br>
            <a:r>
              <a:rPr lang="en-US" dirty="0" smtClean="0"/>
              <a:t>is valued differently</a:t>
            </a:r>
            <a:br>
              <a:rPr lang="en-US" dirty="0" smtClean="0"/>
            </a:br>
            <a:r>
              <a:rPr lang="en-US" dirty="0" smtClean="0"/>
              <a:t>than unproductive </a:t>
            </a:r>
            <a:br>
              <a:rPr lang="en-US" dirty="0" smtClean="0"/>
            </a:br>
            <a:r>
              <a:rPr lang="en-US" dirty="0" smtClean="0"/>
              <a:t>travel time</a:t>
            </a:r>
          </a:p>
          <a:p>
            <a:r>
              <a:rPr lang="en-US" dirty="0" smtClean="0"/>
              <a:t>Driving cars is very</a:t>
            </a:r>
            <a:br>
              <a:rPr lang="en-US" dirty="0" smtClean="0"/>
            </a:br>
            <a:r>
              <a:rPr lang="en-US" dirty="0" smtClean="0"/>
              <a:t>unproductive!</a:t>
            </a:r>
          </a:p>
          <a:p>
            <a:pPr lvl="1"/>
            <a:endParaRPr lang="en-US" dirty="0" smtClean="0"/>
          </a:p>
          <a:p>
            <a:endParaRPr lang="en-US" dirty="0"/>
          </a:p>
        </p:txBody>
      </p:sp>
      <p:sp>
        <p:nvSpPr>
          <p:cNvPr id="4" name="Date Placeholder 3"/>
          <p:cNvSpPr>
            <a:spLocks noGrp="1"/>
          </p:cNvSpPr>
          <p:nvPr>
            <p:ph type="dt" sz="half" idx="10"/>
          </p:nvPr>
        </p:nvSpPr>
        <p:spPr/>
        <p:txBody>
          <a:bodyPr/>
          <a:lstStyle/>
          <a:p>
            <a:fld id="{AE54DDD4-D7E9-4162-8D0B-A6209D73008C}"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7</a:t>
            </a:fld>
            <a:endParaRPr lang="en-US"/>
          </a:p>
        </p:txBody>
      </p:sp>
      <p:pic>
        <p:nvPicPr>
          <p:cNvPr id="2050" name="Picture 2" descr="http://lh4.ggpht.com/-MXlpdWRnu8s/UORCHD_zK9I/AAAAAAAAv8U/2W4sKazH_Sw/obama-air-force-one-pc_thumb%25255B6%25255D.jpg?imgmax=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124200"/>
            <a:ext cx="43053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98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Time Comparison</a:t>
            </a:r>
          </a:p>
        </p:txBody>
      </p:sp>
      <p:sp>
        <p:nvSpPr>
          <p:cNvPr id="3" name="Content Placeholder 2"/>
          <p:cNvSpPr>
            <a:spLocks noGrp="1"/>
          </p:cNvSpPr>
          <p:nvPr>
            <p:ph idx="1"/>
          </p:nvPr>
        </p:nvSpPr>
        <p:spPr/>
        <p:txBody>
          <a:bodyPr/>
          <a:lstStyle/>
          <a:p>
            <a:pPr marL="0" indent="0">
              <a:buNone/>
            </a:pPr>
            <a:r>
              <a:rPr lang="en-US" b="1" dirty="0" smtClean="0"/>
              <a:t>Driving</a:t>
            </a:r>
          </a:p>
          <a:p>
            <a:r>
              <a:rPr lang="en-US" dirty="0" smtClean="0"/>
              <a:t>Assume </a:t>
            </a:r>
            <a:r>
              <a:rPr lang="en-US" dirty="0"/>
              <a:t>VOT </a:t>
            </a:r>
            <a:r>
              <a:rPr lang="en-US" dirty="0" smtClean="0"/>
              <a:t>=$20/</a:t>
            </a:r>
            <a:r>
              <a:rPr lang="en-US" dirty="0" err="1" smtClean="0"/>
              <a:t>hr</a:t>
            </a:r>
            <a:endParaRPr lang="en-US" dirty="0"/>
          </a:p>
          <a:p>
            <a:r>
              <a:rPr lang="en-US" dirty="0" smtClean="0"/>
              <a:t>No-Build takes 2hrs </a:t>
            </a:r>
            <a:r>
              <a:rPr lang="en-US" b="1" dirty="0" smtClean="0"/>
              <a:t>=$40</a:t>
            </a:r>
            <a:endParaRPr lang="en-US" b="1" dirty="0"/>
          </a:p>
          <a:p>
            <a:r>
              <a:rPr lang="en-US" dirty="0" smtClean="0"/>
              <a:t>Build takes 1.5hrs = </a:t>
            </a:r>
            <a:r>
              <a:rPr lang="en-US" b="1" dirty="0" smtClean="0"/>
              <a:t>$30</a:t>
            </a:r>
            <a:endParaRPr lang="en-US" b="1" dirty="0"/>
          </a:p>
          <a:p>
            <a:r>
              <a:rPr lang="en-US" dirty="0"/>
              <a:t>Congestion costs </a:t>
            </a:r>
            <a:r>
              <a:rPr lang="en-US" dirty="0" smtClean="0"/>
              <a:t>= </a:t>
            </a:r>
            <a:r>
              <a:rPr lang="en-US" b="1" dirty="0" smtClean="0"/>
              <a:t>$40-$30=$10</a:t>
            </a:r>
            <a:endParaRPr lang="en-US" b="1" dirty="0"/>
          </a:p>
          <a:p>
            <a:r>
              <a:rPr lang="en-US" dirty="0"/>
              <a:t>Project reducing congestion saves </a:t>
            </a:r>
            <a:r>
              <a:rPr lang="en-US" dirty="0" smtClean="0"/>
              <a:t>$10 </a:t>
            </a:r>
            <a:r>
              <a:rPr lang="en-US" dirty="0"/>
              <a:t>for that </a:t>
            </a:r>
            <a:r>
              <a:rPr lang="en-US" dirty="0" smtClean="0"/>
              <a:t>trip</a:t>
            </a:r>
          </a:p>
          <a:p>
            <a:r>
              <a:rPr lang="en-US" dirty="0" smtClean="0"/>
              <a:t>Driver is 0% productive while driving</a:t>
            </a:r>
            <a:endParaRPr lang="en-US" dirty="0"/>
          </a:p>
          <a:p>
            <a:endParaRPr lang="en-US" dirty="0"/>
          </a:p>
        </p:txBody>
      </p:sp>
      <p:sp>
        <p:nvSpPr>
          <p:cNvPr id="4" name="Date Placeholder 3"/>
          <p:cNvSpPr>
            <a:spLocks noGrp="1"/>
          </p:cNvSpPr>
          <p:nvPr>
            <p:ph type="dt" sz="half" idx="10"/>
          </p:nvPr>
        </p:nvSpPr>
        <p:spPr/>
        <p:txBody>
          <a:bodyPr/>
          <a:lstStyle/>
          <a:p>
            <a:fld id="{3A4B8A4E-C203-41C6-A2D0-9DFE0A3356F1}"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8</a:t>
            </a:fld>
            <a:endParaRPr lang="en-US"/>
          </a:p>
        </p:txBody>
      </p:sp>
      <p:pic>
        <p:nvPicPr>
          <p:cNvPr id="7" name="Picture 4" descr="http://christianonfire.com/wp-content/uploads/2014/01/road-r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8562" y="1647825"/>
            <a:ext cx="2328863"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2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Time Comparison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Driverless</a:t>
            </a:r>
          </a:p>
          <a:p>
            <a:r>
              <a:rPr lang="en-US" dirty="0" smtClean="0"/>
              <a:t>Assume </a:t>
            </a:r>
            <a:r>
              <a:rPr lang="en-US" dirty="0"/>
              <a:t>VOT =$</a:t>
            </a:r>
            <a:r>
              <a:rPr lang="en-US" dirty="0" smtClean="0"/>
              <a:t>20/</a:t>
            </a:r>
            <a:r>
              <a:rPr lang="en-US" dirty="0" err="1" smtClean="0"/>
              <a:t>hr</a:t>
            </a:r>
            <a:endParaRPr lang="en-US" dirty="0" smtClean="0"/>
          </a:p>
          <a:p>
            <a:r>
              <a:rPr lang="en-US" dirty="0" smtClean="0"/>
              <a:t>Assume 50% productivity</a:t>
            </a:r>
            <a:endParaRPr lang="en-US" dirty="0"/>
          </a:p>
          <a:p>
            <a:r>
              <a:rPr lang="en-US" dirty="0" smtClean="0"/>
              <a:t>No Build takes 2hrs </a:t>
            </a:r>
            <a:r>
              <a:rPr lang="en-US" dirty="0" smtClean="0"/>
              <a:t>=$</a:t>
            </a:r>
            <a:r>
              <a:rPr lang="en-US" dirty="0" smtClean="0"/>
              <a:t>40</a:t>
            </a:r>
            <a:endParaRPr lang="en-US" dirty="0" smtClean="0"/>
          </a:p>
          <a:p>
            <a:pPr lvl="1"/>
            <a:r>
              <a:rPr lang="en-US" dirty="0" smtClean="0"/>
              <a:t>+50</a:t>
            </a:r>
            <a:r>
              <a:rPr lang="en-US" dirty="0" smtClean="0"/>
              <a:t>% productive = </a:t>
            </a:r>
            <a:r>
              <a:rPr lang="en-US" dirty="0" smtClean="0"/>
              <a:t>$</a:t>
            </a:r>
            <a:r>
              <a:rPr lang="en-US" dirty="0" smtClean="0"/>
              <a:t>20</a:t>
            </a:r>
            <a:r>
              <a:rPr lang="en-US" dirty="0" smtClean="0"/>
              <a:t> </a:t>
            </a:r>
            <a:r>
              <a:rPr lang="en-US" dirty="0" smtClean="0"/>
              <a:t>bonus</a:t>
            </a:r>
          </a:p>
          <a:p>
            <a:pPr lvl="1"/>
            <a:r>
              <a:rPr lang="en-US" dirty="0" smtClean="0"/>
              <a:t>Net = </a:t>
            </a:r>
            <a:r>
              <a:rPr lang="en-US" b="1" dirty="0" smtClean="0"/>
              <a:t>$</a:t>
            </a:r>
            <a:r>
              <a:rPr lang="en-US" b="1" dirty="0" smtClean="0"/>
              <a:t>20</a:t>
            </a:r>
            <a:endParaRPr lang="en-US" b="1" dirty="0"/>
          </a:p>
          <a:p>
            <a:r>
              <a:rPr lang="en-US" dirty="0" smtClean="0"/>
              <a:t>Build takes 1.5hrs </a:t>
            </a:r>
            <a:r>
              <a:rPr lang="en-US" dirty="0"/>
              <a:t>= </a:t>
            </a:r>
            <a:r>
              <a:rPr lang="en-US" dirty="0" smtClean="0"/>
              <a:t>$30</a:t>
            </a:r>
          </a:p>
          <a:p>
            <a:pPr lvl="1"/>
            <a:r>
              <a:rPr lang="en-US" dirty="0" smtClean="0"/>
              <a:t>+50</a:t>
            </a:r>
            <a:r>
              <a:rPr lang="en-US" dirty="0" smtClean="0"/>
              <a:t>% productive = </a:t>
            </a:r>
            <a:r>
              <a:rPr lang="en-US" dirty="0" smtClean="0"/>
              <a:t>$15 </a:t>
            </a:r>
            <a:r>
              <a:rPr lang="en-US" dirty="0" smtClean="0"/>
              <a:t>bonus</a:t>
            </a:r>
          </a:p>
          <a:p>
            <a:pPr lvl="1"/>
            <a:r>
              <a:rPr lang="en-US" dirty="0" smtClean="0"/>
              <a:t>Net = </a:t>
            </a:r>
            <a:r>
              <a:rPr lang="en-US" b="1" dirty="0" smtClean="0"/>
              <a:t>$15</a:t>
            </a:r>
            <a:endParaRPr lang="en-US" b="1" dirty="0"/>
          </a:p>
          <a:p>
            <a:r>
              <a:rPr lang="en-US" dirty="0"/>
              <a:t>Congestion costs </a:t>
            </a:r>
            <a:r>
              <a:rPr lang="en-US" dirty="0" smtClean="0"/>
              <a:t>= </a:t>
            </a:r>
            <a:r>
              <a:rPr lang="en-US" b="1" dirty="0" smtClean="0"/>
              <a:t>$20-$15 = $5</a:t>
            </a:r>
            <a:endParaRPr lang="en-US" b="1" dirty="0"/>
          </a:p>
          <a:p>
            <a:r>
              <a:rPr lang="en-US" dirty="0"/>
              <a:t>Project reducing congestion saves </a:t>
            </a:r>
            <a:r>
              <a:rPr lang="en-US" dirty="0" smtClean="0"/>
              <a:t>ONLY $5 </a:t>
            </a:r>
            <a:r>
              <a:rPr lang="en-US" dirty="0"/>
              <a:t>for that </a:t>
            </a:r>
            <a:r>
              <a:rPr lang="en-US" dirty="0" smtClean="0"/>
              <a:t>trip</a:t>
            </a:r>
          </a:p>
        </p:txBody>
      </p:sp>
      <p:sp>
        <p:nvSpPr>
          <p:cNvPr id="4" name="Date Placeholder 3"/>
          <p:cNvSpPr>
            <a:spLocks noGrp="1"/>
          </p:cNvSpPr>
          <p:nvPr>
            <p:ph type="dt" sz="half" idx="10"/>
          </p:nvPr>
        </p:nvSpPr>
        <p:spPr/>
        <p:txBody>
          <a:bodyPr/>
          <a:lstStyle/>
          <a:p>
            <a:fld id="{CF905521-AD96-43D9-9387-56486C2FEF74}" type="datetime4">
              <a:rPr lang="en-US" smtClean="0"/>
              <a:pPr/>
              <a:t>October 27, 2014</a:t>
            </a:fld>
            <a:endParaRPr lang="en-US"/>
          </a:p>
        </p:txBody>
      </p:sp>
      <p:sp>
        <p:nvSpPr>
          <p:cNvPr id="5" name="Footer Placeholder 4"/>
          <p:cNvSpPr>
            <a:spLocks noGrp="1"/>
          </p:cNvSpPr>
          <p:nvPr>
            <p:ph type="ftr" sz="quarter" idx="11"/>
          </p:nvPr>
        </p:nvSpPr>
        <p:spPr/>
        <p:txBody>
          <a:bodyPr/>
          <a:lstStyle/>
          <a:p>
            <a:r>
              <a:rPr lang="en-US" smtClean="0"/>
              <a:t>edrgroup.com     www.DriverlessTransportation.com</a:t>
            </a:r>
            <a:endParaRPr lang="en-US"/>
          </a:p>
        </p:txBody>
      </p:sp>
      <p:sp>
        <p:nvSpPr>
          <p:cNvPr id="6" name="Slide Number Placeholder 5"/>
          <p:cNvSpPr>
            <a:spLocks noGrp="1"/>
          </p:cNvSpPr>
          <p:nvPr>
            <p:ph type="sldNum" sz="quarter" idx="12"/>
          </p:nvPr>
        </p:nvSpPr>
        <p:spPr/>
        <p:txBody>
          <a:bodyPr/>
          <a:lstStyle/>
          <a:p>
            <a:fld id="{8B67B545-7826-4E9A-9FE1-B117AD45BCFE}" type="slidenum">
              <a:rPr lang="en-US" smtClean="0"/>
              <a:pPr/>
              <a:t>9</a:t>
            </a:fld>
            <a:endParaRPr lang="en-US"/>
          </a:p>
        </p:txBody>
      </p:sp>
      <p:pic>
        <p:nvPicPr>
          <p:cNvPr id="8" name="Picture 2" descr="http://c.fastcompany.net/multisite_files/fastcompany/poster/2014/04/3028586-poster-p-2-the-ultimate-driverless-car-report-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6629" y="1673950"/>
            <a:ext cx="2442754" cy="137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7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T">
  <a:themeElements>
    <a:clrScheme name="DT">
      <a:dk1>
        <a:sysClr val="windowText" lastClr="000000"/>
      </a:dk1>
      <a:lt1>
        <a:sysClr val="window" lastClr="FFFFFF"/>
      </a:lt1>
      <a:dk2>
        <a:srgbClr val="464646"/>
      </a:dk2>
      <a:lt2>
        <a:srgbClr val="B5E8F3"/>
      </a:lt2>
      <a:accent1>
        <a:srgbClr val="2DA2BF"/>
      </a:accent1>
      <a:accent2>
        <a:srgbClr val="A5A5A5"/>
      </a:accent2>
      <a:accent3>
        <a:srgbClr val="EB641B"/>
      </a:accent3>
      <a:accent4>
        <a:srgbClr val="7F7F7F"/>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3400</TotalTime>
  <Words>1267</Words>
  <Application>Microsoft Office PowerPoint</Application>
  <PresentationFormat>On-screen Show (4:3)</PresentationFormat>
  <Paragraphs>368</Paragraphs>
  <Slides>29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Segoe UI Emoji</vt:lpstr>
      <vt:lpstr>Webdings</vt:lpstr>
      <vt:lpstr>DT</vt:lpstr>
      <vt:lpstr>Driverless Transportation  What Should You Be Planning For</vt:lpstr>
      <vt:lpstr>DriverlessTransportation.com</vt:lpstr>
      <vt:lpstr>About EDR Group</vt:lpstr>
      <vt:lpstr>About EDR Group</vt:lpstr>
      <vt:lpstr>ECONOMIC MODELS</vt:lpstr>
      <vt:lpstr>Value of Time</vt:lpstr>
      <vt:lpstr>Productive Travel Time</vt:lpstr>
      <vt:lpstr>Example of Time Comparison</vt:lpstr>
      <vt:lpstr>Example of Time Comparison</vt:lpstr>
      <vt:lpstr>Depends on Level of Analysis</vt:lpstr>
      <vt:lpstr>Some Math</vt:lpstr>
      <vt:lpstr>Network Effects</vt:lpstr>
      <vt:lpstr>Freight</vt:lpstr>
      <vt:lpstr>Back to Economic Impacts</vt:lpstr>
      <vt:lpstr>Planning For All of This</vt:lpstr>
      <vt:lpstr>TREDIS®</vt:lpstr>
      <vt:lpstr>PowerPoint Presentation</vt:lpstr>
      <vt:lpstr>Driverless Transportation Is Coming…</vt:lpstr>
      <vt:lpstr>Moving Even Faster in 2014</vt:lpstr>
      <vt:lpstr>What Is Driving This Change?</vt:lpstr>
      <vt:lpstr>It’s Going To Be Big</vt:lpstr>
      <vt:lpstr>Bigger Still, According to Morgan Stanley</vt:lpstr>
      <vt:lpstr>And It will Impact A Lot</vt:lpstr>
      <vt:lpstr>NHTSA Levels</vt:lpstr>
      <vt:lpstr>Levels Are Not Sufficient</vt:lpstr>
      <vt:lpstr>Where Are We Today</vt:lpstr>
      <vt:lpstr>Where Are We Today</vt:lpstr>
      <vt:lpstr>What’s On The Horizon</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Estrada</dc:creator>
  <cp:keywords>Driverless Transportation template;www.driverlesstransportation.com</cp:keywords>
  <cp:lastModifiedBy>Michael Rodriguez</cp:lastModifiedBy>
  <cp:revision>38</cp:revision>
  <dcterms:created xsi:type="dcterms:W3CDTF">2013-10-30T14:37:07Z</dcterms:created>
  <dcterms:modified xsi:type="dcterms:W3CDTF">2014-10-27T12:47:49Z</dcterms:modified>
</cp:coreProperties>
</file>