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8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9" r:id="rId19"/>
    <p:sldId id="403" r:id="rId20"/>
    <p:sldId id="404" r:id="rId21"/>
    <p:sldId id="405" r:id="rId22"/>
    <p:sldId id="402" r:id="rId23"/>
    <p:sldId id="407" r:id="rId24"/>
    <p:sldId id="408" r:id="rId25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M" initials="C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80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706E-AF04-49BE-B634-399154D01ECE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AF98-B589-457B-B834-5786FDEC5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069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275A88EA-1725-4EC2-8407-DC0B4EC0F2F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33" tIns="46217" rIns="92433" bIns="462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794CFB97-ACCF-4EAA-B8C6-227896EA6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60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Federal</a:t>
            </a:r>
          </a:p>
          <a:p>
            <a:pPr lvl="2"/>
            <a:r>
              <a:rPr lang="en-US" sz="1600" dirty="0" smtClean="0"/>
              <a:t>Within three years of enactment of MAP-21, DOT to develop a </a:t>
            </a:r>
            <a:r>
              <a:rPr lang="en-US" sz="1600" u="sng" dirty="0" smtClean="0"/>
              <a:t>national freight strategic plan</a:t>
            </a:r>
            <a:r>
              <a:rPr lang="en-US" sz="1600" dirty="0" smtClean="0"/>
              <a:t> in consultation with States and other stakeholders, and to update the plan every five years. </a:t>
            </a:r>
          </a:p>
          <a:p>
            <a:pPr lvl="1"/>
            <a:r>
              <a:rPr lang="en-US" sz="2000" dirty="0" smtClean="0"/>
              <a:t>State</a:t>
            </a:r>
          </a:p>
          <a:p>
            <a:pPr lvl="2"/>
            <a:r>
              <a:rPr lang="en-US" sz="1600" dirty="0" smtClean="0"/>
              <a:t>Encourage each State to establish a </a:t>
            </a:r>
            <a:r>
              <a:rPr lang="en-US" sz="1600" u="sng" dirty="0" smtClean="0"/>
              <a:t>freight advisory committee</a:t>
            </a:r>
            <a:r>
              <a:rPr lang="en-US" sz="1600" dirty="0" smtClean="0"/>
              <a:t> composed of a representative cross-section of public- and private-sector freight stakeholders. </a:t>
            </a:r>
          </a:p>
          <a:p>
            <a:pPr lvl="2"/>
            <a:r>
              <a:rPr lang="en-US" sz="1600" dirty="0" smtClean="0"/>
              <a:t>Encourage each State to develop a </a:t>
            </a:r>
            <a:r>
              <a:rPr lang="en-US" sz="1600" u="sng" dirty="0" smtClean="0"/>
              <a:t>comprehensive plan</a:t>
            </a:r>
            <a:r>
              <a:rPr lang="en-US" sz="1600" dirty="0" smtClean="0"/>
              <a:t> </a:t>
            </a:r>
            <a:r>
              <a:rPr lang="en-US" sz="1600" u="sng" dirty="0" smtClean="0"/>
              <a:t>for its immediate and long-range freight-related planning and investment</a:t>
            </a:r>
            <a:r>
              <a:rPr lang="en-US" sz="1600" dirty="0" smtClean="0"/>
              <a:t>. </a:t>
            </a:r>
          </a:p>
          <a:p>
            <a:pPr lvl="1"/>
            <a:r>
              <a:rPr lang="en-US" sz="2000" dirty="0" smtClean="0"/>
              <a:t>MPO</a:t>
            </a:r>
          </a:p>
          <a:p>
            <a:pPr lvl="2"/>
            <a:r>
              <a:rPr lang="en-US" sz="1600" dirty="0" smtClean="0"/>
              <a:t>Continues ability for freight shippers and providers of freight transportation services to participate in metropolitan transportation planning processes. </a:t>
            </a:r>
          </a:p>
          <a:p>
            <a:pPr lvl="2"/>
            <a:r>
              <a:rPr lang="en-US" sz="1600" dirty="0" smtClean="0"/>
              <a:t>Continues requirement that planning processes provide for consideration of projects and strategies to</a:t>
            </a:r>
          </a:p>
          <a:p>
            <a:pPr lvl="3"/>
            <a:r>
              <a:rPr lang="en-US" sz="1400" dirty="0" smtClean="0"/>
              <a:t>increase the accessibility and mobility of people and for freight; and</a:t>
            </a:r>
          </a:p>
          <a:p>
            <a:pPr lvl="3"/>
            <a:r>
              <a:rPr lang="en-US" sz="1400" dirty="0" smtClean="0"/>
              <a:t>enhance the integration and connectivity of the transportation system, across and between modes, for people and freight.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Small and medium-sized MPOs often rely heavily on statewide freight studies and plans to provide guidance on local freight planning</a:t>
            </a:r>
          </a:p>
          <a:p>
            <a:pPr lvl="1"/>
            <a:r>
              <a:rPr lang="en-US" sz="1800" dirty="0" smtClean="0"/>
              <a:t>Statewide efforts put more emphasis on major metropolitan areas and on interstate and state highways.</a:t>
            </a:r>
          </a:p>
          <a:p>
            <a:pPr lvl="1"/>
            <a:r>
              <a:rPr lang="en-US" sz="1800" dirty="0" smtClean="0"/>
              <a:t>The statewide analysis and recommendations are at a higher level and not detailed enough to accommodate the needs of the smaller urban areas.</a:t>
            </a:r>
          </a:p>
          <a:p>
            <a:pPr lvl="1"/>
            <a:r>
              <a:rPr lang="en-US" sz="1800" dirty="0" smtClean="0"/>
              <a:t>GDOT Freight Plan – 3 recommended infrastructure improvements for the Savannah area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Need comprehensive understanding of impacts of freight on local infrastructure, land use and economic development </a:t>
            </a:r>
          </a:p>
          <a:p>
            <a:pPr lvl="1"/>
            <a:r>
              <a:rPr lang="en-US" sz="1600" dirty="0" smtClean="0"/>
              <a:t>Freight movements are a local issue and places pressure on the local infrastructure </a:t>
            </a:r>
          </a:p>
          <a:p>
            <a:pPr lvl="1"/>
            <a:r>
              <a:rPr lang="en-US" sz="1600" dirty="0" smtClean="0"/>
              <a:t>Freight movements impacts the local land use, economic development, safety and security, community quality of life, and the natural environment</a:t>
            </a:r>
          </a:p>
          <a:p>
            <a:pPr lvl="1"/>
            <a:r>
              <a:rPr lang="en-US" sz="1600" dirty="0" smtClean="0"/>
              <a:t>MPO and local planning and economic development agencies need to work together for better freight-related land use planning .</a:t>
            </a:r>
          </a:p>
          <a:p>
            <a:pPr lvl="2"/>
            <a:r>
              <a:rPr lang="en-US" sz="1400" dirty="0" smtClean="0"/>
              <a:t>The Savannah, GA region has a population of around 300,000 but is the home of the nation’s fourth largest container port and the Georgia Port Authority, which impacts the region as well as inter-modal freight traffic.</a:t>
            </a:r>
          </a:p>
          <a:p>
            <a:pPr lvl="2"/>
            <a:r>
              <a:rPr lang="en-US" sz="1400" dirty="0" smtClean="0"/>
              <a:t>Savannah is also home to one of the largest military installations in the nation – Hunter Army Airfield /Fort Stewart – which has a profound impact on the region’s transportation system and economic development.</a:t>
            </a:r>
          </a:p>
          <a:p>
            <a:pPr marL="0" indent="0">
              <a:buNone/>
            </a:pPr>
            <a:r>
              <a:rPr lang="en-US" sz="2000" dirty="0" smtClean="0"/>
              <a:t>Need to integrate with statewide effort by focusing on last-mile connections</a:t>
            </a:r>
          </a:p>
          <a:p>
            <a:pPr lvl="1"/>
            <a:r>
              <a:rPr lang="en-US" sz="1600" dirty="0" smtClean="0"/>
              <a:t>Specific infrastructure improvement recommendations will be incorporated into the MPO planning process – MTP, TIP, CMP,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dirty="0" smtClean="0"/>
              <a:t>Provide a blueprint for freight-related infrastructure improvements, resource allocation, land use planning, and economic development for the Savannah Area</a:t>
            </a:r>
          </a:p>
          <a:p>
            <a:pPr lvl="1"/>
            <a:r>
              <a:rPr lang="en-US" sz="2000" dirty="0" smtClean="0"/>
              <a:t>Understand current and projected freight movements</a:t>
            </a:r>
          </a:p>
          <a:p>
            <a:pPr lvl="1"/>
            <a:r>
              <a:rPr lang="en-US" sz="2000" dirty="0" smtClean="0"/>
              <a:t>Understand current and projected freight needs</a:t>
            </a:r>
          </a:p>
          <a:p>
            <a:pPr lvl="1"/>
            <a:r>
              <a:rPr lang="en-US" sz="2000" dirty="0" smtClean="0"/>
              <a:t>Provide linkage between freight and economic activities</a:t>
            </a:r>
          </a:p>
          <a:p>
            <a:pPr lvl="1"/>
            <a:r>
              <a:rPr lang="en-US" sz="2000" dirty="0" smtClean="0"/>
              <a:t>Provide linkage between freight and land use</a:t>
            </a:r>
          </a:p>
          <a:p>
            <a:pPr lvl="1"/>
            <a:r>
              <a:rPr lang="en-US" sz="2000" dirty="0" smtClean="0"/>
              <a:t>Recommend strategies to improve freight movements, service delivery, infrastructure investments, and land use planning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 err="1" smtClean="0"/>
              <a:t>Transearch</a:t>
            </a:r>
            <a:r>
              <a:rPr lang="en-US" sz="1800" dirty="0" smtClean="0"/>
              <a:t> data – used by state DOTs and larger MPOs with more financial resources.  Database is licensed to the specific agency and cannot be shared.  </a:t>
            </a:r>
          </a:p>
          <a:p>
            <a:pPr lvl="0"/>
            <a:r>
              <a:rPr lang="en-US" sz="1800" dirty="0" smtClean="0"/>
              <a:t>Freight Analysis Framework (FAF) and US Census Longitudinal Employer-Household Dynamics (LEHD) data</a:t>
            </a:r>
          </a:p>
          <a:p>
            <a:pPr lvl="1"/>
            <a:r>
              <a:rPr lang="en-US" sz="1600" dirty="0" smtClean="0"/>
              <a:t>Free</a:t>
            </a:r>
          </a:p>
          <a:p>
            <a:pPr lvl="1"/>
            <a:r>
              <a:rPr lang="en-US" sz="1600" dirty="0" smtClean="0"/>
              <a:t>Used to obtain information on key modes, freight corridors, commodities, tonnage, value, as well as freight origins and destinations trough disaggregation</a:t>
            </a:r>
          </a:p>
          <a:p>
            <a:pPr lvl="1"/>
            <a:r>
              <a:rPr lang="en-US" sz="1600" dirty="0" smtClean="0"/>
              <a:t>Information to be supplemented by reports and plans of the local economic development and freight transportation agencies as well as industry survey results  </a:t>
            </a:r>
          </a:p>
          <a:p>
            <a:pPr lvl="1"/>
            <a:r>
              <a:rPr lang="en-US" sz="1600" dirty="0" smtClean="0"/>
              <a:t>Output to be validated by input provided through the freight advisory committee process</a:t>
            </a:r>
          </a:p>
          <a:p>
            <a:r>
              <a:rPr lang="en-US" sz="2400" dirty="0" smtClean="0"/>
              <a:t>Freight Analysis Framework 3.3</a:t>
            </a:r>
          </a:p>
          <a:p>
            <a:pPr lvl="1"/>
            <a:r>
              <a:rPr lang="en-US" sz="2400" dirty="0" smtClean="0"/>
              <a:t>Based on 2007 Commodity Flow Survey</a:t>
            </a:r>
          </a:p>
          <a:p>
            <a:pPr lvl="1"/>
            <a:r>
              <a:rPr lang="en-US" sz="2400" dirty="0" smtClean="0"/>
              <a:t>2011 Provisional FAF and Forecast to 2040</a:t>
            </a:r>
          </a:p>
          <a:p>
            <a:r>
              <a:rPr lang="en-US" sz="2400" dirty="0" smtClean="0"/>
              <a:t>County Business Patterns</a:t>
            </a:r>
          </a:p>
          <a:p>
            <a:pPr lvl="1"/>
            <a:r>
              <a:rPr lang="en-US" sz="2400" dirty="0" smtClean="0"/>
              <a:t>Annual series that provides subnational economic data by industry</a:t>
            </a:r>
          </a:p>
          <a:p>
            <a:r>
              <a:rPr lang="en-US" sz="2400" dirty="0" smtClean="0"/>
              <a:t>BEA Input-Output Accounts Data</a:t>
            </a:r>
          </a:p>
          <a:p>
            <a:pPr lvl="1"/>
            <a:r>
              <a:rPr lang="en-US" sz="2400" dirty="0" smtClean="0"/>
              <a:t>Relationships between various industries in the economy</a:t>
            </a:r>
          </a:p>
          <a:p>
            <a:r>
              <a:rPr lang="en-US" sz="2400" dirty="0" smtClean="0"/>
              <a:t>Longitudinal Employment Household Dynamics (LEHD)</a:t>
            </a:r>
          </a:p>
          <a:p>
            <a:pPr lvl="1"/>
            <a:r>
              <a:rPr lang="en-US" sz="2400" dirty="0" smtClean="0"/>
              <a:t>Provides Census Block level jobs data</a:t>
            </a:r>
          </a:p>
          <a:p>
            <a:r>
              <a:rPr lang="en-US" sz="2400" dirty="0" smtClean="0"/>
              <a:t>USDA Agriculture Data</a:t>
            </a:r>
          </a:p>
          <a:p>
            <a:pPr lvl="1"/>
            <a:r>
              <a:rPr lang="en-US" sz="2400" dirty="0" smtClean="0"/>
              <a:t>Farm Employment</a:t>
            </a:r>
          </a:p>
          <a:p>
            <a:r>
              <a:rPr lang="en-US" sz="2400" dirty="0" smtClean="0"/>
              <a:t>Coal Generated </a:t>
            </a:r>
            <a:r>
              <a:rPr lang="en-US" sz="2400" dirty="0" err="1" smtClean="0"/>
              <a:t>MWh</a:t>
            </a:r>
            <a:r>
              <a:rPr lang="en-US" sz="2400" dirty="0" smtClean="0"/>
              <a:t> from EIA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58A3-960D-46D1-9E00-2EA390B06976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74AC-ADA9-49D7-AE4E-964CC0E2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450D-2A41-44ED-91F6-BE1F31A15862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7DB4-C997-4EB7-A1BE-66D090B1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030A-704B-41B8-A0B4-DD5D94AD14B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03FE-0A82-4DE8-B325-35E6E5E2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0D75-6710-477D-90B6-18A878B2D8DC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84F0-AC41-465F-B394-14D45CE10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C44D-9B59-4AA9-9970-74F4C767C159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8226-DC1A-4854-AA24-6AED8373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CEB6-83EF-4430-BA99-24C3B11867A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DCA9-1822-415A-A030-816C16D4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220E-6290-4CB2-9F8E-D4EDC0DCDE1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21F6-2ACB-45DE-86AB-C964E56F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8AA3-3773-4C06-927D-C5FA6C1D5B6D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EC15-848C-43C6-989B-6439E5BD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B1FF-A4F0-4964-B6AA-215396939DC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5390-CCAB-4991-BB8B-A4FC9042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394E-5824-44D1-8E94-714D8D295A3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1912-F04E-4914-A3F1-D214B1B61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7CAE-5ACF-4B60-9FD6-F10C0F42E3F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0553-F28C-40B2-9F9F-B03F0CA0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F292DE-58F1-4AB9-843F-1B9846C40890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47F64-9847-4B58-9436-4A7B38CE4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hempc.org/Transportation/FreightTransportationPlans.html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wangw@thempc.org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2522537"/>
            <a:ext cx="61722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Freight Transportation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Savannah, 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70104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AMPO Conference - October 23, 2014</a:t>
            </a:r>
          </a:p>
        </p:txBody>
      </p:sp>
      <p:pic>
        <p:nvPicPr>
          <p:cNvPr id="2052" name="Picture 19" descr="RobertEdgePkwy1.jpg"/>
          <p:cNvPicPr>
            <a:picLocks noChangeAspect="1" noChangeArrowheads="1"/>
          </p:cNvPicPr>
          <p:nvPr/>
        </p:nvPicPr>
        <p:blipFill>
          <a:blip r:embed="rId2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4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1643" y="96043"/>
            <a:ext cx="39497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9342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Freight Analysis Framework (FAF)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County Business Patterns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BEA Input-Output Accounts Data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Longitudinal Employment Household Dynamics (LEHD)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USDA Agriculture Data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Coal Generated </a:t>
            </a:r>
            <a:r>
              <a:rPr lang="en-US" sz="2400" dirty="0" err="1"/>
              <a:t>MWh</a:t>
            </a:r>
            <a:r>
              <a:rPr lang="en-US" sz="2400" dirty="0"/>
              <a:t> from EIA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114800"/>
            <a:ext cx="2137918" cy="2467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42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32004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b="1" dirty="0"/>
              <a:t>Methodology </a:t>
            </a:r>
            <a:r>
              <a:rPr lang="en-US" sz="2400" dirty="0"/>
              <a:t>- Build a relationship between commodity production and consumption and industry and population by freight district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376084"/>
            <a:ext cx="3764972" cy="48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6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20574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b="1" dirty="0"/>
              <a:t>Results – </a:t>
            </a:r>
            <a:r>
              <a:rPr lang="en-US" sz="2400" dirty="0"/>
              <a:t>Information on key modes, freight corridors, commodities, tonnage, value, as well as freight origins and destinations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b="8436"/>
          <a:stretch/>
        </p:blipFill>
        <p:spPr bwMode="auto">
          <a:xfrm>
            <a:off x="1981200" y="3505200"/>
            <a:ext cx="22860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175679"/>
              </p:ext>
            </p:extLst>
          </p:nvPr>
        </p:nvGraphicFramePr>
        <p:xfrm>
          <a:off x="4495800" y="3505200"/>
          <a:ext cx="4247147" cy="295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547"/>
                <a:gridCol w="1612232"/>
                <a:gridCol w="902368"/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Destination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KTons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211.1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183.1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124.7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Houston, TX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80.3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Minneapolis, MN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Minneapolis, MN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74.2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State of Georgia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54.7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6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</a:t>
            </a:r>
            <a:r>
              <a:rPr lang="en-US" dirty="0" smtClean="0"/>
              <a:t>Disaggregation</a:t>
            </a:r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r="1528" b="8437"/>
          <a:stretch/>
        </p:blipFill>
        <p:spPr bwMode="auto">
          <a:xfrm>
            <a:off x="2057400" y="2240280"/>
            <a:ext cx="34290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r="1733" b="10024"/>
          <a:stretch/>
        </p:blipFill>
        <p:spPr bwMode="auto">
          <a:xfrm>
            <a:off x="5486400" y="2240280"/>
            <a:ext cx="3124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311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</a:t>
            </a:r>
            <a:r>
              <a:rPr lang="en-US" dirty="0" smtClean="0"/>
              <a:t>Disaggregation</a:t>
            </a:r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121798"/>
              </p:ext>
            </p:extLst>
          </p:nvPr>
        </p:nvGraphicFramePr>
        <p:xfrm>
          <a:off x="5181600" y="2286000"/>
          <a:ext cx="3760850" cy="3657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991"/>
                <a:gridCol w="1281646"/>
                <a:gridCol w="891213"/>
              </a:tblGrid>
              <a:tr h="281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Destination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KTons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1,557.2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1,467.3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1,169.7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Liberty County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937.5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Newark, NJ (New York)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22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866.8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Newark, NJ (New York)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 dirty="0">
                          <a:effectLst/>
                        </a:rPr>
                        <a:t>864.8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035024"/>
              </p:ext>
            </p:extLst>
          </p:nvPr>
        </p:nvGraphicFramePr>
        <p:xfrm>
          <a:off x="1752600" y="2286000"/>
          <a:ext cx="3352800" cy="369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1259115"/>
                <a:gridCol w="798285"/>
              </a:tblGrid>
              <a:tr h="47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Destination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KTons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 dirty="0">
                          <a:effectLst/>
                        </a:rPr>
                        <a:t>2,413.2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942.6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801.8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746.2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of Georgia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695.0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 dirty="0">
                          <a:effectLst/>
                        </a:rPr>
                        <a:t>687.7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9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</a:t>
            </a:r>
            <a:r>
              <a:rPr lang="en-US" dirty="0" smtClean="0"/>
              <a:t>Disaggregation</a:t>
            </a:r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6029325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38700" y="2057400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2040 Mode Values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95800"/>
            <a:ext cx="5153025" cy="22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87337" y="4191000"/>
            <a:ext cx="462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2040 Top Ten Commodity  by Tonnage by Truck </a:t>
            </a:r>
          </a:p>
        </p:txBody>
      </p:sp>
    </p:spTree>
    <p:extLst>
      <p:ext uri="{BB962C8B-B14F-4D97-AF65-F5344CB8AC3E}">
        <p14:creationId xmlns:p14="http://schemas.microsoft.com/office/powerpoint/2010/main" xmlns="" val="29464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Other Data sources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State DOT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Rail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Statewide Freight and Logistics Plan 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Crash Data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Traffic Data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Bottlenecks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Regional/Local Level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MPO Travel Demand Model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Local Reports (airport, port, SEDA, other)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Comprehensive Plans (DCA website)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93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42672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State DOT Data sources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Safety and Security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“Hot Spots” - locations with high truck crashes or rail related </a:t>
            </a:r>
            <a:r>
              <a:rPr lang="en-US" sz="1900" dirty="0" smtClean="0"/>
              <a:t>accidents</a:t>
            </a:r>
            <a:endParaRPr lang="en-US" sz="1900" dirty="0"/>
          </a:p>
          <a:p>
            <a:pPr lvl="1">
              <a:buClr>
                <a:srgbClr val="006600"/>
              </a:buClr>
            </a:pPr>
            <a:r>
              <a:rPr lang="en-US" sz="2400" dirty="0"/>
              <a:t>Bottlenecks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AM and/or PM time period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Traffic direction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Level of service (LOS) grade from the survey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Weighted according to AADT on the segment</a:t>
            </a:r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" t="7939"/>
          <a:stretch/>
        </p:blipFill>
        <p:spPr bwMode="auto">
          <a:xfrm>
            <a:off x="6759094" y="1500821"/>
            <a:ext cx="1868855" cy="227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9094" y="3918093"/>
            <a:ext cx="1862030" cy="24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6477000" cy="61595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Regional/Local Data sources</a:t>
            </a:r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362200"/>
            <a:ext cx="3200400" cy="41416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362200"/>
            <a:ext cx="306185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8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Lessons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Free data available for smaller MPOs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Supplement information by local reports/plans and industry survey results  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Validate output by freight advisory committee process</a:t>
            </a:r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10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Presentation 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 smtClean="0"/>
              <a:t>Why MPO Freight Planning</a:t>
            </a:r>
          </a:p>
          <a:p>
            <a:pPr lvl="0">
              <a:buClr>
                <a:srgbClr val="006600"/>
              </a:buClr>
            </a:pPr>
            <a:r>
              <a:rPr lang="en-US" dirty="0" smtClean="0"/>
              <a:t>CORE MPO Freight Plan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Overview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Study Area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Data (November 5, 2014 FHWA Webinar – Using FAF data for Freight Planning)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Freight advisory committee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38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altLang="en-US" sz="3600" b="1" dirty="0"/>
              <a:t>CORE MPO Freight Plan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dirty="0" smtClean="0"/>
              <a:t>Freight Advisory Committee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Who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Airport, rail, and seaport representatives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Carriers, shippers, and freight industry workforce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Economic development agencies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Local governments</a:t>
            </a:r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46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altLang="en-US" sz="3600" b="1" dirty="0"/>
              <a:t>CORE MPO Freight Plan 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dirty="0" smtClean="0"/>
              <a:t>Freight Advisory Committee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Critical Roles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Review MPO’s freight-centric goals and objectives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freight data and input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Help validate study output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liaison between MPO and freight community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Help more people understand MPO process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regional perspective and collaboration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Possible opportunity for private investment in select projects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Establish an advisory committee to MPO Board</a:t>
            </a:r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58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371601"/>
            <a:ext cx="6172200" cy="615950"/>
          </a:xfrm>
        </p:spPr>
        <p:txBody>
          <a:bodyPr/>
          <a:lstStyle/>
          <a:p>
            <a:pPr marL="0" indent="0" algn="ctr">
              <a:buClr>
                <a:srgbClr val="006600"/>
              </a:buClr>
              <a:buNone/>
            </a:pPr>
            <a:r>
              <a:rPr lang="en-US" dirty="0" smtClean="0"/>
              <a:t>Project Website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http://www.thempc.org/Transportation/FreightTransportationPlans.html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4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6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86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2209800"/>
            <a:ext cx="6858000" cy="615950"/>
          </a:xfrm>
        </p:spPr>
        <p:txBody>
          <a:bodyPr/>
          <a:lstStyle/>
          <a:p>
            <a:pPr marL="0" indent="0" algn="ctr">
              <a:buClr>
                <a:srgbClr val="006600"/>
              </a:buClr>
              <a:buNone/>
            </a:pPr>
            <a:r>
              <a:rPr lang="en-US" sz="3600" b="1" dirty="0" smtClean="0"/>
              <a:t>Questions?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7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922145"/>
            <a:ext cx="6858000" cy="615950"/>
          </a:xfrm>
        </p:spPr>
        <p:txBody>
          <a:bodyPr/>
          <a:lstStyle/>
          <a:p>
            <a:pPr marL="0" indent="0" algn="ctr">
              <a:buClr>
                <a:srgbClr val="006600"/>
              </a:buClr>
              <a:buNone/>
            </a:pPr>
            <a:r>
              <a:rPr lang="en-US" b="1" dirty="0"/>
              <a:t>Thank You!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b="1" dirty="0"/>
              <a:t>				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b="1" dirty="0"/>
              <a:t>Contact Information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 err="1"/>
              <a:t>Zhongze</a:t>
            </a:r>
            <a:r>
              <a:rPr lang="en-US" sz="1600" dirty="0"/>
              <a:t> (</a:t>
            </a:r>
            <a:r>
              <a:rPr lang="en-US" sz="1600" dirty="0" err="1"/>
              <a:t>Wykoda</a:t>
            </a:r>
            <a:r>
              <a:rPr lang="en-US" sz="1600" dirty="0"/>
              <a:t>) Wang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Transportation Administrator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Chatham County - Savannah Metropolitan Planning Commission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110 E. State Street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Savannah, GA 31401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Phone: 912-651-1466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1600" dirty="0"/>
              <a:t>Email: </a:t>
            </a:r>
            <a:r>
              <a:rPr lang="en-US" sz="1600" dirty="0">
                <a:hlinkClick r:id="rId3"/>
              </a:rPr>
              <a:t>wangw@thempc.org</a:t>
            </a:r>
            <a:endParaRPr lang="en-US" sz="1600" dirty="0"/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lvl="1"/>
            <a:endParaRPr lang="en-US" sz="1900" dirty="0" smtClean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4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6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2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51816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MAP-21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Federal</a:t>
            </a:r>
          </a:p>
          <a:p>
            <a:pPr lvl="2">
              <a:buClr>
                <a:srgbClr val="006600"/>
              </a:buClr>
            </a:pPr>
            <a:r>
              <a:rPr lang="en-US" sz="1900" dirty="0" smtClean="0"/>
              <a:t>National </a:t>
            </a:r>
            <a:r>
              <a:rPr lang="en-US" sz="1900" dirty="0"/>
              <a:t>freight strategic plan 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State</a:t>
            </a:r>
          </a:p>
          <a:p>
            <a:pPr lvl="2">
              <a:buClr>
                <a:srgbClr val="006600"/>
              </a:buClr>
            </a:pPr>
            <a:r>
              <a:rPr lang="en-US" sz="1900" dirty="0" smtClean="0"/>
              <a:t>Freight </a:t>
            </a:r>
            <a:r>
              <a:rPr lang="en-US" sz="1900" dirty="0"/>
              <a:t>advisory committee </a:t>
            </a:r>
          </a:p>
          <a:p>
            <a:pPr lvl="2">
              <a:buClr>
                <a:srgbClr val="006600"/>
              </a:buClr>
            </a:pPr>
            <a:r>
              <a:rPr lang="en-US" sz="1900" dirty="0" smtClean="0"/>
              <a:t>Comprehensive </a:t>
            </a:r>
            <a:r>
              <a:rPr lang="en-US" sz="1900" dirty="0"/>
              <a:t>plan for immediate and long-range freight-related planning and investment.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MPO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Freight shippers and freight transportation services providers participate in MPO process 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MPO planning processes consider projects and strategies to</a:t>
            </a:r>
          </a:p>
          <a:p>
            <a:pPr lvl="3">
              <a:buClr>
                <a:srgbClr val="006600"/>
              </a:buClr>
            </a:pPr>
            <a:r>
              <a:rPr lang="en-US" sz="1700" dirty="0"/>
              <a:t>Increase accessibility and mobility of people and for freight</a:t>
            </a:r>
          </a:p>
          <a:p>
            <a:pPr lvl="3">
              <a:buClr>
                <a:srgbClr val="006600"/>
              </a:buClr>
            </a:pPr>
            <a:r>
              <a:rPr lang="en-US" sz="1700" dirty="0"/>
              <a:t>Enhance integration and connectivity of the transportation system, across and between modes, for people and freight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11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24384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kern="1100" spc="-50" dirty="0"/>
              <a:t>GDOT Freight &amp; Logistics </a:t>
            </a:r>
            <a:r>
              <a:rPr lang="en-US" kern="1100" spc="-50" dirty="0" smtClean="0"/>
              <a:t>Plan: </a:t>
            </a:r>
            <a:r>
              <a:rPr lang="en-US" sz="2700" i="1" dirty="0" smtClean="0"/>
              <a:t>Macro-scale</a:t>
            </a:r>
            <a:endParaRPr lang="en-US" sz="2700" i="1" dirty="0"/>
          </a:p>
          <a:p>
            <a:pPr lvl="1">
              <a:buClr>
                <a:srgbClr val="006600"/>
              </a:buClr>
            </a:pPr>
            <a:r>
              <a:rPr lang="en-US" sz="2400" dirty="0"/>
              <a:t>Emphasis on connectivity, efficiency and safety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All modes analyzed:  road, rail, air, and marine ports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Goods movement within, to/from, and through Georgia</a:t>
            </a:r>
          </a:p>
          <a:p>
            <a:pPr lvl="1">
              <a:buClr>
                <a:srgbClr val="006600"/>
              </a:buClr>
            </a:pPr>
            <a:r>
              <a:rPr lang="en-US" sz="2400" spc="-50" dirty="0"/>
              <a:t>Focus on key corridors and major “last mile” routes</a:t>
            </a:r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49780" y="3774988"/>
            <a:ext cx="6597161" cy="2549612"/>
            <a:chOff x="1905000" y="4093737"/>
            <a:chExt cx="6978161" cy="2696857"/>
          </a:xfrm>
        </p:grpSpPr>
        <p:pic>
          <p:nvPicPr>
            <p:cNvPr id="10" name="Picture 9" descr="County Tons All modes.jpg"/>
            <p:cNvPicPr>
              <a:picLocks noChangeAspect="1"/>
            </p:cNvPicPr>
            <p:nvPr/>
          </p:nvPicPr>
          <p:blipFill>
            <a:blip r:embed="rId8" cstate="print"/>
            <a:srcRect l="10939" t="16850" r="9423" b="18095"/>
            <a:stretch>
              <a:fillRect/>
            </a:stretch>
          </p:blipFill>
          <p:spPr>
            <a:xfrm>
              <a:off x="1905000" y="4093737"/>
              <a:ext cx="2110275" cy="2230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59"/>
            <p:cNvPicPr>
              <a:picLocks noChangeAspect="1" noChangeArrowheads="1"/>
            </p:cNvPicPr>
            <p:nvPr/>
          </p:nvPicPr>
          <p:blipFill>
            <a:blip r:embed="rId9" cstate="screen"/>
            <a:srcRect r="624"/>
            <a:stretch>
              <a:fillRect/>
            </a:stretch>
          </p:blipFill>
          <p:spPr bwMode="auto">
            <a:xfrm>
              <a:off x="6157660" y="4093737"/>
              <a:ext cx="2681540" cy="2235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2" descr="D:\Projects\GDOT State Freight and Logistics Plan 2010-2050\Task 1 - Plan Development Advisory Committee and Outreach\Private Sector Stakeholder Involvement\PSAC Mtg No. 3\TruckTonDesirelines_sep20.jpg"/>
            <p:cNvPicPr>
              <a:picLocks noChangeAspect="1" noChangeArrowheads="1"/>
            </p:cNvPicPr>
            <p:nvPr/>
          </p:nvPicPr>
          <p:blipFill>
            <a:blip r:embed="rId10" cstate="screen"/>
            <a:srcRect l="5113" t="8834" r="3316" b="7621"/>
            <a:stretch>
              <a:fillRect/>
            </a:stretch>
          </p:blipFill>
          <p:spPr bwMode="auto">
            <a:xfrm>
              <a:off x="4040676" y="4093737"/>
              <a:ext cx="2116984" cy="2230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905000" y="6328929"/>
              <a:ext cx="2135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Freight Tonnage in/out of Ga. counties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5275" y="6328929"/>
              <a:ext cx="2142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Truck Flows in/out metro Atlanta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3698" y="6328929"/>
              <a:ext cx="2769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Truck destinations from Port of Savannah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539826" y="6519446"/>
            <a:ext cx="2604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006600"/>
                </a:solidFill>
              </a:rPr>
              <a:t>www.dot.state.ga.us/freight</a:t>
            </a:r>
          </a:p>
        </p:txBody>
      </p:sp>
    </p:spTree>
    <p:extLst>
      <p:ext uri="{BB962C8B-B14F-4D97-AF65-F5344CB8AC3E}">
        <p14:creationId xmlns:p14="http://schemas.microsoft.com/office/powerpoint/2010/main" xmlns="" val="1625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MPO Freight Plan: Regional/Local Scale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Emphasis on regional/local freight impacts and needs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Integration with statewide freight planning efforts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Help performance-based planning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97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Provide a blueprint for the Savannah region regarding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Freight-related </a:t>
            </a:r>
            <a:r>
              <a:rPr lang="en-US" dirty="0"/>
              <a:t>infrastructure improvements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Freight-related </a:t>
            </a:r>
            <a:r>
              <a:rPr lang="en-US" dirty="0"/>
              <a:t>land use planning</a:t>
            </a:r>
          </a:p>
          <a:p>
            <a:pPr lvl="1">
              <a:buClr>
                <a:srgbClr val="006600"/>
              </a:buClr>
            </a:pPr>
            <a:r>
              <a:rPr lang="en-US" dirty="0" smtClean="0"/>
              <a:t>Freight </a:t>
            </a:r>
            <a:r>
              <a:rPr lang="en-US" dirty="0"/>
              <a:t>linkage to economic development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16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Task 1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Project Management and Freight Advisory Committee Establishment</a:t>
            </a:r>
          </a:p>
          <a:p>
            <a:pPr lvl="0">
              <a:buClr>
                <a:srgbClr val="006600"/>
              </a:buClr>
            </a:pPr>
            <a:r>
              <a:rPr lang="en-US" dirty="0"/>
              <a:t>Task 2 – Task 7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Assessment of freight needs, land use, and economic development</a:t>
            </a:r>
          </a:p>
          <a:p>
            <a:pPr lvl="0">
              <a:buClr>
                <a:srgbClr val="006600"/>
              </a:buClr>
            </a:pPr>
            <a:r>
              <a:rPr lang="en-US" dirty="0"/>
              <a:t>Task 8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Final Report and Documentation – Freight, Goods and Services Plan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49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Study Area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28194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Savannah Metropolitan Statistical Area (MSA)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Chatham County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Bryan County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Effingham County 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 l="726" t="7407" b="832"/>
          <a:stretch>
            <a:fillRect/>
          </a:stretch>
        </p:blipFill>
        <p:spPr bwMode="auto">
          <a:xfrm>
            <a:off x="4724400" y="1447800"/>
            <a:ext cx="4158343" cy="505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98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</a:t>
            </a:r>
            <a:r>
              <a:rPr lang="en-US" altLang="en-US" sz="3600" b="1" dirty="0" smtClean="0"/>
              <a:t>Plan </a:t>
            </a:r>
            <a:r>
              <a:rPr lang="en-US" altLang="en-US" sz="3600" dirty="0" smtClean="0"/>
              <a:t>Study Area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31242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Savannah MSA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Consistent with MPO Travel Demand Model area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Census data available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A part of the FHWA FAF metro region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Employment and economy integration</a:t>
            </a:r>
          </a:p>
          <a:p>
            <a:pPr lvl="1"/>
            <a:endParaRPr lang="en-US" sz="2400" dirty="0" smtClean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588" y="1455420"/>
            <a:ext cx="3527021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2175</Words>
  <Application>Microsoft Office PowerPoint</Application>
  <PresentationFormat>On-screen Show (4:3)</PresentationFormat>
  <Paragraphs>377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Freight Transportation Plan Savannah, GA</vt:lpstr>
      <vt:lpstr>Presentation Outline</vt:lpstr>
      <vt:lpstr>Why MPO Freight Planning</vt:lpstr>
      <vt:lpstr>Why MPO Freight Planning</vt:lpstr>
      <vt:lpstr>Why MPO Freight Planning</vt:lpstr>
      <vt:lpstr>CORE MPO Freight Plan Objectives</vt:lpstr>
      <vt:lpstr>CORE MPO Freight Plan Overview</vt:lpstr>
      <vt:lpstr>CORE MPO Freight Plan Study Area</vt:lpstr>
      <vt:lpstr>CORE MPO Freight Plan Study Area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</vt:lpstr>
      <vt:lpstr>CORE MPO Freight Plan Data</vt:lpstr>
      <vt:lpstr>CORE MPO Freight Plan Data</vt:lpstr>
      <vt:lpstr>CORE MPO Freight Plan  Freight Advisory Committee</vt:lpstr>
      <vt:lpstr>CORE MPO Freight Plan  Freight Advisory Committee</vt:lpstr>
      <vt:lpstr>CORE MPO Freight Plan</vt:lpstr>
      <vt:lpstr>Slide 23</vt:lpstr>
      <vt:lpstr>Slide 24</vt:lpstr>
    </vt:vector>
  </TitlesOfParts>
  <Company>CDM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waysonre</dc:creator>
  <cp:lastModifiedBy>Wykoda Wang</cp:lastModifiedBy>
  <cp:revision>478</cp:revision>
  <cp:lastPrinted>2014-08-08T17:01:34Z</cp:lastPrinted>
  <dcterms:created xsi:type="dcterms:W3CDTF">2014-04-21T16:02:36Z</dcterms:created>
  <dcterms:modified xsi:type="dcterms:W3CDTF">2014-10-20T19:39:24Z</dcterms:modified>
</cp:coreProperties>
</file>