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287" r:id="rId1"/>
  </p:sldMasterIdLst>
  <p:notesMasterIdLst>
    <p:notesMasterId r:id="rId30"/>
  </p:notesMasterIdLst>
  <p:handoutMasterIdLst>
    <p:handoutMasterId r:id="rId31"/>
  </p:handoutMasterIdLst>
  <p:sldIdLst>
    <p:sldId id="918" r:id="rId2"/>
    <p:sldId id="972" r:id="rId3"/>
    <p:sldId id="986" r:id="rId4"/>
    <p:sldId id="993" r:id="rId5"/>
    <p:sldId id="987" r:id="rId6"/>
    <p:sldId id="988" r:id="rId7"/>
    <p:sldId id="989" r:id="rId8"/>
    <p:sldId id="991" r:id="rId9"/>
    <p:sldId id="990" r:id="rId10"/>
    <p:sldId id="992" r:id="rId11"/>
    <p:sldId id="976" r:id="rId12"/>
    <p:sldId id="1008" r:id="rId13"/>
    <p:sldId id="994" r:id="rId14"/>
    <p:sldId id="995" r:id="rId15"/>
    <p:sldId id="996" r:id="rId16"/>
    <p:sldId id="1009" r:id="rId17"/>
    <p:sldId id="997" r:id="rId18"/>
    <p:sldId id="1011" r:id="rId19"/>
    <p:sldId id="998" r:id="rId20"/>
    <p:sldId id="1012" r:id="rId21"/>
    <p:sldId id="999" r:id="rId22"/>
    <p:sldId id="1002" r:id="rId23"/>
    <p:sldId id="1015" r:id="rId24"/>
    <p:sldId id="1001" r:id="rId25"/>
    <p:sldId id="1004" r:id="rId26"/>
    <p:sldId id="1005" r:id="rId27"/>
    <p:sldId id="1006" r:id="rId28"/>
    <p:sldId id="1007" r:id="rId29"/>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Tw Cen MT"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Tw Cen MT"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Tw Cen MT"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Tw Cen MT"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Tw Cen MT" charset="0"/>
        <a:ea typeface="ＭＳ Ｐゴシック" charset="0"/>
        <a:cs typeface="ＭＳ Ｐゴシック" charset="0"/>
      </a:defRPr>
    </a:lvl5pPr>
    <a:lvl6pPr marL="2286000" algn="l" defTabSz="457200" rtl="0" eaLnBrk="1" latinLnBrk="0" hangingPunct="1">
      <a:defRPr sz="2800" kern="1200">
        <a:solidFill>
          <a:schemeClr val="tx1"/>
        </a:solidFill>
        <a:latin typeface="Tw Cen MT" charset="0"/>
        <a:ea typeface="ＭＳ Ｐゴシック" charset="0"/>
        <a:cs typeface="ＭＳ Ｐゴシック" charset="0"/>
      </a:defRPr>
    </a:lvl6pPr>
    <a:lvl7pPr marL="2743200" algn="l" defTabSz="457200" rtl="0" eaLnBrk="1" latinLnBrk="0" hangingPunct="1">
      <a:defRPr sz="2800" kern="1200">
        <a:solidFill>
          <a:schemeClr val="tx1"/>
        </a:solidFill>
        <a:latin typeface="Tw Cen MT" charset="0"/>
        <a:ea typeface="ＭＳ Ｐゴシック" charset="0"/>
        <a:cs typeface="ＭＳ Ｐゴシック" charset="0"/>
      </a:defRPr>
    </a:lvl7pPr>
    <a:lvl8pPr marL="3200400" algn="l" defTabSz="457200" rtl="0" eaLnBrk="1" latinLnBrk="0" hangingPunct="1">
      <a:defRPr sz="2800" kern="1200">
        <a:solidFill>
          <a:schemeClr val="tx1"/>
        </a:solidFill>
        <a:latin typeface="Tw Cen MT" charset="0"/>
        <a:ea typeface="ＭＳ Ｐゴシック" charset="0"/>
        <a:cs typeface="ＭＳ Ｐゴシック" charset="0"/>
      </a:defRPr>
    </a:lvl8pPr>
    <a:lvl9pPr marL="3657600" algn="l" defTabSz="457200" rtl="0" eaLnBrk="1" latinLnBrk="0" hangingPunct="1">
      <a:defRPr sz="2800" kern="1200">
        <a:solidFill>
          <a:schemeClr val="tx1"/>
        </a:solidFill>
        <a:latin typeface="Tw Cen MT"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sey Ahern" initials="KT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98A"/>
    <a:srgbClr val="FFFFFF"/>
    <a:srgbClr val="03010B"/>
    <a:srgbClr val="F37320"/>
    <a:srgbClr val="FFCC99"/>
    <a:srgbClr val="FFFFCC"/>
    <a:srgbClr val="FF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6" autoAdjust="0"/>
    <p:restoredTop sz="77057" autoAdjust="0"/>
  </p:normalViewPr>
  <p:slideViewPr>
    <p:cSldViewPr>
      <p:cViewPr>
        <p:scale>
          <a:sx n="30" d="100"/>
          <a:sy n="30" d="100"/>
        </p:scale>
        <p:origin x="-2436" y="-1032"/>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9" d="100"/>
          <a:sy n="79" d="100"/>
        </p:scale>
        <p:origin x="-19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7735" cy="464503"/>
          </a:xfrm>
          <a:prstGeom prst="rect">
            <a:avLst/>
          </a:prstGeom>
          <a:noFill/>
          <a:ln w="9525">
            <a:noFill/>
            <a:miter lim="800000"/>
            <a:headEnd/>
            <a:tailEnd/>
          </a:ln>
        </p:spPr>
        <p:txBody>
          <a:bodyPr vert="horz" wrap="square" lIns="94017" tIns="47010" rIns="94017" bIns="47010" numCol="1" anchor="t" anchorCtr="0" compatLnSpc="1">
            <a:prstTxWarp prst="textNoShape">
              <a:avLst/>
            </a:prstTxWarp>
          </a:bodyPr>
          <a:lstStyle>
            <a:lvl1pPr algn="l" defTabSz="937319" eaLnBrk="0" hangingPunct="0">
              <a:defRPr sz="1200">
                <a:latin typeface="Tw Cen MT" pitchFamily="34" charset="0"/>
                <a:ea typeface="ＭＳ Ｐゴシック" pitchFamily="34" charset="-128"/>
                <a:cs typeface="+mn-cs"/>
              </a:defRPr>
            </a:lvl1pPr>
          </a:lstStyle>
          <a:p>
            <a:pPr>
              <a:defRPr/>
            </a:pPr>
            <a:endParaRPr lang="en-US"/>
          </a:p>
        </p:txBody>
      </p:sp>
      <p:sp>
        <p:nvSpPr>
          <p:cNvPr id="93187" name="Rectangle 3"/>
          <p:cNvSpPr>
            <a:spLocks noGrp="1" noChangeArrowheads="1"/>
          </p:cNvSpPr>
          <p:nvPr>
            <p:ph type="dt" sz="quarter" idx="1"/>
          </p:nvPr>
        </p:nvSpPr>
        <p:spPr bwMode="auto">
          <a:xfrm>
            <a:off x="3971081" y="0"/>
            <a:ext cx="3037735" cy="464503"/>
          </a:xfrm>
          <a:prstGeom prst="rect">
            <a:avLst/>
          </a:prstGeom>
          <a:noFill/>
          <a:ln w="9525">
            <a:noFill/>
            <a:miter lim="800000"/>
            <a:headEnd/>
            <a:tailEnd/>
          </a:ln>
        </p:spPr>
        <p:txBody>
          <a:bodyPr vert="horz" wrap="square" lIns="94017" tIns="47010" rIns="94017" bIns="47010" numCol="1" anchor="t" anchorCtr="0" compatLnSpc="1">
            <a:prstTxWarp prst="textNoShape">
              <a:avLst/>
            </a:prstTxWarp>
          </a:bodyPr>
          <a:lstStyle>
            <a:lvl1pPr algn="r" defTabSz="935126" eaLnBrk="0" hangingPunct="0">
              <a:defRPr sz="1200"/>
            </a:lvl1pPr>
          </a:lstStyle>
          <a:p>
            <a:fld id="{95DEBAAD-E94E-B445-A93B-678008D6E7D9}" type="datetime1">
              <a:rPr lang="en-US"/>
              <a:pPr/>
              <a:t>10/22/2014</a:t>
            </a:fld>
            <a:endParaRPr lang="en-US"/>
          </a:p>
        </p:txBody>
      </p:sp>
      <p:sp>
        <p:nvSpPr>
          <p:cNvPr id="93188" name="Rectangle 4"/>
          <p:cNvSpPr>
            <a:spLocks noGrp="1" noChangeArrowheads="1"/>
          </p:cNvSpPr>
          <p:nvPr>
            <p:ph type="ftr" sz="quarter" idx="2"/>
          </p:nvPr>
        </p:nvSpPr>
        <p:spPr bwMode="auto">
          <a:xfrm>
            <a:off x="0" y="8830312"/>
            <a:ext cx="3037735" cy="464503"/>
          </a:xfrm>
          <a:prstGeom prst="rect">
            <a:avLst/>
          </a:prstGeom>
          <a:noFill/>
          <a:ln w="9525">
            <a:noFill/>
            <a:miter lim="800000"/>
            <a:headEnd/>
            <a:tailEnd/>
          </a:ln>
        </p:spPr>
        <p:txBody>
          <a:bodyPr vert="horz" wrap="square" lIns="94017" tIns="47010" rIns="94017" bIns="47010" numCol="1" anchor="b" anchorCtr="0" compatLnSpc="1">
            <a:prstTxWarp prst="textNoShape">
              <a:avLst/>
            </a:prstTxWarp>
          </a:bodyPr>
          <a:lstStyle>
            <a:lvl1pPr defTabSz="935126" eaLnBrk="0" hangingPunct="0">
              <a:defRPr sz="1200">
                <a:latin typeface="Tw Cen MT" pitchFamily="34" charset="0"/>
                <a:ea typeface="MS PGothic" pitchFamily="34" charset="-128"/>
                <a:cs typeface="+mn-cs"/>
              </a:defRPr>
            </a:lvl1pPr>
          </a:lstStyle>
          <a:p>
            <a:pPr>
              <a:defRPr/>
            </a:pPr>
            <a:endParaRPr lang="en-US"/>
          </a:p>
        </p:txBody>
      </p:sp>
      <p:sp>
        <p:nvSpPr>
          <p:cNvPr id="93189" name="Rectangle 5"/>
          <p:cNvSpPr>
            <a:spLocks noGrp="1" noChangeArrowheads="1"/>
          </p:cNvSpPr>
          <p:nvPr>
            <p:ph type="sldNum" sz="quarter" idx="3"/>
          </p:nvPr>
        </p:nvSpPr>
        <p:spPr bwMode="auto">
          <a:xfrm>
            <a:off x="3971081" y="8830312"/>
            <a:ext cx="3037735" cy="464503"/>
          </a:xfrm>
          <a:prstGeom prst="rect">
            <a:avLst/>
          </a:prstGeom>
          <a:noFill/>
          <a:ln w="9525">
            <a:noFill/>
            <a:miter lim="800000"/>
            <a:headEnd/>
            <a:tailEnd/>
          </a:ln>
        </p:spPr>
        <p:txBody>
          <a:bodyPr vert="horz" wrap="square" lIns="94017" tIns="47010" rIns="94017" bIns="47010" numCol="1" anchor="b" anchorCtr="0" compatLnSpc="1">
            <a:prstTxWarp prst="textNoShape">
              <a:avLst/>
            </a:prstTxWarp>
          </a:bodyPr>
          <a:lstStyle>
            <a:lvl1pPr algn="r" defTabSz="935126" eaLnBrk="0" hangingPunct="0">
              <a:defRPr sz="1200"/>
            </a:lvl1pPr>
          </a:lstStyle>
          <a:p>
            <a:fld id="{3D2A4000-C9DB-2D49-A2C7-099613523E06}" type="slidenum">
              <a:rPr lang="en-US"/>
              <a:pPr/>
              <a:t>‹#›</a:t>
            </a:fld>
            <a:endParaRPr lang="en-US"/>
          </a:p>
        </p:txBody>
      </p:sp>
    </p:spTree>
    <p:extLst>
      <p:ext uri="{BB962C8B-B14F-4D97-AF65-F5344CB8AC3E}">
        <p14:creationId xmlns:p14="http://schemas.microsoft.com/office/powerpoint/2010/main" val="31788699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7735" cy="464503"/>
          </a:xfrm>
          <a:prstGeom prst="rect">
            <a:avLst/>
          </a:prstGeom>
          <a:noFill/>
          <a:ln w="9525">
            <a:noFill/>
            <a:miter lim="800000"/>
            <a:headEnd/>
            <a:tailEnd/>
          </a:ln>
        </p:spPr>
        <p:txBody>
          <a:bodyPr vert="horz" wrap="square" lIns="94017" tIns="47010" rIns="94017" bIns="47010" numCol="1" anchor="t" anchorCtr="0" compatLnSpc="1">
            <a:prstTxWarp prst="textNoShape">
              <a:avLst/>
            </a:prstTxWarp>
          </a:bodyPr>
          <a:lstStyle>
            <a:lvl1pPr algn="l" defTabSz="937319" eaLnBrk="0" hangingPunct="0">
              <a:defRPr sz="1200">
                <a:latin typeface="Tw Cen MT" pitchFamily="34" charset="0"/>
                <a:ea typeface="ＭＳ Ｐゴシック" pitchFamily="34" charset="-128"/>
                <a:cs typeface="+mn-cs"/>
              </a:defRPr>
            </a:lvl1pPr>
          </a:lstStyle>
          <a:p>
            <a:pPr>
              <a:defRPr/>
            </a:pPr>
            <a:endParaRPr lang="en-US"/>
          </a:p>
        </p:txBody>
      </p:sp>
      <p:sp>
        <p:nvSpPr>
          <p:cNvPr id="1027" name="Rectangle 3"/>
          <p:cNvSpPr>
            <a:spLocks noGrp="1" noChangeArrowheads="1"/>
          </p:cNvSpPr>
          <p:nvPr>
            <p:ph type="dt" idx="1"/>
          </p:nvPr>
        </p:nvSpPr>
        <p:spPr bwMode="auto">
          <a:xfrm>
            <a:off x="3972667" y="0"/>
            <a:ext cx="3037734" cy="464503"/>
          </a:xfrm>
          <a:prstGeom prst="rect">
            <a:avLst/>
          </a:prstGeom>
          <a:noFill/>
          <a:ln w="9525">
            <a:noFill/>
            <a:miter lim="800000"/>
            <a:headEnd/>
            <a:tailEnd/>
          </a:ln>
        </p:spPr>
        <p:txBody>
          <a:bodyPr vert="horz" wrap="square" lIns="94017" tIns="47010" rIns="94017" bIns="47010" numCol="1" anchor="t" anchorCtr="0" compatLnSpc="1">
            <a:prstTxWarp prst="textNoShape">
              <a:avLst/>
            </a:prstTxWarp>
          </a:bodyPr>
          <a:lstStyle>
            <a:lvl1pPr algn="r" defTabSz="935126" eaLnBrk="0" hangingPunct="0">
              <a:defRPr sz="1200"/>
            </a:lvl1pPr>
          </a:lstStyle>
          <a:p>
            <a:fld id="{413E2523-BE73-B14A-ABAF-2A644A4F08B7}" type="datetime1">
              <a:rPr lang="en-US"/>
              <a:pPr/>
              <a:t>10/22/2014</a:t>
            </a:fld>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9" name="Rectangle 5"/>
          <p:cNvSpPr>
            <a:spLocks noGrp="1" noChangeArrowheads="1"/>
          </p:cNvSpPr>
          <p:nvPr>
            <p:ph type="body" sz="quarter" idx="3"/>
          </p:nvPr>
        </p:nvSpPr>
        <p:spPr bwMode="auto">
          <a:xfrm>
            <a:off x="936517" y="4416742"/>
            <a:ext cx="5137368" cy="4182112"/>
          </a:xfrm>
          <a:prstGeom prst="rect">
            <a:avLst/>
          </a:prstGeom>
          <a:noFill/>
          <a:ln w="9525">
            <a:noFill/>
            <a:miter lim="800000"/>
            <a:headEnd/>
            <a:tailEnd/>
          </a:ln>
        </p:spPr>
        <p:txBody>
          <a:bodyPr vert="horz" wrap="square" lIns="94017" tIns="47010" rIns="94017" bIns="470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898"/>
            <a:ext cx="3037735" cy="464502"/>
          </a:xfrm>
          <a:prstGeom prst="rect">
            <a:avLst/>
          </a:prstGeom>
          <a:noFill/>
          <a:ln w="9525">
            <a:noFill/>
            <a:miter lim="800000"/>
            <a:headEnd/>
            <a:tailEnd/>
          </a:ln>
        </p:spPr>
        <p:txBody>
          <a:bodyPr vert="horz" wrap="square" lIns="94017" tIns="47010" rIns="94017" bIns="47010" numCol="1" anchor="b" anchorCtr="0" compatLnSpc="1">
            <a:prstTxWarp prst="textNoShape">
              <a:avLst/>
            </a:prstTxWarp>
          </a:bodyPr>
          <a:lstStyle>
            <a:lvl1pPr defTabSz="935126" eaLnBrk="0" hangingPunct="0">
              <a:defRPr sz="1200">
                <a:latin typeface="Tw Cen MT" pitchFamily="34" charset="0"/>
                <a:ea typeface="MS PGothic" pitchFamily="34"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3972667" y="8831898"/>
            <a:ext cx="3037734" cy="464502"/>
          </a:xfrm>
          <a:prstGeom prst="rect">
            <a:avLst/>
          </a:prstGeom>
          <a:noFill/>
          <a:ln w="9525">
            <a:noFill/>
            <a:miter lim="800000"/>
            <a:headEnd/>
            <a:tailEnd/>
          </a:ln>
        </p:spPr>
        <p:txBody>
          <a:bodyPr vert="horz" wrap="square" lIns="94017" tIns="47010" rIns="94017" bIns="47010" numCol="1" anchor="b" anchorCtr="0" compatLnSpc="1">
            <a:prstTxWarp prst="textNoShape">
              <a:avLst/>
            </a:prstTxWarp>
          </a:bodyPr>
          <a:lstStyle>
            <a:lvl1pPr algn="r" defTabSz="935126" eaLnBrk="0" hangingPunct="0">
              <a:defRPr sz="1200"/>
            </a:lvl1pPr>
          </a:lstStyle>
          <a:p>
            <a:fld id="{0A70B6FB-4DDC-BD41-BBB3-1BEE4532C08A}" type="slidenum">
              <a:rPr lang="en-US"/>
              <a:pPr/>
              <a:t>‹#›</a:t>
            </a:fld>
            <a:endParaRPr lang="en-US"/>
          </a:p>
        </p:txBody>
      </p:sp>
    </p:spTree>
    <p:extLst>
      <p:ext uri="{BB962C8B-B14F-4D97-AF65-F5344CB8AC3E}">
        <p14:creationId xmlns:p14="http://schemas.microsoft.com/office/powerpoint/2010/main" val="205438895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w Cen MT" pitchFamily="34"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w Cen MT" pitchFamily="34" charset="0"/>
        <a:ea typeface="ＭＳ Ｐゴシック" charset="-128"/>
        <a:cs typeface="MS PGothic"/>
      </a:defRPr>
    </a:lvl2pPr>
    <a:lvl3pPr marL="914400" algn="l" rtl="0" eaLnBrk="0" fontAlgn="base" hangingPunct="0">
      <a:spcBef>
        <a:spcPct val="30000"/>
      </a:spcBef>
      <a:spcAft>
        <a:spcPct val="0"/>
      </a:spcAft>
      <a:defRPr sz="1200" kern="1200">
        <a:solidFill>
          <a:schemeClr val="tx1"/>
        </a:solidFill>
        <a:latin typeface="Tw Cen MT" pitchFamily="34" charset="0"/>
        <a:ea typeface="ＭＳ Ｐゴシック" charset="-128"/>
        <a:cs typeface="MS PGothic"/>
      </a:defRPr>
    </a:lvl3pPr>
    <a:lvl4pPr marL="1371600" algn="l" rtl="0" eaLnBrk="0" fontAlgn="base" hangingPunct="0">
      <a:spcBef>
        <a:spcPct val="30000"/>
      </a:spcBef>
      <a:spcAft>
        <a:spcPct val="0"/>
      </a:spcAft>
      <a:defRPr sz="1200" kern="1200">
        <a:solidFill>
          <a:schemeClr val="tx1"/>
        </a:solidFill>
        <a:latin typeface="Tw Cen MT" pitchFamily="34" charset="0"/>
        <a:ea typeface="ＭＳ Ｐゴシック" charset="-128"/>
        <a:cs typeface="MS PGothic"/>
      </a:defRPr>
    </a:lvl4pPr>
    <a:lvl5pPr marL="1828800" algn="l" rtl="0" eaLnBrk="0" fontAlgn="base" hangingPunct="0">
      <a:spcBef>
        <a:spcPct val="30000"/>
      </a:spcBef>
      <a:spcAft>
        <a:spcPct val="0"/>
      </a:spcAft>
      <a:defRPr sz="1200" kern="1200">
        <a:solidFill>
          <a:schemeClr val="tx1"/>
        </a:solidFill>
        <a:latin typeface="Tw Cen MT" pitchFamily="34" charset="0"/>
        <a:ea typeface="ＭＳ Ｐゴシック"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Introductions…</a:t>
            </a:r>
          </a:p>
          <a:p>
            <a:endParaRPr lang="en-US" altLang="en-US" smtClean="0">
              <a:ea typeface="ＭＳ Ｐゴシック" pitchFamily="34" charset="-128"/>
            </a:endParaRPr>
          </a:p>
          <a:p>
            <a:r>
              <a:rPr lang="en-US" altLang="en-US" smtClean="0">
                <a:ea typeface="ＭＳ Ｐゴシック" pitchFamily="34" charset="-128"/>
              </a:rPr>
              <a:t>CAMPO was one of 19 MPOs and state DOTs across the country to receive a Federal Highway grant to pilot an extreme weather and climate change vulnerability assessment of transportation infrastructure.  This project kicked off in November 2013 and since that time we’ve completed several early tasks that we wanted to update you on this afternoon.</a:t>
            </a:r>
          </a:p>
        </p:txBody>
      </p:sp>
      <p:sp>
        <p:nvSpPr>
          <p:cNvPr id="378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w Cen MT" pitchFamily="34" charset="0"/>
                <a:ea typeface="ＭＳ Ｐゴシック" pitchFamily="34" charset="-128"/>
              </a:defRPr>
            </a:lvl1pPr>
            <a:lvl2pPr marL="741363" indent="-284163" defTabSz="935038" eaLnBrk="0" hangingPunct="0">
              <a:spcBef>
                <a:spcPct val="30000"/>
              </a:spcBef>
              <a:defRPr sz="1200">
                <a:solidFill>
                  <a:schemeClr val="tx1"/>
                </a:solidFill>
                <a:latin typeface="Tw Cen MT" pitchFamily="34" charset="0"/>
                <a:ea typeface="ＭＳ Ｐゴシック" pitchFamily="34" charset="-128"/>
              </a:defRPr>
            </a:lvl2pPr>
            <a:lvl3pPr marL="1139825" indent="-227013" defTabSz="935038" eaLnBrk="0" hangingPunct="0">
              <a:spcBef>
                <a:spcPct val="30000"/>
              </a:spcBef>
              <a:defRPr sz="1200">
                <a:solidFill>
                  <a:schemeClr val="tx1"/>
                </a:solidFill>
                <a:latin typeface="Tw Cen MT" pitchFamily="34" charset="0"/>
                <a:ea typeface="ＭＳ Ｐゴシック" pitchFamily="34" charset="-128"/>
              </a:defRPr>
            </a:lvl3pPr>
            <a:lvl4pPr marL="1597025" indent="-227013" defTabSz="935038" eaLnBrk="0" hangingPunct="0">
              <a:spcBef>
                <a:spcPct val="30000"/>
              </a:spcBef>
              <a:defRPr sz="1200">
                <a:solidFill>
                  <a:schemeClr val="tx1"/>
                </a:solidFill>
                <a:latin typeface="Tw Cen MT" pitchFamily="34" charset="0"/>
                <a:ea typeface="ＭＳ Ｐゴシック" pitchFamily="34" charset="-128"/>
              </a:defRPr>
            </a:lvl4pPr>
            <a:lvl5pPr marL="2052638" indent="-227013" defTabSz="935038" eaLnBrk="0" hangingPunct="0">
              <a:spcBef>
                <a:spcPct val="30000"/>
              </a:spcBef>
              <a:defRPr sz="1200">
                <a:solidFill>
                  <a:schemeClr val="tx1"/>
                </a:solidFill>
                <a:latin typeface="Tw Cen MT" pitchFamily="34" charset="0"/>
                <a:ea typeface="ＭＳ Ｐゴシック" pitchFamily="34" charset="-128"/>
              </a:defRPr>
            </a:lvl5pPr>
            <a:lvl6pPr marL="25098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670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42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14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spcBef>
                <a:spcPct val="0"/>
              </a:spcBef>
            </a:pPr>
            <a:fld id="{0710C951-F5A4-4E30-90BB-7BF511AB10D6}" type="datetime1">
              <a:rPr lang="en-US" altLang="en-US" smtClean="0"/>
              <a:pPr>
                <a:spcBef>
                  <a:spcPct val="0"/>
                </a:spcBef>
              </a:pPr>
              <a:t>10/22/2014</a:t>
            </a:fld>
            <a:endParaRPr lang="en-US" altLang="en-US" smtClean="0"/>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w Cen MT" pitchFamily="34" charset="0"/>
                <a:ea typeface="ＭＳ Ｐゴシック" pitchFamily="34" charset="-128"/>
              </a:defRPr>
            </a:lvl1pPr>
            <a:lvl2pPr marL="741363" indent="-284163" defTabSz="935038" eaLnBrk="0" hangingPunct="0">
              <a:spcBef>
                <a:spcPct val="30000"/>
              </a:spcBef>
              <a:defRPr sz="1200">
                <a:solidFill>
                  <a:schemeClr val="tx1"/>
                </a:solidFill>
                <a:latin typeface="Tw Cen MT" pitchFamily="34" charset="0"/>
                <a:ea typeface="ＭＳ Ｐゴシック" pitchFamily="34" charset="-128"/>
              </a:defRPr>
            </a:lvl2pPr>
            <a:lvl3pPr marL="1139825" indent="-227013" defTabSz="935038" eaLnBrk="0" hangingPunct="0">
              <a:spcBef>
                <a:spcPct val="30000"/>
              </a:spcBef>
              <a:defRPr sz="1200">
                <a:solidFill>
                  <a:schemeClr val="tx1"/>
                </a:solidFill>
                <a:latin typeface="Tw Cen MT" pitchFamily="34" charset="0"/>
                <a:ea typeface="ＭＳ Ｐゴシック" pitchFamily="34" charset="-128"/>
              </a:defRPr>
            </a:lvl3pPr>
            <a:lvl4pPr marL="1597025" indent="-227013" defTabSz="935038" eaLnBrk="0" hangingPunct="0">
              <a:spcBef>
                <a:spcPct val="30000"/>
              </a:spcBef>
              <a:defRPr sz="1200">
                <a:solidFill>
                  <a:schemeClr val="tx1"/>
                </a:solidFill>
                <a:latin typeface="Tw Cen MT" pitchFamily="34" charset="0"/>
                <a:ea typeface="ＭＳ Ｐゴシック" pitchFamily="34" charset="-128"/>
              </a:defRPr>
            </a:lvl4pPr>
            <a:lvl5pPr marL="2052638" indent="-227013" defTabSz="935038" eaLnBrk="0" hangingPunct="0">
              <a:spcBef>
                <a:spcPct val="30000"/>
              </a:spcBef>
              <a:defRPr sz="1200">
                <a:solidFill>
                  <a:schemeClr val="tx1"/>
                </a:solidFill>
                <a:latin typeface="Tw Cen MT" pitchFamily="34" charset="0"/>
                <a:ea typeface="ＭＳ Ｐゴシック" pitchFamily="34" charset="-128"/>
              </a:defRPr>
            </a:lvl5pPr>
            <a:lvl6pPr marL="25098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670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42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14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spcBef>
                <a:spcPct val="0"/>
              </a:spcBef>
            </a:pPr>
            <a:fld id="{0F4B30F6-8D6E-44A4-BCB5-146A28BD915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65874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defRPr/>
            </a:pPr>
            <a:r>
              <a:rPr lang="en-US" dirty="0" smtClean="0">
                <a:ea typeface="MS PGothic" pitchFamily="34" charset="-128"/>
              </a:rPr>
              <a:t>A 6-County area in Central Texas.</a:t>
            </a:r>
          </a:p>
          <a:p>
            <a:pPr lvl="1" eaLnBrk="1" hangingPunct="1">
              <a:defRPr/>
            </a:pPr>
            <a:r>
              <a:rPr lang="en-US" dirty="0" smtClean="0">
                <a:ea typeface="MS PGothic" pitchFamily="34" charset="-128"/>
              </a:rPr>
              <a:t>Austin is the largest city, and is very active with climate change and environmental initiatives.</a:t>
            </a:r>
          </a:p>
          <a:p>
            <a:pPr lvl="1" eaLnBrk="1" hangingPunct="1">
              <a:defRPr/>
            </a:pPr>
            <a:r>
              <a:rPr lang="en-US" dirty="0" smtClean="0">
                <a:ea typeface="MS PGothic" pitchFamily="34" charset="-128"/>
              </a:rPr>
              <a:t>Other counties have fast growing populations as well.</a:t>
            </a:r>
          </a:p>
          <a:p>
            <a:pPr marL="634548" lvl="1" indent="-173059" eaLnBrk="1" hangingPunct="1">
              <a:buFont typeface="Arial" pitchFamily="34" charset="0"/>
              <a:buChar char="•"/>
              <a:defRPr/>
            </a:pPr>
            <a:r>
              <a:rPr lang="en-US" dirty="0" smtClean="0">
                <a:ea typeface="MS PGothic" pitchFamily="34" charset="-128"/>
              </a:rPr>
              <a:t>Williamson to Travis – 90,000 people make this commute daily</a:t>
            </a:r>
          </a:p>
          <a:p>
            <a:pPr marL="461489" lvl="1" eaLnBrk="1" hangingPunct="1">
              <a:defRPr/>
            </a:pPr>
            <a:r>
              <a:rPr lang="en-US" dirty="0" smtClean="0">
                <a:ea typeface="MS PGothic" pitchFamily="34" charset="-128"/>
              </a:rPr>
              <a:t>IH-35 is an international, national, state, regional and locally roadway.</a:t>
            </a:r>
          </a:p>
          <a:p>
            <a:pPr marL="634548" lvl="1" indent="-173059" eaLnBrk="1" hangingPunct="1">
              <a:buFont typeface="Arial" pitchFamily="34" charset="0"/>
              <a:buChar char="•"/>
              <a:defRPr/>
            </a:pPr>
            <a:r>
              <a:rPr lang="en-US" dirty="0" smtClean="0">
                <a:ea typeface="MS PGothic" pitchFamily="34" charset="-128"/>
              </a:rPr>
              <a:t>Population Growth – 89% between 2010 - 2035</a:t>
            </a:r>
          </a:p>
        </p:txBody>
      </p:sp>
      <p:sp>
        <p:nvSpPr>
          <p:cNvPr id="63492" name="Slide Number Placeholder 3"/>
          <p:cNvSpPr txBox="1">
            <a:spLocks noGrp="1"/>
          </p:cNvSpPr>
          <p:nvPr/>
        </p:nvSpPr>
        <p:spPr bwMode="auto">
          <a:xfrm>
            <a:off x="3972667" y="8831898"/>
            <a:ext cx="3037734"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7" tIns="47010" rIns="94017" bIns="47010" anchor="b"/>
          <a:lstStyle>
            <a:lvl1pPr defTabSz="936625" eaLnBrk="0" hangingPunct="0">
              <a:spcBef>
                <a:spcPct val="30000"/>
              </a:spcBef>
              <a:defRPr sz="1200">
                <a:solidFill>
                  <a:schemeClr val="tx1"/>
                </a:solidFill>
                <a:latin typeface="Tw Cen MT" pitchFamily="34" charset="0"/>
                <a:ea typeface="ＭＳ Ｐゴシック" pitchFamily="34" charset="-128"/>
              </a:defRPr>
            </a:lvl1pPr>
            <a:lvl2pPr marL="742950" indent="-285750" defTabSz="936625" eaLnBrk="0" hangingPunct="0">
              <a:spcBef>
                <a:spcPct val="30000"/>
              </a:spcBef>
              <a:defRPr sz="1200">
                <a:solidFill>
                  <a:schemeClr val="tx1"/>
                </a:solidFill>
                <a:latin typeface="Tw Cen MT" pitchFamily="34" charset="0"/>
                <a:ea typeface="ＭＳ Ｐゴシック" pitchFamily="34" charset="-128"/>
              </a:defRPr>
            </a:lvl2pPr>
            <a:lvl3pPr marL="1143000" indent="-228600" defTabSz="936625" eaLnBrk="0" hangingPunct="0">
              <a:spcBef>
                <a:spcPct val="30000"/>
              </a:spcBef>
              <a:defRPr sz="1200">
                <a:solidFill>
                  <a:schemeClr val="tx1"/>
                </a:solidFill>
                <a:latin typeface="Tw Cen MT" pitchFamily="34" charset="0"/>
                <a:ea typeface="ＭＳ Ｐゴシック" pitchFamily="34" charset="-128"/>
              </a:defRPr>
            </a:lvl3pPr>
            <a:lvl4pPr marL="1600200" indent="-228600" defTabSz="936625" eaLnBrk="0" hangingPunct="0">
              <a:spcBef>
                <a:spcPct val="30000"/>
              </a:spcBef>
              <a:defRPr sz="1200">
                <a:solidFill>
                  <a:schemeClr val="tx1"/>
                </a:solidFill>
                <a:latin typeface="Tw Cen MT" pitchFamily="34" charset="0"/>
                <a:ea typeface="ＭＳ Ｐゴシック" pitchFamily="34" charset="-128"/>
              </a:defRPr>
            </a:lvl4pPr>
            <a:lvl5pPr marL="2057400" indent="-228600" defTabSz="936625" eaLnBrk="0" hangingPunct="0">
              <a:spcBef>
                <a:spcPct val="30000"/>
              </a:spcBef>
              <a:defRPr sz="1200">
                <a:solidFill>
                  <a:schemeClr val="tx1"/>
                </a:solidFill>
                <a:latin typeface="Tw Cen MT" pitchFamily="34" charset="0"/>
                <a:ea typeface="ＭＳ Ｐゴシック" pitchFamily="34" charset="-128"/>
              </a:defRPr>
            </a:lvl5pPr>
            <a:lvl6pPr marL="25146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718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90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62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lgn="r" eaLnBrk="1" hangingPunct="1">
              <a:spcBef>
                <a:spcPct val="0"/>
              </a:spcBef>
            </a:pPr>
            <a:fld id="{2C4BDCB5-7DCB-4EF1-8799-DF7BD64C0B66}" type="slidenum">
              <a:rPr lang="en-US" altLang="en-US">
                <a:solidFill>
                  <a:srgbClr val="000000"/>
                </a:solidFill>
                <a:latin typeface="Arial" charset="0"/>
              </a:rPr>
              <a:pPr algn="r" eaLnBrk="1" hangingPunct="1">
                <a:spcBef>
                  <a:spcPct val="0"/>
                </a:spcBef>
              </a:pPr>
              <a:t>3</a:t>
            </a:fld>
            <a:endParaRPr lang="en-US" altLang="en-US">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1761" indent="-285293" eaLnBrk="0" hangingPunct="0">
              <a:defRPr>
                <a:solidFill>
                  <a:schemeClr val="tx1"/>
                </a:solidFill>
                <a:latin typeface="Arial" charset="0"/>
                <a:ea typeface="ＭＳ Ｐゴシック" pitchFamily="34" charset="-128"/>
              </a:defRPr>
            </a:lvl2pPr>
            <a:lvl3pPr marL="1141171" indent="-228234" eaLnBrk="0" hangingPunct="0">
              <a:defRPr>
                <a:solidFill>
                  <a:schemeClr val="tx1"/>
                </a:solidFill>
                <a:latin typeface="Arial" charset="0"/>
                <a:ea typeface="ＭＳ Ｐゴシック" pitchFamily="34" charset="-128"/>
              </a:defRPr>
            </a:lvl3pPr>
            <a:lvl4pPr marL="1597640" indent="-228234" eaLnBrk="0" hangingPunct="0">
              <a:defRPr>
                <a:solidFill>
                  <a:schemeClr val="tx1"/>
                </a:solidFill>
                <a:latin typeface="Arial" charset="0"/>
                <a:ea typeface="ＭＳ Ｐゴシック" pitchFamily="34" charset="-128"/>
              </a:defRPr>
            </a:lvl4pPr>
            <a:lvl5pPr marL="2054108" indent="-228234" eaLnBrk="0" hangingPunct="0">
              <a:defRPr>
                <a:solidFill>
                  <a:schemeClr val="tx1"/>
                </a:solidFill>
                <a:latin typeface="Arial" charset="0"/>
                <a:ea typeface="ＭＳ Ｐゴシック" pitchFamily="34" charset="-128"/>
              </a:defRPr>
            </a:lvl5pPr>
            <a:lvl6pPr marL="2510577" indent="-228234" eaLnBrk="0" fontAlgn="base" hangingPunct="0">
              <a:spcBef>
                <a:spcPct val="0"/>
              </a:spcBef>
              <a:spcAft>
                <a:spcPct val="0"/>
              </a:spcAft>
              <a:defRPr>
                <a:solidFill>
                  <a:schemeClr val="tx1"/>
                </a:solidFill>
                <a:latin typeface="Arial" charset="0"/>
                <a:ea typeface="ＭＳ Ｐゴシック" pitchFamily="34" charset="-128"/>
              </a:defRPr>
            </a:lvl6pPr>
            <a:lvl7pPr marL="2967045" indent="-228234" eaLnBrk="0" fontAlgn="base" hangingPunct="0">
              <a:spcBef>
                <a:spcPct val="0"/>
              </a:spcBef>
              <a:spcAft>
                <a:spcPct val="0"/>
              </a:spcAft>
              <a:defRPr>
                <a:solidFill>
                  <a:schemeClr val="tx1"/>
                </a:solidFill>
                <a:latin typeface="Arial" charset="0"/>
                <a:ea typeface="ＭＳ Ｐゴシック" pitchFamily="34" charset="-128"/>
              </a:defRPr>
            </a:lvl7pPr>
            <a:lvl8pPr marL="3423514" indent="-228234" eaLnBrk="0" fontAlgn="base" hangingPunct="0">
              <a:spcBef>
                <a:spcPct val="0"/>
              </a:spcBef>
              <a:spcAft>
                <a:spcPct val="0"/>
              </a:spcAft>
              <a:defRPr>
                <a:solidFill>
                  <a:schemeClr val="tx1"/>
                </a:solidFill>
                <a:latin typeface="Arial" charset="0"/>
                <a:ea typeface="ＭＳ Ｐゴシック" pitchFamily="34" charset="-128"/>
              </a:defRPr>
            </a:lvl8pPr>
            <a:lvl9pPr marL="3879982" indent="-228234"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C1D5EB3-8E2A-4059-9DD5-EAA6BAEA1154}" type="slidenum">
              <a:rPr lang="en-US" altLang="en-US" smtClean="0"/>
              <a:pPr eaLnBrk="1" hangingPunct="1"/>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ea typeface="ＭＳ Ｐゴシック" pitchFamily="34" charset="-128"/>
              </a:rPr>
              <a:t>Recap of proposed scope and objectives</a:t>
            </a:r>
          </a:p>
          <a:p>
            <a:pPr marL="634483" lvl="1" indent="-173042" eaLnBrk="1" hangingPunct="1">
              <a:buFont typeface="Arial" pitchFamily="34" charset="0"/>
              <a:buChar char="•"/>
              <a:defRPr/>
            </a:pPr>
            <a:r>
              <a:rPr lang="en-US" dirty="0" smtClean="0">
                <a:ea typeface="ＭＳ Ｐゴシック" pitchFamily="34" charset="-128"/>
              </a:rPr>
              <a:t>Analyzing regional transportation system</a:t>
            </a:r>
          </a:p>
          <a:p>
            <a:pPr marL="634483" lvl="1" indent="-173042" eaLnBrk="1" hangingPunct="1">
              <a:buFont typeface="Arial" pitchFamily="34" charset="0"/>
              <a:buChar char="•"/>
              <a:defRPr/>
            </a:pPr>
            <a:r>
              <a:rPr lang="en-US" dirty="0" smtClean="0">
                <a:ea typeface="ＭＳ Ｐゴシック" pitchFamily="34" charset="-128"/>
              </a:rPr>
              <a:t>Working with a consultant to complete framework steps, do stakeholder outreach, analyze dynamically downscaled climate data and assemble final report.</a:t>
            </a:r>
          </a:p>
          <a:p>
            <a:pPr marL="634483" lvl="1" indent="-173042" eaLnBrk="1" hangingPunct="1">
              <a:buFont typeface="Arial" pitchFamily="34" charset="0"/>
              <a:buChar char="•"/>
              <a:defRPr/>
            </a:pPr>
            <a:r>
              <a:rPr lang="en-US" b="1" i="1" dirty="0" smtClean="0">
                <a:ea typeface="MS PGothic" pitchFamily="34" charset="-128"/>
              </a:rPr>
              <a:t>Goal: Systematic consideration of future climate change vulnerability and risk into transportation decision making</a:t>
            </a:r>
            <a:endParaRPr lang="en-US" dirty="0" smtClean="0">
              <a:ea typeface="ＭＳ Ｐゴシック" pitchFamily="34" charset="-128"/>
            </a:endParaRPr>
          </a:p>
          <a:p>
            <a:pPr eaLnBrk="1" hangingPunct="1">
              <a:defRPr/>
            </a:pPr>
            <a:r>
              <a:rPr lang="en-US" dirty="0" smtClean="0">
                <a:ea typeface="ＭＳ Ｐゴシック" pitchFamily="34" charset="-128"/>
              </a:rPr>
              <a:t>Overview of project achievements to date </a:t>
            </a:r>
          </a:p>
          <a:p>
            <a:pPr lvl="1" eaLnBrk="1" hangingPunct="1">
              <a:defRPr/>
            </a:pPr>
            <a:r>
              <a:rPr lang="en-US" dirty="0" smtClean="0">
                <a:ea typeface="ＭＳ Ｐゴシック" pitchFamily="34" charset="-128"/>
              </a:rPr>
              <a:t>What project steps have you completed?</a:t>
            </a:r>
          </a:p>
          <a:p>
            <a:pPr marL="634483" lvl="1" indent="-173042" eaLnBrk="1" hangingPunct="1">
              <a:buFont typeface="Arial" pitchFamily="34" charset="0"/>
              <a:buChar char="•"/>
              <a:defRPr/>
            </a:pPr>
            <a:r>
              <a:rPr lang="en-US" dirty="0" smtClean="0">
                <a:ea typeface="ＭＳ Ｐゴシック" pitchFamily="34" charset="-128"/>
              </a:rPr>
              <a:t>Received approval to add this project to our UPWP and approval to start work from </a:t>
            </a:r>
            <a:r>
              <a:rPr lang="en-US" dirty="0" err="1" smtClean="0">
                <a:ea typeface="ＭＳ Ｐゴシック" pitchFamily="34" charset="-128"/>
              </a:rPr>
              <a:t>TxDOT</a:t>
            </a:r>
            <a:endParaRPr lang="en-US" dirty="0" smtClean="0">
              <a:ea typeface="ＭＳ Ｐゴシック" pitchFamily="34" charset="-128"/>
            </a:endParaRPr>
          </a:p>
          <a:p>
            <a:pPr marL="634483" lvl="1" indent="-173042" eaLnBrk="1" hangingPunct="1">
              <a:buFont typeface="Arial" pitchFamily="34" charset="0"/>
              <a:buChar char="•"/>
              <a:defRPr/>
            </a:pPr>
            <a:r>
              <a:rPr lang="en-US" dirty="0" smtClean="0">
                <a:ea typeface="ＭＳ Ｐゴシック" pitchFamily="34" charset="-128"/>
              </a:rPr>
              <a:t>Received support from regional leadership</a:t>
            </a:r>
          </a:p>
          <a:p>
            <a:pPr marL="634483" lvl="1" indent="-173042" eaLnBrk="1" hangingPunct="1">
              <a:buFont typeface="Arial" pitchFamily="34" charset="0"/>
              <a:buChar char="•"/>
              <a:defRPr/>
            </a:pPr>
            <a:r>
              <a:rPr lang="en-US" dirty="0" smtClean="0">
                <a:ea typeface="ＭＳ Ｐゴシック" pitchFamily="34" charset="-128"/>
              </a:rPr>
              <a:t>Selected consultant</a:t>
            </a:r>
          </a:p>
          <a:p>
            <a:pPr marL="634483" lvl="1" indent="-173042" eaLnBrk="1" hangingPunct="1">
              <a:buFont typeface="Arial" pitchFamily="34" charset="0"/>
              <a:buChar char="•"/>
              <a:defRPr/>
            </a:pPr>
            <a:r>
              <a:rPr lang="en-US" dirty="0" smtClean="0">
                <a:ea typeface="ＭＳ Ｐゴシック" pitchFamily="34" charset="-128"/>
              </a:rPr>
              <a:t>Data collection for asset inventory</a:t>
            </a:r>
          </a:p>
          <a:p>
            <a:pPr lvl="1" eaLnBrk="1" hangingPunct="1">
              <a:defRPr/>
            </a:pPr>
            <a:endParaRPr lang="en-US" dirty="0" smtClean="0">
              <a:ea typeface="ＭＳ Ｐゴシック" pitchFamily="34" charset="-128"/>
            </a:endParaRPr>
          </a:p>
          <a:p>
            <a:pPr eaLnBrk="1" hangingPunct="1">
              <a:defRPr/>
            </a:pPr>
            <a:endParaRPr lang="en-US" dirty="0">
              <a:ea typeface="MS PGothic" pitchFamily="34" charset="-128"/>
            </a:endParaRPr>
          </a:p>
        </p:txBody>
      </p:sp>
      <p:sp>
        <p:nvSpPr>
          <p:cNvPr id="64516" name="Slide Number Placeholder 3"/>
          <p:cNvSpPr txBox="1">
            <a:spLocks noGrp="1"/>
          </p:cNvSpPr>
          <p:nvPr/>
        </p:nvSpPr>
        <p:spPr bwMode="auto">
          <a:xfrm>
            <a:off x="3972667" y="8831898"/>
            <a:ext cx="3037734"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7" tIns="47006" rIns="94007" bIns="47006" anchor="b"/>
          <a:lstStyle>
            <a:lvl1pPr defTabSz="936625" eaLnBrk="0" hangingPunct="0">
              <a:spcBef>
                <a:spcPct val="30000"/>
              </a:spcBef>
              <a:defRPr sz="1200">
                <a:solidFill>
                  <a:schemeClr val="tx1"/>
                </a:solidFill>
                <a:latin typeface="Tw Cen MT" pitchFamily="34" charset="0"/>
                <a:ea typeface="ＭＳ Ｐゴシック" pitchFamily="34" charset="-128"/>
              </a:defRPr>
            </a:lvl1pPr>
            <a:lvl2pPr marL="742950" indent="-285750" defTabSz="936625" eaLnBrk="0" hangingPunct="0">
              <a:spcBef>
                <a:spcPct val="30000"/>
              </a:spcBef>
              <a:defRPr sz="1200">
                <a:solidFill>
                  <a:schemeClr val="tx1"/>
                </a:solidFill>
                <a:latin typeface="Tw Cen MT" pitchFamily="34" charset="0"/>
                <a:ea typeface="ＭＳ Ｐゴシック" pitchFamily="34" charset="-128"/>
              </a:defRPr>
            </a:lvl2pPr>
            <a:lvl3pPr marL="1143000" indent="-228600" defTabSz="936625" eaLnBrk="0" hangingPunct="0">
              <a:spcBef>
                <a:spcPct val="30000"/>
              </a:spcBef>
              <a:defRPr sz="1200">
                <a:solidFill>
                  <a:schemeClr val="tx1"/>
                </a:solidFill>
                <a:latin typeface="Tw Cen MT" pitchFamily="34" charset="0"/>
                <a:ea typeface="ＭＳ Ｐゴシック" pitchFamily="34" charset="-128"/>
              </a:defRPr>
            </a:lvl3pPr>
            <a:lvl4pPr marL="1600200" indent="-228600" defTabSz="936625" eaLnBrk="0" hangingPunct="0">
              <a:spcBef>
                <a:spcPct val="30000"/>
              </a:spcBef>
              <a:defRPr sz="1200">
                <a:solidFill>
                  <a:schemeClr val="tx1"/>
                </a:solidFill>
                <a:latin typeface="Tw Cen MT" pitchFamily="34" charset="0"/>
                <a:ea typeface="ＭＳ Ｐゴシック" pitchFamily="34" charset="-128"/>
              </a:defRPr>
            </a:lvl4pPr>
            <a:lvl5pPr marL="2057400" indent="-228600" defTabSz="936625" eaLnBrk="0" hangingPunct="0">
              <a:spcBef>
                <a:spcPct val="30000"/>
              </a:spcBef>
              <a:defRPr sz="1200">
                <a:solidFill>
                  <a:schemeClr val="tx1"/>
                </a:solidFill>
                <a:latin typeface="Tw Cen MT" pitchFamily="34" charset="0"/>
                <a:ea typeface="ＭＳ Ｐゴシック" pitchFamily="34" charset="-128"/>
              </a:defRPr>
            </a:lvl5pPr>
            <a:lvl6pPr marL="25146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718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90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62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lgn="r" eaLnBrk="1" hangingPunct="1">
              <a:spcBef>
                <a:spcPct val="0"/>
              </a:spcBef>
            </a:pPr>
            <a:fld id="{E8E6C63C-A511-4823-8CA3-ADB88123A66E}" type="slidenum">
              <a:rPr lang="en-US" altLang="en-US">
                <a:solidFill>
                  <a:srgbClr val="000000"/>
                </a:solidFill>
                <a:latin typeface="Arial" charset="0"/>
              </a:rPr>
              <a:pPr algn="r" eaLnBrk="1" hangingPunct="1">
                <a:spcBef>
                  <a:spcPct val="0"/>
                </a:spcBef>
              </a:pPr>
              <a:t>5</a:t>
            </a:fld>
            <a:endParaRPr lang="en-US" altLang="en-US">
              <a:solidFill>
                <a:srgbClr val="000000"/>
              </a:solidFill>
              <a:latin typeface="Arial" charset="0"/>
            </a:endParaRPr>
          </a:p>
        </p:txBody>
      </p:sp>
      <p:sp>
        <p:nvSpPr>
          <p:cNvPr id="6451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12" eaLnBrk="0" hangingPunct="0">
              <a:spcBef>
                <a:spcPct val="30000"/>
              </a:spcBef>
              <a:defRPr sz="1200">
                <a:solidFill>
                  <a:schemeClr val="tx1"/>
                </a:solidFill>
                <a:latin typeface="Tw Cen MT" pitchFamily="34" charset="0"/>
                <a:ea typeface="ＭＳ Ｐゴシック" pitchFamily="34" charset="-128"/>
              </a:defRPr>
            </a:lvl1pPr>
            <a:lvl2pPr marL="741761" indent="-285293" defTabSz="936712" eaLnBrk="0" hangingPunct="0">
              <a:spcBef>
                <a:spcPct val="30000"/>
              </a:spcBef>
              <a:defRPr sz="1200">
                <a:solidFill>
                  <a:schemeClr val="tx1"/>
                </a:solidFill>
                <a:latin typeface="Tw Cen MT" pitchFamily="34" charset="0"/>
                <a:ea typeface="ＭＳ Ｐゴシック" pitchFamily="34" charset="-128"/>
              </a:defRPr>
            </a:lvl2pPr>
            <a:lvl3pPr marL="1141171" indent="-228234" defTabSz="936712" eaLnBrk="0" hangingPunct="0">
              <a:spcBef>
                <a:spcPct val="30000"/>
              </a:spcBef>
              <a:defRPr sz="1200">
                <a:solidFill>
                  <a:schemeClr val="tx1"/>
                </a:solidFill>
                <a:latin typeface="Tw Cen MT" pitchFamily="34" charset="0"/>
                <a:ea typeface="ＭＳ Ｐゴシック" pitchFamily="34" charset="-128"/>
              </a:defRPr>
            </a:lvl3pPr>
            <a:lvl4pPr marL="1597640" indent="-228234" defTabSz="936712" eaLnBrk="0" hangingPunct="0">
              <a:spcBef>
                <a:spcPct val="30000"/>
              </a:spcBef>
              <a:defRPr sz="1200">
                <a:solidFill>
                  <a:schemeClr val="tx1"/>
                </a:solidFill>
                <a:latin typeface="Tw Cen MT" pitchFamily="34" charset="0"/>
                <a:ea typeface="ＭＳ Ｐゴシック" pitchFamily="34" charset="-128"/>
              </a:defRPr>
            </a:lvl4pPr>
            <a:lvl5pPr marL="2054108" indent="-228234" defTabSz="936712" eaLnBrk="0" hangingPunct="0">
              <a:spcBef>
                <a:spcPct val="30000"/>
              </a:spcBef>
              <a:defRPr sz="1200">
                <a:solidFill>
                  <a:schemeClr val="tx1"/>
                </a:solidFill>
                <a:latin typeface="Tw Cen MT" pitchFamily="34" charset="0"/>
                <a:ea typeface="ＭＳ Ｐゴシック" pitchFamily="34" charset="-128"/>
              </a:defRPr>
            </a:lvl5pPr>
            <a:lvl6pPr marL="2510577" indent="-228234" defTabSz="936712"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67045" indent="-228234" defTabSz="936712"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3514" indent="-228234" defTabSz="936712"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79982" indent="-228234" defTabSz="936712"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spcBef>
                <a:spcPct val="0"/>
              </a:spcBef>
            </a:pPr>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56431" lvl="3" indent="-172761" eaLnBrk="1" hangingPunct="1">
              <a:spcBef>
                <a:spcPct val="0"/>
              </a:spcBef>
              <a:buFontTx/>
              <a:buChar char="•"/>
            </a:pPr>
            <a:endParaRPr lang="en-US" altLang="en-US" smtClean="0">
              <a:ea typeface="ＭＳ Ｐゴシック" pitchFamily="34" charset="-128"/>
            </a:endParaRPr>
          </a:p>
          <a:p>
            <a:pPr marL="1095208" lvl="2" indent="-172761" eaLnBrk="1" hangingPunct="1">
              <a:spcBef>
                <a:spcPct val="0"/>
              </a:spcBef>
              <a:buFontTx/>
              <a:buChar char="•"/>
            </a:pPr>
            <a:r>
              <a:rPr lang="en-US" altLang="en-US" smtClean="0">
                <a:ea typeface="ＭＳ Ｐゴシック" pitchFamily="34" charset="-128"/>
              </a:rPr>
              <a:t>Topography</a:t>
            </a:r>
          </a:p>
          <a:p>
            <a:pPr marL="1556431" lvl="3" indent="-172761" eaLnBrk="1" hangingPunct="1">
              <a:spcBef>
                <a:spcPct val="0"/>
              </a:spcBef>
              <a:buFontTx/>
              <a:buChar char="•"/>
            </a:pPr>
            <a:r>
              <a:rPr lang="en-US" altLang="en-US" smtClean="0">
                <a:ea typeface="ＭＳ Ｐゴシック" pitchFamily="34" charset="-128"/>
              </a:rPr>
              <a:t>Hills to west, floodplains are to the east in flatter areas</a:t>
            </a:r>
          </a:p>
          <a:p>
            <a:pPr marL="1095208" lvl="2" indent="-172761" eaLnBrk="1" hangingPunct="1">
              <a:spcBef>
                <a:spcPct val="0"/>
              </a:spcBef>
              <a:buFontTx/>
              <a:buChar char="•"/>
            </a:pPr>
            <a:r>
              <a:rPr lang="en-US" altLang="en-US" smtClean="0">
                <a:ea typeface="ＭＳ Ｐゴシック" pitchFamily="34" charset="-128"/>
              </a:rPr>
              <a:t>Geology</a:t>
            </a:r>
          </a:p>
          <a:p>
            <a:pPr marL="1556431" lvl="3" indent="-172761" eaLnBrk="1" hangingPunct="1">
              <a:spcBef>
                <a:spcPct val="0"/>
              </a:spcBef>
              <a:buFontTx/>
              <a:buChar char="•"/>
            </a:pPr>
            <a:r>
              <a:rPr lang="en-US" altLang="en-US" smtClean="0">
                <a:ea typeface="ＭＳ Ｐゴシック" pitchFamily="34" charset="-128"/>
              </a:rPr>
              <a:t>Limestone to west</a:t>
            </a:r>
          </a:p>
          <a:p>
            <a:pPr marL="1556431" lvl="3" indent="-172761" eaLnBrk="1" hangingPunct="1">
              <a:spcBef>
                <a:spcPct val="0"/>
              </a:spcBef>
              <a:buFontTx/>
              <a:buChar char="•"/>
            </a:pPr>
            <a:r>
              <a:rPr lang="en-US" altLang="en-US" smtClean="0">
                <a:ea typeface="ＭＳ Ｐゴシック" pitchFamily="34" charset="-128"/>
              </a:rPr>
              <a:t>More topsoil to the east (clay and sand)</a:t>
            </a:r>
          </a:p>
          <a:p>
            <a:pPr marL="2017655" lvl="4" indent="-172761" eaLnBrk="1" hangingPunct="1">
              <a:spcBef>
                <a:spcPct val="0"/>
              </a:spcBef>
              <a:buFontTx/>
              <a:buChar char="•"/>
            </a:pPr>
            <a:r>
              <a:rPr lang="en-US" altLang="en-US" smtClean="0">
                <a:ea typeface="ＭＳ Ｐゴシック" pitchFamily="34" charset="-128"/>
              </a:rPr>
              <a:t>Impacts how long roads last (buckling)</a:t>
            </a:r>
          </a:p>
          <a:p>
            <a:pPr marL="1095208" lvl="2" indent="-172761" eaLnBrk="1" hangingPunct="1">
              <a:spcBef>
                <a:spcPct val="0"/>
              </a:spcBef>
              <a:buFontTx/>
              <a:buChar char="•"/>
            </a:pPr>
            <a:endParaRPr lang="en-US" altLang="en-US" smtClean="0">
              <a:ea typeface="ＭＳ Ｐゴシック" pitchFamily="34" charset="-128"/>
            </a:endParaRPr>
          </a:p>
          <a:p>
            <a:pPr marL="172761" indent="-172761" eaLnBrk="1" hangingPunct="1">
              <a:spcBef>
                <a:spcPct val="0"/>
              </a:spcBef>
              <a:buFontTx/>
              <a:buChar char="•"/>
            </a:pPr>
            <a:endParaRPr lang="en-US" altLang="en-US" smtClean="0">
              <a:ea typeface="ＭＳ Ｐゴシック" pitchFamily="34" charset="-128"/>
            </a:endParaRPr>
          </a:p>
        </p:txBody>
      </p:sp>
      <p:sp>
        <p:nvSpPr>
          <p:cNvPr id="48132" name="Slide Number Placeholder 3"/>
          <p:cNvSpPr txBox="1">
            <a:spLocks noGrp="1"/>
          </p:cNvSpPr>
          <p:nvPr/>
        </p:nvSpPr>
        <p:spPr bwMode="auto">
          <a:xfrm>
            <a:off x="3972667" y="8831898"/>
            <a:ext cx="3037734"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7" tIns="47010" rIns="94017" bIns="47010" anchor="b"/>
          <a:lstStyle>
            <a:lvl1pPr defTabSz="936625" eaLnBrk="0" hangingPunct="0">
              <a:spcBef>
                <a:spcPct val="30000"/>
              </a:spcBef>
              <a:defRPr sz="1200">
                <a:solidFill>
                  <a:schemeClr val="tx1"/>
                </a:solidFill>
                <a:latin typeface="Tw Cen MT" pitchFamily="34" charset="0"/>
                <a:ea typeface="ＭＳ Ｐゴシック" pitchFamily="34" charset="-128"/>
              </a:defRPr>
            </a:lvl1pPr>
            <a:lvl2pPr marL="742950" indent="-285750" defTabSz="936625" eaLnBrk="0" hangingPunct="0">
              <a:spcBef>
                <a:spcPct val="30000"/>
              </a:spcBef>
              <a:defRPr sz="1200">
                <a:solidFill>
                  <a:schemeClr val="tx1"/>
                </a:solidFill>
                <a:latin typeface="Tw Cen MT" pitchFamily="34" charset="0"/>
                <a:ea typeface="ＭＳ Ｐゴシック" pitchFamily="34" charset="-128"/>
              </a:defRPr>
            </a:lvl2pPr>
            <a:lvl3pPr marL="1143000" indent="-228600" defTabSz="936625" eaLnBrk="0" hangingPunct="0">
              <a:spcBef>
                <a:spcPct val="30000"/>
              </a:spcBef>
              <a:defRPr sz="1200">
                <a:solidFill>
                  <a:schemeClr val="tx1"/>
                </a:solidFill>
                <a:latin typeface="Tw Cen MT" pitchFamily="34" charset="0"/>
                <a:ea typeface="ＭＳ Ｐゴシック" pitchFamily="34" charset="-128"/>
              </a:defRPr>
            </a:lvl3pPr>
            <a:lvl4pPr marL="1600200" indent="-228600" defTabSz="936625" eaLnBrk="0" hangingPunct="0">
              <a:spcBef>
                <a:spcPct val="30000"/>
              </a:spcBef>
              <a:defRPr sz="1200">
                <a:solidFill>
                  <a:schemeClr val="tx1"/>
                </a:solidFill>
                <a:latin typeface="Tw Cen MT" pitchFamily="34" charset="0"/>
                <a:ea typeface="ＭＳ Ｐゴシック" pitchFamily="34" charset="-128"/>
              </a:defRPr>
            </a:lvl4pPr>
            <a:lvl5pPr marL="2057400" indent="-228600" defTabSz="936625" eaLnBrk="0" hangingPunct="0">
              <a:spcBef>
                <a:spcPct val="30000"/>
              </a:spcBef>
              <a:defRPr sz="1200">
                <a:solidFill>
                  <a:schemeClr val="tx1"/>
                </a:solidFill>
                <a:latin typeface="Tw Cen MT" pitchFamily="34" charset="0"/>
                <a:ea typeface="ＭＳ Ｐゴシック" pitchFamily="34" charset="-128"/>
              </a:defRPr>
            </a:lvl5pPr>
            <a:lvl6pPr marL="25146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718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90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62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lgn="r" eaLnBrk="1" hangingPunct="1">
              <a:spcBef>
                <a:spcPct val="0"/>
              </a:spcBef>
            </a:pPr>
            <a:fld id="{968E4EC7-2E02-404E-9A0C-CA8ED6AAA217}" type="slidenum">
              <a:rPr lang="en-US" altLang="en-US">
                <a:solidFill>
                  <a:srgbClr val="000000"/>
                </a:solidFill>
                <a:latin typeface="Arial" charset="0"/>
              </a:rPr>
              <a:pPr algn="r" eaLnBrk="1" hangingPunct="1">
                <a:spcBef>
                  <a:spcPct val="0"/>
                </a:spcBef>
              </a:pPr>
              <a:t>6</a:t>
            </a:fld>
            <a:endParaRPr lang="en-US" altLang="en-US">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9156" name="Date Placeholder 3"/>
          <p:cNvSpPr txBox="1">
            <a:spLocks noGrp="1"/>
          </p:cNvSpPr>
          <p:nvPr/>
        </p:nvSpPr>
        <p:spPr bwMode="auto">
          <a:xfrm>
            <a:off x="3972667" y="0"/>
            <a:ext cx="3037734"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7" tIns="47010" rIns="94017" bIns="47010"/>
          <a:lstStyle>
            <a:lvl1pPr defTabSz="936625" eaLnBrk="0" hangingPunct="0">
              <a:spcBef>
                <a:spcPct val="30000"/>
              </a:spcBef>
              <a:defRPr sz="1200">
                <a:solidFill>
                  <a:schemeClr val="tx1"/>
                </a:solidFill>
                <a:latin typeface="Tw Cen MT" pitchFamily="34" charset="0"/>
                <a:ea typeface="ＭＳ Ｐゴシック" pitchFamily="34" charset="-128"/>
              </a:defRPr>
            </a:lvl1pPr>
            <a:lvl2pPr marL="742950" indent="-285750" defTabSz="936625" eaLnBrk="0" hangingPunct="0">
              <a:spcBef>
                <a:spcPct val="30000"/>
              </a:spcBef>
              <a:defRPr sz="1200">
                <a:solidFill>
                  <a:schemeClr val="tx1"/>
                </a:solidFill>
                <a:latin typeface="Tw Cen MT" pitchFamily="34" charset="0"/>
                <a:ea typeface="ＭＳ Ｐゴシック" pitchFamily="34" charset="-128"/>
              </a:defRPr>
            </a:lvl2pPr>
            <a:lvl3pPr marL="1143000" indent="-228600" defTabSz="936625" eaLnBrk="0" hangingPunct="0">
              <a:spcBef>
                <a:spcPct val="30000"/>
              </a:spcBef>
              <a:defRPr sz="1200">
                <a:solidFill>
                  <a:schemeClr val="tx1"/>
                </a:solidFill>
                <a:latin typeface="Tw Cen MT" pitchFamily="34" charset="0"/>
                <a:ea typeface="ＭＳ Ｐゴシック" pitchFamily="34" charset="-128"/>
              </a:defRPr>
            </a:lvl3pPr>
            <a:lvl4pPr marL="1600200" indent="-228600" defTabSz="936625" eaLnBrk="0" hangingPunct="0">
              <a:spcBef>
                <a:spcPct val="30000"/>
              </a:spcBef>
              <a:defRPr sz="1200">
                <a:solidFill>
                  <a:schemeClr val="tx1"/>
                </a:solidFill>
                <a:latin typeface="Tw Cen MT" pitchFamily="34" charset="0"/>
                <a:ea typeface="ＭＳ Ｐゴシック" pitchFamily="34" charset="-128"/>
              </a:defRPr>
            </a:lvl4pPr>
            <a:lvl5pPr marL="2057400" indent="-228600" defTabSz="936625" eaLnBrk="0" hangingPunct="0">
              <a:spcBef>
                <a:spcPct val="30000"/>
              </a:spcBef>
              <a:defRPr sz="1200">
                <a:solidFill>
                  <a:schemeClr val="tx1"/>
                </a:solidFill>
                <a:latin typeface="Tw Cen MT" pitchFamily="34" charset="0"/>
                <a:ea typeface="ＭＳ Ｐゴシック" pitchFamily="34" charset="-128"/>
              </a:defRPr>
            </a:lvl5pPr>
            <a:lvl6pPr marL="25146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718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90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62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lgn="r">
              <a:spcBef>
                <a:spcPct val="0"/>
              </a:spcBef>
            </a:pPr>
            <a:fld id="{1814AB25-0A9E-469F-86C0-25E1B7CF0AE4}" type="datetime1">
              <a:rPr lang="en-US" altLang="en-US"/>
              <a:pPr algn="r">
                <a:spcBef>
                  <a:spcPct val="0"/>
                </a:spcBef>
              </a:pPr>
              <a:t>10/22/2014</a:t>
            </a:fld>
            <a:endParaRPr lang="en-US" altLang="en-US"/>
          </a:p>
        </p:txBody>
      </p:sp>
      <p:sp>
        <p:nvSpPr>
          <p:cNvPr id="49157" name="Slide Number Placeholder 4"/>
          <p:cNvSpPr txBox="1">
            <a:spLocks noGrp="1"/>
          </p:cNvSpPr>
          <p:nvPr/>
        </p:nvSpPr>
        <p:spPr bwMode="auto">
          <a:xfrm>
            <a:off x="3972667" y="8831898"/>
            <a:ext cx="3037734"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7" tIns="47010" rIns="94017" bIns="47010" anchor="b"/>
          <a:lstStyle>
            <a:lvl1pPr defTabSz="936625" eaLnBrk="0" hangingPunct="0">
              <a:spcBef>
                <a:spcPct val="30000"/>
              </a:spcBef>
              <a:defRPr sz="1200">
                <a:solidFill>
                  <a:schemeClr val="tx1"/>
                </a:solidFill>
                <a:latin typeface="Tw Cen MT" pitchFamily="34" charset="0"/>
                <a:ea typeface="ＭＳ Ｐゴシック" pitchFamily="34" charset="-128"/>
              </a:defRPr>
            </a:lvl1pPr>
            <a:lvl2pPr marL="742950" indent="-285750" defTabSz="936625" eaLnBrk="0" hangingPunct="0">
              <a:spcBef>
                <a:spcPct val="30000"/>
              </a:spcBef>
              <a:defRPr sz="1200">
                <a:solidFill>
                  <a:schemeClr val="tx1"/>
                </a:solidFill>
                <a:latin typeface="Tw Cen MT" pitchFamily="34" charset="0"/>
                <a:ea typeface="ＭＳ Ｐゴシック" pitchFamily="34" charset="-128"/>
              </a:defRPr>
            </a:lvl2pPr>
            <a:lvl3pPr marL="1143000" indent="-228600" defTabSz="936625" eaLnBrk="0" hangingPunct="0">
              <a:spcBef>
                <a:spcPct val="30000"/>
              </a:spcBef>
              <a:defRPr sz="1200">
                <a:solidFill>
                  <a:schemeClr val="tx1"/>
                </a:solidFill>
                <a:latin typeface="Tw Cen MT" pitchFamily="34" charset="0"/>
                <a:ea typeface="ＭＳ Ｐゴシック" pitchFamily="34" charset="-128"/>
              </a:defRPr>
            </a:lvl3pPr>
            <a:lvl4pPr marL="1600200" indent="-228600" defTabSz="936625" eaLnBrk="0" hangingPunct="0">
              <a:spcBef>
                <a:spcPct val="30000"/>
              </a:spcBef>
              <a:defRPr sz="1200">
                <a:solidFill>
                  <a:schemeClr val="tx1"/>
                </a:solidFill>
                <a:latin typeface="Tw Cen MT" pitchFamily="34" charset="0"/>
                <a:ea typeface="ＭＳ Ｐゴシック" pitchFamily="34" charset="-128"/>
              </a:defRPr>
            </a:lvl4pPr>
            <a:lvl5pPr marL="2057400" indent="-228600" defTabSz="936625" eaLnBrk="0" hangingPunct="0">
              <a:spcBef>
                <a:spcPct val="30000"/>
              </a:spcBef>
              <a:defRPr sz="1200">
                <a:solidFill>
                  <a:schemeClr val="tx1"/>
                </a:solidFill>
                <a:latin typeface="Tw Cen MT" pitchFamily="34" charset="0"/>
                <a:ea typeface="ＭＳ Ｐゴシック" pitchFamily="34" charset="-128"/>
              </a:defRPr>
            </a:lvl5pPr>
            <a:lvl6pPr marL="25146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718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90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6200" indent="-228600" defTabSz="936625"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lgn="r">
              <a:spcBef>
                <a:spcPct val="0"/>
              </a:spcBef>
            </a:pPr>
            <a:fld id="{C9BC0331-D151-40ED-B17F-E7EABD948028}" type="slidenum">
              <a:rPr lang="en-US" altLang="en-US"/>
              <a:pPr algn="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smtClean="0">
                <a:ea typeface="ＭＳ Ｐゴシック" pitchFamily="34" charset="-128"/>
              </a:rPr>
              <a:t>1. US 290 at Johnny Morris Rd.  </a:t>
            </a:r>
          </a:p>
          <a:p>
            <a:pPr>
              <a:buFont typeface="Wingdings" pitchFamily="2" charset="2"/>
              <a:buNone/>
            </a:pPr>
            <a:r>
              <a:rPr lang="en-US" altLang="en-US" smtClean="0">
                <a:ea typeface="ＭＳ Ｐゴシック" pitchFamily="34" charset="-128"/>
              </a:rPr>
              <a:t>2. CMTA MetroRail Red Line south of MLK Jr. Station</a:t>
            </a:r>
          </a:p>
          <a:p>
            <a:pPr>
              <a:buFont typeface="Wingdings" pitchFamily="2" charset="2"/>
              <a:buNone/>
            </a:pPr>
            <a:r>
              <a:rPr lang="en-US" altLang="en-US" smtClean="0">
                <a:ea typeface="ＭＳ Ｐゴシック" pitchFamily="34" charset="-128"/>
              </a:rPr>
              <a:t>3. SH 71E/SH 21 junction</a:t>
            </a:r>
          </a:p>
          <a:p>
            <a:pPr>
              <a:buFont typeface="Wingdings" pitchFamily="2" charset="2"/>
              <a:buNone/>
            </a:pPr>
            <a:r>
              <a:rPr lang="en-US" altLang="en-US" smtClean="0">
                <a:ea typeface="ＭＳ Ｐゴシック" pitchFamily="34" charset="-128"/>
              </a:rPr>
              <a:t>4. I-35 at Onion Creek</a:t>
            </a:r>
          </a:p>
          <a:p>
            <a:pPr>
              <a:buFont typeface="Wingdings" pitchFamily="2" charset="2"/>
              <a:buNone/>
            </a:pPr>
            <a:r>
              <a:rPr lang="en-US" altLang="en-US" smtClean="0">
                <a:ea typeface="ＭＳ Ｐゴシック" pitchFamily="34" charset="-128"/>
              </a:rPr>
              <a:t>5. US 290/SH 71W - Y at Oak Hill</a:t>
            </a:r>
          </a:p>
          <a:p>
            <a:pPr>
              <a:buFont typeface="Wingdings" pitchFamily="2" charset="2"/>
              <a:buNone/>
            </a:pPr>
            <a:r>
              <a:rPr lang="en-US" altLang="en-US" smtClean="0">
                <a:ea typeface="ＭＳ Ｐゴシック" pitchFamily="34" charset="-128"/>
              </a:rPr>
              <a:t>6. Loop 360/FM 2222 interchange</a:t>
            </a:r>
          </a:p>
          <a:p>
            <a:pPr>
              <a:buFont typeface="Wingdings" pitchFamily="2" charset="2"/>
              <a:buNone/>
            </a:pPr>
            <a:r>
              <a:rPr lang="en-US" altLang="en-US" smtClean="0">
                <a:ea typeface="ＭＳ Ｐゴシック" pitchFamily="34" charset="-128"/>
              </a:rPr>
              <a:t>7. FM 1431 near Parmer Ln. </a:t>
            </a:r>
          </a:p>
          <a:p>
            <a:pPr>
              <a:buFont typeface="Wingdings" pitchFamily="2" charset="2"/>
              <a:buNone/>
            </a:pPr>
            <a:r>
              <a:rPr lang="en-US" altLang="en-US" smtClean="0">
                <a:ea typeface="ＭＳ Ｐゴシック" pitchFamily="34" charset="-128"/>
              </a:rPr>
              <a:t>8. US 281/SH 29 intersection area (Burnet)</a:t>
            </a:r>
          </a:p>
          <a:p>
            <a:pPr>
              <a:buFont typeface="Wingdings" pitchFamily="2" charset="2"/>
              <a:buNone/>
            </a:pPr>
            <a:r>
              <a:rPr lang="en-US" altLang="en-US" smtClean="0">
                <a:ea typeface="ＭＳ Ｐゴシック" pitchFamily="34" charset="-128"/>
              </a:rPr>
              <a:t>9. US 183/SH 130 north of Lockhart</a:t>
            </a:r>
          </a:p>
          <a:p>
            <a:pPr>
              <a:buFont typeface="Wingdings" pitchFamily="2" charset="2"/>
              <a:buNone/>
            </a:pPr>
            <a:r>
              <a:rPr lang="en-US" altLang="en-US" smtClean="0">
                <a:ea typeface="ＭＳ Ｐゴシック" pitchFamily="34" charset="-128"/>
              </a:rPr>
              <a:t>10. SH 80 at Blanco River</a:t>
            </a:r>
          </a:p>
          <a:p>
            <a:endParaRPr lang="en-US" altLang="en-US" smtClean="0">
              <a:ea typeface="ＭＳ Ｐゴシック" pitchFamily="34" charset="-128"/>
            </a:endParaRPr>
          </a:p>
        </p:txBody>
      </p:sp>
      <p:sp>
        <p:nvSpPr>
          <p:cNvPr id="481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w Cen MT" pitchFamily="34" charset="0"/>
                <a:ea typeface="ＭＳ Ｐゴシック" pitchFamily="34" charset="-128"/>
              </a:defRPr>
            </a:lvl1pPr>
            <a:lvl2pPr marL="741363" indent="-284163" defTabSz="935038" eaLnBrk="0" hangingPunct="0">
              <a:spcBef>
                <a:spcPct val="30000"/>
              </a:spcBef>
              <a:defRPr sz="1200">
                <a:solidFill>
                  <a:schemeClr val="tx1"/>
                </a:solidFill>
                <a:latin typeface="Tw Cen MT" pitchFamily="34" charset="0"/>
                <a:ea typeface="ＭＳ Ｐゴシック" pitchFamily="34" charset="-128"/>
              </a:defRPr>
            </a:lvl2pPr>
            <a:lvl3pPr marL="1139825" indent="-227013" defTabSz="935038" eaLnBrk="0" hangingPunct="0">
              <a:spcBef>
                <a:spcPct val="30000"/>
              </a:spcBef>
              <a:defRPr sz="1200">
                <a:solidFill>
                  <a:schemeClr val="tx1"/>
                </a:solidFill>
                <a:latin typeface="Tw Cen MT" pitchFamily="34" charset="0"/>
                <a:ea typeface="ＭＳ Ｐゴシック" pitchFamily="34" charset="-128"/>
              </a:defRPr>
            </a:lvl3pPr>
            <a:lvl4pPr marL="1597025" indent="-227013" defTabSz="935038" eaLnBrk="0" hangingPunct="0">
              <a:spcBef>
                <a:spcPct val="30000"/>
              </a:spcBef>
              <a:defRPr sz="1200">
                <a:solidFill>
                  <a:schemeClr val="tx1"/>
                </a:solidFill>
                <a:latin typeface="Tw Cen MT" pitchFamily="34" charset="0"/>
                <a:ea typeface="ＭＳ Ｐゴシック" pitchFamily="34" charset="-128"/>
              </a:defRPr>
            </a:lvl4pPr>
            <a:lvl5pPr marL="2052638" indent="-227013" defTabSz="935038" eaLnBrk="0" hangingPunct="0">
              <a:spcBef>
                <a:spcPct val="30000"/>
              </a:spcBef>
              <a:defRPr sz="1200">
                <a:solidFill>
                  <a:schemeClr val="tx1"/>
                </a:solidFill>
                <a:latin typeface="Tw Cen MT" pitchFamily="34" charset="0"/>
                <a:ea typeface="ＭＳ Ｐゴシック" pitchFamily="34" charset="-128"/>
              </a:defRPr>
            </a:lvl5pPr>
            <a:lvl6pPr marL="25098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670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42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14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spcBef>
                <a:spcPct val="0"/>
              </a:spcBef>
            </a:pPr>
            <a:fld id="{1DF71B55-0FCC-4E01-9ED7-1711277B37AF}" type="datetime1">
              <a:rPr lang="en-US" altLang="en-US" smtClean="0"/>
              <a:pPr>
                <a:spcBef>
                  <a:spcPct val="0"/>
                </a:spcBef>
              </a:pPr>
              <a:t>10/22/2014</a:t>
            </a:fld>
            <a:endParaRPr lang="en-US" altLang="en-US" smtClean="0"/>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w Cen MT" pitchFamily="34" charset="0"/>
                <a:ea typeface="ＭＳ Ｐゴシック" pitchFamily="34" charset="-128"/>
              </a:defRPr>
            </a:lvl1pPr>
            <a:lvl2pPr marL="741363" indent="-284163" defTabSz="935038" eaLnBrk="0" hangingPunct="0">
              <a:spcBef>
                <a:spcPct val="30000"/>
              </a:spcBef>
              <a:defRPr sz="1200">
                <a:solidFill>
                  <a:schemeClr val="tx1"/>
                </a:solidFill>
                <a:latin typeface="Tw Cen MT" pitchFamily="34" charset="0"/>
                <a:ea typeface="ＭＳ Ｐゴシック" pitchFamily="34" charset="-128"/>
              </a:defRPr>
            </a:lvl2pPr>
            <a:lvl3pPr marL="1139825" indent="-227013" defTabSz="935038" eaLnBrk="0" hangingPunct="0">
              <a:spcBef>
                <a:spcPct val="30000"/>
              </a:spcBef>
              <a:defRPr sz="1200">
                <a:solidFill>
                  <a:schemeClr val="tx1"/>
                </a:solidFill>
                <a:latin typeface="Tw Cen MT" pitchFamily="34" charset="0"/>
                <a:ea typeface="ＭＳ Ｐゴシック" pitchFamily="34" charset="-128"/>
              </a:defRPr>
            </a:lvl3pPr>
            <a:lvl4pPr marL="1597025" indent="-227013" defTabSz="935038" eaLnBrk="0" hangingPunct="0">
              <a:spcBef>
                <a:spcPct val="30000"/>
              </a:spcBef>
              <a:defRPr sz="1200">
                <a:solidFill>
                  <a:schemeClr val="tx1"/>
                </a:solidFill>
                <a:latin typeface="Tw Cen MT" pitchFamily="34" charset="0"/>
                <a:ea typeface="ＭＳ Ｐゴシック" pitchFamily="34" charset="-128"/>
              </a:defRPr>
            </a:lvl4pPr>
            <a:lvl5pPr marL="2052638" indent="-227013" defTabSz="935038" eaLnBrk="0" hangingPunct="0">
              <a:spcBef>
                <a:spcPct val="30000"/>
              </a:spcBef>
              <a:defRPr sz="1200">
                <a:solidFill>
                  <a:schemeClr val="tx1"/>
                </a:solidFill>
                <a:latin typeface="Tw Cen MT" pitchFamily="34" charset="0"/>
                <a:ea typeface="ＭＳ Ｐゴシック" pitchFamily="34" charset="-128"/>
              </a:defRPr>
            </a:lvl5pPr>
            <a:lvl6pPr marL="25098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6pPr>
            <a:lvl7pPr marL="29670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7pPr>
            <a:lvl8pPr marL="34242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8pPr>
            <a:lvl9pPr marL="3881438" indent="-227013" defTabSz="935038" eaLnBrk="0" fontAlgn="base" hangingPunct="0">
              <a:spcBef>
                <a:spcPct val="30000"/>
              </a:spcBef>
              <a:spcAft>
                <a:spcPct val="0"/>
              </a:spcAft>
              <a:defRPr sz="1200">
                <a:solidFill>
                  <a:schemeClr val="tx1"/>
                </a:solidFill>
                <a:latin typeface="Tw Cen MT" pitchFamily="34" charset="0"/>
                <a:ea typeface="ＭＳ Ｐゴシック" pitchFamily="34" charset="-128"/>
              </a:defRPr>
            </a:lvl9pPr>
          </a:lstStyle>
          <a:p>
            <a:pPr>
              <a:spcBef>
                <a:spcPct val="0"/>
              </a:spcBef>
            </a:pPr>
            <a:fld id="{2B224124-61C6-4E56-8650-78A0EA849472}"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14062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19CEEF75-7096-6740-9F26-E688AEA0EC0C}" type="datetimeFigureOut">
              <a:rPr lang="en-US"/>
              <a:pPr/>
              <a:t>10/22/2014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EBDDC3"/>
                </a:solidFill>
                <a:ea typeface="MS PGothic" pitchFamily="34" charset="-128"/>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BDDC3"/>
                </a:solidFill>
              </a:defRPr>
            </a:lvl1pPr>
          </a:lstStyle>
          <a:p>
            <a:fld id="{248F795C-6D43-AC48-B412-499A5703F858}" type="slidenum">
              <a:rPr lang="en-US"/>
              <a:pPr/>
              <a:t>‹#›</a:t>
            </a:fld>
            <a:endParaRPr lang="en-US"/>
          </a:p>
        </p:txBody>
      </p:sp>
    </p:spTree>
    <p:extLst>
      <p:ext uri="{BB962C8B-B14F-4D97-AF65-F5344CB8AC3E}">
        <p14:creationId xmlns:p14="http://schemas.microsoft.com/office/powerpoint/2010/main" val="21329065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D4CB735A-8102-1144-8611-93B9AA642E8B}" type="datetimeFigureOut">
              <a:rPr lang="en-US"/>
              <a:pPr/>
              <a:t>10/22/2014</a:t>
            </a:fld>
            <a:endParaRPr lang="en-US"/>
          </a:p>
        </p:txBody>
      </p:sp>
      <p:sp>
        <p:nvSpPr>
          <p:cNvPr id="5"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D732D99-49A0-704F-B03D-248BB92869A0}" type="slidenum">
              <a:rPr lang="en-US"/>
              <a:pPr/>
              <a:t>‹#›</a:t>
            </a:fld>
            <a:endParaRPr lang="en-US"/>
          </a:p>
        </p:txBody>
      </p:sp>
    </p:spTree>
    <p:extLst>
      <p:ext uri="{BB962C8B-B14F-4D97-AF65-F5344CB8AC3E}">
        <p14:creationId xmlns:p14="http://schemas.microsoft.com/office/powerpoint/2010/main" val="154223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E7D4DF58-8A42-7743-950F-0BC9B8FF8CC9}" type="datetimeFigureOut">
              <a:rPr lang="en-US"/>
              <a:pPr/>
              <a:t>10/22/2014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6787A612-58DB-0441-BA4C-1198253C0037}" type="slidenum">
              <a:rPr lang="en-US"/>
              <a:pPr/>
              <a:t>‹#›</a:t>
            </a:fld>
            <a:endParaRPr lang="en-US"/>
          </a:p>
        </p:txBody>
      </p:sp>
    </p:spTree>
    <p:extLst>
      <p:ext uri="{BB962C8B-B14F-4D97-AF65-F5344CB8AC3E}">
        <p14:creationId xmlns:p14="http://schemas.microsoft.com/office/powerpoint/2010/main" val="27220059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DB96FC3-3DA0-8F44-B2F5-5B9358282A49}" type="datetimeFigureOut">
              <a:rPr lang="en-US"/>
              <a:pPr/>
              <a:t>10/22/2014</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D3C97C0C-7C1B-054E-8AF4-4EE9E4B7DCAC}" type="slidenum">
              <a:rPr lang="en-US"/>
              <a:pPr/>
              <a:t>‹#›</a:t>
            </a:fld>
            <a:endParaRPr lang="en-US"/>
          </a:p>
        </p:txBody>
      </p:sp>
    </p:spTree>
    <p:extLst>
      <p:ext uri="{BB962C8B-B14F-4D97-AF65-F5344CB8AC3E}">
        <p14:creationId xmlns:p14="http://schemas.microsoft.com/office/powerpoint/2010/main" val="336582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fld id="{F8D30BEE-01D1-5B48-BF75-CF41B3F4038A}" type="datetimeFigureOut">
              <a:rPr lang="en-US"/>
              <a:pPr/>
              <a:t>10/22/2014</a:t>
            </a:fld>
            <a:endParaRPr lang="en-US"/>
          </a:p>
        </p:txBody>
      </p:sp>
      <p:sp>
        <p:nvSpPr>
          <p:cNvPr id="5"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C24B0D6-71ED-704D-91B7-98BA033FB05D}" type="slidenum">
              <a:rPr lang="en-US"/>
              <a:pPr/>
              <a:t>‹#›</a:t>
            </a:fld>
            <a:endParaRPr lang="en-US"/>
          </a:p>
        </p:txBody>
      </p:sp>
    </p:spTree>
    <p:extLst>
      <p:ext uri="{BB962C8B-B14F-4D97-AF65-F5344CB8AC3E}">
        <p14:creationId xmlns:p14="http://schemas.microsoft.com/office/powerpoint/2010/main" val="233986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1BBA2954-84AA-5E42-AFAD-0AF5068DD1EA}" type="datetimeFigureOut">
              <a:rPr lang="en-US"/>
              <a:pPr/>
              <a:t>10/22/2014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054751CE-A7CC-6440-98FA-AC6B2EEF4C43}" type="slidenum">
              <a:rPr lang="en-US"/>
              <a:pPr/>
              <a:t>‹#›</a:t>
            </a:fld>
            <a:endParaRPr lang="en-US"/>
          </a:p>
        </p:txBody>
      </p:sp>
      <p:sp>
        <p:nvSpPr>
          <p:cNvPr id="9" name="Footer Placeholder 13"/>
          <p:cNvSpPr>
            <a:spLocks noGrp="1"/>
          </p:cNvSpPr>
          <p:nvPr>
            <p:ph type="ftr" sz="quarter" idx="12"/>
          </p:nvPr>
        </p:nvSpPr>
        <p:spPr/>
        <p:txBody>
          <a:bodyPr/>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22648860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25683B13-E406-4648-ACDC-CA0FA1047017}" type="datetimeFigureOut">
              <a:rPr lang="en-US"/>
              <a:pPr/>
              <a:t>10/22/2014</a:t>
            </a:fld>
            <a:endParaRPr lang="en-US"/>
          </a:p>
        </p:txBody>
      </p:sp>
      <p:sp>
        <p:nvSpPr>
          <p:cNvPr id="6" name="Slide Number Placeholder 9"/>
          <p:cNvSpPr>
            <a:spLocks noGrp="1"/>
          </p:cNvSpPr>
          <p:nvPr>
            <p:ph type="sldNum" sz="quarter" idx="11"/>
          </p:nvPr>
        </p:nvSpPr>
        <p:spPr/>
        <p:txBody>
          <a:bodyPr/>
          <a:lstStyle>
            <a:lvl1pPr>
              <a:defRPr/>
            </a:lvl1pPr>
          </a:lstStyle>
          <a:p>
            <a:fld id="{530E4524-076D-8541-BC44-704B2E78BA66}" type="slidenum">
              <a:rPr lang="en-US"/>
              <a:pPr/>
              <a:t>‹#›</a:t>
            </a:fld>
            <a:endParaRPr lang="en-US"/>
          </a:p>
        </p:txBody>
      </p:sp>
      <p:sp>
        <p:nvSpPr>
          <p:cNvPr id="7" name="Footer Placeholder 11"/>
          <p:cNvSpPr>
            <a:spLocks noGrp="1"/>
          </p:cNvSpPr>
          <p:nvPr>
            <p:ph type="ftr" sz="quarter" idx="12"/>
          </p:nvPr>
        </p:nvSpPr>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278620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DB7144BC-28C1-8C41-8DC7-394726B45B7C}" type="datetimeFigureOut">
              <a:rPr lang="en-US"/>
              <a:pPr/>
              <a:t>10/22/2014</a:t>
            </a:fld>
            <a:endParaRPr lang="en-US"/>
          </a:p>
        </p:txBody>
      </p:sp>
      <p:sp>
        <p:nvSpPr>
          <p:cNvPr id="8" name="Slide Number Placeholder 11"/>
          <p:cNvSpPr>
            <a:spLocks noGrp="1"/>
          </p:cNvSpPr>
          <p:nvPr>
            <p:ph type="sldNum" sz="quarter" idx="11"/>
          </p:nvPr>
        </p:nvSpPr>
        <p:spPr/>
        <p:txBody>
          <a:bodyPr/>
          <a:lstStyle>
            <a:lvl1pPr>
              <a:defRPr/>
            </a:lvl1pPr>
          </a:lstStyle>
          <a:p>
            <a:fld id="{13C7A5FD-DEF5-1B4B-9F5A-7B3F117ABB83}" type="slidenum">
              <a:rPr lang="en-US"/>
              <a:pPr/>
              <a:t>‹#›</a:t>
            </a:fld>
            <a:endParaRPr lang="en-US"/>
          </a:p>
        </p:txBody>
      </p:sp>
      <p:sp>
        <p:nvSpPr>
          <p:cNvPr id="9" name="Footer Placeholder 13"/>
          <p:cNvSpPr>
            <a:spLocks noGrp="1"/>
          </p:cNvSpPr>
          <p:nvPr>
            <p:ph type="ftr" sz="quarter" idx="12"/>
          </p:nvPr>
        </p:nvSpPr>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13448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B8128655-AA30-0546-8ECF-A4A1ACDCF4B8}" type="datetimeFigureOut">
              <a:rPr lang="en-US"/>
              <a:pPr/>
              <a:t>10/22/2014</a:t>
            </a:fld>
            <a:endParaRPr lang="en-US"/>
          </a:p>
        </p:txBody>
      </p:sp>
      <p:sp>
        <p:nvSpPr>
          <p:cNvPr id="4"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CCCAA00A-ACE9-7448-B379-7C5C60FC56F9}" type="slidenum">
              <a:rPr lang="en-US"/>
              <a:pPr/>
              <a:t>‹#›</a:t>
            </a:fld>
            <a:endParaRPr lang="en-US"/>
          </a:p>
        </p:txBody>
      </p:sp>
    </p:spTree>
    <p:extLst>
      <p:ext uri="{BB962C8B-B14F-4D97-AF65-F5344CB8AC3E}">
        <p14:creationId xmlns:p14="http://schemas.microsoft.com/office/powerpoint/2010/main" val="114828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A342197-7262-F74D-B016-C99C4ED3BC0E}" type="datetimeFigureOut">
              <a:rPr lang="en-US"/>
              <a:pPr/>
              <a:t>10/22/2014</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775F55"/>
                </a:solidFill>
              </a:defRPr>
            </a:lvl1pPr>
          </a:lstStyle>
          <a:p>
            <a:fld id="{B8157FDA-F872-F34A-A6D7-697E44F0B0E2}" type="slidenum">
              <a:rPr lang="en-US"/>
              <a:pPr/>
              <a:t>‹#›</a:t>
            </a:fld>
            <a:endParaRPr lang="en-US"/>
          </a:p>
        </p:txBody>
      </p:sp>
    </p:spTree>
    <p:extLst>
      <p:ext uri="{BB962C8B-B14F-4D97-AF65-F5344CB8AC3E}">
        <p14:creationId xmlns:p14="http://schemas.microsoft.com/office/powerpoint/2010/main" val="331535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048ED112-4ACB-7044-A197-FACB77AA2F97}" type="datetimeFigureOut">
              <a:rPr lang="en-US"/>
              <a:pPr/>
              <a:t>10/22/2014</a:t>
            </a:fld>
            <a:endParaRPr lang="en-US"/>
          </a:p>
        </p:txBody>
      </p:sp>
      <p:sp>
        <p:nvSpPr>
          <p:cNvPr id="6"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692E479-1D48-1146-A2F8-723FF6C46104}" type="slidenum">
              <a:rPr lang="en-US"/>
              <a:pPr/>
              <a:t>‹#›</a:t>
            </a:fld>
            <a:endParaRPr lang="en-US"/>
          </a:p>
        </p:txBody>
      </p:sp>
    </p:spTree>
    <p:extLst>
      <p:ext uri="{BB962C8B-B14F-4D97-AF65-F5344CB8AC3E}">
        <p14:creationId xmlns:p14="http://schemas.microsoft.com/office/powerpoint/2010/main" val="290947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14"/>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A779641D-A228-604F-9DBB-5AE3FC3CDD67}" type="datetimeFigureOut">
              <a:rPr lang="en-US"/>
              <a:pPr/>
              <a:t>10/22/2014</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C7A5B931-4D94-BE4C-8B80-5C8C87652539}"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18571711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75F55"/>
                </a:solidFill>
                <a:latin typeface="Arial" charset="0"/>
              </a:defRPr>
            </a:lvl1pPr>
          </a:lstStyle>
          <a:p>
            <a:fld id="{B71EF9B6-C7EB-DF41-B557-6EB716C2AA3F}" type="datetimeFigureOut">
              <a:rPr lang="en-US"/>
              <a:pPr/>
              <a:t>10/22/2014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rgbClr val="775F55"/>
                </a:solidFill>
                <a:latin typeface="Arial" charset="0"/>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Arial" charset="0"/>
              </a:defRPr>
            </a:lvl1pPr>
          </a:lstStyle>
          <a:p>
            <a:fld id="{102F6CDC-DB7D-3440-A2D4-139A089E3C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7528"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 id="2147487539" r:id="rId12"/>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Tw Cen MT" pitchFamily="34" charset="0"/>
          <a:ea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deflorio@camsys.com" TargetMode="External"/><Relationship Id="rId2" Type="http://schemas.openxmlformats.org/officeDocument/2006/relationships/hyperlink" Target="mailto:Cathy.stephens@camp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auto">
          <a:xfrm>
            <a:off x="76200" y="5967413"/>
            <a:ext cx="4267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400" b="1" dirty="0">
                <a:solidFill>
                  <a:prstClr val="white"/>
                </a:solidFill>
                <a:latin typeface="Helvetica" pitchFamily="34" charset="0"/>
                <a:ea typeface="+mn-ea"/>
              </a:rPr>
              <a:t>Capital Area Metropolitan Planning Organization</a:t>
            </a:r>
          </a:p>
          <a:p>
            <a:pPr>
              <a:defRPr/>
            </a:pPr>
            <a:r>
              <a:rPr lang="en-US" sz="1400" b="1" dirty="0">
                <a:solidFill>
                  <a:prstClr val="white"/>
                </a:solidFill>
                <a:latin typeface="Helvetica" pitchFamily="34" charset="0"/>
                <a:ea typeface="+mn-ea"/>
              </a:rPr>
              <a:t>City of Austin, Office of Sustainability</a:t>
            </a:r>
          </a:p>
          <a:p>
            <a:pPr>
              <a:defRPr/>
            </a:pPr>
            <a:r>
              <a:rPr lang="en-US" sz="1400" b="1" dirty="0">
                <a:solidFill>
                  <a:prstClr val="white"/>
                </a:solidFill>
                <a:latin typeface="Helvetica" pitchFamily="34" charset="0"/>
                <a:ea typeface="+mn-ea"/>
              </a:rPr>
              <a:t>Cambridge Systematics, Inc.</a:t>
            </a:r>
          </a:p>
        </p:txBody>
      </p:sp>
      <p:sp>
        <p:nvSpPr>
          <p:cNvPr id="9220" name="Title 1"/>
          <p:cNvSpPr txBox="1">
            <a:spLocks/>
          </p:cNvSpPr>
          <p:nvPr/>
        </p:nvSpPr>
        <p:spPr bwMode="auto">
          <a:xfrm>
            <a:off x="298450" y="533400"/>
            <a:ext cx="8769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3200" i="1" dirty="0" smtClean="0">
                <a:solidFill>
                  <a:prstClr val="black"/>
                </a:solidFill>
                <a:latin typeface="Helvetica" pitchFamily="34" charset="0"/>
                <a:ea typeface="+mn-ea"/>
              </a:rPr>
              <a:t>Extreme Weather and Climate </a:t>
            </a:r>
            <a:r>
              <a:rPr lang="en-US" sz="3200" i="1" dirty="0">
                <a:solidFill>
                  <a:prstClr val="black"/>
                </a:solidFill>
                <a:latin typeface="Helvetica" pitchFamily="34" charset="0"/>
                <a:ea typeface="+mn-ea"/>
              </a:rPr>
              <a:t>Change </a:t>
            </a:r>
            <a:r>
              <a:rPr lang="en-US" sz="3200" i="1" dirty="0" smtClean="0">
                <a:solidFill>
                  <a:prstClr val="black"/>
                </a:solidFill>
                <a:latin typeface="Helvetica" pitchFamily="34" charset="0"/>
                <a:ea typeface="+mn-ea"/>
              </a:rPr>
              <a:t>Vulnerability </a:t>
            </a:r>
            <a:r>
              <a:rPr lang="en-US" sz="3200" i="1" dirty="0">
                <a:solidFill>
                  <a:prstClr val="black"/>
                </a:solidFill>
                <a:latin typeface="Helvetica" pitchFamily="34" charset="0"/>
                <a:ea typeface="+mn-ea"/>
              </a:rPr>
              <a:t>Assessment </a:t>
            </a:r>
            <a:r>
              <a:rPr lang="en-US" sz="3200" i="1" dirty="0" smtClean="0">
                <a:solidFill>
                  <a:prstClr val="black"/>
                </a:solidFill>
                <a:latin typeface="Helvetica" pitchFamily="34" charset="0"/>
                <a:ea typeface="+mn-ea"/>
              </a:rPr>
              <a:t>of Central Texas Transportation Infrastructure</a:t>
            </a:r>
          </a:p>
          <a:p>
            <a:pPr>
              <a:spcBef>
                <a:spcPts val="600"/>
              </a:spcBef>
              <a:defRPr/>
            </a:pPr>
            <a:r>
              <a:rPr lang="en-US" sz="1800" i="1" dirty="0" smtClean="0">
                <a:solidFill>
                  <a:prstClr val="black"/>
                </a:solidFill>
                <a:latin typeface="Helvetica" pitchFamily="34" charset="0"/>
                <a:ea typeface="+mn-ea"/>
              </a:rPr>
              <a:t>Federal </a:t>
            </a:r>
            <a:r>
              <a:rPr lang="en-US" sz="1800" i="1" dirty="0">
                <a:solidFill>
                  <a:prstClr val="black"/>
                </a:solidFill>
                <a:latin typeface="Helvetica" pitchFamily="34" charset="0"/>
                <a:ea typeface="+mn-ea"/>
              </a:rPr>
              <a:t>Highway Administration (FHWA) Pilot Project </a:t>
            </a:r>
            <a:endParaRPr lang="en-US" sz="1800" i="1" dirty="0" smtClean="0">
              <a:solidFill>
                <a:prstClr val="black"/>
              </a:solidFill>
              <a:latin typeface="Helvetica" pitchFamily="34" charset="0"/>
              <a:ea typeface="+mn-ea"/>
            </a:endParaRPr>
          </a:p>
          <a:p>
            <a:pPr>
              <a:defRPr/>
            </a:pPr>
            <a:endParaRPr lang="en-US" sz="1800" i="1" dirty="0">
              <a:solidFill>
                <a:prstClr val="black"/>
              </a:solidFill>
              <a:latin typeface="Helvetica" pitchFamily="34" charset="0"/>
              <a:ea typeface="+mn-ea"/>
            </a:endParaRPr>
          </a:p>
          <a:p>
            <a:pPr>
              <a:defRPr/>
            </a:pPr>
            <a:r>
              <a:rPr lang="en-US" sz="1200" dirty="0">
                <a:ea typeface="ＭＳ Ｐゴシック" charset="-128"/>
              </a:rPr>
              <a:t>p</a:t>
            </a:r>
            <a:r>
              <a:rPr lang="en-US" sz="1200" dirty="0" smtClean="0">
                <a:ea typeface="ＭＳ Ｐゴシック" charset="-128"/>
              </a:rPr>
              <a:t>resented to</a:t>
            </a:r>
          </a:p>
          <a:p>
            <a:pPr>
              <a:defRPr/>
            </a:pPr>
            <a:r>
              <a:rPr lang="en-US" dirty="0" err="1" smtClean="0">
                <a:ea typeface="ＭＳ Ｐゴシック" charset="-128"/>
              </a:rPr>
              <a:t>AMPO</a:t>
            </a:r>
            <a:r>
              <a:rPr lang="en-US" dirty="0" smtClean="0">
                <a:ea typeface="ＭＳ Ｐゴシック" charset="-128"/>
              </a:rPr>
              <a:t> Annual Meeting</a:t>
            </a:r>
            <a:endParaRPr lang="en-US" dirty="0">
              <a:ea typeface="ＭＳ Ｐゴシック" charset="-128"/>
            </a:endParaRPr>
          </a:p>
          <a:p>
            <a:pPr>
              <a:defRPr/>
            </a:pPr>
            <a:endParaRPr lang="en-US" sz="1800" i="1" dirty="0" smtClean="0">
              <a:solidFill>
                <a:prstClr val="black"/>
              </a:solidFill>
              <a:latin typeface="Helvetica" pitchFamily="34" charset="0"/>
              <a:ea typeface="+mn-ea"/>
            </a:endParaRPr>
          </a:p>
          <a:p>
            <a:pPr>
              <a:defRPr/>
            </a:pPr>
            <a:r>
              <a:rPr lang="en-US" sz="1800" i="1" dirty="0">
                <a:solidFill>
                  <a:prstClr val="black"/>
                </a:solidFill>
                <a:latin typeface="Helvetica" pitchFamily="34" charset="0"/>
              </a:rPr>
              <a:t>October </a:t>
            </a:r>
            <a:r>
              <a:rPr lang="en-US" sz="1800" i="1" dirty="0" smtClean="0">
                <a:solidFill>
                  <a:prstClr val="black"/>
                </a:solidFill>
                <a:latin typeface="Helvetica" pitchFamily="34" charset="0"/>
              </a:rPr>
              <a:t>23, </a:t>
            </a:r>
            <a:r>
              <a:rPr lang="en-US" sz="1800" i="1" dirty="0">
                <a:solidFill>
                  <a:prstClr val="black"/>
                </a:solidFill>
                <a:latin typeface="Helvetica" pitchFamily="34" charset="0"/>
              </a:rPr>
              <a:t>2014</a:t>
            </a:r>
          </a:p>
        </p:txBody>
      </p:sp>
    </p:spTree>
    <p:extLst>
      <p:ext uri="{BB962C8B-B14F-4D97-AF65-F5344CB8AC3E}">
        <p14:creationId xmlns:p14="http://schemas.microsoft.com/office/powerpoint/2010/main" val="149754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 Overview</a:t>
            </a:r>
            <a:endParaRPr lang="en-US" dirty="0"/>
          </a:p>
        </p:txBody>
      </p:sp>
      <p:sp>
        <p:nvSpPr>
          <p:cNvPr id="3" name="Content Placeholder 2"/>
          <p:cNvSpPr>
            <a:spLocks noGrp="1"/>
          </p:cNvSpPr>
          <p:nvPr>
            <p:ph sz="quarter" idx="1"/>
          </p:nvPr>
        </p:nvSpPr>
        <p:spPr>
          <a:xfrm>
            <a:off x="381000" y="1600200"/>
            <a:ext cx="8610600" cy="4724400"/>
          </a:xfrm>
        </p:spPr>
        <p:txBody>
          <a:bodyPr/>
          <a:lstStyle/>
          <a:p>
            <a:pPr eaLnBrk="1" hangingPunct="1"/>
            <a:r>
              <a:rPr lang="en-US" altLang="en-US" sz="3000" dirty="0"/>
              <a:t>Assess </a:t>
            </a:r>
            <a:r>
              <a:rPr lang="en-US" altLang="en-US" sz="3000" dirty="0" smtClean="0"/>
              <a:t>the transportation system’s </a:t>
            </a:r>
            <a:r>
              <a:rPr lang="en-US" altLang="en-US" sz="3000" dirty="0"/>
              <a:t>vulnerability </a:t>
            </a:r>
            <a:r>
              <a:rPr lang="en-US" altLang="en-US" sz="3000" dirty="0" smtClean="0"/>
              <a:t>to the </a:t>
            </a:r>
            <a:r>
              <a:rPr lang="en-US" altLang="en-US" sz="3000" dirty="0"/>
              <a:t>impacts of extreme </a:t>
            </a:r>
            <a:r>
              <a:rPr lang="en-US" altLang="en-US" sz="3000" dirty="0" smtClean="0"/>
              <a:t>weather, now and future</a:t>
            </a:r>
          </a:p>
          <a:p>
            <a:pPr lvl="1" eaLnBrk="1" hangingPunct="1"/>
            <a:r>
              <a:rPr lang="en-US" altLang="en-US" sz="2700" dirty="0" smtClean="0"/>
              <a:t>Roads, rail, transit</a:t>
            </a:r>
            <a:endParaRPr lang="en-US" altLang="en-US" sz="2700" dirty="0"/>
          </a:p>
          <a:p>
            <a:pPr eaLnBrk="1" hangingPunct="1"/>
            <a:r>
              <a:rPr lang="en-US" altLang="en-US" sz="3000" dirty="0" smtClean="0"/>
              <a:t>Incorporate </a:t>
            </a:r>
            <a:r>
              <a:rPr lang="en-US" altLang="en-US" sz="3000" dirty="0"/>
              <a:t>results into the 2040 planning process to increase extreme weather </a:t>
            </a:r>
            <a:r>
              <a:rPr lang="en-US" altLang="en-US" sz="3000" dirty="0" smtClean="0"/>
              <a:t>resilience</a:t>
            </a:r>
          </a:p>
          <a:p>
            <a:pPr lvl="1" eaLnBrk="1" hangingPunct="1"/>
            <a:r>
              <a:rPr lang="en-US" altLang="en-US" dirty="0" smtClean="0"/>
              <a:t>Nature of results will determine how they are incorporated </a:t>
            </a:r>
            <a:endParaRPr lang="en-US" altLang="en-US" dirty="0"/>
          </a:p>
          <a:p>
            <a:pPr eaLnBrk="1" hangingPunct="1"/>
            <a:r>
              <a:rPr lang="en-US" altLang="en-US" sz="3000" dirty="0"/>
              <a:t>Share results with partners, stakeholders and public</a:t>
            </a:r>
          </a:p>
          <a:p>
            <a:pPr lvl="1" eaLnBrk="1" hangingPunct="1"/>
            <a:r>
              <a:rPr lang="en-US" altLang="en-US" sz="2700" dirty="0" smtClean="0"/>
              <a:t>City </a:t>
            </a:r>
            <a:r>
              <a:rPr lang="en-US" altLang="en-US" sz="2700" dirty="0"/>
              <a:t>of Austin, TxDOT, Capital </a:t>
            </a:r>
            <a:r>
              <a:rPr lang="en-US" altLang="en-US" sz="2700" dirty="0" smtClean="0"/>
              <a:t>Metro, FHWA</a:t>
            </a:r>
          </a:p>
          <a:p>
            <a:pPr eaLnBrk="1" hangingPunct="1"/>
            <a:r>
              <a:rPr lang="en-US" altLang="en-US" sz="3000" dirty="0" smtClean="0"/>
              <a:t>Started project in early 2013, will wrap up in 2014</a:t>
            </a:r>
            <a:endParaRPr lang="en-US" altLang="en-US" sz="3000" dirty="0"/>
          </a:p>
          <a:p>
            <a:pPr eaLnBrk="1" hangingPunct="1"/>
            <a:endParaRPr lang="en-US" altLang="en-US" dirty="0"/>
          </a:p>
          <a:p>
            <a:pPr eaLnBrk="1" hangingPunct="1">
              <a:buFontTx/>
              <a:buNone/>
            </a:pPr>
            <a:endParaRPr lang="en-US" altLang="en-US" dirty="0"/>
          </a:p>
          <a:p>
            <a:pPr eaLnBrk="1" hangingPunct="1"/>
            <a:endParaRPr lang="en-US" altLang="en-US" sz="3000" dirty="0"/>
          </a:p>
          <a:p>
            <a:pPr eaLnBrk="1" hangingPunct="1"/>
            <a:endParaRPr lang="en-US" altLang="en-US" sz="3000" dirty="0"/>
          </a:p>
          <a:p>
            <a:pPr eaLnBrk="1" hangingPunct="1"/>
            <a:endParaRPr lang="en-US" altLang="en-US" dirty="0"/>
          </a:p>
          <a:p>
            <a:endParaRPr lang="en-US" dirty="0"/>
          </a:p>
        </p:txBody>
      </p:sp>
    </p:spTree>
    <p:extLst>
      <p:ext uri="{BB962C8B-B14F-4D97-AF65-F5344CB8AC3E}">
        <p14:creationId xmlns:p14="http://schemas.microsoft.com/office/powerpoint/2010/main" val="107807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 &amp; Results</a:t>
            </a:r>
            <a:endParaRPr lang="en-US" dirty="0"/>
          </a:p>
        </p:txBody>
      </p:sp>
      <p:sp>
        <p:nvSpPr>
          <p:cNvPr id="3" name="Subtitle 2"/>
          <p:cNvSpPr>
            <a:spLocks noGrp="1"/>
          </p:cNvSpPr>
          <p:nvPr>
            <p:ph type="subTitle" idx="1"/>
          </p:nvPr>
        </p:nvSpPr>
        <p:spPr/>
        <p:txBody>
          <a:bodyPr/>
          <a:lstStyle/>
          <a:p>
            <a:r>
              <a:rPr lang="en-US" dirty="0" smtClean="0"/>
              <a:t>Josh DeFlorio, Cambridge Systematics</a:t>
            </a:r>
            <a:endParaRPr lang="en-US" dirty="0"/>
          </a:p>
        </p:txBody>
      </p:sp>
    </p:spTree>
    <p:extLst>
      <p:ext uri="{BB962C8B-B14F-4D97-AF65-F5344CB8AC3E}">
        <p14:creationId xmlns:p14="http://schemas.microsoft.com/office/powerpoint/2010/main" val="251940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Assessment Framework</a:t>
            </a:r>
            <a:endParaRPr lang="en-US" dirty="0"/>
          </a:p>
        </p:txBody>
      </p:sp>
      <p:pic>
        <p:nvPicPr>
          <p:cNvPr id="4" name="Content Placeholder 3"/>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t="13501"/>
          <a:stretch/>
        </p:blipFill>
        <p:spPr>
          <a:xfrm>
            <a:off x="609600" y="1676400"/>
            <a:ext cx="4191000" cy="4833572"/>
          </a:xfrm>
        </p:spPr>
      </p:pic>
    </p:spTree>
    <p:extLst>
      <p:ext uri="{BB962C8B-B14F-4D97-AF65-F5344CB8AC3E}">
        <p14:creationId xmlns:p14="http://schemas.microsoft.com/office/powerpoint/2010/main" val="159833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&amp; Criticality</a:t>
            </a:r>
            <a:endParaRPr lang="en-US" dirty="0"/>
          </a:p>
        </p:txBody>
      </p:sp>
      <p:sp>
        <p:nvSpPr>
          <p:cNvPr id="3" name="Content Placeholder 2"/>
          <p:cNvSpPr>
            <a:spLocks noGrp="1"/>
          </p:cNvSpPr>
          <p:nvPr>
            <p:ph sz="quarter" idx="1"/>
          </p:nvPr>
        </p:nvSpPr>
        <p:spPr/>
        <p:txBody>
          <a:bodyPr/>
          <a:lstStyle/>
          <a:p>
            <a:r>
              <a:rPr lang="en-US" dirty="0" smtClean="0"/>
              <a:t>Transportation data </a:t>
            </a:r>
            <a:r>
              <a:rPr lang="en-US" dirty="0" smtClean="0"/>
              <a:t>collection and integration</a:t>
            </a:r>
          </a:p>
          <a:p>
            <a:r>
              <a:rPr lang="en-US" dirty="0" smtClean="0"/>
              <a:t>Screening in GIS using criticality indicators</a:t>
            </a:r>
          </a:p>
          <a:p>
            <a:r>
              <a:rPr lang="en-US" dirty="0" smtClean="0"/>
              <a:t>Workshop </a:t>
            </a:r>
            <a:r>
              <a:rPr lang="en-US" dirty="0" smtClean="0"/>
              <a:t>with agencies to select critical, potentially vulnerable assets</a:t>
            </a:r>
          </a:p>
          <a:p>
            <a:r>
              <a:rPr lang="en-US" dirty="0" smtClean="0"/>
              <a:t>Selected 9 assets for </a:t>
            </a:r>
            <a:r>
              <a:rPr lang="en-US" dirty="0" smtClean="0"/>
              <a:t>screening</a:t>
            </a:r>
            <a:endParaRPr lang="en-US" dirty="0" smtClean="0"/>
          </a:p>
        </p:txBody>
      </p:sp>
    </p:spTree>
    <p:extLst>
      <p:ext uri="{BB962C8B-B14F-4D97-AF65-F5344CB8AC3E}">
        <p14:creationId xmlns:p14="http://schemas.microsoft.com/office/powerpoint/2010/main" val="336458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altLang="en-US" sz="3600" dirty="0" smtClean="0"/>
              <a:t>Critical Assets Screened</a:t>
            </a:r>
          </a:p>
        </p:txBody>
      </p:sp>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38135"/>
            <a:ext cx="6477000" cy="50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a:t>
            </a:r>
            <a:endParaRPr lang="en-US" dirty="0"/>
          </a:p>
        </p:txBody>
      </p:sp>
      <p:sp>
        <p:nvSpPr>
          <p:cNvPr id="3" name="Content Placeholder 2"/>
          <p:cNvSpPr>
            <a:spLocks noGrp="1"/>
          </p:cNvSpPr>
          <p:nvPr>
            <p:ph sz="quarter" idx="1"/>
          </p:nvPr>
        </p:nvSpPr>
        <p:spPr/>
        <p:txBody>
          <a:bodyPr/>
          <a:lstStyle/>
          <a:p>
            <a:r>
              <a:rPr lang="en-US" dirty="0" smtClean="0"/>
              <a:t>Sensitivity focus groups with infrastructure managers</a:t>
            </a:r>
          </a:p>
          <a:p>
            <a:r>
              <a:rPr lang="en-US" dirty="0" smtClean="0"/>
              <a:t>Identified stressors of concern</a:t>
            </a:r>
          </a:p>
          <a:p>
            <a:pPr lvl="1"/>
            <a:r>
              <a:rPr lang="en-US" dirty="0" smtClean="0"/>
              <a:t>Flooding, drought, extreme temperatures, wildfire, “extreme” cold</a:t>
            </a:r>
            <a:endParaRPr lang="en-US" dirty="0" smtClean="0"/>
          </a:p>
          <a:p>
            <a:r>
              <a:rPr lang="en-US" dirty="0" smtClean="0"/>
              <a:t>Developed suggested risk indicators and </a:t>
            </a:r>
            <a:r>
              <a:rPr lang="en-US" dirty="0" smtClean="0"/>
              <a:t>thresholds</a:t>
            </a:r>
            <a:endParaRPr lang="en-US" dirty="0" smtClean="0"/>
          </a:p>
        </p:txBody>
      </p:sp>
    </p:spTree>
    <p:extLst>
      <p:ext uri="{BB962C8B-B14F-4D97-AF65-F5344CB8AC3E}">
        <p14:creationId xmlns:p14="http://schemas.microsoft.com/office/powerpoint/2010/main" val="337371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Illustrative Sensitivity Indicators</a:t>
            </a:r>
            <a:endParaRPr lang="en-US" dirty="0"/>
          </a:p>
        </p:txBody>
      </p:sp>
      <p:sp>
        <p:nvSpPr>
          <p:cNvPr id="5" name="Rectangle 4"/>
          <p:cNvSpPr/>
          <p:nvPr/>
        </p:nvSpPr>
        <p:spPr>
          <a:xfrm>
            <a:off x="1138705" y="2286000"/>
            <a:ext cx="32735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24-hour precipitation design threshold</a:t>
            </a:r>
            <a:endParaRPr lang="en-US" sz="1600" dirty="0"/>
          </a:p>
        </p:txBody>
      </p:sp>
      <p:sp>
        <p:nvSpPr>
          <p:cNvPr id="6" name="Rectangle 5"/>
          <p:cNvSpPr/>
          <p:nvPr/>
        </p:nvSpPr>
        <p:spPr>
          <a:xfrm>
            <a:off x="1138705" y="2667000"/>
            <a:ext cx="32735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Average inundation </a:t>
            </a:r>
            <a:r>
              <a:rPr lang="en-US" sz="1600" dirty="0"/>
              <a:t>v</a:t>
            </a:r>
            <a:r>
              <a:rPr lang="en-US" sz="1600" dirty="0" smtClean="0"/>
              <a:t>elocity</a:t>
            </a:r>
            <a:endParaRPr lang="en-US" sz="1600" dirty="0"/>
          </a:p>
        </p:txBody>
      </p:sp>
      <p:sp>
        <p:nvSpPr>
          <p:cNvPr id="7" name="Rectangle 6"/>
          <p:cNvSpPr/>
          <p:nvPr/>
        </p:nvSpPr>
        <p:spPr>
          <a:xfrm>
            <a:off x="1138705" y="3048000"/>
            <a:ext cx="32735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Scour criticality</a:t>
            </a:r>
            <a:endParaRPr lang="en-US" sz="1600" dirty="0"/>
          </a:p>
        </p:txBody>
      </p:sp>
      <p:sp>
        <p:nvSpPr>
          <p:cNvPr id="8" name="Rectangle 7"/>
          <p:cNvSpPr/>
          <p:nvPr/>
        </p:nvSpPr>
        <p:spPr>
          <a:xfrm>
            <a:off x="1138705" y="3429000"/>
            <a:ext cx="32735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Wildfire Threat</a:t>
            </a:r>
            <a:endParaRPr lang="en-US" sz="1600" dirty="0"/>
          </a:p>
        </p:txBody>
      </p:sp>
      <p:sp>
        <p:nvSpPr>
          <p:cNvPr id="9" name="Rectangle 8"/>
          <p:cNvSpPr/>
          <p:nvPr/>
        </p:nvSpPr>
        <p:spPr>
          <a:xfrm>
            <a:off x="1138705" y="3810000"/>
            <a:ext cx="3273552"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Soil plasticity</a:t>
            </a:r>
            <a:endParaRPr lang="en-US" sz="1600" dirty="0"/>
          </a:p>
        </p:txBody>
      </p:sp>
      <p:sp>
        <p:nvSpPr>
          <p:cNvPr id="10" name="Rectangle 9"/>
          <p:cNvSpPr/>
          <p:nvPr/>
        </p:nvSpPr>
        <p:spPr>
          <a:xfrm>
            <a:off x="1149096" y="4191000"/>
            <a:ext cx="3273552"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Pavement binder</a:t>
            </a:r>
            <a:endParaRPr lang="en-US" sz="1600" dirty="0"/>
          </a:p>
        </p:txBody>
      </p:sp>
      <p:sp>
        <p:nvSpPr>
          <p:cNvPr id="11" name="Rectangle 10"/>
          <p:cNvSpPr/>
          <p:nvPr/>
        </p:nvSpPr>
        <p:spPr>
          <a:xfrm>
            <a:off x="1138705" y="4572000"/>
            <a:ext cx="3273552"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Truck traffic volume</a:t>
            </a:r>
            <a:endParaRPr lang="en-US" sz="1600" dirty="0"/>
          </a:p>
        </p:txBody>
      </p:sp>
      <p:sp>
        <p:nvSpPr>
          <p:cNvPr id="12" name="Rectangle 11"/>
          <p:cNvSpPr/>
          <p:nvPr/>
        </p:nvSpPr>
        <p:spPr>
          <a:xfrm>
            <a:off x="1138705" y="4953000"/>
            <a:ext cx="3273552" cy="304800"/>
          </a:xfrm>
          <a:prstGeom prst="rect">
            <a:avLst/>
          </a:prstGeom>
          <a:solidFill>
            <a:srgbClr val="E04F4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Wildfire sensitivity</a:t>
            </a:r>
            <a:endParaRPr lang="en-US" sz="1600" dirty="0"/>
          </a:p>
        </p:txBody>
      </p:sp>
      <p:sp>
        <p:nvSpPr>
          <p:cNvPr id="13" name="Rectangle 12"/>
          <p:cNvSpPr/>
          <p:nvPr/>
        </p:nvSpPr>
        <p:spPr>
          <a:xfrm>
            <a:off x="1149096" y="5334000"/>
            <a:ext cx="3273552"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Whether roadway is elevated</a:t>
            </a:r>
            <a:endParaRPr lang="en-US" sz="1600" dirty="0"/>
          </a:p>
        </p:txBody>
      </p:sp>
      <p:sp>
        <p:nvSpPr>
          <p:cNvPr id="14" name="Rectangle 13"/>
          <p:cNvSpPr/>
          <p:nvPr/>
        </p:nvSpPr>
        <p:spPr>
          <a:xfrm>
            <a:off x="5021857" y="2286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Criticality</a:t>
            </a:r>
            <a:endParaRPr lang="en-US" sz="1600" dirty="0"/>
          </a:p>
        </p:txBody>
      </p:sp>
      <p:sp>
        <p:nvSpPr>
          <p:cNvPr id="16" name="Rectangle 15"/>
          <p:cNvSpPr/>
          <p:nvPr/>
        </p:nvSpPr>
        <p:spPr>
          <a:xfrm>
            <a:off x="5021857" y="2667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Evacuation route?</a:t>
            </a:r>
            <a:endParaRPr lang="en-US" sz="1600" dirty="0"/>
          </a:p>
        </p:txBody>
      </p:sp>
      <p:sp>
        <p:nvSpPr>
          <p:cNvPr id="17" name="Rectangle 16"/>
          <p:cNvSpPr/>
          <p:nvPr/>
        </p:nvSpPr>
        <p:spPr>
          <a:xfrm>
            <a:off x="5021857" y="3048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AADT</a:t>
            </a:r>
            <a:endParaRPr lang="en-US" sz="1600" dirty="0"/>
          </a:p>
        </p:txBody>
      </p:sp>
      <p:sp>
        <p:nvSpPr>
          <p:cNvPr id="18" name="Rectangle 17"/>
          <p:cNvSpPr/>
          <p:nvPr/>
        </p:nvSpPr>
        <p:spPr>
          <a:xfrm>
            <a:off x="5021857" y="3429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Truck traffic volume</a:t>
            </a:r>
            <a:endParaRPr lang="en-US" sz="1600" dirty="0"/>
          </a:p>
        </p:txBody>
      </p:sp>
      <p:sp>
        <p:nvSpPr>
          <p:cNvPr id="19" name="Rectangle 18"/>
          <p:cNvSpPr/>
          <p:nvPr/>
        </p:nvSpPr>
        <p:spPr>
          <a:xfrm>
            <a:off x="5021857" y="3810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Detour length</a:t>
            </a:r>
            <a:endParaRPr lang="en-US" sz="1600" dirty="0"/>
          </a:p>
        </p:txBody>
      </p:sp>
      <p:sp>
        <p:nvSpPr>
          <p:cNvPr id="20" name="Rectangle 19"/>
          <p:cNvSpPr/>
          <p:nvPr/>
        </p:nvSpPr>
        <p:spPr>
          <a:xfrm>
            <a:off x="5032248" y="4191000"/>
            <a:ext cx="327355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Functional class</a:t>
            </a:r>
            <a:endParaRPr lang="en-US" sz="1600" dirty="0"/>
          </a:p>
        </p:txBody>
      </p:sp>
      <p:sp>
        <p:nvSpPr>
          <p:cNvPr id="23" name="TextBox 22"/>
          <p:cNvSpPr txBox="1"/>
          <p:nvPr/>
        </p:nvSpPr>
        <p:spPr>
          <a:xfrm>
            <a:off x="1138705" y="1762780"/>
            <a:ext cx="3283943" cy="400110"/>
          </a:xfrm>
          <a:prstGeom prst="rect">
            <a:avLst/>
          </a:prstGeom>
          <a:noFill/>
        </p:spPr>
        <p:txBody>
          <a:bodyPr wrap="square" rtlCol="0">
            <a:spAutoFit/>
          </a:bodyPr>
          <a:lstStyle/>
          <a:p>
            <a:pPr algn="ctr"/>
            <a:r>
              <a:rPr lang="en-US" sz="2000" dirty="0" smtClean="0"/>
              <a:t>Sensitivity Indicators</a:t>
            </a:r>
            <a:endParaRPr lang="en-US" sz="2000" dirty="0"/>
          </a:p>
        </p:txBody>
      </p:sp>
      <p:sp>
        <p:nvSpPr>
          <p:cNvPr id="24" name="TextBox 23"/>
          <p:cNvSpPr txBox="1"/>
          <p:nvPr/>
        </p:nvSpPr>
        <p:spPr>
          <a:xfrm>
            <a:off x="5021857" y="1762780"/>
            <a:ext cx="3283943" cy="400110"/>
          </a:xfrm>
          <a:prstGeom prst="rect">
            <a:avLst/>
          </a:prstGeom>
          <a:noFill/>
        </p:spPr>
        <p:txBody>
          <a:bodyPr wrap="square" rtlCol="0">
            <a:spAutoFit/>
          </a:bodyPr>
          <a:lstStyle/>
          <a:p>
            <a:pPr algn="ctr"/>
            <a:r>
              <a:rPr lang="en-US" sz="2000" dirty="0" smtClean="0"/>
              <a:t>Adaptive Capacity Indicators</a:t>
            </a:r>
            <a:endParaRPr lang="en-US" sz="2000" dirty="0"/>
          </a:p>
        </p:txBody>
      </p:sp>
      <p:sp>
        <p:nvSpPr>
          <p:cNvPr id="25" name="Left Brace 24"/>
          <p:cNvSpPr/>
          <p:nvPr/>
        </p:nvSpPr>
        <p:spPr>
          <a:xfrm>
            <a:off x="914400" y="2286000"/>
            <a:ext cx="152400" cy="1447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a:off x="914400" y="3810000"/>
            <a:ext cx="152400" cy="30480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7" name="Left Brace 26"/>
          <p:cNvSpPr/>
          <p:nvPr/>
        </p:nvSpPr>
        <p:spPr>
          <a:xfrm>
            <a:off x="914400" y="4191000"/>
            <a:ext cx="155448" cy="6858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8" name="Left Brace 27"/>
          <p:cNvSpPr/>
          <p:nvPr/>
        </p:nvSpPr>
        <p:spPr>
          <a:xfrm>
            <a:off x="914400" y="4953000"/>
            <a:ext cx="152400" cy="304800"/>
          </a:xfrm>
          <a:prstGeom prst="leftBrace">
            <a:avLst/>
          </a:prstGeom>
          <a:ln>
            <a:solidFill>
              <a:srgbClr val="E04F44"/>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9" name="Left Brace 28"/>
          <p:cNvSpPr/>
          <p:nvPr/>
        </p:nvSpPr>
        <p:spPr>
          <a:xfrm>
            <a:off x="914400" y="5334000"/>
            <a:ext cx="152400" cy="304800"/>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30" name="TextBox 29"/>
          <p:cNvSpPr txBox="1"/>
          <p:nvPr/>
        </p:nvSpPr>
        <p:spPr>
          <a:xfrm rot="19488254">
            <a:off x="-431299" y="3233941"/>
            <a:ext cx="1447800" cy="369332"/>
          </a:xfrm>
          <a:prstGeom prst="rect">
            <a:avLst/>
          </a:prstGeom>
          <a:noFill/>
        </p:spPr>
        <p:txBody>
          <a:bodyPr wrap="square" rtlCol="0">
            <a:spAutoFit/>
          </a:bodyPr>
          <a:lstStyle/>
          <a:p>
            <a:pPr algn="r"/>
            <a:r>
              <a:rPr lang="en-US" sz="1800" dirty="0" smtClean="0">
                <a:solidFill>
                  <a:schemeClr val="accent1"/>
                </a:solidFill>
              </a:rPr>
              <a:t>Flooding</a:t>
            </a:r>
            <a:endParaRPr lang="en-US" sz="1800" dirty="0">
              <a:solidFill>
                <a:schemeClr val="accent1"/>
              </a:solidFill>
            </a:endParaRPr>
          </a:p>
        </p:txBody>
      </p:sp>
      <p:sp>
        <p:nvSpPr>
          <p:cNvPr id="31" name="TextBox 30"/>
          <p:cNvSpPr txBox="1"/>
          <p:nvPr/>
        </p:nvSpPr>
        <p:spPr>
          <a:xfrm rot="19488254">
            <a:off x="-431299" y="4200191"/>
            <a:ext cx="1447800" cy="369332"/>
          </a:xfrm>
          <a:prstGeom prst="rect">
            <a:avLst/>
          </a:prstGeom>
          <a:noFill/>
        </p:spPr>
        <p:txBody>
          <a:bodyPr wrap="square" rtlCol="0">
            <a:spAutoFit/>
          </a:bodyPr>
          <a:lstStyle/>
          <a:p>
            <a:pPr algn="r"/>
            <a:r>
              <a:rPr lang="en-US" sz="1800" dirty="0" smtClean="0">
                <a:solidFill>
                  <a:schemeClr val="accent4"/>
                </a:solidFill>
              </a:rPr>
              <a:t>Drought</a:t>
            </a:r>
            <a:endParaRPr lang="en-US" sz="1800" dirty="0">
              <a:solidFill>
                <a:schemeClr val="accent4"/>
              </a:solidFill>
            </a:endParaRPr>
          </a:p>
        </p:txBody>
      </p:sp>
      <p:sp>
        <p:nvSpPr>
          <p:cNvPr id="32" name="TextBox 31"/>
          <p:cNvSpPr txBox="1"/>
          <p:nvPr/>
        </p:nvSpPr>
        <p:spPr>
          <a:xfrm rot="19488254">
            <a:off x="-431299" y="4778617"/>
            <a:ext cx="1447800" cy="369332"/>
          </a:xfrm>
          <a:prstGeom prst="rect">
            <a:avLst/>
          </a:prstGeom>
          <a:noFill/>
        </p:spPr>
        <p:txBody>
          <a:bodyPr wrap="square" rtlCol="0">
            <a:spAutoFit/>
          </a:bodyPr>
          <a:lstStyle/>
          <a:p>
            <a:pPr algn="r"/>
            <a:r>
              <a:rPr lang="en-US" sz="1800" dirty="0" smtClean="0">
                <a:solidFill>
                  <a:schemeClr val="accent2"/>
                </a:solidFill>
              </a:rPr>
              <a:t>Heat</a:t>
            </a:r>
            <a:endParaRPr lang="en-US" sz="1800" dirty="0">
              <a:solidFill>
                <a:schemeClr val="accent2"/>
              </a:solidFill>
            </a:endParaRPr>
          </a:p>
        </p:txBody>
      </p:sp>
      <p:sp>
        <p:nvSpPr>
          <p:cNvPr id="33" name="TextBox 32"/>
          <p:cNvSpPr txBox="1"/>
          <p:nvPr/>
        </p:nvSpPr>
        <p:spPr>
          <a:xfrm rot="19488254">
            <a:off x="-431299" y="5343190"/>
            <a:ext cx="1447800" cy="369332"/>
          </a:xfrm>
          <a:prstGeom prst="rect">
            <a:avLst/>
          </a:prstGeom>
          <a:noFill/>
        </p:spPr>
        <p:txBody>
          <a:bodyPr wrap="square" rtlCol="0">
            <a:spAutoFit/>
          </a:bodyPr>
          <a:lstStyle/>
          <a:p>
            <a:pPr algn="r"/>
            <a:r>
              <a:rPr lang="en-US" sz="1800" dirty="0" smtClean="0">
                <a:solidFill>
                  <a:srgbClr val="E04F44"/>
                </a:solidFill>
              </a:rPr>
              <a:t>Wildfire</a:t>
            </a:r>
            <a:endParaRPr lang="en-US" sz="1800" dirty="0">
              <a:solidFill>
                <a:srgbClr val="E04F44"/>
              </a:solidFill>
            </a:endParaRPr>
          </a:p>
        </p:txBody>
      </p:sp>
      <p:sp>
        <p:nvSpPr>
          <p:cNvPr id="34" name="TextBox 33"/>
          <p:cNvSpPr txBox="1"/>
          <p:nvPr/>
        </p:nvSpPr>
        <p:spPr>
          <a:xfrm rot="19488254">
            <a:off x="-431299" y="5724191"/>
            <a:ext cx="1447800" cy="369332"/>
          </a:xfrm>
          <a:prstGeom prst="rect">
            <a:avLst/>
          </a:prstGeom>
          <a:noFill/>
        </p:spPr>
        <p:txBody>
          <a:bodyPr wrap="square" rtlCol="0">
            <a:spAutoFit/>
          </a:bodyPr>
          <a:lstStyle/>
          <a:p>
            <a:pPr algn="r"/>
            <a:r>
              <a:rPr lang="en-US" sz="1800" dirty="0" smtClean="0">
                <a:solidFill>
                  <a:schemeClr val="accent5"/>
                </a:solidFill>
              </a:rPr>
              <a:t>Cold/Ice</a:t>
            </a:r>
            <a:endParaRPr lang="en-US" sz="1800" dirty="0">
              <a:solidFill>
                <a:schemeClr val="accent5"/>
              </a:solidFill>
            </a:endParaRPr>
          </a:p>
        </p:txBody>
      </p:sp>
    </p:spTree>
    <p:extLst>
      <p:ext uri="{BB962C8B-B14F-4D97-AF65-F5344CB8AC3E}">
        <p14:creationId xmlns:p14="http://schemas.microsoft.com/office/powerpoint/2010/main" val="109767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Data</a:t>
            </a:r>
            <a:endParaRPr lang="en-US" dirty="0"/>
          </a:p>
        </p:txBody>
      </p:sp>
      <p:sp>
        <p:nvSpPr>
          <p:cNvPr id="3" name="Content Placeholder 2"/>
          <p:cNvSpPr>
            <a:spLocks noGrp="1"/>
          </p:cNvSpPr>
          <p:nvPr>
            <p:ph sz="quarter" idx="1"/>
          </p:nvPr>
        </p:nvSpPr>
        <p:spPr/>
        <p:txBody>
          <a:bodyPr/>
          <a:lstStyle/>
          <a:p>
            <a:r>
              <a:rPr lang="en-US" dirty="0" smtClean="0"/>
              <a:t>Dr. Kerry Cook, UT-Austin</a:t>
            </a:r>
          </a:p>
          <a:p>
            <a:r>
              <a:rPr lang="en-US" dirty="0" smtClean="0"/>
              <a:t>Used RCM (instead of BCSD)</a:t>
            </a:r>
          </a:p>
          <a:p>
            <a:pPr lvl="1"/>
            <a:r>
              <a:rPr lang="en-US" dirty="0" smtClean="0"/>
              <a:t>Advantages: Physics-based, broader range of variables (soil moisture)</a:t>
            </a:r>
          </a:p>
          <a:p>
            <a:pPr lvl="1"/>
            <a:r>
              <a:rPr lang="en-US" dirty="0" smtClean="0"/>
              <a:t>Disadvantages:  Inability to vary emissions/GCMs to develop scenarios (varied geography instead</a:t>
            </a:r>
            <a:r>
              <a:rPr lang="en-US" dirty="0" smtClean="0"/>
              <a:t>)</a:t>
            </a:r>
          </a:p>
          <a:p>
            <a:r>
              <a:rPr lang="en-US" dirty="0" smtClean="0"/>
              <a:t>Three “scenarios”—geographic, rather than emissions-based</a:t>
            </a:r>
            <a:endParaRPr lang="en-US" dirty="0" smtClean="0"/>
          </a:p>
          <a:p>
            <a:r>
              <a:rPr lang="en-US" dirty="0" smtClean="0"/>
              <a:t>Outputs served as inputs to Vieux model, other assessment platforms</a:t>
            </a:r>
          </a:p>
        </p:txBody>
      </p:sp>
    </p:spTree>
    <p:extLst>
      <p:ext uri="{BB962C8B-B14F-4D97-AF65-F5344CB8AC3E}">
        <p14:creationId xmlns:p14="http://schemas.microsoft.com/office/powerpoint/2010/main" val="228397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638800"/>
            <a:ext cx="8153400" cy="830997"/>
          </a:xfrm>
          <a:prstGeom prst="rect">
            <a:avLst/>
          </a:prstGeom>
          <a:noFill/>
        </p:spPr>
        <p:txBody>
          <a:bodyPr wrap="square" rtlCol="0">
            <a:spAutoFit/>
          </a:bodyPr>
          <a:lstStyle/>
          <a:p>
            <a:r>
              <a:rPr lang="en-US" sz="1600" b="1" dirty="0" smtClean="0">
                <a:latin typeface="+mn-lt"/>
                <a:cs typeface="+mn-cs"/>
              </a:rPr>
              <a:t>Scenario </a:t>
            </a:r>
            <a:r>
              <a:rPr lang="en-US" sz="1600" b="1" dirty="0">
                <a:latin typeface="+mn-lt"/>
                <a:cs typeface="+mn-cs"/>
              </a:rPr>
              <a:t>1: </a:t>
            </a:r>
            <a:r>
              <a:rPr lang="en-US" sz="1600" dirty="0">
                <a:latin typeface="+mn-lt"/>
                <a:cs typeface="+mn-cs"/>
              </a:rPr>
              <a:t>4 per year (4 additional dry days); 1.5% increase	</a:t>
            </a:r>
          </a:p>
          <a:p>
            <a:r>
              <a:rPr lang="en-US" sz="1600" b="1" dirty="0" smtClean="0">
                <a:latin typeface="+mn-lt"/>
                <a:cs typeface="+mn-cs"/>
              </a:rPr>
              <a:t>Scenario </a:t>
            </a:r>
            <a:r>
              <a:rPr lang="en-US" sz="1600" b="1" dirty="0">
                <a:latin typeface="+mn-lt"/>
                <a:cs typeface="+mn-cs"/>
              </a:rPr>
              <a:t>2</a:t>
            </a:r>
            <a:r>
              <a:rPr lang="en-US" sz="1600" b="1" dirty="0">
                <a:latin typeface="+mn-lt"/>
                <a:cs typeface="+mn-cs"/>
              </a:rPr>
              <a:t>: </a:t>
            </a:r>
            <a:r>
              <a:rPr lang="en-US" sz="1600" dirty="0">
                <a:latin typeface="+mn-lt"/>
                <a:cs typeface="+mn-cs"/>
              </a:rPr>
              <a:t>4 per year (4 additional dry days); 1.5% increase</a:t>
            </a:r>
            <a:endParaRPr lang="en-US" sz="1600" dirty="0">
              <a:latin typeface="+mn-lt"/>
              <a:cs typeface="+mn-cs"/>
            </a:endParaRPr>
          </a:p>
          <a:p>
            <a:r>
              <a:rPr lang="en-US" sz="1600" b="1" dirty="0" smtClean="0">
                <a:latin typeface="+mn-lt"/>
                <a:cs typeface="+mn-cs"/>
              </a:rPr>
              <a:t>Scenario </a:t>
            </a:r>
            <a:r>
              <a:rPr lang="en-US" sz="1600" b="1" dirty="0">
                <a:latin typeface="+mn-lt"/>
                <a:cs typeface="+mn-cs"/>
              </a:rPr>
              <a:t>3</a:t>
            </a:r>
            <a:r>
              <a:rPr lang="en-US" sz="1600" b="1" dirty="0">
                <a:latin typeface="+mn-lt"/>
                <a:cs typeface="+mn-cs"/>
              </a:rPr>
              <a:t>: </a:t>
            </a:r>
            <a:r>
              <a:rPr lang="en-US" sz="1600" dirty="0">
                <a:latin typeface="+mn-lt"/>
                <a:cs typeface="+mn-cs"/>
              </a:rPr>
              <a:t>3 </a:t>
            </a:r>
            <a:r>
              <a:rPr lang="en-US" sz="1600" dirty="0">
                <a:latin typeface="+mn-lt"/>
                <a:cs typeface="+mn-cs"/>
              </a:rPr>
              <a:t>per year (4 additional dry days); </a:t>
            </a:r>
            <a:r>
              <a:rPr lang="en-US" sz="1600" dirty="0">
                <a:latin typeface="+mn-lt"/>
                <a:cs typeface="+mn-cs"/>
              </a:rPr>
              <a:t>1.0% </a:t>
            </a:r>
            <a:r>
              <a:rPr lang="en-US" sz="1600" dirty="0">
                <a:latin typeface="+mn-lt"/>
                <a:cs typeface="+mn-cs"/>
              </a:rPr>
              <a:t>increase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678275"/>
            <a:ext cx="6477000" cy="3960525"/>
          </a:xfrm>
          <a:prstGeom prst="rect">
            <a:avLst/>
          </a:prstGeom>
        </p:spPr>
      </p:pic>
      <p:sp>
        <p:nvSpPr>
          <p:cNvPr id="2" name="Title 1"/>
          <p:cNvSpPr>
            <a:spLocks noGrp="1"/>
          </p:cNvSpPr>
          <p:nvPr>
            <p:ph type="title"/>
          </p:nvPr>
        </p:nvSpPr>
        <p:spPr/>
        <p:txBody>
          <a:bodyPr/>
          <a:lstStyle/>
          <a:p>
            <a:r>
              <a:rPr lang="en-US" dirty="0" smtClean="0"/>
              <a:t>Example</a:t>
            </a:r>
            <a:br>
              <a:rPr lang="en-US" dirty="0" smtClean="0"/>
            </a:br>
            <a:r>
              <a:rPr lang="en-US" sz="2400" dirty="0" smtClean="0"/>
              <a:t>Number </a:t>
            </a:r>
            <a:r>
              <a:rPr lang="en-US" sz="2400" dirty="0"/>
              <a:t>of Dry Days Per </a:t>
            </a:r>
            <a:r>
              <a:rPr lang="en-US" sz="2400" dirty="0" smtClean="0"/>
              <a:t>Year</a:t>
            </a:r>
            <a:endParaRPr lang="en-US" sz="2400" dirty="0"/>
          </a:p>
        </p:txBody>
      </p:sp>
    </p:spTree>
    <p:extLst>
      <p:ext uri="{BB962C8B-B14F-4D97-AF65-F5344CB8AC3E}">
        <p14:creationId xmlns:p14="http://schemas.microsoft.com/office/powerpoint/2010/main" val="353261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Hydrology</a:t>
            </a:r>
            <a:endParaRPr lang="en-US" dirty="0"/>
          </a:p>
        </p:txBody>
      </p:sp>
      <p:sp>
        <p:nvSpPr>
          <p:cNvPr id="3" name="Content Placeholder 2"/>
          <p:cNvSpPr>
            <a:spLocks noGrp="1"/>
          </p:cNvSpPr>
          <p:nvPr>
            <p:ph sz="quarter" idx="1"/>
          </p:nvPr>
        </p:nvSpPr>
        <p:spPr/>
        <p:txBody>
          <a:bodyPr/>
          <a:lstStyle/>
          <a:p>
            <a:r>
              <a:rPr lang="en-US" dirty="0" smtClean="0"/>
              <a:t>Worked with Vieux, contractors for City of Austin Flood Early Warning System (FEWS)</a:t>
            </a:r>
          </a:p>
          <a:p>
            <a:r>
              <a:rPr lang="en-US" dirty="0" smtClean="0"/>
              <a:t>Translated outputs from RCM to hydro model inputs (key variables included heavy [99</a:t>
            </a:r>
            <a:r>
              <a:rPr lang="en-US" baseline="30000" dirty="0" smtClean="0"/>
              <a:t>th</a:t>
            </a:r>
            <a:r>
              <a:rPr lang="en-US" dirty="0" smtClean="0"/>
              <a:t> percentile] rainfall events)</a:t>
            </a:r>
          </a:p>
          <a:p>
            <a:r>
              <a:rPr lang="en-US" dirty="0" smtClean="0"/>
              <a:t>Adjusted impervious surface estimation based on development forecasts</a:t>
            </a:r>
          </a:p>
          <a:p>
            <a:r>
              <a:rPr lang="en-US" dirty="0" smtClean="0"/>
              <a:t>Derived projected current and 2040 flood hazard areas, estimated depths, flow rates, and velocity at cross widths</a:t>
            </a:r>
          </a:p>
        </p:txBody>
      </p:sp>
    </p:spTree>
    <p:extLst>
      <p:ext uri="{BB962C8B-B14F-4D97-AF65-F5344CB8AC3E}">
        <p14:creationId xmlns:p14="http://schemas.microsoft.com/office/powerpoint/2010/main" val="15784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overview</a:t>
            </a:r>
            <a:endParaRPr lang="en-US" dirty="0"/>
          </a:p>
        </p:txBody>
      </p:sp>
      <p:sp>
        <p:nvSpPr>
          <p:cNvPr id="3" name="Subtitle 2"/>
          <p:cNvSpPr>
            <a:spLocks noGrp="1"/>
          </p:cNvSpPr>
          <p:nvPr>
            <p:ph type="subTitle" idx="1"/>
          </p:nvPr>
        </p:nvSpPr>
        <p:spPr/>
        <p:txBody>
          <a:bodyPr/>
          <a:lstStyle/>
          <a:p>
            <a:r>
              <a:rPr lang="en-US" dirty="0" smtClean="0"/>
              <a:t>Cathy Stephens, CAMPO</a:t>
            </a:r>
            <a:endParaRPr lang="en-US" dirty="0"/>
          </a:p>
        </p:txBody>
      </p:sp>
    </p:spTree>
    <p:extLst>
      <p:ext uri="{BB962C8B-B14F-4D97-AF65-F5344CB8AC3E}">
        <p14:creationId xmlns:p14="http://schemas.microsoft.com/office/powerpoint/2010/main" val="140866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sz="2400" dirty="0"/>
              <a:t>FEWS Flood Hazard Area</a:t>
            </a:r>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1600200"/>
            <a:ext cx="6356535" cy="493776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l="6375" t="4000" b="9493"/>
          <a:stretch/>
        </p:blipFill>
        <p:spPr bwMode="auto">
          <a:xfrm>
            <a:off x="4114800" y="3368040"/>
            <a:ext cx="4706664" cy="32613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298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Screening</a:t>
            </a:r>
            <a:endParaRPr lang="en-US" dirty="0"/>
          </a:p>
        </p:txBody>
      </p:sp>
      <p:sp>
        <p:nvSpPr>
          <p:cNvPr id="3" name="Content Placeholder 2"/>
          <p:cNvSpPr>
            <a:spLocks noGrp="1"/>
          </p:cNvSpPr>
          <p:nvPr>
            <p:ph sz="quarter" idx="1"/>
          </p:nvPr>
        </p:nvSpPr>
        <p:spPr/>
        <p:txBody>
          <a:bodyPr/>
          <a:lstStyle/>
          <a:p>
            <a:r>
              <a:rPr lang="en-US" dirty="0" smtClean="0"/>
              <a:t>Worked with FHWA Vulnerability Assessment Scoring Tool (</a:t>
            </a:r>
            <a:r>
              <a:rPr lang="en-US" dirty="0" smtClean="0"/>
              <a:t>VAST)</a:t>
            </a:r>
          </a:p>
          <a:p>
            <a:r>
              <a:rPr lang="en-US" dirty="0" smtClean="0"/>
              <a:t>Based </a:t>
            </a:r>
            <a:r>
              <a:rPr lang="en-US" dirty="0" smtClean="0"/>
              <a:t>on climate outputs and sensitivity indicators </a:t>
            </a:r>
            <a:r>
              <a:rPr lang="en-US" dirty="0" smtClean="0"/>
              <a:t>conducted </a:t>
            </a:r>
            <a:r>
              <a:rPr lang="en-US" dirty="0" smtClean="0"/>
              <a:t>screening analyses for 9 critical assets, developed preliminary risk hypotheses</a:t>
            </a:r>
          </a:p>
          <a:p>
            <a:r>
              <a:rPr lang="en-US" dirty="0" smtClean="0"/>
              <a:t>Convened agency focus groups to help validate and refine hypotheses</a:t>
            </a:r>
          </a:p>
        </p:txBody>
      </p:sp>
    </p:spTree>
    <p:extLst>
      <p:ext uri="{BB962C8B-B14F-4D97-AF65-F5344CB8AC3E}">
        <p14:creationId xmlns:p14="http://schemas.microsoft.com/office/powerpoint/2010/main" val="157480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Risk Analysis</a:t>
            </a:r>
            <a:endParaRPr lang="en-US"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822961" y="5002530"/>
            <a:ext cx="1381760" cy="119952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2042161" y="5002530"/>
            <a:ext cx="1381760" cy="944245"/>
          </a:xfrm>
          <a:prstGeom prst="rect">
            <a:avLst/>
          </a:prstGeom>
          <a:ln>
            <a:noFill/>
          </a:ln>
          <a:extLst>
            <a:ext uri="{53640926-AAD7-44D8-BBD7-CCE9431645EC}">
              <a14:shadowObscured xmlns:a14="http://schemas.microsoft.com/office/drawing/2010/main"/>
            </a:ext>
          </a:extLst>
        </p:spPr>
      </p:pic>
      <p:sp>
        <p:nvSpPr>
          <p:cNvPr id="10" name="Content Placeholder 1"/>
          <p:cNvSpPr txBox="1">
            <a:spLocks/>
          </p:cNvSpPr>
          <p:nvPr/>
        </p:nvSpPr>
        <p:spPr bwMode="auto">
          <a:xfrm>
            <a:off x="4876800" y="1905000"/>
            <a:ext cx="388924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Highest risk to flooding</a:t>
            </a:r>
          </a:p>
          <a:p>
            <a:r>
              <a:rPr lang="en-US" dirty="0" smtClean="0"/>
              <a:t>Drought, heat, and wildfire moderate-high risk</a:t>
            </a:r>
          </a:p>
          <a:p>
            <a:r>
              <a:rPr lang="en-US" dirty="0" smtClean="0"/>
              <a:t>Low sensitivity to heat</a:t>
            </a:r>
          </a:p>
          <a:p>
            <a:endParaRPr lang="en-US" dirty="0" smtClean="0"/>
          </a:p>
          <a:p>
            <a:endParaRPr lang="en-US" dirty="0"/>
          </a:p>
        </p:txBody>
      </p:sp>
      <p:pic>
        <p:nvPicPr>
          <p:cNvPr id="11" name="Picture 10"/>
          <p:cNvPicPr/>
          <p:nvPr/>
        </p:nvPicPr>
        <p:blipFill rotWithShape="1">
          <a:blip r:embed="rId4" cstate="email">
            <a:extLst>
              <a:ext uri="{28A0092B-C50C-407E-A947-70E740481C1C}">
                <a14:useLocalDpi xmlns:a14="http://schemas.microsoft.com/office/drawing/2010/main"/>
              </a:ext>
            </a:extLst>
          </a:blip>
          <a:srcRect/>
          <a:stretch/>
        </p:blipFill>
        <p:spPr bwMode="auto">
          <a:xfrm>
            <a:off x="3495040" y="5029200"/>
            <a:ext cx="1381760" cy="91757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394970" y="1771345"/>
            <a:ext cx="4481830" cy="3105150"/>
          </a:xfrm>
          <a:prstGeom prst="rect">
            <a:avLst/>
          </a:prstGeom>
        </p:spPr>
      </p:pic>
    </p:spTree>
    <p:extLst>
      <p:ext uri="{BB962C8B-B14F-4D97-AF65-F5344CB8AC3E}">
        <p14:creationId xmlns:p14="http://schemas.microsoft.com/office/powerpoint/2010/main" val="2006179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smtClean="0"/>
              <a:t>Results 1</a:t>
            </a:r>
            <a:endParaRPr lang="en-US" dirty="0"/>
          </a:p>
        </p:txBody>
      </p:sp>
      <p:sp>
        <p:nvSpPr>
          <p:cNvPr id="3" name="Content Placeholder 2"/>
          <p:cNvSpPr>
            <a:spLocks noGrp="1"/>
          </p:cNvSpPr>
          <p:nvPr>
            <p:ph sz="quarter" idx="1"/>
          </p:nvPr>
        </p:nvSpPr>
        <p:spPr/>
        <p:txBody>
          <a:bodyPr/>
          <a:lstStyle/>
          <a:p>
            <a:r>
              <a:rPr lang="en-US" dirty="0"/>
              <a:t>Issue is less catastrophic, region-wide impacts (e.g., unlike some coastal communities)</a:t>
            </a:r>
          </a:p>
          <a:p>
            <a:r>
              <a:rPr lang="en-US" dirty="0"/>
              <a:t>Challenges more about situational, localized risks (e.g., flooding) AND regionwide 1) asset management issues (e.g., deterioration due to drought) and 2) emergency response (e.g. safe evacuation </a:t>
            </a:r>
            <a:r>
              <a:rPr lang="en-US" dirty="0" smtClean="0"/>
              <a:t>routes)</a:t>
            </a:r>
          </a:p>
          <a:p>
            <a:pPr lvl="1"/>
            <a:r>
              <a:rPr lang="en-US" dirty="0" smtClean="0"/>
              <a:t>E.g., wildfire pinch points</a:t>
            </a:r>
            <a:endParaRPr lang="en-US" dirty="0"/>
          </a:p>
        </p:txBody>
      </p:sp>
    </p:spTree>
    <p:extLst>
      <p:ext uri="{BB962C8B-B14F-4D97-AF65-F5344CB8AC3E}">
        <p14:creationId xmlns:p14="http://schemas.microsoft.com/office/powerpoint/2010/main" val="363558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smtClean="0"/>
              <a:t>Results 2</a:t>
            </a:r>
            <a:endParaRPr lang="en-US" dirty="0"/>
          </a:p>
        </p:txBody>
      </p:sp>
      <p:sp>
        <p:nvSpPr>
          <p:cNvPr id="3" name="Content Placeholder 2"/>
          <p:cNvSpPr>
            <a:spLocks noGrp="1"/>
          </p:cNvSpPr>
          <p:nvPr>
            <p:ph sz="quarter" idx="1"/>
          </p:nvPr>
        </p:nvSpPr>
        <p:spPr/>
        <p:txBody>
          <a:bodyPr/>
          <a:lstStyle/>
          <a:p>
            <a:r>
              <a:rPr lang="en-US" dirty="0" smtClean="0"/>
              <a:t>Flooding </a:t>
            </a:r>
            <a:r>
              <a:rPr lang="en-US" dirty="0" smtClean="0"/>
              <a:t>risk is case by case, impacts depend greatly on robustness of infrastructure, threat may be exacerbated by more intense extreme rainfall events, increasing urbanization</a:t>
            </a:r>
          </a:p>
          <a:p>
            <a:r>
              <a:rPr lang="en-US" dirty="0" smtClean="0"/>
              <a:t>Heightened drought risk, relevant for assets situated on expansive clay soils </a:t>
            </a:r>
          </a:p>
          <a:p>
            <a:pPr lvl="1"/>
            <a:r>
              <a:rPr lang="en-US" dirty="0" smtClean="0"/>
              <a:t>Decrease in soil moisture may </a:t>
            </a:r>
            <a:r>
              <a:rPr lang="en-US" dirty="0" smtClean="0"/>
              <a:t>worsen issues</a:t>
            </a:r>
            <a:endParaRPr lang="en-US" dirty="0" smtClean="0"/>
          </a:p>
        </p:txBody>
      </p:sp>
    </p:spTree>
    <p:extLst>
      <p:ext uri="{BB962C8B-B14F-4D97-AF65-F5344CB8AC3E}">
        <p14:creationId xmlns:p14="http://schemas.microsoft.com/office/powerpoint/2010/main" val="140721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smtClean="0"/>
              <a:t>Results 3</a:t>
            </a:r>
            <a:endParaRPr lang="en-US" dirty="0"/>
          </a:p>
        </p:txBody>
      </p:sp>
      <p:sp>
        <p:nvSpPr>
          <p:cNvPr id="3" name="Content Placeholder 2"/>
          <p:cNvSpPr>
            <a:spLocks noGrp="1"/>
          </p:cNvSpPr>
          <p:nvPr>
            <p:ph sz="quarter" idx="1"/>
          </p:nvPr>
        </p:nvSpPr>
        <p:spPr>
          <a:xfrm>
            <a:off x="612648" y="1600200"/>
            <a:ext cx="5026152" cy="4495800"/>
          </a:xfrm>
        </p:spPr>
        <p:txBody>
          <a:bodyPr/>
          <a:lstStyle/>
          <a:p>
            <a:r>
              <a:rPr lang="en-US" dirty="0"/>
              <a:t>Soil moisture </a:t>
            </a:r>
            <a:r>
              <a:rPr lang="en-US" dirty="0" smtClean="0"/>
              <a:t>correlated </a:t>
            </a:r>
            <a:r>
              <a:rPr lang="en-US" dirty="0"/>
              <a:t>with heighted </a:t>
            </a:r>
            <a:r>
              <a:rPr lang="en-US" dirty="0" err="1"/>
              <a:t>WF</a:t>
            </a:r>
            <a:r>
              <a:rPr lang="en-US" dirty="0"/>
              <a:t> risk, few direct impacts on infrastructure, but leads to disruptions, </a:t>
            </a:r>
            <a:r>
              <a:rPr lang="en-US" dirty="0" smtClean="0"/>
              <a:t>delays</a:t>
            </a:r>
          </a:p>
          <a:p>
            <a:r>
              <a:rPr lang="en-US" dirty="0" smtClean="0"/>
              <a:t>Extreme </a:t>
            </a:r>
            <a:r>
              <a:rPr lang="en-US" dirty="0" smtClean="0"/>
              <a:t>temperature, </a:t>
            </a:r>
            <a:r>
              <a:rPr lang="en-US" dirty="0" smtClean="0"/>
              <a:t>almost </a:t>
            </a:r>
            <a:r>
              <a:rPr lang="en-US" dirty="0" smtClean="0"/>
              <a:t>certain to increase in frequency, </a:t>
            </a:r>
            <a:r>
              <a:rPr lang="en-US" dirty="0" smtClean="0"/>
              <a:t>but not </a:t>
            </a:r>
            <a:r>
              <a:rPr lang="en-US" dirty="0" smtClean="0"/>
              <a:t>of great concern </a:t>
            </a:r>
            <a:endParaRPr lang="en-US" dirty="0" smtClean="0"/>
          </a:p>
          <a:p>
            <a:r>
              <a:rPr lang="en-US" dirty="0" smtClean="0"/>
              <a:t>Icing </a:t>
            </a:r>
            <a:r>
              <a:rPr lang="en-US" dirty="0" smtClean="0"/>
              <a:t>events, although rare (expected to become rarer) cause regionwide disruptions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455" y="1676400"/>
            <a:ext cx="2899710" cy="2767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03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Lessons Learned</a:t>
            </a:r>
            <a:endParaRPr lang="en-US" dirty="0"/>
          </a:p>
        </p:txBody>
      </p:sp>
      <p:sp>
        <p:nvSpPr>
          <p:cNvPr id="3" name="Content Placeholder 2"/>
          <p:cNvSpPr>
            <a:spLocks noGrp="1"/>
          </p:cNvSpPr>
          <p:nvPr>
            <p:ph sz="quarter" idx="1"/>
          </p:nvPr>
        </p:nvSpPr>
        <p:spPr/>
        <p:txBody>
          <a:bodyPr/>
          <a:lstStyle/>
          <a:p>
            <a:r>
              <a:rPr lang="en-US" dirty="0"/>
              <a:t>Avoid the climate change debate </a:t>
            </a:r>
            <a:endParaRPr lang="en-US" dirty="0" smtClean="0"/>
          </a:p>
          <a:p>
            <a:pPr lvl="1"/>
            <a:r>
              <a:rPr lang="en-US" dirty="0" smtClean="0"/>
              <a:t>Focus on extreme weather vulnerability</a:t>
            </a:r>
          </a:p>
          <a:p>
            <a:r>
              <a:rPr lang="en-US" dirty="0" smtClean="0"/>
              <a:t>Approach operating agencies with care</a:t>
            </a:r>
            <a:endParaRPr lang="en-US" dirty="0"/>
          </a:p>
          <a:p>
            <a:r>
              <a:rPr lang="en-US" dirty="0" smtClean="0"/>
              <a:t>Growth, other non-climate stressors, </a:t>
            </a:r>
            <a:r>
              <a:rPr lang="en-US" dirty="0"/>
              <a:t>can affect extreme weather </a:t>
            </a:r>
            <a:r>
              <a:rPr lang="en-US" dirty="0" smtClean="0"/>
              <a:t>impacts</a:t>
            </a:r>
          </a:p>
          <a:p>
            <a:r>
              <a:rPr lang="en-US" dirty="0"/>
              <a:t>E</a:t>
            </a:r>
            <a:r>
              <a:rPr lang="en-US" dirty="0" smtClean="0"/>
              <a:t>xplain model uncertainty</a:t>
            </a:r>
          </a:p>
        </p:txBody>
      </p:sp>
    </p:spTree>
    <p:extLst>
      <p:ext uri="{BB962C8B-B14F-4D97-AF65-F5344CB8AC3E}">
        <p14:creationId xmlns:p14="http://schemas.microsoft.com/office/powerpoint/2010/main" val="2445618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CAMPO region</a:t>
            </a:r>
            <a:endParaRPr lang="en-US" dirty="0"/>
          </a:p>
        </p:txBody>
      </p:sp>
      <p:sp>
        <p:nvSpPr>
          <p:cNvPr id="3" name="Content Placeholder 2"/>
          <p:cNvSpPr>
            <a:spLocks noGrp="1"/>
          </p:cNvSpPr>
          <p:nvPr>
            <p:ph sz="quarter" idx="1"/>
          </p:nvPr>
        </p:nvSpPr>
        <p:spPr/>
        <p:txBody>
          <a:bodyPr/>
          <a:lstStyle/>
          <a:p>
            <a:r>
              <a:rPr lang="en-US" dirty="0"/>
              <a:t>I</a:t>
            </a:r>
            <a:r>
              <a:rPr lang="en-US" dirty="0" smtClean="0"/>
              <a:t>ncorporate </a:t>
            </a:r>
            <a:r>
              <a:rPr lang="en-US" dirty="0"/>
              <a:t>the results into the 2040 Planning process</a:t>
            </a:r>
            <a:endParaRPr lang="en-US" dirty="0" smtClean="0"/>
          </a:p>
          <a:p>
            <a:r>
              <a:rPr lang="en-US" dirty="0" smtClean="0"/>
              <a:t>Summit of pilot partners, peer regions</a:t>
            </a:r>
          </a:p>
          <a:p>
            <a:pPr lvl="1"/>
            <a:r>
              <a:rPr lang="en-US" dirty="0" smtClean="0"/>
              <a:t>Texas MPOs</a:t>
            </a:r>
            <a:endParaRPr lang="en-US" dirty="0" smtClean="0"/>
          </a:p>
          <a:p>
            <a:r>
              <a:rPr lang="en-US" dirty="0" smtClean="0"/>
              <a:t>Incorporate into City of Austin </a:t>
            </a:r>
            <a:r>
              <a:rPr lang="en-US" dirty="0" smtClean="0"/>
              <a:t>multi-sectoral plans</a:t>
            </a:r>
          </a:p>
          <a:p>
            <a:r>
              <a:rPr lang="en-US" dirty="0" smtClean="0"/>
              <a:t>Proceed to adaptation and/or expand/refine risk picture</a:t>
            </a:r>
          </a:p>
          <a:p>
            <a:endParaRPr lang="en-US" dirty="0"/>
          </a:p>
        </p:txBody>
      </p:sp>
    </p:spTree>
    <p:extLst>
      <p:ext uri="{BB962C8B-B14F-4D97-AF65-F5344CB8AC3E}">
        <p14:creationId xmlns:p14="http://schemas.microsoft.com/office/powerpoint/2010/main" val="207495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r>
              <a:rPr lang="en-US" dirty="0" smtClean="0"/>
              <a:t>Cathy Stephens</a:t>
            </a:r>
          </a:p>
          <a:p>
            <a:pPr marL="0" indent="0">
              <a:buNone/>
            </a:pPr>
            <a:r>
              <a:rPr lang="en-US" dirty="0" smtClean="0"/>
              <a:t>CAMPO</a:t>
            </a:r>
          </a:p>
          <a:p>
            <a:pPr marL="0" indent="0">
              <a:buNone/>
            </a:pPr>
            <a:r>
              <a:rPr lang="en-US" dirty="0">
                <a:hlinkClick r:id="rId2"/>
              </a:rPr>
              <a:t>c</a:t>
            </a:r>
            <a:r>
              <a:rPr lang="en-US" dirty="0" smtClean="0">
                <a:hlinkClick r:id="rId2"/>
              </a:rPr>
              <a:t>athy.stephens@campotexas.org</a:t>
            </a:r>
            <a:endParaRPr lang="en-US" dirty="0" smtClean="0"/>
          </a:p>
          <a:p>
            <a:endParaRPr lang="en-US" dirty="0"/>
          </a:p>
          <a:p>
            <a:pPr marL="0" indent="0">
              <a:buNone/>
            </a:pPr>
            <a:r>
              <a:rPr lang="en-US" dirty="0" smtClean="0"/>
              <a:t>Josh DeFlorio</a:t>
            </a:r>
          </a:p>
          <a:p>
            <a:pPr marL="0" indent="0">
              <a:buNone/>
            </a:pPr>
            <a:r>
              <a:rPr lang="en-US" dirty="0" smtClean="0"/>
              <a:t>Cambridge Systematics</a:t>
            </a:r>
          </a:p>
          <a:p>
            <a:pPr marL="0" indent="0">
              <a:buNone/>
            </a:pPr>
            <a:r>
              <a:rPr lang="en-US" dirty="0" smtClean="0">
                <a:hlinkClick r:id="rId3"/>
              </a:rPr>
              <a:t>jdeflorio@camsys.com</a:t>
            </a:r>
            <a:endParaRPr lang="en-US" dirty="0" smtClean="0"/>
          </a:p>
          <a:p>
            <a:endParaRPr lang="en-US" dirty="0" smtClean="0"/>
          </a:p>
          <a:p>
            <a:endParaRPr lang="en-US" dirty="0"/>
          </a:p>
        </p:txBody>
      </p:sp>
    </p:spTree>
    <p:extLst>
      <p:ext uri="{BB962C8B-B14F-4D97-AF65-F5344CB8AC3E}">
        <p14:creationId xmlns:p14="http://schemas.microsoft.com/office/powerpoint/2010/main" val="111955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7"/>
          <p:cNvGrpSpPr>
            <a:grpSpLocks/>
          </p:cNvGrpSpPr>
          <p:nvPr/>
        </p:nvGrpSpPr>
        <p:grpSpPr bwMode="auto">
          <a:xfrm>
            <a:off x="1371600" y="2057400"/>
            <a:ext cx="6367463" cy="1960563"/>
            <a:chOff x="1371600" y="2137236"/>
            <a:chExt cx="7066180" cy="2176128"/>
          </a:xfrm>
        </p:grpSpPr>
        <p:grpSp>
          <p:nvGrpSpPr>
            <p:cNvPr id="37895" name="Group 2"/>
            <p:cNvGrpSpPr>
              <a:grpSpLocks/>
            </p:cNvGrpSpPr>
            <p:nvPr/>
          </p:nvGrpSpPr>
          <p:grpSpPr bwMode="auto">
            <a:xfrm>
              <a:off x="1371600" y="2137236"/>
              <a:ext cx="4217988" cy="2176128"/>
              <a:chOff x="1219200" y="2565400"/>
              <a:chExt cx="6732588" cy="3473450"/>
            </a:xfrm>
          </p:grpSpPr>
          <p:grpSp>
            <p:nvGrpSpPr>
              <p:cNvPr id="37899" name="Group 27"/>
              <p:cNvGrpSpPr>
                <a:grpSpLocks noChangeAspect="1"/>
              </p:cNvGrpSpPr>
              <p:nvPr/>
            </p:nvGrpSpPr>
            <p:grpSpPr bwMode="auto">
              <a:xfrm>
                <a:off x="1219200" y="2565400"/>
                <a:ext cx="6732588" cy="3473450"/>
                <a:chOff x="685800" y="2133600"/>
                <a:chExt cx="4819650" cy="2487847"/>
              </a:xfrm>
            </p:grpSpPr>
            <p:pic>
              <p:nvPicPr>
                <p:cNvPr id="3790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133600"/>
                  <a:ext cx="2381584" cy="22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4250" y="2263541"/>
                  <a:ext cx="1981200" cy="235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bwMode="auto">
                <a:xfrm flipV="1">
                  <a:off x="2165350" y="2467999"/>
                  <a:ext cx="1539938" cy="8400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165350" y="3285866"/>
                  <a:ext cx="275779" cy="288067"/>
                </a:xfrm>
                <a:custGeom>
                  <a:avLst/>
                  <a:gdLst>
                    <a:gd name="connsiteX0" fmla="*/ 0 w 276225"/>
                    <a:gd name="connsiteY0" fmla="*/ 9525 h 288131"/>
                    <a:gd name="connsiteX1" fmla="*/ 16669 w 276225"/>
                    <a:gd name="connsiteY1" fmla="*/ 109538 h 288131"/>
                    <a:gd name="connsiteX2" fmla="*/ 66675 w 276225"/>
                    <a:gd name="connsiteY2" fmla="*/ 130969 h 288131"/>
                    <a:gd name="connsiteX3" fmla="*/ 42863 w 276225"/>
                    <a:gd name="connsiteY3" fmla="*/ 209550 h 288131"/>
                    <a:gd name="connsiteX4" fmla="*/ 100013 w 276225"/>
                    <a:gd name="connsiteY4" fmla="*/ 271463 h 288131"/>
                    <a:gd name="connsiteX5" fmla="*/ 130969 w 276225"/>
                    <a:gd name="connsiteY5" fmla="*/ 250031 h 288131"/>
                    <a:gd name="connsiteX6" fmla="*/ 171450 w 276225"/>
                    <a:gd name="connsiteY6" fmla="*/ 288131 h 288131"/>
                    <a:gd name="connsiteX7" fmla="*/ 235744 w 276225"/>
                    <a:gd name="connsiteY7" fmla="*/ 259556 h 288131"/>
                    <a:gd name="connsiteX8" fmla="*/ 276225 w 276225"/>
                    <a:gd name="connsiteY8" fmla="*/ 195263 h 288131"/>
                    <a:gd name="connsiteX9" fmla="*/ 250032 w 276225"/>
                    <a:gd name="connsiteY9" fmla="*/ 152400 h 288131"/>
                    <a:gd name="connsiteX10" fmla="*/ 223838 w 276225"/>
                    <a:gd name="connsiteY10" fmla="*/ 128588 h 288131"/>
                    <a:gd name="connsiteX11" fmla="*/ 247650 w 276225"/>
                    <a:gd name="connsiteY11" fmla="*/ 102394 h 288131"/>
                    <a:gd name="connsiteX12" fmla="*/ 200025 w 276225"/>
                    <a:gd name="connsiteY12" fmla="*/ 47625 h 288131"/>
                    <a:gd name="connsiteX13" fmla="*/ 116682 w 276225"/>
                    <a:gd name="connsiteY13" fmla="*/ 28575 h 288131"/>
                    <a:gd name="connsiteX14" fmla="*/ 95250 w 276225"/>
                    <a:gd name="connsiteY14" fmla="*/ 0 h 288131"/>
                    <a:gd name="connsiteX15" fmla="*/ 0 w 276225"/>
                    <a:gd name="connsiteY15" fmla="*/ 9525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225" h="288131">
                      <a:moveTo>
                        <a:pt x="0" y="9525"/>
                      </a:moveTo>
                      <a:lnTo>
                        <a:pt x="16669" y="109538"/>
                      </a:lnTo>
                      <a:lnTo>
                        <a:pt x="66675" y="130969"/>
                      </a:lnTo>
                      <a:lnTo>
                        <a:pt x="42863" y="209550"/>
                      </a:lnTo>
                      <a:lnTo>
                        <a:pt x="100013" y="271463"/>
                      </a:lnTo>
                      <a:lnTo>
                        <a:pt x="130969" y="250031"/>
                      </a:lnTo>
                      <a:lnTo>
                        <a:pt x="171450" y="288131"/>
                      </a:lnTo>
                      <a:lnTo>
                        <a:pt x="235744" y="259556"/>
                      </a:lnTo>
                      <a:lnTo>
                        <a:pt x="276225" y="195263"/>
                      </a:lnTo>
                      <a:lnTo>
                        <a:pt x="250032" y="152400"/>
                      </a:lnTo>
                      <a:lnTo>
                        <a:pt x="223838" y="128588"/>
                      </a:lnTo>
                      <a:lnTo>
                        <a:pt x="247650" y="102394"/>
                      </a:lnTo>
                      <a:lnTo>
                        <a:pt x="200025" y="47625"/>
                      </a:lnTo>
                      <a:lnTo>
                        <a:pt x="116682" y="28575"/>
                      </a:lnTo>
                      <a:lnTo>
                        <a:pt x="95250" y="0"/>
                      </a:lnTo>
                      <a:lnTo>
                        <a:pt x="0" y="9525"/>
                      </a:lnTo>
                      <a:close/>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cxnSp>
            <p:nvCxnSpPr>
              <p:cNvPr id="11" name="Straight Connector 10"/>
              <p:cNvCxnSpPr>
                <a:stCxn id="10" idx="6"/>
              </p:cNvCxnSpPr>
              <p:nvPr/>
            </p:nvCxnSpPr>
            <p:spPr>
              <a:xfrm>
                <a:off x="3525005" y="4576345"/>
                <a:ext cx="3346229" cy="12290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7896"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2536127"/>
              <a:ext cx="2189380" cy="172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auto">
            <a:xfrm flipV="1">
              <a:off x="4426388" y="2648229"/>
              <a:ext cx="2173938" cy="278403"/>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4784014" y="3663168"/>
              <a:ext cx="2674261" cy="514518"/>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7891" name="Title 1"/>
          <p:cNvSpPr>
            <a:spLocks noGrp="1"/>
          </p:cNvSpPr>
          <p:nvPr>
            <p:ph type="title" idx="4294967295"/>
          </p:nvPr>
        </p:nvSpPr>
        <p:spPr>
          <a:xfrm>
            <a:off x="612775" y="228600"/>
            <a:ext cx="8153400" cy="990600"/>
          </a:xfrm>
        </p:spPr>
        <p:txBody>
          <a:bodyPr/>
          <a:lstStyle/>
          <a:p>
            <a:pPr eaLnBrk="1" hangingPunct="1"/>
            <a:r>
              <a:rPr lang="en-US" altLang="en-US" dirty="0" smtClean="0">
                <a:solidFill>
                  <a:srgbClr val="7C5D50"/>
                </a:solidFill>
              </a:rPr>
              <a:t>The CAMPO Region</a:t>
            </a:r>
          </a:p>
        </p:txBody>
      </p:sp>
      <p:sp>
        <p:nvSpPr>
          <p:cNvPr id="13" name="Content Placeholder 2"/>
          <p:cNvSpPr txBox="1">
            <a:spLocks/>
          </p:cNvSpPr>
          <p:nvPr/>
        </p:nvSpPr>
        <p:spPr bwMode="auto">
          <a:xfrm>
            <a:off x="557213" y="1524000"/>
            <a:ext cx="422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buClr>
                <a:srgbClr val="DD8047"/>
              </a:buClr>
              <a:defRPr/>
            </a:pPr>
            <a:r>
              <a:rPr lang="en-US" sz="3200" cap="small" dirty="0" smtClean="0">
                <a:solidFill>
                  <a:prstClr val="black"/>
                </a:solidFill>
                <a:ea typeface="ＭＳ Ｐゴシック" pitchFamily="34" charset="-128"/>
              </a:rPr>
              <a:t>Project Area</a:t>
            </a:r>
            <a:endParaRPr lang="en-US" sz="2400" cap="small" dirty="0">
              <a:solidFill>
                <a:prstClr val="black"/>
              </a:solidFill>
              <a:ea typeface="ＭＳ Ｐゴシック" pitchFamily="34" charset="-128"/>
            </a:endParaRPr>
          </a:p>
          <a:p>
            <a:pPr lvl="1" eaLnBrk="1" hangingPunct="1">
              <a:buClr>
                <a:srgbClr val="94B6D2"/>
              </a:buClr>
              <a:defRPr/>
            </a:pPr>
            <a:endParaRPr lang="en-US" cap="small" dirty="0" smtClean="0">
              <a:solidFill>
                <a:prstClr val="black"/>
              </a:solidFill>
              <a:ea typeface="ＭＳ Ｐゴシック" pitchFamily="34" charset="-128"/>
            </a:endParaRPr>
          </a:p>
          <a:p>
            <a:pPr lvl="1" eaLnBrk="1" hangingPunct="1">
              <a:buClr>
                <a:srgbClr val="94B6D2"/>
              </a:buClr>
              <a:defRPr/>
            </a:pPr>
            <a:endParaRPr lang="en-US" sz="2300" dirty="0">
              <a:solidFill>
                <a:prstClr val="black"/>
              </a:solidFill>
              <a:ea typeface="ＭＳ Ｐゴシック" pitchFamily="34" charset="-128"/>
            </a:endParaRPr>
          </a:p>
        </p:txBody>
      </p:sp>
      <p:sp>
        <p:nvSpPr>
          <p:cNvPr id="12" name="Content Placeholder 2"/>
          <p:cNvSpPr txBox="1">
            <a:spLocks/>
          </p:cNvSpPr>
          <p:nvPr/>
        </p:nvSpPr>
        <p:spPr bwMode="auto">
          <a:xfrm>
            <a:off x="685800" y="4495800"/>
            <a:ext cx="7200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buClr>
                <a:srgbClr val="DD8047"/>
              </a:buClr>
              <a:defRPr/>
            </a:pPr>
            <a:r>
              <a:rPr lang="en-US" sz="3200" cap="small" dirty="0" smtClean="0">
                <a:solidFill>
                  <a:prstClr val="black"/>
                </a:solidFill>
                <a:ea typeface="ＭＳ Ｐゴシック" pitchFamily="34" charset="-128"/>
              </a:rPr>
              <a:t>Population </a:t>
            </a:r>
            <a:r>
              <a:rPr lang="en-US" sz="2000" cap="small" dirty="0" smtClean="0">
                <a:solidFill>
                  <a:prstClr val="black"/>
                </a:solidFill>
                <a:ea typeface="ＭＳ Ｐゴシック" pitchFamily="34" charset="-128"/>
              </a:rPr>
              <a:t>(</a:t>
            </a:r>
            <a:r>
              <a:rPr lang="en-US" sz="2000" dirty="0">
                <a:solidFill>
                  <a:prstClr val="black"/>
                </a:solidFill>
              </a:rPr>
              <a:t>April 1</a:t>
            </a:r>
            <a:r>
              <a:rPr lang="en-US" sz="2000" baseline="30000" dirty="0">
                <a:solidFill>
                  <a:prstClr val="black"/>
                </a:solidFill>
              </a:rPr>
              <a:t>st</a:t>
            </a:r>
            <a:r>
              <a:rPr lang="en-US" sz="2000" dirty="0">
                <a:solidFill>
                  <a:prstClr val="black"/>
                </a:solidFill>
              </a:rPr>
              <a:t>, </a:t>
            </a:r>
            <a:r>
              <a:rPr lang="en-US" sz="2000" dirty="0" smtClean="0">
                <a:solidFill>
                  <a:prstClr val="black"/>
                </a:solidFill>
              </a:rPr>
              <a:t>2013) </a:t>
            </a:r>
            <a:endParaRPr lang="en-US" sz="3200" dirty="0" smtClean="0">
              <a:solidFill>
                <a:prstClr val="black"/>
              </a:solidFill>
            </a:endParaRPr>
          </a:p>
          <a:p>
            <a:pPr lvl="1" eaLnBrk="1" hangingPunct="1">
              <a:buClr>
                <a:srgbClr val="94B6D2"/>
              </a:buClr>
              <a:defRPr/>
            </a:pPr>
            <a:r>
              <a:rPr lang="en-US" sz="2400" cap="small" dirty="0">
                <a:solidFill>
                  <a:prstClr val="black"/>
                </a:solidFill>
                <a:ea typeface="ＭＳ Ｐゴシック" pitchFamily="34" charset="-128"/>
              </a:rPr>
              <a:t>City of Austin: </a:t>
            </a:r>
            <a:r>
              <a:rPr lang="en-US" sz="2400" b="1" dirty="0" smtClean="0">
                <a:solidFill>
                  <a:prstClr val="black"/>
                </a:solidFill>
              </a:rPr>
              <a:t>842,750</a:t>
            </a:r>
            <a:endParaRPr lang="en-US" sz="2400" cap="small" dirty="0" smtClean="0">
              <a:solidFill>
                <a:prstClr val="black"/>
              </a:solidFill>
              <a:ea typeface="ＭＳ Ｐゴシック" pitchFamily="34" charset="-128"/>
            </a:endParaRPr>
          </a:p>
          <a:p>
            <a:pPr lvl="1" eaLnBrk="1" hangingPunct="1">
              <a:buClr>
                <a:srgbClr val="94B6D2"/>
              </a:buClr>
              <a:defRPr/>
            </a:pPr>
            <a:r>
              <a:rPr lang="en-US" sz="2400" cap="small" dirty="0" smtClean="0">
                <a:solidFill>
                  <a:prstClr val="black"/>
                </a:solidFill>
                <a:ea typeface="ＭＳ Ｐゴシック" pitchFamily="34" charset="-128"/>
              </a:rPr>
              <a:t>Regional: </a:t>
            </a:r>
            <a:r>
              <a:rPr lang="en-US" sz="2400" b="1" dirty="0" smtClean="0">
                <a:solidFill>
                  <a:prstClr val="black"/>
                </a:solidFill>
              </a:rPr>
              <a:t>1,870,872</a:t>
            </a:r>
          </a:p>
          <a:p>
            <a:pPr lvl="1" eaLnBrk="1" hangingPunct="1">
              <a:buClr>
                <a:srgbClr val="94B6D2"/>
              </a:buClr>
              <a:defRPr/>
            </a:pPr>
            <a:r>
              <a:rPr lang="en-US" sz="2400" cap="small" dirty="0">
                <a:solidFill>
                  <a:prstClr val="black"/>
                </a:solidFill>
                <a:ea typeface="ＭＳ Ｐゴシック" pitchFamily="34" charset="-128"/>
              </a:rPr>
              <a:t>Regional  </a:t>
            </a:r>
            <a:r>
              <a:rPr lang="en-US" sz="2400" cap="small" dirty="0" smtClean="0">
                <a:solidFill>
                  <a:prstClr val="black"/>
                </a:solidFill>
                <a:ea typeface="ＭＳ Ｐゴシック" pitchFamily="34" charset="-128"/>
              </a:rPr>
              <a:t>2040: </a:t>
            </a:r>
            <a:r>
              <a:rPr lang="en-US" sz="2400" b="1" cap="small" dirty="0" smtClean="0">
                <a:solidFill>
                  <a:prstClr val="black"/>
                </a:solidFill>
                <a:ea typeface="ＭＳ Ｐゴシック" pitchFamily="34" charset="-128"/>
              </a:rPr>
              <a:t>4,100,000</a:t>
            </a:r>
            <a:endParaRPr lang="en-US" sz="2400" b="1" cap="small" dirty="0">
              <a:solidFill>
                <a:prstClr val="black"/>
              </a:solidFill>
              <a:ea typeface="ＭＳ Ｐゴシック" pitchFamily="34" charset="-128"/>
            </a:endParaRPr>
          </a:p>
          <a:p>
            <a:pPr lvl="1" eaLnBrk="1" hangingPunct="1">
              <a:buClr>
                <a:srgbClr val="94B6D2"/>
              </a:buClr>
              <a:defRPr/>
            </a:pPr>
            <a:endParaRPr lang="en-US" sz="2400" b="1" dirty="0" smtClean="0">
              <a:solidFill>
                <a:prstClr val="black"/>
              </a:solidFill>
            </a:endParaRPr>
          </a:p>
          <a:p>
            <a:pPr marL="366713" lvl="1" indent="0" eaLnBrk="1" hangingPunct="1">
              <a:buClr>
                <a:srgbClr val="94B6D2"/>
              </a:buClr>
              <a:buFont typeface="Wingdings 2" pitchFamily="18" charset="2"/>
              <a:buNone/>
              <a:defRPr/>
            </a:pPr>
            <a:endParaRPr lang="en-US" sz="2400" b="1" cap="small" dirty="0" smtClean="0">
              <a:solidFill>
                <a:prstClr val="black"/>
              </a:solidFill>
              <a:ea typeface="ＭＳ Ｐゴシック" pitchFamily="34" charset="-128"/>
            </a:endParaRPr>
          </a:p>
          <a:p>
            <a:pPr lvl="1" eaLnBrk="1" hangingPunct="1">
              <a:buClr>
                <a:srgbClr val="94B6D2"/>
              </a:buClr>
              <a:defRPr/>
            </a:pPr>
            <a:endParaRPr lang="en-US" sz="2300" dirty="0">
              <a:solidFill>
                <a:prstClr val="black"/>
              </a:solidFill>
              <a:ea typeface="ＭＳ Ｐゴシック" pitchFamily="34" charset="-128"/>
            </a:endParaRPr>
          </a:p>
        </p:txBody>
      </p:sp>
      <p:pic>
        <p:nvPicPr>
          <p:cNvPr id="37894" name="Picture 15" descr="www.austintexas.gov/sites/default/files/files/Planning/Demographics/msa_pop_history_10.pdf - Google Chrom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400" y="4114800"/>
            <a:ext cx="34099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82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dirty="0" smtClean="0">
                <a:solidFill>
                  <a:schemeClr val="tx2">
                    <a:satMod val="130000"/>
                  </a:schemeClr>
                </a:solidFill>
                <a:ea typeface="+mj-ea"/>
              </a:rPr>
              <a:t>Local Flavor</a:t>
            </a:r>
          </a:p>
        </p:txBody>
      </p:sp>
      <p:sp>
        <p:nvSpPr>
          <p:cNvPr id="13" name="Content Placeholder 2"/>
          <p:cNvSpPr txBox="1">
            <a:spLocks/>
          </p:cNvSpPr>
          <p:nvPr/>
        </p:nvSpPr>
        <p:spPr bwMode="auto">
          <a:xfrm>
            <a:off x="557213" y="1524000"/>
            <a:ext cx="4229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eaLnBrk="1" hangingPunct="1">
              <a:defRPr/>
            </a:pPr>
            <a:r>
              <a:rPr lang="en-US" sz="3200" cap="small" dirty="0" smtClean="0">
                <a:ea typeface="ＭＳ Ｐゴシック" pitchFamily="34" charset="-128"/>
              </a:rPr>
              <a:t>Live Music Capitol</a:t>
            </a:r>
          </a:p>
          <a:p>
            <a:pPr lvl="1" eaLnBrk="1" hangingPunct="1">
              <a:defRPr/>
            </a:pPr>
            <a:r>
              <a:rPr lang="en-US" sz="2100" cap="small" dirty="0" smtClean="0">
                <a:ea typeface="ＭＳ Ｐゴシック" pitchFamily="34" charset="-128"/>
              </a:rPr>
              <a:t>SXSW</a:t>
            </a:r>
          </a:p>
          <a:p>
            <a:pPr lvl="1" eaLnBrk="1" hangingPunct="1">
              <a:defRPr/>
            </a:pPr>
            <a:r>
              <a:rPr lang="en-US" sz="2100" cap="small" dirty="0" smtClean="0">
                <a:ea typeface="ＭＳ Ｐゴシック" pitchFamily="34" charset="-128"/>
              </a:rPr>
              <a:t>ACL LIVE</a:t>
            </a:r>
          </a:p>
          <a:p>
            <a:pPr lvl="1" eaLnBrk="1" hangingPunct="1">
              <a:defRPr/>
            </a:pPr>
            <a:r>
              <a:rPr lang="en-US" sz="2100" cap="small" dirty="0" smtClean="0">
                <a:ea typeface="ＭＳ Ｐゴシック" pitchFamily="34" charset="-128"/>
              </a:rPr>
              <a:t>ACL music fest</a:t>
            </a:r>
          </a:p>
          <a:p>
            <a:pPr lvl="1" eaLnBrk="1" hangingPunct="1">
              <a:defRPr/>
            </a:pPr>
            <a:r>
              <a:rPr lang="en-US" sz="2100" cap="small" dirty="0" smtClean="0">
                <a:ea typeface="ＭＳ Ｐゴシック" pitchFamily="34" charset="-128"/>
              </a:rPr>
              <a:t>Circuit of the Americas</a:t>
            </a:r>
          </a:p>
          <a:p>
            <a:pPr lvl="1" eaLnBrk="1" hangingPunct="1">
              <a:defRPr/>
            </a:pPr>
            <a:endParaRPr lang="en-US" sz="2100" cap="small" dirty="0" smtClean="0">
              <a:ea typeface="ＭＳ Ｐゴシック" pitchFamily="34" charset="-128"/>
            </a:endParaRPr>
          </a:p>
          <a:p>
            <a:pPr eaLnBrk="1" hangingPunct="1">
              <a:defRPr/>
            </a:pPr>
            <a:r>
              <a:rPr lang="en-US" sz="3200" cap="small" dirty="0">
                <a:ea typeface="ＭＳ Ｐゴシック" pitchFamily="34" charset="-128"/>
              </a:rPr>
              <a:t>UT Austin</a:t>
            </a:r>
          </a:p>
          <a:p>
            <a:pPr eaLnBrk="1" hangingPunct="1">
              <a:defRPr/>
            </a:pPr>
            <a:r>
              <a:rPr lang="en-US" sz="3200" cap="small" dirty="0" smtClean="0">
                <a:ea typeface="ＭＳ Ｐゴシック" pitchFamily="34" charset="-128"/>
              </a:rPr>
              <a:t>Food </a:t>
            </a:r>
            <a:r>
              <a:rPr lang="en-US" sz="3200" cap="small" dirty="0">
                <a:ea typeface="ＭＳ Ｐゴシック" pitchFamily="34" charset="-128"/>
              </a:rPr>
              <a:t>trucks</a:t>
            </a:r>
            <a:endParaRPr lang="en-US" sz="2300" dirty="0">
              <a:ea typeface="ＭＳ Ｐゴシック" pitchFamily="34" charset="-128"/>
            </a:endParaRPr>
          </a:p>
          <a:p>
            <a:pPr eaLnBrk="1" hangingPunct="1">
              <a:defRPr/>
            </a:pPr>
            <a:r>
              <a:rPr lang="en-US" sz="3200" cap="small" dirty="0" smtClean="0">
                <a:ea typeface="ＭＳ Ｐゴシック" pitchFamily="34" charset="-128"/>
              </a:rPr>
              <a:t>State </a:t>
            </a:r>
            <a:r>
              <a:rPr lang="en-US" sz="3200" cap="small" dirty="0">
                <a:ea typeface="ＭＳ Ｐゴシック" pitchFamily="34" charset="-128"/>
              </a:rPr>
              <a:t>Politics</a:t>
            </a:r>
          </a:p>
          <a:p>
            <a:pPr eaLnBrk="1" hangingPunct="1">
              <a:defRPr/>
            </a:pPr>
            <a:r>
              <a:rPr lang="en-US" sz="3200" cap="small" dirty="0">
                <a:ea typeface="ＭＳ Ｐゴシック" pitchFamily="34" charset="-128"/>
              </a:rPr>
              <a:t>High Tech</a:t>
            </a:r>
          </a:p>
          <a:p>
            <a:pPr lvl="1" eaLnBrk="1" hangingPunct="1">
              <a:defRPr/>
            </a:pPr>
            <a:endParaRPr lang="en-US" sz="2100" cap="small" dirty="0">
              <a:ea typeface="ＭＳ Ｐゴシック" pitchFamily="34" charset="-128"/>
            </a:endParaRPr>
          </a:p>
          <a:p>
            <a:pPr lvl="1" eaLnBrk="1" hangingPunct="1">
              <a:defRPr/>
            </a:pPr>
            <a:endParaRPr lang="en-US" cap="small" dirty="0" smtClean="0">
              <a:ea typeface="ＭＳ Ｐゴシック" pitchFamily="34" charset="-128"/>
            </a:endParaRPr>
          </a:p>
          <a:p>
            <a:pPr lvl="1" eaLnBrk="1" hangingPunct="1">
              <a:defRPr/>
            </a:pPr>
            <a:endParaRPr lang="en-US" sz="2300" dirty="0">
              <a:ea typeface="ＭＳ Ｐゴシック" pitchFamily="34" charset="-128"/>
            </a:endParaRPr>
          </a:p>
        </p:txBody>
      </p:sp>
      <p:pic>
        <p:nvPicPr>
          <p:cNvPr id="1024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6746" y="1583645"/>
            <a:ext cx="28956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5210175"/>
            <a:ext cx="20859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7775" y="3657600"/>
            <a:ext cx="14049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29425" y="3557588"/>
            <a:ext cx="20859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5975" y="5410200"/>
            <a:ext cx="1222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95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altLang="en-US" dirty="0" smtClean="0"/>
              <a:t>Regional Transportation System</a:t>
            </a:r>
          </a:p>
        </p:txBody>
      </p:sp>
      <p:sp>
        <p:nvSpPr>
          <p:cNvPr id="38915" name="Content Placeholder 5"/>
          <p:cNvSpPr>
            <a:spLocks noGrp="1"/>
          </p:cNvSpPr>
          <p:nvPr>
            <p:ph sz="quarter" idx="1"/>
          </p:nvPr>
        </p:nvSpPr>
        <p:spPr>
          <a:xfrm>
            <a:off x="381000" y="1600200"/>
            <a:ext cx="4343399" cy="4495800"/>
          </a:xfrm>
        </p:spPr>
        <p:txBody>
          <a:bodyPr/>
          <a:lstStyle/>
          <a:p>
            <a:r>
              <a:rPr lang="en-US" altLang="en-US" sz="2800" dirty="0" smtClean="0"/>
              <a:t>Six counties covering 5,300 square miles</a:t>
            </a:r>
          </a:p>
          <a:p>
            <a:r>
              <a:rPr lang="en-US" altLang="en-US" sz="2800" dirty="0" smtClean="0"/>
              <a:t>12,420 lane miles</a:t>
            </a:r>
          </a:p>
          <a:p>
            <a:r>
              <a:rPr lang="en-US" altLang="en-US" sz="2800" dirty="0" smtClean="0"/>
              <a:t>1 Commuter rail line</a:t>
            </a:r>
          </a:p>
          <a:p>
            <a:r>
              <a:rPr lang="en-US" altLang="en-US" sz="2800" dirty="0" smtClean="0"/>
              <a:t>Local, express, BRT service</a:t>
            </a:r>
          </a:p>
          <a:p>
            <a:r>
              <a:rPr lang="en-US" altLang="en-US" sz="2800" dirty="0" smtClean="0"/>
              <a:t>41.8 million vehicle miles traveled daily</a:t>
            </a:r>
          </a:p>
          <a:p>
            <a:r>
              <a:rPr lang="en-US" altLang="en-US" sz="2800" dirty="0" smtClean="0"/>
              <a:t>31.2 million transit boardings each year </a:t>
            </a:r>
            <a:r>
              <a:rPr lang="en-US" altLang="en-US" sz="2500" dirty="0" smtClean="0"/>
              <a:t> </a:t>
            </a:r>
          </a:p>
          <a:p>
            <a:endParaRPr lang="en-US" altLang="en-US" dirty="0" smtClean="0"/>
          </a:p>
        </p:txBody>
      </p:sp>
      <p:pic>
        <p:nvPicPr>
          <p:cNvPr id="3891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600200"/>
            <a:ext cx="42941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99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0775" y="1600200"/>
            <a:ext cx="3744913"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idx="4294967295"/>
          </p:nvPr>
        </p:nvSpPr>
        <p:spPr>
          <a:xfrm>
            <a:off x="612775" y="228600"/>
            <a:ext cx="8153400" cy="990600"/>
          </a:xfrm>
        </p:spPr>
        <p:txBody>
          <a:bodyPr/>
          <a:lstStyle/>
          <a:p>
            <a:pPr eaLnBrk="1" hangingPunct="1"/>
            <a:r>
              <a:rPr lang="en-US" altLang="en-US" smtClean="0">
                <a:solidFill>
                  <a:srgbClr val="7C5D50"/>
                </a:solidFill>
              </a:rPr>
              <a:t>Physical Characteristics</a:t>
            </a:r>
          </a:p>
        </p:txBody>
      </p:sp>
      <p:sp>
        <p:nvSpPr>
          <p:cNvPr id="26628" name="AutoShape 6" descr="data:image/jpeg;base64,/9j/4AAQSkZJRgABAQAAAQABAAD/2wCEAAkGBhQGEBMUExIWExIRExkXFhUWGBkTFBgRFxUVFBUYGRcYJyYgGBokGhUUHy8gIycpLSwsFh8xNTIqNScrLSkBCQoKDgwOGA8PGiwkHyU1LCwsLCwpNSksLCwsLDQpLCwpLCk0LCwsLCwsLCwsLCkpLCwsKSwsLCksKSkpKSwsLP/AABEIAM4A9AMBIgACEQEDEQH/xAAcAAEAAgIDAQAAAAAAAAAAAAAABgcEBQIDCAH/xABQEAABAwIBBAwKBgcHAwUAAAABAAIDBBEFBhIhMQcTNEFRYXF0kZOz0ggXGCIyU1RygbEUUnOhssEVFiMzQmLhNUNjgoPR8JLC4iZElKKj/8QAGwEBAAMBAAMAAAAAAAAAAAAAAAECAwQFBgf/xAAtEQACAgAEBAcAAQUBAAAAAAAAAQIRAxIxMgQTIWEUFUFRUqHRcQU0gZGxIv/aAAwDAQACEQMRAD8AvFERAEREAREQBERAEREAREQBERAEREAREQBERAEREAREQBERAEREAREQBERAEREBHsssuYMho431DZHNleWN2tocbhpdpuRosFFPKBw/1dV1bO+sDwity0nOHdk5UUt8PDUlbMpzcXR6E8oHD/V1XVs76eUDh/q6rq2d9ee0WnJiU5rPQnlA4f6uq6tnfTygcP8AV1XVs7689onJiOaz0J5QOH+rqurZ308oHD/V1XVs7689onJiOaz0J5QOH+rqurZ308oHD/V1XVs7689onJiOaz0J5QOH+rqurZ308oHD/V1XVs7689onJiOaz0J5QOH+rqurZ308oHD/AFdV1bO+vPa76ijdTNjcdUrS4cgJHyzT/mUcqJPMZfvlA4f6uq6tnfTygcP9XVdWzvrz2inkxI5rPQnlA4f6uq6tnfTygcP9XVdWzvrz2icmI5rPQnlA4f6uq6tnfTygcP8AV1XVs7689onJiOaz0J5QOH+rqurZ308oHD/V1XVs7689onJiOaz0J5QOH+rqurZ308oHD/V1XVs7689onJiOaz0J5QOH+rqurZ3120mzxQVkjI2x1OdI9rBeNgGc9waLnP1XK87LOwHddNzmHtWKHhRSJWI26PYSIi5TcIiIAiIgKk8IrctJzh3ZOVFK9fCK3LSc4d2TlRS68Lac2LqERFqZhERAERZWH4Y/E3ZrByuOhrRxn8tahuglZiopJU0lLgbc142+bguRp47GzBy3PKtBUTCc3DGsG8G3+8kkkqFKyzjR1IikGDVtNU2ZNDG1+oPtZp4L/VP3cmpJOhFWaKGE1LmtGt7g0cpNlLsqcPH0ZpaP3BFvc0MI/CfgtnDhENO4ObE0OGogaQsqWITNLXC7XCxB1EHWsJYltNG0YUmisUU8qsMpaJpc+NjWjfI+4cJ4lEcUro6k2iibGwb9vPPLwDiWsZ5tEZShl9TBRFuMNraZ/mzQAX/jaXW+Lb3HKPuV26KpWadFu8VybMA2yE7ZEdOjSQOEW9IcY0/NaTWiaegcWtQiIpICIiALOwHddNzmHtWLBWdgO66bnMPasVZaMmOqPYSIi4TsCIiAIiICpPCK3LSc4d2TlRSvXwity0nOHdk5UUuvC2nNi6hERamYRFmYThjsVkDBoA0ud9Vv+53v6FQ3QSs7cGwZ2Lu+rG30n/kOF3y1neB2OJY82ibtNLZrRoLx9+ad88LujhXDHMVbA36PB5sbdDiN877b7+nWd8/G+gVEs3VmjeXogTf4/NERaGYRF9YwykAa3EAX1XJtp4kBN8lWObTNLiTcnNB3mDQAOLQT8Vtwb/DWopiOUopmCKn1MAbtnEBbzb/M/wBVpKLEZKB+exxzj6V9Idv+dw8uvSubluVs6M6XQ2eV7HNnFyS0tBaDqG84AfAH4rRrf4xijMcgDh5ssRuWnTdjrA5p3xfNPFZaBbQ0pmU9bCIiuUM/CcZfhLtGlh9Jh1co4Dx9K2WKYWzE2GoptP14xrvrJA3ncI39Y448szCsUdhMmc3SDoc36zf9xvH+qo4+q1Lxl6Mw9aLdY/h7SBUQ6Ypddv4Xn5XOi28eVaVWTtFZKmERFJAWdgO66bnMPasWCs7Ad103OYe1Yqy0ZMdUewkRFwnYEREAREQFSeEVuWk5w7snKilevhFblpOcO7JyopdeFtObF1CIi1Mz6xhkIAFySABwk6AFI6+YZOwCFh/bSC8jhvA6NHyHECda1uBVkeHyGSQElrTmAC4zjfXwG2gcpWDUVDqt7nuN3ONz/wA4Bq+Co1b7F06Xc69SIn/Pnb5HoKuUCIuUcZmIa0FznEANAuS4mwAA0kk6LIDii2/6nV5/9hV//Gm7q5NyLr3asPq9Gnc8o+bdPIq5l7k5X7GmRd9bQyYa/MmifE+18yRjo321XzXAG2g6eJdCtqQEWxwvJyqxsAwUs0zSbZzI3OZca/PtmjpWZWZCYhQC76GoA4RGXgcuZe3xUZl7k5X7GiRfAc5fb2UkBF3QUUlU3OZFI9o1uaxzm9IFl0B1/gosUzdZO14YTBJpim0ad550Dkvq5bLXYhRHDpXRn+E6DwtOkHo++6x1u8UmGKU0cxI22M7W/eLt8HjOo8Wc7gVdHZdf+lRpERFcoFnYDuum5zD2rFgrOwHddNzmHtWKstGTHVHsJERcJ2BERAEREBUnhFblpOcO7JyopXr4RW5aTnDuycqKXXhbTmxdTKwrC5cbmZDAwySymzWjpJJOgAC5JOoBWfUbHWGZAQskxWd88723FPCS0E7+bm2eQCLZ7nMbp1A2W12FcIjydw6pxOb+JsmadZbTQXz7b93PY6403zGKocfx2XKWpkqJjd8rr21hrP4WN/laNH36yVFubpaE0oK3qT6hx7JytcI5MNmp2E2Exe92bxuLJC8DkzuNRrZHyXhyUq2MppTLBPTsnjcSHWY90jQA9uh7fMuDwHf1mLLnJM6UNDnOcGNzWgkkNZcuzW39Ft3ONhou48KuoU7sq52upwV1ZHbHX6TybnBbaorf28ZsA79luZt/quzSeSZyqPAsHdlBVQ07PSnkay43mk+e7/K3Od8Fc+GZfMocpDRtcG0jYWUUbQRmCeIFzTbeOc58NhrOb8KYreiL4a9SiWnOF19IupdsrZO/q5is7QLRznb4/dkJzx8JBILcFlEVrF2rMpKnRf8Asc10hyYlcJHB8UVUGOBOczNEhZmnezdFuCwVQUmyJiVM4PbX1Gd/M/bG/wDQ+7fuVrbGh/8ATFX7lX+ByqvJzBsOqWsdV4kYRbzoo6eZ8urUJM0sB47OWEaWazeV9KLcxuRmyPkyaueNrZ4oZJWuA9GaBz2vzSdIa/ayLcDuEAqK7Dux1FjTH1tY0Op43ERRv9B5Z6cjwdBY06ADoJDr6gsTLvZPir6RuH4dG6KjY1rC912uexupjWnSGmwu5xu7SCNd5lUyforI0GMenRsBt/jyNbKf/wBXkqvVKvcno3fsQvLTZmqcWkdHRPNNSN81hYA2V7RoDi46YxwNbYjfO8I7g+yTiOCyB7ayWThZO908bhwEPJI5WkHjUaRbqEUqoxc3dku2RsqabK19PUQwiGZ0TvpQAt+1DgG3dYCTzQSHa7EA2tYTvJTIekyBoP0jibBJKQ1zInNDxHnW2tjWHQ6Yki5OhvEGlxq3I/DRi+IUkLgC2SojDgdIMYcHPBHG0EfFWf4Rde69FCD5h22Rw3i8ZjGH4B0n/Us5LSCNIvo5M1tZ4QlWX/saWnjiGpr8+R9vea5gGj+U/FSPBcYoNmpj4ammEFaxmc1zSC/N1Z8UlgSASLscLaRr3qIW+yCr3YZilFI3X9JjYfcldtL/AP6vcplhpK0VjNt0zFynyekyVq5aaXS6I6HAWa9hF2PHER0EEbykmxzsWyZckyvcYaRhzTIAC+Rw1tjB0aN9x0A6LE3tJPCNo2wzUcwHnyRTMJ4RG6NzPvlf0rebJ1X+oGCU9DAcx0wEJI0OMbW507tG+9xAJ/xSVGdtJLUtkSbZG8Vbk1k87atqqKx7NDnxSPIuNfnZ8bHH3LhfaTIPCsvmO/RlTJT1LWX+jznOHxBu4jSAXMc4DRo4aq1Lvoa+TC5WSwvMcsTg5jxrDh8xvEHQQSDrVuW1o+pXOvVHPFMMkwaaSGZuZLE7Ne3XY69BGsEEEHgK7MB3XTc5h7Vi7cp8cOU1ZNUlgjM7g4sBzgCGNZrsL+jfVvrqwHddNzmHtWKzvL1KKs3Q9hIiLiOsIiIAiIgKk8IrctJzh3ZOVFK9fCK3LSc4d2TlRS68Lac2LqXxjrjQZGx5mjOpaYG3BLJDtnSHuHxVDr0JgtH+u+SrYWC8n0ba2i9v29M/9mOIF0TTyOXnwtLTYggg2IOggjQQRvFVwfVFsX0PiLkxhlIa0FznEANAuS4mwAA0kk6LKRZaZGuyLbSCUnbp4DJK3QRG/PtmC2uzSAdJ0g20La1dGSi2rN5sUxtwVtbikjQWUEBbEHaA6qlFmgO3jazNX98vjtmytZfaoKOG5J8yE3uTe5JdpPHZcssmnJPB6DD/AEZqm9ZUj0XC5tE1zeLQL8MHRXyyjFSts0lJxpIu7ZRgbl1gtNiUQ8+EBzwLkiN5DJ26PqSNaSd4McqRVubDmVVPQUVXTV08LKd7/MbLI3OcJGFszBGTfMsGm9rEvdrN1XOOYTT4fPmwVsdRCX2Dw2YOZHo86QFljb+QuJtq02TDdNxJmrSZb2x47aslas8EVYehj/8AZUU0WAVvYLsjYZk5hhw+1VUtkjlbLIyNsQO3Z2fm7Y4FuhxA0HUqrxAQiQ/R9tMW9twYJL798wlqYd2+hGJojGV7bE+IxZZ4NNhsjrSRRvjO+7aJS4xyNvrzSS229mNvrColZWGYpLgsrZoJHRSsPmvbr4wQdBB3wQQVeccyKwllZ245gc2Tc74J2ZssZ0/Vc3ee077TvH5EELAVlTbLUGU0bY8Vw1lRmapoXGKQaQfNB0tvYXs8A21WWNR47k/QvD/0fWSEaQyV7Hx34wZPOHEbqqm1qicqejI5k8JMmqrD6uVhjgfO17HutZ0TJGtmcBrsGv1kad66szwicMc9tFUAXY0yROPA54Y+P4HMf93CoBsg5euy7kiO0Ngip2ubGwHOdZ+bfOOgamNsANGnWpnkRslUuMUX6Oxb0M3MbO/0HMBGYHuGlj26LP1eaCSDrrJS6SZdV1iVCpFsd4U7GcVo2NHozslcbXtHCRK6/BfNzb8Lgp2/YKhrTn02KxugdpaXMbKc332PDXcoAWyoK3CthqKQxzCtxB7c05paXaLHMu27aePOs4gkuP8ANmgCZYiapFY4bTtmt8ILF2srKFg0upmOmcOJ8keaL8J2h3SOFZXhFxGQYfIBdg29t97OcIHN6Qx3QqlxvGJMoqiWonIdLM67rCzRoDWtA3mhoDRxDfVw0YGyxk8IWnOrqANs0nzjJG1zWE3toljzhc6M4n6qq45MrLJ5rRSKzaHA6jFGOfDTyzMYQ1xjY6TNJFxcNuRo37WWG9hjJBBa4EggixDhoIIOog6LKY7DtS6mxqlzSQJNsY+38TNpkdY8IzmtPK0LaTpWjKKt0yHyxGBxa5pa5utrgWuHKDpCzMB3XTc5h7VilWzNistfi88b3l0dOWtiZ/CxroonvsOFzjcniG8AorgO66bnMPasUXcbJqpUewkRFxHUEREAREQFSeEVuWk5w7snKilevhFblpOcO7JyopdeFtObF1J5sWbJX6jyPimaX0k7g52bpfHLYN2wD+IFoaHDX5oI4DLspsNyfyveakYg2mkk85+Y4Mz3b7nRSNuHcgF9+5VLsjMmoE8mldraUD0pGN08Oeehl/vISUFdp0TGTqqLEoMo8HyBdttEybEKsA5ks42qKO+g2Ba0g2vpDCdYzgCopLltNWVjqydkVRPcZm3B7oog0ktEcbXAWF9AdnC9zpcSVqmGGPeklI1+jEz7s4/JdjcUENsyCJtt9wMrr+84/kigv5Dl3ozMeyrrMtHAzyGfMJzWsjaA2+8Nrbe3KSsSLJ+omtaFwB+tZv3OIK+Px+eTRtpA4GgM6M0BYrql03pve8b4LyfxX+Ssk1oVbT1Nn+q8jPTkhYN+79Pyt96DBIW662LkaA7/ALlnYHglNibCQ2TzTY5zgNNr6Myyj1ZGIZZGjU2RzRyBxA+4KE23VlmkldG1dQ0ceupkPusNunNK+sioWf3kzuUW/wC0LSIrZe7K5uxvDJQM3pT8SPzXAVFAdTJj8R3lgUeKyYd6BFtea4BzT06vhZSvKxgbTGwHpt/NZvo0uv8Asuuqs0okoXfwTD4/1K+ltC7fmb/zkK0aK+Xuymfsbn6NQu/v5h/l/wDBdjcKpJBoqiPeAHzAWiW+yfdHiT9qkgjJzSc9ozDotrDbdIsokmldstFp9KODcloqg+ZVRO4rNJ+5y5vyMlb6D43DlLfkCsXKSgZh0wZGLNMYdYku0lzxrPIFrInmH0SWnhac0/ciTfVP6DaTpo2k2TFRF/d53uub+ZBXdgWMVeRNQJ4Q6N7RZ2c0mJ7NZa/UHN5DcawQsGHGp4NUz/ic/wDFdbShyoqJTYMbKbXsAQ425PyCPNXWiFlvoS/Eq/CNkwiWSU4XXuHnucM+nkOjS52hp0aA4ljuG9gt3kPsaQZMVMddJilPJHAHOaWFrWHOY5l3SF5GaA4/7qupMWpq02qKcxvtpObpHxbZ/wBy6K7JMObtlO4SNOm2gm38rhr5Nayr0ujTud2yTikWM4tVzQPEkT3szXjU7NhjjcRfWM5rrHUdY0LUYDuum5zD2rFgg3WdgO66bnMPasW1VGjFO5WewkRFxHWEREAREQFSeEVuWk5w7snKilevhFblpOcO7JyopdeFtObF1F12wVf0S5zI38T25w6LrqXGTUeRalE+pNsp2hlIbAAZzNAFhrULU1yo3J8WfNQpZYW0vi6hERamZLsiv3cnvj8IUZxH99N9rJ+Nyk2RX7uT3x+EKM4j++m+1k/G5ZR3s1lsRjoiLUyPj9R5FN8rtzH32/moQ/UeRTfK7cx99v5rKe6JrDayEoiLUyC3OSW6R7jvyWmW5yS3SPcd+SpPay0NyOeWO6R9k38ci0a3mWO6R9k38ci0amG1Ez3MLlHIYSHNJDmm4I1ghcUVihNcfYKujz3AZwaxwO+CS29uLSVosnMaGEueHhxY+x0abOF97jGi/EPhvsW/s/8A04/mxQlY4auLTNpupWc55Nte51rZzibcFyTb71l4Duum5zD2rFgrOwHddNzmHtWLSWjM1uR7CREXCdYREQBERAVJ4RW5aTnDuycqKV6+EVuWk5w7snKil14W05sXULjJqPIuS4yajyLUzRN8qNyfFnzUKU1yo3J8WfNQpZYW00xdQiItTMl2RX7uT3x+EKM4j++m+1k/G5SbIr93J74/CFGcR/fzfayfjcso72ay2Ix0RFqZHx+o8im+V25j77fzUMhpnVRzWgknRoBOvRvKbZVRGamOaCbOabAXNr/1WU90TWG1kGRCLItTILc5JbpHuO/JaZbnJLdI9x35Kk9rLQ3I55Y7pH2TfxyLRreZY7pH2TfxyLRqYbUTPcwiIrFCbYt/Z/8Apx/NihKm2Lf2f/px/NihKywtGaYmoWdgO66bnMPasWCs7Ad103OYe1Yry0ZSOqPYSIi4TsCIiAIiICpPCK3LSc4d2TlRSvXwity0nOHdk5UUuvC2nNi6hcZNR5FyWRRtjveVxsD6DW3c4cFzYAfFa3RRakuypFqQ8rPmFCVIcRyt+ltLRC0tPrDncfoi3zWhml243s1vE0BregLPDTSpl8RpvocFyjtcZ17b9rE24rrii0Mze0GUTMIZmxROdc3LnvAJOgamgjUFrcQrm1zi4RNY5xuSC8m+/ovm6fd31iIqqKTss5t9AiIrFTtiqnwCzZHtHA1zmi/ICuX6Ql9dJ1j/APddCKKJtnKSUzG7nFx4XEuPSVxRFJAWzw3GW4Yc5sDc+1r579W/oNwNS1iKGr1JTa0NxiOMx4wQZInMc0WBY8G44CHNWnRESrQN2ERd1PKyO+fGJB7zmEfFv5gqSETDF9FAfs4/mxQlSmbKOHEYXRPDos5tgbZ7QRbN1aTYgbyjU8O0G2c12i92m4+8Ag8RCyw00qZpideqOtZ2A7rpucw9qxYKzsB3XTc5h7VivLRlI6o9hIiLhOwIiIAiIgKj8It2bS0nOHdm5UTto4R0r1Tl9lmci4oniES7Y8tsXZlrNve9jdQrx7O9ib1x7ivHGyqjph/TcfiI54Lp/KKL20cI6U20cI6Venj2d7E3rj3E8ezvYm9ce4reI7F/JuJ+P2v0ovbRwjpTbRwjpV6ePZ3sTeuPcTx7O9ib1x7ieI7Dybifj9r9KL20cI6U20cI6Venj2d7E3rj3E8ezvYm9ce4niOw8m4n4/a/Si9tHCOlNtHCOlXp49nexN649xPHs72JvXHuJ4jsPJuJ+P2v0ovbRwjpTbRwjpV6ePZ3sTeuPcTx7O9ib1x7ieI7Dybifj9r9KL20cI6U20cI6Venj2d7E3rj3E8ezvYm9ce4niOw8m4n4/a/Si9tHCOlNtHCOlXp49nexN649xPHs72JvXHuJ4jsPJuJ+P2v0ovbRwjpTbRwjpV6ePZ3sTeuPcTx7O9ib1x7ieI7Dybifj9r9KL20cI6U20cI6Venj2d7E3rj3E8ezvYm9ce4niOw8m4n4/a/Si9tHCOlNtHCOlXp49nexN649xPHs72JvXHuJ4jsPJuJ+P2v0ovbRwjpTbRwjpV6ePZ3sTeuPcTx7O9ib1x7ieI7Dybifj9r9KL20cI6VnYBIDWU2kbph3/wDFYrm8ezvYm9ce4u+h2bnVkscf0No2yRrL7aTbOcG3tm6dah8R00Hk/Ex65ftfpa6IizOMIiIAiIgKy2dNzU32zvwFU0rl2dNzU32zvwFU0q+rPcP6T/bL/P8A0IiIeUCIiAIiIAiIgCIiAIiIAiIgCIiAIiIAiIgCIiALNwTdVP8Abx9o1YSzcE3VT/bx9o1RLRlMTaz1KiIrnz4IiI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2800">
              <a:solidFill>
                <a:srgbClr val="000000"/>
              </a:solidFill>
            </a:endParaRPr>
          </a:p>
        </p:txBody>
      </p:sp>
      <p:sp>
        <p:nvSpPr>
          <p:cNvPr id="26629" name="AutoShape 8" descr="data:image/jpeg;base64,/9j/4AAQSkZJRgABAQAAAQABAAD/2wCEAAkGBhQGEBMUExIWExIRExkXFhUWGBkTFBgRFxUVFBUYGRcYJyYgGBokGhUUHy8gIycpLSwsFh8xNTIqNScrLSkBCQoKDgwOGA8PGiwkHyU1LCwsLCwpNSksLCwsLDQpLCwpLCk0LCwsLCwsLCwsLCkpLCwsKSwsLCksKSkpKSwsLP/AABEIAM4A9AMBIgACEQEDEQH/xAAcAAEAAgIDAQAAAAAAAAAAAAAABgcEBQIDCAH/xABQEAABAwIBBAwKBgcHAwUAAAABAAIDBBEFBhIhMQcTNEFRYXF0kZOz0ggXGCIyU1RygbEUUnOhssEVFiMzQmLhNUNjgoPR8JLC4iZElKKj/8QAGwEBAAMBAAMAAAAAAAAAAAAAAAECAwQFBgf/xAAtEQACAgAEBAcAAQUBAAAAAAAAAQIRAxIxMgQTIWEUFUFRUqHRcQU0gZGxIv/aAAwDAQACEQMRAD8AvFERAEREAREQBERAEREAREQBERAEREAREQBERAEREAREQBERAEREAREQBERAEREBHsssuYMho431DZHNleWN2tocbhpdpuRosFFPKBw/1dV1bO+sDwity0nOHdk5UUt8PDUlbMpzcXR6E8oHD/V1XVs76eUDh/q6rq2d9ee0WnJiU5rPQnlA4f6uq6tnfTygcP8AV1XVs7689onJiOaz0J5QOH+rqurZ308oHD/V1XVs7689onJiOaz0J5QOH+rqurZ308oHD/V1XVs7689onJiOaz0J5QOH+rqurZ308oHD/V1XVs7689onJiOaz0J5QOH+rqurZ308oHD/AFdV1bO+vPa76ijdTNjcdUrS4cgJHyzT/mUcqJPMZfvlA4f6uq6tnfTygcP9XVdWzvrz2inkxI5rPQnlA4f6uq6tnfTygcP9XVdWzvrz2icmI5rPQnlA4f6uq6tnfTygcP8AV1XVs7689onJiOaz0J5QOH+rqurZ308oHD/V1XVs7689onJiOaz0J5QOH+rqurZ308oHD/V1XVs7689onJiOaz0J5QOH+rqurZ3120mzxQVkjI2x1OdI9rBeNgGc9waLnP1XK87LOwHddNzmHtWKHhRSJWI26PYSIi5TcIiIAiIgKk8IrctJzh3ZOVFK9fCK3LSc4d2TlRS68Lac2LqERFqZhERAERZWH4Y/E3ZrByuOhrRxn8tahuglZiopJU0lLgbc142+bguRp47GzBy3PKtBUTCc3DGsG8G3+8kkkqFKyzjR1IikGDVtNU2ZNDG1+oPtZp4L/VP3cmpJOhFWaKGE1LmtGt7g0cpNlLsqcPH0ZpaP3BFvc0MI/CfgtnDhENO4ObE0OGogaQsqWITNLXC7XCxB1EHWsJYltNG0YUmisUU8qsMpaJpc+NjWjfI+4cJ4lEcUro6k2iibGwb9vPPLwDiWsZ5tEZShl9TBRFuMNraZ/mzQAX/jaXW+Lb3HKPuV26KpWadFu8VybMA2yE7ZEdOjSQOEW9IcY0/NaTWiaegcWtQiIpICIiALOwHddNzmHtWLBWdgO66bnMPasVZaMmOqPYSIi4TsCIiAIiICpPCK3LSc4d2TlRSvXwity0nOHdk5UUuvC2nNi6hERamYRFmYThjsVkDBoA0ud9Vv+53v6FQ3QSs7cGwZ2Lu+rG30n/kOF3y1neB2OJY82ibtNLZrRoLx9+ad88LujhXDHMVbA36PB5sbdDiN877b7+nWd8/G+gVEs3VmjeXogTf4/NERaGYRF9YwykAa3EAX1XJtp4kBN8lWObTNLiTcnNB3mDQAOLQT8Vtwb/DWopiOUopmCKn1MAbtnEBbzb/M/wBVpKLEZKB+exxzj6V9Idv+dw8uvSubluVs6M6XQ2eV7HNnFyS0tBaDqG84AfAH4rRrf4xijMcgDh5ssRuWnTdjrA5p3xfNPFZaBbQ0pmU9bCIiuUM/CcZfhLtGlh9Jh1co4Dx9K2WKYWzE2GoptP14xrvrJA3ncI39Y448szCsUdhMmc3SDoc36zf9xvH+qo4+q1Lxl6Mw9aLdY/h7SBUQ6Ypddv4Xn5XOi28eVaVWTtFZKmERFJAWdgO66bnMPasWCs7Ad103OYe1Yqy0ZMdUewkRFwnYEREAREQFSeEVuWk5w7snKilevhFblpOcO7JyopdeFtObF1CIi1Mz6xhkIAFySABwk6AFI6+YZOwCFh/bSC8jhvA6NHyHECda1uBVkeHyGSQElrTmAC4zjfXwG2gcpWDUVDqt7nuN3ONz/wA4Bq+Co1b7F06Xc69SIn/Pnb5HoKuUCIuUcZmIa0FznEANAuS4mwAA0kk6LIDii2/6nV5/9hV//Gm7q5NyLr3asPq9Gnc8o+bdPIq5l7k5X7GmRd9bQyYa/MmifE+18yRjo321XzXAG2g6eJdCtqQEWxwvJyqxsAwUs0zSbZzI3OZca/PtmjpWZWZCYhQC76GoA4RGXgcuZe3xUZl7k5X7GiRfAc5fb2UkBF3QUUlU3OZFI9o1uaxzm9IFl0B1/gosUzdZO14YTBJpim0ad550Dkvq5bLXYhRHDpXRn+E6DwtOkHo++6x1u8UmGKU0cxI22M7W/eLt8HjOo8Wc7gVdHZdf+lRpERFcoFnYDuum5zD2rFgrOwHddNzmHtWKstGTHVHsJERcJ2BERAEREBUnhFblpOcO7JyopXr4RW5aTnDuycqKXXhbTmxdTKwrC5cbmZDAwySymzWjpJJOgAC5JOoBWfUbHWGZAQskxWd88723FPCS0E7+bm2eQCLZ7nMbp1A2W12FcIjydw6pxOb+JsmadZbTQXz7b93PY6403zGKocfx2XKWpkqJjd8rr21hrP4WN/laNH36yVFubpaE0oK3qT6hx7JytcI5MNmp2E2Exe92bxuLJC8DkzuNRrZHyXhyUq2MppTLBPTsnjcSHWY90jQA9uh7fMuDwHf1mLLnJM6UNDnOcGNzWgkkNZcuzW39Ft3ONhou48KuoU7sq52upwV1ZHbHX6TybnBbaorf28ZsA79luZt/quzSeSZyqPAsHdlBVQ07PSnkay43mk+e7/K3Od8Fc+GZfMocpDRtcG0jYWUUbQRmCeIFzTbeOc58NhrOb8KYreiL4a9SiWnOF19IupdsrZO/q5is7QLRznb4/dkJzx8JBILcFlEVrF2rMpKnRf8Asc10hyYlcJHB8UVUGOBOczNEhZmnezdFuCwVQUmyJiVM4PbX1Gd/M/bG/wDQ+7fuVrbGh/8ATFX7lX+ByqvJzBsOqWsdV4kYRbzoo6eZ8urUJM0sB47OWEaWazeV9KLcxuRmyPkyaueNrZ4oZJWuA9GaBz2vzSdIa/ayLcDuEAqK7Dux1FjTH1tY0Op43ERRv9B5Z6cjwdBY06ADoJDr6gsTLvZPir6RuH4dG6KjY1rC912uexupjWnSGmwu5xu7SCNd5lUyforI0GMenRsBt/jyNbKf/wBXkqvVKvcno3fsQvLTZmqcWkdHRPNNSN81hYA2V7RoDi46YxwNbYjfO8I7g+yTiOCyB7ayWThZO908bhwEPJI5WkHjUaRbqEUqoxc3dku2RsqabK19PUQwiGZ0TvpQAt+1DgG3dYCTzQSHa7EA2tYTvJTIekyBoP0jibBJKQ1zInNDxHnW2tjWHQ6Yki5OhvEGlxq3I/DRi+IUkLgC2SojDgdIMYcHPBHG0EfFWf4Rde69FCD5h22Rw3i8ZjGH4B0n/Us5LSCNIvo5M1tZ4QlWX/saWnjiGpr8+R9vea5gGj+U/FSPBcYoNmpj4ammEFaxmc1zSC/N1Z8UlgSASLscLaRr3qIW+yCr3YZilFI3X9JjYfcldtL/AP6vcplhpK0VjNt0zFynyekyVq5aaXS6I6HAWa9hF2PHER0EEbykmxzsWyZckyvcYaRhzTIAC+Rw1tjB0aN9x0A6LE3tJPCNo2wzUcwHnyRTMJ4RG6NzPvlf0rebJ1X+oGCU9DAcx0wEJI0OMbW507tG+9xAJ/xSVGdtJLUtkSbZG8Vbk1k87atqqKx7NDnxSPIuNfnZ8bHH3LhfaTIPCsvmO/RlTJT1LWX+jznOHxBu4jSAXMc4DRo4aq1Lvoa+TC5WSwvMcsTg5jxrDh8xvEHQQSDrVuW1o+pXOvVHPFMMkwaaSGZuZLE7Ne3XY69BGsEEEHgK7MB3XTc5h7Vi7cp8cOU1ZNUlgjM7g4sBzgCGNZrsL+jfVvrqwHddNzmHtWKzvL1KKs3Q9hIiLiOsIiIAiIgKk8IrctJzh3ZOVFK9fCK3LSc4d2TlRS68Lac2LqXxjrjQZGx5mjOpaYG3BLJDtnSHuHxVDr0JgtH+u+SrYWC8n0ba2i9v29M/9mOIF0TTyOXnwtLTYggg2IOggjQQRvFVwfVFsX0PiLkxhlIa0FznEANAuS4mwAA0kk6LKRZaZGuyLbSCUnbp4DJK3QRG/PtmC2uzSAdJ0g20La1dGSi2rN5sUxtwVtbikjQWUEBbEHaA6qlFmgO3jazNX98vjtmytZfaoKOG5J8yE3uTe5JdpPHZcssmnJPB6DD/AEZqm9ZUj0XC5tE1zeLQL8MHRXyyjFSts0lJxpIu7ZRgbl1gtNiUQ8+EBzwLkiN5DJ26PqSNaSd4McqRVubDmVVPQUVXTV08LKd7/MbLI3OcJGFszBGTfMsGm9rEvdrN1XOOYTT4fPmwVsdRCX2Dw2YOZHo86QFljb+QuJtq02TDdNxJmrSZb2x47aslas8EVYehj/8AZUU0WAVvYLsjYZk5hhw+1VUtkjlbLIyNsQO3Z2fm7Y4FuhxA0HUqrxAQiQ/R9tMW9twYJL798wlqYd2+hGJojGV7bE+IxZZ4NNhsjrSRRvjO+7aJS4xyNvrzSS229mNvrColZWGYpLgsrZoJHRSsPmvbr4wQdBB3wQQVeccyKwllZ245gc2Tc74J2ZssZ0/Vc3ee077TvH5EELAVlTbLUGU0bY8Vw1lRmapoXGKQaQfNB0tvYXs8A21WWNR47k/QvD/0fWSEaQyV7Hx34wZPOHEbqqm1qicqejI5k8JMmqrD6uVhjgfO17HutZ0TJGtmcBrsGv1kad66szwicMc9tFUAXY0yROPA54Y+P4HMf93CoBsg5euy7kiO0Ngip2ubGwHOdZ+bfOOgamNsANGnWpnkRslUuMUX6Oxb0M3MbO/0HMBGYHuGlj26LP1eaCSDrrJS6SZdV1iVCpFsd4U7GcVo2NHozslcbXtHCRK6/BfNzb8Lgp2/YKhrTn02KxugdpaXMbKc332PDXcoAWyoK3CthqKQxzCtxB7c05paXaLHMu27aePOs4gkuP8ANmgCZYiapFY4bTtmt8ILF2srKFg0upmOmcOJ8keaL8J2h3SOFZXhFxGQYfIBdg29t97OcIHN6Qx3QqlxvGJMoqiWonIdLM67rCzRoDWtA3mhoDRxDfVw0YGyxk8IWnOrqANs0nzjJG1zWE3toljzhc6M4n6qq45MrLJ5rRSKzaHA6jFGOfDTyzMYQ1xjY6TNJFxcNuRo37WWG9hjJBBa4EggixDhoIIOog6LKY7DtS6mxqlzSQJNsY+38TNpkdY8IzmtPK0LaTpWjKKt0yHyxGBxa5pa5utrgWuHKDpCzMB3XTc5h7VilWzNistfi88b3l0dOWtiZ/CxroonvsOFzjcniG8AorgO66bnMPasUXcbJqpUewkRFxHUEREAREQFSeEVuWk5w7snKilevhFblpOcO7JyopdeFtObF1J5sWbJX6jyPimaX0k7g52bpfHLYN2wD+IFoaHDX5oI4DLspsNyfyveakYg2mkk85+Y4Mz3b7nRSNuHcgF9+5VLsjMmoE8mldraUD0pGN08Oeehl/vISUFdp0TGTqqLEoMo8HyBdttEybEKsA5ks42qKO+g2Ba0g2vpDCdYzgCopLltNWVjqydkVRPcZm3B7oog0ktEcbXAWF9AdnC9zpcSVqmGGPeklI1+jEz7s4/JdjcUENsyCJtt9wMrr+84/kigv5Dl3ozMeyrrMtHAzyGfMJzWsjaA2+8Nrbe3KSsSLJ+omtaFwB+tZv3OIK+Px+eTRtpA4GgM6M0BYrql03pve8b4LyfxX+Ssk1oVbT1Nn+q8jPTkhYN+79Pyt96DBIW662LkaA7/ALlnYHglNibCQ2TzTY5zgNNr6Myyj1ZGIZZGjU2RzRyBxA+4KE23VlmkldG1dQ0ceupkPusNunNK+sioWf3kzuUW/wC0LSIrZe7K5uxvDJQM3pT8SPzXAVFAdTJj8R3lgUeKyYd6BFtea4BzT06vhZSvKxgbTGwHpt/NZvo0uv8Asuuqs0okoXfwTD4/1K+ltC7fmb/zkK0aK+Xuymfsbn6NQu/v5h/l/wDBdjcKpJBoqiPeAHzAWiW+yfdHiT9qkgjJzSc9ozDotrDbdIsokmldstFp9KODcloqg+ZVRO4rNJ+5y5vyMlb6D43DlLfkCsXKSgZh0wZGLNMYdYku0lzxrPIFrInmH0SWnhac0/ciTfVP6DaTpo2k2TFRF/d53uub+ZBXdgWMVeRNQJ4Q6N7RZ2c0mJ7NZa/UHN5DcawQsGHGp4NUz/ic/wDFdbShyoqJTYMbKbXsAQ425PyCPNXWiFlvoS/Eq/CNkwiWSU4XXuHnucM+nkOjS52hp0aA4ljuG9gt3kPsaQZMVMddJilPJHAHOaWFrWHOY5l3SF5GaA4/7qupMWpq02qKcxvtpObpHxbZ/wBy6K7JMObtlO4SNOm2gm38rhr5Nayr0ujTud2yTikWM4tVzQPEkT3szXjU7NhjjcRfWM5rrHUdY0LUYDuum5zD2rFgg3WdgO66bnMPasW1VGjFO5WewkRFxHWEREAREQFSeEVuWk5w7snKilevhFblpOcO7JyopdeFtObF1F12wVf0S5zI38T25w6LrqXGTUeRalE+pNsp2hlIbAAZzNAFhrULU1yo3J8WfNQpZYW0vi6hERamZLsiv3cnvj8IUZxH99N9rJ+Nyk2RX7uT3x+EKM4j++m+1k/G5ZR3s1lsRjoiLUyPj9R5FN8rtzH32/moQ/UeRTfK7cx99v5rKe6JrDayEoiLUyC3OSW6R7jvyWmW5yS3SPcd+SpPay0NyOeWO6R9k38ci0a3mWO6R9k38ci0amG1Ez3MLlHIYSHNJDmm4I1ghcUVihNcfYKujz3AZwaxwO+CS29uLSVosnMaGEueHhxY+x0abOF97jGi/EPhvsW/s/8A04/mxQlY4auLTNpupWc55Nte51rZzibcFyTb71l4Duum5zD2rFgrOwHddNzmHtWLSWjM1uR7CREXCdYREQBERAVJ4RW5aTnDuycqKV6+EVuWk5w7snKil14W05sXULjJqPIuS4yajyLUzRN8qNyfFnzUKU1yo3J8WfNQpZYW00xdQiItTMl2RX7uT3x+EKM4j++m+1k/G5SbIr93J74/CFGcR/fzfayfjcso72ay2Ix0RFqZHx+o8im+V25j77fzUMhpnVRzWgknRoBOvRvKbZVRGamOaCbOabAXNr/1WU90TWG1kGRCLItTILc5JbpHuO/JaZbnJLdI9x35Kk9rLQ3I55Y7pH2TfxyLRreZY7pH2TfxyLRqYbUTPcwiIrFCbYt/Z/8Apx/NihKm2Lf2f/px/NihKywtGaYmoWdgO66bnMPasWCs7Ad103OYe1Yry0ZSOqPYSIi4TsCIiAIiICpPCK3LSc4d2TlRSvXwity0nOHdk5UUuvC2nNi6hcZNR5FyWRRtjveVxsD6DW3c4cFzYAfFa3RRakuypFqQ8rPmFCVIcRyt+ltLRC0tPrDncfoi3zWhml243s1vE0BregLPDTSpl8RpvocFyjtcZ17b9rE24rrii0Mze0GUTMIZmxROdc3LnvAJOgamgjUFrcQrm1zi4RNY5xuSC8m+/ovm6fd31iIqqKTss5t9AiIrFTtiqnwCzZHtHA1zmi/ICuX6Ql9dJ1j/APddCKKJtnKSUzG7nFx4XEuPSVxRFJAWzw3GW4Yc5sDc+1r579W/oNwNS1iKGr1JTa0NxiOMx4wQZInMc0WBY8G44CHNWnRESrQN2ERd1PKyO+fGJB7zmEfFv5gqSETDF9FAfs4/mxQlSmbKOHEYXRPDos5tgbZ7QRbN1aTYgbyjU8O0G2c12i92m4+8Ag8RCyw00qZpideqOtZ2A7rpucw9qxYKzsB3XTc5h7VivLRlI6o9hIiLhOwIiIAiIgKj8It2bS0nOHdm5UTto4R0r1Tl9lmci4oniES7Y8tsXZlrNve9jdQrx7O9ib1x7ivHGyqjph/TcfiI54Lp/KKL20cI6U20cI6Venj2d7E3rj3E8ezvYm9ce4reI7F/JuJ+P2v0ovbRwjpTbRwjpV6ePZ3sTeuPcTx7O9ib1x7ieI7Dybifj9r9KL20cI6U20cI6Venj2d7E3rj3E8ezvYm9ce4niOw8m4n4/a/Si9tHCOlNtHCOlXp49nexN649xPHs72JvXHuJ4jsPJuJ+P2v0ovbRwjpTbRwjpV6ePZ3sTeuPcTx7O9ib1x7ieI7Dybifj9r9KL20cI6U20cI6Venj2d7E3rj3E8ezvYm9ce4niOw8m4n4/a/Si9tHCOlNtHCOlXp49nexN649xPHs72JvXHuJ4jsPJuJ+P2v0ovbRwjpTbRwjpV6ePZ3sTeuPcTx7O9ib1x7ieI7Dybifj9r9KL20cI6U20cI6Venj2d7E3rj3E8ezvYm9ce4niOw8m4n4/a/Si9tHCOlNtHCOlXp49nexN649xPHs72JvXHuJ4jsPJuJ+P2v0ovbRwjpTbRwjpV6ePZ3sTeuPcTx7O9ib1x7ieI7Dybifj9r9KL20cI6VnYBIDWU2kbph3/wDFYrm8ezvYm9ce4u+h2bnVkscf0No2yRrL7aTbOcG3tm6dah8R00Hk/Ex65ftfpa6IizOMIiIAiIgKy2dNzU32zvwFU0rl2dNzU32zvwFU0q+rPcP6T/bL/P8A0IiIeUCIiAIiIAiIgCIiAIiIAiIgCIiAIiIAiIgCIiALNwTdVP8Abx9o1YSzcE3VT/bx9o1RLRlMTaz1KiIrnz4IiID/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2800">
              <a:solidFill>
                <a:srgbClr val="000000"/>
              </a:solidFill>
            </a:endParaRPr>
          </a:p>
        </p:txBody>
      </p:sp>
      <p:sp>
        <p:nvSpPr>
          <p:cNvPr id="26630" name="Content Placeholder 2"/>
          <p:cNvSpPr txBox="1">
            <a:spLocks/>
          </p:cNvSpPr>
          <p:nvPr/>
        </p:nvSpPr>
        <p:spPr bwMode="auto">
          <a:xfrm>
            <a:off x="228600" y="1525589"/>
            <a:ext cx="47132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639763" indent="-2730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buClr>
                <a:srgbClr val="94B6D2"/>
              </a:buClr>
            </a:pPr>
            <a:r>
              <a:rPr lang="en-US" altLang="en-US" dirty="0" smtClean="0">
                <a:solidFill>
                  <a:srgbClr val="000000"/>
                </a:solidFill>
              </a:rPr>
              <a:t>Topography and geology</a:t>
            </a:r>
            <a:endParaRPr lang="en-US" altLang="en-US" dirty="0">
              <a:solidFill>
                <a:srgbClr val="000000"/>
              </a:solidFill>
            </a:endParaRPr>
          </a:p>
          <a:p>
            <a:pPr lvl="2" eaLnBrk="1" hangingPunct="1">
              <a:buClr>
                <a:srgbClr val="DD8047"/>
              </a:buClr>
            </a:pPr>
            <a:r>
              <a:rPr lang="en-US" altLang="en-US" dirty="0" smtClean="0">
                <a:solidFill>
                  <a:srgbClr val="000000"/>
                </a:solidFill>
              </a:rPr>
              <a:t>West – rocky hill country</a:t>
            </a:r>
            <a:endParaRPr lang="en-US" altLang="en-US" dirty="0">
              <a:solidFill>
                <a:srgbClr val="000000"/>
              </a:solidFill>
            </a:endParaRPr>
          </a:p>
          <a:p>
            <a:pPr lvl="2" eaLnBrk="1" hangingPunct="1">
              <a:buClr>
                <a:srgbClr val="DD8047"/>
              </a:buClr>
            </a:pPr>
            <a:r>
              <a:rPr lang="en-US" altLang="en-US" dirty="0" smtClean="0">
                <a:solidFill>
                  <a:srgbClr val="000000"/>
                </a:solidFill>
              </a:rPr>
              <a:t>East – flatter, softer soils</a:t>
            </a:r>
            <a:endParaRPr lang="en-US" altLang="en-US" dirty="0">
              <a:solidFill>
                <a:srgbClr val="000000"/>
              </a:solidFill>
            </a:endParaRPr>
          </a:p>
          <a:p>
            <a:pPr lvl="2" eaLnBrk="1" hangingPunct="1">
              <a:buClr>
                <a:srgbClr val="DD8047"/>
              </a:buClr>
            </a:pPr>
            <a:endParaRPr lang="en-US" altLang="en-US" dirty="0">
              <a:solidFill>
                <a:srgbClr val="000000"/>
              </a:solidFill>
            </a:endParaRPr>
          </a:p>
          <a:p>
            <a:pPr lvl="1" eaLnBrk="1" hangingPunct="1">
              <a:buClr>
                <a:srgbClr val="94B6D2"/>
              </a:buClr>
            </a:pPr>
            <a:endParaRPr lang="en-US" altLang="en-US" dirty="0">
              <a:solidFill>
                <a:srgbClr val="000000"/>
              </a:solidFill>
            </a:endParaRPr>
          </a:p>
          <a:p>
            <a:pPr lvl="1" eaLnBrk="1" hangingPunct="1">
              <a:buClr>
                <a:srgbClr val="94B6D2"/>
              </a:buClr>
            </a:pPr>
            <a:endParaRPr lang="en-US" altLang="en-US" dirty="0">
              <a:solidFill>
                <a:srgbClr val="000000"/>
              </a:solidFill>
            </a:endParaRPr>
          </a:p>
          <a:p>
            <a:pPr lvl="1" eaLnBrk="1" hangingPunct="1">
              <a:buClr>
                <a:srgbClr val="94B6D2"/>
              </a:buClr>
              <a:buFont typeface="Wingdings 2" pitchFamily="18" charset="2"/>
              <a:buNone/>
            </a:pPr>
            <a:endParaRPr lang="en-US" altLang="en-US" dirty="0">
              <a:solidFill>
                <a:srgbClr val="000000"/>
              </a:solidFill>
            </a:endParaRPr>
          </a:p>
          <a:p>
            <a:pPr eaLnBrk="1" hangingPunct="1">
              <a:buClr>
                <a:srgbClr val="DD8047"/>
              </a:buClr>
            </a:pPr>
            <a:endParaRPr lang="en-US" altLang="en-US" dirty="0">
              <a:solidFill>
                <a:srgbClr val="000000"/>
              </a:solidFill>
            </a:endParaRPr>
          </a:p>
          <a:p>
            <a:pPr eaLnBrk="1" hangingPunct="1">
              <a:buClr>
                <a:srgbClr val="DD8047"/>
              </a:buClr>
            </a:pPr>
            <a:endParaRPr lang="en-US" altLang="en-US" dirty="0">
              <a:solidFill>
                <a:srgbClr val="000000"/>
              </a:solidFill>
            </a:endParaRPr>
          </a:p>
        </p:txBody>
      </p:sp>
      <p:sp>
        <p:nvSpPr>
          <p:cNvPr id="16" name="Content Placeholder 2"/>
          <p:cNvSpPr txBox="1">
            <a:spLocks/>
          </p:cNvSpPr>
          <p:nvPr/>
        </p:nvSpPr>
        <p:spPr bwMode="auto">
          <a:xfrm>
            <a:off x="5562600" y="62341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eaLnBrk="1" hangingPunct="1">
              <a:buClr>
                <a:srgbClr val="DD8047"/>
              </a:buClr>
              <a:buFont typeface="Wingdings" pitchFamily="2" charset="2"/>
              <a:buNone/>
              <a:defRPr/>
            </a:pPr>
            <a:r>
              <a:rPr lang="en-US" sz="1200" cap="small" dirty="0" smtClean="0">
                <a:solidFill>
                  <a:prstClr val="black"/>
                </a:solidFill>
                <a:ea typeface="ＭＳ Ｐゴシック" pitchFamily="34" charset="-128"/>
              </a:rPr>
              <a:t>Source: CAMPO, FEMA</a:t>
            </a:r>
          </a:p>
        </p:txBody>
      </p:sp>
      <p:grpSp>
        <p:nvGrpSpPr>
          <p:cNvPr id="26632" name="Group 5"/>
          <p:cNvGrpSpPr>
            <a:grpSpLocks noChangeAspect="1"/>
          </p:cNvGrpSpPr>
          <p:nvPr/>
        </p:nvGrpSpPr>
        <p:grpSpPr bwMode="auto">
          <a:xfrm>
            <a:off x="762000" y="3124201"/>
            <a:ext cx="3679825" cy="2666999"/>
            <a:chOff x="1219200" y="4287250"/>
            <a:chExt cx="3185327" cy="1979525"/>
          </a:xfrm>
        </p:grpSpPr>
        <p:pic>
          <p:nvPicPr>
            <p:cNvPr id="2663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4287250"/>
              <a:ext cx="3185327" cy="19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a:off x="1735888" y="5486513"/>
              <a:ext cx="191010" cy="164960"/>
            </a:xfrm>
            <a:prstGeom prst="star5">
              <a:avLst/>
            </a:prstGeom>
            <a:solidFill>
              <a:srgbClr val="FFC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1" name="Content Placeholder 2"/>
          <p:cNvSpPr txBox="1">
            <a:spLocks noChangeAspect="1"/>
          </p:cNvSpPr>
          <p:nvPr/>
        </p:nvSpPr>
        <p:spPr bwMode="auto">
          <a:xfrm>
            <a:off x="1557338" y="59293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eaLnBrk="1" hangingPunct="1">
              <a:buClr>
                <a:srgbClr val="DD8047"/>
              </a:buClr>
              <a:buFont typeface="Wingdings" pitchFamily="2" charset="2"/>
              <a:buNone/>
              <a:defRPr/>
            </a:pPr>
            <a:r>
              <a:rPr lang="en-US" sz="1200" cap="small" dirty="0" smtClean="0">
                <a:solidFill>
                  <a:prstClr val="black"/>
                </a:solidFill>
                <a:ea typeface="ＭＳ Ｐゴシック" pitchFamily="34" charset="-128"/>
              </a:rPr>
              <a:t>Source: Geologic Atlas of Texas, Texas Water Development Board</a:t>
            </a:r>
          </a:p>
        </p:txBody>
      </p:sp>
      <p:sp>
        <p:nvSpPr>
          <p:cNvPr id="12" name="Oval 11"/>
          <p:cNvSpPr/>
          <p:nvPr/>
        </p:nvSpPr>
        <p:spPr>
          <a:xfrm>
            <a:off x="1389063" y="4737100"/>
            <a:ext cx="533400" cy="5810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11182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altLang="en-US" smtClean="0"/>
              <a:t>Soil Plasticity </a:t>
            </a:r>
          </a:p>
        </p:txBody>
      </p:sp>
      <p:sp>
        <p:nvSpPr>
          <p:cNvPr id="27651" name="Rectangle 3"/>
          <p:cNvSpPr>
            <a:spLocks noGrp="1"/>
          </p:cNvSpPr>
          <p:nvPr>
            <p:ph type="body" sz="half" idx="4294967295"/>
          </p:nvPr>
        </p:nvSpPr>
        <p:spPr>
          <a:xfrm>
            <a:off x="612775" y="1600200"/>
            <a:ext cx="4000500" cy="4525963"/>
          </a:xfrm>
        </p:spPr>
        <p:txBody>
          <a:bodyPr/>
          <a:lstStyle/>
          <a:p>
            <a:r>
              <a:rPr lang="en-US" altLang="en-US" sz="2500" smtClean="0"/>
              <a:t>Clay soils on the east side have high soil plasticity</a:t>
            </a:r>
          </a:p>
          <a:p>
            <a:r>
              <a:rPr lang="en-US" altLang="en-US" sz="2500" smtClean="0"/>
              <a:t>Causes pavement, road bed and utility problems when soil expands and shrinks with varying soil moisture</a:t>
            </a:r>
          </a:p>
        </p:txBody>
      </p:sp>
      <p:sp>
        <p:nvSpPr>
          <p:cNvPr id="27652" name="Rectangle 4"/>
          <p:cNvSpPr>
            <a:spLocks noGrp="1"/>
          </p:cNvSpPr>
          <p:nvPr>
            <p:ph type="body" sz="half" idx="4294967295"/>
          </p:nvPr>
        </p:nvSpPr>
        <p:spPr>
          <a:xfrm>
            <a:off x="4765675" y="1600200"/>
            <a:ext cx="4000500" cy="4525963"/>
          </a:xfrm>
        </p:spPr>
        <p:txBody>
          <a:bodyPr/>
          <a:lstStyle/>
          <a:p>
            <a:endParaRPr lang="en-US" altLang="en-US" sz="2500" smtClean="0"/>
          </a:p>
        </p:txBody>
      </p:sp>
      <p:pic>
        <p:nvPicPr>
          <p:cNvPr id="27653" name="Content Placeholder 3"/>
          <p:cNvPicPr>
            <a:picLocks noGrp="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724400" y="1600200"/>
            <a:ext cx="3733800" cy="4495800"/>
          </a:xfrm>
        </p:spPr>
      </p:pic>
    </p:spTree>
    <p:extLst>
      <p:ext uri="{BB962C8B-B14F-4D97-AF65-F5344CB8AC3E}">
        <p14:creationId xmlns:p14="http://schemas.microsoft.com/office/powerpoint/2010/main" val="223139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Weather in Central Texas</a:t>
            </a:r>
            <a:endParaRPr lang="en-US" dirty="0"/>
          </a:p>
        </p:txBody>
      </p:sp>
      <p:sp>
        <p:nvSpPr>
          <p:cNvPr id="3" name="Content Placeholder 2"/>
          <p:cNvSpPr>
            <a:spLocks noGrp="1"/>
          </p:cNvSpPr>
          <p:nvPr>
            <p:ph sz="quarter" idx="1"/>
          </p:nvPr>
        </p:nvSpPr>
        <p:spPr/>
        <p:txBody>
          <a:bodyPr/>
          <a:lstStyle/>
          <a:p>
            <a:pPr eaLnBrk="1" hangingPunct="1"/>
            <a:r>
              <a:rPr lang="en-US" altLang="en-US" dirty="0"/>
              <a:t>Key weather stressors</a:t>
            </a:r>
          </a:p>
          <a:p>
            <a:pPr lvl="1" eaLnBrk="1" hangingPunct="1"/>
            <a:r>
              <a:rPr lang="en-US" altLang="en-US" dirty="0"/>
              <a:t>Flooding – vulnerable to flash floods, tropical storms</a:t>
            </a:r>
          </a:p>
          <a:p>
            <a:pPr lvl="1" eaLnBrk="1" hangingPunct="1"/>
            <a:r>
              <a:rPr lang="en-US" altLang="en-US" dirty="0"/>
              <a:t>Drought – ongoing drought </a:t>
            </a:r>
          </a:p>
          <a:p>
            <a:pPr lvl="1" eaLnBrk="1" hangingPunct="1"/>
            <a:r>
              <a:rPr lang="en-US" altLang="en-US" dirty="0"/>
              <a:t>Extreme Heat – 2011 90 days over 100 degrees  </a:t>
            </a:r>
          </a:p>
          <a:p>
            <a:pPr lvl="1" eaLnBrk="1" hangingPunct="1"/>
            <a:r>
              <a:rPr lang="en-US" altLang="en-US" dirty="0"/>
              <a:t>Wildfire – 2011 wildfires</a:t>
            </a:r>
          </a:p>
          <a:p>
            <a:pPr lvl="1" eaLnBrk="1" hangingPunct="1"/>
            <a:r>
              <a:rPr lang="en-US" altLang="en-US" dirty="0"/>
              <a:t>Extreme Cold – 5 ice days last winter </a:t>
            </a:r>
          </a:p>
          <a:p>
            <a:pPr eaLnBrk="1" hangingPunct="1"/>
            <a:r>
              <a:rPr lang="en-US" altLang="en-US" dirty="0"/>
              <a:t>Region’s rapid growth </a:t>
            </a:r>
            <a:r>
              <a:rPr lang="en-US" altLang="en-US" dirty="0" smtClean="0"/>
              <a:t>contributes to impacts </a:t>
            </a:r>
            <a:endParaRPr lang="en-US" dirty="0"/>
          </a:p>
        </p:txBody>
      </p:sp>
    </p:spTree>
    <p:extLst>
      <p:ext uri="{BB962C8B-B14F-4D97-AF65-F5344CB8AC3E}">
        <p14:creationId xmlns:p14="http://schemas.microsoft.com/office/powerpoint/2010/main" val="130294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12775" y="152400"/>
            <a:ext cx="8378825" cy="1066800"/>
          </a:xfrm>
        </p:spPr>
        <p:txBody>
          <a:bodyPr/>
          <a:lstStyle/>
          <a:p>
            <a:pPr eaLnBrk="1" fontAlgn="auto" hangingPunct="1">
              <a:spcAft>
                <a:spcPts val="0"/>
              </a:spcAft>
              <a:defRPr/>
            </a:pPr>
            <a:r>
              <a:rPr lang="en-US" dirty="0" smtClean="0">
                <a:solidFill>
                  <a:schemeClr val="tx2">
                    <a:satMod val="130000"/>
                  </a:schemeClr>
                </a:solidFill>
              </a:rPr>
              <a:t>Impacts of Extreme Weather</a:t>
            </a:r>
            <a:endParaRPr lang="en-US" dirty="0">
              <a:solidFill>
                <a:schemeClr val="tx2">
                  <a:satMod val="130000"/>
                </a:schemeClr>
              </a:solidFill>
            </a:endParaRPr>
          </a:p>
        </p:txBody>
      </p:sp>
      <p:pic>
        <p:nvPicPr>
          <p:cNvPr id="29699"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088" y="1608138"/>
            <a:ext cx="14398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050" y="1627188"/>
            <a:ext cx="26162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Content Placeholder 2"/>
          <p:cNvSpPr>
            <a:spLocks noGrp="1"/>
          </p:cNvSpPr>
          <p:nvPr>
            <p:ph sz="quarter" idx="4294967295"/>
          </p:nvPr>
        </p:nvSpPr>
        <p:spPr>
          <a:xfrm>
            <a:off x="7391400" y="2771775"/>
            <a:ext cx="2024063" cy="428625"/>
          </a:xfrm>
        </p:spPr>
        <p:txBody>
          <a:bodyPr/>
          <a:lstStyle/>
          <a:p>
            <a:pPr marL="0" indent="0" eaLnBrk="1" hangingPunct="1">
              <a:lnSpc>
                <a:spcPct val="150000"/>
              </a:lnSpc>
              <a:buFont typeface="Wingdings" pitchFamily="2" charset="2"/>
              <a:buNone/>
              <a:defRPr/>
            </a:pPr>
            <a:r>
              <a:rPr lang="en-US" sz="1050" dirty="0" smtClean="0"/>
              <a:t>Buckling roads - 2009</a:t>
            </a:r>
          </a:p>
        </p:txBody>
      </p:sp>
      <p:sp>
        <p:nvSpPr>
          <p:cNvPr id="14344" name="Content Placeholder 2"/>
          <p:cNvSpPr txBox="1">
            <a:spLocks/>
          </p:cNvSpPr>
          <p:nvPr/>
        </p:nvSpPr>
        <p:spPr bwMode="auto">
          <a:xfrm>
            <a:off x="3124200" y="3533775"/>
            <a:ext cx="2632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a:solidFill>
                  <a:prstClr val="black"/>
                </a:solidFill>
                <a:latin typeface="Tw Cen MT" pitchFamily="34" charset="0"/>
                <a:ea typeface="+mn-ea"/>
              </a:rPr>
              <a:t>Drought: Disrupted Water - 2011</a:t>
            </a:r>
          </a:p>
        </p:txBody>
      </p:sp>
      <p:sp>
        <p:nvSpPr>
          <p:cNvPr id="14346" name="Content Placeholder 2"/>
          <p:cNvSpPr txBox="1">
            <a:spLocks/>
          </p:cNvSpPr>
          <p:nvPr/>
        </p:nvSpPr>
        <p:spPr bwMode="auto">
          <a:xfrm>
            <a:off x="3276600" y="6124575"/>
            <a:ext cx="28146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a:solidFill>
                  <a:prstClr val="black"/>
                </a:solidFill>
                <a:latin typeface="Tw Cen MT" pitchFamily="34" charset="0"/>
                <a:ea typeface="+mn-ea"/>
              </a:rPr>
              <a:t>Flooding: Tropical Storm </a:t>
            </a:r>
            <a:r>
              <a:rPr lang="en-US" sz="1050" dirty="0" err="1">
                <a:solidFill>
                  <a:prstClr val="black"/>
                </a:solidFill>
                <a:latin typeface="Tw Cen MT" pitchFamily="34" charset="0"/>
                <a:ea typeface="+mn-ea"/>
              </a:rPr>
              <a:t>Hermine</a:t>
            </a:r>
            <a:r>
              <a:rPr lang="en-US" sz="1050" dirty="0">
                <a:solidFill>
                  <a:prstClr val="black"/>
                </a:solidFill>
                <a:latin typeface="Tw Cen MT" pitchFamily="34" charset="0"/>
                <a:ea typeface="+mn-ea"/>
              </a:rPr>
              <a:t> - 2010</a:t>
            </a:r>
          </a:p>
        </p:txBody>
      </p:sp>
      <p:pic>
        <p:nvPicPr>
          <p:cNvPr id="29704" name="Picture 1"/>
          <p:cNvPicPr>
            <a:picLocks noChangeAspect="1"/>
          </p:cNvPicPr>
          <p:nvPr/>
        </p:nvPicPr>
        <p:blipFill>
          <a:blip r:embed="rId4" cstate="email">
            <a:extLst>
              <a:ext uri="{28A0092B-C50C-407E-A947-70E740481C1C}">
                <a14:useLocalDpi xmlns:a14="http://schemas.microsoft.com/office/drawing/2010/main"/>
              </a:ext>
            </a:extLst>
          </a:blip>
          <a:srcRect l="-2"/>
          <a:stretch>
            <a:fillRect/>
          </a:stretch>
        </p:blipFill>
        <p:spPr bwMode="auto">
          <a:xfrm>
            <a:off x="5929313" y="3068638"/>
            <a:ext cx="29432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Content Placeholder 2"/>
          <p:cNvSpPr txBox="1">
            <a:spLocks/>
          </p:cNvSpPr>
          <p:nvPr/>
        </p:nvSpPr>
        <p:spPr bwMode="auto">
          <a:xfrm>
            <a:off x="533400" y="6124575"/>
            <a:ext cx="3063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a:solidFill>
                  <a:prstClr val="black"/>
                </a:solidFill>
                <a:latin typeface="Tw Cen MT" pitchFamily="34" charset="0"/>
                <a:ea typeface="+mn-ea"/>
              </a:rPr>
              <a:t>Wildfires - 2011</a:t>
            </a:r>
          </a:p>
        </p:txBody>
      </p:sp>
      <p:sp>
        <p:nvSpPr>
          <p:cNvPr id="14349" name="Content Placeholder 2"/>
          <p:cNvSpPr txBox="1">
            <a:spLocks/>
          </p:cNvSpPr>
          <p:nvPr/>
        </p:nvSpPr>
        <p:spPr bwMode="auto">
          <a:xfrm>
            <a:off x="5867400" y="3943350"/>
            <a:ext cx="2724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a:solidFill>
                  <a:prstClr val="black"/>
                </a:solidFill>
                <a:latin typeface="Tw Cen MT" pitchFamily="34" charset="0"/>
                <a:ea typeface="+mn-ea"/>
              </a:rPr>
              <a:t>High winds - 2013</a:t>
            </a:r>
          </a:p>
        </p:txBody>
      </p:sp>
      <p:pic>
        <p:nvPicPr>
          <p:cNvPr id="29707" name="Picture 2"/>
          <p:cNvPicPr>
            <a:picLocks noChangeAspect="1"/>
          </p:cNvPicPr>
          <p:nvPr/>
        </p:nvPicPr>
        <p:blipFill>
          <a:blip r:embed="rId5" cstate="email">
            <a:extLst>
              <a:ext uri="{28A0092B-C50C-407E-A947-70E740481C1C}">
                <a14:useLocalDpi xmlns:a14="http://schemas.microsoft.com/office/drawing/2010/main"/>
              </a:ext>
            </a:extLst>
          </a:blip>
          <a:srcRect l="-3"/>
          <a:stretch>
            <a:fillRect/>
          </a:stretch>
        </p:blipFill>
        <p:spPr bwMode="auto">
          <a:xfrm>
            <a:off x="596900" y="3943350"/>
            <a:ext cx="26463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0300" y="4217988"/>
            <a:ext cx="2743200" cy="201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bwMode="auto">
          <a:xfrm>
            <a:off x="6176963" y="6124575"/>
            <a:ext cx="2714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smtClean="0">
                <a:solidFill>
                  <a:prstClr val="black"/>
                </a:solidFill>
                <a:latin typeface="Tw Cen MT" pitchFamily="34" charset="0"/>
                <a:ea typeface="+mn-ea"/>
              </a:rPr>
              <a:t>Fallen tree - 2013</a:t>
            </a:r>
            <a:endParaRPr lang="en-US" sz="1050" dirty="0">
              <a:solidFill>
                <a:prstClr val="black"/>
              </a:solidFill>
              <a:latin typeface="Tw Cen MT" pitchFamily="34" charset="0"/>
              <a:ea typeface="+mn-ea"/>
            </a:endParaRPr>
          </a:p>
        </p:txBody>
      </p:sp>
      <p:pic>
        <p:nvPicPr>
          <p:cNvPr id="29710" name="Picture 2" descr="\\coacd.org\dfs\OOS\Special_Permissions\FHWA-grant\Powerpoint Presentations\Graphics for PPT\012612_storm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6900" y="1627188"/>
            <a:ext cx="24955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3" descr="\\coacd.org\dfs\OOS\Special_Permissions\FHWA-grant\Powerpoint Presentations\Graphics for PPT\SinkHole_Source.Statesman.JPG"/>
          <p:cNvPicPr>
            <a:picLocks noChangeAspect="1" noChangeArrowheads="1"/>
          </p:cNvPicPr>
          <p:nvPr/>
        </p:nvPicPr>
        <p:blipFill>
          <a:blip r:embed="rId8" cstate="email">
            <a:extLst>
              <a:ext uri="{28A0092B-C50C-407E-A947-70E740481C1C}">
                <a14:useLocalDpi xmlns:a14="http://schemas.microsoft.com/office/drawing/2010/main"/>
              </a:ext>
            </a:extLst>
          </a:blip>
          <a:srcRect b="-238"/>
          <a:stretch>
            <a:fillRect/>
          </a:stretch>
        </p:blipFill>
        <p:spPr bwMode="auto">
          <a:xfrm>
            <a:off x="5929313" y="1622425"/>
            <a:ext cx="138747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bwMode="auto">
          <a:xfrm>
            <a:off x="533400" y="3533775"/>
            <a:ext cx="2632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ts val="700"/>
              </a:spcBef>
              <a:buClr>
                <a:srgbClr val="DD8047"/>
              </a:buClr>
              <a:buSzPct val="60000"/>
              <a:buFont typeface="Wingdings" pitchFamily="2" charset="2"/>
              <a:buNone/>
              <a:defRPr/>
            </a:pPr>
            <a:r>
              <a:rPr lang="en-US" sz="1050" dirty="0" smtClean="0">
                <a:solidFill>
                  <a:prstClr val="black"/>
                </a:solidFill>
                <a:latin typeface="Tw Cen MT" pitchFamily="34" charset="0"/>
                <a:ea typeface="+mn-ea"/>
              </a:rPr>
              <a:t>Aftermath of wildfire - </a:t>
            </a:r>
            <a:r>
              <a:rPr lang="en-US" sz="1050" dirty="0">
                <a:solidFill>
                  <a:prstClr val="black"/>
                </a:solidFill>
                <a:latin typeface="Tw Cen MT" pitchFamily="34" charset="0"/>
                <a:ea typeface="+mn-ea"/>
              </a:rPr>
              <a:t>2011</a:t>
            </a:r>
          </a:p>
        </p:txBody>
      </p:sp>
      <p:sp>
        <p:nvSpPr>
          <p:cNvPr id="20" name="Content Placeholder 2"/>
          <p:cNvSpPr txBox="1">
            <a:spLocks/>
          </p:cNvSpPr>
          <p:nvPr/>
        </p:nvSpPr>
        <p:spPr bwMode="auto">
          <a:xfrm>
            <a:off x="5867400" y="2771775"/>
            <a:ext cx="20240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hangingPunct="1">
              <a:lnSpc>
                <a:spcPct val="150000"/>
              </a:lnSpc>
              <a:buClr>
                <a:srgbClr val="DD8047"/>
              </a:buClr>
              <a:buFont typeface="Wingdings" pitchFamily="2" charset="2"/>
              <a:buNone/>
              <a:defRPr/>
            </a:pPr>
            <a:r>
              <a:rPr lang="en-US" sz="1050" dirty="0" smtClean="0">
                <a:solidFill>
                  <a:prstClr val="black"/>
                </a:solidFill>
              </a:rPr>
              <a:t>Sinkhole - 2009</a:t>
            </a:r>
          </a:p>
        </p:txBody>
      </p:sp>
      <p:pic>
        <p:nvPicPr>
          <p:cNvPr id="29714"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4863" y="4373563"/>
            <a:ext cx="27892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056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MainDrive:Applications:Microsoft Office 2004:Templates:Presentations:Designs:Glint</Template>
  <TotalTime>18767</TotalTime>
  <Words>1266</Words>
  <Application>Microsoft Office PowerPoint</Application>
  <PresentationFormat>On-screen Show (4:3)</PresentationFormat>
  <Paragraphs>220</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PowerPoint Presentation</vt:lpstr>
      <vt:lpstr>Project overview</vt:lpstr>
      <vt:lpstr>The CAMPO Region</vt:lpstr>
      <vt:lpstr>Local Flavor</vt:lpstr>
      <vt:lpstr>Regional Transportation System</vt:lpstr>
      <vt:lpstr>Physical Characteristics</vt:lpstr>
      <vt:lpstr>Soil Plasticity </vt:lpstr>
      <vt:lpstr>Extreme Weather in Central Texas</vt:lpstr>
      <vt:lpstr>Impacts of Extreme Weather</vt:lpstr>
      <vt:lpstr>Pilot Project Overview</vt:lpstr>
      <vt:lpstr>Approach &amp; Results</vt:lpstr>
      <vt:lpstr>FHWA Assessment Framework</vt:lpstr>
      <vt:lpstr>Inventory &amp; Criticality</vt:lpstr>
      <vt:lpstr>Critical Assets Screened</vt:lpstr>
      <vt:lpstr>Sensitivity</vt:lpstr>
      <vt:lpstr>Illustrative Sensitivity Indicators</vt:lpstr>
      <vt:lpstr>Climate Data</vt:lpstr>
      <vt:lpstr>Example Number of Dry Days Per Year</vt:lpstr>
      <vt:lpstr>Hydrology</vt:lpstr>
      <vt:lpstr>Example FEWS Flood Hazard Area</vt:lpstr>
      <vt:lpstr>Vulnerability Screening</vt:lpstr>
      <vt:lpstr>Sample Risk Analysis</vt:lpstr>
      <vt:lpstr>Preliminary Results 1</vt:lpstr>
      <vt:lpstr>Preliminary Results 2</vt:lpstr>
      <vt:lpstr>Preliminary Results 3</vt:lpstr>
      <vt:lpstr>Preliminary Lessons Learned</vt:lpstr>
      <vt:lpstr>Next Steps for CAMPO region</vt:lpstr>
      <vt:lpstr>Thank you!</vt:lpstr>
    </vt:vector>
  </TitlesOfParts>
  <Company>獫票楧栮捯洀鉭曮㞱Û뜰⠲쎔딁烊皭〼፥ᙼ䕸忤઱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Cambridge Systematics</dc:creator>
  <cp:lastModifiedBy>Cambridge Systematics, Inc.</cp:lastModifiedBy>
  <cp:revision>1044</cp:revision>
  <cp:lastPrinted>2014-10-22T16:59:03Z</cp:lastPrinted>
  <dcterms:created xsi:type="dcterms:W3CDTF">2009-01-09T00:04:08Z</dcterms:created>
  <dcterms:modified xsi:type="dcterms:W3CDTF">2014-10-22T17:19:03Z</dcterms:modified>
</cp:coreProperties>
</file>