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73" r:id="rId2"/>
    <p:sldId id="380" r:id="rId3"/>
    <p:sldId id="348" r:id="rId4"/>
    <p:sldId id="378" r:id="rId5"/>
    <p:sldId id="379" r:id="rId6"/>
    <p:sldId id="350" r:id="rId7"/>
    <p:sldId id="356" r:id="rId8"/>
    <p:sldId id="357" r:id="rId9"/>
    <p:sldId id="358" r:id="rId10"/>
    <p:sldId id="399" r:id="rId11"/>
    <p:sldId id="392" r:id="rId12"/>
    <p:sldId id="393" r:id="rId13"/>
    <p:sldId id="394" r:id="rId14"/>
    <p:sldId id="395" r:id="rId15"/>
    <p:sldId id="396" r:id="rId16"/>
    <p:sldId id="397" r:id="rId17"/>
    <p:sldId id="398" r:id="rId18"/>
    <p:sldId id="382" r:id="rId19"/>
    <p:sldId id="383" r:id="rId20"/>
    <p:sldId id="385" r:id="rId21"/>
    <p:sldId id="386" r:id="rId22"/>
    <p:sldId id="387" r:id="rId23"/>
    <p:sldId id="388" r:id="rId24"/>
    <p:sldId id="389" r:id="rId25"/>
    <p:sldId id="390" r:id="rId26"/>
    <p:sldId id="384" r:id="rId27"/>
    <p:sldId id="261"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ill Sans MT" pitchFamily="34" charset="0"/>
        <a:ea typeface="+mn-ea"/>
        <a:cs typeface="+mn-cs"/>
      </a:defRPr>
    </a:lvl1pPr>
    <a:lvl2pPr marL="457200" algn="l" rtl="0" fontAlgn="base">
      <a:spcBef>
        <a:spcPct val="0"/>
      </a:spcBef>
      <a:spcAft>
        <a:spcPct val="0"/>
      </a:spcAft>
      <a:defRPr kern="1200">
        <a:solidFill>
          <a:schemeClr val="tx1"/>
        </a:solidFill>
        <a:latin typeface="Gill Sans MT" pitchFamily="34" charset="0"/>
        <a:ea typeface="+mn-ea"/>
        <a:cs typeface="+mn-cs"/>
      </a:defRPr>
    </a:lvl2pPr>
    <a:lvl3pPr marL="914400" algn="l" rtl="0" fontAlgn="base">
      <a:spcBef>
        <a:spcPct val="0"/>
      </a:spcBef>
      <a:spcAft>
        <a:spcPct val="0"/>
      </a:spcAft>
      <a:defRPr kern="1200">
        <a:solidFill>
          <a:schemeClr val="tx1"/>
        </a:solidFill>
        <a:latin typeface="Gill Sans MT" pitchFamily="34" charset="0"/>
        <a:ea typeface="+mn-ea"/>
        <a:cs typeface="+mn-cs"/>
      </a:defRPr>
    </a:lvl3pPr>
    <a:lvl4pPr marL="1371600" algn="l" rtl="0" fontAlgn="base">
      <a:spcBef>
        <a:spcPct val="0"/>
      </a:spcBef>
      <a:spcAft>
        <a:spcPct val="0"/>
      </a:spcAft>
      <a:defRPr kern="1200">
        <a:solidFill>
          <a:schemeClr val="tx1"/>
        </a:solidFill>
        <a:latin typeface="Gill Sans MT" pitchFamily="34" charset="0"/>
        <a:ea typeface="+mn-ea"/>
        <a:cs typeface="+mn-cs"/>
      </a:defRPr>
    </a:lvl4pPr>
    <a:lvl5pPr marL="1828800" algn="l" rtl="0" fontAlgn="base">
      <a:spcBef>
        <a:spcPct val="0"/>
      </a:spcBef>
      <a:spcAft>
        <a:spcPct val="0"/>
      </a:spcAft>
      <a:defRPr kern="1200">
        <a:solidFill>
          <a:schemeClr val="tx1"/>
        </a:solidFill>
        <a:latin typeface="Gill Sans MT" pitchFamily="34" charset="0"/>
        <a:ea typeface="+mn-ea"/>
        <a:cs typeface="+mn-cs"/>
      </a:defRPr>
    </a:lvl5pPr>
    <a:lvl6pPr marL="2286000" algn="l" defTabSz="914400" rtl="0" eaLnBrk="1" latinLnBrk="0" hangingPunct="1">
      <a:defRPr kern="1200">
        <a:solidFill>
          <a:schemeClr val="tx1"/>
        </a:solidFill>
        <a:latin typeface="Gill Sans MT" pitchFamily="34" charset="0"/>
        <a:ea typeface="+mn-ea"/>
        <a:cs typeface="+mn-cs"/>
      </a:defRPr>
    </a:lvl6pPr>
    <a:lvl7pPr marL="2743200" algn="l" defTabSz="914400" rtl="0" eaLnBrk="1" latinLnBrk="0" hangingPunct="1">
      <a:defRPr kern="1200">
        <a:solidFill>
          <a:schemeClr val="tx1"/>
        </a:solidFill>
        <a:latin typeface="Gill Sans MT" pitchFamily="34" charset="0"/>
        <a:ea typeface="+mn-ea"/>
        <a:cs typeface="+mn-cs"/>
      </a:defRPr>
    </a:lvl7pPr>
    <a:lvl8pPr marL="3200400" algn="l" defTabSz="914400" rtl="0" eaLnBrk="1" latinLnBrk="0" hangingPunct="1">
      <a:defRPr kern="1200">
        <a:solidFill>
          <a:schemeClr val="tx1"/>
        </a:solidFill>
        <a:latin typeface="Gill Sans MT" pitchFamily="34" charset="0"/>
        <a:ea typeface="+mn-ea"/>
        <a:cs typeface="+mn-cs"/>
      </a:defRPr>
    </a:lvl8pPr>
    <a:lvl9pPr marL="3657600" algn="l" defTabSz="914400" rtl="0" eaLnBrk="1" latinLnBrk="0" hangingPunct="1">
      <a:defRPr kern="1200">
        <a:solidFill>
          <a:schemeClr val="tx1"/>
        </a:solidFill>
        <a:latin typeface="Gill Sans MT"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4274"/>
    <a:srgbClr val="000099"/>
    <a:srgbClr val="004A82"/>
    <a:srgbClr val="005EA4"/>
    <a:srgbClr val="0066CC"/>
    <a:srgbClr val="FF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4"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297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199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D6B8A5-BED7-4372-828B-C48D58B82038}"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DAF107B7-D6D0-4785-BB2B-8F1B16ABC019}">
      <dgm:prSet/>
      <dgm:spPr/>
      <dgm:t>
        <a:bodyPr/>
        <a:lstStyle/>
        <a:p>
          <a:pPr algn="ctr" rtl="0"/>
          <a:r>
            <a:rPr lang="en-US" b="1" i="0" u="none" dirty="0" smtClean="0"/>
            <a:t>SR 434 from Tollgate Trail to Wayman St</a:t>
          </a:r>
          <a:endParaRPr lang="en-US" b="1" dirty="0"/>
        </a:p>
      </dgm:t>
    </dgm:pt>
    <dgm:pt modelId="{20ADC622-6561-4DD9-8BD1-3418F45EE2DC}" type="parTrans" cxnId="{91ECAD6E-48B7-4C08-BB21-E8661812C1C5}">
      <dgm:prSet/>
      <dgm:spPr/>
      <dgm:t>
        <a:bodyPr/>
        <a:lstStyle/>
        <a:p>
          <a:endParaRPr lang="en-US"/>
        </a:p>
      </dgm:t>
    </dgm:pt>
    <dgm:pt modelId="{BE571A93-18DA-4EED-95FA-17076C096C08}" type="sibTrans" cxnId="{91ECAD6E-48B7-4C08-BB21-E8661812C1C5}">
      <dgm:prSet/>
      <dgm:spPr/>
      <dgm:t>
        <a:bodyPr/>
        <a:lstStyle/>
        <a:p>
          <a:endParaRPr lang="en-US"/>
        </a:p>
      </dgm:t>
    </dgm:pt>
    <dgm:pt modelId="{299033D9-7ABB-456A-A564-6C778C95CB70}">
      <dgm:prSet/>
      <dgm:spPr/>
      <dgm:t>
        <a:bodyPr/>
        <a:lstStyle/>
        <a:p>
          <a:pPr algn="ctr"/>
          <a:r>
            <a:rPr lang="en-US" b="1" i="0" u="none" dirty="0" smtClean="0"/>
            <a:t>Summary of Measures of Effectiveness &amp; Benefit Cost Analysis</a:t>
          </a:r>
          <a:endParaRPr lang="en-US" dirty="0"/>
        </a:p>
      </dgm:t>
    </dgm:pt>
    <dgm:pt modelId="{F71CFDCF-51E8-482B-B94D-9C6680CF95A7}" type="parTrans" cxnId="{9A453C3F-82C6-431A-9232-E384C0802B32}">
      <dgm:prSet/>
      <dgm:spPr/>
      <dgm:t>
        <a:bodyPr/>
        <a:lstStyle/>
        <a:p>
          <a:endParaRPr lang="en-US"/>
        </a:p>
      </dgm:t>
    </dgm:pt>
    <dgm:pt modelId="{9DB3ACFE-1AC2-44C7-BC23-097CDFB6A547}" type="sibTrans" cxnId="{9A453C3F-82C6-431A-9232-E384C0802B32}">
      <dgm:prSet/>
      <dgm:spPr/>
      <dgm:t>
        <a:bodyPr/>
        <a:lstStyle/>
        <a:p>
          <a:endParaRPr lang="en-US"/>
        </a:p>
      </dgm:t>
    </dgm:pt>
    <dgm:pt modelId="{E5750A51-E2B9-4B87-9C78-8823A3A8357D}" type="pres">
      <dgm:prSet presAssocID="{D0D6B8A5-BED7-4372-828B-C48D58B82038}" presName="linear" presStyleCnt="0">
        <dgm:presLayoutVars>
          <dgm:animLvl val="lvl"/>
          <dgm:resizeHandles val="exact"/>
        </dgm:presLayoutVars>
      </dgm:prSet>
      <dgm:spPr/>
      <dgm:t>
        <a:bodyPr/>
        <a:lstStyle/>
        <a:p>
          <a:endParaRPr lang="en-US"/>
        </a:p>
      </dgm:t>
    </dgm:pt>
    <dgm:pt modelId="{084EDD00-C9C8-4577-B5D3-CCC565CDFCE7}" type="pres">
      <dgm:prSet presAssocID="{DAF107B7-D6D0-4785-BB2B-8F1B16ABC019}" presName="parentText" presStyleLbl="node1" presStyleIdx="0" presStyleCnt="2">
        <dgm:presLayoutVars>
          <dgm:chMax val="0"/>
          <dgm:bulletEnabled val="1"/>
        </dgm:presLayoutVars>
      </dgm:prSet>
      <dgm:spPr/>
      <dgm:t>
        <a:bodyPr/>
        <a:lstStyle/>
        <a:p>
          <a:endParaRPr lang="en-US"/>
        </a:p>
      </dgm:t>
    </dgm:pt>
    <dgm:pt modelId="{4E27374A-B2CA-43F4-872E-B1E015202D6D}" type="pres">
      <dgm:prSet presAssocID="{BE571A93-18DA-4EED-95FA-17076C096C08}" presName="spacer" presStyleCnt="0"/>
      <dgm:spPr/>
      <dgm:t>
        <a:bodyPr/>
        <a:lstStyle/>
        <a:p>
          <a:endParaRPr lang="en-US"/>
        </a:p>
      </dgm:t>
    </dgm:pt>
    <dgm:pt modelId="{6BD51527-D093-439D-9617-B21D41A3FC3E}" type="pres">
      <dgm:prSet presAssocID="{299033D9-7ABB-456A-A564-6C778C95CB70}" presName="parentText" presStyleLbl="node1" presStyleIdx="1" presStyleCnt="2" custLinFactNeighborX="-885" custLinFactNeighborY="40499">
        <dgm:presLayoutVars>
          <dgm:chMax val="0"/>
          <dgm:bulletEnabled val="1"/>
        </dgm:presLayoutVars>
      </dgm:prSet>
      <dgm:spPr/>
      <dgm:t>
        <a:bodyPr/>
        <a:lstStyle/>
        <a:p>
          <a:endParaRPr lang="en-US"/>
        </a:p>
      </dgm:t>
    </dgm:pt>
  </dgm:ptLst>
  <dgm:cxnLst>
    <dgm:cxn modelId="{9A453C3F-82C6-431A-9232-E384C0802B32}" srcId="{D0D6B8A5-BED7-4372-828B-C48D58B82038}" destId="{299033D9-7ABB-456A-A564-6C778C95CB70}" srcOrd="1" destOrd="0" parTransId="{F71CFDCF-51E8-482B-B94D-9C6680CF95A7}" sibTransId="{9DB3ACFE-1AC2-44C7-BC23-097CDFB6A547}"/>
    <dgm:cxn modelId="{104FDFA1-23A9-445D-9EED-A81C8351A781}" type="presOf" srcId="{DAF107B7-D6D0-4785-BB2B-8F1B16ABC019}" destId="{084EDD00-C9C8-4577-B5D3-CCC565CDFCE7}" srcOrd="0" destOrd="0" presId="urn:microsoft.com/office/officeart/2005/8/layout/vList2"/>
    <dgm:cxn modelId="{91ECAD6E-48B7-4C08-BB21-E8661812C1C5}" srcId="{D0D6B8A5-BED7-4372-828B-C48D58B82038}" destId="{DAF107B7-D6D0-4785-BB2B-8F1B16ABC019}" srcOrd="0" destOrd="0" parTransId="{20ADC622-6561-4DD9-8BD1-3418F45EE2DC}" sibTransId="{BE571A93-18DA-4EED-95FA-17076C096C08}"/>
    <dgm:cxn modelId="{484188B0-9A07-4E84-9AD4-72F241D040ED}" type="presOf" srcId="{D0D6B8A5-BED7-4372-828B-C48D58B82038}" destId="{E5750A51-E2B9-4B87-9C78-8823A3A8357D}" srcOrd="0" destOrd="0" presId="urn:microsoft.com/office/officeart/2005/8/layout/vList2"/>
    <dgm:cxn modelId="{C8361CE6-23D1-4CD6-83B7-D8EF53B82B97}" type="presOf" srcId="{299033D9-7ABB-456A-A564-6C778C95CB70}" destId="{6BD51527-D093-439D-9617-B21D41A3FC3E}" srcOrd="0" destOrd="0" presId="urn:microsoft.com/office/officeart/2005/8/layout/vList2"/>
    <dgm:cxn modelId="{4704402E-6C49-4951-9132-2B8F52169328}" type="presParOf" srcId="{E5750A51-E2B9-4B87-9C78-8823A3A8357D}" destId="{084EDD00-C9C8-4577-B5D3-CCC565CDFCE7}" srcOrd="0" destOrd="0" presId="urn:microsoft.com/office/officeart/2005/8/layout/vList2"/>
    <dgm:cxn modelId="{B850F895-BC16-447C-8894-AB21C478443E}" type="presParOf" srcId="{E5750A51-E2B9-4B87-9C78-8823A3A8357D}" destId="{4E27374A-B2CA-43F4-872E-B1E015202D6D}" srcOrd="1" destOrd="0" presId="urn:microsoft.com/office/officeart/2005/8/layout/vList2"/>
    <dgm:cxn modelId="{E2EA7BBF-F5F7-46D9-9280-E0592D03553A}" type="presParOf" srcId="{E5750A51-E2B9-4B87-9C78-8823A3A8357D}" destId="{6BD51527-D093-439D-9617-B21D41A3FC3E}"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D6B8A5-BED7-4372-828B-C48D58B8203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AF107B7-D6D0-4785-BB2B-8F1B16ABC019}">
      <dgm:prSet/>
      <dgm:spPr/>
      <dgm:t>
        <a:bodyPr/>
        <a:lstStyle/>
        <a:p>
          <a:pPr algn="ctr" rtl="0"/>
          <a:r>
            <a:rPr lang="en-US" b="1" i="0" u="none" dirty="0" smtClean="0"/>
            <a:t>B/C Ratio Summary – Seminole County</a:t>
          </a:r>
          <a:endParaRPr lang="en-US" b="1" dirty="0"/>
        </a:p>
      </dgm:t>
    </dgm:pt>
    <dgm:pt modelId="{20ADC622-6561-4DD9-8BD1-3418F45EE2DC}" type="parTrans" cxnId="{91ECAD6E-48B7-4C08-BB21-E8661812C1C5}">
      <dgm:prSet/>
      <dgm:spPr/>
      <dgm:t>
        <a:bodyPr/>
        <a:lstStyle/>
        <a:p>
          <a:endParaRPr lang="en-US"/>
        </a:p>
      </dgm:t>
    </dgm:pt>
    <dgm:pt modelId="{BE571A93-18DA-4EED-95FA-17076C096C08}" type="sibTrans" cxnId="{91ECAD6E-48B7-4C08-BB21-E8661812C1C5}">
      <dgm:prSet/>
      <dgm:spPr/>
      <dgm:t>
        <a:bodyPr/>
        <a:lstStyle/>
        <a:p>
          <a:endParaRPr lang="en-US"/>
        </a:p>
      </dgm:t>
    </dgm:pt>
    <dgm:pt modelId="{E5750A51-E2B9-4B87-9C78-8823A3A8357D}" type="pres">
      <dgm:prSet presAssocID="{D0D6B8A5-BED7-4372-828B-C48D58B82038}" presName="linear" presStyleCnt="0">
        <dgm:presLayoutVars>
          <dgm:animLvl val="lvl"/>
          <dgm:resizeHandles val="exact"/>
        </dgm:presLayoutVars>
      </dgm:prSet>
      <dgm:spPr/>
      <dgm:t>
        <a:bodyPr/>
        <a:lstStyle/>
        <a:p>
          <a:endParaRPr lang="en-US"/>
        </a:p>
      </dgm:t>
    </dgm:pt>
    <dgm:pt modelId="{084EDD00-C9C8-4577-B5D3-CCC565CDFCE7}" type="pres">
      <dgm:prSet presAssocID="{DAF107B7-D6D0-4785-BB2B-8F1B16ABC019}" presName="parentText" presStyleLbl="node1" presStyleIdx="0" presStyleCnt="1">
        <dgm:presLayoutVars>
          <dgm:chMax val="0"/>
          <dgm:bulletEnabled val="1"/>
        </dgm:presLayoutVars>
      </dgm:prSet>
      <dgm:spPr/>
      <dgm:t>
        <a:bodyPr/>
        <a:lstStyle/>
        <a:p>
          <a:endParaRPr lang="en-US"/>
        </a:p>
      </dgm:t>
    </dgm:pt>
  </dgm:ptLst>
  <dgm:cxnLst>
    <dgm:cxn modelId="{B3EB80B8-E265-4AA9-BCBA-B8F2877257A2}" type="presOf" srcId="{DAF107B7-D6D0-4785-BB2B-8F1B16ABC019}" destId="{084EDD00-C9C8-4577-B5D3-CCC565CDFCE7}" srcOrd="0" destOrd="0" presId="urn:microsoft.com/office/officeart/2005/8/layout/vList2"/>
    <dgm:cxn modelId="{9D4A106C-0E9D-4877-97B5-CD6DDE69A093}" type="presOf" srcId="{D0D6B8A5-BED7-4372-828B-C48D58B82038}" destId="{E5750A51-E2B9-4B87-9C78-8823A3A8357D}" srcOrd="0" destOrd="0" presId="urn:microsoft.com/office/officeart/2005/8/layout/vList2"/>
    <dgm:cxn modelId="{91ECAD6E-48B7-4C08-BB21-E8661812C1C5}" srcId="{D0D6B8A5-BED7-4372-828B-C48D58B82038}" destId="{DAF107B7-D6D0-4785-BB2B-8F1B16ABC019}" srcOrd="0" destOrd="0" parTransId="{20ADC622-6561-4DD9-8BD1-3418F45EE2DC}" sibTransId="{BE571A93-18DA-4EED-95FA-17076C096C08}"/>
    <dgm:cxn modelId="{7D8B2EAC-8C93-46F0-89AA-960312DE879E}" type="presParOf" srcId="{E5750A51-E2B9-4B87-9C78-8823A3A8357D}" destId="{084EDD00-C9C8-4577-B5D3-CCC565CDFCE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6B8A5-BED7-4372-828B-C48D58B8203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AF107B7-D6D0-4785-BB2B-8F1B16ABC019}">
      <dgm:prSet/>
      <dgm:spPr/>
      <dgm:t>
        <a:bodyPr/>
        <a:lstStyle/>
        <a:p>
          <a:pPr algn="ctr" rtl="0"/>
          <a:r>
            <a:rPr lang="en-US" b="1" i="0" u="none" dirty="0" smtClean="0"/>
            <a:t>B/C Ratio Summary – Orange County </a:t>
          </a:r>
          <a:endParaRPr lang="en-US" b="1" dirty="0"/>
        </a:p>
      </dgm:t>
    </dgm:pt>
    <dgm:pt modelId="{20ADC622-6561-4DD9-8BD1-3418F45EE2DC}" type="parTrans" cxnId="{91ECAD6E-48B7-4C08-BB21-E8661812C1C5}">
      <dgm:prSet/>
      <dgm:spPr/>
      <dgm:t>
        <a:bodyPr/>
        <a:lstStyle/>
        <a:p>
          <a:endParaRPr lang="en-US"/>
        </a:p>
      </dgm:t>
    </dgm:pt>
    <dgm:pt modelId="{BE571A93-18DA-4EED-95FA-17076C096C08}" type="sibTrans" cxnId="{91ECAD6E-48B7-4C08-BB21-E8661812C1C5}">
      <dgm:prSet/>
      <dgm:spPr/>
      <dgm:t>
        <a:bodyPr/>
        <a:lstStyle/>
        <a:p>
          <a:endParaRPr lang="en-US"/>
        </a:p>
      </dgm:t>
    </dgm:pt>
    <dgm:pt modelId="{E5750A51-E2B9-4B87-9C78-8823A3A8357D}" type="pres">
      <dgm:prSet presAssocID="{D0D6B8A5-BED7-4372-828B-C48D58B82038}" presName="linear" presStyleCnt="0">
        <dgm:presLayoutVars>
          <dgm:animLvl val="lvl"/>
          <dgm:resizeHandles val="exact"/>
        </dgm:presLayoutVars>
      </dgm:prSet>
      <dgm:spPr/>
      <dgm:t>
        <a:bodyPr/>
        <a:lstStyle/>
        <a:p>
          <a:endParaRPr lang="en-US"/>
        </a:p>
      </dgm:t>
    </dgm:pt>
    <dgm:pt modelId="{084EDD00-C9C8-4577-B5D3-CCC565CDFCE7}" type="pres">
      <dgm:prSet presAssocID="{DAF107B7-D6D0-4785-BB2B-8F1B16ABC019}" presName="parentText" presStyleLbl="node1" presStyleIdx="0" presStyleCnt="1">
        <dgm:presLayoutVars>
          <dgm:chMax val="0"/>
          <dgm:bulletEnabled val="1"/>
        </dgm:presLayoutVars>
      </dgm:prSet>
      <dgm:spPr/>
      <dgm:t>
        <a:bodyPr/>
        <a:lstStyle/>
        <a:p>
          <a:endParaRPr lang="en-US"/>
        </a:p>
      </dgm:t>
    </dgm:pt>
  </dgm:ptLst>
  <dgm:cxnLst>
    <dgm:cxn modelId="{E680B631-E09C-4A72-8005-87C3FD39A153}" type="presOf" srcId="{DAF107B7-D6D0-4785-BB2B-8F1B16ABC019}" destId="{084EDD00-C9C8-4577-B5D3-CCC565CDFCE7}" srcOrd="0" destOrd="0" presId="urn:microsoft.com/office/officeart/2005/8/layout/vList2"/>
    <dgm:cxn modelId="{91ECAD6E-48B7-4C08-BB21-E8661812C1C5}" srcId="{D0D6B8A5-BED7-4372-828B-C48D58B82038}" destId="{DAF107B7-D6D0-4785-BB2B-8F1B16ABC019}" srcOrd="0" destOrd="0" parTransId="{20ADC622-6561-4DD9-8BD1-3418F45EE2DC}" sibTransId="{BE571A93-18DA-4EED-95FA-17076C096C08}"/>
    <dgm:cxn modelId="{075B35F2-6D8A-440E-823E-FC5C17FA4915}" type="presOf" srcId="{D0D6B8A5-BED7-4372-828B-C48D58B82038}" destId="{E5750A51-E2B9-4B87-9C78-8823A3A8357D}" srcOrd="0" destOrd="0" presId="urn:microsoft.com/office/officeart/2005/8/layout/vList2"/>
    <dgm:cxn modelId="{B65A86A5-AF65-4F00-B843-179DECD42B25}" type="presParOf" srcId="{E5750A51-E2B9-4B87-9C78-8823A3A8357D}" destId="{084EDD00-C9C8-4577-B5D3-CCC565CDFCE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D6B8A5-BED7-4372-828B-C48D58B8203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AF107B7-D6D0-4785-BB2B-8F1B16ABC019}">
      <dgm:prSet/>
      <dgm:spPr/>
      <dgm:t>
        <a:bodyPr/>
        <a:lstStyle/>
        <a:p>
          <a:pPr algn="ctr" rtl="0"/>
          <a:r>
            <a:rPr lang="en-US" b="1" i="0" u="none" dirty="0" smtClean="0"/>
            <a:t>B/C Ratio Summary – City of Orlando </a:t>
          </a:r>
          <a:endParaRPr lang="en-US" b="1" dirty="0"/>
        </a:p>
      </dgm:t>
    </dgm:pt>
    <dgm:pt modelId="{20ADC622-6561-4DD9-8BD1-3418F45EE2DC}" type="parTrans" cxnId="{91ECAD6E-48B7-4C08-BB21-E8661812C1C5}">
      <dgm:prSet/>
      <dgm:spPr/>
      <dgm:t>
        <a:bodyPr/>
        <a:lstStyle/>
        <a:p>
          <a:endParaRPr lang="en-US"/>
        </a:p>
      </dgm:t>
    </dgm:pt>
    <dgm:pt modelId="{BE571A93-18DA-4EED-95FA-17076C096C08}" type="sibTrans" cxnId="{91ECAD6E-48B7-4C08-BB21-E8661812C1C5}">
      <dgm:prSet/>
      <dgm:spPr/>
      <dgm:t>
        <a:bodyPr/>
        <a:lstStyle/>
        <a:p>
          <a:endParaRPr lang="en-US"/>
        </a:p>
      </dgm:t>
    </dgm:pt>
    <dgm:pt modelId="{E5750A51-E2B9-4B87-9C78-8823A3A8357D}" type="pres">
      <dgm:prSet presAssocID="{D0D6B8A5-BED7-4372-828B-C48D58B82038}" presName="linear" presStyleCnt="0">
        <dgm:presLayoutVars>
          <dgm:animLvl val="lvl"/>
          <dgm:resizeHandles val="exact"/>
        </dgm:presLayoutVars>
      </dgm:prSet>
      <dgm:spPr/>
      <dgm:t>
        <a:bodyPr/>
        <a:lstStyle/>
        <a:p>
          <a:endParaRPr lang="en-US"/>
        </a:p>
      </dgm:t>
    </dgm:pt>
    <dgm:pt modelId="{084EDD00-C9C8-4577-B5D3-CCC565CDFCE7}" type="pres">
      <dgm:prSet presAssocID="{DAF107B7-D6D0-4785-BB2B-8F1B16ABC019}" presName="parentText" presStyleLbl="node1" presStyleIdx="0" presStyleCnt="1">
        <dgm:presLayoutVars>
          <dgm:chMax val="0"/>
          <dgm:bulletEnabled val="1"/>
        </dgm:presLayoutVars>
      </dgm:prSet>
      <dgm:spPr/>
      <dgm:t>
        <a:bodyPr/>
        <a:lstStyle/>
        <a:p>
          <a:endParaRPr lang="en-US"/>
        </a:p>
      </dgm:t>
    </dgm:pt>
  </dgm:ptLst>
  <dgm:cxnLst>
    <dgm:cxn modelId="{7E1B97A4-7C92-402C-B0B7-2AB7BA35E629}" type="presOf" srcId="{D0D6B8A5-BED7-4372-828B-C48D58B82038}" destId="{E5750A51-E2B9-4B87-9C78-8823A3A8357D}" srcOrd="0" destOrd="0" presId="urn:microsoft.com/office/officeart/2005/8/layout/vList2"/>
    <dgm:cxn modelId="{32B6A38E-7224-41CB-860C-BFED2E13FE3C}" type="presOf" srcId="{DAF107B7-D6D0-4785-BB2B-8F1B16ABC019}" destId="{084EDD00-C9C8-4577-B5D3-CCC565CDFCE7}" srcOrd="0" destOrd="0" presId="urn:microsoft.com/office/officeart/2005/8/layout/vList2"/>
    <dgm:cxn modelId="{91ECAD6E-48B7-4C08-BB21-E8661812C1C5}" srcId="{D0D6B8A5-BED7-4372-828B-C48D58B82038}" destId="{DAF107B7-D6D0-4785-BB2B-8F1B16ABC019}" srcOrd="0" destOrd="0" parTransId="{20ADC622-6561-4DD9-8BD1-3418F45EE2DC}" sibTransId="{BE571A93-18DA-4EED-95FA-17076C096C08}"/>
    <dgm:cxn modelId="{89087A40-58CD-4DA5-BDCE-B93C59CEFAA6}" type="presParOf" srcId="{E5750A51-E2B9-4B87-9C78-8823A3A8357D}" destId="{084EDD00-C9C8-4577-B5D3-CCC565CDFCE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D6B8A5-BED7-4372-828B-C48D58B8203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AF107B7-D6D0-4785-BB2B-8F1B16ABC019}">
      <dgm:prSet/>
      <dgm:spPr/>
      <dgm:t>
        <a:bodyPr/>
        <a:lstStyle/>
        <a:p>
          <a:pPr algn="ctr" rtl="0"/>
          <a:r>
            <a:rPr lang="en-US" b="1" i="0" u="none" dirty="0" smtClean="0"/>
            <a:t>B/C Ratio Summary - Osceola </a:t>
          </a:r>
          <a:endParaRPr lang="en-US" b="1" dirty="0"/>
        </a:p>
      </dgm:t>
    </dgm:pt>
    <dgm:pt modelId="{20ADC622-6561-4DD9-8BD1-3418F45EE2DC}" type="parTrans" cxnId="{91ECAD6E-48B7-4C08-BB21-E8661812C1C5}">
      <dgm:prSet/>
      <dgm:spPr/>
      <dgm:t>
        <a:bodyPr/>
        <a:lstStyle/>
        <a:p>
          <a:endParaRPr lang="en-US"/>
        </a:p>
      </dgm:t>
    </dgm:pt>
    <dgm:pt modelId="{BE571A93-18DA-4EED-95FA-17076C096C08}" type="sibTrans" cxnId="{91ECAD6E-48B7-4C08-BB21-E8661812C1C5}">
      <dgm:prSet/>
      <dgm:spPr/>
      <dgm:t>
        <a:bodyPr/>
        <a:lstStyle/>
        <a:p>
          <a:endParaRPr lang="en-US"/>
        </a:p>
      </dgm:t>
    </dgm:pt>
    <dgm:pt modelId="{E5750A51-E2B9-4B87-9C78-8823A3A8357D}" type="pres">
      <dgm:prSet presAssocID="{D0D6B8A5-BED7-4372-828B-C48D58B82038}" presName="linear" presStyleCnt="0">
        <dgm:presLayoutVars>
          <dgm:animLvl val="lvl"/>
          <dgm:resizeHandles val="exact"/>
        </dgm:presLayoutVars>
      </dgm:prSet>
      <dgm:spPr/>
      <dgm:t>
        <a:bodyPr/>
        <a:lstStyle/>
        <a:p>
          <a:endParaRPr lang="en-US"/>
        </a:p>
      </dgm:t>
    </dgm:pt>
    <dgm:pt modelId="{084EDD00-C9C8-4577-B5D3-CCC565CDFCE7}" type="pres">
      <dgm:prSet presAssocID="{DAF107B7-D6D0-4785-BB2B-8F1B16ABC019}" presName="parentText" presStyleLbl="node1" presStyleIdx="0" presStyleCnt="1">
        <dgm:presLayoutVars>
          <dgm:chMax val="0"/>
          <dgm:bulletEnabled val="1"/>
        </dgm:presLayoutVars>
      </dgm:prSet>
      <dgm:spPr/>
      <dgm:t>
        <a:bodyPr/>
        <a:lstStyle/>
        <a:p>
          <a:endParaRPr lang="en-US"/>
        </a:p>
      </dgm:t>
    </dgm:pt>
  </dgm:ptLst>
  <dgm:cxnLst>
    <dgm:cxn modelId="{8C920BEA-447D-4B34-AD4D-10C25C33665E}" type="presOf" srcId="{DAF107B7-D6D0-4785-BB2B-8F1B16ABC019}" destId="{084EDD00-C9C8-4577-B5D3-CCC565CDFCE7}" srcOrd="0" destOrd="0" presId="urn:microsoft.com/office/officeart/2005/8/layout/vList2"/>
    <dgm:cxn modelId="{3D5077C4-D2E3-4AF6-B071-0D7897C8B839}" type="presOf" srcId="{D0D6B8A5-BED7-4372-828B-C48D58B82038}" destId="{E5750A51-E2B9-4B87-9C78-8823A3A8357D}" srcOrd="0" destOrd="0" presId="urn:microsoft.com/office/officeart/2005/8/layout/vList2"/>
    <dgm:cxn modelId="{91ECAD6E-48B7-4C08-BB21-E8661812C1C5}" srcId="{D0D6B8A5-BED7-4372-828B-C48D58B82038}" destId="{DAF107B7-D6D0-4785-BB2B-8F1B16ABC019}" srcOrd="0" destOrd="0" parTransId="{20ADC622-6561-4DD9-8BD1-3418F45EE2DC}" sibTransId="{BE571A93-18DA-4EED-95FA-17076C096C08}"/>
    <dgm:cxn modelId="{8108E50C-7BD6-4E6D-B30B-CF93B453D31F}" type="presParOf" srcId="{E5750A51-E2B9-4B87-9C78-8823A3A8357D}" destId="{084EDD00-C9C8-4577-B5D3-CCC565CDFCE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D6B8A5-BED7-4372-828B-C48D58B82038}" type="doc">
      <dgm:prSet loTypeId="urn:microsoft.com/office/officeart/2005/8/layout/vList2" loCatId="list" qsTypeId="urn:microsoft.com/office/officeart/2005/8/quickstyle/3d3" qsCatId="3D" csTypeId="urn:microsoft.com/office/officeart/2005/8/colors/accent2_2" csCatId="accent2" phldr="1"/>
      <dgm:spPr/>
      <dgm:t>
        <a:bodyPr/>
        <a:lstStyle/>
        <a:p>
          <a:endParaRPr lang="en-US"/>
        </a:p>
      </dgm:t>
    </dgm:pt>
    <dgm:pt modelId="{DAF107B7-D6D0-4785-BB2B-8F1B16ABC019}">
      <dgm:prSet/>
      <dgm:spPr/>
      <dgm:t>
        <a:bodyPr/>
        <a:lstStyle/>
        <a:p>
          <a:pPr algn="ctr" rtl="0"/>
          <a:r>
            <a:rPr lang="en-US" b="1" i="0" u="none" dirty="0" smtClean="0"/>
            <a:t>Annual Time &amp; Fuel Savings</a:t>
          </a:r>
          <a:endParaRPr lang="en-US" b="1" dirty="0"/>
        </a:p>
      </dgm:t>
    </dgm:pt>
    <dgm:pt modelId="{20ADC622-6561-4DD9-8BD1-3418F45EE2DC}" type="parTrans" cxnId="{91ECAD6E-48B7-4C08-BB21-E8661812C1C5}">
      <dgm:prSet/>
      <dgm:spPr/>
      <dgm:t>
        <a:bodyPr/>
        <a:lstStyle/>
        <a:p>
          <a:endParaRPr lang="en-US"/>
        </a:p>
      </dgm:t>
    </dgm:pt>
    <dgm:pt modelId="{BE571A93-18DA-4EED-95FA-17076C096C08}" type="sibTrans" cxnId="{91ECAD6E-48B7-4C08-BB21-E8661812C1C5}">
      <dgm:prSet/>
      <dgm:spPr/>
      <dgm:t>
        <a:bodyPr/>
        <a:lstStyle/>
        <a:p>
          <a:endParaRPr lang="en-US"/>
        </a:p>
      </dgm:t>
    </dgm:pt>
    <dgm:pt modelId="{E5750A51-E2B9-4B87-9C78-8823A3A8357D}" type="pres">
      <dgm:prSet presAssocID="{D0D6B8A5-BED7-4372-828B-C48D58B82038}" presName="linear" presStyleCnt="0">
        <dgm:presLayoutVars>
          <dgm:animLvl val="lvl"/>
          <dgm:resizeHandles val="exact"/>
        </dgm:presLayoutVars>
      </dgm:prSet>
      <dgm:spPr/>
      <dgm:t>
        <a:bodyPr/>
        <a:lstStyle/>
        <a:p>
          <a:endParaRPr lang="en-US"/>
        </a:p>
      </dgm:t>
    </dgm:pt>
    <dgm:pt modelId="{084EDD00-C9C8-4577-B5D3-CCC565CDFCE7}" type="pres">
      <dgm:prSet presAssocID="{DAF107B7-D6D0-4785-BB2B-8F1B16ABC019}" presName="parentText" presStyleLbl="node1" presStyleIdx="0" presStyleCnt="1" custLinFactNeighborY="-10295">
        <dgm:presLayoutVars>
          <dgm:chMax val="0"/>
          <dgm:bulletEnabled val="1"/>
        </dgm:presLayoutVars>
      </dgm:prSet>
      <dgm:spPr/>
      <dgm:t>
        <a:bodyPr/>
        <a:lstStyle/>
        <a:p>
          <a:endParaRPr lang="en-US"/>
        </a:p>
      </dgm:t>
    </dgm:pt>
  </dgm:ptLst>
  <dgm:cxnLst>
    <dgm:cxn modelId="{22917B8A-C7E4-4C16-B898-6B82CD87C79C}" type="presOf" srcId="{DAF107B7-D6D0-4785-BB2B-8F1B16ABC019}" destId="{084EDD00-C9C8-4577-B5D3-CCC565CDFCE7}" srcOrd="0" destOrd="0" presId="urn:microsoft.com/office/officeart/2005/8/layout/vList2"/>
    <dgm:cxn modelId="{91ECAD6E-48B7-4C08-BB21-E8661812C1C5}" srcId="{D0D6B8A5-BED7-4372-828B-C48D58B82038}" destId="{DAF107B7-D6D0-4785-BB2B-8F1B16ABC019}" srcOrd="0" destOrd="0" parTransId="{20ADC622-6561-4DD9-8BD1-3418F45EE2DC}" sibTransId="{BE571A93-18DA-4EED-95FA-17076C096C08}"/>
    <dgm:cxn modelId="{75A2B630-7A8A-4C81-B7EE-959C637B1507}" type="presOf" srcId="{D0D6B8A5-BED7-4372-828B-C48D58B82038}" destId="{E5750A51-E2B9-4B87-9C78-8823A3A8357D}" srcOrd="0" destOrd="0" presId="urn:microsoft.com/office/officeart/2005/8/layout/vList2"/>
    <dgm:cxn modelId="{8936815A-D964-47C0-8E93-20BF78BD8D6D}" type="presParOf" srcId="{E5750A51-E2B9-4B87-9C78-8823A3A8357D}" destId="{084EDD00-C9C8-4577-B5D3-CCC565CDFCE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0D6B8A5-BED7-4372-828B-C48D58B82038}" type="doc">
      <dgm:prSet loTypeId="urn:microsoft.com/office/officeart/2005/8/layout/vList2" loCatId="list" qsTypeId="urn:microsoft.com/office/officeart/2005/8/quickstyle/3d3" qsCatId="3D" csTypeId="urn:microsoft.com/office/officeart/2005/8/colors/accent2_2" csCatId="accent2" phldr="1"/>
      <dgm:spPr/>
      <dgm:t>
        <a:bodyPr/>
        <a:lstStyle/>
        <a:p>
          <a:endParaRPr lang="en-US"/>
        </a:p>
      </dgm:t>
    </dgm:pt>
    <dgm:pt modelId="{DAF107B7-D6D0-4785-BB2B-8F1B16ABC019}">
      <dgm:prSet/>
      <dgm:spPr/>
      <dgm:t>
        <a:bodyPr/>
        <a:lstStyle/>
        <a:p>
          <a:pPr algn="ctr" rtl="0"/>
          <a:r>
            <a:rPr lang="en-US" b="1" i="0" u="none" dirty="0" smtClean="0"/>
            <a:t>Annual Time &amp; Fuel Savings (continued)</a:t>
          </a:r>
          <a:endParaRPr lang="en-US" b="1" dirty="0"/>
        </a:p>
      </dgm:t>
    </dgm:pt>
    <dgm:pt modelId="{20ADC622-6561-4DD9-8BD1-3418F45EE2DC}" type="parTrans" cxnId="{91ECAD6E-48B7-4C08-BB21-E8661812C1C5}">
      <dgm:prSet/>
      <dgm:spPr/>
      <dgm:t>
        <a:bodyPr/>
        <a:lstStyle/>
        <a:p>
          <a:endParaRPr lang="en-US"/>
        </a:p>
      </dgm:t>
    </dgm:pt>
    <dgm:pt modelId="{BE571A93-18DA-4EED-95FA-17076C096C08}" type="sibTrans" cxnId="{91ECAD6E-48B7-4C08-BB21-E8661812C1C5}">
      <dgm:prSet/>
      <dgm:spPr/>
      <dgm:t>
        <a:bodyPr/>
        <a:lstStyle/>
        <a:p>
          <a:endParaRPr lang="en-US"/>
        </a:p>
      </dgm:t>
    </dgm:pt>
    <dgm:pt modelId="{E5750A51-E2B9-4B87-9C78-8823A3A8357D}" type="pres">
      <dgm:prSet presAssocID="{D0D6B8A5-BED7-4372-828B-C48D58B82038}" presName="linear" presStyleCnt="0">
        <dgm:presLayoutVars>
          <dgm:animLvl val="lvl"/>
          <dgm:resizeHandles val="exact"/>
        </dgm:presLayoutVars>
      </dgm:prSet>
      <dgm:spPr/>
      <dgm:t>
        <a:bodyPr/>
        <a:lstStyle/>
        <a:p>
          <a:endParaRPr lang="en-US"/>
        </a:p>
      </dgm:t>
    </dgm:pt>
    <dgm:pt modelId="{084EDD00-C9C8-4577-B5D3-CCC565CDFCE7}" type="pres">
      <dgm:prSet presAssocID="{DAF107B7-D6D0-4785-BB2B-8F1B16ABC019}" presName="parentText" presStyleLbl="node1" presStyleIdx="0" presStyleCnt="1" custLinFactNeighborY="-10295">
        <dgm:presLayoutVars>
          <dgm:chMax val="0"/>
          <dgm:bulletEnabled val="1"/>
        </dgm:presLayoutVars>
      </dgm:prSet>
      <dgm:spPr/>
      <dgm:t>
        <a:bodyPr/>
        <a:lstStyle/>
        <a:p>
          <a:endParaRPr lang="en-US"/>
        </a:p>
      </dgm:t>
    </dgm:pt>
  </dgm:ptLst>
  <dgm:cxnLst>
    <dgm:cxn modelId="{316C7C49-AAB7-46A9-B335-D10CA8A81D0A}" type="presOf" srcId="{DAF107B7-D6D0-4785-BB2B-8F1B16ABC019}" destId="{084EDD00-C9C8-4577-B5D3-CCC565CDFCE7}" srcOrd="0" destOrd="0" presId="urn:microsoft.com/office/officeart/2005/8/layout/vList2"/>
    <dgm:cxn modelId="{91ECAD6E-48B7-4C08-BB21-E8661812C1C5}" srcId="{D0D6B8A5-BED7-4372-828B-C48D58B82038}" destId="{DAF107B7-D6D0-4785-BB2B-8F1B16ABC019}" srcOrd="0" destOrd="0" parTransId="{20ADC622-6561-4DD9-8BD1-3418F45EE2DC}" sibTransId="{BE571A93-18DA-4EED-95FA-17076C096C08}"/>
    <dgm:cxn modelId="{0A2D016F-5048-40BF-8AED-AA78C9B8DBA8}" type="presOf" srcId="{D0D6B8A5-BED7-4372-828B-C48D58B82038}" destId="{E5750A51-E2B9-4B87-9C78-8823A3A8357D}" srcOrd="0" destOrd="0" presId="urn:microsoft.com/office/officeart/2005/8/layout/vList2"/>
    <dgm:cxn modelId="{782902A9-A053-4BAB-9D36-E5779F9DAABA}" type="presParOf" srcId="{E5750A51-E2B9-4B87-9C78-8823A3A8357D}" destId="{084EDD00-C9C8-4577-B5D3-CCC565CDFCE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0D6B8A5-BED7-4372-828B-C48D58B8203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DAF107B7-D6D0-4785-BB2B-8F1B16ABC019}">
      <dgm:prSet/>
      <dgm:spPr/>
      <dgm:t>
        <a:bodyPr/>
        <a:lstStyle/>
        <a:p>
          <a:pPr algn="ctr" rtl="0"/>
          <a:r>
            <a:rPr lang="en-US" dirty="0" smtClean="0">
              <a:latin typeface="Candara" pitchFamily="34" charset="0"/>
            </a:rPr>
            <a:t>LOS “F” (failing) Miles Comparison: Before and After</a:t>
          </a:r>
          <a:endParaRPr lang="en-US" b="1" dirty="0"/>
        </a:p>
      </dgm:t>
    </dgm:pt>
    <dgm:pt modelId="{20ADC622-6561-4DD9-8BD1-3418F45EE2DC}" type="parTrans" cxnId="{91ECAD6E-48B7-4C08-BB21-E8661812C1C5}">
      <dgm:prSet/>
      <dgm:spPr/>
      <dgm:t>
        <a:bodyPr/>
        <a:lstStyle/>
        <a:p>
          <a:endParaRPr lang="en-US"/>
        </a:p>
      </dgm:t>
    </dgm:pt>
    <dgm:pt modelId="{BE571A93-18DA-4EED-95FA-17076C096C08}" type="sibTrans" cxnId="{91ECAD6E-48B7-4C08-BB21-E8661812C1C5}">
      <dgm:prSet/>
      <dgm:spPr/>
      <dgm:t>
        <a:bodyPr/>
        <a:lstStyle/>
        <a:p>
          <a:endParaRPr lang="en-US"/>
        </a:p>
      </dgm:t>
    </dgm:pt>
    <dgm:pt modelId="{E5750A51-E2B9-4B87-9C78-8823A3A8357D}" type="pres">
      <dgm:prSet presAssocID="{D0D6B8A5-BED7-4372-828B-C48D58B82038}" presName="linear" presStyleCnt="0">
        <dgm:presLayoutVars>
          <dgm:animLvl val="lvl"/>
          <dgm:resizeHandles val="exact"/>
        </dgm:presLayoutVars>
      </dgm:prSet>
      <dgm:spPr/>
      <dgm:t>
        <a:bodyPr/>
        <a:lstStyle/>
        <a:p>
          <a:endParaRPr lang="en-US"/>
        </a:p>
      </dgm:t>
    </dgm:pt>
    <dgm:pt modelId="{084EDD00-C9C8-4577-B5D3-CCC565CDFCE7}" type="pres">
      <dgm:prSet presAssocID="{DAF107B7-D6D0-4785-BB2B-8F1B16ABC019}" presName="parentText" presStyleLbl="node1" presStyleIdx="0" presStyleCnt="1">
        <dgm:presLayoutVars>
          <dgm:chMax val="0"/>
          <dgm:bulletEnabled val="1"/>
        </dgm:presLayoutVars>
      </dgm:prSet>
      <dgm:spPr/>
      <dgm:t>
        <a:bodyPr/>
        <a:lstStyle/>
        <a:p>
          <a:endParaRPr lang="en-US"/>
        </a:p>
      </dgm:t>
    </dgm:pt>
  </dgm:ptLst>
  <dgm:cxnLst>
    <dgm:cxn modelId="{04206781-6FBC-46DD-AAFB-3F12AA5816D3}" type="presOf" srcId="{D0D6B8A5-BED7-4372-828B-C48D58B82038}" destId="{E5750A51-E2B9-4B87-9C78-8823A3A8357D}" srcOrd="0" destOrd="0" presId="urn:microsoft.com/office/officeart/2005/8/layout/vList2"/>
    <dgm:cxn modelId="{A9673D8A-A5F1-4015-ACB0-EA15D729D24B}" type="presOf" srcId="{DAF107B7-D6D0-4785-BB2B-8F1B16ABC019}" destId="{084EDD00-C9C8-4577-B5D3-CCC565CDFCE7}" srcOrd="0" destOrd="0" presId="urn:microsoft.com/office/officeart/2005/8/layout/vList2"/>
    <dgm:cxn modelId="{91ECAD6E-48B7-4C08-BB21-E8661812C1C5}" srcId="{D0D6B8A5-BED7-4372-828B-C48D58B82038}" destId="{DAF107B7-D6D0-4785-BB2B-8F1B16ABC019}" srcOrd="0" destOrd="0" parTransId="{20ADC622-6561-4DD9-8BD1-3418F45EE2DC}" sibTransId="{BE571A93-18DA-4EED-95FA-17076C096C08}"/>
    <dgm:cxn modelId="{C6470214-9B10-4BB8-8860-4A063EC00444}" type="presParOf" srcId="{E5750A51-E2B9-4B87-9C78-8823A3A8357D}" destId="{084EDD00-C9C8-4577-B5D3-CCC565CDFCE7}"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4EDD00-C9C8-4577-B5D3-CCC565CDFCE7}">
      <dsp:nvSpPr>
        <dsp:cNvPr id="0" name=""/>
        <dsp:cNvSpPr/>
      </dsp:nvSpPr>
      <dsp:spPr>
        <a:xfrm>
          <a:off x="0" y="240359"/>
          <a:ext cx="8305800" cy="4913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0">
            <a:lnSpc>
              <a:spcPct val="90000"/>
            </a:lnSpc>
            <a:spcBef>
              <a:spcPct val="0"/>
            </a:spcBef>
            <a:spcAft>
              <a:spcPct val="35000"/>
            </a:spcAft>
          </a:pPr>
          <a:r>
            <a:rPr lang="en-US" sz="2100" b="1" i="0" u="none" kern="1200" dirty="0" smtClean="0"/>
            <a:t>SR 434 from Tollgate Trail to Wayman St</a:t>
          </a:r>
          <a:endParaRPr lang="en-US" sz="2100" b="1" kern="1200" dirty="0"/>
        </a:p>
      </dsp:txBody>
      <dsp:txXfrm>
        <a:off x="0" y="240359"/>
        <a:ext cx="8305800" cy="491399"/>
      </dsp:txXfrm>
    </dsp:sp>
    <dsp:sp modelId="{6BD51527-D093-439D-9617-B21D41A3FC3E}">
      <dsp:nvSpPr>
        <dsp:cNvPr id="0" name=""/>
        <dsp:cNvSpPr/>
      </dsp:nvSpPr>
      <dsp:spPr>
        <a:xfrm>
          <a:off x="0" y="816733"/>
          <a:ext cx="8305800" cy="49139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0" u="none" kern="1200" dirty="0" smtClean="0"/>
            <a:t>Summary of Measures of Effectiveness &amp; Benefit Cost Analysis</a:t>
          </a:r>
          <a:endParaRPr lang="en-US" sz="2100" kern="1200" dirty="0"/>
        </a:p>
      </dsp:txBody>
      <dsp:txXfrm>
        <a:off x="0" y="816733"/>
        <a:ext cx="8305800" cy="4913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4EDD00-C9C8-4577-B5D3-CCC565CDFCE7}">
      <dsp:nvSpPr>
        <dsp:cNvPr id="0" name=""/>
        <dsp:cNvSpPr/>
      </dsp:nvSpPr>
      <dsp:spPr>
        <a:xfrm>
          <a:off x="0" y="17698"/>
          <a:ext cx="8610600" cy="79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en-US" sz="3400" b="1" i="0" u="none" kern="1200" dirty="0" smtClean="0"/>
            <a:t>B/C Ratio Summary – Seminole County</a:t>
          </a:r>
          <a:endParaRPr lang="en-US" sz="3400" b="1" kern="1200" dirty="0"/>
        </a:p>
      </dsp:txBody>
      <dsp:txXfrm>
        <a:off x="0" y="17698"/>
        <a:ext cx="8610600" cy="7956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4EDD00-C9C8-4577-B5D3-CCC565CDFCE7}">
      <dsp:nvSpPr>
        <dsp:cNvPr id="0" name=""/>
        <dsp:cNvSpPr/>
      </dsp:nvSpPr>
      <dsp:spPr>
        <a:xfrm>
          <a:off x="0" y="5998"/>
          <a:ext cx="8610600" cy="8189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b="1" i="0" u="none" kern="1200" dirty="0" smtClean="0"/>
            <a:t>B/C Ratio Summary – Orange County </a:t>
          </a:r>
          <a:endParaRPr lang="en-US" sz="3500" b="1" kern="1200" dirty="0"/>
        </a:p>
      </dsp:txBody>
      <dsp:txXfrm>
        <a:off x="0" y="5998"/>
        <a:ext cx="8610600" cy="81899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4EDD00-C9C8-4577-B5D3-CCC565CDFCE7}">
      <dsp:nvSpPr>
        <dsp:cNvPr id="0" name=""/>
        <dsp:cNvSpPr/>
      </dsp:nvSpPr>
      <dsp:spPr>
        <a:xfrm>
          <a:off x="0" y="5998"/>
          <a:ext cx="8610600" cy="81899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b="1" i="0" u="none" kern="1200" dirty="0" smtClean="0"/>
            <a:t>B/C Ratio Summary – City of Orlando </a:t>
          </a:r>
          <a:endParaRPr lang="en-US" sz="3500" b="1" kern="1200" dirty="0"/>
        </a:p>
      </dsp:txBody>
      <dsp:txXfrm>
        <a:off x="0" y="5998"/>
        <a:ext cx="8610600" cy="818999"/>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4EDD00-C9C8-4577-B5D3-CCC565CDFCE7}">
      <dsp:nvSpPr>
        <dsp:cNvPr id="0" name=""/>
        <dsp:cNvSpPr/>
      </dsp:nvSpPr>
      <dsp:spPr>
        <a:xfrm>
          <a:off x="0" y="6600"/>
          <a:ext cx="8610600" cy="7488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i="0" u="none" kern="1200" dirty="0" smtClean="0"/>
            <a:t>B/C Ratio Summary - Osceola </a:t>
          </a:r>
          <a:endParaRPr lang="en-US" sz="3200" b="1" kern="1200" dirty="0"/>
        </a:p>
      </dsp:txBody>
      <dsp:txXfrm>
        <a:off x="0" y="6600"/>
        <a:ext cx="8610600" cy="74880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4EDD00-C9C8-4577-B5D3-CCC565CDFCE7}">
      <dsp:nvSpPr>
        <dsp:cNvPr id="0" name=""/>
        <dsp:cNvSpPr/>
      </dsp:nvSpPr>
      <dsp:spPr>
        <a:xfrm>
          <a:off x="0" y="0"/>
          <a:ext cx="8610600" cy="67860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i="0" u="none" kern="1200" dirty="0" smtClean="0"/>
            <a:t>Annual Time &amp; Fuel Savings</a:t>
          </a:r>
          <a:endParaRPr lang="en-US" sz="2900" b="1" kern="1200" dirty="0"/>
        </a:p>
      </dsp:txBody>
      <dsp:txXfrm>
        <a:off x="0" y="0"/>
        <a:ext cx="8610600" cy="67860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4EDD00-C9C8-4577-B5D3-CCC565CDFCE7}">
      <dsp:nvSpPr>
        <dsp:cNvPr id="0" name=""/>
        <dsp:cNvSpPr/>
      </dsp:nvSpPr>
      <dsp:spPr>
        <a:xfrm>
          <a:off x="0" y="0"/>
          <a:ext cx="8610600" cy="678600"/>
        </a:xfrm>
        <a:prstGeom prst="roundRect">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b="1" i="0" u="none" kern="1200" dirty="0" smtClean="0"/>
            <a:t>Annual Time &amp; Fuel Savings (continued)</a:t>
          </a:r>
          <a:endParaRPr lang="en-US" sz="2900" b="1" kern="1200" dirty="0"/>
        </a:p>
      </dsp:txBody>
      <dsp:txXfrm>
        <a:off x="0" y="0"/>
        <a:ext cx="8610600" cy="67860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4EDD00-C9C8-4577-B5D3-CCC565CDFCE7}">
      <dsp:nvSpPr>
        <dsp:cNvPr id="0" name=""/>
        <dsp:cNvSpPr/>
      </dsp:nvSpPr>
      <dsp:spPr>
        <a:xfrm>
          <a:off x="0" y="33217"/>
          <a:ext cx="8610600" cy="6955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en-US" sz="2900" kern="1200" dirty="0" smtClean="0">
              <a:latin typeface="Candara" pitchFamily="34" charset="0"/>
            </a:rPr>
            <a:t>LOS “F” (failing) Miles Comparison: Before and After</a:t>
          </a:r>
          <a:endParaRPr lang="en-US" sz="2900" b="1" kern="1200" dirty="0"/>
        </a:p>
      </dsp:txBody>
      <dsp:txXfrm>
        <a:off x="0" y="33217"/>
        <a:ext cx="8610600" cy="69556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546ECB94-2685-4E72-AB5B-82AB671C851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61869925-B50B-4C9E-91A9-98B8596C02C2}" type="slidenum">
              <a:rPr lang="en-US" smtClean="0">
                <a:latin typeface="Arial" pitchFamily="34" charset="0"/>
              </a:rPr>
              <a:pPr/>
              <a:t>1</a:t>
            </a:fld>
            <a:endParaRPr lang="en-US" smtClean="0">
              <a:latin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
          <p:cNvSpPr>
            <a:spLocks noGrp="1" noChangeArrowheads="1"/>
          </p:cNvSpPr>
          <p:nvPr>
            <p:ph type="sldNum" sz="quarter" idx="5"/>
          </p:nvPr>
        </p:nvSpPr>
        <p:spPr>
          <a:noFill/>
        </p:spPr>
        <p:txBody>
          <a:bodyPr/>
          <a:lstStyle/>
          <a:p>
            <a:fld id="{4D0B8CCC-9FE3-4BBD-8618-777373C48EC6}" type="slidenum">
              <a:rPr lang="en-US" smtClean="0">
                <a:latin typeface="Arial" pitchFamily="34" charset="0"/>
              </a:rPr>
              <a:pPr/>
              <a:t>3</a:t>
            </a:fld>
            <a:endParaRPr lang="en-US" smtClean="0">
              <a:latin typeface="Arial" pitchFamily="3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r>
              <a:rPr lang="en-US" smtClean="0">
                <a:latin typeface="Arial" pitchFamily="34" charset="0"/>
              </a:rPr>
              <a:t>Up to 2% of total TRIP allocation to District 5 for coordinated signal retiming.  </a:t>
            </a:r>
          </a:p>
          <a:p>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0B1A82F-18E4-4659-B056-16CE174634D9}" type="slidenum">
              <a:rPr lang="en-US" sz="1200">
                <a:latin typeface="Arial" pitchFamily="34" charset="0"/>
              </a:rPr>
              <a:pPr algn="r"/>
              <a:t>4</a:t>
            </a:fld>
            <a:endParaRPr lang="en-US" sz="120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lnSpc>
                <a:spcPct val="90000"/>
              </a:lnSpc>
            </a:pPr>
            <a:r>
              <a:rPr lang="en-US" sz="900" smtClean="0">
                <a:latin typeface="Arial" pitchFamily="34" charset="0"/>
              </a:rPr>
              <a:t>There are four major elements for the Regional Crash Database System; the crash database itself, GIS map display, data analysis tool, and the reporting module.</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 The consultant, Professor Bejleri from University of Florida, is currently working on bringing the data from DHSMV and PRIDE into the system and modifying the analysis tools for our area.</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(He is also testing to make sure the data importing process is sound </a:t>
            </a:r>
          </a:p>
          <a:p>
            <a:pPr eaLnBrk="1" hangingPunct="1">
              <a:lnSpc>
                <a:spcPct val="90000"/>
              </a:lnSpc>
            </a:pPr>
            <a:r>
              <a:rPr lang="en-US" sz="900" smtClean="0">
                <a:latin typeface="Arial" pitchFamily="34" charset="0"/>
              </a:rPr>
              <a:t>and verifying the location information, such as creating street name alias table, and intersection and address matching )</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We are waiting for DHSMV to sign the MOU in order to provide us with 2004-2006 data and data for 2008 and beyond (Long-Form and FHP Short-Form)</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We have budgeted $21,800 to obtain PRIDE data from 2008-07 to 2009-04 (non-FHP Short-Form)</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After the completion of this project, which is at the end of this year, we will compare our database with the ones that local agencies have, to make sure the data matches with each other, and </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we should be able to provide accurate crash data and crash analysis for the local agencies upon their requests</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Our objective is to maintain a 5-yr complete set of crash data for the 3-county area, for both Long and Short Form crashes</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The following slides will show some of the functionality of the database and the analysis tool: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F54C9D2-223E-4227-839F-FA3AB255B45A}" type="slidenum">
              <a:rPr lang="en-US" sz="1200">
                <a:latin typeface="Arial" pitchFamily="34" charset="0"/>
              </a:rPr>
              <a:pPr algn="r"/>
              <a:t>5</a:t>
            </a:fld>
            <a:endParaRPr lang="en-US" sz="120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90000"/>
              </a:lnSpc>
            </a:pPr>
            <a:r>
              <a:rPr lang="en-US" sz="900" smtClean="0">
                <a:latin typeface="Arial" pitchFamily="34" charset="0"/>
              </a:rPr>
              <a:t>There are four major elements for the Regional Crash Database System; the crash database itself, GIS map display, data analysis tool, and the reporting module.</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 The consultant, Professor Bejleri from University of Florida, is currently working on bringing the data from DHSMV and PRIDE into the system and modifying the analysis tools for our area.</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(He is also testing to make sure the data importing process is sound </a:t>
            </a:r>
          </a:p>
          <a:p>
            <a:pPr eaLnBrk="1" hangingPunct="1">
              <a:lnSpc>
                <a:spcPct val="90000"/>
              </a:lnSpc>
            </a:pPr>
            <a:r>
              <a:rPr lang="en-US" sz="900" smtClean="0">
                <a:latin typeface="Arial" pitchFamily="34" charset="0"/>
              </a:rPr>
              <a:t>and verifying the location information, such as creating street name alias table, and intersection and address matching )</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We are waiting for DHSMV to sign the MOU in order to provide us with 2004-2006 data and data for 2008 and beyond (Long-Form and FHP Short-Form)</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We have budgeted $21,800 to obtain PRIDE data from 2008-07 to 2009-04 (non-FHP Short-Form)</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After the completion of this project, which is at the end of this year, we will compare our database with the ones that local agencies have, to make sure the data matches with each other, and </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we should be able to provide accurate crash data and crash analysis for the local agencies upon their requests</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Our objective is to maintain a 5-yr complete set of crash data for the 3-county area, for both Long and Short Form crashes</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The following slides will show some of the functionality of the database and the analysis tool: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7183EC-30E0-4383-A4D2-6B19B63BF122}" type="slidenum">
              <a:rPr lang="en-US" sz="1200">
                <a:latin typeface="Arial" pitchFamily="34" charset="0"/>
              </a:rPr>
              <a:pPr algn="r"/>
              <a:t>18</a:t>
            </a:fld>
            <a:endParaRPr lang="en-US" sz="120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lnSpc>
                <a:spcPct val="90000"/>
              </a:lnSpc>
            </a:pPr>
            <a:r>
              <a:rPr lang="en-US" sz="900" smtClean="0">
                <a:latin typeface="Arial" pitchFamily="34" charset="0"/>
              </a:rPr>
              <a:t>There are four major elements for the Regional Crash Database System; the crash database itself, GIS map display, data analysis tool, and the reporting module.</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 The consultant, Professor Bejleri from University of Florida, is currently working on bringing the data from DHSMV and PRIDE into the system and modifying the analysis tools for our area.</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(He is also testing to make sure the data importing process is sound </a:t>
            </a:r>
          </a:p>
          <a:p>
            <a:pPr eaLnBrk="1" hangingPunct="1">
              <a:lnSpc>
                <a:spcPct val="90000"/>
              </a:lnSpc>
            </a:pPr>
            <a:r>
              <a:rPr lang="en-US" sz="900" smtClean="0">
                <a:latin typeface="Arial" pitchFamily="34" charset="0"/>
              </a:rPr>
              <a:t>and verifying the location information, such as creating street name alias table, and intersection and address matching )</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We are waiting for DHSMV to sign the MOU in order to provide us with 2004-2006 data and data for 2008 and beyond (Long-Form and FHP Short-Form)</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We have budgeted $21,800 to obtain PRIDE data from 2008-07 to 2009-04 (non-FHP Short-Form)</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After the completion of this project, which is at the end of this year, we will compare our database with the ones that local agencies have, to make sure the data matches with each other, and </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we should be able to provide accurate crash data and crash analysis for the local agencies upon their requests</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Our objective is to maintain a 5-yr complete set of crash data for the 3-county area, for both Long and Short Form crashes</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The following slides will show some of the functionality of the database and the analysis tool: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E43FC6C-C679-45FC-B442-2A9C46032E95}" type="slidenum">
              <a:rPr lang="en-US" sz="1200">
                <a:latin typeface="Arial" pitchFamily="34" charset="0"/>
              </a:rPr>
              <a:pPr algn="r"/>
              <a:t>19</a:t>
            </a:fld>
            <a:endParaRPr lang="en-US" sz="120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lnSpc>
                <a:spcPct val="90000"/>
              </a:lnSpc>
            </a:pPr>
            <a:r>
              <a:rPr lang="en-US" sz="900" smtClean="0">
                <a:latin typeface="Arial" pitchFamily="34" charset="0"/>
              </a:rPr>
              <a:t>There are four major elements for the Regional Crash Database System; the crash database itself, GIS map display, data analysis tool, and the reporting module.</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 The consultant, Professor Bejleri from University of Florida, is currently working on bringing the data from DHSMV and PRIDE into the system and modifying the analysis tools for our area.</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(He is also testing to make sure the data importing process is sound </a:t>
            </a:r>
          </a:p>
          <a:p>
            <a:pPr eaLnBrk="1" hangingPunct="1">
              <a:lnSpc>
                <a:spcPct val="90000"/>
              </a:lnSpc>
            </a:pPr>
            <a:r>
              <a:rPr lang="en-US" sz="900" smtClean="0">
                <a:latin typeface="Arial" pitchFamily="34" charset="0"/>
              </a:rPr>
              <a:t>and verifying the location information, such as creating street name alias table, and intersection and address matching )</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We are waiting for DHSMV to sign the MOU in order to provide us with 2004-2006 data and data for 2008 and beyond (Long-Form and FHP Short-Form)</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We have budgeted $21,800 to obtain PRIDE data from 2008-07 to 2009-04 (non-FHP Short-Form)</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After the completion of this project, which is at the end of this year, we will compare our database with the ones that local agencies have, to make sure the data matches with each other, and </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we should be able to provide accurate crash data and crash analysis for the local agencies upon their requests</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Our objective is to maintain a 5-yr complete set of crash data for the 3-county area, for both Long and Short Form crashes</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The following slides will show some of the functionality of the database and the analysis tool: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BD5E55D-387F-42ED-BF5B-5F13F8115189}" type="slidenum">
              <a:rPr lang="en-US" sz="1200">
                <a:latin typeface="Arial" pitchFamily="34" charset="0"/>
              </a:rPr>
              <a:pPr algn="r"/>
              <a:t>26</a:t>
            </a:fld>
            <a:endParaRPr lang="en-US" sz="120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lnSpc>
                <a:spcPct val="90000"/>
              </a:lnSpc>
            </a:pPr>
            <a:r>
              <a:rPr lang="en-US" sz="900" smtClean="0">
                <a:latin typeface="Arial" pitchFamily="34" charset="0"/>
              </a:rPr>
              <a:t>There are four major elements for the Regional Crash Database System; the crash database itself, GIS map display, data analysis tool, and the reporting module.</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 The consultant, Professor Bejleri from University of Florida, is currently working on bringing the data from DHSMV and PRIDE into the system and modifying the analysis tools for our area.</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(He is also testing to make sure the data importing process is sound </a:t>
            </a:r>
          </a:p>
          <a:p>
            <a:pPr eaLnBrk="1" hangingPunct="1">
              <a:lnSpc>
                <a:spcPct val="90000"/>
              </a:lnSpc>
            </a:pPr>
            <a:r>
              <a:rPr lang="en-US" sz="900" smtClean="0">
                <a:latin typeface="Arial" pitchFamily="34" charset="0"/>
              </a:rPr>
              <a:t>and verifying the location information, such as creating street name alias table, and intersection and address matching )</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We are waiting for DHSMV to sign the MOU in order to provide us with 2004-2006 data and data for 2008 and beyond (Long-Form and FHP Short-Form)</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We have budgeted $21,800 to obtain PRIDE data from 2008-07 to 2009-04 (non-FHP Short-Form)</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After the completion of this project, which is at the end of this year, we will compare our database with the ones that local agencies have, to make sure the data matches with each other, and </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we should be able to provide accurate crash data and crash analysis for the local agencies upon their requests</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Our objective is to maintain a 5-yr complete set of crash data for the 3-county area, for both Long and Short Form crashes</a:t>
            </a:r>
          </a:p>
          <a:p>
            <a:pPr eaLnBrk="1" hangingPunct="1">
              <a:lnSpc>
                <a:spcPct val="90000"/>
              </a:lnSpc>
            </a:pPr>
            <a:endParaRPr lang="en-US" sz="900" smtClean="0">
              <a:latin typeface="Arial" pitchFamily="34" charset="0"/>
            </a:endParaRPr>
          </a:p>
          <a:p>
            <a:pPr eaLnBrk="1" hangingPunct="1">
              <a:lnSpc>
                <a:spcPct val="90000"/>
              </a:lnSpc>
            </a:pPr>
            <a:r>
              <a:rPr lang="en-US" sz="900" smtClean="0">
                <a:latin typeface="Arial" pitchFamily="34" charset="0"/>
              </a:rPr>
              <a:t>The following slides will show some of the functionality of the database and the analysis tool: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E6B26112-D111-4372-8EA7-68DBB7CA42AA}" type="slidenum">
              <a:rPr lang="en-US" smtClean="0">
                <a:latin typeface="Arial" pitchFamily="34" charset="0"/>
              </a:rPr>
              <a:pPr/>
              <a:t>27</a:t>
            </a:fld>
            <a:endParaRPr lang="en-US" smtClean="0">
              <a:latin typeface="Arial" pitchFamily="3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D8A989-882F-4977-85FC-702DA20C4A8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9965F8-B6B8-49F4-B449-13257DD7189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1A5650-AA30-4027-B2CC-ECA233BDA4F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9E740B-07D3-4E3C-BB02-0B33E265519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5F730F-3246-462A-9395-07DB434E996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DDF161-952D-41D6-ACC8-2C034787CCD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8A50DB-0D66-4000-99C7-D1E613DEBE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38CE49A-86D9-4DF8-A4A6-60E9DA90D82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3C369A4-90D2-4DA8-9375-C9CD6A25072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FA0149-5582-4F73-8D17-5D61FE36086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04ED407-197E-4499-ACD0-8D6C068A2B4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2C7246F4-EF18-401E-AA29-DDC79D9645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1470025"/>
          </a:xfrm>
        </p:spPr>
        <p:txBody>
          <a:bodyPr/>
          <a:lstStyle/>
          <a:p>
            <a:pPr eaLnBrk="1" hangingPunct="1"/>
            <a:r>
              <a:rPr lang="en-US" b="1" smtClean="0">
                <a:solidFill>
                  <a:schemeClr val="bg1"/>
                </a:solidFill>
                <a:latin typeface="Gill Sans MT" pitchFamily="34" charset="0"/>
              </a:rPr>
              <a:t>Integrating Operations into a Metropolitan Transportation Plan </a:t>
            </a:r>
          </a:p>
        </p:txBody>
      </p:sp>
      <p:sp>
        <p:nvSpPr>
          <p:cNvPr id="2051" name="Subtitle 3"/>
          <p:cNvSpPr>
            <a:spLocks noGrp="1"/>
          </p:cNvSpPr>
          <p:nvPr>
            <p:ph type="subTitle" idx="1"/>
          </p:nvPr>
        </p:nvSpPr>
        <p:spPr>
          <a:xfrm>
            <a:off x="838200" y="4876800"/>
            <a:ext cx="6934200" cy="1219200"/>
          </a:xfrm>
        </p:spPr>
        <p:txBody>
          <a:bodyPr/>
          <a:lstStyle/>
          <a:p>
            <a:pPr eaLnBrk="1" hangingPunct="1"/>
            <a:r>
              <a:rPr lang="en-US" sz="2400" dirty="0" smtClean="0">
                <a:solidFill>
                  <a:schemeClr val="bg1"/>
                </a:solidFill>
              </a:rPr>
              <a:t>AMPO Operations Working Group Meeting</a:t>
            </a:r>
          </a:p>
          <a:p>
            <a:pPr eaLnBrk="1" hangingPunct="1"/>
            <a:r>
              <a:rPr lang="en-US" sz="2400" dirty="0" smtClean="0">
                <a:solidFill>
                  <a:schemeClr val="bg1"/>
                </a:solidFill>
              </a:rPr>
              <a:t>Boston, MA </a:t>
            </a:r>
          </a:p>
          <a:p>
            <a:pPr eaLnBrk="1" hangingPunct="1"/>
            <a:r>
              <a:rPr lang="en-US" sz="2400" dirty="0" smtClean="0">
                <a:solidFill>
                  <a:schemeClr val="bg1"/>
                </a:solidFill>
              </a:rPr>
              <a:t>2010 </a:t>
            </a:r>
          </a:p>
          <a:p>
            <a:pPr eaLnBrk="1" hangingPunct="1"/>
            <a:endParaRPr lang="en-US" sz="2400" dirty="0" smtClean="0">
              <a:solidFill>
                <a:schemeClr val="bg1"/>
              </a:solidFill>
            </a:endParaRPr>
          </a:p>
          <a:p>
            <a:pPr algn="l" eaLnBrk="1" hangingPunct="1"/>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solidFill>
                  <a:schemeClr val="tx1"/>
                </a:solidFill>
                <a:latin typeface="Book Antiqua" pitchFamily="18" charset="0"/>
              </a:rPr>
              <a:t>FY 09 Signal Retiming</a:t>
            </a:r>
            <a:br>
              <a:rPr lang="en-US" dirty="0" smtClean="0">
                <a:solidFill>
                  <a:schemeClr val="tx1"/>
                </a:solidFill>
                <a:latin typeface="Book Antiqua" pitchFamily="18" charset="0"/>
              </a:rPr>
            </a:br>
            <a:r>
              <a:rPr lang="en-US" dirty="0" smtClean="0">
                <a:solidFill>
                  <a:schemeClr val="tx1"/>
                </a:solidFill>
                <a:latin typeface="Book Antiqua" pitchFamily="18" charset="0"/>
              </a:rPr>
              <a:t>B-C Analysis Calculations</a:t>
            </a:r>
            <a:endParaRPr lang="en-US" dirty="0">
              <a:solidFill>
                <a:schemeClr val="tx1"/>
              </a:solidFill>
              <a:latin typeface="Gill Sans MT" pitchFamily="34" charset="0"/>
            </a:endParaRPr>
          </a:p>
        </p:txBody>
      </p:sp>
      <p:graphicFrame>
        <p:nvGraphicFramePr>
          <p:cNvPr id="5" name="Diagram 4"/>
          <p:cNvGraphicFramePr/>
          <p:nvPr/>
        </p:nvGraphicFramePr>
        <p:xfrm>
          <a:off x="381000" y="1676400"/>
          <a:ext cx="8305800" cy="1523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Table 5"/>
          <p:cNvGraphicFramePr>
            <a:graphicFrameLocks noGrp="1"/>
          </p:cNvGraphicFramePr>
          <p:nvPr/>
        </p:nvGraphicFramePr>
        <p:xfrm>
          <a:off x="304798" y="3124197"/>
          <a:ext cx="8458202" cy="3505200"/>
        </p:xfrm>
        <a:graphic>
          <a:graphicData uri="http://schemas.openxmlformats.org/drawingml/2006/table">
            <a:tbl>
              <a:tblPr/>
              <a:tblGrid>
                <a:gridCol w="3712626"/>
                <a:gridCol w="1287443"/>
                <a:gridCol w="1152710"/>
                <a:gridCol w="958098"/>
                <a:gridCol w="1347325"/>
              </a:tblGrid>
              <a:tr h="316042">
                <a:tc>
                  <a:txBody>
                    <a:bodyPr/>
                    <a:lstStyle/>
                    <a:p>
                      <a:pPr algn="ctr" fontAlgn="b"/>
                      <a:r>
                        <a:rPr lang="en-US" sz="1200" b="1" i="0" u="none" strike="noStrike" dirty="0">
                          <a:solidFill>
                            <a:srgbClr val="FFFFFF"/>
                          </a:solidFill>
                          <a:latin typeface="Book Antiqua"/>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6">
                        <a:lumMod val="75000"/>
                      </a:schemeClr>
                    </a:solidFill>
                  </a:tcPr>
                </a:tc>
                <a:tc gridSpan="2">
                  <a:txBody>
                    <a:bodyPr/>
                    <a:lstStyle/>
                    <a:p>
                      <a:pPr algn="ctr" fontAlgn="b"/>
                      <a:r>
                        <a:rPr lang="en-US" sz="1200" b="1" i="0" u="none" strike="noStrike" dirty="0">
                          <a:solidFill>
                            <a:srgbClr val="FFFFFF"/>
                          </a:solidFill>
                          <a:latin typeface="Book Antiqua"/>
                        </a:rPr>
                        <a:t>AM PEAK HOUR</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US"/>
                    </a:p>
                  </a:txBody>
                  <a:tcPr/>
                </a:tc>
                <a:tc gridSpan="2">
                  <a:txBody>
                    <a:bodyPr/>
                    <a:lstStyle/>
                    <a:p>
                      <a:pPr algn="ctr" fontAlgn="b"/>
                      <a:r>
                        <a:rPr lang="en-US" sz="1200" b="1" i="0" u="none" strike="noStrike" dirty="0">
                          <a:solidFill>
                            <a:srgbClr val="FFFFFF"/>
                          </a:solidFill>
                          <a:latin typeface="Book Antiqua"/>
                        </a:rPr>
                        <a:t>PM PEAK HOUR</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75000"/>
                      </a:schemeClr>
                    </a:solidFill>
                  </a:tcPr>
                </a:tc>
                <a:tc hMerge="1">
                  <a:txBody>
                    <a:bodyPr/>
                    <a:lstStyle/>
                    <a:p>
                      <a:endParaRPr lang="en-US"/>
                    </a:p>
                  </a:txBody>
                  <a:tcPr/>
                </a:tc>
              </a:tr>
              <a:tr h="301677">
                <a:tc>
                  <a:txBody>
                    <a:bodyPr/>
                    <a:lstStyle/>
                    <a:p>
                      <a:pPr algn="ctr" fontAlgn="b"/>
                      <a:r>
                        <a:rPr lang="en-US" sz="1200" b="1" i="0" u="none" strike="noStrike" dirty="0">
                          <a:solidFill>
                            <a:srgbClr val="FFFFFF"/>
                          </a:solidFill>
                          <a:latin typeface="Book Antiqua"/>
                        </a:rPr>
                        <a:t>MOE's</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US" sz="1200" b="1" i="0" u="none" strike="noStrike" dirty="0">
                          <a:solidFill>
                            <a:srgbClr val="FFFFFF"/>
                          </a:solidFill>
                          <a:latin typeface="Book Antiqua"/>
                        </a:rPr>
                        <a:t>Before</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US" sz="1200" b="1" i="0" u="none" strike="noStrike" dirty="0">
                          <a:solidFill>
                            <a:srgbClr val="FFFFFF"/>
                          </a:solidFill>
                          <a:latin typeface="Book Antiqua"/>
                        </a:rPr>
                        <a:t>After</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US" sz="1200" b="1" i="0" u="none" strike="noStrike" dirty="0">
                          <a:solidFill>
                            <a:srgbClr val="FFFFFF"/>
                          </a:solidFill>
                          <a:latin typeface="Book Antiqua"/>
                        </a:rPr>
                        <a:t>Before</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b"/>
                      <a:r>
                        <a:rPr lang="en-US" sz="1200" b="1" i="0" u="none" strike="noStrike" dirty="0">
                          <a:solidFill>
                            <a:srgbClr val="FFFFFF"/>
                          </a:solidFill>
                          <a:latin typeface="Book Antiqua"/>
                        </a:rPr>
                        <a:t>After</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75000"/>
                      </a:schemeClr>
                    </a:solidFill>
                  </a:tcPr>
                </a:tc>
              </a:tr>
              <a:tr h="272946">
                <a:tc>
                  <a:txBody>
                    <a:bodyPr/>
                    <a:lstStyle/>
                    <a:p>
                      <a:pPr algn="ctr" fontAlgn="b"/>
                      <a:r>
                        <a:rPr lang="en-US" sz="1200" b="0" i="0" u="none" strike="noStrike" dirty="0">
                          <a:latin typeface="Book Antiqua"/>
                        </a:rPr>
                        <a:t>Total Travel Time (vehicle - hrs)</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Book Antiqua"/>
                        </a:rPr>
                        <a:t>268.46</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Book Antiqua"/>
                        </a:rPr>
                        <a:t>216.75</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a:latin typeface="Book Antiqua"/>
                        </a:rPr>
                        <a:t>375.46</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ctr" fontAlgn="b"/>
                      <a:r>
                        <a:rPr lang="en-US" sz="1200" b="0" i="0" u="none" strike="noStrike" dirty="0">
                          <a:latin typeface="Book Antiqua"/>
                        </a:rPr>
                        <a:t>257.36</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r>
              <a:tr h="272946">
                <a:tc>
                  <a:txBody>
                    <a:bodyPr/>
                    <a:lstStyle/>
                    <a:p>
                      <a:pPr algn="ctr" fontAlgn="b"/>
                      <a:r>
                        <a:rPr lang="en-US" sz="1200" b="0" i="0" u="none" strike="noStrike" dirty="0">
                          <a:latin typeface="Book Antiqua"/>
                        </a:rPr>
                        <a:t>Total Fuel Consumption (gallons)</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Book Antiqua"/>
                        </a:rPr>
                        <a:t>240.74</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Book Antiqua"/>
                        </a:rPr>
                        <a:t>232.83</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Book Antiqua"/>
                        </a:rPr>
                        <a:t>267.26</a:t>
                      </a:r>
                    </a:p>
                  </a:txBody>
                  <a:tcPr marL="9525" marR="9525" marT="9525" marB="0" anchor="b">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fontAlgn="b"/>
                      <a:r>
                        <a:rPr lang="en-US" sz="1200" b="0" i="0" u="none" strike="noStrike">
                          <a:latin typeface="Book Antiqua"/>
                        </a:rPr>
                        <a:t>262.71</a:t>
                      </a:r>
                    </a:p>
                  </a:txBody>
                  <a:tcPr marL="9525" marR="9525" marT="9525" marB="0" anchor="b">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r>
              <a:tr h="287312">
                <a:tc>
                  <a:txBody>
                    <a:bodyPr/>
                    <a:lstStyle/>
                    <a:p>
                      <a:pPr algn="ctr" fontAlgn="b"/>
                      <a:endParaRPr lang="en-US" sz="1200" b="0" i="0" u="none" strike="noStrike" dirty="0">
                        <a:latin typeface="Book Antiqua"/>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latin typeface="Book Antiqua"/>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latin typeface="Book Antiqua"/>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latin typeface="Book Antiqua"/>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fontAlgn="b"/>
                      <a:endParaRPr lang="en-US" sz="1200" b="0" i="0" u="none" strike="noStrike">
                        <a:latin typeface="Book Antiqua"/>
                      </a:endParaRPr>
                    </a:p>
                  </a:txBody>
                  <a:tcPr marL="9525" marR="9525"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301677">
                <a:tc>
                  <a:txBody>
                    <a:bodyPr/>
                    <a:lstStyle/>
                    <a:p>
                      <a:pPr algn="ctr" fontAlgn="b"/>
                      <a:r>
                        <a:rPr lang="en-US" sz="1200" b="1" i="0" u="none" strike="noStrike" dirty="0">
                          <a:solidFill>
                            <a:srgbClr val="FFFFFF"/>
                          </a:solidFill>
                          <a:latin typeface="Book Antiqua"/>
                        </a:rPr>
                        <a: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chemeClr val="accent6">
                        <a:lumMod val="75000"/>
                      </a:schemeClr>
                    </a:solidFill>
                  </a:tcPr>
                </a:tc>
                <a:tc rowSpan="2" gridSpan="2">
                  <a:txBody>
                    <a:bodyPr/>
                    <a:lstStyle/>
                    <a:p>
                      <a:pPr algn="ctr" fontAlgn="ctr"/>
                      <a:r>
                        <a:rPr lang="en-US" sz="1200" b="1" i="0" u="none" strike="noStrike" dirty="0">
                          <a:solidFill>
                            <a:srgbClr val="FFFFFF"/>
                          </a:solidFill>
                          <a:latin typeface="Book Antiqua"/>
                        </a:rPr>
                        <a:t>AM PEAK HOUR</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75000"/>
                      </a:schemeClr>
                    </a:solidFill>
                  </a:tcPr>
                </a:tc>
                <a:tc rowSpan="2" hMerge="1">
                  <a:txBody>
                    <a:bodyPr/>
                    <a:lstStyle/>
                    <a:p>
                      <a:endParaRPr lang="en-US"/>
                    </a:p>
                  </a:txBody>
                  <a:tcPr/>
                </a:tc>
                <a:tc rowSpan="2" gridSpan="2">
                  <a:txBody>
                    <a:bodyPr/>
                    <a:lstStyle/>
                    <a:p>
                      <a:pPr algn="ctr" fontAlgn="ctr"/>
                      <a:r>
                        <a:rPr lang="en-US" sz="1200" b="1" i="0" u="none" strike="noStrike" dirty="0">
                          <a:solidFill>
                            <a:srgbClr val="FFFFFF"/>
                          </a:solidFill>
                          <a:latin typeface="Book Antiqua"/>
                        </a:rPr>
                        <a:t>PM PEAK HOUR</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6">
                        <a:lumMod val="75000"/>
                      </a:schemeClr>
                    </a:solidFill>
                  </a:tcPr>
                </a:tc>
                <a:tc rowSpan="2" hMerge="1">
                  <a:txBody>
                    <a:bodyPr/>
                    <a:lstStyle/>
                    <a:p>
                      <a:endParaRPr lang="en-US"/>
                    </a:p>
                  </a:txBody>
                  <a:tcPr/>
                </a:tc>
              </a:tr>
              <a:tr h="301677">
                <a:tc>
                  <a:txBody>
                    <a:bodyPr/>
                    <a:lstStyle/>
                    <a:p>
                      <a:pPr algn="ctr" fontAlgn="b"/>
                      <a:r>
                        <a:rPr lang="en-US" sz="1200" b="1" i="0" u="none" strike="noStrike" dirty="0">
                          <a:solidFill>
                            <a:srgbClr val="FFFFFF"/>
                          </a:solidFill>
                          <a:latin typeface="Book Antiqua"/>
                        </a:rPr>
                        <a:t>BENEFITS</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solidFill>
                      <a:schemeClr val="accent6">
                        <a:lumMod val="75000"/>
                      </a:schemeClr>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r>
              <a:tr h="272946">
                <a:tc>
                  <a:txBody>
                    <a:bodyPr/>
                    <a:lstStyle/>
                    <a:p>
                      <a:pPr algn="ctr" fontAlgn="b"/>
                      <a:r>
                        <a:rPr lang="en-US" sz="1200" b="0" i="0" u="none" strike="noStrike" dirty="0">
                          <a:latin typeface="Book Antiqua"/>
                        </a:rPr>
                        <a:t>User Benefit Per Day</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gridSpan="2">
                  <a:txBody>
                    <a:bodyPr/>
                    <a:lstStyle/>
                    <a:p>
                      <a:pPr algn="ctr" fontAlgn="b"/>
                      <a:r>
                        <a:rPr lang="en-US" sz="1200" b="0" i="0" u="none" strike="noStrike">
                          <a:latin typeface="Book Antiqua"/>
                        </a:rPr>
                        <a:t>$897.59</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1200" b="0" i="0" u="none" strike="noStrike">
                          <a:latin typeface="Book Antiqua"/>
                        </a:rPr>
                        <a:t>$2,009.47</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hMerge="1">
                  <a:txBody>
                    <a:bodyPr/>
                    <a:lstStyle/>
                    <a:p>
                      <a:endParaRPr lang="en-US"/>
                    </a:p>
                  </a:txBody>
                  <a:tcPr/>
                </a:tc>
              </a:tr>
              <a:tr h="301677">
                <a:tc>
                  <a:txBody>
                    <a:bodyPr/>
                    <a:lstStyle/>
                    <a:p>
                      <a:pPr algn="ctr" fontAlgn="b"/>
                      <a:r>
                        <a:rPr lang="en-US" sz="1200" b="1" i="0" u="none" strike="noStrike" dirty="0">
                          <a:latin typeface="Book Antiqua"/>
                        </a:rPr>
                        <a:t>Annual User Benefit</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1200" b="1" i="0" u="none" strike="noStrike">
                          <a:latin typeface="Book Antiqua"/>
                        </a:rPr>
                        <a:t>$269,276.83</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1" i="0" u="none" strike="noStrike">
                          <a:latin typeface="Book Antiqua"/>
                        </a:rPr>
                        <a:t>$602,841.66</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301677">
                <a:tc>
                  <a:txBody>
                    <a:bodyPr/>
                    <a:lstStyle/>
                    <a:p>
                      <a:pPr algn="ctr" fontAlgn="b"/>
                      <a:r>
                        <a:rPr lang="en-US" sz="1200" b="1" i="0" u="none" strike="noStrike" dirty="0">
                          <a:latin typeface="Book Antiqua"/>
                        </a:rPr>
                        <a:t>Total Annual User Benefit </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en-US" sz="1200" b="1" i="0" u="none" strike="noStrike" dirty="0">
                          <a:latin typeface="Book Antiqua"/>
                        </a:rPr>
                        <a:t>$872,118.48</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72946">
                <a:tc>
                  <a:txBody>
                    <a:bodyPr/>
                    <a:lstStyle/>
                    <a:p>
                      <a:pPr algn="ctr" fontAlgn="b"/>
                      <a:r>
                        <a:rPr lang="en-US" sz="1200" b="0" i="0" u="none" strike="noStrike">
                          <a:latin typeface="Book Antiqua"/>
                        </a:rPr>
                        <a:t>Total Signal Retiming Annual Cost</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en-US" sz="1200" b="0" i="0" u="none" strike="noStrike" dirty="0">
                          <a:latin typeface="Book Antiqua"/>
                        </a:rPr>
                        <a:t>$11,926.92</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301677">
                <a:tc>
                  <a:txBody>
                    <a:bodyPr/>
                    <a:lstStyle/>
                    <a:p>
                      <a:pPr algn="ctr" fontAlgn="b"/>
                      <a:r>
                        <a:rPr lang="en-US" sz="1200" b="1" i="0" u="none" strike="noStrike">
                          <a:latin typeface="Book Antiqua"/>
                        </a:rPr>
                        <a:t>User Benefit / Cost Ratio</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4">
                  <a:txBody>
                    <a:bodyPr/>
                    <a:lstStyle/>
                    <a:p>
                      <a:pPr algn="ctr" fontAlgn="b"/>
                      <a:r>
                        <a:rPr lang="en-US" sz="1200" b="1" i="0" u="none" strike="noStrike" dirty="0">
                          <a:latin typeface="Book Antiqua"/>
                        </a:rPr>
                        <a:t>73.12</a:t>
                      </a:r>
                    </a:p>
                  </a:txBody>
                  <a:tcPr marL="9525"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304800" y="609600"/>
          <a:ext cx="8610600" cy="83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p:cNvGraphicFramePr>
            <a:graphicFrameLocks noGrp="1"/>
          </p:cNvGraphicFramePr>
          <p:nvPr/>
        </p:nvGraphicFramePr>
        <p:xfrm>
          <a:off x="380998" y="1600202"/>
          <a:ext cx="8458201" cy="4724397"/>
        </p:xfrm>
        <a:graphic>
          <a:graphicData uri="http://schemas.openxmlformats.org/drawingml/2006/table">
            <a:tbl>
              <a:tblPr firstRow="1" bandRow="1">
                <a:tableStyleId>{2A488322-F2BA-4B5B-9748-0D474271808F}</a:tableStyleId>
              </a:tblPr>
              <a:tblGrid>
                <a:gridCol w="668803"/>
                <a:gridCol w="1388599"/>
                <a:gridCol w="1725829"/>
                <a:gridCol w="1387517"/>
                <a:gridCol w="1171238"/>
                <a:gridCol w="1171238"/>
                <a:gridCol w="944977"/>
              </a:tblGrid>
              <a:tr h="829815">
                <a:tc>
                  <a:txBody>
                    <a:bodyPr/>
                    <a:lstStyle/>
                    <a:p>
                      <a:pPr algn="ctr" fontAlgn="ctr"/>
                      <a:r>
                        <a:rPr lang="en-US" sz="1400" u="none" strike="noStrike" dirty="0">
                          <a:latin typeface="Candara" pitchFamily="34" charset="0"/>
                        </a:rPr>
                        <a:t>S No.</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Street</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From</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To</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Annual User Benefit</a:t>
                      </a:r>
                      <a:endParaRPr lang="en-US" sz="1400" b="1" i="0" u="none" strike="noStrike" dirty="0">
                        <a:solidFill>
                          <a:srgbClr val="FFFFFF"/>
                        </a:solidFill>
                        <a:latin typeface="Candara" pitchFamily="34" charset="0"/>
                      </a:endParaRPr>
                    </a:p>
                  </a:txBody>
                  <a:tcPr marL="9525" marR="9525" marT="9525" marB="0" anchor="ctr">
                    <a:solidFill>
                      <a:srgbClr val="FF9933"/>
                    </a:solidFill>
                  </a:tcPr>
                </a:tc>
                <a:tc>
                  <a:txBody>
                    <a:bodyPr/>
                    <a:lstStyle/>
                    <a:p>
                      <a:pPr algn="ctr" fontAlgn="ctr"/>
                      <a:r>
                        <a:rPr lang="en-US" sz="1400" u="none" strike="noStrike" dirty="0">
                          <a:latin typeface="Candara" pitchFamily="34" charset="0"/>
                        </a:rPr>
                        <a:t>Annual Cost</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B/C Ratio</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r>
              <a:tr h="436059">
                <a:tc>
                  <a:txBody>
                    <a:bodyPr/>
                    <a:lstStyle/>
                    <a:p>
                      <a:pPr algn="ctr" fontAlgn="b"/>
                      <a:r>
                        <a:rPr lang="en-US" sz="1400" u="none" strike="noStrike" dirty="0">
                          <a:latin typeface="Candara" pitchFamily="34" charset="0"/>
                        </a:rPr>
                        <a:t>1</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US 17/92</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a:latin typeface="Candara" pitchFamily="34" charset="0"/>
                        </a:rPr>
                        <a:t>SR 46 (1st St)</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a:latin typeface="Candara" pitchFamily="34" charset="0"/>
                        </a:rPr>
                        <a:t>3rd St</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$91,803.70</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a:latin typeface="Candara" pitchFamily="34" charset="0"/>
                        </a:rPr>
                        <a:t>$3,905.78</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600" b="1" u="none" strike="noStrike" dirty="0">
                          <a:solidFill>
                            <a:schemeClr val="accent6">
                              <a:lumMod val="50000"/>
                            </a:schemeClr>
                          </a:solidFill>
                          <a:latin typeface="Candara" pitchFamily="34" charset="0"/>
                        </a:rPr>
                        <a:t>23.50</a:t>
                      </a:r>
                      <a:endParaRPr lang="en-US" sz="1600" b="1" i="0" u="none" strike="noStrike" dirty="0">
                        <a:solidFill>
                          <a:schemeClr val="accent6">
                            <a:lumMod val="50000"/>
                          </a:schemeClr>
                        </a:solidFill>
                        <a:latin typeface="Candara" pitchFamily="34" charset="0"/>
                      </a:endParaRPr>
                    </a:p>
                  </a:txBody>
                  <a:tcPr marL="7200" marR="7200" marT="7200" marB="0" anchor="ctr"/>
                </a:tc>
              </a:tr>
              <a:tr h="436059">
                <a:tc>
                  <a:txBody>
                    <a:bodyPr/>
                    <a:lstStyle/>
                    <a:p>
                      <a:pPr algn="ctr" fontAlgn="b"/>
                      <a:r>
                        <a:rPr lang="en-US" sz="1400" u="none" strike="noStrike">
                          <a:latin typeface="Candara" pitchFamily="34" charset="0"/>
                        </a:rPr>
                        <a:t>2</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SR 434</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Sand Lake Rd</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a:latin typeface="Candara" pitchFamily="34" charset="0"/>
                        </a:rPr>
                        <a:t>Jamestown Blvd</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$97,494.71</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a:latin typeface="Candara" pitchFamily="34" charset="0"/>
                        </a:rPr>
                        <a:t>$3,861.20</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600" b="1" u="none" strike="noStrike" dirty="0">
                          <a:solidFill>
                            <a:schemeClr val="accent6">
                              <a:lumMod val="50000"/>
                            </a:schemeClr>
                          </a:solidFill>
                          <a:latin typeface="Candara" pitchFamily="34" charset="0"/>
                        </a:rPr>
                        <a:t>25.25</a:t>
                      </a:r>
                      <a:endParaRPr lang="en-US" sz="1600" b="1" i="0" u="none" strike="noStrike" dirty="0">
                        <a:solidFill>
                          <a:schemeClr val="accent6">
                            <a:lumMod val="50000"/>
                          </a:schemeClr>
                        </a:solidFill>
                        <a:latin typeface="Candara" pitchFamily="34" charset="0"/>
                      </a:endParaRPr>
                    </a:p>
                  </a:txBody>
                  <a:tcPr marL="7200" marR="7200" marT="7200" marB="0" anchor="ctr"/>
                </a:tc>
              </a:tr>
              <a:tr h="436059">
                <a:tc>
                  <a:txBody>
                    <a:bodyPr/>
                    <a:lstStyle/>
                    <a:p>
                      <a:pPr algn="ctr" fontAlgn="b"/>
                      <a:r>
                        <a:rPr lang="en-US" sz="1400" u="none" strike="noStrike">
                          <a:latin typeface="Candara" pitchFamily="34" charset="0"/>
                        </a:rPr>
                        <a:t>3</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SR 434</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Tollgate Trail </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Wayman St</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$872,118.48</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$11,926.92</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600" b="1" u="none" strike="noStrike" dirty="0">
                          <a:solidFill>
                            <a:schemeClr val="accent6">
                              <a:lumMod val="50000"/>
                            </a:schemeClr>
                          </a:solidFill>
                          <a:latin typeface="Candara" pitchFamily="34" charset="0"/>
                        </a:rPr>
                        <a:t>73.12</a:t>
                      </a:r>
                      <a:endParaRPr lang="en-US" sz="1600" b="1" i="0" u="none" strike="noStrike" dirty="0">
                        <a:solidFill>
                          <a:schemeClr val="accent6">
                            <a:lumMod val="50000"/>
                          </a:schemeClr>
                        </a:solidFill>
                        <a:latin typeface="Candara" pitchFamily="34" charset="0"/>
                      </a:endParaRPr>
                    </a:p>
                  </a:txBody>
                  <a:tcPr marL="7200" marR="7200" marT="7200" marB="0" anchor="ctr"/>
                </a:tc>
              </a:tr>
              <a:tr h="435010">
                <a:tc>
                  <a:txBody>
                    <a:bodyPr/>
                    <a:lstStyle/>
                    <a:p>
                      <a:pPr algn="ctr" fontAlgn="b"/>
                      <a:r>
                        <a:rPr lang="en-US" sz="1400" u="none" strike="noStrike">
                          <a:latin typeface="Candara" pitchFamily="34" charset="0"/>
                        </a:rPr>
                        <a:t>4</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SR 434</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Mitchell Hammock Rd</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Palm </a:t>
                      </a:r>
                      <a:r>
                        <a:rPr lang="en-US" sz="1400" u="none" strike="noStrike" dirty="0" smtClean="0">
                          <a:latin typeface="Candara" pitchFamily="34" charset="0"/>
                        </a:rPr>
                        <a:t>Valley Dr</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a:latin typeface="Candara" pitchFamily="34" charset="0"/>
                        </a:rPr>
                        <a:t>$482,533.47</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$9,678.71</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600" b="1" u="none" strike="noStrike" dirty="0">
                          <a:solidFill>
                            <a:schemeClr val="accent6">
                              <a:lumMod val="50000"/>
                            </a:schemeClr>
                          </a:solidFill>
                          <a:latin typeface="Candara" pitchFamily="34" charset="0"/>
                        </a:rPr>
                        <a:t>49.86</a:t>
                      </a:r>
                      <a:endParaRPr lang="en-US" sz="1600" b="1" i="0" u="none" strike="noStrike" dirty="0">
                        <a:solidFill>
                          <a:schemeClr val="accent6">
                            <a:lumMod val="50000"/>
                          </a:schemeClr>
                        </a:solidFill>
                        <a:latin typeface="Candara" pitchFamily="34" charset="0"/>
                      </a:endParaRPr>
                    </a:p>
                  </a:txBody>
                  <a:tcPr marL="7200" marR="7200" marT="7200" marB="0" anchor="ctr"/>
                </a:tc>
              </a:tr>
              <a:tr h="436059">
                <a:tc>
                  <a:txBody>
                    <a:bodyPr/>
                    <a:lstStyle/>
                    <a:p>
                      <a:pPr algn="ctr" fontAlgn="b"/>
                      <a:r>
                        <a:rPr lang="en-US" sz="1400" u="none" strike="noStrike">
                          <a:latin typeface="Candara" pitchFamily="34" charset="0"/>
                        </a:rPr>
                        <a:t>5</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a:latin typeface="Candara" pitchFamily="34" charset="0"/>
                        </a:rPr>
                        <a:t>SR 436</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Wilshire Dr</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Casselton Dr</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$933,847.95</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$17,509.32</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600" b="1" u="none" strike="noStrike" dirty="0">
                          <a:solidFill>
                            <a:schemeClr val="accent6">
                              <a:lumMod val="50000"/>
                            </a:schemeClr>
                          </a:solidFill>
                          <a:latin typeface="Candara" pitchFamily="34" charset="0"/>
                        </a:rPr>
                        <a:t>53.33</a:t>
                      </a:r>
                      <a:endParaRPr lang="en-US" sz="1600" b="1" i="0" u="none" strike="noStrike" dirty="0">
                        <a:solidFill>
                          <a:schemeClr val="accent6">
                            <a:lumMod val="50000"/>
                          </a:schemeClr>
                        </a:solidFill>
                        <a:latin typeface="Candara" pitchFamily="34" charset="0"/>
                      </a:endParaRPr>
                    </a:p>
                  </a:txBody>
                  <a:tcPr marL="7200" marR="7200" marT="7200" marB="0" anchor="ctr"/>
                </a:tc>
              </a:tr>
              <a:tr h="436059">
                <a:tc>
                  <a:txBody>
                    <a:bodyPr/>
                    <a:lstStyle/>
                    <a:p>
                      <a:pPr algn="ctr" fontAlgn="b"/>
                      <a:r>
                        <a:rPr lang="en-US" sz="1400" u="none" strike="noStrike">
                          <a:latin typeface="Candara" pitchFamily="34" charset="0"/>
                        </a:rPr>
                        <a:t>6</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a:latin typeface="Candara" pitchFamily="34" charset="0"/>
                        </a:rPr>
                        <a:t>SR 46</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Park Dr</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Sanford Ave</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$115,608.62</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$3,905.78</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600" b="1" u="none" strike="noStrike" dirty="0">
                          <a:solidFill>
                            <a:schemeClr val="accent6">
                              <a:lumMod val="50000"/>
                            </a:schemeClr>
                          </a:solidFill>
                          <a:latin typeface="Candara" pitchFamily="34" charset="0"/>
                        </a:rPr>
                        <a:t>29.60</a:t>
                      </a:r>
                      <a:endParaRPr lang="en-US" sz="1600" b="1" i="0" u="none" strike="noStrike" dirty="0">
                        <a:solidFill>
                          <a:schemeClr val="accent6">
                            <a:lumMod val="50000"/>
                          </a:schemeClr>
                        </a:solidFill>
                        <a:latin typeface="Candara" pitchFamily="34" charset="0"/>
                      </a:endParaRPr>
                    </a:p>
                  </a:txBody>
                  <a:tcPr marL="7200" marR="7200" marT="7200" marB="0" anchor="ctr"/>
                </a:tc>
              </a:tr>
              <a:tr h="436059">
                <a:tc>
                  <a:txBody>
                    <a:bodyPr/>
                    <a:lstStyle/>
                    <a:p>
                      <a:pPr algn="ctr" fontAlgn="b"/>
                      <a:r>
                        <a:rPr lang="en-US" sz="1400" u="none" strike="noStrike">
                          <a:latin typeface="Candara" pitchFamily="34" charset="0"/>
                        </a:rPr>
                        <a:t>7</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CR 46A</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SR 417 NB Ramp</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SR 417 SB Ramp</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$50,435.76</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$3,861.20</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600" b="1" u="none" strike="noStrike" dirty="0">
                          <a:solidFill>
                            <a:schemeClr val="accent6">
                              <a:lumMod val="50000"/>
                            </a:schemeClr>
                          </a:solidFill>
                          <a:latin typeface="Candara" pitchFamily="34" charset="0"/>
                        </a:rPr>
                        <a:t>13.06</a:t>
                      </a:r>
                      <a:endParaRPr lang="en-US" sz="1600" b="1" i="0" u="none" strike="noStrike" dirty="0">
                        <a:solidFill>
                          <a:schemeClr val="accent6">
                            <a:lumMod val="50000"/>
                          </a:schemeClr>
                        </a:solidFill>
                        <a:latin typeface="Candara" pitchFamily="34" charset="0"/>
                      </a:endParaRPr>
                    </a:p>
                  </a:txBody>
                  <a:tcPr marL="7200" marR="7200" marT="7200" marB="0" anchor="ctr"/>
                </a:tc>
              </a:tr>
              <a:tr h="407159">
                <a:tc>
                  <a:txBody>
                    <a:bodyPr/>
                    <a:lstStyle/>
                    <a:p>
                      <a:pPr algn="ctr" fontAlgn="b"/>
                      <a:r>
                        <a:rPr lang="en-US" sz="1400" u="none" strike="noStrike">
                          <a:latin typeface="Candara" pitchFamily="34" charset="0"/>
                        </a:rPr>
                        <a:t>8</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a:latin typeface="Candara" pitchFamily="34" charset="0"/>
                        </a:rPr>
                        <a:t>SR 426</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a:latin typeface="Candara" pitchFamily="34" charset="0"/>
                        </a:rPr>
                        <a:t>Old Howell Branch Rd</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Dean Rd</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$380,396.32</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$13,717.86</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600" b="1" u="none" strike="noStrike" dirty="0">
                          <a:solidFill>
                            <a:schemeClr val="accent6">
                              <a:lumMod val="50000"/>
                            </a:schemeClr>
                          </a:solidFill>
                          <a:latin typeface="Candara" pitchFamily="34" charset="0"/>
                        </a:rPr>
                        <a:t>27.73</a:t>
                      </a:r>
                      <a:endParaRPr lang="en-US" sz="1600" b="1" i="0" u="none" strike="noStrike" dirty="0">
                        <a:solidFill>
                          <a:schemeClr val="accent6">
                            <a:lumMod val="50000"/>
                          </a:schemeClr>
                        </a:solidFill>
                        <a:latin typeface="Candara" pitchFamily="34" charset="0"/>
                      </a:endParaRPr>
                    </a:p>
                  </a:txBody>
                  <a:tcPr marL="7200" marR="7200" marT="7200" marB="0" anchor="ctr"/>
                </a:tc>
              </a:tr>
              <a:tr h="436059">
                <a:tc>
                  <a:txBody>
                    <a:bodyPr/>
                    <a:lstStyle/>
                    <a:p>
                      <a:pPr algn="ctr" fontAlgn="b"/>
                      <a:r>
                        <a:rPr lang="en-US" sz="1400" u="none" strike="noStrike">
                          <a:latin typeface="Candara" pitchFamily="34" charset="0"/>
                        </a:rPr>
                        <a:t>9</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a:latin typeface="Candara" pitchFamily="34" charset="0"/>
                        </a:rPr>
                        <a:t>Red Bug Lake Rd</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a:latin typeface="Candara" pitchFamily="34" charset="0"/>
                        </a:rPr>
                        <a:t>SR 417 EB</a:t>
                      </a:r>
                      <a:endParaRPr lang="en-US" sz="1400" b="0" i="0" u="none" strike="noStrike">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SR 417 WB</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$160,113.12</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400" u="none" strike="noStrike" dirty="0">
                          <a:latin typeface="Candara" pitchFamily="34" charset="0"/>
                        </a:rPr>
                        <a:t>$3,861.20</a:t>
                      </a:r>
                      <a:endParaRPr lang="en-US" sz="1400" b="0" i="0" u="none" strike="noStrike" dirty="0">
                        <a:solidFill>
                          <a:srgbClr val="000000"/>
                        </a:solidFill>
                        <a:latin typeface="Candara" pitchFamily="34" charset="0"/>
                      </a:endParaRPr>
                    </a:p>
                  </a:txBody>
                  <a:tcPr marL="7200" marR="7200" marT="7200" marB="0" anchor="ctr"/>
                </a:tc>
                <a:tc>
                  <a:txBody>
                    <a:bodyPr/>
                    <a:lstStyle/>
                    <a:p>
                      <a:pPr algn="ctr" fontAlgn="b"/>
                      <a:r>
                        <a:rPr lang="en-US" sz="1600" b="1" u="none" strike="noStrike" dirty="0">
                          <a:solidFill>
                            <a:schemeClr val="accent6">
                              <a:lumMod val="50000"/>
                            </a:schemeClr>
                          </a:solidFill>
                          <a:latin typeface="Candara" pitchFamily="34" charset="0"/>
                        </a:rPr>
                        <a:t>41.47</a:t>
                      </a:r>
                      <a:endParaRPr lang="en-US" sz="1600" b="1" i="0" u="none" strike="noStrike" dirty="0">
                        <a:solidFill>
                          <a:schemeClr val="accent6">
                            <a:lumMod val="50000"/>
                          </a:schemeClr>
                        </a:solidFill>
                        <a:latin typeface="Candara" pitchFamily="34" charset="0"/>
                      </a:endParaRPr>
                    </a:p>
                  </a:txBody>
                  <a:tcPr marL="7200" marR="7200" marT="7200" marB="0"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304800" y="609600"/>
          <a:ext cx="8610600" cy="83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p:cNvGraphicFramePr>
            <a:graphicFrameLocks noGrp="1"/>
          </p:cNvGraphicFramePr>
          <p:nvPr/>
        </p:nvGraphicFramePr>
        <p:xfrm>
          <a:off x="380998" y="1600202"/>
          <a:ext cx="8458201" cy="4800599"/>
        </p:xfrm>
        <a:graphic>
          <a:graphicData uri="http://schemas.openxmlformats.org/drawingml/2006/table">
            <a:tbl>
              <a:tblPr firstRow="1" bandRow="1">
                <a:tableStyleId>{2A488322-F2BA-4B5B-9748-0D474271808F}</a:tableStyleId>
              </a:tblPr>
              <a:tblGrid>
                <a:gridCol w="668803"/>
                <a:gridCol w="1617199"/>
                <a:gridCol w="1600200"/>
                <a:gridCol w="1524000"/>
                <a:gridCol w="1066800"/>
                <a:gridCol w="1143000"/>
                <a:gridCol w="838199"/>
              </a:tblGrid>
              <a:tr h="1026391">
                <a:tc>
                  <a:txBody>
                    <a:bodyPr/>
                    <a:lstStyle/>
                    <a:p>
                      <a:pPr algn="ctr" fontAlgn="ctr"/>
                      <a:r>
                        <a:rPr lang="en-US" sz="1400" u="none" strike="noStrike" dirty="0">
                          <a:latin typeface="Candara" pitchFamily="34" charset="0"/>
                        </a:rPr>
                        <a:t>S No.</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Street</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From</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To</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Annual User Benefit</a:t>
                      </a:r>
                      <a:endParaRPr lang="en-US" sz="1400" b="1" i="0" u="none" strike="noStrike" dirty="0">
                        <a:solidFill>
                          <a:srgbClr val="FFFFFF"/>
                        </a:solidFill>
                        <a:latin typeface="Candara" pitchFamily="34" charset="0"/>
                      </a:endParaRPr>
                    </a:p>
                  </a:txBody>
                  <a:tcPr marL="9525" marR="9525" marT="9525" marB="0" anchor="ctr">
                    <a:solidFill>
                      <a:srgbClr val="FF9933"/>
                    </a:solidFill>
                  </a:tcPr>
                </a:tc>
                <a:tc>
                  <a:txBody>
                    <a:bodyPr/>
                    <a:lstStyle/>
                    <a:p>
                      <a:pPr algn="ctr" fontAlgn="ctr"/>
                      <a:r>
                        <a:rPr lang="en-US" sz="1400" u="none" strike="noStrike" dirty="0">
                          <a:latin typeface="Candara" pitchFamily="34" charset="0"/>
                        </a:rPr>
                        <a:t>Annual Cost</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B/C Ratio</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r>
              <a:tr h="539358">
                <a:tc>
                  <a:txBody>
                    <a:bodyPr/>
                    <a:lstStyle/>
                    <a:p>
                      <a:pPr algn="ctr" fontAlgn="b"/>
                      <a:r>
                        <a:rPr lang="en-US" sz="1400" u="none" strike="noStrike" dirty="0">
                          <a:latin typeface="Candara" pitchFamily="34" charset="0"/>
                        </a:rPr>
                        <a:t>1</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Alafaya Tl (SR 434)</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Challenger </a:t>
                      </a:r>
                      <a:r>
                        <a:rPr lang="en-US" sz="1400" u="none" strike="noStrike" dirty="0" smtClean="0">
                          <a:latin typeface="Candara" pitchFamily="34" charset="0"/>
                        </a:rPr>
                        <a:t>Pkwy</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$513,383.90</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$1,566.12</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600" b="1" u="none" strike="noStrike" dirty="0">
                          <a:solidFill>
                            <a:schemeClr val="accent6">
                              <a:lumMod val="50000"/>
                            </a:schemeClr>
                          </a:solidFill>
                          <a:latin typeface="Candara" pitchFamily="34" charset="0"/>
                        </a:rPr>
                        <a:t>327.81</a:t>
                      </a:r>
                      <a:endParaRPr lang="en-US" sz="1600" b="1" i="0" u="none" strike="noStrike" dirty="0">
                        <a:solidFill>
                          <a:schemeClr val="accent6">
                            <a:lumMod val="50000"/>
                          </a:schemeClr>
                        </a:solidFill>
                        <a:latin typeface="Candara" pitchFamily="34" charset="0"/>
                      </a:endParaRPr>
                    </a:p>
                  </a:txBody>
                  <a:tcPr marL="9525" marR="9525" marT="9525" marB="0" anchor="ctr"/>
                </a:tc>
              </a:tr>
              <a:tr h="539358">
                <a:tc>
                  <a:txBody>
                    <a:bodyPr/>
                    <a:lstStyle/>
                    <a:p>
                      <a:pPr algn="ctr" fontAlgn="b"/>
                      <a:r>
                        <a:rPr lang="en-US" sz="1400" u="none" strike="noStrike" dirty="0">
                          <a:latin typeface="Candara" pitchFamily="34" charset="0"/>
                        </a:rPr>
                        <a:t>2</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Aloma Ave (SR 426)</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smtClean="0">
                          <a:latin typeface="Candara" pitchFamily="34" charset="0"/>
                        </a:rPr>
                        <a:t>Phelps Ave</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Palmetto Ave</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$953,161.33</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$12,879.55</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600" b="1" u="none" strike="noStrike" dirty="0">
                          <a:solidFill>
                            <a:schemeClr val="accent6">
                              <a:lumMod val="50000"/>
                            </a:schemeClr>
                          </a:solidFill>
                          <a:latin typeface="Candara" pitchFamily="34" charset="0"/>
                        </a:rPr>
                        <a:t>74.01</a:t>
                      </a:r>
                      <a:endParaRPr lang="en-US" sz="1600" b="1" i="0" u="none" strike="noStrike" dirty="0">
                        <a:solidFill>
                          <a:schemeClr val="accent6">
                            <a:lumMod val="50000"/>
                          </a:schemeClr>
                        </a:solidFill>
                        <a:latin typeface="Candara" pitchFamily="34" charset="0"/>
                      </a:endParaRPr>
                    </a:p>
                  </a:txBody>
                  <a:tcPr marL="9525" marR="9525" marT="9525" marB="0" anchor="ctr"/>
                </a:tc>
              </a:tr>
              <a:tr h="539358">
                <a:tc>
                  <a:txBody>
                    <a:bodyPr/>
                    <a:lstStyle/>
                    <a:p>
                      <a:pPr algn="ctr" fontAlgn="b"/>
                      <a:r>
                        <a:rPr lang="en-US" sz="1400" u="none" strike="noStrike">
                          <a:latin typeface="Candara" pitchFamily="34" charset="0"/>
                        </a:rPr>
                        <a:t>3</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pt-BR" sz="1400" u="none" strike="noStrike" dirty="0">
                          <a:latin typeface="Candara" pitchFamily="34" charset="0"/>
                        </a:rPr>
                        <a:t>Colonial Dr E. (SR 50)</a:t>
                      </a:r>
                      <a:endParaRPr lang="pt-BR"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Murdock Blvd</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Avalon Park Blvd</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$1,490,036.19</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$17,219.72</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600" b="1" u="none" strike="noStrike" dirty="0">
                          <a:solidFill>
                            <a:schemeClr val="accent6">
                              <a:lumMod val="50000"/>
                            </a:schemeClr>
                          </a:solidFill>
                          <a:latin typeface="Candara" pitchFamily="34" charset="0"/>
                        </a:rPr>
                        <a:t>86.53</a:t>
                      </a:r>
                      <a:endParaRPr lang="en-US" sz="1600" b="1" i="0" u="none" strike="noStrike" dirty="0">
                        <a:solidFill>
                          <a:schemeClr val="accent6">
                            <a:lumMod val="50000"/>
                          </a:schemeClr>
                        </a:solidFill>
                        <a:latin typeface="Candara" pitchFamily="34" charset="0"/>
                      </a:endParaRPr>
                    </a:p>
                  </a:txBody>
                  <a:tcPr marL="9525" marR="9525" marT="9525" marB="0" anchor="ctr"/>
                </a:tc>
              </a:tr>
              <a:tr h="538060">
                <a:tc>
                  <a:txBody>
                    <a:bodyPr/>
                    <a:lstStyle/>
                    <a:p>
                      <a:pPr algn="ctr" fontAlgn="b"/>
                      <a:r>
                        <a:rPr lang="en-US" sz="1400" u="none" strike="noStrike">
                          <a:latin typeface="Candara" pitchFamily="34" charset="0"/>
                        </a:rPr>
                        <a:t>4</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Conway Rd (SR 15)</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Michigan </a:t>
                      </a:r>
                      <a:r>
                        <a:rPr lang="en-US" sz="1400" u="none" strike="noStrike" dirty="0" smtClean="0">
                          <a:latin typeface="Candara" pitchFamily="34" charset="0"/>
                        </a:rPr>
                        <a:t>St</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Hoffner Ave</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$494,870.99</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$10,402.71</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600" b="1" u="none" strike="noStrike" dirty="0">
                          <a:solidFill>
                            <a:schemeClr val="accent6">
                              <a:lumMod val="50000"/>
                            </a:schemeClr>
                          </a:solidFill>
                          <a:latin typeface="Candara" pitchFamily="34" charset="0"/>
                        </a:rPr>
                        <a:t>47.57</a:t>
                      </a:r>
                      <a:endParaRPr lang="en-US" sz="1600" b="1" i="0" u="none" strike="noStrike" dirty="0">
                        <a:solidFill>
                          <a:schemeClr val="accent6">
                            <a:lumMod val="50000"/>
                          </a:schemeClr>
                        </a:solidFill>
                        <a:latin typeface="Candara" pitchFamily="34" charset="0"/>
                      </a:endParaRPr>
                    </a:p>
                  </a:txBody>
                  <a:tcPr marL="9525" marR="9525" marT="9525" marB="0" anchor="ctr"/>
                </a:tc>
              </a:tr>
              <a:tr h="539358">
                <a:tc>
                  <a:txBody>
                    <a:bodyPr/>
                    <a:lstStyle/>
                    <a:p>
                      <a:pPr algn="ctr" fontAlgn="b"/>
                      <a:r>
                        <a:rPr lang="en-US" sz="1400" u="none" strike="noStrike">
                          <a:latin typeface="Candara" pitchFamily="34" charset="0"/>
                        </a:rPr>
                        <a:t>5</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Goldenrod Rd (SR 551)</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Lake Underhill Rd</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Charlin Pkwy</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$599,118.16</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$15,889.85</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600" b="1" u="none" strike="noStrike" dirty="0">
                          <a:solidFill>
                            <a:schemeClr val="accent6">
                              <a:lumMod val="50000"/>
                            </a:schemeClr>
                          </a:solidFill>
                          <a:latin typeface="Candara" pitchFamily="34" charset="0"/>
                        </a:rPr>
                        <a:t>37.70</a:t>
                      </a:r>
                      <a:endParaRPr lang="en-US" sz="1600" b="1" i="0" u="none" strike="noStrike" dirty="0">
                        <a:solidFill>
                          <a:schemeClr val="accent6">
                            <a:lumMod val="50000"/>
                          </a:schemeClr>
                        </a:solidFill>
                        <a:latin typeface="Candara" pitchFamily="34" charset="0"/>
                      </a:endParaRPr>
                    </a:p>
                  </a:txBody>
                  <a:tcPr marL="9525" marR="9525" marT="9525" marB="0" anchor="ctr"/>
                </a:tc>
              </a:tr>
              <a:tr h="539358">
                <a:tc>
                  <a:txBody>
                    <a:bodyPr/>
                    <a:lstStyle/>
                    <a:p>
                      <a:pPr algn="ctr" fontAlgn="b"/>
                      <a:r>
                        <a:rPr lang="en-US" sz="1400" u="none" strike="noStrike">
                          <a:latin typeface="Candara" pitchFamily="34" charset="0"/>
                        </a:rPr>
                        <a:t>6</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Orange Ave (SR 527)</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Drennan St</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Nela Ave</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$1,132,333.09</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$16,309.01</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600" b="1" u="none" strike="noStrike" dirty="0">
                          <a:solidFill>
                            <a:schemeClr val="accent6">
                              <a:lumMod val="50000"/>
                            </a:schemeClr>
                          </a:solidFill>
                          <a:latin typeface="Candara" pitchFamily="34" charset="0"/>
                        </a:rPr>
                        <a:t>69.43</a:t>
                      </a:r>
                      <a:endParaRPr lang="en-US" sz="1600" b="1" i="0" u="none" strike="noStrike" dirty="0">
                        <a:solidFill>
                          <a:schemeClr val="accent6">
                            <a:lumMod val="50000"/>
                          </a:schemeClr>
                        </a:solidFill>
                        <a:latin typeface="Candara" pitchFamily="34" charset="0"/>
                      </a:endParaRPr>
                    </a:p>
                  </a:txBody>
                  <a:tcPr marL="9525" marR="9525" marT="9525" marB="0" anchor="ctr"/>
                </a:tc>
              </a:tr>
              <a:tr h="539358">
                <a:tc>
                  <a:txBody>
                    <a:bodyPr/>
                    <a:lstStyle/>
                    <a:p>
                      <a:pPr algn="ctr" fontAlgn="b"/>
                      <a:r>
                        <a:rPr lang="en-US" sz="1400" u="none" strike="noStrike" dirty="0">
                          <a:latin typeface="Candara" pitchFamily="34" charset="0"/>
                        </a:rPr>
                        <a:t>7</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Semoran Blvd (SR 436)</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Aloma Ave</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Baldwin Park St</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$605,321.47</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$8,345.03</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600" b="1" u="none" strike="noStrike" dirty="0">
                          <a:solidFill>
                            <a:schemeClr val="accent6">
                              <a:lumMod val="50000"/>
                            </a:schemeClr>
                          </a:solidFill>
                          <a:latin typeface="Candara" pitchFamily="34" charset="0"/>
                        </a:rPr>
                        <a:t>72.54</a:t>
                      </a:r>
                      <a:endParaRPr lang="en-US" sz="1600" b="1" i="0" u="none" strike="noStrike" dirty="0">
                        <a:solidFill>
                          <a:schemeClr val="accent6">
                            <a:lumMod val="50000"/>
                          </a:schemeClr>
                        </a:solidFill>
                        <a:latin typeface="Candara" pitchFamily="34"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304800" y="609600"/>
          <a:ext cx="8610600" cy="830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p:cNvGraphicFramePr>
            <a:graphicFrameLocks noGrp="1"/>
          </p:cNvGraphicFramePr>
          <p:nvPr/>
        </p:nvGraphicFramePr>
        <p:xfrm>
          <a:off x="380998" y="1600202"/>
          <a:ext cx="8458201" cy="4261241"/>
        </p:xfrm>
        <a:graphic>
          <a:graphicData uri="http://schemas.openxmlformats.org/drawingml/2006/table">
            <a:tbl>
              <a:tblPr firstRow="1" bandRow="1">
                <a:tableStyleId>{2A488322-F2BA-4B5B-9748-0D474271808F}</a:tableStyleId>
              </a:tblPr>
              <a:tblGrid>
                <a:gridCol w="668803"/>
                <a:gridCol w="2074399"/>
                <a:gridCol w="1371600"/>
                <a:gridCol w="1447800"/>
                <a:gridCol w="1066800"/>
                <a:gridCol w="990600"/>
                <a:gridCol w="838199"/>
              </a:tblGrid>
              <a:tr h="1026391">
                <a:tc>
                  <a:txBody>
                    <a:bodyPr/>
                    <a:lstStyle/>
                    <a:p>
                      <a:pPr algn="ctr" fontAlgn="ctr"/>
                      <a:r>
                        <a:rPr lang="en-US" sz="1400" u="none" strike="noStrike" dirty="0">
                          <a:latin typeface="Candara" pitchFamily="34" charset="0"/>
                        </a:rPr>
                        <a:t>S No.</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Street</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From</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To</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Annual User Benefit</a:t>
                      </a:r>
                      <a:endParaRPr lang="en-US" sz="1400" b="1" i="0" u="none" strike="noStrike" dirty="0">
                        <a:solidFill>
                          <a:srgbClr val="FFFFFF"/>
                        </a:solidFill>
                        <a:latin typeface="Candara" pitchFamily="34" charset="0"/>
                      </a:endParaRPr>
                    </a:p>
                  </a:txBody>
                  <a:tcPr marL="9525" marR="9525" marT="9525" marB="0" anchor="ctr">
                    <a:solidFill>
                      <a:srgbClr val="FF9933"/>
                    </a:solidFill>
                  </a:tcPr>
                </a:tc>
                <a:tc>
                  <a:txBody>
                    <a:bodyPr/>
                    <a:lstStyle/>
                    <a:p>
                      <a:pPr algn="ctr" fontAlgn="ctr"/>
                      <a:r>
                        <a:rPr lang="en-US" sz="1400" u="none" strike="noStrike" dirty="0">
                          <a:latin typeface="Candara" pitchFamily="34" charset="0"/>
                        </a:rPr>
                        <a:t>Annual Cost</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B/C Ratio</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r>
              <a:tr h="539358">
                <a:tc>
                  <a:txBody>
                    <a:bodyPr/>
                    <a:lstStyle/>
                    <a:p>
                      <a:pPr algn="ctr" fontAlgn="b"/>
                      <a:r>
                        <a:rPr lang="en-US" sz="1400" u="none" strike="noStrike" dirty="0">
                          <a:latin typeface="Candara" pitchFamily="34" charset="0"/>
                        </a:rPr>
                        <a:t>1</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Curry Ford Rd (SR 552)</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Conway Rd</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Woodgate Blvd</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$758,784.55 </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$10,402.71 </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600" b="1" u="none" strike="noStrike" dirty="0">
                          <a:solidFill>
                            <a:schemeClr val="accent6">
                              <a:lumMod val="50000"/>
                            </a:schemeClr>
                          </a:solidFill>
                          <a:latin typeface="Candara" pitchFamily="34" charset="0"/>
                        </a:rPr>
                        <a:t>72.94</a:t>
                      </a:r>
                      <a:endParaRPr lang="en-US" sz="1600" b="1" i="0" u="none" strike="noStrike" dirty="0">
                        <a:solidFill>
                          <a:schemeClr val="accent6">
                            <a:lumMod val="50000"/>
                          </a:schemeClr>
                        </a:solidFill>
                        <a:latin typeface="Candara" pitchFamily="34" charset="0"/>
                      </a:endParaRPr>
                    </a:p>
                  </a:txBody>
                  <a:tcPr marL="9525" marR="9525" marT="9525" marB="0" anchor="ctr"/>
                </a:tc>
              </a:tr>
              <a:tr h="539358">
                <a:tc>
                  <a:txBody>
                    <a:bodyPr/>
                    <a:lstStyle/>
                    <a:p>
                      <a:pPr algn="ctr" fontAlgn="b"/>
                      <a:r>
                        <a:rPr lang="en-US" sz="1400" u="none" strike="noStrike" dirty="0">
                          <a:latin typeface="Candara" pitchFamily="34" charset="0"/>
                        </a:rPr>
                        <a:t>2</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Semoran Blvd (SR 436)</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Dahlia</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T.G. Lee Blvd</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$1,609,694.32 </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$29,036.14 </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600" b="1" u="none" strike="noStrike" dirty="0">
                          <a:solidFill>
                            <a:schemeClr val="accent6">
                              <a:lumMod val="50000"/>
                            </a:schemeClr>
                          </a:solidFill>
                          <a:latin typeface="Candara" pitchFamily="34" charset="0"/>
                        </a:rPr>
                        <a:t>55.44</a:t>
                      </a:r>
                      <a:endParaRPr lang="en-US" sz="1600" b="1" i="0" u="none" strike="noStrike" dirty="0">
                        <a:solidFill>
                          <a:schemeClr val="accent6">
                            <a:lumMod val="50000"/>
                          </a:schemeClr>
                        </a:solidFill>
                        <a:latin typeface="Candara" pitchFamily="34" charset="0"/>
                      </a:endParaRPr>
                    </a:p>
                  </a:txBody>
                  <a:tcPr marL="9525" marR="9525" marT="9525" marB="0" anchor="ctr"/>
                </a:tc>
              </a:tr>
              <a:tr h="539358">
                <a:tc>
                  <a:txBody>
                    <a:bodyPr/>
                    <a:lstStyle/>
                    <a:p>
                      <a:pPr algn="ctr" fontAlgn="b"/>
                      <a:r>
                        <a:rPr lang="en-US" sz="1400" u="none" strike="noStrike">
                          <a:latin typeface="Candara" pitchFamily="34" charset="0"/>
                        </a:rPr>
                        <a:t>3</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Colonial Dr (SR 50)</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Mills Ave</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Old Cheney Hwy</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$917,396.80 </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$21,948.58 </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600" b="1" u="none" strike="noStrike" dirty="0">
                          <a:solidFill>
                            <a:schemeClr val="accent6">
                              <a:lumMod val="50000"/>
                            </a:schemeClr>
                          </a:solidFill>
                          <a:latin typeface="Candara" pitchFamily="34" charset="0"/>
                        </a:rPr>
                        <a:t>41.8</a:t>
                      </a:r>
                      <a:endParaRPr lang="en-US" sz="1600" b="1" i="0" u="none" strike="noStrike" dirty="0">
                        <a:solidFill>
                          <a:schemeClr val="accent6">
                            <a:lumMod val="50000"/>
                          </a:schemeClr>
                        </a:solidFill>
                        <a:latin typeface="Candara" pitchFamily="34" charset="0"/>
                      </a:endParaRPr>
                    </a:p>
                  </a:txBody>
                  <a:tcPr marL="9525" marR="9525" marT="9525" marB="0" anchor="ctr"/>
                </a:tc>
              </a:tr>
              <a:tr h="538060">
                <a:tc>
                  <a:txBody>
                    <a:bodyPr/>
                    <a:lstStyle/>
                    <a:p>
                      <a:pPr algn="ctr" fontAlgn="b"/>
                      <a:r>
                        <a:rPr lang="en-US" sz="1400" u="none" strike="noStrike" dirty="0">
                          <a:latin typeface="Candara" pitchFamily="34" charset="0"/>
                        </a:rPr>
                        <a:t>4</a:t>
                      </a:r>
                      <a:endParaRPr lang="en-US" sz="1400" b="1" i="0" u="none" strike="noStrike" dirty="0">
                        <a:solidFill>
                          <a:srgbClr val="000000"/>
                        </a:solidFill>
                        <a:latin typeface="Candara" pitchFamily="34" charset="0"/>
                      </a:endParaRPr>
                    </a:p>
                  </a:txBody>
                  <a:tcPr marL="9525" marR="9525" marT="9525" marB="0" anchor="ctr"/>
                </a:tc>
                <a:tc>
                  <a:txBody>
                    <a:bodyPr/>
                    <a:lstStyle/>
                    <a:p>
                      <a:pPr algn="ctr" fontAlgn="b"/>
                      <a:r>
                        <a:rPr lang="de-DE" sz="1400" u="none" strike="noStrike" dirty="0">
                          <a:latin typeface="Candara" pitchFamily="34" charset="0"/>
                        </a:rPr>
                        <a:t>Hoffner Ave/Narcoossee Rd </a:t>
                      </a:r>
                      <a:endParaRPr lang="de-DE" sz="1400" b="1" i="0" u="none" strike="noStrike" dirty="0">
                        <a:solidFill>
                          <a:srgbClr val="000000"/>
                        </a:solidFill>
                        <a:latin typeface="Candara" pitchFamily="34" charset="0"/>
                      </a:endParaRPr>
                    </a:p>
                  </a:txBody>
                  <a:tcPr marL="5900" marR="5900" marT="5900" marB="0" anchor="ctr"/>
                </a:tc>
                <a:tc>
                  <a:txBody>
                    <a:bodyPr/>
                    <a:lstStyle/>
                    <a:p>
                      <a:pPr algn="ctr" fontAlgn="b"/>
                      <a:r>
                        <a:rPr lang="en-US" sz="1400" u="none" strike="noStrike" dirty="0">
                          <a:latin typeface="Candara" pitchFamily="34" charset="0"/>
                        </a:rPr>
                        <a:t>Goldenrod Rd</a:t>
                      </a:r>
                      <a:endParaRPr lang="en-US" sz="1400" b="1" i="0" u="none" strike="noStrike" dirty="0">
                        <a:solidFill>
                          <a:srgbClr val="000000"/>
                        </a:solidFill>
                        <a:latin typeface="Candara" pitchFamily="34" charset="0"/>
                      </a:endParaRPr>
                    </a:p>
                  </a:txBody>
                  <a:tcPr marL="5900" marR="5900" marT="5900" marB="0" anchor="ctr"/>
                </a:tc>
                <a:tc>
                  <a:txBody>
                    <a:bodyPr/>
                    <a:lstStyle/>
                    <a:p>
                      <a:pPr algn="ctr" fontAlgn="b"/>
                      <a:r>
                        <a:rPr lang="en-US" sz="1400" u="none" strike="noStrike" dirty="0">
                          <a:latin typeface="Candara" pitchFamily="34" charset="0"/>
                        </a:rPr>
                        <a:t>Lee Vista Blvd</a:t>
                      </a:r>
                      <a:endParaRPr lang="en-US" sz="1400" b="1" i="0" u="none" strike="noStrike" dirty="0">
                        <a:solidFill>
                          <a:srgbClr val="000000"/>
                        </a:solidFill>
                        <a:latin typeface="Candara" pitchFamily="34" charset="0"/>
                      </a:endParaRPr>
                    </a:p>
                  </a:txBody>
                  <a:tcPr marL="5900" marR="5900" marT="5900" marB="0" anchor="ctr"/>
                </a:tc>
                <a:tc gridSpan="3">
                  <a:txBody>
                    <a:bodyPr/>
                    <a:lstStyle/>
                    <a:p>
                      <a:pPr algn="ctr" fontAlgn="b"/>
                      <a:r>
                        <a:rPr lang="en-US" sz="1400" u="none" strike="noStrike" dirty="0" smtClean="0">
                          <a:latin typeface="Candara" pitchFamily="34" charset="0"/>
                        </a:rPr>
                        <a:t>Under Construction</a:t>
                      </a:r>
                    </a:p>
                    <a:p>
                      <a:pPr algn="ctr" fontAlgn="b"/>
                      <a:endParaRPr lang="en-US" sz="1400" b="1" i="0" u="none" strike="noStrike" dirty="0">
                        <a:solidFill>
                          <a:srgbClr val="000000"/>
                        </a:solidFill>
                        <a:latin typeface="Candara" pitchFamily="34" charset="0"/>
                      </a:endParaRPr>
                    </a:p>
                  </a:txBody>
                  <a:tcPr marL="9525" marR="9525" marT="9525" marB="0" anchor="b"/>
                </a:tc>
                <a:tc hMerge="1">
                  <a:txBody>
                    <a:bodyPr/>
                    <a:lstStyle/>
                    <a:p>
                      <a:pPr algn="ctr" fontAlgn="b"/>
                      <a:endParaRPr lang="en-US" sz="1200" b="0" i="0" u="none" strike="noStrike" dirty="0">
                        <a:solidFill>
                          <a:srgbClr val="000000"/>
                        </a:solidFill>
                        <a:latin typeface="Book Antiqu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200" b="0" i="0" u="none" strike="noStrike" dirty="0">
                        <a:solidFill>
                          <a:srgbClr val="000000"/>
                        </a:solidFill>
                        <a:latin typeface="Book Antiqua"/>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9358">
                <a:tc>
                  <a:txBody>
                    <a:bodyPr/>
                    <a:lstStyle/>
                    <a:p>
                      <a:pPr algn="ctr" fontAlgn="b"/>
                      <a:r>
                        <a:rPr lang="en-US" sz="1400" u="none" strike="noStrike" dirty="0" smtClean="0">
                          <a:latin typeface="Candara" pitchFamily="34" charset="0"/>
                        </a:rPr>
                        <a:t>5</a:t>
                      </a:r>
                      <a:endParaRPr lang="en-US" sz="1400" b="1"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Mills Ave (SR 15/600)</a:t>
                      </a:r>
                      <a:endParaRPr lang="en-US" sz="1400" b="1" i="0" u="none" strike="noStrike" dirty="0">
                        <a:solidFill>
                          <a:srgbClr val="000000"/>
                        </a:solidFill>
                        <a:latin typeface="Candara" pitchFamily="34" charset="0"/>
                      </a:endParaRPr>
                    </a:p>
                  </a:txBody>
                  <a:tcPr marL="5900" marR="5900" marT="5900" marB="0" anchor="ctr"/>
                </a:tc>
                <a:tc>
                  <a:txBody>
                    <a:bodyPr/>
                    <a:lstStyle/>
                    <a:p>
                      <a:pPr algn="ctr" fontAlgn="b"/>
                      <a:r>
                        <a:rPr lang="en-US" sz="1400" u="none" strike="noStrike" dirty="0">
                          <a:latin typeface="Candara" pitchFamily="34" charset="0"/>
                        </a:rPr>
                        <a:t>Marks St</a:t>
                      </a:r>
                      <a:endParaRPr lang="en-US" sz="1400" b="1" i="0" u="none" strike="noStrike" dirty="0">
                        <a:solidFill>
                          <a:srgbClr val="000000"/>
                        </a:solidFill>
                        <a:latin typeface="Candara" pitchFamily="34" charset="0"/>
                      </a:endParaRPr>
                    </a:p>
                  </a:txBody>
                  <a:tcPr marL="5900" marR="5900" marT="5900" marB="0" anchor="ctr"/>
                </a:tc>
                <a:tc>
                  <a:txBody>
                    <a:bodyPr/>
                    <a:lstStyle/>
                    <a:p>
                      <a:pPr algn="ctr" fontAlgn="b"/>
                      <a:r>
                        <a:rPr lang="en-US" sz="1400" u="none" strike="noStrike" dirty="0" smtClean="0">
                          <a:latin typeface="Candara" pitchFamily="34" charset="0"/>
                        </a:rPr>
                        <a:t>Rollins </a:t>
                      </a:r>
                      <a:r>
                        <a:rPr lang="en-US" sz="1400" u="none" strike="noStrike" dirty="0">
                          <a:latin typeface="Candara" pitchFamily="34" charset="0"/>
                        </a:rPr>
                        <a:t>St</a:t>
                      </a:r>
                      <a:endParaRPr lang="en-US" sz="1400" b="1" i="0" u="none" strike="noStrike" dirty="0">
                        <a:solidFill>
                          <a:srgbClr val="000000"/>
                        </a:solidFill>
                        <a:latin typeface="Candara" pitchFamily="34" charset="0"/>
                      </a:endParaRPr>
                    </a:p>
                  </a:txBody>
                  <a:tcPr marL="5900" marR="5900" marT="5900" marB="0" anchor="ct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latin typeface="Candara" pitchFamily="34" charset="0"/>
                        </a:rPr>
                        <a:t>Under Construction</a:t>
                      </a:r>
                    </a:p>
                    <a:p>
                      <a:pPr algn="ctr" fontAlgn="b"/>
                      <a:endParaRPr lang="en-US" sz="1400" b="1" i="0" u="none" strike="noStrike" dirty="0">
                        <a:solidFill>
                          <a:srgbClr val="000000"/>
                        </a:solidFill>
                        <a:latin typeface="Candara" pitchFamily="34" charset="0"/>
                      </a:endParaRPr>
                    </a:p>
                  </a:txBody>
                  <a:tcPr marL="9525" marR="9525" marT="9525" marB="0" anchor="b"/>
                </a:tc>
                <a:tc hMerge="1">
                  <a:txBody>
                    <a:bodyPr/>
                    <a:lstStyle/>
                    <a:p>
                      <a:pPr algn="ctr" fontAlgn="b"/>
                      <a:endParaRPr lang="en-US" sz="1200" b="0" i="0" u="none" strike="noStrike" dirty="0">
                        <a:solidFill>
                          <a:srgbClr val="000000"/>
                        </a:solidFill>
                        <a:latin typeface="Book Antiqu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200" b="0" i="0" u="none" strike="noStrike" dirty="0">
                        <a:solidFill>
                          <a:srgbClr val="000000"/>
                        </a:solidFill>
                        <a:latin typeface="Book Antiqua"/>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39358">
                <a:tc>
                  <a:txBody>
                    <a:bodyPr/>
                    <a:lstStyle/>
                    <a:p>
                      <a:pPr algn="ctr" fontAlgn="b"/>
                      <a:r>
                        <a:rPr lang="en-US" sz="1400" u="none" strike="noStrike" dirty="0" smtClean="0">
                          <a:latin typeface="Candara" pitchFamily="34" charset="0"/>
                        </a:rPr>
                        <a:t>6</a:t>
                      </a:r>
                      <a:endParaRPr lang="en-US" sz="1400" b="1"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Central Blvd</a:t>
                      </a:r>
                      <a:endParaRPr lang="en-US" sz="1400" b="1" i="0" u="none" strike="noStrike" dirty="0">
                        <a:solidFill>
                          <a:srgbClr val="000000"/>
                        </a:solidFill>
                        <a:latin typeface="Candara" pitchFamily="34" charset="0"/>
                      </a:endParaRPr>
                    </a:p>
                  </a:txBody>
                  <a:tcPr marL="5900" marR="5900" marT="5900" marB="0" anchor="ctr"/>
                </a:tc>
                <a:tc>
                  <a:txBody>
                    <a:bodyPr/>
                    <a:lstStyle/>
                    <a:p>
                      <a:pPr algn="ctr" fontAlgn="b"/>
                      <a:r>
                        <a:rPr lang="en-US" sz="1400" u="none" strike="noStrike" dirty="0">
                          <a:latin typeface="Candara" pitchFamily="34" charset="0"/>
                        </a:rPr>
                        <a:t>Brown Ave</a:t>
                      </a:r>
                      <a:endParaRPr lang="en-US" sz="1400" b="1" i="0" u="none" strike="noStrike" dirty="0">
                        <a:solidFill>
                          <a:srgbClr val="000000"/>
                        </a:solidFill>
                        <a:latin typeface="Candara" pitchFamily="34" charset="0"/>
                      </a:endParaRPr>
                    </a:p>
                  </a:txBody>
                  <a:tcPr marL="5900" marR="5900" marT="5900" marB="0" anchor="ctr"/>
                </a:tc>
                <a:tc>
                  <a:txBody>
                    <a:bodyPr/>
                    <a:lstStyle/>
                    <a:p>
                      <a:pPr algn="ctr" fontAlgn="b"/>
                      <a:r>
                        <a:rPr lang="en-US" sz="1400" u="none" strike="noStrike" dirty="0">
                          <a:latin typeface="Candara" pitchFamily="34" charset="0"/>
                        </a:rPr>
                        <a:t>Mills </a:t>
                      </a:r>
                      <a:r>
                        <a:rPr lang="en-US" sz="1400" u="none" strike="noStrike" dirty="0" smtClean="0">
                          <a:latin typeface="Candara" pitchFamily="34" charset="0"/>
                        </a:rPr>
                        <a:t>Ave</a:t>
                      </a:r>
                      <a:endParaRPr lang="en-US" sz="1400" b="1" i="0" u="none" strike="noStrike" dirty="0">
                        <a:solidFill>
                          <a:srgbClr val="000000"/>
                        </a:solidFill>
                        <a:latin typeface="Candara" pitchFamily="34" charset="0"/>
                      </a:endParaRPr>
                    </a:p>
                  </a:txBody>
                  <a:tcPr marL="5900" marR="5900" marT="5900" marB="0" anchor="ctr"/>
                </a:tc>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400" u="none" strike="noStrike" dirty="0" smtClean="0">
                          <a:latin typeface="Candara" pitchFamily="34" charset="0"/>
                        </a:rPr>
                        <a:t>Under Construction</a:t>
                      </a:r>
                    </a:p>
                    <a:p>
                      <a:pPr algn="ctr" fontAlgn="b"/>
                      <a:endParaRPr lang="en-US" sz="1400" b="1" i="0" u="none" strike="noStrike" dirty="0">
                        <a:solidFill>
                          <a:srgbClr val="000000"/>
                        </a:solidFill>
                        <a:latin typeface="Candara" pitchFamily="34" charset="0"/>
                      </a:endParaRPr>
                    </a:p>
                  </a:txBody>
                  <a:tcPr marL="9525" marR="9525" marT="9525" marB="0" anchor="b"/>
                </a:tc>
                <a:tc hMerge="1">
                  <a:txBody>
                    <a:bodyPr/>
                    <a:lstStyle/>
                    <a:p>
                      <a:pPr algn="ctr" fontAlgn="b"/>
                      <a:endParaRPr lang="en-US" sz="1200" b="0" i="0" u="none" strike="noStrike" dirty="0">
                        <a:solidFill>
                          <a:srgbClr val="000000"/>
                        </a:solidFill>
                        <a:latin typeface="Book Antiqu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endParaRPr lang="en-US" sz="1200" b="0" i="0" u="none" strike="noStrike" dirty="0">
                        <a:solidFill>
                          <a:srgbClr val="000000"/>
                        </a:solidFill>
                        <a:latin typeface="Book Antiqua"/>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304800" y="609601"/>
          <a:ext cx="86106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e 6"/>
          <p:cNvGraphicFramePr>
            <a:graphicFrameLocks noGrp="1"/>
          </p:cNvGraphicFramePr>
          <p:nvPr/>
        </p:nvGraphicFramePr>
        <p:xfrm>
          <a:off x="380998" y="1600202"/>
          <a:ext cx="8458201" cy="2105107"/>
        </p:xfrm>
        <a:graphic>
          <a:graphicData uri="http://schemas.openxmlformats.org/drawingml/2006/table">
            <a:tbl>
              <a:tblPr firstRow="1" bandRow="1">
                <a:tableStyleId>{2A488322-F2BA-4B5B-9748-0D474271808F}</a:tableStyleId>
              </a:tblPr>
              <a:tblGrid>
                <a:gridCol w="668803"/>
                <a:gridCol w="1845799"/>
                <a:gridCol w="1524000"/>
                <a:gridCol w="1371600"/>
                <a:gridCol w="1066800"/>
                <a:gridCol w="1143000"/>
                <a:gridCol w="838199"/>
              </a:tblGrid>
              <a:tr h="1026391">
                <a:tc>
                  <a:txBody>
                    <a:bodyPr/>
                    <a:lstStyle/>
                    <a:p>
                      <a:pPr algn="ctr" fontAlgn="ctr"/>
                      <a:r>
                        <a:rPr lang="en-US" sz="1400" u="none" strike="noStrike" dirty="0">
                          <a:latin typeface="Candara" pitchFamily="34" charset="0"/>
                        </a:rPr>
                        <a:t>S No.</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Street</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From</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To</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Annual User Benefit</a:t>
                      </a:r>
                      <a:endParaRPr lang="en-US" sz="1400" b="1" i="0" u="none" strike="noStrike" dirty="0">
                        <a:solidFill>
                          <a:srgbClr val="FFFFFF"/>
                        </a:solidFill>
                        <a:latin typeface="Candara" pitchFamily="34" charset="0"/>
                      </a:endParaRPr>
                    </a:p>
                  </a:txBody>
                  <a:tcPr marL="9525" marR="9525" marT="9525" marB="0" anchor="ctr">
                    <a:solidFill>
                      <a:srgbClr val="FF9933"/>
                    </a:solidFill>
                  </a:tcPr>
                </a:tc>
                <a:tc>
                  <a:txBody>
                    <a:bodyPr/>
                    <a:lstStyle/>
                    <a:p>
                      <a:pPr algn="ctr" fontAlgn="ctr"/>
                      <a:r>
                        <a:rPr lang="en-US" sz="1400" u="none" strike="noStrike" dirty="0">
                          <a:latin typeface="Candara" pitchFamily="34" charset="0"/>
                        </a:rPr>
                        <a:t>Annual Cost</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c>
                  <a:txBody>
                    <a:bodyPr/>
                    <a:lstStyle/>
                    <a:p>
                      <a:pPr algn="ctr" fontAlgn="ctr"/>
                      <a:r>
                        <a:rPr lang="en-US" sz="1400" u="none" strike="noStrike" dirty="0">
                          <a:latin typeface="Candara" pitchFamily="34" charset="0"/>
                        </a:rPr>
                        <a:t>B/C Ratio</a:t>
                      </a:r>
                      <a:endParaRPr lang="en-US" sz="1400" b="1" i="0" u="none" strike="noStrike" dirty="0">
                        <a:solidFill>
                          <a:srgbClr val="FFFFFF"/>
                        </a:solidFill>
                        <a:latin typeface="Candara" pitchFamily="34" charset="0"/>
                      </a:endParaRPr>
                    </a:p>
                  </a:txBody>
                  <a:tcPr marL="7200" marR="7200" marT="7200" marB="0" anchor="ctr">
                    <a:solidFill>
                      <a:srgbClr val="FF9933"/>
                    </a:solidFill>
                  </a:tcPr>
                </a:tc>
              </a:tr>
              <a:tr h="539358">
                <a:tc>
                  <a:txBody>
                    <a:bodyPr/>
                    <a:lstStyle/>
                    <a:p>
                      <a:pPr algn="ctr" fontAlgn="b"/>
                      <a:r>
                        <a:rPr lang="en-US" sz="1400" u="none" strike="noStrike" dirty="0">
                          <a:latin typeface="Candara" pitchFamily="34" charset="0"/>
                        </a:rPr>
                        <a:t>1</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US 17/92 - US </a:t>
                      </a:r>
                      <a:r>
                        <a:rPr lang="en-US" sz="1400" u="none" strike="noStrike" dirty="0" smtClean="0">
                          <a:latin typeface="Candara" pitchFamily="34" charset="0"/>
                        </a:rPr>
                        <a:t>441</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Osceola Pkwy</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Columbia Ave</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$277,945.12</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a:latin typeface="Candara" pitchFamily="34" charset="0"/>
                        </a:rPr>
                        <a:t>$6,439.77</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600" b="1" u="none" strike="noStrike" dirty="0">
                          <a:solidFill>
                            <a:schemeClr val="accent6">
                              <a:lumMod val="50000"/>
                            </a:schemeClr>
                          </a:solidFill>
                          <a:latin typeface="Candara" pitchFamily="34" charset="0"/>
                        </a:rPr>
                        <a:t>43.16</a:t>
                      </a:r>
                      <a:endParaRPr lang="en-US" sz="1600" b="1" i="0" u="none" strike="noStrike" dirty="0">
                        <a:solidFill>
                          <a:schemeClr val="accent6">
                            <a:lumMod val="50000"/>
                          </a:schemeClr>
                        </a:solidFill>
                        <a:latin typeface="Candara" pitchFamily="34" charset="0"/>
                      </a:endParaRPr>
                    </a:p>
                  </a:txBody>
                  <a:tcPr marL="9525" marR="9525" marT="9525" marB="0" anchor="ctr"/>
                </a:tc>
              </a:tr>
              <a:tr h="539358">
                <a:tc>
                  <a:txBody>
                    <a:bodyPr/>
                    <a:lstStyle/>
                    <a:p>
                      <a:pPr algn="ctr" fontAlgn="b"/>
                      <a:r>
                        <a:rPr lang="en-US" sz="1400" u="none" strike="noStrike">
                          <a:latin typeface="Candara" pitchFamily="34" charset="0"/>
                        </a:rPr>
                        <a:t>2</a:t>
                      </a:r>
                      <a:endParaRPr lang="en-US" sz="1400" b="0" i="0" u="none" strike="noStrike">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US 192 - US 441</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Denn John Ln</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Turnpike NB Ramp</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$392,859.77</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400" u="none" strike="noStrike" dirty="0">
                          <a:latin typeface="Candara" pitchFamily="34" charset="0"/>
                        </a:rPr>
                        <a:t>$11,660.18</a:t>
                      </a:r>
                      <a:endParaRPr lang="en-US" sz="1400" b="0" i="0" u="none" strike="noStrike" dirty="0">
                        <a:solidFill>
                          <a:srgbClr val="000000"/>
                        </a:solidFill>
                        <a:latin typeface="Candara" pitchFamily="34" charset="0"/>
                      </a:endParaRPr>
                    </a:p>
                  </a:txBody>
                  <a:tcPr marL="9525" marR="9525" marT="9525" marB="0" anchor="ctr"/>
                </a:tc>
                <a:tc>
                  <a:txBody>
                    <a:bodyPr/>
                    <a:lstStyle/>
                    <a:p>
                      <a:pPr algn="ctr" fontAlgn="b"/>
                      <a:r>
                        <a:rPr lang="en-US" sz="1600" b="1" u="none" strike="noStrike" dirty="0">
                          <a:solidFill>
                            <a:schemeClr val="accent6">
                              <a:lumMod val="50000"/>
                            </a:schemeClr>
                          </a:solidFill>
                          <a:latin typeface="Candara" pitchFamily="34" charset="0"/>
                        </a:rPr>
                        <a:t>33.69</a:t>
                      </a:r>
                      <a:endParaRPr lang="en-US" sz="1600" b="1" i="0" u="none" strike="noStrike" dirty="0">
                        <a:solidFill>
                          <a:schemeClr val="accent6">
                            <a:lumMod val="50000"/>
                          </a:schemeClr>
                        </a:solidFill>
                        <a:latin typeface="Candara" pitchFamily="34" charset="0"/>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304800" y="457200"/>
          <a:ext cx="86106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nvGraphicFramePr>
        <p:xfrm>
          <a:off x="457200" y="1295400"/>
          <a:ext cx="8305800" cy="4343405"/>
        </p:xfrm>
        <a:graphic>
          <a:graphicData uri="http://schemas.openxmlformats.org/drawingml/2006/table">
            <a:tbl>
              <a:tblPr firstRow="1" bandRow="1">
                <a:tableStyleId>{2A488322-F2BA-4B5B-9748-0D474271808F}</a:tableStyleId>
              </a:tblPr>
              <a:tblGrid>
                <a:gridCol w="1404414"/>
                <a:gridCol w="3148963"/>
                <a:gridCol w="1963988"/>
                <a:gridCol w="1788435"/>
              </a:tblGrid>
              <a:tr h="718003">
                <a:tc>
                  <a:txBody>
                    <a:bodyPr/>
                    <a:lstStyle/>
                    <a:p>
                      <a:pPr algn="l" fontAlgn="b">
                        <a:lnSpc>
                          <a:spcPct val="150000"/>
                        </a:lnSpc>
                      </a:pPr>
                      <a:r>
                        <a:rPr lang="en-US" sz="1400" u="none" strike="noStrike" dirty="0">
                          <a:latin typeface="Candara" pitchFamily="34" charset="0"/>
                        </a:rPr>
                        <a:t>Roadway Name</a:t>
                      </a:r>
                      <a:endParaRPr lang="en-US" sz="1400" b="0" i="0" u="none" strike="noStrike" dirty="0">
                        <a:solidFill>
                          <a:srgbClr val="000000"/>
                        </a:solidFill>
                        <a:latin typeface="Candara" pitchFamily="34" charset="0"/>
                      </a:endParaRPr>
                    </a:p>
                  </a:txBody>
                  <a:tcPr marL="7907" marR="7907" marT="7907" marB="0" anchor="b">
                    <a:solidFill>
                      <a:srgbClr val="FF9933"/>
                    </a:solidFill>
                  </a:tcPr>
                </a:tc>
                <a:tc>
                  <a:txBody>
                    <a:bodyPr/>
                    <a:lstStyle/>
                    <a:p>
                      <a:pPr algn="l" fontAlgn="b">
                        <a:lnSpc>
                          <a:spcPct val="150000"/>
                        </a:lnSpc>
                      </a:pPr>
                      <a:r>
                        <a:rPr lang="en-US" sz="1400" u="none" strike="noStrike" dirty="0">
                          <a:latin typeface="Candara" pitchFamily="34" charset="0"/>
                        </a:rPr>
                        <a:t>Limits</a:t>
                      </a:r>
                      <a:endParaRPr lang="en-US" sz="1400" b="0" i="0" u="none" strike="noStrike" dirty="0">
                        <a:solidFill>
                          <a:srgbClr val="000000"/>
                        </a:solidFill>
                        <a:latin typeface="Candara" pitchFamily="34" charset="0"/>
                      </a:endParaRPr>
                    </a:p>
                  </a:txBody>
                  <a:tcPr marL="7907" marR="7907" marT="7907" marB="0" anchor="b">
                    <a:solidFill>
                      <a:srgbClr val="FF9933"/>
                    </a:solidFill>
                  </a:tcPr>
                </a:tc>
                <a:tc>
                  <a:txBody>
                    <a:bodyPr/>
                    <a:lstStyle/>
                    <a:p>
                      <a:pPr algn="ctr" fontAlgn="b">
                        <a:lnSpc>
                          <a:spcPct val="150000"/>
                        </a:lnSpc>
                      </a:pPr>
                      <a:r>
                        <a:rPr lang="en-US" sz="1400" u="none" strike="noStrike" dirty="0">
                          <a:latin typeface="Candara" pitchFamily="34" charset="0"/>
                        </a:rPr>
                        <a:t>Annual Time Savings </a:t>
                      </a:r>
                      <a:endParaRPr lang="en-US" sz="1400" u="none" strike="noStrike" dirty="0" smtClean="0">
                        <a:latin typeface="Candara" pitchFamily="34" charset="0"/>
                      </a:endParaRPr>
                    </a:p>
                    <a:p>
                      <a:pPr algn="ctr" fontAlgn="b">
                        <a:lnSpc>
                          <a:spcPct val="150000"/>
                        </a:lnSpc>
                      </a:pPr>
                      <a:r>
                        <a:rPr lang="en-US" sz="1400" u="none" strike="noStrike" dirty="0" smtClean="0">
                          <a:latin typeface="Candara" pitchFamily="34" charset="0"/>
                        </a:rPr>
                        <a:t>(</a:t>
                      </a:r>
                      <a:r>
                        <a:rPr lang="en-US" sz="1400" u="none" strike="noStrike" dirty="0">
                          <a:latin typeface="Candara" pitchFamily="34" charset="0"/>
                        </a:rPr>
                        <a:t>vehicle hours)</a:t>
                      </a:r>
                      <a:endParaRPr lang="en-US" sz="1400" b="0" i="0" u="none" strike="noStrike" dirty="0">
                        <a:solidFill>
                          <a:srgbClr val="000000"/>
                        </a:solidFill>
                        <a:latin typeface="Candara" pitchFamily="34" charset="0"/>
                      </a:endParaRPr>
                    </a:p>
                  </a:txBody>
                  <a:tcPr marL="7907" marR="7907" marT="7907" marB="0" anchor="b">
                    <a:solidFill>
                      <a:srgbClr val="FF9933"/>
                    </a:solidFill>
                  </a:tcPr>
                </a:tc>
                <a:tc>
                  <a:txBody>
                    <a:bodyPr/>
                    <a:lstStyle/>
                    <a:p>
                      <a:pPr algn="ctr" fontAlgn="b">
                        <a:lnSpc>
                          <a:spcPct val="150000"/>
                        </a:lnSpc>
                      </a:pPr>
                      <a:r>
                        <a:rPr lang="en-US" sz="1400" u="none" strike="noStrike" dirty="0">
                          <a:latin typeface="Candara" pitchFamily="34" charset="0"/>
                        </a:rPr>
                        <a:t>Annual Fuel Savings </a:t>
                      </a:r>
                      <a:endParaRPr lang="en-US" sz="1400" u="none" strike="noStrike" dirty="0" smtClean="0">
                        <a:latin typeface="Candara" pitchFamily="34" charset="0"/>
                      </a:endParaRPr>
                    </a:p>
                    <a:p>
                      <a:pPr algn="ctr" fontAlgn="b">
                        <a:lnSpc>
                          <a:spcPct val="150000"/>
                        </a:lnSpc>
                      </a:pPr>
                      <a:r>
                        <a:rPr lang="en-US" sz="1400" u="none" strike="noStrike" dirty="0" smtClean="0">
                          <a:latin typeface="Candara" pitchFamily="34" charset="0"/>
                        </a:rPr>
                        <a:t>(</a:t>
                      </a:r>
                      <a:r>
                        <a:rPr lang="en-US" sz="1400" u="none" strike="noStrike" dirty="0">
                          <a:latin typeface="Candara" pitchFamily="34" charset="0"/>
                        </a:rPr>
                        <a:t>gallons)</a:t>
                      </a:r>
                      <a:endParaRPr lang="en-US" sz="1400" b="0" i="0" u="none" strike="noStrike" dirty="0">
                        <a:solidFill>
                          <a:srgbClr val="000000"/>
                        </a:solidFill>
                        <a:latin typeface="Candara" pitchFamily="34" charset="0"/>
                      </a:endParaRPr>
                    </a:p>
                  </a:txBody>
                  <a:tcPr marL="7907" marR="7907" marT="7907" marB="0" anchor="b">
                    <a:solidFill>
                      <a:srgbClr val="FF9933"/>
                    </a:solidFill>
                  </a:tcPr>
                </a:tc>
              </a:tr>
              <a:tr h="329582">
                <a:tc>
                  <a:txBody>
                    <a:bodyPr/>
                    <a:lstStyle/>
                    <a:p>
                      <a:pPr algn="l" fontAlgn="b">
                        <a:lnSpc>
                          <a:spcPct val="150000"/>
                        </a:lnSpc>
                      </a:pPr>
                      <a:r>
                        <a:rPr lang="en-US" sz="1400" u="none" strike="noStrike">
                          <a:latin typeface="Candara" pitchFamily="34" charset="0"/>
                        </a:rPr>
                        <a:t>Alafaya Trail </a:t>
                      </a:r>
                      <a:endParaRPr lang="en-US" sz="1400" b="0" i="0" u="none" strike="noStrike">
                        <a:solidFill>
                          <a:srgbClr val="00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Challenger Pkwy</a:t>
                      </a:r>
                      <a:endParaRPr lang="en-US" sz="1400" b="0" i="0" u="none" strike="noStrike">
                        <a:solidFill>
                          <a:srgbClr val="000000"/>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29,747</a:t>
                      </a:r>
                      <a:endParaRPr lang="en-US" sz="1400" b="1" i="0" u="none" strike="noStrike" dirty="0">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3,580</a:t>
                      </a:r>
                      <a:endParaRPr lang="en-US" sz="1400" b="1" i="0" u="none" strike="noStrike">
                        <a:solidFill>
                          <a:schemeClr val="accent6">
                            <a:lumMod val="50000"/>
                          </a:schemeClr>
                        </a:solidFill>
                        <a:latin typeface="Candara" pitchFamily="34" charset="0"/>
                      </a:endParaRPr>
                    </a:p>
                  </a:txBody>
                  <a:tcPr marL="7907" marR="7907" marT="7907" marB="0" anchor="b"/>
                </a:tc>
              </a:tr>
              <a:tr h="329582">
                <a:tc>
                  <a:txBody>
                    <a:bodyPr/>
                    <a:lstStyle/>
                    <a:p>
                      <a:pPr algn="l" fontAlgn="b">
                        <a:lnSpc>
                          <a:spcPct val="150000"/>
                        </a:lnSpc>
                      </a:pPr>
                      <a:r>
                        <a:rPr lang="en-US" sz="1400" u="none" strike="noStrike">
                          <a:latin typeface="Candara" pitchFamily="34" charset="0"/>
                        </a:rPr>
                        <a:t>Aloma Ave </a:t>
                      </a:r>
                      <a:endParaRPr lang="en-US" sz="1400" b="0" i="0" u="none" strike="noStrike">
                        <a:solidFill>
                          <a:srgbClr val="FF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Balfour Dr to Palmetto Ave</a:t>
                      </a:r>
                      <a:endParaRPr lang="en-US" sz="1400" b="0" i="0" u="none" strike="noStrike">
                        <a:solidFill>
                          <a:srgbClr val="FF0000"/>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55,695</a:t>
                      </a:r>
                      <a:endParaRPr lang="en-US" sz="1400" b="1" i="0" u="none" strike="noStrike" dirty="0">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3,997</a:t>
                      </a:r>
                      <a:endParaRPr lang="en-US" sz="1400" b="1" i="0" u="none" strike="noStrike">
                        <a:solidFill>
                          <a:schemeClr val="accent6">
                            <a:lumMod val="50000"/>
                          </a:schemeClr>
                        </a:solidFill>
                        <a:latin typeface="Candara" pitchFamily="34" charset="0"/>
                      </a:endParaRPr>
                    </a:p>
                  </a:txBody>
                  <a:tcPr marL="7907" marR="7907" marT="7907" marB="0" anchor="b"/>
                </a:tc>
              </a:tr>
              <a:tr h="329582">
                <a:tc>
                  <a:txBody>
                    <a:bodyPr/>
                    <a:lstStyle/>
                    <a:p>
                      <a:pPr algn="l" fontAlgn="b">
                        <a:lnSpc>
                          <a:spcPct val="150000"/>
                        </a:lnSpc>
                      </a:pPr>
                      <a:r>
                        <a:rPr lang="en-US" sz="1400" u="none" strike="noStrike">
                          <a:latin typeface="Candara" pitchFamily="34" charset="0"/>
                        </a:rPr>
                        <a:t>Conway Rd </a:t>
                      </a:r>
                      <a:endParaRPr lang="en-US" sz="1400" b="0" i="0" u="none" strike="noStrike">
                        <a:solidFill>
                          <a:srgbClr val="00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Michigan Ave to Hoffner Ave</a:t>
                      </a:r>
                      <a:endParaRPr lang="en-US" sz="1400" b="0" i="0" u="none" strike="noStrike">
                        <a:solidFill>
                          <a:srgbClr val="000000"/>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28,900</a:t>
                      </a:r>
                      <a:endParaRPr lang="en-US" sz="1400" b="1" i="0" u="none" strike="noStrike" dirty="0">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2,168</a:t>
                      </a:r>
                      <a:endParaRPr lang="en-US" sz="1400" b="1" i="0" u="none" strike="noStrike">
                        <a:solidFill>
                          <a:schemeClr val="accent6">
                            <a:lumMod val="50000"/>
                          </a:schemeClr>
                        </a:solidFill>
                        <a:latin typeface="Candara" pitchFamily="34" charset="0"/>
                      </a:endParaRPr>
                    </a:p>
                  </a:txBody>
                  <a:tcPr marL="7907" marR="7907" marT="7907" marB="0" anchor="b"/>
                </a:tc>
              </a:tr>
              <a:tr h="329582">
                <a:tc>
                  <a:txBody>
                    <a:bodyPr/>
                    <a:lstStyle/>
                    <a:p>
                      <a:pPr algn="l" fontAlgn="b">
                        <a:lnSpc>
                          <a:spcPct val="150000"/>
                        </a:lnSpc>
                      </a:pPr>
                      <a:r>
                        <a:rPr lang="en-US" sz="1400" u="none" strike="noStrike">
                          <a:latin typeface="Candara" pitchFamily="34" charset="0"/>
                        </a:rPr>
                        <a:t>CR 46A </a:t>
                      </a:r>
                      <a:endParaRPr lang="en-US" sz="1400" b="0" i="0" u="none" strike="noStrike">
                        <a:solidFill>
                          <a:srgbClr val="000000"/>
                        </a:solidFill>
                        <a:latin typeface="Candara" pitchFamily="34" charset="0"/>
                      </a:endParaRPr>
                    </a:p>
                  </a:txBody>
                  <a:tcPr marL="7907" marR="7907" marT="7907" marB="0" anchor="b"/>
                </a:tc>
                <a:tc>
                  <a:txBody>
                    <a:bodyPr/>
                    <a:lstStyle/>
                    <a:p>
                      <a:pPr algn="l" fontAlgn="b">
                        <a:lnSpc>
                          <a:spcPct val="150000"/>
                        </a:lnSpc>
                      </a:pPr>
                      <a:r>
                        <a:rPr lang="pt-BR" sz="1400" u="none" strike="noStrike" dirty="0">
                          <a:latin typeface="Candara" pitchFamily="34" charset="0"/>
                        </a:rPr>
                        <a:t>SR 417 NB Ramp to SR 417 SB Ramp</a:t>
                      </a:r>
                      <a:endParaRPr lang="pt-BR" sz="1400" b="0" i="0" u="none" strike="noStrike" dirty="0">
                        <a:solidFill>
                          <a:srgbClr val="000000"/>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2,941</a:t>
                      </a:r>
                      <a:endParaRPr lang="en-US" sz="1400" b="1" i="0" u="none" strike="noStrike" dirty="0">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248</a:t>
                      </a:r>
                      <a:endParaRPr lang="en-US" sz="1400" b="1" i="0" u="none" strike="noStrike">
                        <a:solidFill>
                          <a:schemeClr val="accent6">
                            <a:lumMod val="50000"/>
                          </a:schemeClr>
                        </a:solidFill>
                        <a:latin typeface="Candara" pitchFamily="34" charset="0"/>
                      </a:endParaRPr>
                    </a:p>
                  </a:txBody>
                  <a:tcPr marL="7907" marR="7907" marT="7907" marB="0" anchor="b"/>
                </a:tc>
              </a:tr>
              <a:tr h="329582">
                <a:tc>
                  <a:txBody>
                    <a:bodyPr/>
                    <a:lstStyle/>
                    <a:p>
                      <a:pPr algn="l" fontAlgn="b">
                        <a:lnSpc>
                          <a:spcPct val="150000"/>
                        </a:lnSpc>
                      </a:pPr>
                      <a:r>
                        <a:rPr lang="en-US" sz="1400" u="none" strike="noStrike" dirty="0">
                          <a:latin typeface="Candara" pitchFamily="34" charset="0"/>
                        </a:rPr>
                        <a:t>Curry Ford Rd </a:t>
                      </a:r>
                      <a:endParaRPr lang="en-US" sz="1400" b="0" i="0" u="none" strike="noStrike" dirty="0">
                        <a:solidFill>
                          <a:srgbClr val="00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Conway Rd to Woodgate Blvd</a:t>
                      </a:r>
                      <a:endParaRPr lang="en-US" sz="1400" b="0" i="0" u="none" strike="noStrike">
                        <a:solidFill>
                          <a:srgbClr val="000000"/>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44,537</a:t>
                      </a:r>
                      <a:endParaRPr lang="en-US" sz="1400" b="1" i="0" u="none" strike="noStrike" dirty="0">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2,048</a:t>
                      </a:r>
                      <a:endParaRPr lang="en-US" sz="1400" b="1" i="0" u="none" strike="noStrike">
                        <a:solidFill>
                          <a:schemeClr val="accent6">
                            <a:lumMod val="50000"/>
                          </a:schemeClr>
                        </a:solidFill>
                        <a:latin typeface="Candara" pitchFamily="34" charset="0"/>
                      </a:endParaRPr>
                    </a:p>
                  </a:txBody>
                  <a:tcPr marL="7907" marR="7907" marT="7907" marB="0" anchor="b"/>
                </a:tc>
              </a:tr>
              <a:tr h="329582">
                <a:tc>
                  <a:txBody>
                    <a:bodyPr/>
                    <a:lstStyle/>
                    <a:p>
                      <a:pPr algn="l" fontAlgn="b">
                        <a:lnSpc>
                          <a:spcPct val="150000"/>
                        </a:lnSpc>
                      </a:pPr>
                      <a:r>
                        <a:rPr lang="en-US" sz="1400" u="none" strike="noStrike">
                          <a:latin typeface="Candara" pitchFamily="34" charset="0"/>
                        </a:rPr>
                        <a:t>Goldenrod Rd </a:t>
                      </a:r>
                      <a:endParaRPr lang="en-US" sz="1400" b="0" i="0" u="none" strike="noStrike">
                        <a:solidFill>
                          <a:srgbClr val="00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Bates Rd to Charlin Pkwy</a:t>
                      </a:r>
                      <a:endParaRPr lang="en-US" sz="1400" b="0" i="0" u="none" strike="noStrike">
                        <a:solidFill>
                          <a:srgbClr val="000000"/>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33,464</a:t>
                      </a:r>
                      <a:endParaRPr lang="en-US" sz="1400" b="1" i="0" u="none" strike="noStrike" dirty="0">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11,266</a:t>
                      </a:r>
                      <a:endParaRPr lang="en-US" sz="1400" b="1" i="0" u="none" strike="noStrike">
                        <a:solidFill>
                          <a:schemeClr val="accent6">
                            <a:lumMod val="50000"/>
                          </a:schemeClr>
                        </a:solidFill>
                        <a:latin typeface="Candara" pitchFamily="34" charset="0"/>
                      </a:endParaRPr>
                    </a:p>
                  </a:txBody>
                  <a:tcPr marL="7907" marR="7907" marT="7907" marB="0" anchor="b"/>
                </a:tc>
              </a:tr>
              <a:tr h="329582">
                <a:tc>
                  <a:txBody>
                    <a:bodyPr/>
                    <a:lstStyle/>
                    <a:p>
                      <a:pPr algn="l" fontAlgn="b">
                        <a:lnSpc>
                          <a:spcPct val="150000"/>
                        </a:lnSpc>
                      </a:pPr>
                      <a:r>
                        <a:rPr lang="en-US" sz="1400" u="none" strike="noStrike">
                          <a:latin typeface="Candara" pitchFamily="34" charset="0"/>
                        </a:rPr>
                        <a:t>Orange Ave </a:t>
                      </a:r>
                      <a:endParaRPr lang="en-US" sz="1400" b="0" i="0" u="none" strike="noStrike">
                        <a:solidFill>
                          <a:srgbClr val="FF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Drennan St to Nela Ave</a:t>
                      </a:r>
                      <a:endParaRPr lang="en-US" sz="1400" b="0" i="0" u="none" strike="noStrike">
                        <a:solidFill>
                          <a:srgbClr val="FF0000"/>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66,660</a:t>
                      </a:r>
                      <a:endParaRPr lang="en-US" sz="1400" b="1" i="0" u="none" strike="noStrike" dirty="0">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1,937</a:t>
                      </a:r>
                      <a:endParaRPr lang="en-US" sz="1400" b="1" i="0" u="none" strike="noStrike">
                        <a:solidFill>
                          <a:schemeClr val="accent6">
                            <a:lumMod val="50000"/>
                          </a:schemeClr>
                        </a:solidFill>
                        <a:latin typeface="Candara" pitchFamily="34" charset="0"/>
                      </a:endParaRPr>
                    </a:p>
                  </a:txBody>
                  <a:tcPr marL="7907" marR="7907" marT="7907" marB="0" anchor="b"/>
                </a:tc>
              </a:tr>
              <a:tr h="329582">
                <a:tc>
                  <a:txBody>
                    <a:bodyPr/>
                    <a:lstStyle/>
                    <a:p>
                      <a:pPr algn="l" fontAlgn="b">
                        <a:lnSpc>
                          <a:spcPct val="150000"/>
                        </a:lnSpc>
                      </a:pPr>
                      <a:r>
                        <a:rPr lang="en-US" sz="1400" u="none" strike="noStrike">
                          <a:latin typeface="Candara" pitchFamily="34" charset="0"/>
                        </a:rPr>
                        <a:t>Red Bug Lake Rd </a:t>
                      </a:r>
                      <a:endParaRPr lang="en-US" sz="1400" b="0" i="0" u="none" strike="noStrike">
                        <a:solidFill>
                          <a:srgbClr val="00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SR 417 EB to SR 417 WB</a:t>
                      </a:r>
                      <a:endParaRPr lang="en-US" sz="1400" b="0" i="0" u="none" strike="noStrike">
                        <a:solidFill>
                          <a:srgbClr val="000000"/>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9,425</a:t>
                      </a:r>
                      <a:endParaRPr lang="en-US" sz="1400" b="1" i="0" u="none" strike="noStrike" dirty="0">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279</a:t>
                      </a:r>
                      <a:endParaRPr lang="en-US" sz="1400" b="1" i="0" u="none" strike="noStrike">
                        <a:solidFill>
                          <a:schemeClr val="accent6">
                            <a:lumMod val="50000"/>
                          </a:schemeClr>
                        </a:solidFill>
                        <a:latin typeface="Candara" pitchFamily="34" charset="0"/>
                      </a:endParaRPr>
                    </a:p>
                  </a:txBody>
                  <a:tcPr marL="7907" marR="7907" marT="7907" marB="0" anchor="b"/>
                </a:tc>
              </a:tr>
              <a:tr h="329582">
                <a:tc>
                  <a:txBody>
                    <a:bodyPr/>
                    <a:lstStyle/>
                    <a:p>
                      <a:pPr algn="l" fontAlgn="b">
                        <a:lnSpc>
                          <a:spcPct val="150000"/>
                        </a:lnSpc>
                      </a:pPr>
                      <a:r>
                        <a:rPr lang="en-US" sz="1400" u="none" strike="noStrike">
                          <a:latin typeface="Candara" pitchFamily="34" charset="0"/>
                        </a:rPr>
                        <a:t>SR 426 </a:t>
                      </a:r>
                      <a:endParaRPr lang="en-US" sz="1400" b="0" i="0" u="none" strike="noStrike">
                        <a:solidFill>
                          <a:srgbClr val="00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Old Howell Branch Rd to Dean Rd</a:t>
                      </a:r>
                      <a:endParaRPr lang="en-US" sz="1400" b="0" i="0" u="none" strike="noStrike">
                        <a:solidFill>
                          <a:srgbClr val="000000"/>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22,050</a:t>
                      </a:r>
                      <a:endParaRPr lang="en-US" sz="1400" b="1" i="0" u="none" strike="noStrike" dirty="0">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2,603</a:t>
                      </a:r>
                      <a:endParaRPr lang="en-US" sz="1400" b="1" i="0" u="none" strike="noStrike">
                        <a:solidFill>
                          <a:schemeClr val="accent6">
                            <a:lumMod val="50000"/>
                          </a:schemeClr>
                        </a:solidFill>
                        <a:latin typeface="Candara" pitchFamily="34" charset="0"/>
                      </a:endParaRPr>
                    </a:p>
                  </a:txBody>
                  <a:tcPr marL="7907" marR="7907" marT="7907" marB="0" anchor="b"/>
                </a:tc>
              </a:tr>
              <a:tr h="329582">
                <a:tc>
                  <a:txBody>
                    <a:bodyPr/>
                    <a:lstStyle/>
                    <a:p>
                      <a:pPr algn="l" fontAlgn="b">
                        <a:lnSpc>
                          <a:spcPct val="150000"/>
                        </a:lnSpc>
                      </a:pPr>
                      <a:r>
                        <a:rPr lang="en-US" sz="1400" u="none" strike="noStrike">
                          <a:latin typeface="Candara" pitchFamily="34" charset="0"/>
                        </a:rPr>
                        <a:t>SR 434 Part A </a:t>
                      </a:r>
                      <a:endParaRPr lang="en-US" sz="1400" b="0" i="0" u="none" strike="noStrike">
                        <a:solidFill>
                          <a:srgbClr val="00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Sand Lake Rd to Jamestown Blvd</a:t>
                      </a:r>
                      <a:endParaRPr lang="en-US" sz="1400" b="0" i="0" u="none" strike="noStrike">
                        <a:solidFill>
                          <a:srgbClr val="000000"/>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5,627</a:t>
                      </a:r>
                      <a:endParaRPr lang="en-US" sz="1400" b="1" i="0" u="none" strike="noStrike" dirty="0">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804</a:t>
                      </a:r>
                      <a:endParaRPr lang="en-US" sz="1400" b="1" i="0" u="none" strike="noStrike">
                        <a:solidFill>
                          <a:schemeClr val="accent6">
                            <a:lumMod val="50000"/>
                          </a:schemeClr>
                        </a:solidFill>
                        <a:latin typeface="Candara" pitchFamily="34" charset="0"/>
                      </a:endParaRPr>
                    </a:p>
                  </a:txBody>
                  <a:tcPr marL="7907" marR="7907" marT="7907" marB="0" anchor="b"/>
                </a:tc>
              </a:tr>
              <a:tr h="329582">
                <a:tc>
                  <a:txBody>
                    <a:bodyPr/>
                    <a:lstStyle/>
                    <a:p>
                      <a:pPr algn="l" fontAlgn="b">
                        <a:lnSpc>
                          <a:spcPct val="150000"/>
                        </a:lnSpc>
                      </a:pPr>
                      <a:r>
                        <a:rPr lang="en-US" sz="1400" u="none" strike="noStrike" dirty="0">
                          <a:latin typeface="Candara" pitchFamily="34" charset="0"/>
                        </a:rPr>
                        <a:t>SR 434 Part B </a:t>
                      </a:r>
                      <a:endParaRPr lang="en-US" sz="1400" b="0" i="0" u="none" strike="noStrike" dirty="0">
                        <a:solidFill>
                          <a:srgbClr val="00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Tollgate Trail  to Wayman St</a:t>
                      </a:r>
                      <a:endParaRPr lang="en-US" sz="1400" b="0" i="0" u="none" strike="noStrike">
                        <a:solidFill>
                          <a:srgbClr val="000000"/>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50,945</a:t>
                      </a:r>
                      <a:endParaRPr lang="en-US" sz="1400" b="1" i="0" u="none" strike="noStrike" dirty="0">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3,740</a:t>
                      </a:r>
                      <a:endParaRPr lang="en-US" sz="1400" b="1" i="0" u="none" strike="noStrike" dirty="0">
                        <a:solidFill>
                          <a:schemeClr val="accent6">
                            <a:lumMod val="50000"/>
                          </a:schemeClr>
                        </a:solidFill>
                        <a:latin typeface="Candara" pitchFamily="34" charset="0"/>
                      </a:endParaRPr>
                    </a:p>
                  </a:txBody>
                  <a:tcPr marL="7907" marR="7907" marT="7907" marB="0" anchor="b"/>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304800" y="457200"/>
          <a:ext cx="8610600" cy="68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nvGraphicFramePr>
        <p:xfrm>
          <a:off x="457200" y="1295400"/>
          <a:ext cx="8305800" cy="4534184"/>
        </p:xfrm>
        <a:graphic>
          <a:graphicData uri="http://schemas.openxmlformats.org/drawingml/2006/table">
            <a:tbl>
              <a:tblPr firstRow="1" bandRow="1">
                <a:tableStyleId>{2A488322-F2BA-4B5B-9748-0D474271808F}</a:tableStyleId>
              </a:tblPr>
              <a:tblGrid>
                <a:gridCol w="1404414"/>
                <a:gridCol w="3148963"/>
                <a:gridCol w="1963988"/>
                <a:gridCol w="1788435"/>
              </a:tblGrid>
              <a:tr h="736067">
                <a:tc>
                  <a:txBody>
                    <a:bodyPr/>
                    <a:lstStyle/>
                    <a:p>
                      <a:pPr algn="l" fontAlgn="b">
                        <a:lnSpc>
                          <a:spcPct val="150000"/>
                        </a:lnSpc>
                      </a:pPr>
                      <a:r>
                        <a:rPr lang="en-US" sz="1400" u="none" strike="noStrike" dirty="0">
                          <a:latin typeface="Candara" pitchFamily="34" charset="0"/>
                        </a:rPr>
                        <a:t>Roadway Name</a:t>
                      </a:r>
                      <a:endParaRPr lang="en-US" sz="1400" b="0" i="0" u="none" strike="noStrike" dirty="0">
                        <a:solidFill>
                          <a:srgbClr val="000000"/>
                        </a:solidFill>
                        <a:latin typeface="Candara" pitchFamily="34" charset="0"/>
                      </a:endParaRPr>
                    </a:p>
                  </a:txBody>
                  <a:tcPr marL="7907" marR="7907" marT="7907" marB="0" anchor="b">
                    <a:solidFill>
                      <a:srgbClr val="FF9933"/>
                    </a:solidFill>
                  </a:tcPr>
                </a:tc>
                <a:tc>
                  <a:txBody>
                    <a:bodyPr/>
                    <a:lstStyle/>
                    <a:p>
                      <a:pPr algn="l" fontAlgn="b">
                        <a:lnSpc>
                          <a:spcPct val="150000"/>
                        </a:lnSpc>
                      </a:pPr>
                      <a:r>
                        <a:rPr lang="en-US" sz="1400" u="none" strike="noStrike" dirty="0">
                          <a:latin typeface="Candara" pitchFamily="34" charset="0"/>
                        </a:rPr>
                        <a:t>Limits</a:t>
                      </a:r>
                      <a:endParaRPr lang="en-US" sz="1400" b="0" i="0" u="none" strike="noStrike" dirty="0">
                        <a:solidFill>
                          <a:srgbClr val="000000"/>
                        </a:solidFill>
                        <a:latin typeface="Candara" pitchFamily="34" charset="0"/>
                      </a:endParaRPr>
                    </a:p>
                  </a:txBody>
                  <a:tcPr marL="7907" marR="7907" marT="7907" marB="0" anchor="b">
                    <a:solidFill>
                      <a:srgbClr val="FF9933"/>
                    </a:solidFill>
                  </a:tcPr>
                </a:tc>
                <a:tc>
                  <a:txBody>
                    <a:bodyPr/>
                    <a:lstStyle/>
                    <a:p>
                      <a:pPr algn="ctr" fontAlgn="b">
                        <a:lnSpc>
                          <a:spcPct val="150000"/>
                        </a:lnSpc>
                      </a:pPr>
                      <a:r>
                        <a:rPr lang="en-US" sz="1400" u="none" strike="noStrike" dirty="0">
                          <a:latin typeface="Candara" pitchFamily="34" charset="0"/>
                        </a:rPr>
                        <a:t>Annual Time Savings </a:t>
                      </a:r>
                      <a:endParaRPr lang="en-US" sz="1400" u="none" strike="noStrike" dirty="0" smtClean="0">
                        <a:latin typeface="Candara" pitchFamily="34" charset="0"/>
                      </a:endParaRPr>
                    </a:p>
                    <a:p>
                      <a:pPr algn="ctr" fontAlgn="b">
                        <a:lnSpc>
                          <a:spcPct val="150000"/>
                        </a:lnSpc>
                      </a:pPr>
                      <a:r>
                        <a:rPr lang="en-US" sz="1400" u="none" strike="noStrike" dirty="0" smtClean="0">
                          <a:latin typeface="Candara" pitchFamily="34" charset="0"/>
                        </a:rPr>
                        <a:t>(</a:t>
                      </a:r>
                      <a:r>
                        <a:rPr lang="en-US" sz="1400" u="none" strike="noStrike" dirty="0">
                          <a:latin typeface="Candara" pitchFamily="34" charset="0"/>
                        </a:rPr>
                        <a:t>vehicle hours)</a:t>
                      </a:r>
                      <a:endParaRPr lang="en-US" sz="1400" b="0" i="0" u="none" strike="noStrike" dirty="0">
                        <a:solidFill>
                          <a:srgbClr val="000000"/>
                        </a:solidFill>
                        <a:latin typeface="Candara" pitchFamily="34" charset="0"/>
                      </a:endParaRPr>
                    </a:p>
                  </a:txBody>
                  <a:tcPr marL="7907" marR="7907" marT="7907" marB="0" anchor="b">
                    <a:solidFill>
                      <a:srgbClr val="FF9933"/>
                    </a:solidFill>
                  </a:tcPr>
                </a:tc>
                <a:tc>
                  <a:txBody>
                    <a:bodyPr/>
                    <a:lstStyle/>
                    <a:p>
                      <a:pPr algn="ctr" fontAlgn="b">
                        <a:lnSpc>
                          <a:spcPct val="150000"/>
                        </a:lnSpc>
                      </a:pPr>
                      <a:r>
                        <a:rPr lang="en-US" sz="1400" u="none" strike="noStrike" dirty="0">
                          <a:latin typeface="Candara" pitchFamily="34" charset="0"/>
                        </a:rPr>
                        <a:t>Annual Fuel Savings </a:t>
                      </a:r>
                      <a:endParaRPr lang="en-US" sz="1400" u="none" strike="noStrike" dirty="0" smtClean="0">
                        <a:latin typeface="Candara" pitchFamily="34" charset="0"/>
                      </a:endParaRPr>
                    </a:p>
                    <a:p>
                      <a:pPr algn="ctr" fontAlgn="b">
                        <a:lnSpc>
                          <a:spcPct val="150000"/>
                        </a:lnSpc>
                      </a:pPr>
                      <a:r>
                        <a:rPr lang="en-US" sz="1400" u="none" strike="noStrike" dirty="0" smtClean="0">
                          <a:latin typeface="Candara" pitchFamily="34" charset="0"/>
                        </a:rPr>
                        <a:t>(</a:t>
                      </a:r>
                      <a:r>
                        <a:rPr lang="en-US" sz="1400" u="none" strike="noStrike" dirty="0">
                          <a:latin typeface="Candara" pitchFamily="34" charset="0"/>
                        </a:rPr>
                        <a:t>gallons)</a:t>
                      </a:r>
                      <a:endParaRPr lang="en-US" sz="1400" b="0" i="0" u="none" strike="noStrike" dirty="0">
                        <a:solidFill>
                          <a:srgbClr val="000000"/>
                        </a:solidFill>
                        <a:latin typeface="Candara" pitchFamily="34" charset="0"/>
                      </a:endParaRPr>
                    </a:p>
                  </a:txBody>
                  <a:tcPr marL="7907" marR="7907" marT="7907" marB="0" anchor="b">
                    <a:solidFill>
                      <a:srgbClr val="FF9933"/>
                    </a:solidFill>
                  </a:tcPr>
                </a:tc>
              </a:tr>
              <a:tr h="337873">
                <a:tc>
                  <a:txBody>
                    <a:bodyPr/>
                    <a:lstStyle/>
                    <a:p>
                      <a:pPr algn="l" fontAlgn="b">
                        <a:lnSpc>
                          <a:spcPct val="150000"/>
                        </a:lnSpc>
                      </a:pPr>
                      <a:r>
                        <a:rPr lang="en-US" sz="1400" u="none" strike="noStrike" dirty="0">
                          <a:latin typeface="Candara" pitchFamily="34" charset="0"/>
                        </a:rPr>
                        <a:t>SR 434 </a:t>
                      </a:r>
                      <a:r>
                        <a:rPr lang="en-US" sz="1400" u="none" strike="noStrike" dirty="0" smtClean="0">
                          <a:latin typeface="Candara" pitchFamily="34" charset="0"/>
                        </a:rPr>
                        <a:t>Part C </a:t>
                      </a:r>
                      <a:endParaRPr lang="en-US" sz="1400" b="0" i="0" u="none" strike="noStrike" dirty="0">
                        <a:solidFill>
                          <a:srgbClr val="00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Mitchell Hammock Rd to Palm Valley Dr</a:t>
                      </a:r>
                      <a:endParaRPr lang="en-US" sz="1400" b="0" i="0" u="none" strike="noStrike">
                        <a:solidFill>
                          <a:srgbClr val="000000"/>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28,567</a:t>
                      </a:r>
                      <a:endParaRPr lang="en-US" sz="1400" b="1" i="0" u="none" strike="noStrike" dirty="0">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1,087</a:t>
                      </a:r>
                      <a:endParaRPr lang="en-US" sz="1400" b="1" i="0" u="none" strike="noStrike" dirty="0">
                        <a:solidFill>
                          <a:schemeClr val="accent6">
                            <a:lumMod val="50000"/>
                          </a:schemeClr>
                        </a:solidFill>
                        <a:latin typeface="Candara" pitchFamily="34" charset="0"/>
                      </a:endParaRPr>
                    </a:p>
                  </a:txBody>
                  <a:tcPr marL="7907" marR="7907" marT="7907" marB="0" anchor="b"/>
                </a:tc>
              </a:tr>
              <a:tr h="337873">
                <a:tc>
                  <a:txBody>
                    <a:bodyPr/>
                    <a:lstStyle/>
                    <a:p>
                      <a:pPr algn="l" fontAlgn="b">
                        <a:lnSpc>
                          <a:spcPct val="150000"/>
                        </a:lnSpc>
                      </a:pPr>
                      <a:r>
                        <a:rPr lang="en-US" sz="1400" u="none" strike="noStrike" dirty="0">
                          <a:latin typeface="Candara" pitchFamily="34" charset="0"/>
                        </a:rPr>
                        <a:t>SR 436</a:t>
                      </a:r>
                      <a:endParaRPr lang="en-US" sz="1400" b="0" i="0" u="none" strike="noStrike" dirty="0">
                        <a:solidFill>
                          <a:srgbClr val="00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Aloma Ave to Baldwin Park St</a:t>
                      </a:r>
                      <a:endParaRPr lang="en-US" sz="1400" b="0" i="0" u="none" strike="noStrike">
                        <a:solidFill>
                          <a:srgbClr val="000000"/>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35,151</a:t>
                      </a:r>
                      <a:endParaRPr lang="en-US" sz="1400" b="1" i="0" u="none" strike="noStrike" dirty="0">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3,781</a:t>
                      </a:r>
                      <a:endParaRPr lang="en-US" sz="1400" b="1" i="0" u="none" strike="noStrike" dirty="0">
                        <a:solidFill>
                          <a:schemeClr val="accent6">
                            <a:lumMod val="50000"/>
                          </a:schemeClr>
                        </a:solidFill>
                        <a:latin typeface="Candara" pitchFamily="34" charset="0"/>
                      </a:endParaRPr>
                    </a:p>
                  </a:txBody>
                  <a:tcPr marL="7907" marR="7907" marT="7907" marB="0" anchor="b"/>
                </a:tc>
              </a:tr>
              <a:tr h="337873">
                <a:tc>
                  <a:txBody>
                    <a:bodyPr/>
                    <a:lstStyle/>
                    <a:p>
                      <a:pPr algn="l" fontAlgn="b">
                        <a:lnSpc>
                          <a:spcPct val="150000"/>
                        </a:lnSpc>
                      </a:pPr>
                      <a:r>
                        <a:rPr lang="en-US" sz="1400" u="none" strike="noStrike" dirty="0">
                          <a:latin typeface="Candara" pitchFamily="34" charset="0"/>
                        </a:rPr>
                        <a:t>SR 436</a:t>
                      </a:r>
                      <a:endParaRPr lang="en-US" sz="1400" b="0" i="0" u="none" strike="noStrike" dirty="0">
                        <a:solidFill>
                          <a:srgbClr val="FF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Wilshire Dr to Casselton Dr</a:t>
                      </a:r>
                      <a:endParaRPr lang="en-US" sz="1400" b="0" i="0" u="none" strike="noStrike">
                        <a:solidFill>
                          <a:srgbClr val="FF0000"/>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54,198</a:t>
                      </a:r>
                      <a:endParaRPr lang="en-US" sz="1400" b="1" i="0" u="none" strike="noStrike">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6,009</a:t>
                      </a:r>
                      <a:endParaRPr lang="en-US" sz="1400" b="1" i="0" u="none" strike="noStrike" dirty="0">
                        <a:solidFill>
                          <a:schemeClr val="accent6">
                            <a:lumMod val="50000"/>
                          </a:schemeClr>
                        </a:solidFill>
                        <a:latin typeface="Candara" pitchFamily="34" charset="0"/>
                      </a:endParaRPr>
                    </a:p>
                  </a:txBody>
                  <a:tcPr marL="7907" marR="7907" marT="7907" marB="0" anchor="b"/>
                </a:tc>
              </a:tr>
              <a:tr h="337873">
                <a:tc>
                  <a:txBody>
                    <a:bodyPr/>
                    <a:lstStyle/>
                    <a:p>
                      <a:pPr algn="l" fontAlgn="b">
                        <a:lnSpc>
                          <a:spcPct val="150000"/>
                        </a:lnSpc>
                      </a:pPr>
                      <a:r>
                        <a:rPr lang="en-US" sz="1400" u="none" strike="noStrike" dirty="0">
                          <a:latin typeface="Candara" pitchFamily="34" charset="0"/>
                        </a:rPr>
                        <a:t>SR 436</a:t>
                      </a:r>
                      <a:endParaRPr lang="en-US" sz="1400" b="0" i="0" u="none" strike="noStrike" dirty="0">
                        <a:solidFill>
                          <a:srgbClr val="FF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Dahlia Dr to T.G. Lee Blvd</a:t>
                      </a:r>
                      <a:endParaRPr lang="en-US" sz="1400" b="0" i="0" u="none" strike="noStrike">
                        <a:solidFill>
                          <a:srgbClr val="FF0000"/>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94,372</a:t>
                      </a:r>
                      <a:endParaRPr lang="en-US" sz="1400" b="1" i="0" u="none" strike="noStrike">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4,971</a:t>
                      </a:r>
                      <a:endParaRPr lang="en-US" sz="1400" b="1" i="0" u="none" strike="noStrike" dirty="0">
                        <a:solidFill>
                          <a:schemeClr val="accent6">
                            <a:lumMod val="50000"/>
                          </a:schemeClr>
                        </a:solidFill>
                        <a:latin typeface="Candara" pitchFamily="34" charset="0"/>
                      </a:endParaRPr>
                    </a:p>
                  </a:txBody>
                  <a:tcPr marL="7907" marR="7907" marT="7907" marB="0" anchor="b"/>
                </a:tc>
              </a:tr>
              <a:tr h="337873">
                <a:tc>
                  <a:txBody>
                    <a:bodyPr/>
                    <a:lstStyle/>
                    <a:p>
                      <a:pPr algn="l" fontAlgn="b">
                        <a:lnSpc>
                          <a:spcPct val="150000"/>
                        </a:lnSpc>
                      </a:pPr>
                      <a:r>
                        <a:rPr lang="en-US" sz="1400" u="none" strike="noStrike" dirty="0">
                          <a:latin typeface="Candara" pitchFamily="34" charset="0"/>
                        </a:rPr>
                        <a:t>SR 46  </a:t>
                      </a:r>
                      <a:endParaRPr lang="en-US" sz="1400" b="0" i="0" u="none" strike="noStrike" dirty="0">
                        <a:solidFill>
                          <a:srgbClr val="00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Park Dr to Sanford Ave</a:t>
                      </a:r>
                      <a:endParaRPr lang="en-US" sz="1400" b="0" i="0" u="none" strike="noStrike">
                        <a:solidFill>
                          <a:srgbClr val="000000"/>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6,811</a:t>
                      </a:r>
                      <a:endParaRPr lang="en-US" sz="1400" b="1" i="0" u="none" strike="noStrike">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170</a:t>
                      </a:r>
                      <a:endParaRPr lang="en-US" sz="1400" b="1" i="0" u="none" strike="noStrike" dirty="0">
                        <a:solidFill>
                          <a:schemeClr val="accent6">
                            <a:lumMod val="50000"/>
                          </a:schemeClr>
                        </a:solidFill>
                        <a:latin typeface="Candara" pitchFamily="34" charset="0"/>
                      </a:endParaRPr>
                    </a:p>
                  </a:txBody>
                  <a:tcPr marL="7907" marR="7907" marT="7907" marB="0" anchor="b"/>
                </a:tc>
              </a:tr>
              <a:tr h="337873">
                <a:tc>
                  <a:txBody>
                    <a:bodyPr/>
                    <a:lstStyle/>
                    <a:p>
                      <a:pPr algn="l" fontAlgn="b">
                        <a:lnSpc>
                          <a:spcPct val="150000"/>
                        </a:lnSpc>
                      </a:pPr>
                      <a:r>
                        <a:rPr lang="en-US" sz="1400" u="none" strike="noStrike" dirty="0">
                          <a:latin typeface="Candara" pitchFamily="34" charset="0"/>
                        </a:rPr>
                        <a:t>SR 50</a:t>
                      </a:r>
                      <a:endParaRPr lang="en-US" sz="1400" b="0" i="0" u="none" strike="noStrike" dirty="0">
                        <a:solidFill>
                          <a:srgbClr val="FF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Mills Ave to Old Cheney Hwy</a:t>
                      </a:r>
                      <a:endParaRPr lang="en-US" sz="1400" b="0" i="0" u="none" strike="noStrike">
                        <a:solidFill>
                          <a:srgbClr val="FF0000"/>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53,560</a:t>
                      </a:r>
                      <a:endParaRPr lang="en-US" sz="1400" b="1" i="0" u="none" strike="noStrike">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4,106</a:t>
                      </a:r>
                      <a:endParaRPr lang="en-US" sz="1400" b="1" i="0" u="none" strike="noStrike" dirty="0">
                        <a:solidFill>
                          <a:schemeClr val="accent6">
                            <a:lumMod val="50000"/>
                          </a:schemeClr>
                        </a:solidFill>
                        <a:latin typeface="Candara" pitchFamily="34" charset="0"/>
                      </a:endParaRPr>
                    </a:p>
                  </a:txBody>
                  <a:tcPr marL="7907" marR="7907" marT="7907" marB="0" anchor="b"/>
                </a:tc>
              </a:tr>
              <a:tr h="337873">
                <a:tc>
                  <a:txBody>
                    <a:bodyPr/>
                    <a:lstStyle/>
                    <a:p>
                      <a:pPr algn="l" fontAlgn="b">
                        <a:lnSpc>
                          <a:spcPct val="150000"/>
                        </a:lnSpc>
                      </a:pPr>
                      <a:r>
                        <a:rPr lang="en-US" sz="1400" u="none" strike="noStrike" dirty="0">
                          <a:latin typeface="Candara" pitchFamily="34" charset="0"/>
                        </a:rPr>
                        <a:t>SR 50</a:t>
                      </a:r>
                      <a:endParaRPr lang="en-US" sz="1400" b="0" i="0" u="none" strike="noStrike" dirty="0">
                        <a:solidFill>
                          <a:srgbClr val="FF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Murdock Blvd to Avalon Park Blvd </a:t>
                      </a:r>
                      <a:endParaRPr lang="en-US" sz="1400" b="0" i="0" u="none" strike="noStrike">
                        <a:solidFill>
                          <a:srgbClr val="FF0000"/>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86,449</a:t>
                      </a:r>
                      <a:endParaRPr lang="en-US" sz="1400" b="1" i="0" u="none" strike="noStrike">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9,749</a:t>
                      </a:r>
                      <a:endParaRPr lang="en-US" sz="1400" b="1" i="0" u="none" strike="noStrike" dirty="0">
                        <a:solidFill>
                          <a:schemeClr val="accent6">
                            <a:lumMod val="50000"/>
                          </a:schemeClr>
                        </a:solidFill>
                        <a:latin typeface="Candara" pitchFamily="34" charset="0"/>
                      </a:endParaRPr>
                    </a:p>
                  </a:txBody>
                  <a:tcPr marL="7907" marR="7907" marT="7907" marB="0" anchor="b"/>
                </a:tc>
              </a:tr>
              <a:tr h="337873">
                <a:tc>
                  <a:txBody>
                    <a:bodyPr/>
                    <a:lstStyle/>
                    <a:p>
                      <a:pPr algn="l" fontAlgn="b">
                        <a:lnSpc>
                          <a:spcPct val="150000"/>
                        </a:lnSpc>
                      </a:pPr>
                      <a:r>
                        <a:rPr lang="en-US" sz="1400" u="none" strike="noStrike" dirty="0">
                          <a:latin typeface="Candara" pitchFamily="34" charset="0"/>
                        </a:rPr>
                        <a:t>US 17-92  </a:t>
                      </a:r>
                      <a:endParaRPr lang="en-US" sz="1400" b="0" i="0" u="none" strike="noStrike" dirty="0">
                        <a:solidFill>
                          <a:srgbClr val="000000"/>
                        </a:solidFill>
                        <a:latin typeface="Candara" pitchFamily="34" charset="0"/>
                      </a:endParaRPr>
                    </a:p>
                  </a:txBody>
                  <a:tcPr marL="7907" marR="7907" marT="7907" marB="0" anchor="b"/>
                </a:tc>
                <a:tc>
                  <a:txBody>
                    <a:bodyPr/>
                    <a:lstStyle/>
                    <a:p>
                      <a:pPr algn="l" fontAlgn="b">
                        <a:lnSpc>
                          <a:spcPct val="150000"/>
                        </a:lnSpc>
                      </a:pPr>
                      <a:r>
                        <a:rPr lang="en-US" sz="1400" u="none" strike="noStrike">
                          <a:latin typeface="Candara" pitchFamily="34" charset="0"/>
                        </a:rPr>
                        <a:t>SR 46 (1st St) to 3rd St</a:t>
                      </a:r>
                      <a:endParaRPr lang="en-US" sz="1400" b="0" i="0" u="none" strike="noStrike">
                        <a:solidFill>
                          <a:srgbClr val="000000"/>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5,385</a:t>
                      </a:r>
                      <a:endParaRPr lang="en-US" sz="1400" b="1" i="0" u="none" strike="noStrike">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266</a:t>
                      </a:r>
                      <a:endParaRPr lang="en-US" sz="1400" b="1" i="0" u="none" strike="noStrike" dirty="0">
                        <a:solidFill>
                          <a:schemeClr val="accent6">
                            <a:lumMod val="50000"/>
                          </a:schemeClr>
                        </a:solidFill>
                        <a:latin typeface="Candara" pitchFamily="34" charset="0"/>
                      </a:endParaRPr>
                    </a:p>
                  </a:txBody>
                  <a:tcPr marL="7907" marR="7907" marT="7907" marB="0" anchor="b"/>
                </a:tc>
              </a:tr>
              <a:tr h="337873">
                <a:tc>
                  <a:txBody>
                    <a:bodyPr/>
                    <a:lstStyle/>
                    <a:p>
                      <a:pPr algn="l" fontAlgn="b">
                        <a:lnSpc>
                          <a:spcPct val="150000"/>
                        </a:lnSpc>
                      </a:pPr>
                      <a:r>
                        <a:rPr lang="en-US" sz="1400" u="none" strike="noStrike" dirty="0">
                          <a:latin typeface="Candara" pitchFamily="34" charset="0"/>
                        </a:rPr>
                        <a:t>US 17-92</a:t>
                      </a:r>
                      <a:endParaRPr lang="en-US" sz="1400" b="0" i="0" u="none" strike="noStrike" dirty="0">
                        <a:solidFill>
                          <a:srgbClr val="000000"/>
                        </a:solidFill>
                        <a:latin typeface="Candara" pitchFamily="34" charset="0"/>
                      </a:endParaRPr>
                    </a:p>
                  </a:txBody>
                  <a:tcPr marL="7907" marR="7907" marT="7907" marB="0" anchor="b"/>
                </a:tc>
                <a:tc>
                  <a:txBody>
                    <a:bodyPr/>
                    <a:lstStyle/>
                    <a:p>
                      <a:pPr algn="l" fontAlgn="b">
                        <a:lnSpc>
                          <a:spcPct val="150000"/>
                        </a:lnSpc>
                      </a:pPr>
                      <a:r>
                        <a:rPr lang="it-IT" sz="1400" u="none" strike="noStrike">
                          <a:latin typeface="Candara" pitchFamily="34" charset="0"/>
                        </a:rPr>
                        <a:t>Osceola Pkwy to Columbia Ave</a:t>
                      </a:r>
                      <a:endParaRPr lang="it-IT" sz="1400" b="0" i="0" u="none" strike="noStrike">
                        <a:solidFill>
                          <a:srgbClr val="000000"/>
                        </a:solidFill>
                        <a:latin typeface="Candara" pitchFamily="34" charset="0"/>
                      </a:endParaRPr>
                    </a:p>
                  </a:txBody>
                  <a:tcPr marL="7907" marR="7907" marT="7907" marB="0" anchor="b"/>
                </a:tc>
                <a:tc>
                  <a:txBody>
                    <a:bodyPr/>
                    <a:lstStyle/>
                    <a:p>
                      <a:pPr algn="ctr" fontAlgn="b">
                        <a:lnSpc>
                          <a:spcPct val="150000"/>
                        </a:lnSpc>
                      </a:pPr>
                      <a:r>
                        <a:rPr lang="en-US" sz="1400" b="1" u="none" strike="noStrike">
                          <a:solidFill>
                            <a:schemeClr val="accent6">
                              <a:lumMod val="50000"/>
                            </a:schemeClr>
                          </a:solidFill>
                          <a:latin typeface="Candara" pitchFamily="34" charset="0"/>
                        </a:rPr>
                        <a:t>15,982</a:t>
                      </a:r>
                      <a:endParaRPr lang="en-US" sz="1400" b="1" i="0" u="none" strike="noStrike">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2,634</a:t>
                      </a:r>
                      <a:endParaRPr lang="en-US" sz="1400" b="1" i="0" u="none" strike="noStrike" dirty="0">
                        <a:solidFill>
                          <a:schemeClr val="accent6">
                            <a:lumMod val="50000"/>
                          </a:schemeClr>
                        </a:solidFill>
                        <a:latin typeface="Candara" pitchFamily="34" charset="0"/>
                      </a:endParaRPr>
                    </a:p>
                  </a:txBody>
                  <a:tcPr marL="7907" marR="7907" marT="7907" marB="0" anchor="b"/>
                </a:tc>
              </a:tr>
              <a:tr h="337873">
                <a:tc>
                  <a:txBody>
                    <a:bodyPr/>
                    <a:lstStyle/>
                    <a:p>
                      <a:pPr algn="l" fontAlgn="b">
                        <a:lnSpc>
                          <a:spcPct val="150000"/>
                        </a:lnSpc>
                      </a:pPr>
                      <a:r>
                        <a:rPr lang="en-US" sz="1400" u="none" strike="noStrike" dirty="0">
                          <a:latin typeface="Candara" pitchFamily="34" charset="0"/>
                        </a:rPr>
                        <a:t>US 192</a:t>
                      </a:r>
                      <a:endParaRPr lang="en-US" sz="1400" b="0" i="0" u="none" strike="noStrike" dirty="0">
                        <a:solidFill>
                          <a:srgbClr val="000000"/>
                        </a:solidFill>
                        <a:latin typeface="Candara" pitchFamily="34" charset="0"/>
                      </a:endParaRPr>
                    </a:p>
                  </a:txBody>
                  <a:tcPr marL="7907" marR="7907" marT="7907" marB="0" anchor="b"/>
                </a:tc>
                <a:tc>
                  <a:txBody>
                    <a:bodyPr/>
                    <a:lstStyle/>
                    <a:p>
                      <a:pPr algn="l" fontAlgn="b">
                        <a:lnSpc>
                          <a:spcPct val="150000"/>
                        </a:lnSpc>
                      </a:pPr>
                      <a:r>
                        <a:rPr lang="en-US" sz="1400" u="none" strike="noStrike" dirty="0">
                          <a:latin typeface="Candara" pitchFamily="34" charset="0"/>
                        </a:rPr>
                        <a:t>Denn John Ln to Turnpike NB Ramp</a:t>
                      </a:r>
                      <a:endParaRPr lang="en-US" sz="1400" b="0" i="0" u="none" strike="noStrike" dirty="0">
                        <a:solidFill>
                          <a:srgbClr val="000000"/>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23,056</a:t>
                      </a:r>
                      <a:endParaRPr lang="en-US" sz="1400" b="1" i="0" u="none" strike="noStrike" dirty="0">
                        <a:solidFill>
                          <a:schemeClr val="accent6">
                            <a:lumMod val="50000"/>
                          </a:schemeClr>
                        </a:solidFill>
                        <a:latin typeface="Candara" pitchFamily="34" charset="0"/>
                      </a:endParaRPr>
                    </a:p>
                  </a:txBody>
                  <a:tcPr marL="7907" marR="7907" marT="7907" marB="0" anchor="b"/>
                </a:tc>
                <a:tc>
                  <a:txBody>
                    <a:bodyPr/>
                    <a:lstStyle/>
                    <a:p>
                      <a:pPr algn="ctr" fontAlgn="b">
                        <a:lnSpc>
                          <a:spcPct val="150000"/>
                        </a:lnSpc>
                      </a:pPr>
                      <a:r>
                        <a:rPr lang="en-US" sz="1400" b="1" u="none" strike="noStrike" dirty="0">
                          <a:solidFill>
                            <a:schemeClr val="accent6">
                              <a:lumMod val="50000"/>
                            </a:schemeClr>
                          </a:solidFill>
                          <a:latin typeface="Candara" pitchFamily="34" charset="0"/>
                        </a:rPr>
                        <a:t>1,079</a:t>
                      </a:r>
                      <a:endParaRPr lang="en-US" sz="1400" b="1" i="0" u="none" strike="noStrike" dirty="0">
                        <a:solidFill>
                          <a:schemeClr val="accent6">
                            <a:lumMod val="50000"/>
                          </a:schemeClr>
                        </a:solidFill>
                        <a:latin typeface="Candara" pitchFamily="34" charset="0"/>
                      </a:endParaRPr>
                    </a:p>
                  </a:txBody>
                  <a:tcPr marL="7907" marR="7907" marT="7907" marB="0" anchor="b"/>
                </a:tc>
              </a:tr>
              <a:tr h="337873">
                <a:tc gridSpan="2">
                  <a:txBody>
                    <a:bodyPr/>
                    <a:lstStyle/>
                    <a:p>
                      <a:pPr algn="l" fontAlgn="b">
                        <a:lnSpc>
                          <a:spcPct val="150000"/>
                        </a:lnSpc>
                      </a:pPr>
                      <a:r>
                        <a:rPr lang="en-US" sz="1800" b="1" i="0" u="none" strike="noStrike" dirty="0" smtClean="0">
                          <a:solidFill>
                            <a:schemeClr val="bg1"/>
                          </a:solidFill>
                          <a:latin typeface="Candara" pitchFamily="34" charset="0"/>
                        </a:rPr>
                        <a:t>Total Savings</a:t>
                      </a:r>
                      <a:endParaRPr lang="en-US" sz="1800" b="1" i="0" u="none" strike="noStrike" dirty="0">
                        <a:solidFill>
                          <a:schemeClr val="bg1"/>
                        </a:solidFill>
                        <a:latin typeface="Candara" pitchFamily="34" charset="0"/>
                      </a:endParaRPr>
                    </a:p>
                  </a:txBody>
                  <a:tcPr marL="7907" marR="7907" marT="7907" marB="0" anchor="b">
                    <a:solidFill>
                      <a:schemeClr val="accent6"/>
                    </a:solidFill>
                  </a:tcPr>
                </a:tc>
                <a:tc hMerge="1">
                  <a:txBody>
                    <a:bodyPr/>
                    <a:lstStyle/>
                    <a:p>
                      <a:pPr algn="l" fontAlgn="b">
                        <a:lnSpc>
                          <a:spcPct val="150000"/>
                        </a:lnSpc>
                      </a:pPr>
                      <a:endParaRPr lang="en-US" sz="1400" b="0" i="0" u="none" strike="noStrike" dirty="0">
                        <a:solidFill>
                          <a:srgbClr val="000000"/>
                        </a:solidFill>
                        <a:latin typeface="Candara" pitchFamily="34" charset="0"/>
                      </a:endParaRPr>
                    </a:p>
                  </a:txBody>
                  <a:tcPr marL="7907" marR="7907" marT="7907" marB="0" anchor="b"/>
                </a:tc>
                <a:tc>
                  <a:txBody>
                    <a:bodyPr/>
                    <a:lstStyle/>
                    <a:p>
                      <a:pPr algn="ctr" fontAlgn="b">
                        <a:lnSpc>
                          <a:spcPct val="150000"/>
                        </a:lnSpc>
                      </a:pPr>
                      <a:r>
                        <a:rPr lang="en-US" sz="1800" b="1" i="0" u="none" strike="noStrike" dirty="0" smtClean="0">
                          <a:solidFill>
                            <a:schemeClr val="bg1"/>
                          </a:solidFill>
                          <a:latin typeface="Candara" pitchFamily="34" charset="0"/>
                        </a:rPr>
                        <a:t>753,522</a:t>
                      </a:r>
                      <a:endParaRPr lang="en-US" sz="1800" b="1" i="0" u="none" strike="noStrike" dirty="0">
                        <a:solidFill>
                          <a:schemeClr val="bg1"/>
                        </a:solidFill>
                        <a:latin typeface="Candara" pitchFamily="34" charset="0"/>
                      </a:endParaRPr>
                    </a:p>
                  </a:txBody>
                  <a:tcPr marL="7907" marR="7907" marT="7907" marB="0" anchor="b">
                    <a:solidFill>
                      <a:schemeClr val="accent6"/>
                    </a:solidFill>
                  </a:tcPr>
                </a:tc>
                <a:tc>
                  <a:txBody>
                    <a:bodyPr/>
                    <a:lstStyle/>
                    <a:p>
                      <a:pPr algn="ctr" fontAlgn="b">
                        <a:lnSpc>
                          <a:spcPct val="150000"/>
                        </a:lnSpc>
                      </a:pPr>
                      <a:r>
                        <a:rPr lang="en-US" sz="1800" b="1" i="0" u="none" strike="noStrike" dirty="0" smtClean="0">
                          <a:solidFill>
                            <a:schemeClr val="bg1"/>
                          </a:solidFill>
                          <a:latin typeface="Candara" pitchFamily="34" charset="0"/>
                        </a:rPr>
                        <a:t>66,521</a:t>
                      </a:r>
                      <a:endParaRPr lang="en-US" sz="1800" b="1" i="0" u="none" strike="noStrike" dirty="0">
                        <a:solidFill>
                          <a:schemeClr val="bg1"/>
                        </a:solidFill>
                        <a:latin typeface="Candara" pitchFamily="34" charset="0"/>
                      </a:endParaRPr>
                    </a:p>
                  </a:txBody>
                  <a:tcPr marL="7907" marR="7907" marT="7907" marB="0" anchor="b">
                    <a:solidFill>
                      <a:schemeClr val="accent6"/>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Diagram 3"/>
          <p:cNvGraphicFramePr/>
          <p:nvPr/>
        </p:nvGraphicFramePr>
        <p:xfrm>
          <a:off x="304800" y="609601"/>
          <a:ext cx="8610600" cy="76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e 4"/>
          <p:cNvGraphicFramePr>
            <a:graphicFrameLocks noGrp="1"/>
          </p:cNvGraphicFramePr>
          <p:nvPr/>
        </p:nvGraphicFramePr>
        <p:xfrm>
          <a:off x="1143000" y="1905001"/>
          <a:ext cx="6477000" cy="3942394"/>
        </p:xfrm>
        <a:graphic>
          <a:graphicData uri="http://schemas.openxmlformats.org/drawingml/2006/table">
            <a:tbl>
              <a:tblPr firstRow="1" bandRow="1">
                <a:tableStyleId>{2A488322-F2BA-4B5B-9748-0D474271808F}</a:tableStyleId>
              </a:tblPr>
              <a:tblGrid>
                <a:gridCol w="2459620"/>
                <a:gridCol w="2213658"/>
                <a:gridCol w="1803722"/>
              </a:tblGrid>
              <a:tr h="691676">
                <a:tc>
                  <a:txBody>
                    <a:bodyPr/>
                    <a:lstStyle/>
                    <a:p>
                      <a:pPr algn="l" fontAlgn="b">
                        <a:lnSpc>
                          <a:spcPct val="150000"/>
                        </a:lnSpc>
                      </a:pPr>
                      <a:r>
                        <a:rPr lang="en-US" sz="1600" u="none" strike="noStrike" dirty="0" smtClean="0">
                          <a:latin typeface="Candara" pitchFamily="34" charset="0"/>
                        </a:rPr>
                        <a:t>Direction-Peak </a:t>
                      </a:r>
                      <a:r>
                        <a:rPr lang="en-US" sz="1600" u="none" strike="noStrike" dirty="0">
                          <a:latin typeface="Candara" pitchFamily="34" charset="0"/>
                        </a:rPr>
                        <a:t>Hour</a:t>
                      </a:r>
                      <a:endParaRPr lang="en-US" sz="1600" b="0" i="0" u="none" strike="noStrike" dirty="0">
                        <a:solidFill>
                          <a:srgbClr val="000000"/>
                        </a:solidFill>
                        <a:latin typeface="Candara" pitchFamily="34" charset="0"/>
                      </a:endParaRPr>
                    </a:p>
                  </a:txBody>
                  <a:tcPr marL="9525" marR="9525" marT="9525" marB="0" anchor="ctr"/>
                </a:tc>
                <a:tc>
                  <a:txBody>
                    <a:bodyPr/>
                    <a:lstStyle/>
                    <a:p>
                      <a:pPr algn="ctr" fontAlgn="b">
                        <a:lnSpc>
                          <a:spcPct val="150000"/>
                        </a:lnSpc>
                      </a:pPr>
                      <a:r>
                        <a:rPr lang="en-US" sz="1600" u="none" strike="noStrike" dirty="0" smtClean="0">
                          <a:latin typeface="Candara" pitchFamily="34" charset="0"/>
                        </a:rPr>
                        <a:t>BEFORE</a:t>
                      </a:r>
                    </a:p>
                    <a:p>
                      <a:pPr algn="ctr" fontAlgn="b">
                        <a:lnSpc>
                          <a:spcPct val="150000"/>
                        </a:lnSpc>
                      </a:pPr>
                      <a:r>
                        <a:rPr lang="en-US" sz="1600" b="0" i="0" u="none" strike="noStrike" dirty="0" smtClean="0">
                          <a:solidFill>
                            <a:srgbClr val="000000"/>
                          </a:solidFill>
                          <a:latin typeface="Candara" pitchFamily="34" charset="0"/>
                        </a:rPr>
                        <a:t>%(Miles)</a:t>
                      </a:r>
                      <a:endParaRPr lang="en-US" sz="1600" b="0" i="0" u="none" strike="noStrike" dirty="0">
                        <a:solidFill>
                          <a:srgbClr val="000000"/>
                        </a:solidFill>
                        <a:latin typeface="Candara" pitchFamily="34" charset="0"/>
                      </a:endParaRPr>
                    </a:p>
                  </a:txBody>
                  <a:tcPr marL="9525" marR="9525" marT="9525" marB="0" anchor="ctr"/>
                </a:tc>
                <a:tc>
                  <a:txBody>
                    <a:bodyPr/>
                    <a:lstStyle/>
                    <a:p>
                      <a:pPr algn="ctr" fontAlgn="b">
                        <a:lnSpc>
                          <a:spcPct val="150000"/>
                        </a:lnSpc>
                      </a:pPr>
                      <a:r>
                        <a:rPr lang="en-US" sz="1600" u="none" strike="noStrike" dirty="0" smtClean="0">
                          <a:latin typeface="Candara" pitchFamily="34" charset="0"/>
                        </a:rPr>
                        <a:t>AFTER</a:t>
                      </a:r>
                    </a:p>
                    <a:p>
                      <a:pPr algn="ctr" fontAlgn="b">
                        <a:lnSpc>
                          <a:spcPct val="150000"/>
                        </a:lnSpc>
                      </a:pPr>
                      <a:r>
                        <a:rPr lang="en-US" sz="1600" b="0" i="0" u="none" strike="noStrike" dirty="0" smtClean="0">
                          <a:solidFill>
                            <a:srgbClr val="000000"/>
                          </a:solidFill>
                          <a:latin typeface="Candara" pitchFamily="34" charset="0"/>
                        </a:rPr>
                        <a:t>%(Miles)</a:t>
                      </a:r>
                      <a:endParaRPr lang="en-US" sz="1600" b="0" i="0" u="none" strike="noStrike" dirty="0">
                        <a:solidFill>
                          <a:srgbClr val="000000"/>
                        </a:solidFill>
                        <a:latin typeface="Candara" pitchFamily="34" charset="0"/>
                      </a:endParaRPr>
                    </a:p>
                  </a:txBody>
                  <a:tcPr marL="9525" marR="9525" marT="9525" marB="0" anchor="ctr"/>
                </a:tc>
              </a:tr>
              <a:tr h="545916">
                <a:tc>
                  <a:txBody>
                    <a:bodyPr/>
                    <a:lstStyle/>
                    <a:p>
                      <a:pPr algn="l" fontAlgn="b">
                        <a:lnSpc>
                          <a:spcPct val="150000"/>
                        </a:lnSpc>
                      </a:pPr>
                      <a:r>
                        <a:rPr lang="en-US" sz="1600" u="none" strike="noStrike" dirty="0">
                          <a:latin typeface="Candara" pitchFamily="34" charset="0"/>
                        </a:rPr>
                        <a:t>NB/EB </a:t>
                      </a:r>
                      <a:r>
                        <a:rPr lang="en-US" sz="1600" u="none" strike="noStrike" dirty="0" smtClean="0">
                          <a:latin typeface="Candara" pitchFamily="34" charset="0"/>
                        </a:rPr>
                        <a:t>–AM</a:t>
                      </a:r>
                      <a:endParaRPr lang="en-US" sz="1600" b="0" i="0" u="none" strike="noStrike" dirty="0">
                        <a:solidFill>
                          <a:srgbClr val="000000"/>
                        </a:solidFill>
                        <a:latin typeface="Candara" pitchFamily="34" charset="0"/>
                      </a:endParaRPr>
                    </a:p>
                  </a:txBody>
                  <a:tcPr marL="9525" marR="9525" marT="9525" marB="0" anchor="ctr"/>
                </a:tc>
                <a:tc>
                  <a:txBody>
                    <a:bodyPr/>
                    <a:lstStyle/>
                    <a:p>
                      <a:pPr algn="ctr" fontAlgn="b">
                        <a:lnSpc>
                          <a:spcPct val="150000"/>
                        </a:lnSpc>
                      </a:pPr>
                      <a:r>
                        <a:rPr lang="en-US" sz="1600" u="none" strike="noStrike" dirty="0">
                          <a:latin typeface="Candara" pitchFamily="34" charset="0"/>
                        </a:rPr>
                        <a:t>3.3% (1.7)</a:t>
                      </a:r>
                      <a:endParaRPr lang="en-US" sz="1600" b="0" i="0" u="none" strike="noStrike" dirty="0">
                        <a:solidFill>
                          <a:srgbClr val="000000"/>
                        </a:solidFill>
                        <a:latin typeface="Candara" pitchFamily="34" charset="0"/>
                      </a:endParaRPr>
                    </a:p>
                  </a:txBody>
                  <a:tcPr marL="9525" marR="9525" marT="9525" marB="0" anchor="ctr"/>
                </a:tc>
                <a:tc>
                  <a:txBody>
                    <a:bodyPr/>
                    <a:lstStyle/>
                    <a:p>
                      <a:pPr algn="ctr" fontAlgn="b">
                        <a:lnSpc>
                          <a:spcPct val="150000"/>
                        </a:lnSpc>
                      </a:pPr>
                      <a:r>
                        <a:rPr lang="en-US" sz="1600" u="none" strike="noStrike">
                          <a:latin typeface="Candara" pitchFamily="34" charset="0"/>
                        </a:rPr>
                        <a:t>1.77% (1.0)</a:t>
                      </a:r>
                      <a:endParaRPr lang="en-US" sz="1600" b="0" i="0" u="none" strike="noStrike">
                        <a:solidFill>
                          <a:srgbClr val="000000"/>
                        </a:solidFill>
                        <a:latin typeface="Candara" pitchFamily="34" charset="0"/>
                      </a:endParaRPr>
                    </a:p>
                  </a:txBody>
                  <a:tcPr marL="9525" marR="9525" marT="9525" marB="0" anchor="ctr"/>
                </a:tc>
              </a:tr>
              <a:tr h="571903">
                <a:tc>
                  <a:txBody>
                    <a:bodyPr/>
                    <a:lstStyle/>
                    <a:p>
                      <a:pPr algn="l" fontAlgn="b">
                        <a:lnSpc>
                          <a:spcPct val="150000"/>
                        </a:lnSpc>
                      </a:pPr>
                      <a:r>
                        <a:rPr lang="en-US" sz="1600" u="none" strike="noStrike" dirty="0">
                          <a:latin typeface="Candara" pitchFamily="34" charset="0"/>
                        </a:rPr>
                        <a:t>NB/EB </a:t>
                      </a:r>
                      <a:r>
                        <a:rPr lang="en-US" sz="1600" u="none" strike="noStrike" dirty="0" smtClean="0">
                          <a:latin typeface="Candara" pitchFamily="34" charset="0"/>
                        </a:rPr>
                        <a:t>– </a:t>
                      </a:r>
                      <a:r>
                        <a:rPr lang="en-US" sz="1600" u="none" strike="noStrike" dirty="0">
                          <a:latin typeface="Candara" pitchFamily="34" charset="0"/>
                        </a:rPr>
                        <a:t>PM</a:t>
                      </a:r>
                      <a:endParaRPr lang="en-US" sz="1600" b="0" i="0" u="none" strike="noStrike" dirty="0">
                        <a:solidFill>
                          <a:srgbClr val="000000"/>
                        </a:solidFill>
                        <a:latin typeface="Candara" pitchFamily="34" charset="0"/>
                      </a:endParaRPr>
                    </a:p>
                  </a:txBody>
                  <a:tcPr marL="9525" marR="9525" marT="9525" marB="0" anchor="ctr"/>
                </a:tc>
                <a:tc>
                  <a:txBody>
                    <a:bodyPr/>
                    <a:lstStyle/>
                    <a:p>
                      <a:pPr algn="ctr" fontAlgn="b">
                        <a:lnSpc>
                          <a:spcPct val="150000"/>
                        </a:lnSpc>
                      </a:pPr>
                      <a:r>
                        <a:rPr lang="en-US" sz="1600" u="none" strike="noStrike">
                          <a:latin typeface="Candara" pitchFamily="34" charset="0"/>
                        </a:rPr>
                        <a:t>10.62% (5.6)</a:t>
                      </a:r>
                      <a:endParaRPr lang="en-US" sz="1600" b="0" i="0" u="none" strike="noStrike">
                        <a:solidFill>
                          <a:srgbClr val="000000"/>
                        </a:solidFill>
                        <a:latin typeface="Candara" pitchFamily="34" charset="0"/>
                      </a:endParaRPr>
                    </a:p>
                  </a:txBody>
                  <a:tcPr marL="9525" marR="9525" marT="9525" marB="0" anchor="ctr"/>
                </a:tc>
                <a:tc>
                  <a:txBody>
                    <a:bodyPr/>
                    <a:lstStyle/>
                    <a:p>
                      <a:pPr algn="ctr" fontAlgn="b">
                        <a:lnSpc>
                          <a:spcPct val="150000"/>
                        </a:lnSpc>
                      </a:pPr>
                      <a:r>
                        <a:rPr lang="en-US" sz="1600" u="none" strike="noStrike">
                          <a:latin typeface="Candara" pitchFamily="34" charset="0"/>
                        </a:rPr>
                        <a:t>4.1% (2.2)</a:t>
                      </a:r>
                      <a:endParaRPr lang="en-US" sz="1600" b="0" i="0" u="none" strike="noStrike">
                        <a:solidFill>
                          <a:srgbClr val="000000"/>
                        </a:solidFill>
                        <a:latin typeface="Candara" pitchFamily="34" charset="0"/>
                      </a:endParaRPr>
                    </a:p>
                  </a:txBody>
                  <a:tcPr marL="9525" marR="9525" marT="9525" marB="0" anchor="ctr"/>
                </a:tc>
              </a:tr>
              <a:tr h="698278">
                <a:tc>
                  <a:txBody>
                    <a:bodyPr/>
                    <a:lstStyle/>
                    <a:p>
                      <a:pPr algn="l" fontAlgn="b">
                        <a:lnSpc>
                          <a:spcPct val="150000"/>
                        </a:lnSpc>
                      </a:pPr>
                      <a:r>
                        <a:rPr lang="en-US" sz="1600" u="none" strike="noStrike" dirty="0">
                          <a:latin typeface="Candara" pitchFamily="34" charset="0"/>
                        </a:rPr>
                        <a:t>SB/WB </a:t>
                      </a:r>
                      <a:r>
                        <a:rPr lang="en-US" sz="1600" u="none" strike="noStrike" dirty="0" smtClean="0">
                          <a:latin typeface="Candara" pitchFamily="34" charset="0"/>
                        </a:rPr>
                        <a:t>– </a:t>
                      </a:r>
                      <a:r>
                        <a:rPr lang="en-US" sz="1600" u="none" strike="noStrike" dirty="0">
                          <a:latin typeface="Candara" pitchFamily="34" charset="0"/>
                        </a:rPr>
                        <a:t>AM</a:t>
                      </a:r>
                      <a:endParaRPr lang="en-US" sz="1600" b="0" i="0" u="none" strike="noStrike" dirty="0">
                        <a:solidFill>
                          <a:srgbClr val="000000"/>
                        </a:solidFill>
                        <a:latin typeface="Candara" pitchFamily="34" charset="0"/>
                      </a:endParaRPr>
                    </a:p>
                  </a:txBody>
                  <a:tcPr marL="9525" marR="9525" marT="9525" marB="0" anchor="ctr"/>
                </a:tc>
                <a:tc>
                  <a:txBody>
                    <a:bodyPr/>
                    <a:lstStyle/>
                    <a:p>
                      <a:pPr algn="ctr" fontAlgn="b">
                        <a:lnSpc>
                          <a:spcPct val="150000"/>
                        </a:lnSpc>
                      </a:pPr>
                      <a:r>
                        <a:rPr lang="en-US" sz="1600" u="none" strike="noStrike">
                          <a:latin typeface="Candara" pitchFamily="34" charset="0"/>
                        </a:rPr>
                        <a:t>8.41% (4.4)</a:t>
                      </a:r>
                      <a:endParaRPr lang="en-US" sz="1600" b="0" i="0" u="none" strike="noStrike">
                        <a:solidFill>
                          <a:srgbClr val="000000"/>
                        </a:solidFill>
                        <a:latin typeface="Candara" pitchFamily="34" charset="0"/>
                      </a:endParaRPr>
                    </a:p>
                  </a:txBody>
                  <a:tcPr marL="9525" marR="9525" marT="9525" marB="0" anchor="ctr"/>
                </a:tc>
                <a:tc>
                  <a:txBody>
                    <a:bodyPr/>
                    <a:lstStyle/>
                    <a:p>
                      <a:pPr algn="ctr" fontAlgn="b">
                        <a:lnSpc>
                          <a:spcPct val="150000"/>
                        </a:lnSpc>
                      </a:pPr>
                      <a:r>
                        <a:rPr lang="en-US" sz="1600" u="none" strike="noStrike">
                          <a:latin typeface="Candara" pitchFamily="34" charset="0"/>
                        </a:rPr>
                        <a:t>3.84% (2.0)</a:t>
                      </a:r>
                      <a:endParaRPr lang="en-US" sz="1600" b="0" i="0" u="none" strike="noStrike">
                        <a:solidFill>
                          <a:srgbClr val="000000"/>
                        </a:solidFill>
                        <a:latin typeface="Candara" pitchFamily="34" charset="0"/>
                      </a:endParaRPr>
                    </a:p>
                  </a:txBody>
                  <a:tcPr marL="9525" marR="9525" marT="9525" marB="0" anchor="ctr"/>
                </a:tc>
              </a:tr>
              <a:tr h="692626">
                <a:tc>
                  <a:txBody>
                    <a:bodyPr/>
                    <a:lstStyle/>
                    <a:p>
                      <a:pPr algn="l" fontAlgn="b">
                        <a:lnSpc>
                          <a:spcPct val="150000"/>
                        </a:lnSpc>
                      </a:pPr>
                      <a:r>
                        <a:rPr lang="en-US" sz="1600" u="none" strike="noStrike" dirty="0">
                          <a:latin typeface="Candara" pitchFamily="34" charset="0"/>
                        </a:rPr>
                        <a:t>SB/WB </a:t>
                      </a:r>
                      <a:r>
                        <a:rPr lang="en-US" sz="1600" u="none" strike="noStrike" dirty="0" smtClean="0">
                          <a:latin typeface="Candara" pitchFamily="34" charset="0"/>
                        </a:rPr>
                        <a:t>– </a:t>
                      </a:r>
                      <a:r>
                        <a:rPr lang="en-US" sz="1600" u="none" strike="noStrike" dirty="0">
                          <a:latin typeface="Candara" pitchFamily="34" charset="0"/>
                        </a:rPr>
                        <a:t>PM</a:t>
                      </a:r>
                      <a:endParaRPr lang="en-US" sz="1600" b="0" i="0" u="none" strike="noStrike" dirty="0">
                        <a:solidFill>
                          <a:srgbClr val="000000"/>
                        </a:solidFill>
                        <a:latin typeface="Candara" pitchFamily="34" charset="0"/>
                      </a:endParaRPr>
                    </a:p>
                  </a:txBody>
                  <a:tcPr marL="9525" marR="9525" marT="9525" marB="0" anchor="ctr"/>
                </a:tc>
                <a:tc>
                  <a:txBody>
                    <a:bodyPr/>
                    <a:lstStyle/>
                    <a:p>
                      <a:pPr algn="ctr" fontAlgn="b">
                        <a:lnSpc>
                          <a:spcPct val="150000"/>
                        </a:lnSpc>
                      </a:pPr>
                      <a:r>
                        <a:rPr lang="en-US" sz="1600" u="none" strike="noStrike">
                          <a:latin typeface="Candara" pitchFamily="34" charset="0"/>
                        </a:rPr>
                        <a:t>12.29% (6.5)</a:t>
                      </a:r>
                      <a:endParaRPr lang="en-US" sz="1600" b="0" i="0" u="none" strike="noStrike">
                        <a:solidFill>
                          <a:srgbClr val="000000"/>
                        </a:solidFill>
                        <a:latin typeface="Candara" pitchFamily="34" charset="0"/>
                      </a:endParaRPr>
                    </a:p>
                  </a:txBody>
                  <a:tcPr marL="9525" marR="9525" marT="9525" marB="0" anchor="ctr"/>
                </a:tc>
                <a:tc>
                  <a:txBody>
                    <a:bodyPr/>
                    <a:lstStyle/>
                    <a:p>
                      <a:pPr algn="ctr" fontAlgn="b">
                        <a:lnSpc>
                          <a:spcPct val="150000"/>
                        </a:lnSpc>
                      </a:pPr>
                      <a:r>
                        <a:rPr lang="en-US" sz="1600" u="none" strike="noStrike" dirty="0">
                          <a:latin typeface="Candara" pitchFamily="34" charset="0"/>
                        </a:rPr>
                        <a:t>4.88% (2.6)</a:t>
                      </a:r>
                      <a:endParaRPr lang="en-US" sz="1600" b="0" i="0" u="none" strike="noStrike" dirty="0">
                        <a:solidFill>
                          <a:srgbClr val="000000"/>
                        </a:solidFill>
                        <a:latin typeface="Candara" pitchFamily="34" charset="0"/>
                      </a:endParaRPr>
                    </a:p>
                  </a:txBody>
                  <a:tcPr marL="9525" marR="9525" marT="9525" marB="0" anchor="ctr"/>
                </a:tc>
              </a:tr>
              <a:tr h="692626">
                <a:tc>
                  <a:txBody>
                    <a:bodyPr/>
                    <a:lstStyle/>
                    <a:p>
                      <a:pPr algn="l" fontAlgn="b">
                        <a:lnSpc>
                          <a:spcPct val="150000"/>
                        </a:lnSpc>
                      </a:pPr>
                      <a:r>
                        <a:rPr lang="en-US" sz="1600" b="1" i="0" u="none" strike="noStrike" dirty="0" smtClean="0">
                          <a:solidFill>
                            <a:schemeClr val="bg1"/>
                          </a:solidFill>
                          <a:latin typeface="Candara" pitchFamily="34" charset="0"/>
                        </a:rPr>
                        <a:t>Total</a:t>
                      </a:r>
                      <a:endParaRPr lang="en-US" sz="1600" b="1" i="0" u="none" strike="noStrike" dirty="0">
                        <a:solidFill>
                          <a:schemeClr val="bg1"/>
                        </a:solidFill>
                        <a:latin typeface="Candara" pitchFamily="34" charset="0"/>
                      </a:endParaRPr>
                    </a:p>
                  </a:txBody>
                  <a:tcPr marL="9525" marR="9525" marT="9525" marB="0" anchor="ctr">
                    <a:solidFill>
                      <a:schemeClr val="accent6"/>
                    </a:solidFill>
                  </a:tcPr>
                </a:tc>
                <a:tc>
                  <a:txBody>
                    <a:bodyPr/>
                    <a:lstStyle/>
                    <a:p>
                      <a:pPr algn="ctr" fontAlgn="b">
                        <a:lnSpc>
                          <a:spcPct val="150000"/>
                        </a:lnSpc>
                      </a:pPr>
                      <a:r>
                        <a:rPr lang="en-US" sz="1600" b="1" i="0" u="none" strike="noStrike" dirty="0" smtClean="0">
                          <a:solidFill>
                            <a:schemeClr val="bg1"/>
                          </a:solidFill>
                          <a:latin typeface="Candara" pitchFamily="34" charset="0"/>
                        </a:rPr>
                        <a:t>18.3</a:t>
                      </a:r>
                      <a:r>
                        <a:rPr lang="en-US" sz="1600" b="1" i="0" u="none" strike="noStrike" baseline="0" dirty="0" smtClean="0">
                          <a:solidFill>
                            <a:schemeClr val="bg1"/>
                          </a:solidFill>
                          <a:latin typeface="Candara" pitchFamily="34" charset="0"/>
                        </a:rPr>
                        <a:t> (35%)</a:t>
                      </a:r>
                      <a:endParaRPr lang="en-US" sz="1600" b="1" i="0" u="none" strike="noStrike" dirty="0">
                        <a:solidFill>
                          <a:schemeClr val="bg1"/>
                        </a:solidFill>
                        <a:latin typeface="Candara" pitchFamily="34" charset="0"/>
                      </a:endParaRPr>
                    </a:p>
                  </a:txBody>
                  <a:tcPr marL="9525" marR="9525" marT="9525" marB="0" anchor="ctr">
                    <a:solidFill>
                      <a:schemeClr val="accent6"/>
                    </a:solidFill>
                  </a:tcPr>
                </a:tc>
                <a:tc>
                  <a:txBody>
                    <a:bodyPr/>
                    <a:lstStyle/>
                    <a:p>
                      <a:pPr algn="ctr" fontAlgn="b">
                        <a:lnSpc>
                          <a:spcPct val="150000"/>
                        </a:lnSpc>
                      </a:pPr>
                      <a:r>
                        <a:rPr lang="en-US" sz="1600" b="1" i="0" u="none" strike="noStrike" dirty="0" smtClean="0">
                          <a:solidFill>
                            <a:schemeClr val="bg1"/>
                          </a:solidFill>
                          <a:latin typeface="Candara" pitchFamily="34" charset="0"/>
                        </a:rPr>
                        <a:t>7.7(15%)</a:t>
                      </a:r>
                      <a:endParaRPr lang="en-US" sz="1600" b="1" i="0" u="none" strike="noStrike" dirty="0">
                        <a:solidFill>
                          <a:schemeClr val="bg1"/>
                        </a:solidFill>
                        <a:latin typeface="Candara" pitchFamily="34" charset="0"/>
                      </a:endParaRPr>
                    </a:p>
                  </a:txBody>
                  <a:tcPr marL="9525" marR="9525" marT="9525" marB="0" anchor="ctr">
                    <a:solidFill>
                      <a:schemeClr val="accent6"/>
                    </a:solidFill>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p:txBody>
          <a:bodyPr/>
          <a:lstStyle/>
          <a:p>
            <a:pPr algn="l" eaLnBrk="1" hangingPunct="1"/>
            <a:r>
              <a:rPr lang="en-US" smtClean="0">
                <a:solidFill>
                  <a:schemeClr val="bg1"/>
                </a:solidFill>
                <a:latin typeface="Gill Sans MT" pitchFamily="34" charset="0"/>
              </a:rPr>
              <a:t>Long Range Transportation Plan</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p:txBody>
          <a:bodyPr/>
          <a:lstStyle/>
          <a:p>
            <a:pPr algn="l" eaLnBrk="1" hangingPunct="1"/>
            <a:r>
              <a:rPr lang="en-US" dirty="0" smtClean="0">
                <a:solidFill>
                  <a:schemeClr val="bg1"/>
                </a:solidFill>
                <a:latin typeface="Gill Sans MT" pitchFamily="34" charset="0"/>
              </a:rPr>
              <a:t>Alternative Land-Use</a:t>
            </a:r>
          </a:p>
        </p:txBody>
      </p:sp>
      <p:sp>
        <p:nvSpPr>
          <p:cNvPr id="71683" name="Rectangle 3"/>
          <p:cNvSpPr>
            <a:spLocks noGrp="1" noChangeArrowheads="1"/>
          </p:cNvSpPr>
          <p:nvPr>
            <p:ph type="body" idx="4294967295"/>
          </p:nvPr>
        </p:nvSpPr>
        <p:spPr>
          <a:xfrm>
            <a:off x="457200" y="2209800"/>
            <a:ext cx="8229600" cy="3535363"/>
          </a:xfrm>
        </p:spPr>
        <p:txBody>
          <a:bodyPr/>
          <a:lstStyle/>
          <a:p>
            <a:pPr eaLnBrk="1" hangingPunct="1"/>
            <a:r>
              <a:rPr lang="en-US" dirty="0" smtClean="0"/>
              <a:t>Smart Growth</a:t>
            </a:r>
          </a:p>
          <a:p>
            <a:pPr eaLnBrk="1" hangingPunct="1"/>
            <a:r>
              <a:rPr lang="en-US" dirty="0" smtClean="0"/>
              <a:t>Regional Goals/Measures</a:t>
            </a:r>
          </a:p>
          <a:p>
            <a:pPr lvl="1" eaLnBrk="1" hangingPunct="1"/>
            <a:r>
              <a:rPr lang="en-US" i="1" dirty="0" smtClean="0"/>
              <a:t>Integrated Regional System</a:t>
            </a:r>
          </a:p>
          <a:p>
            <a:pPr lvl="1" eaLnBrk="1" hangingPunct="1"/>
            <a:r>
              <a:rPr lang="en-US" i="1" dirty="0" smtClean="0">
                <a:solidFill>
                  <a:srgbClr val="FF0000"/>
                </a:solidFill>
              </a:rPr>
              <a:t>Balanced Multi-Modal System</a:t>
            </a:r>
          </a:p>
          <a:p>
            <a:pPr lvl="1" eaLnBrk="1" hangingPunct="1"/>
            <a:r>
              <a:rPr lang="en-US" i="1" dirty="0" smtClean="0">
                <a:solidFill>
                  <a:srgbClr val="FF0000"/>
                </a:solidFill>
              </a:rPr>
              <a:t>System Safety</a:t>
            </a:r>
          </a:p>
          <a:p>
            <a:pPr lvl="1" eaLnBrk="1" hangingPunct="1"/>
            <a:r>
              <a:rPr lang="en-US" i="1" dirty="0" smtClean="0">
                <a:solidFill>
                  <a:srgbClr val="FF0000"/>
                </a:solidFill>
              </a:rPr>
              <a:t>Efficient &amp; Cost-Effective System</a:t>
            </a:r>
          </a:p>
          <a:p>
            <a:pPr lvl="1" eaLnBrk="1" hangingPunct="1"/>
            <a:r>
              <a:rPr lang="en-US" i="1" dirty="0" smtClean="0">
                <a:solidFill>
                  <a:srgbClr val="FF0000"/>
                </a:solidFill>
              </a:rPr>
              <a:t>Quality of Life/Community Compatibility</a:t>
            </a:r>
          </a:p>
          <a:p>
            <a:pPr lvl="1" eaLnBrk="1" hangingPunct="1"/>
            <a:r>
              <a:rPr lang="en-US" i="1" dirty="0" smtClean="0"/>
              <a:t>Environmental Sensitivity</a:t>
            </a:r>
          </a:p>
          <a:p>
            <a:pPr lvl="1" eaLnBrk="1" hangingPunct="1"/>
            <a:endParaRPr lang="en-US" dirty="0" smtClean="0"/>
          </a:p>
          <a:p>
            <a:pPr lvl="1" eaLnBrk="1" hangingPunct="1"/>
            <a:endParaRPr lang="en-US" dirty="0" smtClean="0">
              <a:latin typeface="Gill Sans MT"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6562" name="Content Placeholder 3"/>
          <p:cNvGraphicFramePr>
            <a:graphicFrameLocks noGrp="1"/>
          </p:cNvGraphicFramePr>
          <p:nvPr>
            <p:ph idx="4294967295"/>
          </p:nvPr>
        </p:nvGraphicFramePr>
        <p:xfrm>
          <a:off x="228600" y="304800"/>
          <a:ext cx="8915400" cy="6553200"/>
        </p:xfrm>
        <a:graphic>
          <a:graphicData uri="http://schemas.openxmlformats.org/presentationml/2006/ole">
            <p:oleObj spid="_x0000_s66562" r:id="rId3" imgW="9144793" imgH="6858594" progId="Excel.Sheet.8">
              <p:embed/>
            </p:oleObj>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04800" y="152400"/>
            <a:ext cx="8229600" cy="1143000"/>
          </a:xfrm>
        </p:spPr>
        <p:txBody>
          <a:bodyPr/>
          <a:lstStyle/>
          <a:p>
            <a:pPr algn="l" eaLnBrk="1" hangingPunct="1"/>
            <a:r>
              <a:rPr lang="en-US" b="1" dirty="0" smtClean="0">
                <a:solidFill>
                  <a:schemeClr val="bg1"/>
                </a:solidFill>
                <a:latin typeface="Gill Sans MT" pitchFamily="34" charset="0"/>
              </a:rPr>
              <a:t>Congestion Management Planning (CMP) Process</a:t>
            </a:r>
          </a:p>
        </p:txBody>
      </p:sp>
      <p:sp>
        <p:nvSpPr>
          <p:cNvPr id="12291" name="Content Placeholder 2"/>
          <p:cNvSpPr>
            <a:spLocks noGrp="1"/>
          </p:cNvSpPr>
          <p:nvPr>
            <p:ph idx="1"/>
          </p:nvPr>
        </p:nvSpPr>
        <p:spPr>
          <a:xfrm>
            <a:off x="304800" y="2743200"/>
            <a:ext cx="8229600" cy="3611562"/>
          </a:xfrm>
        </p:spPr>
        <p:txBody>
          <a:bodyPr/>
          <a:lstStyle/>
          <a:p>
            <a:pPr marL="514350" indent="-514350" eaLnBrk="1" hangingPunct="1">
              <a:spcAft>
                <a:spcPts val="1200"/>
              </a:spcAft>
              <a:buFont typeface="Calibri" pitchFamily="34" charset="0"/>
              <a:buAutoNum type="arabicPeriod"/>
            </a:pPr>
            <a:r>
              <a:rPr lang="en-US" sz="2800" dirty="0" smtClean="0">
                <a:latin typeface="Gill Sans MT" pitchFamily="34" charset="0"/>
              </a:rPr>
              <a:t>Select performance measures</a:t>
            </a:r>
          </a:p>
          <a:p>
            <a:pPr marL="514350" indent="-514350" eaLnBrk="1" hangingPunct="1">
              <a:spcAft>
                <a:spcPts val="1200"/>
              </a:spcAft>
              <a:buFont typeface="Calibri" pitchFamily="34" charset="0"/>
              <a:buAutoNum type="arabicPeriod"/>
            </a:pPr>
            <a:r>
              <a:rPr lang="en-US" sz="2800" dirty="0" smtClean="0">
                <a:latin typeface="Gill Sans MT" pitchFamily="34" charset="0"/>
              </a:rPr>
              <a:t>Collect data</a:t>
            </a:r>
          </a:p>
          <a:p>
            <a:pPr marL="514350" indent="-514350" eaLnBrk="1" hangingPunct="1">
              <a:spcAft>
                <a:spcPts val="1200"/>
              </a:spcAft>
              <a:buFont typeface="Calibri" pitchFamily="34" charset="0"/>
              <a:buAutoNum type="arabicPeriod"/>
            </a:pPr>
            <a:r>
              <a:rPr lang="en-US" sz="2800" dirty="0" smtClean="0">
                <a:latin typeface="Gill Sans MT" pitchFamily="34" charset="0"/>
              </a:rPr>
              <a:t>Evaluate alternatives </a:t>
            </a:r>
          </a:p>
          <a:p>
            <a:pPr marL="514350" indent="-514350" eaLnBrk="1" hangingPunct="1">
              <a:spcAft>
                <a:spcPts val="1200"/>
              </a:spcAft>
              <a:buFont typeface="Calibri" pitchFamily="34" charset="0"/>
              <a:buAutoNum type="arabicPeriod"/>
            </a:pPr>
            <a:r>
              <a:rPr lang="en-US" sz="2800" dirty="0" smtClean="0">
                <a:latin typeface="Gill Sans MT" pitchFamily="34" charset="0"/>
              </a:rPr>
              <a:t>Select projects</a:t>
            </a:r>
          </a:p>
          <a:p>
            <a:pPr marL="514350" indent="-514350" eaLnBrk="1" hangingPunct="1">
              <a:spcAft>
                <a:spcPts val="1200"/>
              </a:spcAft>
              <a:buFont typeface="Calibri" pitchFamily="34" charset="0"/>
              <a:buAutoNum type="arabicPeriod"/>
            </a:pPr>
            <a:r>
              <a:rPr lang="en-US" sz="2800" dirty="0" smtClean="0">
                <a:latin typeface="Gill Sans MT" pitchFamily="34" charset="0"/>
              </a:rPr>
              <a:t>Monitor improvements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8600" y="228600"/>
            <a:ext cx="8229600" cy="1143000"/>
          </a:xfrm>
        </p:spPr>
        <p:txBody>
          <a:bodyPr/>
          <a:lstStyle/>
          <a:p>
            <a:pPr algn="l" eaLnBrk="1" hangingPunct="1"/>
            <a:r>
              <a:rPr lang="en-US" b="1" smtClean="0">
                <a:solidFill>
                  <a:schemeClr val="bg1"/>
                </a:solidFill>
                <a:latin typeface="Gill Sans MT" pitchFamily="34" charset="0"/>
              </a:rPr>
              <a:t>Planning Process:</a:t>
            </a:r>
            <a:r>
              <a:rPr lang="en-US" smtClean="0">
                <a:solidFill>
                  <a:schemeClr val="bg1"/>
                </a:solidFill>
                <a:latin typeface="Gill Sans MT" pitchFamily="34" charset="0"/>
              </a:rPr>
              <a:t/>
            </a:r>
            <a:br>
              <a:rPr lang="en-US" smtClean="0">
                <a:solidFill>
                  <a:schemeClr val="bg1"/>
                </a:solidFill>
                <a:latin typeface="Gill Sans MT" pitchFamily="34" charset="0"/>
              </a:rPr>
            </a:br>
            <a:r>
              <a:rPr lang="en-US" sz="3600" smtClean="0">
                <a:solidFill>
                  <a:schemeClr val="bg1"/>
                </a:solidFill>
                <a:latin typeface="Gill Sans MT" pitchFamily="34" charset="0"/>
              </a:rPr>
              <a:t>Performance Measures</a:t>
            </a:r>
          </a:p>
        </p:txBody>
      </p:sp>
      <p:sp>
        <p:nvSpPr>
          <p:cNvPr id="3" name="Content Placeholder 2"/>
          <p:cNvSpPr>
            <a:spLocks noGrp="1"/>
          </p:cNvSpPr>
          <p:nvPr>
            <p:ph idx="1"/>
          </p:nvPr>
        </p:nvSpPr>
        <p:spPr>
          <a:xfrm>
            <a:off x="228600" y="2514600"/>
            <a:ext cx="4343400" cy="4038600"/>
          </a:xfrm>
        </p:spPr>
        <p:txBody>
          <a:bodyPr rtlCol="0">
            <a:normAutofit fontScale="92500" lnSpcReduction="10000"/>
          </a:bodyPr>
          <a:lstStyle/>
          <a:p>
            <a:pPr eaLnBrk="1" fontAlgn="auto" hangingPunct="1">
              <a:spcAft>
                <a:spcPts val="0"/>
              </a:spcAft>
              <a:defRPr/>
            </a:pPr>
            <a:r>
              <a:rPr lang="en-US" dirty="0" smtClean="0">
                <a:latin typeface="Gill Sans MT" pitchFamily="34" charset="0"/>
              </a:rPr>
              <a:t>Daily congestion level</a:t>
            </a:r>
          </a:p>
          <a:p>
            <a:pPr eaLnBrk="1" fontAlgn="auto" hangingPunct="1">
              <a:spcAft>
                <a:spcPts val="0"/>
              </a:spcAft>
              <a:defRPr/>
            </a:pPr>
            <a:r>
              <a:rPr lang="en-US" dirty="0" smtClean="0">
                <a:latin typeface="Gill Sans MT" pitchFamily="34" charset="0"/>
              </a:rPr>
              <a:t>Percent of speed limit</a:t>
            </a:r>
          </a:p>
          <a:p>
            <a:pPr eaLnBrk="1" fontAlgn="auto" hangingPunct="1">
              <a:spcAft>
                <a:spcPts val="0"/>
              </a:spcAft>
              <a:defRPr/>
            </a:pPr>
            <a:r>
              <a:rPr lang="en-US" dirty="0" smtClean="0">
                <a:latin typeface="Gill Sans MT" pitchFamily="34" charset="0"/>
              </a:rPr>
              <a:t>Bicycle/pedestrian user</a:t>
            </a:r>
            <a:br>
              <a:rPr lang="en-US" dirty="0" smtClean="0">
                <a:latin typeface="Gill Sans MT" pitchFamily="34" charset="0"/>
              </a:rPr>
            </a:br>
            <a:r>
              <a:rPr lang="en-US" dirty="0" smtClean="0">
                <a:latin typeface="Gill Sans MT" pitchFamily="34" charset="0"/>
              </a:rPr>
              <a:t>satisfaction</a:t>
            </a:r>
          </a:p>
          <a:p>
            <a:pPr eaLnBrk="1" fontAlgn="auto" hangingPunct="1">
              <a:spcAft>
                <a:spcPts val="0"/>
              </a:spcAft>
              <a:defRPr/>
            </a:pPr>
            <a:r>
              <a:rPr lang="en-US" dirty="0" smtClean="0">
                <a:latin typeface="Gill Sans MT" pitchFamily="34" charset="0"/>
              </a:rPr>
              <a:t>Transit ridership</a:t>
            </a:r>
          </a:p>
          <a:p>
            <a:pPr eaLnBrk="1" fontAlgn="auto" hangingPunct="1">
              <a:spcAft>
                <a:spcPts val="0"/>
              </a:spcAft>
              <a:defRPr/>
            </a:pPr>
            <a:r>
              <a:rPr lang="en-US" dirty="0" smtClean="0">
                <a:latin typeface="Gill Sans MT" pitchFamily="34" charset="0"/>
              </a:rPr>
              <a:t>High crash locations</a:t>
            </a:r>
          </a:p>
          <a:p>
            <a:pPr eaLnBrk="1" fontAlgn="auto" hangingPunct="1">
              <a:spcAft>
                <a:spcPts val="0"/>
              </a:spcAft>
              <a:defRPr/>
            </a:pPr>
            <a:r>
              <a:rPr lang="en-US" dirty="0" smtClean="0">
                <a:latin typeface="Gill Sans MT" pitchFamily="34" charset="0"/>
              </a:rPr>
              <a:t>Crash rate</a:t>
            </a:r>
          </a:p>
          <a:p>
            <a:pPr eaLnBrk="1" fontAlgn="auto" hangingPunct="1">
              <a:spcAft>
                <a:spcPts val="0"/>
              </a:spcAft>
              <a:defRPr/>
            </a:pPr>
            <a:r>
              <a:rPr lang="en-US" dirty="0" smtClean="0">
                <a:latin typeface="Gill Sans MT" pitchFamily="34" charset="0"/>
              </a:rPr>
              <a:t>Incident severity</a:t>
            </a:r>
            <a:endParaRPr lang="en-US" dirty="0">
              <a:latin typeface="Gill Sans MT" pitchFamily="34" charset="0"/>
            </a:endParaRPr>
          </a:p>
        </p:txBody>
      </p:sp>
      <p:pic>
        <p:nvPicPr>
          <p:cNvPr id="13316" name="Picture 2"/>
          <p:cNvPicPr>
            <a:picLocks noChangeAspect="1" noChangeArrowheads="1"/>
          </p:cNvPicPr>
          <p:nvPr/>
        </p:nvPicPr>
        <p:blipFill>
          <a:blip r:embed="rId2" cstate="print"/>
          <a:srcRect/>
          <a:stretch>
            <a:fillRect/>
          </a:stretch>
        </p:blipFill>
        <p:spPr bwMode="auto">
          <a:xfrm>
            <a:off x="4572000" y="2914650"/>
            <a:ext cx="4343400" cy="3257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228600"/>
            <a:ext cx="8229600" cy="1143000"/>
          </a:xfrm>
        </p:spPr>
        <p:txBody>
          <a:bodyPr/>
          <a:lstStyle/>
          <a:p>
            <a:pPr algn="l" eaLnBrk="1" hangingPunct="1"/>
            <a:r>
              <a:rPr lang="en-US" b="1" smtClean="0">
                <a:solidFill>
                  <a:schemeClr val="bg1"/>
                </a:solidFill>
                <a:latin typeface="Gill Sans MT" pitchFamily="34" charset="0"/>
              </a:rPr>
              <a:t>Planning Process:</a:t>
            </a:r>
            <a:r>
              <a:rPr lang="en-US" smtClean="0">
                <a:solidFill>
                  <a:schemeClr val="bg1"/>
                </a:solidFill>
                <a:latin typeface="Gill Sans MT" pitchFamily="34" charset="0"/>
              </a:rPr>
              <a:t/>
            </a:r>
            <a:br>
              <a:rPr lang="en-US" smtClean="0">
                <a:solidFill>
                  <a:schemeClr val="bg1"/>
                </a:solidFill>
                <a:latin typeface="Gill Sans MT" pitchFamily="34" charset="0"/>
              </a:rPr>
            </a:br>
            <a:r>
              <a:rPr lang="en-US" sz="3600" smtClean="0">
                <a:solidFill>
                  <a:schemeClr val="bg1"/>
                </a:solidFill>
                <a:latin typeface="Gill Sans MT" pitchFamily="34" charset="0"/>
              </a:rPr>
              <a:t>Collect Data</a:t>
            </a:r>
          </a:p>
        </p:txBody>
      </p:sp>
      <p:sp>
        <p:nvSpPr>
          <p:cNvPr id="3" name="Content Placeholder 2"/>
          <p:cNvSpPr>
            <a:spLocks noGrp="1"/>
          </p:cNvSpPr>
          <p:nvPr>
            <p:ph idx="1"/>
          </p:nvPr>
        </p:nvSpPr>
        <p:spPr>
          <a:xfrm>
            <a:off x="152400" y="2587625"/>
            <a:ext cx="8229600" cy="4114800"/>
          </a:xfrm>
        </p:spPr>
        <p:txBody>
          <a:bodyPr>
            <a:normAutofit/>
          </a:bodyPr>
          <a:lstStyle/>
          <a:p>
            <a:pPr eaLnBrk="1" hangingPunct="1">
              <a:lnSpc>
                <a:spcPct val="90000"/>
              </a:lnSpc>
              <a:buFont typeface="Arial" pitchFamily="34" charset="0"/>
              <a:buNone/>
            </a:pPr>
            <a:r>
              <a:rPr lang="en-US" dirty="0" smtClean="0">
                <a:latin typeface="Gill Sans MT" pitchFamily="34" charset="0"/>
              </a:rPr>
              <a:t>Current activities:</a:t>
            </a:r>
          </a:p>
          <a:p>
            <a:pPr eaLnBrk="1" hangingPunct="1">
              <a:lnSpc>
                <a:spcPct val="90000"/>
              </a:lnSpc>
            </a:pPr>
            <a:r>
              <a:rPr lang="en-US" sz="2600" dirty="0" smtClean="0">
                <a:latin typeface="Gill Sans MT" pitchFamily="34" charset="0"/>
              </a:rPr>
              <a:t>Tracking the Trends</a:t>
            </a:r>
          </a:p>
          <a:p>
            <a:pPr eaLnBrk="1" hangingPunct="1">
              <a:lnSpc>
                <a:spcPct val="90000"/>
              </a:lnSpc>
            </a:pPr>
            <a:r>
              <a:rPr lang="en-US" sz="2600" dirty="0" smtClean="0">
                <a:latin typeface="Gill Sans MT" pitchFamily="34" charset="0"/>
              </a:rPr>
              <a:t>Travel time and delay</a:t>
            </a:r>
          </a:p>
          <a:p>
            <a:pPr eaLnBrk="1" hangingPunct="1">
              <a:lnSpc>
                <a:spcPct val="90000"/>
              </a:lnSpc>
            </a:pPr>
            <a:r>
              <a:rPr lang="en-US" sz="2600" dirty="0" smtClean="0">
                <a:latin typeface="Gill Sans MT" pitchFamily="34" charset="0"/>
              </a:rPr>
              <a:t>Transportation survey </a:t>
            </a:r>
          </a:p>
          <a:p>
            <a:pPr lvl="1" eaLnBrk="1" hangingPunct="1">
              <a:lnSpc>
                <a:spcPct val="90000"/>
              </a:lnSpc>
              <a:buFont typeface="Arial" pitchFamily="34" charset="0"/>
              <a:buNone/>
            </a:pPr>
            <a:endParaRPr lang="en-US" sz="1500" dirty="0" smtClean="0">
              <a:latin typeface="Gill Sans MT" pitchFamily="34" charset="0"/>
            </a:endParaRPr>
          </a:p>
          <a:p>
            <a:pPr eaLnBrk="1" hangingPunct="1">
              <a:lnSpc>
                <a:spcPct val="90000"/>
              </a:lnSpc>
              <a:buFont typeface="Arial" pitchFamily="34" charset="0"/>
              <a:buNone/>
            </a:pPr>
            <a:r>
              <a:rPr lang="en-US" dirty="0" smtClean="0">
                <a:latin typeface="Gill Sans MT" pitchFamily="34" charset="0"/>
              </a:rPr>
              <a:t>Upcoming activities:</a:t>
            </a:r>
          </a:p>
          <a:p>
            <a:pPr eaLnBrk="1" hangingPunct="1">
              <a:lnSpc>
                <a:spcPct val="90000"/>
              </a:lnSpc>
            </a:pPr>
            <a:r>
              <a:rPr lang="en-US" sz="2600" dirty="0" smtClean="0">
                <a:latin typeface="Gill Sans MT" pitchFamily="34" charset="0"/>
              </a:rPr>
              <a:t>Constrained Roadways</a:t>
            </a:r>
            <a:endParaRPr lang="en-US" sz="2600" dirty="0" smtClean="0">
              <a:latin typeface="Gill Sans MT" pitchFamily="34" charset="0"/>
            </a:endParaRPr>
          </a:p>
          <a:p>
            <a:pPr eaLnBrk="1" hangingPunct="1">
              <a:lnSpc>
                <a:spcPct val="90000"/>
              </a:lnSpc>
            </a:pPr>
            <a:r>
              <a:rPr lang="en-US" sz="2600" dirty="0" smtClean="0">
                <a:latin typeface="Gill Sans MT" pitchFamily="34" charset="0"/>
              </a:rPr>
              <a:t>Regional Crash Database</a:t>
            </a:r>
          </a:p>
          <a:p>
            <a:pPr eaLnBrk="1" hangingPunct="1">
              <a:lnSpc>
                <a:spcPct val="90000"/>
              </a:lnSpc>
            </a:pPr>
            <a:r>
              <a:rPr lang="en-US" sz="2600" dirty="0" smtClean="0">
                <a:latin typeface="Gill Sans MT" pitchFamily="34" charset="0"/>
              </a:rPr>
              <a:t>Safety studies</a:t>
            </a:r>
          </a:p>
        </p:txBody>
      </p:sp>
      <p:pic>
        <p:nvPicPr>
          <p:cNvPr id="14340" name="Picture 6"/>
          <p:cNvPicPr>
            <a:picLocks noChangeAspect="1" noChangeArrowheads="1"/>
          </p:cNvPicPr>
          <p:nvPr/>
        </p:nvPicPr>
        <p:blipFill>
          <a:blip r:embed="rId2" cstate="print"/>
          <a:srcRect/>
          <a:stretch>
            <a:fillRect/>
          </a:stretch>
        </p:blipFill>
        <p:spPr bwMode="auto">
          <a:xfrm>
            <a:off x="4327525" y="3124200"/>
            <a:ext cx="4740275"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4800" y="228600"/>
            <a:ext cx="8229600" cy="1143000"/>
          </a:xfrm>
        </p:spPr>
        <p:txBody>
          <a:bodyPr/>
          <a:lstStyle/>
          <a:p>
            <a:pPr algn="l" eaLnBrk="1" hangingPunct="1"/>
            <a:r>
              <a:rPr lang="en-US" b="1" smtClean="0">
                <a:solidFill>
                  <a:schemeClr val="bg1"/>
                </a:solidFill>
                <a:latin typeface="Gill Sans MT" pitchFamily="34" charset="0"/>
              </a:rPr>
              <a:t>Planning Process:</a:t>
            </a:r>
            <a:r>
              <a:rPr lang="en-US" smtClean="0">
                <a:solidFill>
                  <a:schemeClr val="bg1"/>
                </a:solidFill>
                <a:latin typeface="Gill Sans MT" pitchFamily="34" charset="0"/>
              </a:rPr>
              <a:t/>
            </a:r>
            <a:br>
              <a:rPr lang="en-US" smtClean="0">
                <a:solidFill>
                  <a:schemeClr val="bg1"/>
                </a:solidFill>
                <a:latin typeface="Gill Sans MT" pitchFamily="34" charset="0"/>
              </a:rPr>
            </a:br>
            <a:r>
              <a:rPr lang="en-US" sz="3600" smtClean="0">
                <a:solidFill>
                  <a:schemeClr val="bg1"/>
                </a:solidFill>
                <a:latin typeface="Gill Sans MT" pitchFamily="34" charset="0"/>
              </a:rPr>
              <a:t>Evaluate Alternatives</a:t>
            </a:r>
          </a:p>
        </p:txBody>
      </p:sp>
      <p:sp>
        <p:nvSpPr>
          <p:cNvPr id="15363" name="Content Placeholder 2"/>
          <p:cNvSpPr>
            <a:spLocks noGrp="1"/>
          </p:cNvSpPr>
          <p:nvPr>
            <p:ph idx="1"/>
          </p:nvPr>
        </p:nvSpPr>
        <p:spPr>
          <a:xfrm>
            <a:off x="-76200" y="2865438"/>
            <a:ext cx="8229600" cy="3992562"/>
          </a:xfrm>
        </p:spPr>
        <p:txBody>
          <a:bodyPr/>
          <a:lstStyle/>
          <a:p>
            <a:pPr lvl="1" eaLnBrk="1" hangingPunct="1">
              <a:spcAft>
                <a:spcPts val="800"/>
              </a:spcAft>
              <a:buFont typeface="Arial" pitchFamily="34" charset="0"/>
              <a:buChar char="•"/>
            </a:pPr>
            <a:r>
              <a:rPr lang="en-US" sz="3000" smtClean="0">
                <a:latin typeface="Gill Sans MT" pitchFamily="34" charset="0"/>
              </a:rPr>
              <a:t>Transportation demand management</a:t>
            </a:r>
          </a:p>
          <a:p>
            <a:pPr lvl="1" eaLnBrk="1" hangingPunct="1">
              <a:spcAft>
                <a:spcPts val="800"/>
              </a:spcAft>
              <a:buFont typeface="Arial" pitchFamily="34" charset="0"/>
              <a:buChar char="•"/>
            </a:pPr>
            <a:r>
              <a:rPr lang="en-US" sz="3000" smtClean="0">
                <a:latin typeface="Gill Sans MT" pitchFamily="34" charset="0"/>
              </a:rPr>
              <a:t>Traffic operational improvements</a:t>
            </a:r>
          </a:p>
          <a:p>
            <a:pPr lvl="1" eaLnBrk="1" hangingPunct="1">
              <a:spcAft>
                <a:spcPts val="800"/>
              </a:spcAft>
              <a:buFont typeface="Arial" pitchFamily="34" charset="0"/>
              <a:buChar char="•"/>
            </a:pPr>
            <a:r>
              <a:rPr lang="en-US" sz="3000" smtClean="0">
                <a:latin typeface="Gill Sans MT" pitchFamily="34" charset="0"/>
              </a:rPr>
              <a:t>Bicycle/pedestrian connections</a:t>
            </a:r>
          </a:p>
          <a:p>
            <a:pPr lvl="1" eaLnBrk="1" hangingPunct="1">
              <a:spcAft>
                <a:spcPts val="800"/>
              </a:spcAft>
              <a:buFont typeface="Arial" pitchFamily="34" charset="0"/>
              <a:buChar char="•"/>
            </a:pPr>
            <a:r>
              <a:rPr lang="en-US" sz="3000" smtClean="0">
                <a:latin typeface="Gill Sans MT" pitchFamily="34" charset="0"/>
              </a:rPr>
              <a:t>Transit</a:t>
            </a:r>
          </a:p>
          <a:p>
            <a:pPr lvl="1" eaLnBrk="1" hangingPunct="1">
              <a:spcAft>
                <a:spcPts val="800"/>
              </a:spcAft>
              <a:buFont typeface="Arial" pitchFamily="34" charset="0"/>
              <a:buChar char="•"/>
            </a:pPr>
            <a:r>
              <a:rPr lang="en-US" sz="3000" smtClean="0">
                <a:latin typeface="Gill Sans MT" pitchFamily="34" charset="0"/>
              </a:rPr>
              <a:t>Technology</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28600" y="228600"/>
            <a:ext cx="8229600" cy="1143000"/>
          </a:xfrm>
        </p:spPr>
        <p:txBody>
          <a:bodyPr/>
          <a:lstStyle/>
          <a:p>
            <a:pPr algn="l" eaLnBrk="1" hangingPunct="1"/>
            <a:r>
              <a:rPr lang="en-US" b="1" smtClean="0">
                <a:solidFill>
                  <a:schemeClr val="bg1"/>
                </a:solidFill>
                <a:latin typeface="Gill Sans MT" pitchFamily="34" charset="0"/>
              </a:rPr>
              <a:t>Planning Process:</a:t>
            </a:r>
            <a:r>
              <a:rPr lang="en-US" smtClean="0">
                <a:solidFill>
                  <a:schemeClr val="bg1"/>
                </a:solidFill>
                <a:latin typeface="Gill Sans MT" pitchFamily="34" charset="0"/>
              </a:rPr>
              <a:t/>
            </a:r>
            <a:br>
              <a:rPr lang="en-US" smtClean="0">
                <a:solidFill>
                  <a:schemeClr val="bg1"/>
                </a:solidFill>
                <a:latin typeface="Gill Sans MT" pitchFamily="34" charset="0"/>
              </a:rPr>
            </a:br>
            <a:r>
              <a:rPr lang="en-US" sz="3600" smtClean="0">
                <a:solidFill>
                  <a:schemeClr val="bg1"/>
                </a:solidFill>
                <a:latin typeface="Gill Sans MT" pitchFamily="34" charset="0"/>
              </a:rPr>
              <a:t>Select Projects</a:t>
            </a:r>
          </a:p>
        </p:txBody>
      </p:sp>
      <p:sp>
        <p:nvSpPr>
          <p:cNvPr id="16387" name="Content Placeholder 2"/>
          <p:cNvSpPr>
            <a:spLocks noGrp="1"/>
          </p:cNvSpPr>
          <p:nvPr>
            <p:ph idx="1"/>
          </p:nvPr>
        </p:nvSpPr>
        <p:spPr>
          <a:xfrm>
            <a:off x="304800" y="2941638"/>
            <a:ext cx="8229600" cy="2620962"/>
          </a:xfrm>
        </p:spPr>
        <p:txBody>
          <a:bodyPr/>
          <a:lstStyle/>
          <a:p>
            <a:pPr marL="514350" indent="-514350" eaLnBrk="1" hangingPunct="1">
              <a:spcAft>
                <a:spcPts val="1200"/>
              </a:spcAft>
              <a:buFont typeface="Arial" pitchFamily="34" charset="0"/>
              <a:buNone/>
            </a:pPr>
            <a:r>
              <a:rPr lang="en-US" smtClean="0">
                <a:latin typeface="Gill Sans MT" pitchFamily="34" charset="0"/>
              </a:rPr>
              <a:t>Rank and prioritize strategies:</a:t>
            </a:r>
          </a:p>
          <a:p>
            <a:pPr lvl="1" eaLnBrk="1" hangingPunct="1">
              <a:spcAft>
                <a:spcPts val="1200"/>
              </a:spcAft>
              <a:buFont typeface="Arial" pitchFamily="34" charset="0"/>
              <a:buChar char="•"/>
            </a:pPr>
            <a:r>
              <a:rPr lang="en-US" smtClean="0">
                <a:latin typeface="Gill Sans MT" pitchFamily="34" charset="0"/>
              </a:rPr>
              <a:t> Consider cost, funding, benefits</a:t>
            </a:r>
          </a:p>
          <a:p>
            <a:pPr lvl="1" eaLnBrk="1" hangingPunct="1">
              <a:spcAft>
                <a:spcPts val="1200"/>
              </a:spcAft>
              <a:buFont typeface="Arial" pitchFamily="34" charset="0"/>
              <a:buChar char="•"/>
            </a:pPr>
            <a:r>
              <a:rPr lang="en-US" smtClean="0">
                <a:latin typeface="Gill Sans MT" pitchFamily="34" charset="0"/>
              </a:rPr>
              <a:t> Don’t just move a bottleneck</a:t>
            </a:r>
          </a:p>
          <a:p>
            <a:pPr lvl="1" eaLnBrk="1" hangingPunct="1">
              <a:spcAft>
                <a:spcPts val="1200"/>
              </a:spcAft>
              <a:buFont typeface="Arial" pitchFamily="34" charset="0"/>
              <a:buChar char="•"/>
            </a:pPr>
            <a:r>
              <a:rPr lang="en-US" smtClean="0">
                <a:latin typeface="Gill Sans MT" pitchFamily="34" charset="0"/>
              </a:rPr>
              <a:t> Coordinate improvements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itle 1"/>
          <p:cNvSpPr>
            <a:spLocks noGrp="1"/>
          </p:cNvSpPr>
          <p:nvPr>
            <p:ph type="title"/>
          </p:nvPr>
        </p:nvSpPr>
        <p:spPr>
          <a:xfrm>
            <a:off x="228600" y="228600"/>
            <a:ext cx="8229600" cy="1143000"/>
          </a:xfrm>
        </p:spPr>
        <p:txBody>
          <a:bodyPr/>
          <a:lstStyle/>
          <a:p>
            <a:pPr algn="l" eaLnBrk="1" hangingPunct="1"/>
            <a:r>
              <a:rPr lang="en-US" b="1" smtClean="0">
                <a:solidFill>
                  <a:schemeClr val="bg1"/>
                </a:solidFill>
                <a:latin typeface="Gill Sans MT" pitchFamily="34" charset="0"/>
              </a:rPr>
              <a:t>Planning Process:</a:t>
            </a:r>
            <a:r>
              <a:rPr lang="en-US" smtClean="0">
                <a:solidFill>
                  <a:schemeClr val="bg1"/>
                </a:solidFill>
                <a:latin typeface="Gill Sans MT" pitchFamily="34" charset="0"/>
              </a:rPr>
              <a:t/>
            </a:r>
            <a:br>
              <a:rPr lang="en-US" smtClean="0">
                <a:solidFill>
                  <a:schemeClr val="bg1"/>
                </a:solidFill>
                <a:latin typeface="Gill Sans MT" pitchFamily="34" charset="0"/>
              </a:rPr>
            </a:br>
            <a:r>
              <a:rPr lang="en-US" sz="3600" smtClean="0">
                <a:solidFill>
                  <a:schemeClr val="bg1"/>
                </a:solidFill>
                <a:latin typeface="Gill Sans MT" pitchFamily="34" charset="0"/>
              </a:rPr>
              <a:t>Monitor Improvement</a:t>
            </a:r>
          </a:p>
        </p:txBody>
      </p:sp>
      <p:sp>
        <p:nvSpPr>
          <p:cNvPr id="2053" name="TextBox 3"/>
          <p:cNvSpPr txBox="1">
            <a:spLocks noChangeArrowheads="1"/>
          </p:cNvSpPr>
          <p:nvPr/>
        </p:nvSpPr>
        <p:spPr bwMode="auto">
          <a:xfrm>
            <a:off x="152400" y="2667000"/>
            <a:ext cx="3810000" cy="3694113"/>
          </a:xfrm>
          <a:prstGeom prst="rect">
            <a:avLst/>
          </a:prstGeom>
          <a:noFill/>
          <a:ln w="9525">
            <a:noFill/>
            <a:miter lim="800000"/>
            <a:headEnd/>
            <a:tailEnd/>
          </a:ln>
        </p:spPr>
        <p:txBody>
          <a:bodyPr>
            <a:spAutoFit/>
          </a:bodyPr>
          <a:lstStyle/>
          <a:p>
            <a:pPr marL="342900" lvl="1" indent="-342900">
              <a:spcAft>
                <a:spcPts val="1200"/>
              </a:spcAft>
              <a:buFont typeface="Arial" pitchFamily="34" charset="0"/>
              <a:buChar char="•"/>
            </a:pPr>
            <a:r>
              <a:rPr lang="en-US" sz="3200">
                <a:latin typeface="Gill Sans MT" pitchFamily="34" charset="0"/>
              </a:rPr>
              <a:t>Report on performance measures</a:t>
            </a:r>
          </a:p>
          <a:p>
            <a:pPr marL="342900" lvl="1" indent="-342900">
              <a:spcAft>
                <a:spcPts val="1200"/>
              </a:spcAft>
              <a:buFont typeface="Arial" pitchFamily="34" charset="0"/>
              <a:buChar char="•"/>
            </a:pPr>
            <a:r>
              <a:rPr lang="en-US" sz="3200">
                <a:latin typeface="Gill Sans MT" pitchFamily="34" charset="0"/>
              </a:rPr>
              <a:t>New data collection and evaluation strategies</a:t>
            </a:r>
            <a:endParaRPr lang="en-US"/>
          </a:p>
        </p:txBody>
      </p:sp>
      <p:sp>
        <p:nvSpPr>
          <p:cNvPr id="2054"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2050" name="Object 3"/>
          <p:cNvGraphicFramePr>
            <a:graphicFrameLocks noGrp="1" noChangeAspect="1"/>
          </p:cNvGraphicFramePr>
          <p:nvPr/>
        </p:nvGraphicFramePr>
        <p:xfrm>
          <a:off x="3657600" y="2971800"/>
          <a:ext cx="5280025" cy="3200400"/>
        </p:xfrm>
        <a:graphic>
          <a:graphicData uri="http://schemas.openxmlformats.org/presentationml/2006/ole">
            <p:oleObj spid="_x0000_s95234" r:id="rId3" imgW="5279594" imgH="3200677" progId="Excel.Sheet.8">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p:txBody>
          <a:bodyPr/>
          <a:lstStyle/>
          <a:p>
            <a:pPr algn="l" eaLnBrk="1" hangingPunct="1"/>
            <a:r>
              <a:rPr lang="en-US" smtClean="0">
                <a:solidFill>
                  <a:schemeClr val="bg1"/>
                </a:solidFill>
                <a:latin typeface="Gill Sans MT" pitchFamily="34" charset="0"/>
              </a:rPr>
              <a:t>Additional Considerations</a:t>
            </a:r>
          </a:p>
        </p:txBody>
      </p:sp>
      <p:sp>
        <p:nvSpPr>
          <p:cNvPr id="73731" name="Rectangle 3"/>
          <p:cNvSpPr>
            <a:spLocks noGrp="1" noChangeArrowheads="1"/>
          </p:cNvSpPr>
          <p:nvPr>
            <p:ph type="body" idx="4294967295"/>
          </p:nvPr>
        </p:nvSpPr>
        <p:spPr>
          <a:xfrm>
            <a:off x="457200" y="2362200"/>
            <a:ext cx="8229600" cy="3535363"/>
          </a:xfrm>
        </p:spPr>
        <p:txBody>
          <a:bodyPr/>
          <a:lstStyle/>
          <a:p>
            <a:pPr eaLnBrk="1" hangingPunct="1"/>
            <a:r>
              <a:rPr lang="en-US" smtClean="0"/>
              <a:t>Champion(s)</a:t>
            </a:r>
          </a:p>
          <a:p>
            <a:pPr eaLnBrk="1" hangingPunct="1"/>
            <a:endParaRPr lang="en-US" smtClean="0"/>
          </a:p>
          <a:p>
            <a:pPr eaLnBrk="1" hangingPunct="1"/>
            <a:r>
              <a:rPr lang="en-US" smtClean="0"/>
              <a:t>“Low hanging fruit”</a:t>
            </a:r>
          </a:p>
          <a:p>
            <a:pPr eaLnBrk="1" hangingPunct="1"/>
            <a:endParaRPr lang="en-US" smtClean="0"/>
          </a:p>
          <a:p>
            <a:pPr eaLnBrk="1" hangingPunct="1"/>
            <a:r>
              <a:rPr lang="en-US" smtClean="0"/>
              <a:t>ITS Architecture</a:t>
            </a:r>
          </a:p>
          <a:p>
            <a:pPr eaLnBrk="1" hangingPunct="1"/>
            <a:endParaRPr lang="en-US" smtClean="0"/>
          </a:p>
          <a:p>
            <a:pPr eaLnBrk="1" hangingPunct="1"/>
            <a:r>
              <a:rPr lang="en-US" smtClean="0"/>
              <a:t>Partners </a:t>
            </a:r>
          </a:p>
          <a:p>
            <a:pPr lvl="1" eaLnBrk="1" hangingPunct="1"/>
            <a:endParaRPr lang="en-US" smtClean="0">
              <a:latin typeface="Gill Sans MT"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2560638"/>
            <a:ext cx="8229600" cy="3535362"/>
          </a:xfrm>
        </p:spPr>
        <p:txBody>
          <a:bodyPr/>
          <a:lstStyle/>
          <a:p>
            <a:pPr eaLnBrk="1" hangingPunct="1"/>
            <a:endParaRPr lang="en-US" smtClean="0">
              <a:latin typeface="Gill Sans MT" pitchFamily="34" charset="0"/>
            </a:endParaRPr>
          </a:p>
        </p:txBody>
      </p:sp>
      <p:sp>
        <p:nvSpPr>
          <p:cNvPr id="4" name="Right Arrow 3"/>
          <p:cNvSpPr/>
          <p:nvPr/>
        </p:nvSpPr>
        <p:spPr>
          <a:xfrm>
            <a:off x="8153400" y="5715000"/>
            <a:ext cx="520700" cy="381000"/>
          </a:xfrm>
          <a:prstGeom prst="rightArrow">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381000"/>
            <a:ext cx="8229600" cy="1031875"/>
          </a:xfrm>
        </p:spPr>
        <p:txBody>
          <a:bodyPr/>
          <a:lstStyle/>
          <a:p>
            <a:pPr algn="l" eaLnBrk="1" hangingPunct="1"/>
            <a:r>
              <a:rPr lang="en-US" smtClean="0">
                <a:solidFill>
                  <a:schemeClr val="bg1"/>
                </a:solidFill>
              </a:rPr>
              <a:t>M&amp;O Subcommittee </a:t>
            </a:r>
          </a:p>
        </p:txBody>
      </p:sp>
      <p:pic>
        <p:nvPicPr>
          <p:cNvPr id="6147" name="Picture 5" descr="modify logo trans"/>
          <p:cNvPicPr>
            <a:picLocks noChangeAspect="1" noChangeArrowheads="1"/>
          </p:cNvPicPr>
          <p:nvPr/>
        </p:nvPicPr>
        <p:blipFill>
          <a:blip r:embed="rId3" cstate="print"/>
          <a:srcRect/>
          <a:stretch>
            <a:fillRect/>
          </a:stretch>
        </p:blipFill>
        <p:spPr bwMode="auto">
          <a:xfrm>
            <a:off x="7716838" y="5722938"/>
            <a:ext cx="1104900" cy="850900"/>
          </a:xfrm>
          <a:prstGeom prst="rect">
            <a:avLst/>
          </a:prstGeom>
          <a:noFill/>
          <a:ln w="9525">
            <a:noFill/>
            <a:miter lim="800000"/>
            <a:headEnd/>
            <a:tailEnd/>
          </a:ln>
        </p:spPr>
      </p:pic>
      <p:sp>
        <p:nvSpPr>
          <p:cNvPr id="6" name="Content Placeholder 5"/>
          <p:cNvSpPr>
            <a:spLocks noGrp="1"/>
          </p:cNvSpPr>
          <p:nvPr>
            <p:ph idx="1"/>
          </p:nvPr>
        </p:nvSpPr>
        <p:spPr>
          <a:xfrm>
            <a:off x="533400" y="2514600"/>
            <a:ext cx="8229600" cy="3429000"/>
          </a:xfrm>
        </p:spPr>
        <p:txBody>
          <a:bodyPr/>
          <a:lstStyle/>
          <a:p>
            <a:pPr marL="419100" indent="-419100" eaLnBrk="1" hangingPunct="1">
              <a:lnSpc>
                <a:spcPct val="84000"/>
              </a:lnSpc>
            </a:pPr>
            <a:r>
              <a:rPr lang="en-US" smtClean="0"/>
              <a:t>Traffic engineers</a:t>
            </a:r>
          </a:p>
          <a:p>
            <a:pPr marL="419100" indent="-419100" eaLnBrk="1" hangingPunct="1">
              <a:lnSpc>
                <a:spcPct val="84000"/>
              </a:lnSpc>
            </a:pPr>
            <a:endParaRPr lang="en-US" smtClean="0"/>
          </a:p>
          <a:p>
            <a:pPr marL="419100" indent="-419100" eaLnBrk="1" hangingPunct="1">
              <a:lnSpc>
                <a:spcPct val="84000"/>
              </a:lnSpc>
            </a:pPr>
            <a:r>
              <a:rPr lang="en-US" smtClean="0"/>
              <a:t>$4 million - Surface Transportation Program</a:t>
            </a:r>
          </a:p>
          <a:p>
            <a:pPr marL="419100" indent="-419100" eaLnBrk="1" hangingPunct="1">
              <a:lnSpc>
                <a:spcPct val="84000"/>
              </a:lnSpc>
            </a:pPr>
            <a:endParaRPr lang="en-US" smtClean="0"/>
          </a:p>
          <a:p>
            <a:pPr marL="419100" indent="-419100" eaLnBrk="1" hangingPunct="1">
              <a:lnSpc>
                <a:spcPct val="84000"/>
              </a:lnSpc>
            </a:pPr>
            <a:r>
              <a:rPr lang="en-US" smtClean="0"/>
              <a:t>Criteria for projects</a:t>
            </a:r>
          </a:p>
          <a:p>
            <a:pPr marL="419100" indent="-419100" eaLnBrk="1" hangingPunct="1">
              <a:lnSpc>
                <a:spcPct val="84000"/>
              </a:lnSpc>
            </a:pPr>
            <a:endParaRPr lang="en-US" smtClean="0"/>
          </a:p>
          <a:p>
            <a:pPr marL="419100" indent="-419100" eaLnBrk="1" hangingPunct="1">
              <a:lnSpc>
                <a:spcPct val="84000"/>
              </a:lnSpc>
            </a:pPr>
            <a:r>
              <a:rPr lang="en-US" smtClean="0"/>
              <a:t>M&amp;O Strategic Plan</a:t>
            </a:r>
          </a:p>
          <a:p>
            <a:pPr marL="419100" indent="-419100" eaLnBrk="1" hangingPunct="1">
              <a:lnSpc>
                <a:spcPct val="84000"/>
              </a:lnSpc>
            </a:pPr>
            <a:endParaRPr lang="en-US" smtClean="0"/>
          </a:p>
          <a:p>
            <a:pPr marL="419100" indent="-419100" eaLnBrk="1" hangingPunct="1"/>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p:txBody>
          <a:bodyPr/>
          <a:lstStyle/>
          <a:p>
            <a:pPr algn="l" eaLnBrk="1" hangingPunct="1"/>
            <a:r>
              <a:rPr lang="en-US" smtClean="0">
                <a:solidFill>
                  <a:schemeClr val="bg1"/>
                </a:solidFill>
                <a:latin typeface="Gill Sans MT" pitchFamily="34" charset="0"/>
              </a:rPr>
              <a:t>Accomplishments</a:t>
            </a:r>
          </a:p>
        </p:txBody>
      </p:sp>
      <p:sp>
        <p:nvSpPr>
          <p:cNvPr id="62467" name="Rectangle 3"/>
          <p:cNvSpPr>
            <a:spLocks noGrp="1" noChangeArrowheads="1"/>
          </p:cNvSpPr>
          <p:nvPr>
            <p:ph type="body" idx="4294967295"/>
          </p:nvPr>
        </p:nvSpPr>
        <p:spPr>
          <a:xfrm>
            <a:off x="457200" y="2362200"/>
            <a:ext cx="8229600" cy="3535363"/>
          </a:xfrm>
        </p:spPr>
        <p:txBody>
          <a:bodyPr/>
          <a:lstStyle/>
          <a:p>
            <a:pPr eaLnBrk="1" hangingPunct="1"/>
            <a:r>
              <a:rPr lang="en-US" smtClean="0">
                <a:latin typeface="Gill Sans MT" pitchFamily="34" charset="0"/>
              </a:rPr>
              <a:t>Student driver education/training</a:t>
            </a:r>
          </a:p>
          <a:p>
            <a:pPr eaLnBrk="1" hangingPunct="1"/>
            <a:endParaRPr lang="en-US" smtClean="0">
              <a:latin typeface="Gill Sans MT" pitchFamily="34" charset="0"/>
            </a:endParaRPr>
          </a:p>
          <a:p>
            <a:pPr eaLnBrk="1" hangingPunct="1"/>
            <a:r>
              <a:rPr lang="en-US" smtClean="0">
                <a:latin typeface="Gill Sans MT" pitchFamily="34" charset="0"/>
              </a:rPr>
              <a:t>Community Traffic Safety Teams (CTST)</a:t>
            </a:r>
          </a:p>
          <a:p>
            <a:pPr eaLnBrk="1" hangingPunct="1"/>
            <a:endParaRPr lang="en-US" smtClean="0">
              <a:latin typeface="Gill Sans MT" pitchFamily="34" charset="0"/>
            </a:endParaRPr>
          </a:p>
          <a:p>
            <a:pPr eaLnBrk="1" hangingPunct="1"/>
            <a:r>
              <a:rPr lang="en-US" smtClean="0">
                <a:latin typeface="Gill Sans MT" pitchFamily="34" charset="0"/>
              </a:rPr>
              <a:t>Field Audits</a:t>
            </a:r>
          </a:p>
          <a:p>
            <a:pPr eaLnBrk="1" hangingPunct="1"/>
            <a:endParaRPr lang="en-US" smtClean="0">
              <a:latin typeface="Gill Sans MT" pitchFamily="34" charset="0"/>
            </a:endParaRPr>
          </a:p>
          <a:p>
            <a:pPr eaLnBrk="1" hangingPunct="1"/>
            <a:r>
              <a:rPr lang="en-US" smtClean="0">
                <a:latin typeface="Gill Sans MT" pitchFamily="34" charset="0"/>
              </a:rPr>
              <a:t>Peer Exchange</a:t>
            </a:r>
          </a:p>
          <a:p>
            <a:pPr eaLnBrk="1" hangingPunct="1"/>
            <a:endParaRPr lang="en-US" smtClean="0">
              <a:latin typeface="Gill Sans MT"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p:txBody>
          <a:bodyPr/>
          <a:lstStyle/>
          <a:p>
            <a:pPr algn="l" eaLnBrk="1" hangingPunct="1"/>
            <a:r>
              <a:rPr lang="en-US" smtClean="0">
                <a:solidFill>
                  <a:schemeClr val="bg1"/>
                </a:solidFill>
                <a:latin typeface="Gill Sans MT" pitchFamily="34" charset="0"/>
              </a:rPr>
              <a:t>Accomplishments (cont’)</a:t>
            </a:r>
          </a:p>
        </p:txBody>
      </p:sp>
      <p:sp>
        <p:nvSpPr>
          <p:cNvPr id="64515" name="Rectangle 3"/>
          <p:cNvSpPr>
            <a:spLocks noGrp="1" noChangeArrowheads="1"/>
          </p:cNvSpPr>
          <p:nvPr>
            <p:ph type="body" idx="4294967295"/>
          </p:nvPr>
        </p:nvSpPr>
        <p:spPr>
          <a:xfrm>
            <a:off x="457200" y="2286000"/>
            <a:ext cx="8229600" cy="3535363"/>
          </a:xfrm>
        </p:spPr>
        <p:txBody>
          <a:bodyPr/>
          <a:lstStyle/>
          <a:p>
            <a:pPr eaLnBrk="1" hangingPunct="1"/>
            <a:r>
              <a:rPr lang="en-US" smtClean="0">
                <a:latin typeface="Gill Sans MT" pitchFamily="34" charset="0"/>
              </a:rPr>
              <a:t>Web-base regional crash database</a:t>
            </a:r>
          </a:p>
          <a:p>
            <a:pPr eaLnBrk="1" hangingPunct="1"/>
            <a:endParaRPr lang="en-US" smtClean="0">
              <a:latin typeface="Gill Sans MT" pitchFamily="34" charset="0"/>
            </a:endParaRPr>
          </a:p>
          <a:p>
            <a:pPr eaLnBrk="1" hangingPunct="1"/>
            <a:r>
              <a:rPr lang="en-US" smtClean="0">
                <a:latin typeface="Gill Sans MT" pitchFamily="34" charset="0"/>
              </a:rPr>
              <a:t>Advanced ITS projects</a:t>
            </a:r>
          </a:p>
          <a:p>
            <a:pPr eaLnBrk="1" hangingPunct="1"/>
            <a:endParaRPr lang="en-US" smtClean="0">
              <a:latin typeface="Gill Sans MT" pitchFamily="34" charset="0"/>
            </a:endParaRPr>
          </a:p>
          <a:p>
            <a:pPr eaLnBrk="1" hangingPunct="1"/>
            <a:r>
              <a:rPr lang="en-US" smtClean="0">
                <a:latin typeface="Gill Sans MT" pitchFamily="34" charset="0"/>
              </a:rPr>
              <a:t>Safety Conscious Plan</a:t>
            </a:r>
          </a:p>
          <a:p>
            <a:pPr eaLnBrk="1" hangingPunct="1"/>
            <a:endParaRPr lang="en-US" smtClean="0">
              <a:latin typeface="Gill Sans MT" pitchFamily="34" charset="0"/>
            </a:endParaRPr>
          </a:p>
          <a:p>
            <a:pPr eaLnBrk="1" hangingPunct="1"/>
            <a:r>
              <a:rPr lang="en-US" smtClean="0">
                <a:latin typeface="Gill Sans MT" pitchFamily="34" charset="0"/>
              </a:rPr>
              <a:t>Travel Time and Delay Studies</a:t>
            </a:r>
          </a:p>
          <a:p>
            <a:pPr eaLnBrk="1" hangingPunct="1"/>
            <a:endParaRPr lang="en-US" smtClean="0">
              <a:latin typeface="Gill Sans M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4274"/>
        </a:solidFill>
        <a:effectLst/>
      </p:bgPr>
    </p:bg>
    <p:spTree>
      <p:nvGrpSpPr>
        <p:cNvPr id="1" name=""/>
        <p:cNvGrpSpPr/>
        <p:nvPr/>
      </p:nvGrpSpPr>
      <p:grpSpPr>
        <a:xfrm>
          <a:off x="0" y="0"/>
          <a:ext cx="0" cy="0"/>
          <a:chOff x="0" y="0"/>
          <a:chExt cx="0" cy="0"/>
        </a:xfrm>
      </p:grpSpPr>
      <p:pic>
        <p:nvPicPr>
          <p:cNvPr id="7170" name="Picture 11"/>
          <p:cNvPicPr>
            <a:picLocks noChangeAspect="1" noChangeArrowheads="1"/>
          </p:cNvPicPr>
          <p:nvPr/>
        </p:nvPicPr>
        <p:blipFill>
          <a:blip r:embed="rId2" cstate="print"/>
          <a:srcRect/>
          <a:stretch>
            <a:fillRect/>
          </a:stretch>
        </p:blipFill>
        <p:spPr bwMode="auto">
          <a:xfrm>
            <a:off x="2057400" y="0"/>
            <a:ext cx="5184775" cy="6858000"/>
          </a:xfrm>
          <a:prstGeom prst="rect">
            <a:avLst/>
          </a:prstGeom>
          <a:noFill/>
          <a:ln w="12700">
            <a:noFill/>
            <a:miter lim="800000"/>
            <a:headEnd type="none" w="sm" len="sm"/>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noChangeArrowheads="1"/>
          </p:cNvPicPr>
          <p:nvPr/>
        </p:nvPicPr>
        <p:blipFill>
          <a:blip r:embed="rId2" cstate="print"/>
          <a:srcRect/>
          <a:stretch>
            <a:fillRect/>
          </a:stretch>
        </p:blipFill>
        <p:spPr bwMode="auto">
          <a:xfrm>
            <a:off x="152400" y="2209800"/>
            <a:ext cx="8863013" cy="4037013"/>
          </a:xfrm>
          <a:prstGeom prst="rect">
            <a:avLst/>
          </a:prstGeom>
          <a:noFill/>
          <a:ln w="9525">
            <a:noFill/>
            <a:miter lim="800000"/>
            <a:headEnd/>
            <a:tailEnd/>
          </a:ln>
        </p:spPr>
      </p:pic>
      <p:sp>
        <p:nvSpPr>
          <p:cNvPr id="12291" name="Rectangle 10"/>
          <p:cNvSpPr>
            <a:spLocks noGrp="1" noChangeArrowheads="1"/>
          </p:cNvSpPr>
          <p:nvPr>
            <p:ph type="title"/>
          </p:nvPr>
        </p:nvSpPr>
        <p:spPr>
          <a:xfrm>
            <a:off x="323850" y="552450"/>
            <a:ext cx="8172450" cy="715963"/>
          </a:xfrm>
        </p:spPr>
        <p:txBody>
          <a:bodyPr anchor="t"/>
          <a:lstStyle/>
          <a:p>
            <a:pPr eaLnBrk="1" hangingPunct="1">
              <a:lnSpc>
                <a:spcPct val="95000"/>
              </a:lnSpc>
            </a:pPr>
            <a:r>
              <a:rPr lang="en-US" smtClean="0">
                <a:solidFill>
                  <a:schemeClr val="bg1"/>
                </a:solidFill>
              </a:rPr>
              <a:t>FY 08 Status Report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2" cstate="print"/>
          <a:srcRect/>
          <a:stretch>
            <a:fillRect/>
          </a:stretch>
        </p:blipFill>
        <p:spPr bwMode="auto">
          <a:xfrm>
            <a:off x="233363" y="2286000"/>
            <a:ext cx="8758237" cy="4084638"/>
          </a:xfrm>
          <a:prstGeom prst="rect">
            <a:avLst/>
          </a:prstGeom>
          <a:noFill/>
          <a:ln w="9525">
            <a:noFill/>
            <a:miter lim="800000"/>
            <a:headEnd/>
            <a:tailEnd/>
          </a:ln>
        </p:spPr>
      </p:pic>
      <p:sp>
        <p:nvSpPr>
          <p:cNvPr id="13315" name="Rectangle 10"/>
          <p:cNvSpPr>
            <a:spLocks noGrp="1" noChangeArrowheads="1"/>
          </p:cNvSpPr>
          <p:nvPr>
            <p:ph type="title"/>
          </p:nvPr>
        </p:nvSpPr>
        <p:spPr>
          <a:xfrm>
            <a:off x="323850" y="552450"/>
            <a:ext cx="8172450" cy="715963"/>
          </a:xfrm>
        </p:spPr>
        <p:txBody>
          <a:bodyPr anchor="t"/>
          <a:lstStyle/>
          <a:p>
            <a:pPr eaLnBrk="1" hangingPunct="1">
              <a:lnSpc>
                <a:spcPct val="95000"/>
              </a:lnSpc>
            </a:pPr>
            <a:r>
              <a:rPr lang="en-US" smtClean="0">
                <a:solidFill>
                  <a:schemeClr val="bg1"/>
                </a:solidFill>
              </a:rPr>
              <a:t>FY 08 Status Report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4"/>
          <p:cNvSpPr txBox="1">
            <a:spLocks noChangeArrowheads="1"/>
          </p:cNvSpPr>
          <p:nvPr/>
        </p:nvSpPr>
        <p:spPr bwMode="auto">
          <a:xfrm>
            <a:off x="838200" y="2057400"/>
            <a:ext cx="7772400" cy="4478338"/>
          </a:xfrm>
          <a:prstGeom prst="rect">
            <a:avLst/>
          </a:prstGeom>
          <a:noFill/>
          <a:ln w="9525">
            <a:noFill/>
            <a:miter lim="800000"/>
            <a:headEnd/>
            <a:tailEnd/>
          </a:ln>
        </p:spPr>
        <p:txBody>
          <a:bodyPr>
            <a:spAutoFit/>
          </a:bodyPr>
          <a:lstStyle/>
          <a:p>
            <a:pPr algn="ctr"/>
            <a:r>
              <a:rPr lang="en-US" sz="3200" u="sng">
                <a:latin typeface="Calibri" pitchFamily="34" charset="0"/>
              </a:rPr>
              <a:t>BENEFITS</a:t>
            </a:r>
          </a:p>
          <a:p>
            <a:pPr algn="ctr"/>
            <a:endParaRPr lang="en-US" sz="3200" u="sng">
              <a:latin typeface="Calibri" pitchFamily="34" charset="0"/>
            </a:endParaRPr>
          </a:p>
          <a:p>
            <a:pPr>
              <a:buFont typeface="Arial" pitchFamily="34" charset="0"/>
              <a:buChar char="•"/>
            </a:pPr>
            <a:r>
              <a:rPr lang="en-US" sz="3200">
                <a:latin typeface="Calibri" pitchFamily="34" charset="0"/>
              </a:rPr>
              <a:t> AM Peak Hour Savings:  </a:t>
            </a:r>
            <a:r>
              <a:rPr lang="en-US" sz="3200" u="sng">
                <a:latin typeface="Calibri" pitchFamily="34" charset="0"/>
              </a:rPr>
              <a:t>$ 21,091</a:t>
            </a:r>
          </a:p>
          <a:p>
            <a:pPr>
              <a:buFont typeface="Arial" pitchFamily="34" charset="0"/>
              <a:buChar char="•"/>
            </a:pPr>
            <a:r>
              <a:rPr lang="en-US" sz="3200">
                <a:latin typeface="Calibri" pitchFamily="34" charset="0"/>
              </a:rPr>
              <a:t> PM Peak Hour Savings:  </a:t>
            </a:r>
            <a:r>
              <a:rPr lang="en-US" sz="3200" u="sng">
                <a:latin typeface="Calibri" pitchFamily="34" charset="0"/>
              </a:rPr>
              <a:t>$ 40,110</a:t>
            </a:r>
          </a:p>
          <a:p>
            <a:pPr>
              <a:buFont typeface="Arial" pitchFamily="34" charset="0"/>
              <a:buChar char="•"/>
            </a:pPr>
            <a:endParaRPr lang="en-US" sz="3200">
              <a:latin typeface="Calibri" pitchFamily="34" charset="0"/>
            </a:endParaRPr>
          </a:p>
          <a:p>
            <a:pPr>
              <a:buFont typeface="Arial" pitchFamily="34" charset="0"/>
              <a:buChar char="•"/>
            </a:pPr>
            <a:r>
              <a:rPr lang="en-US" sz="3200">
                <a:latin typeface="Calibri" pitchFamily="34" charset="0"/>
              </a:rPr>
              <a:t> Overall Project Cost:  $ 816,000</a:t>
            </a:r>
          </a:p>
          <a:p>
            <a:pPr>
              <a:buFont typeface="Arial" pitchFamily="34" charset="0"/>
              <a:buChar char="•"/>
            </a:pPr>
            <a:endParaRPr lang="en-US" sz="3200">
              <a:latin typeface="Calibri" pitchFamily="34" charset="0"/>
            </a:endParaRPr>
          </a:p>
          <a:p>
            <a:pPr>
              <a:buFont typeface="Arial" pitchFamily="34" charset="0"/>
              <a:buChar char="•"/>
            </a:pPr>
            <a:r>
              <a:rPr lang="en-US" sz="3200">
                <a:latin typeface="Calibri" pitchFamily="34" charset="0"/>
              </a:rPr>
              <a:t> Value to community received after  </a:t>
            </a:r>
          </a:p>
          <a:p>
            <a:pPr algn="ctr"/>
            <a:r>
              <a:rPr lang="en-US" sz="3200" u="sng">
                <a:solidFill>
                  <a:srgbClr val="FF0000"/>
                </a:solidFill>
                <a:latin typeface="Calibri" pitchFamily="34" charset="0"/>
              </a:rPr>
              <a:t>27 Peak Hours</a:t>
            </a:r>
          </a:p>
        </p:txBody>
      </p:sp>
      <p:sp>
        <p:nvSpPr>
          <p:cNvPr id="4" name="Rectangle 10"/>
          <p:cNvSpPr txBox="1">
            <a:spLocks noChangeArrowheads="1"/>
          </p:cNvSpPr>
          <p:nvPr/>
        </p:nvSpPr>
        <p:spPr bwMode="auto">
          <a:xfrm>
            <a:off x="323850" y="552450"/>
            <a:ext cx="8172450" cy="715963"/>
          </a:xfrm>
          <a:prstGeom prst="rect">
            <a:avLst/>
          </a:prstGeom>
          <a:noFill/>
          <a:ln w="9525">
            <a:noFill/>
            <a:miter lim="800000"/>
            <a:headEnd/>
            <a:tailEnd/>
          </a:ln>
        </p:spPr>
        <p:txBody>
          <a:bodyPr/>
          <a:lstStyle/>
          <a:p>
            <a:pPr algn="ctr" eaLnBrk="0" hangingPunct="0">
              <a:lnSpc>
                <a:spcPct val="95000"/>
              </a:lnSpc>
              <a:defRPr/>
            </a:pPr>
            <a:r>
              <a:rPr lang="en-US" sz="4400" kern="0" dirty="0">
                <a:solidFill>
                  <a:schemeClr val="bg1"/>
                </a:solidFill>
                <a:latin typeface="+mj-lt"/>
                <a:ea typeface="+mj-ea"/>
                <a:cs typeface="+mj-cs"/>
              </a:rPr>
              <a:t>FY 08 Status Report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TE09 Summer MeetingA">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ITE09 Summer MeetingA</Template>
  <TotalTime>368</TotalTime>
  <Words>2376</Words>
  <Application>Microsoft Office PowerPoint</Application>
  <PresentationFormat>On-screen Show (4:3)</PresentationFormat>
  <Paragraphs>547</Paragraphs>
  <Slides>27</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ITE09 Summer MeetingA</vt:lpstr>
      <vt:lpstr>Microsoft Office Excel 97-2003 Worksheet</vt:lpstr>
      <vt:lpstr>Integrating Operations into a Metropolitan Transportation Plan </vt:lpstr>
      <vt:lpstr>Slide 2</vt:lpstr>
      <vt:lpstr>M&amp;O Subcommittee </vt:lpstr>
      <vt:lpstr>Accomplishments</vt:lpstr>
      <vt:lpstr>Accomplishments (cont’)</vt:lpstr>
      <vt:lpstr>Slide 6</vt:lpstr>
      <vt:lpstr>FY 08 Status Report </vt:lpstr>
      <vt:lpstr>FY 08 Status Report </vt:lpstr>
      <vt:lpstr>Slide 9</vt:lpstr>
      <vt:lpstr>FY 09 Signal Retiming B-C Analysis Calculations</vt:lpstr>
      <vt:lpstr>Slide 11</vt:lpstr>
      <vt:lpstr>Slide 12</vt:lpstr>
      <vt:lpstr>Slide 13</vt:lpstr>
      <vt:lpstr>Slide 14</vt:lpstr>
      <vt:lpstr>Slide 15</vt:lpstr>
      <vt:lpstr>Slide 16</vt:lpstr>
      <vt:lpstr>Slide 17</vt:lpstr>
      <vt:lpstr>Long Range Transportation Plan</vt:lpstr>
      <vt:lpstr>Alternative Land-Use</vt:lpstr>
      <vt:lpstr>Congestion Management Planning (CMP) Process</vt:lpstr>
      <vt:lpstr>Planning Process: Performance Measures</vt:lpstr>
      <vt:lpstr>Planning Process: Collect Data</vt:lpstr>
      <vt:lpstr>Planning Process: Evaluate Alternatives</vt:lpstr>
      <vt:lpstr>Planning Process: Select Projects</vt:lpstr>
      <vt:lpstr>Planning Process: Monitor Improvement</vt:lpstr>
      <vt:lpstr>Additional Considerations</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Mobility by Signal Retiming</dc:title>
  <dc:creator>Eric Hill</dc:creator>
  <cp:lastModifiedBy>Eric Hill</cp:lastModifiedBy>
  <cp:revision>27</cp:revision>
  <dcterms:created xsi:type="dcterms:W3CDTF">2010-01-11T17:09:14Z</dcterms:created>
  <dcterms:modified xsi:type="dcterms:W3CDTF">2010-07-23T20:12:38Z</dcterms:modified>
</cp:coreProperties>
</file>