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34"/>
  </p:notesMasterIdLst>
  <p:handoutMasterIdLst>
    <p:handoutMasterId r:id="rId35"/>
  </p:handoutMasterIdLst>
  <p:sldIdLst>
    <p:sldId id="321" r:id="rId2"/>
    <p:sldId id="367" r:id="rId3"/>
    <p:sldId id="343" r:id="rId4"/>
    <p:sldId id="344" r:id="rId5"/>
    <p:sldId id="346" r:id="rId6"/>
    <p:sldId id="347" r:id="rId7"/>
    <p:sldId id="348" r:id="rId8"/>
    <p:sldId id="349" r:id="rId9"/>
    <p:sldId id="328" r:id="rId10"/>
    <p:sldId id="320" r:id="rId11"/>
    <p:sldId id="319" r:id="rId12"/>
    <p:sldId id="351" r:id="rId13"/>
    <p:sldId id="342" r:id="rId14"/>
    <p:sldId id="326" r:id="rId15"/>
    <p:sldId id="327" r:id="rId16"/>
    <p:sldId id="284" r:id="rId17"/>
    <p:sldId id="350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0"/>
    <a:srgbClr val="FF0000"/>
    <a:srgbClr val="777777"/>
    <a:srgbClr val="969696"/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60" d="100"/>
          <a:sy n="60" d="100"/>
        </p:scale>
        <p:origin x="-142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A775FE-86F5-43EA-B51B-B798F3AC5D0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19" rIns="92438" bIns="46219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fld id="{55234C3B-7A49-4209-82A5-9A4815DB372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5025" cy="3484563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45" y="4425951"/>
            <a:ext cx="5046040" cy="4183063"/>
          </a:xfrm>
        </p:spPr>
        <p:txBody>
          <a:bodyPr/>
          <a:lstStyle/>
          <a:p>
            <a:r>
              <a:rPr lang="en-US" dirty="0"/>
              <a:t>-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5764-E609-45F0-8FE8-22B7579579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B2EB-76EB-47FA-834E-81C507961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39D7-9FDE-4E05-ABC7-38EBE39F3B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75CF211-9734-4BD1-BAA4-452ABEDCBC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AD05-8F7E-4065-BC03-392691C7CF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E0A6C-18B3-4BD2-BE51-4025023B86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F3C-80E6-43C6-A2BC-2DA151B4E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D742-AE1B-4EA5-AE08-78965175AD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8B0A-E888-449F-96EA-5994D11CAE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42D4-887F-42A4-A700-C70BDC78E0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939B3D9-0812-4EF5-9D80-4B38D7130D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4944FF-B0EC-4482-B51F-B0AC90DFE7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/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wcog.org/transportation/committee/committee/documents.asp?COMMITTEE_ID=4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924800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Briefing on Management, Operations, and Technology Planning Activities at the National Capital Region Transportation Planning Board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819400"/>
            <a:ext cx="7391400" cy="3733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Andrew J. Meese, AICP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National Capital Region Transportation Planning Board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Metropolitan Washington Council of Governments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AMPO Operations Work Group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Boston, Massachusetts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July 26, 2010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15340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Features of the MOITS Strategic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280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Emphasis Areas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Technical topics that are in the MOITS purview and lend themselves to a regional-level focus</a:t>
            </a:r>
          </a:p>
          <a:p>
            <a:r>
              <a:rPr lang="en-US" b="1" dirty="0" smtClean="0"/>
              <a:t>Best Practices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Anticipated to be especially effective in achieving desired outcomes</a:t>
            </a:r>
          </a:p>
          <a:p>
            <a:r>
              <a:rPr lang="en-US" b="1" dirty="0" smtClean="0"/>
              <a:t>Performance Measures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Metrics to assess MOITS impacts</a:t>
            </a:r>
          </a:p>
          <a:p>
            <a:r>
              <a:rPr lang="en-US" b="1" dirty="0" smtClean="0"/>
              <a:t>How MOITS-Related Activities Will Directly Benefit the Public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In addition to agency/systems efficiencies</a:t>
            </a:r>
          </a:p>
          <a:p>
            <a:r>
              <a:rPr lang="en-US" b="1" dirty="0" smtClean="0"/>
              <a:t>Proposed Projects and Strategic Efforts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 list of priority regional-level projects or activities, and estimates of funding needed</a:t>
            </a:r>
          </a:p>
          <a:p>
            <a:r>
              <a:rPr lang="en-US" b="1" dirty="0" smtClean="0"/>
              <a:t>Key Recommendations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Guiding the future activities of the MOITS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15340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Emphasis Areas Identified in the MOITS Strategic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Systems engineering-based topics in the MOITS purview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ITS Data Warehouse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Multi-modal Coordination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Transit Signal Priority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Interactive Traveler Information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Transportation Operations Data Sharing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HOV Lane Management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Regional Traffic Management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Regional Parking Management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Maintenance and Construction Activity Coordination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Other topics are being addressed in venues/committees that convene the necessary stakeholders, in close coordination with MOITS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2" descr="C:\Documents and Settings\Ameese\My Documents\My Pictures\clip 9 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Best Practices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28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The Strategic Plan identifies a number of recommended “best practices”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Defined as a process or activity anticipated to be especially effective in achieving a desired outcome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Best practices are structured as recommended general actions for the region or for individual agencies/jurisdictions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The plan’s proposed projects build in part off of the best practices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The MOITS Technical Subcommittee serves as a continuing forum for identifying and promoting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867400" cy="1252728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MOITS-Related Activities Directly Benefit the Public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7848600" cy="54863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/>
              <a:t>Safety: </a:t>
            </a:r>
            <a:r>
              <a:rPr lang="en-US" sz="1800" dirty="0" smtClean="0"/>
              <a:t>reduce the chances of secondary incidents in traffic backups through MATOC and other traffic management programs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Reduced delays: </a:t>
            </a:r>
            <a:r>
              <a:rPr lang="en-US" sz="1800" dirty="0" smtClean="0"/>
              <a:t>through efficient operations/ reduced duration of incidents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Better availability of information: </a:t>
            </a:r>
            <a:r>
              <a:rPr lang="en-US" sz="1800" dirty="0" smtClean="0"/>
              <a:t>through better data via the sources the public knows and relies upon, such as radio traffic reports, web sites, and smart phone apps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Better quality of information: </a:t>
            </a:r>
            <a:r>
              <a:rPr lang="en-US" sz="1800" dirty="0" smtClean="0"/>
              <a:t>questions such as whether to travel, when to start, what mode to take, and what route to take depend rely upon good information about the status of the transportation system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Better responsiveness of transportation systems to traveler needs: </a:t>
            </a:r>
            <a:r>
              <a:rPr lang="en-US" sz="1800" dirty="0" smtClean="0"/>
              <a:t>agencies can better prepare for and provide services that meet needs, such as where and when congestion and traffic incidents occur, or when traffic or transit demands are highest</a:t>
            </a:r>
          </a:p>
          <a:p>
            <a:pPr>
              <a:spcAft>
                <a:spcPts val="600"/>
              </a:spcAft>
            </a:pPr>
            <a:r>
              <a:rPr lang="en-US" sz="1800" b="1" dirty="0" smtClean="0"/>
              <a:t>Increased travel options: </a:t>
            </a:r>
            <a:r>
              <a:rPr lang="en-US" sz="1800" dirty="0" smtClean="0"/>
              <a:t>technologies and associated operations and management activities enable the public to have more options for travel, such as HOT lanes or priority transit services – get the most out of the existing infrastructure</a:t>
            </a:r>
          </a:p>
          <a:p>
            <a:pPr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C:\Documents and Settings\Ameese\Local Settings\Temporary Internet Files\Content.IE5\92RIBUFP\MP900401493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179" y="0"/>
            <a:ext cx="2223821" cy="148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334000" cy="12527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Proposed Projects and Strategic Efforts – Unfunded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62500" lnSpcReduction="20000"/>
          </a:bodyPr>
          <a:lstStyle/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Sustain MATOC/RITIS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Upgrade RITIS regional ITS data warehouse capabilities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Enhance RITIS data sharing capabilities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Support 3rd party development of trip planning “apps”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Deploy integrated corridor management technologies (pilot)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Deploy park-and-ride parking availability information (pilot)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Develop special event traffic management plans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Develop a regional managed lane facilities (HOV, HOT, ETL) coordination process (e.g. annual summit meetings)</a:t>
            </a:r>
          </a:p>
          <a:p>
            <a:pPr marL="633222" indent="-5143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Develop a venue and process for coordinating maintenance and construction schedules (e.g., semi-annual meetings)</a:t>
            </a:r>
          </a:p>
          <a:p>
            <a:pPr marL="633222" indent="-514350">
              <a:lnSpc>
                <a:spcPct val="12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Develop a venue and process for interjurisdictional signal timing coordination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722" y="0"/>
            <a:ext cx="3579278" cy="14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9342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Key Recommendations Identified in the MOITS Strategic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5082809"/>
          </a:xfrm>
        </p:spPr>
        <p:txBody>
          <a:bodyPr>
            <a:normAutofit fontScale="70000" lnSpcReduction="20000"/>
          </a:bodyPr>
          <a:lstStyle/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Continue MOITS roles in advising the TPB and regional information exchange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Strengthen coordination among MOITS, MATOC, RESF-1, and WMATA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Strengthen focus on the tactical actions (situational awareness, operating procedures, informing travelers, and systems interoperability) identified in the strategic plan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Strengthen MOITS role in developing regional project proposals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Encourage best practices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Strengthen understanding of MOITS performance measurement and benefit-cost analysis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Inform decision makers on the recommendations of the MOITS Strategic Plan, and encourage funding of recommended projects</a:t>
            </a:r>
          </a:p>
          <a:p>
            <a:pPr marL="633222" indent="-514350"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MVC-00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-1"/>
            <a:ext cx="1905000" cy="143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Strategic Plan Outlook</a:t>
            </a:r>
            <a:endParaRPr lang="en-US" sz="4000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MOITS Strategic Plan is serving as a major guide for upcoming MOITS activities, and as a source for prioritized project proposals as funding opportunities arise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www.mwcog.org/transportation/committee/committee/documents.asp?COMMITTEE_ID=46</a:t>
            </a:r>
            <a:endParaRPr lang="en-US" sz="1600" dirty="0"/>
          </a:p>
          <a:p>
            <a:pPr>
              <a:lnSpc>
                <a:spcPct val="90000"/>
              </a:lnSpc>
              <a:spcAft>
                <a:spcPct val="250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2800" dirty="0"/>
          </a:p>
          <a:p>
            <a:pPr lvl="1">
              <a:lnSpc>
                <a:spcPct val="90000"/>
              </a:lnSpc>
              <a:spcAft>
                <a:spcPct val="50000"/>
              </a:spcAft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en-US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en-US" sz="2800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spcAft>
                <a:spcPct val="50000"/>
              </a:spcAft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Aft>
                <a:spcPct val="50000"/>
              </a:spcAft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01C37-3E32-4FF0-A045-BDDCE477A93A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8" name="Picture 7" descr="C:\Documents and Settings\Ameese\Local Settings\Temporary Internet Files\Content.IE5\92RIBUFP\MP900433095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267200"/>
            <a:ext cx="2926660" cy="21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096000" cy="1252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Metropolitan Area Transportation Operations Coordination (MATOC) Program 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Joint program of the District of Columbia, Maryland, and Virginia departments of transportation (DDOT, MDOT, and VDOT) and the Washington Metropolitan Area Transit Authority (WMATA)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Established in 2008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Mission – provide real-time situational awareness of transportation operations/incidents in the National Capital Region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Activities – </a:t>
            </a:r>
          </a:p>
          <a:p>
            <a:pPr lvl="1" fontAlgn="auto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Communicate consistent and reliable information that enables operating agencies and the traveling public to make effective and timely decisions</a:t>
            </a:r>
          </a:p>
          <a:p>
            <a:pPr lvl="1" fontAlgn="auto">
              <a:spcAft>
                <a:spcPts val="60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Develop and maintain tools and processes needed to facilitate coordinated operating agency responses</a:t>
            </a:r>
          </a:p>
          <a:p>
            <a:pPr lvl="2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Operate and share information the automated Regional Integrated Transportation Information System (RITIS)</a:t>
            </a:r>
          </a:p>
          <a:p>
            <a:pPr lvl="2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Complement RITIS information with targeted notifications and coordination activities by a designated MATOC facilitator and support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matoc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879018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5943600" cy="1252728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Metropolitan Area Transportation Operations Coordination (MATOC) Program Status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Establishment was funded by a SAFETEA-LU earmark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Coming to an end September 30, 2010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Efforts to establish ongoing support for MATOC with other funding</a:t>
            </a:r>
          </a:p>
          <a:p>
            <a:pPr lvl="1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Partial funding has been pledged for FY 2011; the program will continue for now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Transitioning to a “permanent” home at the University of Maryland Center for Advanced Transportation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 descr="matoc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0"/>
            <a:ext cx="858313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Congestion Management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Three-pronged approach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CMP component of long-range plan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Project-level CMP information in TIP</a:t>
            </a:r>
          </a:p>
          <a:p>
            <a:pPr lvl="1">
              <a:lnSpc>
                <a:spcPct val="80000"/>
              </a:lnSpc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CMP Technical Report</a:t>
            </a:r>
          </a:p>
          <a:p>
            <a:pPr fontAlgn="auto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New 2010 Congestion Management Process Technical Report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Final draft now awaiting approval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Features our first-ever analysis of the I-95 Corridor Coalition INRIX real-time speed data archive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hlinkClick r:id="rId2"/>
              </a:rPr>
              <a:t>www.mwcog.org/transportation/committee/committee/documents.asp?COMMITTEE_ID=46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Today’s 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Management, Operations, and Intelligent Transportation Systems (MOITS) – our MPO operations committee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Metropolitan Area Transportation Operations Coordination (MATOC ) Program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Congestion Management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I-95 Corridor Coalition Vehicle Probe Project Data Analysis at TPB – Uses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2925763"/>
          </a:xfrm>
        </p:spPr>
        <p:txBody>
          <a:bodyPr>
            <a:normAutofit/>
          </a:bodyPr>
          <a:lstStyle/>
          <a:p>
            <a:r>
              <a:rPr lang="en-US" dirty="0"/>
              <a:t>Congestion Management Process (CMP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Speed </a:t>
            </a:r>
            <a:r>
              <a:rPr lang="en-US" dirty="0"/>
              <a:t>validation in travel forecasting </a:t>
            </a:r>
            <a:r>
              <a:rPr lang="en-US" dirty="0" smtClean="0"/>
              <a:t>models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Speed </a:t>
            </a:r>
            <a:r>
              <a:rPr lang="en-US" dirty="0"/>
              <a:t>distribution </a:t>
            </a:r>
            <a:r>
              <a:rPr lang="en-US" dirty="0" smtClean="0"/>
              <a:t>for air </a:t>
            </a:r>
            <a:r>
              <a:rPr lang="en-US" dirty="0"/>
              <a:t>quality </a:t>
            </a:r>
            <a:r>
              <a:rPr lang="en-US" dirty="0" smtClean="0"/>
              <a:t>modeling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Getting the I-95 Corridor Coalition/ INRIX Probe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Signed Data Use Agreement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Downloaded archived data (5-minute increments) through the I-95 Traffic Monitoring website 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Data processing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Converted text file to SAS® dataset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Calculated the four performance measures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File size: 7+ GB, 100+ million records in a year for the region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Computing time and resource: several hours with Intel® Xeon™ 3.20GHz CPU, 2GB RAM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Visualization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Used Navteq®-provided translation table to match INRIX Traffic Message Channel (TMC)–coded data to our Navteq® GIS network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Created display maps that show directional data/performance measures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Processed data as needed for other applications (e.g. travel demand and air quality modeling)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Use of the Probe Data Archive in the CMP</a:t>
            </a:r>
            <a:endParaRPr lang="en-US" sz="4000" dirty="0">
              <a:solidFill>
                <a:srgbClr val="FFC8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Congestion monitoring and assessment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Hours of congestion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Travel time index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Travel time reliability analyses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Planning time index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Buffer time index</a:t>
            </a:r>
          </a:p>
          <a:p>
            <a:pPr>
              <a:spcAft>
                <a:spcPts val="600"/>
              </a:spcAft>
            </a:pPr>
            <a:r>
              <a:rPr lang="en-US" dirty="0"/>
              <a:t>Cross-comparisons with other data sources (e.g., roadway aerial photography</a:t>
            </a:r>
            <a:r>
              <a:rPr lang="en-US" dirty="0" smtClean="0"/>
              <a:t>)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Traffic congestion “snapshots” (e.g., impacts of a major traffic incident</a:t>
            </a:r>
            <a:r>
              <a:rPr lang="en-US" sz="3200" dirty="0" smtClean="0"/>
              <a:t>)</a:t>
            </a: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Hours of Congestion</a:t>
            </a:r>
            <a:endParaRPr lang="en-US" sz="4000" dirty="0">
              <a:solidFill>
                <a:srgbClr val="FFC8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38" y="2057400"/>
            <a:ext cx="90736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Buffer </a:t>
            </a:r>
            <a:r>
              <a:rPr lang="en-US" sz="4000" dirty="0">
                <a:solidFill>
                  <a:srgbClr val="FFC800"/>
                </a:solidFill>
              </a:rPr>
              <a:t>Time </a:t>
            </a:r>
            <a:r>
              <a:rPr lang="en-US" sz="4000" dirty="0" smtClean="0">
                <a:solidFill>
                  <a:srgbClr val="FFC800"/>
                </a:solidFill>
              </a:rPr>
              <a:t>Index (Reliability)</a:t>
            </a:r>
            <a:endParaRPr lang="en-US" sz="4000" dirty="0">
              <a:solidFill>
                <a:srgbClr val="FFC8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45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700" dirty="0" smtClean="0">
                <a:solidFill>
                  <a:srgbClr val="FFC800"/>
                </a:solidFill>
              </a:rPr>
              <a:t>Buffer time index = (95</a:t>
            </a:r>
            <a:r>
              <a:rPr lang="en-US" sz="1700" baseline="30000" dirty="0" smtClean="0">
                <a:solidFill>
                  <a:srgbClr val="FFC800"/>
                </a:solidFill>
              </a:rPr>
              <a:t>th</a:t>
            </a:r>
            <a:r>
              <a:rPr lang="en-US" sz="1700" dirty="0" smtClean="0">
                <a:solidFill>
                  <a:srgbClr val="FFC800"/>
                </a:solidFill>
              </a:rPr>
              <a:t> percentile travel time – average travel time) / average flow travel time</a:t>
            </a:r>
            <a:endParaRPr lang="en-US" sz="1700" dirty="0">
              <a:solidFill>
                <a:srgbClr val="FFC8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4057"/>
            <a:ext cx="7010400" cy="534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Monthly Variation of Buffer Time Index</a:t>
            </a:r>
            <a:endParaRPr lang="en-US" sz="4000" dirty="0">
              <a:solidFill>
                <a:srgbClr val="FFC8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4901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Time of Day and Day of Week Variation of Buffer Time Index</a:t>
            </a:r>
            <a:endParaRPr lang="en-US" sz="4000" dirty="0">
              <a:solidFill>
                <a:srgbClr val="FFC8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97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Two Additional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Travel time index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Actual travel time / free flow travel time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Planning time index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(95</a:t>
            </a:r>
            <a:r>
              <a:rPr lang="en-US" baseline="30000" dirty="0" smtClean="0"/>
              <a:t>th</a:t>
            </a:r>
            <a:r>
              <a:rPr lang="en-US" dirty="0" smtClean="0"/>
              <a:t> percentile travel time – free flow travel time) / free flow travel time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Maps, monthly variation, and daily variation were also developed or analyzed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>
                <a:solidFill>
                  <a:srgbClr val="FFC800"/>
                </a:solidFill>
              </a:rPr>
              <a:t>Congestion </a:t>
            </a:r>
            <a:r>
              <a:rPr lang="en-US" sz="2900" dirty="0" smtClean="0">
                <a:solidFill>
                  <a:srgbClr val="FFC800"/>
                </a:solidFill>
              </a:rPr>
              <a:t>Impacts </a:t>
            </a:r>
            <a:r>
              <a:rPr lang="en-US" sz="2900" dirty="0">
                <a:solidFill>
                  <a:srgbClr val="FFC800"/>
                </a:solidFill>
              </a:rPr>
              <a:t>of the November 4 &amp; 5, </a:t>
            </a:r>
            <a:r>
              <a:rPr lang="en-US" sz="2900" dirty="0" smtClean="0">
                <a:solidFill>
                  <a:srgbClr val="FFC800"/>
                </a:solidFill>
              </a:rPr>
              <a:t>2009 </a:t>
            </a:r>
            <a:r>
              <a:rPr lang="en-US" sz="2900" dirty="0">
                <a:solidFill>
                  <a:srgbClr val="FFC800"/>
                </a:solidFill>
              </a:rPr>
              <a:t>Montgomery County, Maryland </a:t>
            </a:r>
            <a:r>
              <a:rPr lang="en-US" sz="2900" dirty="0" smtClean="0">
                <a:solidFill>
                  <a:srgbClr val="FFC800"/>
                </a:solidFill>
              </a:rPr>
              <a:t>Traffic Signal Malfunction</a:t>
            </a:r>
            <a:endParaRPr lang="en-US" dirty="0">
              <a:solidFill>
                <a:srgbClr val="FFC8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888" y="1600200"/>
            <a:ext cx="763916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Speed Distribution for Air Quality Modeling (MOVES)</a:t>
            </a:r>
            <a:endParaRPr lang="en-US" sz="4000" dirty="0">
              <a:solidFill>
                <a:srgbClr val="FFC8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90715"/>
            <a:ext cx="7115401" cy="516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EFFD3-C0F4-456C-BB15-1550F0271ECA}" type="slidenum">
              <a:rPr lang="en-US" sz="1800"/>
              <a:pPr/>
              <a:t>3</a:t>
            </a:fld>
            <a:endParaRPr lang="en-US" sz="1800" dirty="0"/>
          </a:p>
        </p:txBody>
      </p:sp>
      <p:sp>
        <p:nvSpPr>
          <p:cNvPr id="488450" name="Rectangle 1026"/>
          <p:cNvSpPr>
            <a:spLocks noChangeArrowheads="1"/>
          </p:cNvSpPr>
          <p:nvPr/>
        </p:nvSpPr>
        <p:spPr bwMode="auto">
          <a:xfrm>
            <a:off x="5105400" y="10668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Aft>
                <a:spcPct val="75000"/>
              </a:spcAft>
              <a:buSzPct val="50000"/>
              <a:buFont typeface="Monotype Sorts" pitchFamily="2" charset="2"/>
              <a:buChar char="l"/>
            </a:pPr>
            <a:r>
              <a:rPr lang="en-US" sz="1800" dirty="0">
                <a:latin typeface="Corbel" pitchFamily="34" charset="0"/>
              </a:rPr>
              <a:t>The TPB is the National Capital Region </a:t>
            </a:r>
            <a:r>
              <a:rPr lang="en-US" sz="1800" u="sng" dirty="0">
                <a:latin typeface="Corbel" pitchFamily="34" charset="0"/>
              </a:rPr>
              <a:t>T</a:t>
            </a:r>
            <a:r>
              <a:rPr lang="en-US" sz="1800" dirty="0">
                <a:latin typeface="Corbel" pitchFamily="34" charset="0"/>
              </a:rPr>
              <a:t>ransportation </a:t>
            </a:r>
            <a:r>
              <a:rPr lang="en-US" sz="1800" u="sng" dirty="0">
                <a:latin typeface="Corbel" pitchFamily="34" charset="0"/>
              </a:rPr>
              <a:t>P</a:t>
            </a:r>
            <a:r>
              <a:rPr lang="en-US" sz="1800" dirty="0">
                <a:latin typeface="Corbel" pitchFamily="34" charset="0"/>
              </a:rPr>
              <a:t>lanning </a:t>
            </a:r>
            <a:r>
              <a:rPr lang="en-US" sz="1800" u="sng" dirty="0">
                <a:latin typeface="Corbel" pitchFamily="34" charset="0"/>
              </a:rPr>
              <a:t>B</a:t>
            </a:r>
            <a:r>
              <a:rPr lang="en-US" sz="1800" dirty="0">
                <a:latin typeface="Corbel" pitchFamily="34" charset="0"/>
              </a:rPr>
              <a:t>oard</a:t>
            </a:r>
          </a:p>
          <a:p>
            <a:pPr marL="342900" indent="-342900" eaLnBrk="1" hangingPunct="1">
              <a:spcAft>
                <a:spcPct val="75000"/>
              </a:spcAft>
              <a:buSzPct val="50000"/>
              <a:buFont typeface="Monotype Sorts" pitchFamily="2" charset="2"/>
              <a:buChar char="l"/>
            </a:pPr>
            <a:r>
              <a:rPr lang="en-US" sz="1800" dirty="0">
                <a:latin typeface="Corbel" pitchFamily="34" charset="0"/>
              </a:rPr>
              <a:t>A separate board, housed at </a:t>
            </a:r>
            <a:r>
              <a:rPr lang="en-US" sz="1800" dirty="0" smtClean="0">
                <a:latin typeface="Corbel" pitchFamily="34" charset="0"/>
              </a:rPr>
              <a:t>the Metropolitan Washington Council of Governments (COG)</a:t>
            </a:r>
            <a:endParaRPr lang="en-US" sz="1800" dirty="0">
              <a:latin typeface="Corbel" pitchFamily="34" charset="0"/>
            </a:endParaRPr>
          </a:p>
          <a:p>
            <a:pPr marL="342900" indent="-342900" eaLnBrk="1" hangingPunct="1">
              <a:spcAft>
                <a:spcPct val="75000"/>
              </a:spcAft>
              <a:buSzPct val="50000"/>
              <a:buFont typeface="Monotype Sorts" pitchFamily="2" charset="2"/>
              <a:buChar char="l"/>
            </a:pPr>
            <a:r>
              <a:rPr lang="en-US" sz="1800" dirty="0">
                <a:latin typeface="Corbel" pitchFamily="34" charset="0"/>
              </a:rPr>
              <a:t>The TPB is </a:t>
            </a:r>
            <a:r>
              <a:rPr lang="en-US" sz="1800" dirty="0" smtClean="0">
                <a:latin typeface="Corbel" pitchFamily="34" charset="0"/>
              </a:rPr>
              <a:t>the officially designated MPO for Washington, D.C., Suburban Maryland, and Northern Virginia</a:t>
            </a:r>
            <a:endParaRPr lang="en-US" sz="1800" dirty="0">
              <a:latin typeface="Corbel" pitchFamily="34" charset="0"/>
            </a:endParaRPr>
          </a:p>
          <a:p>
            <a:pPr marL="342900" indent="-342900" eaLnBrk="1" hangingPunct="1">
              <a:spcAft>
                <a:spcPct val="75000"/>
              </a:spcAft>
              <a:buSzPct val="50000"/>
              <a:buFont typeface="Monotype Sorts" pitchFamily="2" charset="2"/>
              <a:buChar char="l"/>
            </a:pPr>
            <a:r>
              <a:rPr lang="en-US" sz="1800" dirty="0">
                <a:latin typeface="Corbel" pitchFamily="34" charset="0"/>
              </a:rPr>
              <a:t>TPB members include representatives of local governments; state transportation agencies; state and District of Columbia legislatures; and the Washington Metropolitan Area Transit Authority (WMATA)</a:t>
            </a:r>
          </a:p>
        </p:txBody>
      </p:sp>
      <p:sp>
        <p:nvSpPr>
          <p:cNvPr id="488451" name="Rectangle 1027"/>
          <p:cNvSpPr>
            <a:spLocks noChangeArrowheads="1"/>
          </p:cNvSpPr>
          <p:nvPr/>
        </p:nvSpPr>
        <p:spPr bwMode="auto">
          <a:xfrm>
            <a:off x="4572000" y="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 dirty="0">
                <a:latin typeface="+mj-lt"/>
              </a:rPr>
              <a:t>TPB</a:t>
            </a:r>
          </a:p>
        </p:txBody>
      </p:sp>
      <p:pic>
        <p:nvPicPr>
          <p:cNvPr id="488452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5"/>
            <a:ext cx="46704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Advantages and Caveats of the Probe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Continuous monitoring (24/7/365)</a:t>
            </a:r>
          </a:p>
          <a:p>
            <a:pPr lvl="1"/>
            <a:r>
              <a:rPr lang="en-US" dirty="0" smtClean="0"/>
              <a:t>Probe-based speed data is superior to location-fixed detector speed data</a:t>
            </a:r>
          </a:p>
          <a:p>
            <a:pPr lvl="1"/>
            <a:r>
              <a:rPr lang="en-US" dirty="0" smtClean="0"/>
              <a:t>Geo-referenced (TMC-based)</a:t>
            </a:r>
          </a:p>
          <a:p>
            <a:pPr lvl="1"/>
            <a:r>
              <a:rPr lang="en-US" dirty="0" smtClean="0"/>
              <a:t>National comparability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Caveats</a:t>
            </a:r>
          </a:p>
          <a:p>
            <a:pPr lvl="1"/>
            <a:r>
              <a:rPr lang="en-US" dirty="0" smtClean="0"/>
              <a:t>No traffic volumes</a:t>
            </a:r>
          </a:p>
          <a:p>
            <a:pPr lvl="1"/>
            <a:r>
              <a:rPr lang="en-US" dirty="0" smtClean="0"/>
              <a:t>Technical details regarding data collection and processing remain unrevealed</a:t>
            </a:r>
          </a:p>
          <a:p>
            <a:pPr lvl="2"/>
            <a:r>
              <a:rPr lang="en-US" dirty="0" smtClean="0"/>
              <a:t>Issue of independent validation</a:t>
            </a:r>
          </a:p>
          <a:p>
            <a:pPr lvl="1"/>
            <a:r>
              <a:rPr lang="en-US" dirty="0" smtClean="0"/>
              <a:t>Currently limited coverage in the National Capital Region / purchase price for more 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Potential Future TPB Uses of Probe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Expanded coverage</a:t>
            </a:r>
          </a:p>
          <a:p>
            <a:pPr lvl="1"/>
            <a:r>
              <a:rPr lang="en-US" dirty="0" smtClean="0"/>
              <a:t>Beyond the current partial coverage</a:t>
            </a:r>
          </a:p>
          <a:p>
            <a:pPr lvl="1"/>
            <a:r>
              <a:rPr lang="en-US" dirty="0" smtClean="0"/>
              <a:t>Arterials </a:t>
            </a:r>
          </a:p>
          <a:p>
            <a:pPr lvl="2"/>
            <a:r>
              <a:rPr lang="en-US" dirty="0" smtClean="0"/>
              <a:t>Strong interest, few alternative data sources</a:t>
            </a:r>
          </a:p>
          <a:p>
            <a:pPr lvl="2"/>
            <a:r>
              <a:rPr lang="en-US" dirty="0" smtClean="0"/>
              <a:t>Supplement or supplant other data collection activities</a:t>
            </a:r>
          </a:p>
          <a:p>
            <a:r>
              <a:rPr lang="en-US" dirty="0" smtClean="0"/>
              <a:t>Quarterly congestion snapshots</a:t>
            </a:r>
          </a:p>
          <a:p>
            <a:r>
              <a:rPr lang="en-US" dirty="0" smtClean="0"/>
              <a:t>Time of day travel forecasting model development</a:t>
            </a:r>
          </a:p>
          <a:p>
            <a:r>
              <a:rPr lang="en-US" dirty="0" smtClean="0"/>
              <a:t>Cross comparisons with other data sources (e.g., traffic.com, Skycomp, other probe data providers)</a:t>
            </a:r>
          </a:p>
          <a:p>
            <a:r>
              <a:rPr lang="en-US" dirty="0" smtClean="0"/>
              <a:t>Special studies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Overall: I-95 CC Vehicle Probe Project  has been beneficial to TPB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800"/>
                </a:solidFill>
              </a:rPr>
              <a:t>Questions?</a:t>
            </a:r>
          </a:p>
        </p:txBody>
      </p:sp>
      <p:pic>
        <p:nvPicPr>
          <p:cNvPr id="1026" name="Picture 2" descr="C:\Documents and Settings\Ameese\Local Settings\Temporary Internet Files\Content.IE5\23WT5Q61\MC90037107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573171" cy="475458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MPO committee structure includes two “Management, Operations, and Intelligent Transportation Systems (MOITS)” committees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Board-level Policy Task Force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Staff-level MOITS Technical Subcommittee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Regional ITS Architecture Subcommittee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Traffic Signals Subcommittee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Other Subcommittees (currently inactive)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The core mission of the MOITS committees is to advise the TPB on transportation management, operations, and technology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dirty="0" smtClean="0"/>
              <a:t>And to serve as a forum for information exchange on these topics among members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624" y="-1"/>
            <a:ext cx="2850376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History of MOITS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Began in January 1997 as the ITS Task Force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1999: Expanded into Policy and Technical Task Forces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Because of budgetary discussions with policy implications (earmark funding)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2001 (pre-9/11): Added management and operations focus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2001-2006: Post-9/11 emergency planning focus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Met jointly with or in lieu of a separate emergency transportation committee (RESF-1)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2006: Separate RESF-1 committee was permanently established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2007:  MOITS Technical Task Force became a standing subcommittee of the TPB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/>
              <a:t>2008: Official formation of the “MATOC Program” independent of MOITS – real-time regional coordination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Finding a New Direction for MOITS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6705600" cy="47244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MOITS spent most of the 2000’s focusing on post-9/11 emergency transportation planning activities, or on planning for the establishment of MATOC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By 2009, separate emergency transportation (RESF-1) and real-time operations coordination (MATOC) entities were firmly established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It was time to (re)examine the direction of MOITS – the M&amp;O planning function under the MPO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MOITS Technical Subcommittee recommended development of a  strategic plan for MOITS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C:\Documents and Settings\Ameese\Local Settings\Temporary Internet Files\Content.IE5\0SDFF3NS\MP910216311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3070" y="2438400"/>
            <a:ext cx="2210930" cy="221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effectLst/>
              </a:rPr>
              <a:t>Overview of the MOITS Strategic Plan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5082809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The </a:t>
            </a:r>
            <a:r>
              <a:rPr lang="en-US" sz="2800" i="1" dirty="0" smtClean="0"/>
              <a:t>Strategic Plan for the MOITS Planning Program</a:t>
            </a:r>
            <a:r>
              <a:rPr lang="en-US" sz="2800" dirty="0" smtClean="0"/>
              <a:t> was developed over the August 2009 – June 2010 time frame by a consultant team and TPB staff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Officially approved by the TPB on June 16, 2010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Main desired outcomes of the strategic plan were to guide upcoming MOITS activities, and provide a list of potential regional projects for future funding opportunities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Strong interest expressed by the TPB’s 2010 Chairman, David Snyder</a:t>
            </a:r>
          </a:p>
          <a:p>
            <a:pPr>
              <a:spcAft>
                <a:spcPts val="1800"/>
              </a:spcAft>
            </a:pPr>
            <a:endParaRPr lang="en-US" sz="28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effectLst/>
              </a:rPr>
              <a:t>Some Notable Aspects of the MOITS Strategic Plan</a:t>
            </a:r>
            <a:endParaRPr lang="en-US" sz="4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01000" cy="508280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smtClean="0"/>
              <a:t>Strategic plan developed within the parameters of the already-existing TPB “Vision”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200" dirty="0" smtClean="0"/>
              <a:t>Vision, goals, objectives, and strategies were already set for us by our Board officials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600" dirty="0" smtClean="0"/>
              <a:t>Committee desire to identify specific regional projects, to be ready for funding opportunities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600" dirty="0" smtClean="0"/>
              <a:t>These led us to develop a relatively detailed technical document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600" dirty="0" smtClean="0"/>
              <a:t>We considered how strategic planning done by an MPO/ multi-agency planning committee differs from what would be done by a private company or “implementing” agency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26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Building from the TPB 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Two goals from the TPB Vision (1998), along with their associated objectives and strategies, were the key goals for MOITS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Management, performance, maintenance, and safety (Goal 3)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Technology to maximize system effectiveness (Goal 4)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The MOITS Strategic Plan builds upon the TPB Vision by identifying four additional “tactical actions”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Provide regional situational awareness of transportation system conditions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Regionally coordinate operating procedures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Inform travelers’ decision-making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Integrate systems and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CF211-9734-4BD1-BAA4-452ABEDCBCC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1" descr="MCBD09252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410200"/>
            <a:ext cx="1447800" cy="111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2013</Words>
  <Application>Microsoft Office PowerPoint</Application>
  <PresentationFormat>On-screen Show (4:3)</PresentationFormat>
  <Paragraphs>254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Briefing on Management, Operations, and Technology Planning Activities at the National Capital Region Transportation Planning Board</vt:lpstr>
      <vt:lpstr>Today’s Presentation</vt:lpstr>
      <vt:lpstr>Slide 3</vt:lpstr>
      <vt:lpstr>MOITS</vt:lpstr>
      <vt:lpstr>History of MOITS</vt:lpstr>
      <vt:lpstr>Finding a New Direction for MOITS</vt:lpstr>
      <vt:lpstr>Overview of the MOITS Strategic Plan</vt:lpstr>
      <vt:lpstr>Some Notable Aspects of the MOITS Strategic Plan</vt:lpstr>
      <vt:lpstr>Building from the TPB Vision</vt:lpstr>
      <vt:lpstr>Features of the MOITS Strategic Plan</vt:lpstr>
      <vt:lpstr>Emphasis Areas Identified in the MOITS Strategic Plan</vt:lpstr>
      <vt:lpstr>Best Practices</vt:lpstr>
      <vt:lpstr>How MOITS-Related Activities Directly Benefit the Public</vt:lpstr>
      <vt:lpstr>Proposed Projects and Strategic Efforts – Unfunded</vt:lpstr>
      <vt:lpstr>Key Recommendations Identified in the MOITS Strategic Plan</vt:lpstr>
      <vt:lpstr>Strategic Plan Outlook</vt:lpstr>
      <vt:lpstr>Metropolitan Area Transportation Operations Coordination (MATOC) Program Background</vt:lpstr>
      <vt:lpstr>Metropolitan Area Transportation Operations Coordination (MATOC) Program Status</vt:lpstr>
      <vt:lpstr>Congestion Management Process</vt:lpstr>
      <vt:lpstr>I-95 Corridor Coalition Vehicle Probe Project Data Analysis at TPB – Uses </vt:lpstr>
      <vt:lpstr>Getting the I-95 Corridor Coalition/ INRIX Probe Data</vt:lpstr>
      <vt:lpstr>Use of the Probe Data Archive in the CMP</vt:lpstr>
      <vt:lpstr>Hours of Congestion</vt:lpstr>
      <vt:lpstr>Buffer Time Index (Reliability)</vt:lpstr>
      <vt:lpstr>Monthly Variation of Buffer Time Index</vt:lpstr>
      <vt:lpstr>Time of Day and Day of Week Variation of Buffer Time Index</vt:lpstr>
      <vt:lpstr>Two Additional Performance Measures</vt:lpstr>
      <vt:lpstr>Congestion Impacts of the November 4 &amp; 5, 2009 Montgomery County, Maryland Traffic Signal Malfunction</vt:lpstr>
      <vt:lpstr>Speed Distribution for Air Quality Modeling (MOVES)</vt:lpstr>
      <vt:lpstr>Advantages and Caveats of the Probe Data</vt:lpstr>
      <vt:lpstr>Potential Future TPB Uses of Probe Data</vt:lpstr>
      <vt:lpstr>Questions?</vt:lpstr>
    </vt:vector>
  </TitlesOfParts>
  <Company>Metropolitan Washington Council of Governments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mwellman</dc:creator>
  <cp:lastModifiedBy>Ameese</cp:lastModifiedBy>
  <cp:revision>243</cp:revision>
  <dcterms:created xsi:type="dcterms:W3CDTF">2008-04-14T15:57:54Z</dcterms:created>
  <dcterms:modified xsi:type="dcterms:W3CDTF">2010-07-21T19:33:52Z</dcterms:modified>
</cp:coreProperties>
</file>