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3" r:id="rId2"/>
    <p:sldId id="331" r:id="rId3"/>
    <p:sldId id="332" r:id="rId4"/>
    <p:sldId id="300" r:id="rId5"/>
    <p:sldId id="301" r:id="rId6"/>
    <p:sldId id="302" r:id="rId7"/>
    <p:sldId id="304" r:id="rId8"/>
    <p:sldId id="305" r:id="rId9"/>
    <p:sldId id="265" r:id="rId10"/>
    <p:sldId id="306" r:id="rId11"/>
    <p:sldId id="328" r:id="rId12"/>
    <p:sldId id="319" r:id="rId13"/>
    <p:sldId id="273" r:id="rId14"/>
    <p:sldId id="314" r:id="rId15"/>
    <p:sldId id="295" r:id="rId16"/>
    <p:sldId id="323" r:id="rId17"/>
    <p:sldId id="325" r:id="rId18"/>
    <p:sldId id="317" r:id="rId19"/>
    <p:sldId id="329" r:id="rId20"/>
    <p:sldId id="318" r:id="rId21"/>
    <p:sldId id="326" r:id="rId22"/>
    <p:sldId id="309" r:id="rId23"/>
    <p:sldId id="290" r:id="rId24"/>
    <p:sldId id="311" r:id="rId25"/>
    <p:sldId id="312" r:id="rId26"/>
    <p:sldId id="313" r:id="rId27"/>
    <p:sldId id="310" r:id="rId28"/>
    <p:sldId id="307" r:id="rId29"/>
    <p:sldId id="327" r:id="rId30"/>
    <p:sldId id="315" r:id="rId31"/>
    <p:sldId id="297" r:id="rId32"/>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560" autoAdjust="0"/>
  </p:normalViewPr>
  <p:slideViewPr>
    <p:cSldViewPr>
      <p:cViewPr varScale="1">
        <p:scale>
          <a:sx n="65" d="100"/>
          <a:sy n="65" d="100"/>
        </p:scale>
        <p:origin x="105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BB8B9-F756-45CE-85C0-7FA55474EA37}" type="doc">
      <dgm:prSet loTypeId="urn:microsoft.com/office/officeart/2005/8/layout/radial1" loCatId="relationship" qsTypeId="urn:microsoft.com/office/officeart/2005/8/quickstyle/3d2" qsCatId="3D" csTypeId="urn:microsoft.com/office/officeart/2005/8/colors/colorful5" csCatId="colorful" phldr="1"/>
      <dgm:spPr/>
      <dgm:t>
        <a:bodyPr/>
        <a:lstStyle/>
        <a:p>
          <a:endParaRPr lang="en-US"/>
        </a:p>
      </dgm:t>
    </dgm:pt>
    <dgm:pt modelId="{3C2D32F2-A59A-45BC-8394-056953C2C506}">
      <dgm:prSet phldrT="[Text]" custT="1"/>
      <dgm:spPr/>
      <dgm:t>
        <a:bodyPr/>
        <a:lstStyle/>
        <a:p>
          <a:r>
            <a:rPr lang="en-US" sz="1400" b="1" dirty="0" smtClean="0">
              <a:latin typeface="+mn-lt"/>
            </a:rPr>
            <a:t>Vulnerability</a:t>
          </a:r>
          <a:endParaRPr lang="en-US" sz="1400" b="1" dirty="0">
            <a:latin typeface="+mn-lt"/>
          </a:endParaRPr>
        </a:p>
      </dgm:t>
    </dgm:pt>
    <dgm:pt modelId="{EF3096D6-ACEA-44B2-A5AD-69681B399664}" type="parTrans" cxnId="{2C04B206-CA59-43AF-A62A-08B226EA618D}">
      <dgm:prSet/>
      <dgm:spPr/>
      <dgm:t>
        <a:bodyPr/>
        <a:lstStyle/>
        <a:p>
          <a:endParaRPr lang="en-US"/>
        </a:p>
      </dgm:t>
    </dgm:pt>
    <dgm:pt modelId="{250B4150-4354-4DDD-9DFF-45995D1C3E92}" type="sibTrans" cxnId="{2C04B206-CA59-43AF-A62A-08B226EA618D}">
      <dgm:prSet/>
      <dgm:spPr/>
      <dgm:t>
        <a:bodyPr/>
        <a:lstStyle/>
        <a:p>
          <a:endParaRPr lang="en-US"/>
        </a:p>
      </dgm:t>
    </dgm:pt>
    <dgm:pt modelId="{A314A1CA-6012-436F-9A66-D6B0F9BE0D82}">
      <dgm:prSet phldrT="[Text]" custT="1"/>
      <dgm:spPr/>
      <dgm:t>
        <a:bodyPr/>
        <a:lstStyle/>
        <a:p>
          <a:r>
            <a:rPr lang="en-US" sz="1200" b="1" i="0" dirty="0" smtClean="0">
              <a:solidFill>
                <a:schemeClr val="accent2"/>
              </a:solidFill>
              <a:latin typeface="+mn-lt"/>
            </a:rPr>
            <a:t>Sensitivity</a:t>
          </a:r>
          <a:endParaRPr lang="en-US" sz="1200" b="1" i="0" dirty="0">
            <a:solidFill>
              <a:schemeClr val="accent2"/>
            </a:solidFill>
            <a:latin typeface="+mn-lt"/>
          </a:endParaRPr>
        </a:p>
      </dgm:t>
    </dgm:pt>
    <dgm:pt modelId="{9C56D747-CB58-4616-8E1E-AF8B6E3B9552}" type="parTrans" cxnId="{66E68807-8D4B-46C9-A6B7-2B175223881B}">
      <dgm:prSet/>
      <dgm:spPr>
        <a:ln>
          <a:headEnd type="triangle"/>
          <a:tailEnd w="lg" len="lg"/>
        </a:ln>
      </dgm:spPr>
      <dgm:t>
        <a:bodyPr/>
        <a:lstStyle/>
        <a:p>
          <a:endParaRPr lang="en-US"/>
        </a:p>
      </dgm:t>
    </dgm:pt>
    <dgm:pt modelId="{6022BEFC-D906-4A8E-A296-808CEFDCEDB2}" type="sibTrans" cxnId="{66E68807-8D4B-46C9-A6B7-2B175223881B}">
      <dgm:prSet/>
      <dgm:spPr/>
      <dgm:t>
        <a:bodyPr/>
        <a:lstStyle/>
        <a:p>
          <a:endParaRPr lang="en-US"/>
        </a:p>
      </dgm:t>
    </dgm:pt>
    <dgm:pt modelId="{847C90FE-4980-46D3-A5F7-E8C67373FA99}">
      <dgm:prSet phldrT="[Text]" custT="1"/>
      <dgm:spPr/>
      <dgm:t>
        <a:bodyPr/>
        <a:lstStyle/>
        <a:p>
          <a:r>
            <a:rPr lang="en-US" sz="1200" b="1" dirty="0" smtClean="0">
              <a:latin typeface="+mn-lt"/>
            </a:rPr>
            <a:t>Likelihood</a:t>
          </a:r>
          <a:endParaRPr lang="en-US" sz="1200" b="1" dirty="0">
            <a:latin typeface="+mn-lt"/>
          </a:endParaRPr>
        </a:p>
      </dgm:t>
    </dgm:pt>
    <dgm:pt modelId="{6EB74437-2D43-4445-A8B6-E7712902C7D3}" type="parTrans" cxnId="{D10840D1-B7E1-4650-95D0-6F47AC311AB1}">
      <dgm:prSet/>
      <dgm:spPr>
        <a:ln>
          <a:headEnd type="triangle"/>
          <a:tailEnd w="lg" len="lg"/>
        </a:ln>
      </dgm:spPr>
      <dgm:t>
        <a:bodyPr/>
        <a:lstStyle/>
        <a:p>
          <a:endParaRPr lang="en-US"/>
        </a:p>
      </dgm:t>
    </dgm:pt>
    <dgm:pt modelId="{398A29A4-2AC9-4B1C-A97C-7C25DDABE9CB}" type="sibTrans" cxnId="{D10840D1-B7E1-4650-95D0-6F47AC311AB1}">
      <dgm:prSet/>
      <dgm:spPr/>
      <dgm:t>
        <a:bodyPr/>
        <a:lstStyle/>
        <a:p>
          <a:endParaRPr lang="en-US"/>
        </a:p>
      </dgm:t>
    </dgm:pt>
    <dgm:pt modelId="{5E7153B2-D354-4698-81C1-B34AE313CA08}">
      <dgm:prSet phldrT="[Text]" custT="1"/>
      <dgm:spPr/>
      <dgm:t>
        <a:bodyPr/>
        <a:lstStyle/>
        <a:p>
          <a:r>
            <a:rPr lang="en-US" sz="1200" b="1" dirty="0" smtClean="0">
              <a:latin typeface="+mn-lt"/>
            </a:rPr>
            <a:t>Exposure</a:t>
          </a:r>
          <a:endParaRPr lang="en-US" sz="1200" b="1" dirty="0">
            <a:latin typeface="+mn-lt"/>
          </a:endParaRPr>
        </a:p>
      </dgm:t>
    </dgm:pt>
    <dgm:pt modelId="{7310D732-668D-4852-8E19-29509A52221A}" type="parTrans" cxnId="{93AD6947-182F-431B-A48E-AAC989E79CD5}">
      <dgm:prSet/>
      <dgm:spPr>
        <a:ln>
          <a:headEnd type="triangle"/>
          <a:tailEnd w="lg" len="lg"/>
        </a:ln>
      </dgm:spPr>
      <dgm:t>
        <a:bodyPr/>
        <a:lstStyle/>
        <a:p>
          <a:endParaRPr lang="en-US"/>
        </a:p>
      </dgm:t>
    </dgm:pt>
    <dgm:pt modelId="{FF53B973-8382-4400-86F3-A110532D2700}" type="sibTrans" cxnId="{93AD6947-182F-431B-A48E-AAC989E79CD5}">
      <dgm:prSet/>
      <dgm:spPr/>
      <dgm:t>
        <a:bodyPr/>
        <a:lstStyle/>
        <a:p>
          <a:endParaRPr lang="en-US"/>
        </a:p>
      </dgm:t>
    </dgm:pt>
    <dgm:pt modelId="{1BF6E889-9250-4475-9F1D-A3802E69F598}">
      <dgm:prSet phldrT="[Text]" custT="1"/>
      <dgm:spPr/>
      <dgm:t>
        <a:bodyPr/>
        <a:lstStyle/>
        <a:p>
          <a:r>
            <a:rPr lang="en-US" sz="1200" b="1" dirty="0" smtClean="0">
              <a:latin typeface="+mn-lt"/>
            </a:rPr>
            <a:t>Consequence</a:t>
          </a:r>
          <a:endParaRPr lang="en-US" sz="1200" b="1" dirty="0">
            <a:latin typeface="+mn-lt"/>
          </a:endParaRPr>
        </a:p>
      </dgm:t>
    </dgm:pt>
    <dgm:pt modelId="{EC417851-21B9-4FA7-990E-4D9F3718A9A5}" type="parTrans" cxnId="{EEEF5998-41A7-48B3-8C59-D0127665837C}">
      <dgm:prSet/>
      <dgm:spPr>
        <a:ln>
          <a:headEnd type="triangle"/>
          <a:tailEnd type="none" w="lg" len="lg"/>
        </a:ln>
      </dgm:spPr>
      <dgm:t>
        <a:bodyPr/>
        <a:lstStyle/>
        <a:p>
          <a:endParaRPr lang="en-US"/>
        </a:p>
      </dgm:t>
    </dgm:pt>
    <dgm:pt modelId="{52A2BA45-0AFE-4BC0-8166-5FE6191E1874}" type="sibTrans" cxnId="{EEEF5998-41A7-48B3-8C59-D0127665837C}">
      <dgm:prSet/>
      <dgm:spPr/>
      <dgm:t>
        <a:bodyPr/>
        <a:lstStyle/>
        <a:p>
          <a:endParaRPr lang="en-US"/>
        </a:p>
      </dgm:t>
    </dgm:pt>
    <dgm:pt modelId="{EF49BC89-5C48-47CD-A85E-48556B983333}" type="pres">
      <dgm:prSet presAssocID="{E6CBB8B9-F756-45CE-85C0-7FA55474EA37}" presName="cycle" presStyleCnt="0">
        <dgm:presLayoutVars>
          <dgm:chMax val="1"/>
          <dgm:dir/>
          <dgm:animLvl val="ctr"/>
          <dgm:resizeHandles val="exact"/>
        </dgm:presLayoutVars>
      </dgm:prSet>
      <dgm:spPr/>
      <dgm:t>
        <a:bodyPr/>
        <a:lstStyle/>
        <a:p>
          <a:endParaRPr lang="en-US"/>
        </a:p>
      </dgm:t>
    </dgm:pt>
    <dgm:pt modelId="{2F9F82CC-9D38-4A80-B7F6-032ADD8A2F84}" type="pres">
      <dgm:prSet presAssocID="{3C2D32F2-A59A-45BC-8394-056953C2C506}" presName="centerShape" presStyleLbl="node0" presStyleIdx="0" presStyleCnt="1" custScaleX="122928" custScaleY="128515"/>
      <dgm:spPr/>
      <dgm:t>
        <a:bodyPr/>
        <a:lstStyle/>
        <a:p>
          <a:endParaRPr lang="en-US"/>
        </a:p>
      </dgm:t>
    </dgm:pt>
    <dgm:pt modelId="{47C9B9CD-21F8-4FC8-9B38-0E7B7EC49B31}" type="pres">
      <dgm:prSet presAssocID="{9C56D747-CB58-4616-8E1E-AF8B6E3B9552}" presName="Name9" presStyleLbl="parChTrans1D2" presStyleIdx="0" presStyleCnt="4"/>
      <dgm:spPr/>
      <dgm:t>
        <a:bodyPr/>
        <a:lstStyle/>
        <a:p>
          <a:endParaRPr lang="en-US"/>
        </a:p>
      </dgm:t>
    </dgm:pt>
    <dgm:pt modelId="{6B32EDA2-5BE6-4DE6-9B83-E4EDE97E8ECB}" type="pres">
      <dgm:prSet presAssocID="{9C56D747-CB58-4616-8E1E-AF8B6E3B9552}" presName="connTx" presStyleLbl="parChTrans1D2" presStyleIdx="0" presStyleCnt="4"/>
      <dgm:spPr/>
      <dgm:t>
        <a:bodyPr/>
        <a:lstStyle/>
        <a:p>
          <a:endParaRPr lang="en-US"/>
        </a:p>
      </dgm:t>
    </dgm:pt>
    <dgm:pt modelId="{D74C2704-1066-4463-B04F-AAE7B0F88E34}" type="pres">
      <dgm:prSet presAssocID="{A314A1CA-6012-436F-9A66-D6B0F9BE0D82}" presName="node" presStyleLbl="node1" presStyleIdx="0" presStyleCnt="4" custScaleX="115215" custScaleY="114120">
        <dgm:presLayoutVars>
          <dgm:bulletEnabled val="1"/>
        </dgm:presLayoutVars>
      </dgm:prSet>
      <dgm:spPr/>
      <dgm:t>
        <a:bodyPr/>
        <a:lstStyle/>
        <a:p>
          <a:endParaRPr lang="en-US"/>
        </a:p>
      </dgm:t>
    </dgm:pt>
    <dgm:pt modelId="{EB27BEFA-0FD6-4DE6-A7BF-9A42DB7B87F4}" type="pres">
      <dgm:prSet presAssocID="{6EB74437-2D43-4445-A8B6-E7712902C7D3}" presName="Name9" presStyleLbl="parChTrans1D2" presStyleIdx="1" presStyleCnt="4"/>
      <dgm:spPr/>
      <dgm:t>
        <a:bodyPr/>
        <a:lstStyle/>
        <a:p>
          <a:endParaRPr lang="en-US"/>
        </a:p>
      </dgm:t>
    </dgm:pt>
    <dgm:pt modelId="{F68495E0-DC91-4714-819A-4C4D6462A1DE}" type="pres">
      <dgm:prSet presAssocID="{6EB74437-2D43-4445-A8B6-E7712902C7D3}" presName="connTx" presStyleLbl="parChTrans1D2" presStyleIdx="1" presStyleCnt="4"/>
      <dgm:spPr/>
      <dgm:t>
        <a:bodyPr/>
        <a:lstStyle/>
        <a:p>
          <a:endParaRPr lang="en-US"/>
        </a:p>
      </dgm:t>
    </dgm:pt>
    <dgm:pt modelId="{363963B7-5D94-4B10-A06B-A1385F808146}" type="pres">
      <dgm:prSet presAssocID="{847C90FE-4980-46D3-A5F7-E8C67373FA99}" presName="node" presStyleLbl="node1" presStyleIdx="1" presStyleCnt="4" custScaleX="115428" custScaleY="112634">
        <dgm:presLayoutVars>
          <dgm:bulletEnabled val="1"/>
        </dgm:presLayoutVars>
      </dgm:prSet>
      <dgm:spPr/>
      <dgm:t>
        <a:bodyPr/>
        <a:lstStyle/>
        <a:p>
          <a:endParaRPr lang="en-US"/>
        </a:p>
      </dgm:t>
    </dgm:pt>
    <dgm:pt modelId="{30D3910F-37F8-48DB-878B-7AB7758B91C1}" type="pres">
      <dgm:prSet presAssocID="{7310D732-668D-4852-8E19-29509A52221A}" presName="Name9" presStyleLbl="parChTrans1D2" presStyleIdx="2" presStyleCnt="4"/>
      <dgm:spPr/>
      <dgm:t>
        <a:bodyPr/>
        <a:lstStyle/>
        <a:p>
          <a:endParaRPr lang="en-US"/>
        </a:p>
      </dgm:t>
    </dgm:pt>
    <dgm:pt modelId="{2F6374A4-2B23-442B-A61D-9A0FA11A9A94}" type="pres">
      <dgm:prSet presAssocID="{7310D732-668D-4852-8E19-29509A52221A}" presName="connTx" presStyleLbl="parChTrans1D2" presStyleIdx="2" presStyleCnt="4"/>
      <dgm:spPr/>
      <dgm:t>
        <a:bodyPr/>
        <a:lstStyle/>
        <a:p>
          <a:endParaRPr lang="en-US"/>
        </a:p>
      </dgm:t>
    </dgm:pt>
    <dgm:pt modelId="{7642EB12-D763-44DD-8EFA-3BA5BE84C960}" type="pres">
      <dgm:prSet presAssocID="{5E7153B2-D354-4698-81C1-B34AE313CA08}" presName="node" presStyleLbl="node1" presStyleIdx="2" presStyleCnt="4" custScaleX="115239" custScaleY="111718">
        <dgm:presLayoutVars>
          <dgm:bulletEnabled val="1"/>
        </dgm:presLayoutVars>
      </dgm:prSet>
      <dgm:spPr/>
      <dgm:t>
        <a:bodyPr/>
        <a:lstStyle/>
        <a:p>
          <a:endParaRPr lang="en-US"/>
        </a:p>
      </dgm:t>
    </dgm:pt>
    <dgm:pt modelId="{04897504-3716-45F8-A9F3-4B0472D98FB2}" type="pres">
      <dgm:prSet presAssocID="{EC417851-21B9-4FA7-990E-4D9F3718A9A5}" presName="Name9" presStyleLbl="parChTrans1D2" presStyleIdx="3" presStyleCnt="4"/>
      <dgm:spPr/>
      <dgm:t>
        <a:bodyPr/>
        <a:lstStyle/>
        <a:p>
          <a:endParaRPr lang="en-US"/>
        </a:p>
      </dgm:t>
    </dgm:pt>
    <dgm:pt modelId="{81C1CE72-973F-4550-969F-ED97EA8AA808}" type="pres">
      <dgm:prSet presAssocID="{EC417851-21B9-4FA7-990E-4D9F3718A9A5}" presName="connTx" presStyleLbl="parChTrans1D2" presStyleIdx="3" presStyleCnt="4"/>
      <dgm:spPr/>
      <dgm:t>
        <a:bodyPr/>
        <a:lstStyle/>
        <a:p>
          <a:endParaRPr lang="en-US"/>
        </a:p>
      </dgm:t>
    </dgm:pt>
    <dgm:pt modelId="{F3C06398-420F-4798-BC81-570476BCF578}" type="pres">
      <dgm:prSet presAssocID="{1BF6E889-9250-4475-9F1D-A3802E69F598}" presName="node" presStyleLbl="node1" presStyleIdx="3" presStyleCnt="4" custScaleX="108504" custScaleY="112634">
        <dgm:presLayoutVars>
          <dgm:bulletEnabled val="1"/>
        </dgm:presLayoutVars>
      </dgm:prSet>
      <dgm:spPr/>
      <dgm:t>
        <a:bodyPr/>
        <a:lstStyle/>
        <a:p>
          <a:endParaRPr lang="en-US"/>
        </a:p>
      </dgm:t>
    </dgm:pt>
  </dgm:ptLst>
  <dgm:cxnLst>
    <dgm:cxn modelId="{77A33742-2B47-4E99-94E5-CF69858ACAC2}" type="presOf" srcId="{EC417851-21B9-4FA7-990E-4D9F3718A9A5}" destId="{81C1CE72-973F-4550-969F-ED97EA8AA808}" srcOrd="1" destOrd="0" presId="urn:microsoft.com/office/officeart/2005/8/layout/radial1"/>
    <dgm:cxn modelId="{74FE035A-BB42-417B-89DA-6997B2E9FB35}" type="presOf" srcId="{5E7153B2-D354-4698-81C1-B34AE313CA08}" destId="{7642EB12-D763-44DD-8EFA-3BA5BE84C960}" srcOrd="0" destOrd="0" presId="urn:microsoft.com/office/officeart/2005/8/layout/radial1"/>
    <dgm:cxn modelId="{2C04B206-CA59-43AF-A62A-08B226EA618D}" srcId="{E6CBB8B9-F756-45CE-85C0-7FA55474EA37}" destId="{3C2D32F2-A59A-45BC-8394-056953C2C506}" srcOrd="0" destOrd="0" parTransId="{EF3096D6-ACEA-44B2-A5AD-69681B399664}" sibTransId="{250B4150-4354-4DDD-9DFF-45995D1C3E92}"/>
    <dgm:cxn modelId="{66E68807-8D4B-46C9-A6B7-2B175223881B}" srcId="{3C2D32F2-A59A-45BC-8394-056953C2C506}" destId="{A314A1CA-6012-436F-9A66-D6B0F9BE0D82}" srcOrd="0" destOrd="0" parTransId="{9C56D747-CB58-4616-8E1E-AF8B6E3B9552}" sibTransId="{6022BEFC-D906-4A8E-A296-808CEFDCEDB2}"/>
    <dgm:cxn modelId="{B9EC3E9C-229D-4FBF-8490-7073B7C6AD83}" type="presOf" srcId="{9C56D747-CB58-4616-8E1E-AF8B6E3B9552}" destId="{6B32EDA2-5BE6-4DE6-9B83-E4EDE97E8ECB}" srcOrd="1" destOrd="0" presId="urn:microsoft.com/office/officeart/2005/8/layout/radial1"/>
    <dgm:cxn modelId="{A5E37942-9E34-4E7E-8E10-15D94E3A8F05}" type="presOf" srcId="{7310D732-668D-4852-8E19-29509A52221A}" destId="{2F6374A4-2B23-442B-A61D-9A0FA11A9A94}" srcOrd="1" destOrd="0" presId="urn:microsoft.com/office/officeart/2005/8/layout/radial1"/>
    <dgm:cxn modelId="{EEEF5998-41A7-48B3-8C59-D0127665837C}" srcId="{3C2D32F2-A59A-45BC-8394-056953C2C506}" destId="{1BF6E889-9250-4475-9F1D-A3802E69F598}" srcOrd="3" destOrd="0" parTransId="{EC417851-21B9-4FA7-990E-4D9F3718A9A5}" sibTransId="{52A2BA45-0AFE-4BC0-8166-5FE6191E1874}"/>
    <dgm:cxn modelId="{8B2D0A6C-58AA-42F4-8229-C3F87C89A7C4}" type="presOf" srcId="{7310D732-668D-4852-8E19-29509A52221A}" destId="{30D3910F-37F8-48DB-878B-7AB7758B91C1}" srcOrd="0" destOrd="0" presId="urn:microsoft.com/office/officeart/2005/8/layout/radial1"/>
    <dgm:cxn modelId="{FDFF82D2-2E9F-4EC9-AF41-BFB2FA1DF884}" type="presOf" srcId="{A314A1CA-6012-436F-9A66-D6B0F9BE0D82}" destId="{D74C2704-1066-4463-B04F-AAE7B0F88E34}" srcOrd="0" destOrd="0" presId="urn:microsoft.com/office/officeart/2005/8/layout/radial1"/>
    <dgm:cxn modelId="{17766617-CAD0-4C16-94AC-8D1865DB699C}" type="presOf" srcId="{6EB74437-2D43-4445-A8B6-E7712902C7D3}" destId="{F68495E0-DC91-4714-819A-4C4D6462A1DE}" srcOrd="1" destOrd="0" presId="urn:microsoft.com/office/officeart/2005/8/layout/radial1"/>
    <dgm:cxn modelId="{93AD6947-182F-431B-A48E-AAC989E79CD5}" srcId="{3C2D32F2-A59A-45BC-8394-056953C2C506}" destId="{5E7153B2-D354-4698-81C1-B34AE313CA08}" srcOrd="2" destOrd="0" parTransId="{7310D732-668D-4852-8E19-29509A52221A}" sibTransId="{FF53B973-8382-4400-86F3-A110532D2700}"/>
    <dgm:cxn modelId="{C0FB68D0-8F9D-4FDE-AF53-6184F62FA670}" type="presOf" srcId="{847C90FE-4980-46D3-A5F7-E8C67373FA99}" destId="{363963B7-5D94-4B10-A06B-A1385F808146}" srcOrd="0" destOrd="0" presId="urn:microsoft.com/office/officeart/2005/8/layout/radial1"/>
    <dgm:cxn modelId="{278D9D05-5E90-4A82-9592-22D12833B9DA}" type="presOf" srcId="{9C56D747-CB58-4616-8E1E-AF8B6E3B9552}" destId="{47C9B9CD-21F8-4FC8-9B38-0E7B7EC49B31}" srcOrd="0" destOrd="0" presId="urn:microsoft.com/office/officeart/2005/8/layout/radial1"/>
    <dgm:cxn modelId="{B0E860E5-16F5-47A7-80AB-DE859D859A75}" type="presOf" srcId="{6EB74437-2D43-4445-A8B6-E7712902C7D3}" destId="{EB27BEFA-0FD6-4DE6-A7BF-9A42DB7B87F4}" srcOrd="0" destOrd="0" presId="urn:microsoft.com/office/officeart/2005/8/layout/radial1"/>
    <dgm:cxn modelId="{D10840D1-B7E1-4650-95D0-6F47AC311AB1}" srcId="{3C2D32F2-A59A-45BC-8394-056953C2C506}" destId="{847C90FE-4980-46D3-A5F7-E8C67373FA99}" srcOrd="1" destOrd="0" parTransId="{6EB74437-2D43-4445-A8B6-E7712902C7D3}" sibTransId="{398A29A4-2AC9-4B1C-A97C-7C25DDABE9CB}"/>
    <dgm:cxn modelId="{C2524A49-4D7A-472C-85B3-0B0C59F04C43}" type="presOf" srcId="{1BF6E889-9250-4475-9F1D-A3802E69F598}" destId="{F3C06398-420F-4798-BC81-570476BCF578}" srcOrd="0" destOrd="0" presId="urn:microsoft.com/office/officeart/2005/8/layout/radial1"/>
    <dgm:cxn modelId="{65A8D801-4EEF-4027-B77F-8918B9861D4D}" type="presOf" srcId="{E6CBB8B9-F756-45CE-85C0-7FA55474EA37}" destId="{EF49BC89-5C48-47CD-A85E-48556B983333}" srcOrd="0" destOrd="0" presId="urn:microsoft.com/office/officeart/2005/8/layout/radial1"/>
    <dgm:cxn modelId="{B5732978-930D-4763-93A1-7B0ADBF6220F}" type="presOf" srcId="{3C2D32F2-A59A-45BC-8394-056953C2C506}" destId="{2F9F82CC-9D38-4A80-B7F6-032ADD8A2F84}" srcOrd="0" destOrd="0" presId="urn:microsoft.com/office/officeart/2005/8/layout/radial1"/>
    <dgm:cxn modelId="{13A8529E-F317-419E-92BF-F1076692DCF5}" type="presOf" srcId="{EC417851-21B9-4FA7-990E-4D9F3718A9A5}" destId="{04897504-3716-45F8-A9F3-4B0472D98FB2}" srcOrd="0" destOrd="0" presId="urn:microsoft.com/office/officeart/2005/8/layout/radial1"/>
    <dgm:cxn modelId="{29FD286B-EB19-4C3C-BF42-8B4327576A41}" type="presParOf" srcId="{EF49BC89-5C48-47CD-A85E-48556B983333}" destId="{2F9F82CC-9D38-4A80-B7F6-032ADD8A2F84}" srcOrd="0" destOrd="0" presId="urn:microsoft.com/office/officeart/2005/8/layout/radial1"/>
    <dgm:cxn modelId="{C14D6C30-AFC0-43FC-BD74-D64A24D8D009}" type="presParOf" srcId="{EF49BC89-5C48-47CD-A85E-48556B983333}" destId="{47C9B9CD-21F8-4FC8-9B38-0E7B7EC49B31}" srcOrd="1" destOrd="0" presId="urn:microsoft.com/office/officeart/2005/8/layout/radial1"/>
    <dgm:cxn modelId="{40CDBF10-2391-4688-AD31-EDA916B94C35}" type="presParOf" srcId="{47C9B9CD-21F8-4FC8-9B38-0E7B7EC49B31}" destId="{6B32EDA2-5BE6-4DE6-9B83-E4EDE97E8ECB}" srcOrd="0" destOrd="0" presId="urn:microsoft.com/office/officeart/2005/8/layout/radial1"/>
    <dgm:cxn modelId="{9B9E42FA-CE15-48E0-8449-76886A722D4A}" type="presParOf" srcId="{EF49BC89-5C48-47CD-A85E-48556B983333}" destId="{D74C2704-1066-4463-B04F-AAE7B0F88E34}" srcOrd="2" destOrd="0" presId="urn:microsoft.com/office/officeart/2005/8/layout/radial1"/>
    <dgm:cxn modelId="{D5297405-8CEE-4442-BCDC-53209BE6ADAE}" type="presParOf" srcId="{EF49BC89-5C48-47CD-A85E-48556B983333}" destId="{EB27BEFA-0FD6-4DE6-A7BF-9A42DB7B87F4}" srcOrd="3" destOrd="0" presId="urn:microsoft.com/office/officeart/2005/8/layout/radial1"/>
    <dgm:cxn modelId="{F5F075C6-D469-4DE2-B774-6F725C1DDEFD}" type="presParOf" srcId="{EB27BEFA-0FD6-4DE6-A7BF-9A42DB7B87F4}" destId="{F68495E0-DC91-4714-819A-4C4D6462A1DE}" srcOrd="0" destOrd="0" presId="urn:microsoft.com/office/officeart/2005/8/layout/radial1"/>
    <dgm:cxn modelId="{7EC34CB9-7941-4DB2-A15B-284A3E0BB359}" type="presParOf" srcId="{EF49BC89-5C48-47CD-A85E-48556B983333}" destId="{363963B7-5D94-4B10-A06B-A1385F808146}" srcOrd="4" destOrd="0" presId="urn:microsoft.com/office/officeart/2005/8/layout/radial1"/>
    <dgm:cxn modelId="{03674BC4-DB2D-46B1-9449-948DD3E7A138}" type="presParOf" srcId="{EF49BC89-5C48-47CD-A85E-48556B983333}" destId="{30D3910F-37F8-48DB-878B-7AB7758B91C1}" srcOrd="5" destOrd="0" presId="urn:microsoft.com/office/officeart/2005/8/layout/radial1"/>
    <dgm:cxn modelId="{90B3C16B-2042-4166-A11A-B23C0B04F34F}" type="presParOf" srcId="{30D3910F-37F8-48DB-878B-7AB7758B91C1}" destId="{2F6374A4-2B23-442B-A61D-9A0FA11A9A94}" srcOrd="0" destOrd="0" presId="urn:microsoft.com/office/officeart/2005/8/layout/radial1"/>
    <dgm:cxn modelId="{D47036E7-5685-4574-B368-1B150270B5DC}" type="presParOf" srcId="{EF49BC89-5C48-47CD-A85E-48556B983333}" destId="{7642EB12-D763-44DD-8EFA-3BA5BE84C960}" srcOrd="6" destOrd="0" presId="urn:microsoft.com/office/officeart/2005/8/layout/radial1"/>
    <dgm:cxn modelId="{01A04C41-0FBE-4A88-9975-B19B1FB44CF7}" type="presParOf" srcId="{EF49BC89-5C48-47CD-A85E-48556B983333}" destId="{04897504-3716-45F8-A9F3-4B0472D98FB2}" srcOrd="7" destOrd="0" presId="urn:microsoft.com/office/officeart/2005/8/layout/radial1"/>
    <dgm:cxn modelId="{CF337E30-A698-49CA-A8CF-CE630375D6B2}" type="presParOf" srcId="{04897504-3716-45F8-A9F3-4B0472D98FB2}" destId="{81C1CE72-973F-4550-969F-ED97EA8AA808}" srcOrd="0" destOrd="0" presId="urn:microsoft.com/office/officeart/2005/8/layout/radial1"/>
    <dgm:cxn modelId="{7F205EF4-3440-4D07-AC16-ECF076887AFD}" type="presParOf" srcId="{EF49BC89-5C48-47CD-A85E-48556B983333}" destId="{F3C06398-420F-4798-BC81-570476BCF578}"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F82CC-9D38-4A80-B7F6-032ADD8A2F84}">
      <dsp:nvSpPr>
        <dsp:cNvPr id="0" name=""/>
        <dsp:cNvSpPr/>
      </dsp:nvSpPr>
      <dsp:spPr>
        <a:xfrm>
          <a:off x="2110179" y="1608580"/>
          <a:ext cx="1676039" cy="175221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rPr>
            <a:t>Vulnerability</a:t>
          </a:r>
          <a:endParaRPr lang="en-US" sz="1400" b="1" kern="1200" dirty="0">
            <a:latin typeface="+mn-lt"/>
          </a:endParaRPr>
        </a:p>
      </dsp:txBody>
      <dsp:txXfrm>
        <a:off x="2355629" y="1865186"/>
        <a:ext cx="1185139" cy="1239002"/>
      </dsp:txXfrm>
    </dsp:sp>
    <dsp:sp modelId="{47C9B9CD-21F8-4FC8-9B38-0E7B7EC49B31}">
      <dsp:nvSpPr>
        <dsp:cNvPr id="0" name=""/>
        <dsp:cNvSpPr/>
      </dsp:nvSpPr>
      <dsp:spPr>
        <a:xfrm rot="16200000">
          <a:off x="2888110" y="1527846"/>
          <a:ext cx="120177" cy="41291"/>
        </a:xfrm>
        <a:custGeom>
          <a:avLst/>
          <a:gdLst/>
          <a:ahLst/>
          <a:cxnLst/>
          <a:rect l="0" t="0" r="0" b="0"/>
          <a:pathLst>
            <a:path>
              <a:moveTo>
                <a:pt x="0" y="20645"/>
              </a:moveTo>
              <a:lnTo>
                <a:pt x="120177" y="20645"/>
              </a:lnTo>
            </a:path>
          </a:pathLst>
        </a:custGeom>
        <a:noFill/>
        <a:ln w="12700" cap="flat" cmpd="sng" algn="ctr">
          <a:solidFill>
            <a:scrgbClr r="0" g="0" b="0"/>
          </a:solidFill>
          <a:prstDash val="solid"/>
          <a:miter lim="800000"/>
          <a:headEnd type="triangle"/>
          <a:tailEnd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5194" y="1545487"/>
        <a:ext cx="6008" cy="6008"/>
      </dsp:txXfrm>
    </dsp:sp>
    <dsp:sp modelId="{D74C2704-1066-4463-B04F-AAE7B0F88E34}">
      <dsp:nvSpPr>
        <dsp:cNvPr id="0" name=""/>
        <dsp:cNvSpPr/>
      </dsp:nvSpPr>
      <dsp:spPr>
        <a:xfrm>
          <a:off x="2162760" y="-67544"/>
          <a:ext cx="1570877" cy="155594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accent2"/>
              </a:solidFill>
              <a:latin typeface="+mn-lt"/>
            </a:rPr>
            <a:t>Sensitivity</a:t>
          </a:r>
          <a:endParaRPr lang="en-US" sz="1200" b="1" i="0" kern="1200" dirty="0">
            <a:solidFill>
              <a:schemeClr val="accent2"/>
            </a:solidFill>
            <a:latin typeface="+mn-lt"/>
          </a:endParaRPr>
        </a:p>
      </dsp:txBody>
      <dsp:txXfrm>
        <a:off x="2392810" y="160319"/>
        <a:ext cx="1110777" cy="1100222"/>
      </dsp:txXfrm>
    </dsp:sp>
    <dsp:sp modelId="{EB27BEFA-0FD6-4DE6-A7BF-9A42DB7B87F4}">
      <dsp:nvSpPr>
        <dsp:cNvPr id="0" name=""/>
        <dsp:cNvSpPr/>
      </dsp:nvSpPr>
      <dsp:spPr>
        <a:xfrm>
          <a:off x="3786218" y="2464041"/>
          <a:ext cx="149347" cy="41291"/>
        </a:xfrm>
        <a:custGeom>
          <a:avLst/>
          <a:gdLst/>
          <a:ahLst/>
          <a:cxnLst/>
          <a:rect l="0" t="0" r="0" b="0"/>
          <a:pathLst>
            <a:path>
              <a:moveTo>
                <a:pt x="0" y="20645"/>
              </a:moveTo>
              <a:lnTo>
                <a:pt x="149347" y="20645"/>
              </a:lnTo>
            </a:path>
          </a:pathLst>
        </a:custGeom>
        <a:noFill/>
        <a:ln w="12700" cap="flat" cmpd="sng" algn="ctr">
          <a:solidFill>
            <a:scrgbClr r="0" g="0" b="0"/>
          </a:solidFill>
          <a:prstDash val="solid"/>
          <a:miter lim="800000"/>
          <a:headEnd type="triangle"/>
          <a:tailEnd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57158" y="2480953"/>
        <a:ext cx="7467" cy="7467"/>
      </dsp:txXfrm>
    </dsp:sp>
    <dsp:sp modelId="{363963B7-5D94-4B10-A06B-A1385F808146}">
      <dsp:nvSpPr>
        <dsp:cNvPr id="0" name=""/>
        <dsp:cNvSpPr/>
      </dsp:nvSpPr>
      <dsp:spPr>
        <a:xfrm>
          <a:off x="3935566" y="1716843"/>
          <a:ext cx="1573781" cy="1535687"/>
        </a:xfrm>
        <a:prstGeom prst="ellipse">
          <a:avLst/>
        </a:prstGeom>
        <a:gradFill rotWithShape="0">
          <a:gsLst>
            <a:gs pos="0">
              <a:schemeClr val="accent5">
                <a:hueOff val="1085675"/>
                <a:satOff val="3732"/>
                <a:lumOff val="-17909"/>
                <a:alphaOff val="0"/>
                <a:satMod val="103000"/>
                <a:lumMod val="102000"/>
                <a:tint val="94000"/>
              </a:schemeClr>
            </a:gs>
            <a:gs pos="50000">
              <a:schemeClr val="accent5">
                <a:hueOff val="1085675"/>
                <a:satOff val="3732"/>
                <a:lumOff val="-17909"/>
                <a:alphaOff val="0"/>
                <a:satMod val="110000"/>
                <a:lumMod val="100000"/>
                <a:shade val="100000"/>
              </a:schemeClr>
            </a:gs>
            <a:gs pos="100000">
              <a:schemeClr val="accent5">
                <a:hueOff val="1085675"/>
                <a:satOff val="3732"/>
                <a:lumOff val="-1790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latin typeface="+mn-lt"/>
            </a:rPr>
            <a:t>Likelihood</a:t>
          </a:r>
          <a:endParaRPr lang="en-US" sz="1200" b="1" kern="1200" dirty="0">
            <a:latin typeface="+mn-lt"/>
          </a:endParaRPr>
        </a:p>
      </dsp:txBody>
      <dsp:txXfrm>
        <a:off x="4166041" y="1941739"/>
        <a:ext cx="1112831" cy="1085895"/>
      </dsp:txXfrm>
    </dsp:sp>
    <dsp:sp modelId="{30D3910F-37F8-48DB-878B-7AB7758B91C1}">
      <dsp:nvSpPr>
        <dsp:cNvPr id="0" name=""/>
        <dsp:cNvSpPr/>
      </dsp:nvSpPr>
      <dsp:spPr>
        <a:xfrm rot="5400000">
          <a:off x="2879923" y="3408424"/>
          <a:ext cx="136551" cy="41291"/>
        </a:xfrm>
        <a:custGeom>
          <a:avLst/>
          <a:gdLst/>
          <a:ahLst/>
          <a:cxnLst/>
          <a:rect l="0" t="0" r="0" b="0"/>
          <a:pathLst>
            <a:path>
              <a:moveTo>
                <a:pt x="0" y="20645"/>
              </a:moveTo>
              <a:lnTo>
                <a:pt x="136551" y="20645"/>
              </a:lnTo>
            </a:path>
          </a:pathLst>
        </a:custGeom>
        <a:noFill/>
        <a:ln w="12700" cap="flat" cmpd="sng" algn="ctr">
          <a:solidFill>
            <a:scrgbClr r="0" g="0" b="0"/>
          </a:solidFill>
          <a:prstDash val="solid"/>
          <a:miter lim="800000"/>
          <a:headEnd type="triangle"/>
          <a:tailEnd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4785" y="3425656"/>
        <a:ext cx="6827" cy="6827"/>
      </dsp:txXfrm>
    </dsp:sp>
    <dsp:sp modelId="{7642EB12-D763-44DD-8EFA-3BA5BE84C960}">
      <dsp:nvSpPr>
        <dsp:cNvPr id="0" name=""/>
        <dsp:cNvSpPr/>
      </dsp:nvSpPr>
      <dsp:spPr>
        <a:xfrm>
          <a:off x="2162596" y="3497346"/>
          <a:ext cx="1571204" cy="1523198"/>
        </a:xfrm>
        <a:prstGeom prst="ellipse">
          <a:avLst/>
        </a:prstGeom>
        <a:gradFill rotWithShape="0">
          <a:gsLst>
            <a:gs pos="0">
              <a:schemeClr val="accent5">
                <a:hueOff val="2171351"/>
                <a:satOff val="7464"/>
                <a:lumOff val="-35817"/>
                <a:alphaOff val="0"/>
                <a:satMod val="103000"/>
                <a:lumMod val="102000"/>
                <a:tint val="94000"/>
              </a:schemeClr>
            </a:gs>
            <a:gs pos="50000">
              <a:schemeClr val="accent5">
                <a:hueOff val="2171351"/>
                <a:satOff val="7464"/>
                <a:lumOff val="-35817"/>
                <a:alphaOff val="0"/>
                <a:satMod val="110000"/>
                <a:lumMod val="100000"/>
                <a:shade val="100000"/>
              </a:schemeClr>
            </a:gs>
            <a:gs pos="100000">
              <a:schemeClr val="accent5">
                <a:hueOff val="2171351"/>
                <a:satOff val="7464"/>
                <a:lumOff val="-3581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latin typeface="+mn-lt"/>
            </a:rPr>
            <a:t>Exposure</a:t>
          </a:r>
          <a:endParaRPr lang="en-US" sz="1200" b="1" kern="1200" dirty="0">
            <a:latin typeface="+mn-lt"/>
          </a:endParaRPr>
        </a:p>
      </dsp:txBody>
      <dsp:txXfrm>
        <a:off x="2392693" y="3720413"/>
        <a:ext cx="1111010" cy="1077064"/>
      </dsp:txXfrm>
    </dsp:sp>
    <dsp:sp modelId="{04897504-3716-45F8-A9F3-4B0472D98FB2}">
      <dsp:nvSpPr>
        <dsp:cNvPr id="0" name=""/>
        <dsp:cNvSpPr/>
      </dsp:nvSpPr>
      <dsp:spPr>
        <a:xfrm rot="10800000">
          <a:off x="1913629" y="2464041"/>
          <a:ext cx="196549" cy="41291"/>
        </a:xfrm>
        <a:custGeom>
          <a:avLst/>
          <a:gdLst/>
          <a:ahLst/>
          <a:cxnLst/>
          <a:rect l="0" t="0" r="0" b="0"/>
          <a:pathLst>
            <a:path>
              <a:moveTo>
                <a:pt x="0" y="20645"/>
              </a:moveTo>
              <a:lnTo>
                <a:pt x="196549" y="20645"/>
              </a:lnTo>
            </a:path>
          </a:pathLst>
        </a:custGeom>
        <a:noFill/>
        <a:ln w="12700" cap="flat" cmpd="sng" algn="ctr">
          <a:solidFill>
            <a:scrgbClr r="0" g="0" b="0"/>
          </a:solidFill>
          <a:prstDash val="solid"/>
          <a:miter lim="800000"/>
          <a:headEnd type="triangle"/>
          <a:tailEnd type="none"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006990" y="2479773"/>
        <a:ext cx="9827" cy="9827"/>
      </dsp:txXfrm>
    </dsp:sp>
    <dsp:sp modelId="{F3C06398-420F-4798-BC81-570476BCF578}">
      <dsp:nvSpPr>
        <dsp:cNvPr id="0" name=""/>
        <dsp:cNvSpPr/>
      </dsp:nvSpPr>
      <dsp:spPr>
        <a:xfrm>
          <a:off x="434251" y="1716843"/>
          <a:ext cx="1479377" cy="1535687"/>
        </a:xfrm>
        <a:prstGeom prst="ellipse">
          <a:avLst/>
        </a:prstGeom>
        <a:gradFill rotWithShape="0">
          <a:gsLst>
            <a:gs pos="0">
              <a:schemeClr val="accent5">
                <a:hueOff val="3257026"/>
                <a:satOff val="11196"/>
                <a:lumOff val="-53726"/>
                <a:alphaOff val="0"/>
                <a:satMod val="103000"/>
                <a:lumMod val="102000"/>
                <a:tint val="94000"/>
              </a:schemeClr>
            </a:gs>
            <a:gs pos="50000">
              <a:schemeClr val="accent5">
                <a:hueOff val="3257026"/>
                <a:satOff val="11196"/>
                <a:lumOff val="-53726"/>
                <a:alphaOff val="0"/>
                <a:satMod val="110000"/>
                <a:lumMod val="100000"/>
                <a:shade val="100000"/>
              </a:schemeClr>
            </a:gs>
            <a:gs pos="100000">
              <a:schemeClr val="accent5">
                <a:hueOff val="3257026"/>
                <a:satOff val="11196"/>
                <a:lumOff val="-5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latin typeface="+mn-lt"/>
            </a:rPr>
            <a:t>Consequence</a:t>
          </a:r>
          <a:endParaRPr lang="en-US" sz="1200" b="1" kern="1200" dirty="0">
            <a:latin typeface="+mn-lt"/>
          </a:endParaRPr>
        </a:p>
      </dsp:txBody>
      <dsp:txXfrm>
        <a:off x="650901" y="1941739"/>
        <a:ext cx="1046077" cy="108589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67363"/>
          </a:xfrm>
          <a:prstGeom prst="rect">
            <a:avLst/>
          </a:prstGeom>
        </p:spPr>
        <p:txBody>
          <a:bodyPr vert="horz" lIns="91564" tIns="45783" rIns="91564" bIns="45783"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64" tIns="45783" rIns="91564" bIns="45783" rtlCol="0"/>
          <a:lstStyle>
            <a:lvl1pPr algn="r">
              <a:defRPr sz="1200"/>
            </a:lvl1pPr>
          </a:lstStyle>
          <a:p>
            <a:r>
              <a:rPr lang="en-US" smtClean="0"/>
              <a:t>October 18, 2017</a:t>
            </a:r>
            <a:endParaRPr lang="en-US"/>
          </a:p>
        </p:txBody>
      </p:sp>
      <p:sp>
        <p:nvSpPr>
          <p:cNvPr id="4" name="Footer Placeholder 3"/>
          <p:cNvSpPr>
            <a:spLocks noGrp="1"/>
          </p:cNvSpPr>
          <p:nvPr>
            <p:ph type="ftr" sz="quarter" idx="2"/>
          </p:nvPr>
        </p:nvSpPr>
        <p:spPr>
          <a:xfrm>
            <a:off x="2" y="8841739"/>
            <a:ext cx="3043979" cy="467363"/>
          </a:xfrm>
          <a:prstGeom prst="rect">
            <a:avLst/>
          </a:prstGeom>
        </p:spPr>
        <p:txBody>
          <a:bodyPr vert="horz" lIns="91564" tIns="45783" rIns="91564" bIns="45783"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9"/>
            <a:ext cx="3043979" cy="467363"/>
          </a:xfrm>
          <a:prstGeom prst="rect">
            <a:avLst/>
          </a:prstGeom>
        </p:spPr>
        <p:txBody>
          <a:bodyPr vert="horz" lIns="91564" tIns="45783" rIns="91564" bIns="45783" rtlCol="0" anchor="b"/>
          <a:lstStyle>
            <a:lvl1pPr algn="r">
              <a:defRPr sz="1200"/>
            </a:lvl1pPr>
          </a:lstStyle>
          <a:p>
            <a:fld id="{198E3B13-2806-43A7-B23B-5617BE15768F}" type="slidenum">
              <a:rPr lang="en-US" smtClean="0"/>
              <a:t>‹#›</a:t>
            </a:fld>
            <a:endParaRPr lang="en-US"/>
          </a:p>
        </p:txBody>
      </p:sp>
    </p:spTree>
    <p:extLst>
      <p:ext uri="{BB962C8B-B14F-4D97-AF65-F5344CB8AC3E}">
        <p14:creationId xmlns:p14="http://schemas.microsoft.com/office/powerpoint/2010/main" val="3166010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04" tIns="46653" rIns="93304" bIns="46653" rtlCol="0"/>
          <a:lstStyle>
            <a:lvl1pPr algn="l">
              <a:defRPr sz="1200"/>
            </a:lvl1pPr>
          </a:lstStyle>
          <a:p>
            <a:endParaRPr lang="en-US"/>
          </a:p>
        </p:txBody>
      </p:sp>
      <p:sp>
        <p:nvSpPr>
          <p:cNvPr id="3" name="Date Placeholder 2"/>
          <p:cNvSpPr>
            <a:spLocks noGrp="1"/>
          </p:cNvSpPr>
          <p:nvPr>
            <p:ph type="dt" idx="1"/>
          </p:nvPr>
        </p:nvSpPr>
        <p:spPr>
          <a:xfrm>
            <a:off x="3978132" y="1"/>
            <a:ext cx="3043343" cy="465455"/>
          </a:xfrm>
          <a:prstGeom prst="rect">
            <a:avLst/>
          </a:prstGeom>
        </p:spPr>
        <p:txBody>
          <a:bodyPr vert="horz" lIns="93304" tIns="46653" rIns="93304" bIns="46653" rtlCol="0"/>
          <a:lstStyle>
            <a:lvl1pPr algn="r">
              <a:defRPr sz="1200"/>
            </a:lvl1pPr>
          </a:lstStyle>
          <a:p>
            <a:r>
              <a:rPr lang="en-US" smtClean="0"/>
              <a:t>October 18, 2017</a:t>
            </a:r>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4" tIns="46653" rIns="93304" bIns="46653"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5455"/>
          </a:xfrm>
          <a:prstGeom prst="rect">
            <a:avLst/>
          </a:prstGeom>
        </p:spPr>
        <p:txBody>
          <a:bodyPr vert="horz" lIns="93304" tIns="46653" rIns="93304" bIns="46653"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304" tIns="46653" rIns="93304" bIns="46653" rtlCol="0" anchor="b"/>
          <a:lstStyle>
            <a:lvl1pPr algn="r">
              <a:defRPr sz="1200"/>
            </a:lvl1pPr>
          </a:lstStyle>
          <a:p>
            <a:fld id="{14800C59-1371-4E8D-A102-FC4FCA11999B}" type="slidenum">
              <a:rPr lang="en-US" smtClean="0"/>
              <a:t>‹#›</a:t>
            </a:fld>
            <a:endParaRPr lang="en-US"/>
          </a:p>
        </p:txBody>
      </p:sp>
    </p:spTree>
    <p:extLst>
      <p:ext uri="{BB962C8B-B14F-4D97-AF65-F5344CB8AC3E}">
        <p14:creationId xmlns:p14="http://schemas.microsoft.com/office/powerpoint/2010/main" val="48086221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00C59-1371-4E8D-A102-FC4FCA11999B}" type="slidenum">
              <a:rPr lang="en-US" smtClean="0"/>
              <a:t>1</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029433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DHS Risk Lexicon definition.</a:t>
            </a:r>
          </a:p>
          <a:p>
            <a:endParaRPr lang="en-US" dirty="0" smtClean="0"/>
          </a:p>
          <a:p>
            <a:r>
              <a:rPr lang="en-US" dirty="0" smtClean="0"/>
              <a:t>A vulnerability assessment is the process of identifying what those physical</a:t>
            </a:r>
            <a:r>
              <a:rPr lang="en-US" baseline="0" dirty="0" smtClean="0"/>
              <a:t> features or operations attributes are that makes an asset vulnerable.</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10</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4026404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of Vulnerability</a:t>
            </a:r>
            <a:r>
              <a:rPr lang="en-US" baseline="0" dirty="0" smtClean="0"/>
              <a:t> Assessment development process: </a:t>
            </a:r>
          </a:p>
          <a:p>
            <a:endParaRPr lang="en-US" baseline="0" dirty="0" smtClean="0"/>
          </a:p>
          <a:p>
            <a:r>
              <a:rPr lang="en-US" baseline="0" dirty="0" smtClean="0"/>
              <a:t>Step 1: Develop an inventory of regional assets; </a:t>
            </a:r>
          </a:p>
          <a:p>
            <a:r>
              <a:rPr lang="en-US" baseline="0" dirty="0" smtClean="0"/>
              <a:t>Step 2: Identify hazard extents;</a:t>
            </a:r>
          </a:p>
          <a:p>
            <a:r>
              <a:rPr lang="en-US" baseline="0" dirty="0" smtClean="0"/>
              <a:t>Step 3: Determine hazard impacts on assets;</a:t>
            </a:r>
          </a:p>
          <a:p>
            <a:r>
              <a:rPr lang="en-US" baseline="0" dirty="0" smtClean="0"/>
              <a:t>Step 4: Prioritize assets most vulnerable to hazards;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Step 5: Develop strategies that minimize hazard impacts (loss, disruption,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process is modeled on the FHWA Climate Change Vulnerability Assessment Pilots.</a:t>
            </a:r>
            <a:endParaRPr lang="en-US" dirty="0" smtClean="0"/>
          </a:p>
          <a:p>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11</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61806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of Wayne County shows the results of the inventory. All roads classified as arterials and collectors are shown. Bridges are shown, and height and/or weight limited bridges are identified. Railroads are also included. Facilities, such as public works/highway garages, operations centers, and emergency response facilities including police and fire stations. One unique site in Wayne County is the </a:t>
            </a:r>
            <a:r>
              <a:rPr lang="en-US" baseline="0" dirty="0" err="1" smtClean="0"/>
              <a:t>Ginna</a:t>
            </a:r>
            <a:r>
              <a:rPr lang="en-US" baseline="0" dirty="0" smtClean="0"/>
              <a:t> nuclear power plant, which presents a unique security concern.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Sources of information for the Inventory include existing plans and reports such as NYS</a:t>
            </a:r>
            <a:r>
              <a:rPr lang="en-US" baseline="0" dirty="0" smtClean="0"/>
              <a:t> and </a:t>
            </a:r>
            <a:r>
              <a:rPr lang="en-US" dirty="0" smtClean="0"/>
              <a:t>county hazard mitigation plans, GIS data, including NYS ORPS</a:t>
            </a:r>
            <a:r>
              <a:rPr lang="en-US" baseline="0" dirty="0" smtClean="0"/>
              <a:t> data which provided the “first cut” of the inventory, and stakeholder input through steering committee meetings.</a:t>
            </a:r>
            <a:endParaRPr lang="en-US" dirty="0" smtClean="0"/>
          </a:p>
          <a:p>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12</a:t>
            </a:fld>
            <a:endParaRPr lang="en-US"/>
          </a:p>
        </p:txBody>
      </p:sp>
    </p:spTree>
    <p:extLst>
      <p:ext uri="{BB962C8B-B14F-4D97-AF65-F5344CB8AC3E}">
        <p14:creationId xmlns:p14="http://schemas.microsoft.com/office/powerpoint/2010/main" val="79444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Hazards</a:t>
            </a:r>
            <a:r>
              <a:rPr lang="en-US" baseline="0" dirty="0" smtClean="0"/>
              <a:t> investigated for this planning process. These were based on the NYS All-Hazard Mitigation Plan and a review of the hazard mitigation plans for the nine counties in the planning region.</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13</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270891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of Wayne County shows the impacts of identified hazards on assets. Road sections, bridges (triangles) and assets (squares) highlighted in red are the most vulnerable assets to hazards like flooding.</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14</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570114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key factors in determining asset vulnerability:</a:t>
            </a:r>
          </a:p>
          <a:p>
            <a:pPr marL="228912" indent="-228912">
              <a:buAutoNum type="arabicPeriod"/>
            </a:pPr>
            <a:r>
              <a:rPr lang="en-US" baseline="0" dirty="0" smtClean="0"/>
              <a:t>Sensitivity (of the system) – Can the system function without a specific asset?</a:t>
            </a:r>
          </a:p>
          <a:p>
            <a:pPr marL="228912" indent="-228912">
              <a:buAutoNum type="arabicPeriod"/>
            </a:pPr>
            <a:r>
              <a:rPr lang="en-US" baseline="0" dirty="0" smtClean="0"/>
              <a:t>Likelihood – What is the likelihood of a hazard impacting the asset?</a:t>
            </a:r>
          </a:p>
          <a:p>
            <a:pPr marL="228912" indent="-228912">
              <a:buAutoNum type="arabicPeriod"/>
            </a:pPr>
            <a:r>
              <a:rPr lang="en-US" baseline="0" dirty="0" smtClean="0"/>
              <a:t>Exposure – How many hazards is the asset exposed to and how often?</a:t>
            </a:r>
          </a:p>
          <a:p>
            <a:pPr marL="228912" indent="-228912">
              <a:buAutoNum type="arabicPeriod"/>
            </a:pPr>
            <a:r>
              <a:rPr lang="en-US" dirty="0" smtClean="0"/>
              <a:t>Consequence – What</a:t>
            </a:r>
            <a:r>
              <a:rPr lang="en-US" baseline="0" dirty="0" smtClean="0"/>
              <a:t> is the impact of the hazard on the asset?</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15</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147617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Five-point scale</a:t>
            </a:r>
            <a:r>
              <a:rPr lang="en-US" baseline="0" dirty="0" smtClean="0"/>
              <a:t> – ranging from Insignificant (1) to Catastrophic (5).</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16</a:t>
            </a:fld>
            <a:endParaRPr lang="en-US"/>
          </a:p>
        </p:txBody>
      </p:sp>
    </p:spTree>
    <p:extLst>
      <p:ext uri="{BB962C8B-B14F-4D97-AF65-F5344CB8AC3E}">
        <p14:creationId xmlns:p14="http://schemas.microsoft.com/office/powerpoint/2010/main" val="348540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asset is scored based on where it falls along the five point scale for each of the four factors. In this example,</a:t>
            </a:r>
            <a:r>
              <a:rPr lang="en-US" baseline="0" dirty="0" smtClean="0"/>
              <a:t> the asset has a Sensitivity of 2, meaning that if it were closed or capacity was reduced, it would have a minor impact on the functionality of the overall transportation system. The likelihood is 3, meaning that a hazard is likely to occur once every five years. </a:t>
            </a:r>
          </a:p>
          <a:p>
            <a:endParaRPr lang="en-US" baseline="0" dirty="0" smtClean="0"/>
          </a:p>
          <a:p>
            <a:r>
              <a:rPr lang="en-US" baseline="0" dirty="0" smtClean="0"/>
              <a:t>In this example, the overall result is a vulnerability score of 12 out of a possible 20. </a:t>
            </a:r>
          </a:p>
          <a:p>
            <a:endParaRPr lang="en-US" baseline="0" dirty="0" smtClean="0"/>
          </a:p>
        </p:txBody>
      </p:sp>
      <p:sp>
        <p:nvSpPr>
          <p:cNvPr id="4" name="Slide Number Placeholder 3"/>
          <p:cNvSpPr>
            <a:spLocks noGrp="1"/>
          </p:cNvSpPr>
          <p:nvPr>
            <p:ph type="sldNum" sz="quarter" idx="10"/>
          </p:nvPr>
        </p:nvSpPr>
        <p:spPr/>
        <p:txBody>
          <a:bodyPr/>
          <a:lstStyle/>
          <a:p>
            <a:fld id="{14800C59-1371-4E8D-A102-FC4FCA11999B}" type="slidenum">
              <a:rPr lang="en-US" smtClean="0"/>
              <a:t>17</a:t>
            </a:fld>
            <a:endParaRPr lang="en-US"/>
          </a:p>
        </p:txBody>
      </p:sp>
    </p:spTree>
    <p:extLst>
      <p:ext uri="{BB962C8B-B14F-4D97-AF65-F5344CB8AC3E}">
        <p14:creationId xmlns:p14="http://schemas.microsoft.com/office/powerpoint/2010/main" val="1796784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Prioritized</a:t>
            </a:r>
            <a:r>
              <a:rPr lang="en-US" baseline="0" dirty="0" smtClean="0"/>
              <a:t> road segments in and around the City of Rochester. Example from report.</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18</a:t>
            </a:fld>
            <a:endParaRPr lang="en-US"/>
          </a:p>
        </p:txBody>
      </p:sp>
    </p:spTree>
    <p:extLst>
      <p:ext uri="{BB962C8B-B14F-4D97-AF65-F5344CB8AC3E}">
        <p14:creationId xmlns:p14="http://schemas.microsoft.com/office/powerpoint/2010/main" val="242088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Location: Empire</a:t>
            </a:r>
            <a:r>
              <a:rPr lang="en-US" baseline="0" dirty="0" smtClean="0"/>
              <a:t> Boulevard (NYS Route 404) at the south end of Irondequoit Bay. </a:t>
            </a:r>
          </a:p>
          <a:p>
            <a:endParaRPr lang="en-US" baseline="0" dirty="0" smtClean="0"/>
          </a:p>
          <a:p>
            <a:r>
              <a:rPr lang="en-US" baseline="0" dirty="0" smtClean="0"/>
              <a:t>Spring/early summer 2017: This road was in danger of flooding due to high water levels on Irondequoit Bay (same water level as Lake Ontario). NYSDOT deployed a “Tiger Dam” along a section of the road at the south end of the bay to protect the road from flooding. The temporary dam was filled with water.</a:t>
            </a:r>
          </a:p>
          <a:p>
            <a:endParaRPr lang="en-US" baseline="0" dirty="0" smtClean="0"/>
          </a:p>
          <a:p>
            <a:r>
              <a:rPr lang="en-US" baseline="0" dirty="0" smtClean="0"/>
              <a:t>The dam was installed on June 2, 2017. It is a good example of a low cost temporary solution to address the potential of flooding at a specific location.</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19</a:t>
            </a:fld>
            <a:endParaRPr lang="en-US"/>
          </a:p>
        </p:txBody>
      </p:sp>
    </p:spTree>
    <p:extLst>
      <p:ext uri="{BB962C8B-B14F-4D97-AF65-F5344CB8AC3E}">
        <p14:creationId xmlns:p14="http://schemas.microsoft.com/office/powerpoint/2010/main" val="300212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of NYS</a:t>
            </a:r>
            <a:r>
              <a:rPr lang="en-US" baseline="0" dirty="0" smtClean="0"/>
              <a:t> showing the state’s 14 MPO planning areas (color coded). The GTC planning region is the large red block in the western part of the state, centered on Rochester.</a:t>
            </a:r>
            <a:endParaRPr lang="en-US" dirty="0"/>
          </a:p>
        </p:txBody>
      </p:sp>
      <p:sp>
        <p:nvSpPr>
          <p:cNvPr id="4" name="Slide Number Placeholder 3"/>
          <p:cNvSpPr>
            <a:spLocks noGrp="1"/>
          </p:cNvSpPr>
          <p:nvPr>
            <p:ph type="sldNum" sz="quarter" idx="10"/>
          </p:nvPr>
        </p:nvSpPr>
        <p:spPr/>
        <p:txBody>
          <a:bodyPr/>
          <a:lstStyle/>
          <a:p>
            <a:fld id="{1443E4BC-8258-4407-95AD-17BEFD6914F4}" type="slidenum">
              <a:rPr lang="en-US" smtClean="0"/>
              <a:t>2</a:t>
            </a:fld>
            <a:endParaRPr lang="en-US"/>
          </a:p>
        </p:txBody>
      </p:sp>
    </p:spTree>
    <p:extLst>
      <p:ext uri="{BB962C8B-B14F-4D97-AF65-F5344CB8AC3E}">
        <p14:creationId xmlns:p14="http://schemas.microsoft.com/office/powerpoint/2010/main" val="3200468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Prioritized</a:t>
            </a:r>
            <a:r>
              <a:rPr lang="en-US" baseline="0" dirty="0" smtClean="0"/>
              <a:t> bridge segments in and around the City of Rochester. Example from report.</a:t>
            </a:r>
          </a:p>
          <a:p>
            <a:endParaRPr lang="en-US" baseline="0" dirty="0" smtClean="0"/>
          </a:p>
          <a:p>
            <a:r>
              <a:rPr lang="en-US" baseline="0" dirty="0" smtClean="0"/>
              <a:t>Map showing facilities is similar (point features vs. line features).</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20</a:t>
            </a:fld>
            <a:endParaRPr lang="en-US"/>
          </a:p>
        </p:txBody>
      </p:sp>
    </p:spTree>
    <p:extLst>
      <p:ext uri="{BB962C8B-B14F-4D97-AF65-F5344CB8AC3E}">
        <p14:creationId xmlns:p14="http://schemas.microsoft.com/office/powerpoint/2010/main" val="373812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Prioritized</a:t>
            </a:r>
            <a:r>
              <a:rPr lang="en-US" baseline="0" dirty="0" smtClean="0"/>
              <a:t> facilities in and around the City of Rochester. Example from report; similar to bridge map as it depicts point features.</a:t>
            </a:r>
          </a:p>
          <a:p>
            <a:endParaRPr lang="en-US" baseline="0" dirty="0" smtClean="0"/>
          </a:p>
          <a:p>
            <a:r>
              <a:rPr lang="en-US" baseline="0" dirty="0" smtClean="0"/>
              <a:t>The two facilities ranked “High” are the Regional Traffic Operations Center (RTOC) and the NYSDOT-Region 4 HQ.</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21</a:t>
            </a:fld>
            <a:endParaRPr lang="en-US"/>
          </a:p>
        </p:txBody>
      </p:sp>
    </p:spTree>
    <p:extLst>
      <p:ext uri="{BB962C8B-B14F-4D97-AF65-F5344CB8AC3E}">
        <p14:creationId xmlns:p14="http://schemas.microsoft.com/office/powerpoint/2010/main" val="3199357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Strategies</a:t>
            </a:r>
            <a:r>
              <a:rPr lang="en-US" baseline="0" dirty="0" smtClean="0"/>
              <a:t> organized into five Categories:</a:t>
            </a:r>
          </a:p>
          <a:p>
            <a:pPr marL="228912" indent="-228912">
              <a:buAutoNum type="arabicPeriod"/>
            </a:pPr>
            <a:r>
              <a:rPr lang="en-US" baseline="0" dirty="0" smtClean="0"/>
              <a:t>Planning and Policy (12)</a:t>
            </a:r>
          </a:p>
          <a:p>
            <a:pPr marL="228912" indent="-228912">
              <a:buAutoNum type="arabicPeriod"/>
            </a:pPr>
            <a:r>
              <a:rPr lang="en-US" baseline="0" dirty="0" smtClean="0"/>
              <a:t>Communication, Education, and Awareness (4)</a:t>
            </a:r>
          </a:p>
          <a:p>
            <a:pPr marL="228912" indent="-228912">
              <a:buAutoNum type="arabicPeriod"/>
            </a:pPr>
            <a:r>
              <a:rPr lang="en-US" baseline="0" dirty="0" smtClean="0"/>
              <a:t>Infrastructure and Construction (18)</a:t>
            </a:r>
          </a:p>
          <a:p>
            <a:pPr marL="228912" indent="-228912">
              <a:buAutoNum type="arabicPeriod"/>
            </a:pPr>
            <a:r>
              <a:rPr lang="en-US" baseline="0" dirty="0" smtClean="0"/>
              <a:t>Natural and Land Resource Protection (3)</a:t>
            </a:r>
          </a:p>
          <a:p>
            <a:pPr marL="228912" indent="-228912">
              <a:buAutoNum type="arabicPeriod"/>
            </a:pPr>
            <a:r>
              <a:rPr lang="en-US" baseline="0" dirty="0" smtClean="0"/>
              <a:t>Operations and Maintenance (2)</a:t>
            </a:r>
          </a:p>
          <a:p>
            <a:pPr marL="228912" indent="-228912">
              <a:buAutoNum type="arabicPeriod"/>
            </a:pPr>
            <a:endParaRPr lang="en-US" baseline="0" dirty="0" smtClean="0"/>
          </a:p>
          <a:p>
            <a:r>
              <a:rPr lang="en-US" baseline="0" dirty="0" smtClean="0"/>
              <a:t>Emphasis is on Categories 1 &amp; 3: Planning &amp; Policy (1) and Infrastructure &amp; Construction (3).</a:t>
            </a:r>
          </a:p>
          <a:p>
            <a:r>
              <a:rPr lang="en-US" baseline="0" dirty="0" smtClean="0"/>
              <a:t>39 Recommendations in total</a:t>
            </a:r>
          </a:p>
        </p:txBody>
      </p:sp>
      <p:sp>
        <p:nvSpPr>
          <p:cNvPr id="4" name="Slide Number Placeholder 3"/>
          <p:cNvSpPr>
            <a:spLocks noGrp="1"/>
          </p:cNvSpPr>
          <p:nvPr>
            <p:ph type="sldNum" sz="quarter" idx="10"/>
          </p:nvPr>
        </p:nvSpPr>
        <p:spPr/>
        <p:txBody>
          <a:bodyPr/>
          <a:lstStyle/>
          <a:p>
            <a:fld id="{14800C59-1371-4E8D-A102-FC4FCA11999B}" type="slidenum">
              <a:rPr lang="en-US" smtClean="0"/>
              <a:t>22</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736298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00C59-1371-4E8D-A102-FC4FCA11999B}" type="slidenum">
              <a:rPr lang="en-US" smtClean="0"/>
              <a:t>23</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666980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00C59-1371-4E8D-A102-FC4FCA11999B}" type="slidenum">
              <a:rPr lang="en-US" smtClean="0"/>
              <a:t>24</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5230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25</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18262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possible, use the natural</a:t>
            </a:r>
            <a:r>
              <a:rPr lang="en-US" baseline="0" dirty="0" smtClean="0"/>
              <a:t> landscape to minimize disruption from hazard events. For example, a road running through a flood prone area could have culverts installed so that water on one side of the road will not rise up and overtop the road; rather it will be able to flow through the culverts and spread out on the surrounding land.</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26</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22874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00C59-1371-4E8D-A102-FC4FCA11999B}" type="slidenum">
              <a:rPr lang="en-US" smtClean="0"/>
              <a:t>27</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2931425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lessons learned:</a:t>
            </a:r>
          </a:p>
          <a:p>
            <a:pPr marL="228600" indent="-228600">
              <a:buAutoNum type="arabicPeriod"/>
            </a:pPr>
            <a:r>
              <a:rPr lang="en-US" dirty="0" smtClean="0"/>
              <a:t>Planning process is</a:t>
            </a:r>
            <a:r>
              <a:rPr lang="en-US" baseline="0" dirty="0" smtClean="0"/>
              <a:t> important</a:t>
            </a:r>
          </a:p>
          <a:p>
            <a:pPr marL="228600" indent="-228600">
              <a:buAutoNum type="arabicPeriod"/>
            </a:pPr>
            <a:r>
              <a:rPr lang="en-US" baseline="0" dirty="0" smtClean="0"/>
              <a:t>Integration of vulnerability-related considerations into the investment decision making process (TIP selection criteria)</a:t>
            </a:r>
          </a:p>
          <a:p>
            <a:pPr marL="228600" indent="-228600">
              <a:buAutoNum type="arabicPeriod"/>
            </a:pPr>
            <a:r>
              <a:rPr lang="en-US" baseline="0" dirty="0" smtClean="0"/>
              <a:t>Integration of vulnerability-related considerations into local land use and policy decision-making process</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28</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934521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GTC’s </a:t>
            </a:r>
            <a:r>
              <a:rPr lang="en-US" i="1" dirty="0" smtClean="0"/>
              <a:t>Vulnerability Assessment </a:t>
            </a:r>
            <a:r>
              <a:rPr lang="en-US" dirty="0" smtClean="0"/>
              <a:t>was featured in an</a:t>
            </a:r>
            <a:r>
              <a:rPr lang="en-US" baseline="0" dirty="0" smtClean="0"/>
              <a:t> FHWA publication (case study) on resilience research and implementation. A brief four-page report is available online on the FHWA website (posted May 1, 2017). </a:t>
            </a:r>
          </a:p>
          <a:p>
            <a:endParaRPr lang="en-US" baseline="0" dirty="0" smtClean="0"/>
          </a:p>
          <a:p>
            <a:r>
              <a:rPr lang="en-US" baseline="0" dirty="0" smtClean="0"/>
              <a:t>Publication Number: FHWA-HEP-17-002.</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29</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20195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451" lvl="1">
              <a:spcAft>
                <a:spcPct val="20000"/>
              </a:spcAft>
            </a:pPr>
            <a:r>
              <a:rPr lang="en-US" altLang="en-US" sz="1100" b="1" dirty="0">
                <a:latin typeface="Tahoma" panose="020B0604030504040204" pitchFamily="34" charset="0"/>
                <a:ea typeface="Tahoma" panose="020B0604030504040204" pitchFamily="34" charset="0"/>
                <a:cs typeface="Tahoma" panose="020B0604030504040204" pitchFamily="34" charset="0"/>
              </a:rPr>
              <a:t>Regional Profile:</a:t>
            </a:r>
          </a:p>
          <a:p>
            <a:pPr marL="501803" lvl="1" indent="-376352">
              <a:spcAft>
                <a:spcPct val="20000"/>
              </a:spcAft>
              <a:buFont typeface="Arial" panose="020B0604020202020204" pitchFamily="34" charset="0"/>
              <a:buChar char="•"/>
            </a:pPr>
            <a:r>
              <a:rPr lang="en-US" altLang="en-US" sz="1100" dirty="0">
                <a:latin typeface="Tahoma" panose="020B0604030504040204" pitchFamily="34" charset="0"/>
                <a:ea typeface="Tahoma" panose="020B0604030504040204" pitchFamily="34" charset="0"/>
                <a:cs typeface="Tahoma" panose="020B0604030504040204" pitchFamily="34" charset="0"/>
              </a:rPr>
              <a:t>Nine counties, </a:t>
            </a:r>
            <a:r>
              <a:rPr lang="en-US" altLang="en-US" sz="1100" dirty="0" smtClean="0">
                <a:latin typeface="Tahoma" panose="020B0604030504040204" pitchFamily="34" charset="0"/>
                <a:ea typeface="Tahoma" panose="020B0604030504040204" pitchFamily="34" charset="0"/>
                <a:cs typeface="Tahoma" panose="020B0604030504040204" pitchFamily="34" charset="0"/>
              </a:rPr>
              <a:t>188 municipalities (4 cities, 125 towns, 59 villages)</a:t>
            </a:r>
            <a:endParaRPr lang="en-US" altLang="en-US" sz="1100" dirty="0">
              <a:latin typeface="Tahoma" panose="020B0604030504040204" pitchFamily="34" charset="0"/>
              <a:ea typeface="Tahoma" panose="020B0604030504040204" pitchFamily="34" charset="0"/>
              <a:cs typeface="Tahoma" panose="020B0604030504040204" pitchFamily="34" charset="0"/>
            </a:endParaRPr>
          </a:p>
          <a:p>
            <a:pPr marL="501803" lvl="1" indent="-376352">
              <a:spcAft>
                <a:spcPct val="20000"/>
              </a:spcAft>
              <a:buFont typeface="Arial" panose="020B0604020202020204" pitchFamily="34" charset="0"/>
              <a:buChar char="•"/>
            </a:pPr>
            <a:r>
              <a:rPr lang="en-US" altLang="en-US" sz="1100" dirty="0">
                <a:latin typeface="Tahoma" panose="020B0604030504040204" pitchFamily="34" charset="0"/>
                <a:ea typeface="Tahoma" panose="020B0604030504040204" pitchFamily="34" charset="0"/>
                <a:cs typeface="Tahoma" panose="020B0604030504040204" pitchFamily="34" charset="0"/>
              </a:rPr>
              <a:t>Dark Yellow – Cities and </a:t>
            </a:r>
            <a:r>
              <a:rPr lang="en-US" altLang="en-US" sz="1100" dirty="0" smtClean="0">
                <a:latin typeface="Tahoma" panose="020B0604030504040204" pitchFamily="34" charset="0"/>
                <a:ea typeface="Tahoma" panose="020B0604030504040204" pitchFamily="34" charset="0"/>
                <a:cs typeface="Tahoma" panose="020B0604030504040204" pitchFamily="34" charset="0"/>
              </a:rPr>
              <a:t>Villages; Light Gray </a:t>
            </a:r>
            <a:r>
              <a:rPr lang="en-US" altLang="en-US" sz="1100" dirty="0">
                <a:latin typeface="Tahoma" panose="020B0604030504040204" pitchFamily="34" charset="0"/>
                <a:ea typeface="Tahoma" panose="020B0604030504040204" pitchFamily="34" charset="0"/>
                <a:cs typeface="Tahoma" panose="020B0604030504040204" pitchFamily="34" charset="0"/>
              </a:rPr>
              <a:t>– Metropolitan Planning </a:t>
            </a:r>
            <a:r>
              <a:rPr lang="en-US" altLang="en-US" sz="1100" dirty="0" smtClean="0">
                <a:latin typeface="Tahoma" panose="020B0604030504040204" pitchFamily="34" charset="0"/>
                <a:ea typeface="Tahoma" panose="020B0604030504040204" pitchFamily="34" charset="0"/>
                <a:cs typeface="Tahoma" panose="020B0604030504040204" pitchFamily="34" charset="0"/>
              </a:rPr>
              <a:t>Area (MPA)</a:t>
            </a:r>
            <a:endParaRPr lang="en-US" altLang="en-US" sz="1100" dirty="0">
              <a:latin typeface="Tahoma" panose="020B0604030504040204" pitchFamily="34" charset="0"/>
              <a:ea typeface="Tahoma" panose="020B0604030504040204" pitchFamily="34" charset="0"/>
              <a:cs typeface="Tahoma" panose="020B0604030504040204" pitchFamily="34" charset="0"/>
            </a:endParaRPr>
          </a:p>
          <a:p>
            <a:pPr marL="501803" lvl="1" indent="-376352">
              <a:spcAft>
                <a:spcPct val="20000"/>
              </a:spcAft>
              <a:buFont typeface="Arial" panose="020B0604020202020204" pitchFamily="34" charset="0"/>
              <a:buChar char="•"/>
            </a:pPr>
            <a:r>
              <a:rPr lang="en-US" altLang="en-US" sz="1100" dirty="0" smtClean="0">
                <a:latin typeface="Tahoma" panose="020B0604030504040204" pitchFamily="34" charset="0"/>
                <a:ea typeface="Tahoma" panose="020B0604030504040204" pitchFamily="34" charset="0"/>
                <a:cs typeface="Tahoma" panose="020B0604030504040204" pitchFamily="34" charset="0"/>
              </a:rPr>
              <a:t>About 4,700 </a:t>
            </a:r>
            <a:r>
              <a:rPr lang="en-US" altLang="en-US" sz="1100" dirty="0">
                <a:latin typeface="Tahoma" panose="020B0604030504040204" pitchFamily="34" charset="0"/>
                <a:ea typeface="Tahoma" panose="020B0604030504040204" pitchFamily="34" charset="0"/>
                <a:cs typeface="Tahoma" panose="020B0604030504040204" pitchFamily="34" charset="0"/>
              </a:rPr>
              <a:t>square miles</a:t>
            </a:r>
          </a:p>
          <a:p>
            <a:pPr marL="501803" lvl="1" indent="-376352">
              <a:spcAft>
                <a:spcPct val="20000"/>
              </a:spcAft>
              <a:buFont typeface="Arial" panose="020B0604020202020204" pitchFamily="34" charset="0"/>
              <a:buChar char="•"/>
            </a:pPr>
            <a:r>
              <a:rPr lang="en-US" altLang="en-US" sz="1100" dirty="0" smtClean="0">
                <a:latin typeface="Tahoma" panose="020B0604030504040204" pitchFamily="34" charset="0"/>
                <a:ea typeface="Tahoma" panose="020B0604030504040204" pitchFamily="34" charset="0"/>
                <a:cs typeface="Tahoma" panose="020B0604030504040204" pitchFamily="34" charset="0"/>
              </a:rPr>
              <a:t>About 1.2 </a:t>
            </a:r>
            <a:r>
              <a:rPr lang="en-US" altLang="en-US" sz="1100" dirty="0">
                <a:latin typeface="Tahoma" panose="020B0604030504040204" pitchFamily="34" charset="0"/>
                <a:ea typeface="Tahoma" panose="020B0604030504040204" pitchFamily="34" charset="0"/>
                <a:cs typeface="Tahoma" panose="020B0604030504040204" pitchFamily="34" charset="0"/>
              </a:rPr>
              <a:t>million residents</a:t>
            </a:r>
          </a:p>
          <a:p>
            <a:pPr marL="501803" lvl="1" indent="-376352">
              <a:spcAft>
                <a:spcPct val="20000"/>
              </a:spcAft>
              <a:buFont typeface="Arial" panose="020B0604020202020204" pitchFamily="34" charset="0"/>
              <a:buChar char="•"/>
            </a:pPr>
            <a:r>
              <a:rPr lang="en-US" altLang="en-US" sz="1100" dirty="0">
                <a:latin typeface="Tahoma" panose="020B0604030504040204" pitchFamily="34" charset="0"/>
                <a:ea typeface="Tahoma" panose="020B0604030504040204" pitchFamily="34" charset="0"/>
                <a:cs typeface="Tahoma" panose="020B0604030504040204" pitchFamily="34" charset="0"/>
              </a:rPr>
              <a:t>About </a:t>
            </a:r>
            <a:r>
              <a:rPr lang="en-US" altLang="en-US" sz="1100" dirty="0" smtClean="0">
                <a:latin typeface="Tahoma" panose="020B0604030504040204" pitchFamily="34" charset="0"/>
                <a:ea typeface="Tahoma" panose="020B0604030504040204" pitchFamily="34" charset="0"/>
                <a:cs typeface="Tahoma" panose="020B0604030504040204" pitchFamily="34" charset="0"/>
              </a:rPr>
              <a:t>544,000 </a:t>
            </a:r>
            <a:r>
              <a:rPr lang="en-US" altLang="en-US" sz="1100" dirty="0">
                <a:latin typeface="Tahoma" panose="020B0604030504040204" pitchFamily="34" charset="0"/>
                <a:ea typeface="Tahoma" panose="020B0604030504040204" pitchFamily="34" charset="0"/>
                <a:cs typeface="Tahoma" panose="020B0604030504040204" pitchFamily="34" charset="0"/>
              </a:rPr>
              <a:t>jobs</a:t>
            </a:r>
          </a:p>
          <a:p>
            <a:pPr marL="501803" lvl="1" indent="-376352">
              <a:spcAft>
                <a:spcPct val="20000"/>
              </a:spcAft>
              <a:buFont typeface="Arial" panose="020B0604020202020204" pitchFamily="34" charset="0"/>
              <a:buChar char="•"/>
            </a:pPr>
            <a:r>
              <a:rPr lang="en-US" altLang="en-US" sz="1100" dirty="0">
                <a:latin typeface="Tahoma" panose="020B0604030504040204" pitchFamily="34" charset="0"/>
                <a:ea typeface="Tahoma" panose="020B0604030504040204" pitchFamily="34" charset="0"/>
                <a:cs typeface="Tahoma" panose="020B0604030504040204" pitchFamily="34" charset="0"/>
              </a:rPr>
              <a:t>Manufacturing, </a:t>
            </a:r>
            <a:r>
              <a:rPr lang="en-US" altLang="en-US" sz="1100" dirty="0" smtClean="0">
                <a:latin typeface="Tahoma" panose="020B0604030504040204" pitchFamily="34" charset="0"/>
                <a:ea typeface="Tahoma" panose="020B0604030504040204" pitchFamily="34" charset="0"/>
                <a:cs typeface="Tahoma" panose="020B0604030504040204" pitchFamily="34" charset="0"/>
              </a:rPr>
              <a:t>agriculture</a:t>
            </a:r>
            <a:r>
              <a:rPr lang="en-US" altLang="en-US" sz="1100" dirty="0">
                <a:latin typeface="Tahoma" panose="020B0604030504040204" pitchFamily="34" charset="0"/>
                <a:ea typeface="Tahoma" panose="020B0604030504040204" pitchFamily="34" charset="0"/>
                <a:cs typeface="Tahoma" panose="020B0604030504040204" pitchFamily="34" charset="0"/>
              </a:rPr>
              <a:t>, and food processing are primary </a:t>
            </a:r>
            <a:r>
              <a:rPr lang="en-US" altLang="en-US" sz="1100" dirty="0" smtClean="0">
                <a:latin typeface="Tahoma" panose="020B0604030504040204" pitchFamily="34" charset="0"/>
                <a:ea typeface="Tahoma" panose="020B0604030504040204" pitchFamily="34" charset="0"/>
                <a:cs typeface="Tahoma" panose="020B0604030504040204" pitchFamily="34" charset="0"/>
              </a:rPr>
              <a:t>industries</a:t>
            </a:r>
          </a:p>
          <a:p>
            <a:pPr marL="501803" lvl="1" indent="-376352">
              <a:spcAft>
                <a:spcPct val="20000"/>
              </a:spcAft>
              <a:buFont typeface="Arial" panose="020B0604020202020204" pitchFamily="34" charset="0"/>
              <a:buChar char="•"/>
            </a:pPr>
            <a:r>
              <a:rPr lang="en-US" altLang="en-US" sz="1100" dirty="0" smtClean="0">
                <a:latin typeface="Tahoma" panose="020B0604030504040204" pitchFamily="34" charset="0"/>
                <a:ea typeface="Tahoma" panose="020B0604030504040204" pitchFamily="34" charset="0"/>
                <a:cs typeface="Tahoma" panose="020B0604030504040204" pitchFamily="34" charset="0"/>
              </a:rPr>
              <a:t>About 27,000 lane miles in total; about </a:t>
            </a:r>
            <a:r>
              <a:rPr lang="en-US" altLang="en-US" sz="1100" dirty="0" smtClean="0">
                <a:solidFill>
                  <a:srgbClr val="FF0000"/>
                </a:solidFill>
                <a:latin typeface="Tahoma" panose="020B0604030504040204" pitchFamily="34" charset="0"/>
                <a:ea typeface="Tahoma" panose="020B0604030504040204" pitchFamily="34" charset="0"/>
                <a:cs typeface="Tahoma" panose="020B0604030504040204" pitchFamily="34" charset="0"/>
              </a:rPr>
              <a:t>7,300 lane miles (30%) </a:t>
            </a:r>
            <a:r>
              <a:rPr lang="en-US" altLang="en-US" sz="1100" dirty="0" smtClean="0">
                <a:latin typeface="Tahoma" panose="020B0604030504040204" pitchFamily="34" charset="0"/>
                <a:ea typeface="Tahoma" panose="020B0604030504040204" pitchFamily="34" charset="0"/>
                <a:cs typeface="Tahoma" panose="020B0604030504040204" pitchFamily="34" charset="0"/>
              </a:rPr>
              <a:t>are federal-aid eligible</a:t>
            </a:r>
          </a:p>
          <a:p>
            <a:pPr marL="501803" lvl="1" indent="-376352">
              <a:spcAft>
                <a:spcPct val="20000"/>
              </a:spcAft>
              <a:buFont typeface="Arial" panose="020B0604020202020204" pitchFamily="34" charset="0"/>
              <a:buChar char="•"/>
            </a:pPr>
            <a:r>
              <a:rPr lang="en-US" altLang="en-US" sz="1100" dirty="0" smtClean="0">
                <a:latin typeface="Tahoma" panose="020B0604030504040204" pitchFamily="34" charset="0"/>
                <a:ea typeface="Tahoma" panose="020B0604030504040204" pitchFamily="34" charset="0"/>
                <a:cs typeface="Tahoma" panose="020B0604030504040204" pitchFamily="34" charset="0"/>
              </a:rPr>
              <a:t>About 1,600 highway bridges</a:t>
            </a:r>
            <a:endParaRPr lang="en-US" altLang="en-US" sz="1100" dirty="0">
              <a:latin typeface="Tahoma" panose="020B0604030504040204" pitchFamily="34" charset="0"/>
              <a:ea typeface="Tahoma" panose="020B0604030504040204" pitchFamily="34" charset="0"/>
              <a:cs typeface="Tahoma" panose="020B0604030504040204" pitchFamily="34" charset="0"/>
            </a:endParaRPr>
          </a:p>
          <a:p>
            <a:pPr marL="501803" lvl="1" indent="-376352">
              <a:spcAft>
                <a:spcPct val="20000"/>
              </a:spcAft>
              <a:buFont typeface="Arial" panose="020B0604020202020204" pitchFamily="34" charset="0"/>
              <a:buChar char="•"/>
            </a:pPr>
            <a:r>
              <a:rPr lang="en-US" altLang="en-US" sz="1100" dirty="0">
                <a:latin typeface="Tahoma" panose="020B0604030504040204" pitchFamily="34" charset="0"/>
                <a:ea typeface="Tahoma" panose="020B0604030504040204" pitchFamily="34" charset="0"/>
                <a:cs typeface="Tahoma" panose="020B0604030504040204" pitchFamily="34" charset="0"/>
              </a:rPr>
              <a:t>Modest </a:t>
            </a:r>
            <a:r>
              <a:rPr lang="en-US" altLang="en-US" sz="1100" dirty="0" smtClean="0">
                <a:latin typeface="Tahoma" panose="020B0604030504040204" pitchFamily="34" charset="0"/>
                <a:ea typeface="Tahoma" panose="020B0604030504040204" pitchFamily="34" charset="0"/>
                <a:cs typeface="Tahoma" panose="020B0604030504040204" pitchFamily="34" charset="0"/>
              </a:rPr>
              <a:t>expected growth </a:t>
            </a:r>
            <a:r>
              <a:rPr lang="en-US" altLang="en-US" sz="1100" dirty="0">
                <a:latin typeface="Tahoma" panose="020B0604030504040204" pitchFamily="34" charset="0"/>
                <a:ea typeface="Tahoma" panose="020B0604030504040204" pitchFamily="34" charset="0"/>
                <a:cs typeface="Tahoma" panose="020B0604030504040204" pitchFamily="34" charset="0"/>
              </a:rPr>
              <a:t>in population and employment</a:t>
            </a:r>
          </a:p>
          <a:p>
            <a:pPr marL="501803" lvl="1" indent="-376352" defTabSz="931774">
              <a:spcAft>
                <a:spcPct val="20000"/>
              </a:spcAft>
              <a:buFont typeface="Arial" panose="020B0604020202020204" pitchFamily="34" charset="0"/>
              <a:buChar char="•"/>
              <a:defRPr/>
            </a:pPr>
            <a:r>
              <a:rPr lang="en-US" altLang="en-US" sz="1100" dirty="0">
                <a:latin typeface="Tahoma" panose="020B0604030504040204" pitchFamily="34" charset="0"/>
                <a:ea typeface="Tahoma" panose="020B0604030504040204" pitchFamily="34" charset="0"/>
                <a:cs typeface="Tahoma" panose="020B0604030504040204" pitchFamily="34" charset="0"/>
              </a:rPr>
              <a:t>Diverse land use and development conditions – urban centers to rural </a:t>
            </a:r>
            <a:r>
              <a:rPr lang="en-US" altLang="en-US" sz="1100" dirty="0" smtClean="0">
                <a:latin typeface="Tahoma" panose="020B0604030504040204" pitchFamily="34" charset="0"/>
                <a:ea typeface="Tahoma" panose="020B0604030504040204" pitchFamily="34" charset="0"/>
                <a:cs typeface="Tahoma" panose="020B0604030504040204" pitchFamily="34" charset="0"/>
              </a:rPr>
              <a:t>areas</a:t>
            </a:r>
          </a:p>
          <a:p>
            <a:pPr marL="501803" lvl="1" indent="-376352" defTabSz="931774">
              <a:spcAft>
                <a:spcPct val="20000"/>
              </a:spcAft>
              <a:buFont typeface="Arial" panose="020B0604020202020204" pitchFamily="34" charset="0"/>
              <a:buChar char="•"/>
              <a:defRPr/>
            </a:pPr>
            <a:r>
              <a:rPr lang="en-US" altLang="en-US" sz="1100" dirty="0" smtClean="0">
                <a:latin typeface="Tahoma" panose="020B0604030504040204" pitchFamily="34" charset="0"/>
                <a:ea typeface="Tahoma" panose="020B0604030504040204" pitchFamily="34" charset="0"/>
                <a:cs typeface="Tahoma" panose="020B0604030504040204" pitchFamily="34" charset="0"/>
              </a:rPr>
              <a:t>18 colleges</a:t>
            </a:r>
            <a:r>
              <a:rPr lang="en-US" altLang="en-US" sz="1100" baseline="0" dirty="0" smtClean="0">
                <a:latin typeface="Tahoma" panose="020B0604030504040204" pitchFamily="34" charset="0"/>
                <a:ea typeface="Tahoma" panose="020B0604030504040204" pitchFamily="34" charset="0"/>
                <a:cs typeface="Tahoma" panose="020B0604030504040204" pitchFamily="34" charset="0"/>
              </a:rPr>
              <a:t> and universities with enrollment about 88,0000 students</a:t>
            </a:r>
            <a:endParaRPr lang="en-US" altLang="en-US" sz="1100" dirty="0">
              <a:latin typeface="Tahoma" panose="020B0604030504040204" pitchFamily="34" charset="0"/>
              <a:ea typeface="Tahoma" panose="020B0604030504040204" pitchFamily="34" charset="0"/>
              <a:cs typeface="Tahoma" panose="020B0604030504040204" pitchFamily="34" charset="0"/>
            </a:endParaRPr>
          </a:p>
          <a:p>
            <a:pPr marL="501803" lvl="1" indent="-376352" defTabSz="931774">
              <a:spcAft>
                <a:spcPct val="20000"/>
              </a:spcAft>
              <a:buFont typeface="Arial" panose="020B0604020202020204" pitchFamily="34" charset="0"/>
              <a:buChar char="•"/>
              <a:defRPr/>
            </a:pPr>
            <a:r>
              <a:rPr lang="en-US" altLang="en-US" sz="1100" dirty="0">
                <a:latin typeface="Tahoma" panose="020B0604030504040204" pitchFamily="34" charset="0"/>
                <a:ea typeface="Tahoma" panose="020B0604030504040204" pitchFamily="34" charset="0"/>
                <a:cs typeface="Tahoma" panose="020B0604030504040204" pitchFamily="34" charset="0"/>
              </a:rPr>
              <a:t>Numerous </a:t>
            </a:r>
            <a:r>
              <a:rPr lang="en-US" altLang="en-US" sz="1100" dirty="0" smtClean="0">
                <a:latin typeface="Tahoma" panose="020B0604030504040204" pitchFamily="34" charset="0"/>
                <a:ea typeface="Tahoma" panose="020B0604030504040204" pitchFamily="34" charset="0"/>
                <a:cs typeface="Tahoma" panose="020B0604030504040204" pitchFamily="34" charset="0"/>
              </a:rPr>
              <a:t>historic, cultural, and recreational resources </a:t>
            </a:r>
            <a:r>
              <a:rPr lang="en-US" altLang="en-US" sz="1100" dirty="0">
                <a:latin typeface="Tahoma" panose="020B0604030504040204" pitchFamily="34" charset="0"/>
                <a:ea typeface="Tahoma" panose="020B0604030504040204" pitchFamily="34" charset="0"/>
                <a:cs typeface="Tahoma" panose="020B0604030504040204" pitchFamily="34" charset="0"/>
              </a:rPr>
              <a:t>(Erie </a:t>
            </a:r>
            <a:r>
              <a:rPr lang="en-US" altLang="en-US" sz="1100" dirty="0" smtClean="0">
                <a:latin typeface="Tahoma" panose="020B0604030504040204" pitchFamily="34" charset="0"/>
                <a:ea typeface="Tahoma" panose="020B0604030504040204" pitchFamily="34" charset="0"/>
                <a:cs typeface="Tahoma" panose="020B0604030504040204" pitchFamily="34" charset="0"/>
              </a:rPr>
              <a:t>Canal, </a:t>
            </a:r>
            <a:r>
              <a:rPr lang="en-US" altLang="en-US" sz="1100" dirty="0">
                <a:latin typeface="Tahoma" panose="020B0604030504040204" pitchFamily="34" charset="0"/>
                <a:ea typeface="Tahoma" panose="020B0604030504040204" pitchFamily="34" charset="0"/>
                <a:cs typeface="Tahoma" panose="020B0604030504040204" pitchFamily="34" charset="0"/>
              </a:rPr>
              <a:t>8 of 11 Finger Lakes</a:t>
            </a:r>
            <a:r>
              <a:rPr lang="en-US" altLang="en-US" sz="1100" dirty="0" smtClean="0">
                <a:latin typeface="Tahoma" panose="020B0604030504040204" pitchFamily="34" charset="0"/>
                <a:ea typeface="Tahoma" panose="020B0604030504040204" pitchFamily="34" charset="0"/>
                <a:cs typeface="Tahoma" panose="020B0604030504040204" pitchFamily="34" charset="0"/>
              </a:rPr>
              <a:t>)</a:t>
            </a:r>
            <a:endParaRPr lang="en-US" alt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DFCF399-DB98-456D-94FB-61225CD9183A}" type="slidenum">
              <a:rPr lang="en-US" smtClean="0"/>
              <a:t>3</a:t>
            </a:fld>
            <a:endParaRPr lang="en-US"/>
          </a:p>
        </p:txBody>
      </p:sp>
    </p:spTree>
    <p:extLst>
      <p:ext uri="{BB962C8B-B14F-4D97-AF65-F5344CB8AC3E}">
        <p14:creationId xmlns:p14="http://schemas.microsoft.com/office/powerpoint/2010/main" val="710542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key action is to integrate the report’s findings</a:t>
            </a:r>
            <a:r>
              <a:rPr lang="en-US" baseline="0" dirty="0" smtClean="0"/>
              <a:t> into agency funding plans. The idea is to add an additional data point to help agencies make optimal decisions regarding transportation investments-a preventive maintenance project on a bridge might not make sense if it is not addressing a bridge’s broader hazard vulnerabilities.</a:t>
            </a:r>
            <a:endParaRPr lang="en-US" dirty="0" smtClean="0"/>
          </a:p>
          <a:p>
            <a:endParaRPr lang="en-US" dirty="0" smtClean="0"/>
          </a:p>
          <a:p>
            <a:r>
              <a:rPr lang="en-US" dirty="0" smtClean="0"/>
              <a:t>GTC</a:t>
            </a:r>
            <a:r>
              <a:rPr lang="en-US" baseline="0" dirty="0" smtClean="0"/>
              <a:t> staff is proposing two follow-on projects in next year’s UPWP – a local bridge vulnerability assessment and a regional flood model. The local bridge assessment will give us additional information on local bridges, which were not analyzed as part of the regional vulnerability assessment, and the flood model will address the key challenge of not having good floodplain data, especially for areas outside Monroe County.</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30</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2236817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 any questions?</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31</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07782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LRTP 2035 includes eight “Emerging</a:t>
            </a:r>
            <a:r>
              <a:rPr lang="en-US" baseline="0" dirty="0" smtClean="0"/>
              <a:t> Opportunities and Issues”, which are key planning considerations addressed by the LRTP. One of them is to factor the impacts of climate change into the transportation planning decision-making process by ensuring that the anticipated impacts of climate change, including increased occurrences of severe weather, are factored into asset design and operations. A vulnerability assessment project was developed for inclusion in the UPWP. </a:t>
            </a:r>
          </a:p>
          <a:p>
            <a:endParaRPr lang="en-US" baseline="0" dirty="0" smtClean="0"/>
          </a:p>
          <a:p>
            <a:r>
              <a:rPr lang="en-US" baseline="0" dirty="0" smtClean="0"/>
              <a:t>In the context of climate change, t</a:t>
            </a:r>
            <a:r>
              <a:rPr lang="en-US" dirty="0" smtClean="0"/>
              <a:t>he term mitigation refers to efforts to cut or prevent the emission of greenhouse gases - limiting the magnitude of future warming. It may also encompass attempts to remove greenhouse gases from the atmosphere.</a:t>
            </a:r>
          </a:p>
          <a:p>
            <a:endParaRPr lang="en-US" dirty="0" smtClean="0"/>
          </a:p>
          <a:p>
            <a:r>
              <a:rPr lang="en-US" dirty="0" smtClean="0"/>
              <a:t>It differs from climate change adaptation, which refers to the actions taken to manage the unavoidable impacts of climate change</a:t>
            </a:r>
          </a:p>
          <a:p>
            <a:endParaRPr lang="en-US" dirty="0"/>
          </a:p>
        </p:txBody>
      </p:sp>
      <p:sp>
        <p:nvSpPr>
          <p:cNvPr id="4" name="Slide Number Placeholder 3"/>
          <p:cNvSpPr>
            <a:spLocks noGrp="1"/>
          </p:cNvSpPr>
          <p:nvPr>
            <p:ph type="sldNum" sz="quarter" idx="10"/>
          </p:nvPr>
        </p:nvSpPr>
        <p:spPr/>
        <p:txBody>
          <a:bodyPr/>
          <a:lstStyle/>
          <a:p>
            <a:fld id="{9DFCF399-DB98-456D-94FB-61225CD9183A}" type="slidenum">
              <a:rPr lang="en-US" smtClean="0"/>
              <a:t>4</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168616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 purpose was twofold:</a:t>
            </a:r>
          </a:p>
          <a:p>
            <a:pPr marL="228600" indent="-228600">
              <a:buAutoNum type="arabicPeriod"/>
            </a:pPr>
            <a:r>
              <a:rPr lang="en-US" baseline="0" dirty="0" smtClean="0"/>
              <a:t>Investigate asset vulnerability to hazards.</a:t>
            </a:r>
          </a:p>
          <a:p>
            <a:pPr marL="228600" indent="-228600">
              <a:buAutoNum type="arabicPeriod"/>
            </a:pPr>
            <a:r>
              <a:rPr lang="en-US" baseline="0" dirty="0" smtClean="0"/>
              <a:t>Identify potential solutions.</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5</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91164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00C59-1371-4E8D-A102-FC4FCA11999B}" type="slidenum">
              <a:rPr lang="en-US" smtClean="0"/>
              <a:t>6</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63933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all the agencies that participated in the project steering committee.</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7</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006388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Asset: Broad definition;</a:t>
            </a:r>
            <a:r>
              <a:rPr lang="en-US" baseline="0" dirty="0" smtClean="0"/>
              <a:t> collectively, every item that makes up the transportation system.</a:t>
            </a:r>
            <a:endParaRPr lang="en-US" dirty="0" smtClean="0"/>
          </a:p>
          <a:p>
            <a:endParaRPr lang="en-US" dirty="0" smtClean="0"/>
          </a:p>
          <a:p>
            <a:r>
              <a:rPr lang="en-US" dirty="0" smtClean="0"/>
              <a:t>There </a:t>
            </a:r>
            <a:r>
              <a:rPr lang="en-US" dirty="0" smtClean="0"/>
              <a:t>are four categories of transportation assets:</a:t>
            </a:r>
          </a:p>
          <a:p>
            <a:pPr marL="228600" indent="-228600">
              <a:buAutoNum type="arabicPeriod"/>
            </a:pPr>
            <a:r>
              <a:rPr lang="en-US" dirty="0" smtClean="0"/>
              <a:t>Infrastructure</a:t>
            </a:r>
          </a:p>
          <a:p>
            <a:pPr marL="228600" indent="-228600">
              <a:buAutoNum type="arabicPeriod"/>
            </a:pPr>
            <a:r>
              <a:rPr lang="en-US" dirty="0" smtClean="0"/>
              <a:t>Facilities</a:t>
            </a:r>
          </a:p>
          <a:p>
            <a:pPr marL="228600" indent="-228600">
              <a:buAutoNum type="arabicPeriod"/>
            </a:pPr>
            <a:r>
              <a:rPr lang="en-US" dirty="0" smtClean="0"/>
              <a:t>Equipment</a:t>
            </a:r>
          </a:p>
          <a:p>
            <a:pPr marL="228600" indent="-228600">
              <a:buAutoNum type="arabicPeriod"/>
            </a:pPr>
            <a:r>
              <a:rPr lang="en-US" dirty="0" smtClean="0"/>
              <a:t>Personnel</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8</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313632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DHS Risk Lexicon definition. Resiliency</a:t>
            </a:r>
            <a:r>
              <a:rPr lang="en-US" baseline="0" dirty="0" smtClean="0"/>
              <a:t> focuses on the adaptation process by </a:t>
            </a:r>
            <a:r>
              <a:rPr lang="en-US" b="1" baseline="0" dirty="0" smtClean="0"/>
              <a:t>preparing, withstanding, </a:t>
            </a:r>
            <a:r>
              <a:rPr lang="en-US" b="0" baseline="0" dirty="0" smtClean="0"/>
              <a:t>and</a:t>
            </a:r>
            <a:r>
              <a:rPr lang="en-US" b="1" baseline="0" dirty="0" smtClean="0"/>
              <a:t> recovering </a:t>
            </a:r>
            <a:r>
              <a:rPr lang="en-US" baseline="0" dirty="0" smtClean="0"/>
              <a:t>from hazard impacts.</a:t>
            </a:r>
            <a:endParaRPr lang="en-US" dirty="0" smtClean="0"/>
          </a:p>
          <a:p>
            <a:endParaRPr lang="en-US" dirty="0" smtClean="0"/>
          </a:p>
          <a:p>
            <a:r>
              <a:rPr lang="en-US" dirty="0" smtClean="0"/>
              <a:t>A resiliency program should seek not</a:t>
            </a:r>
            <a:r>
              <a:rPr lang="en-US" baseline="0" dirty="0" smtClean="0"/>
              <a:t> merely to return a system or its components (assets) to the status quo, but enhance them to a “New Normal” – a higher baseline that makes them stronger and more resistant to hazards.</a:t>
            </a:r>
          </a:p>
          <a:p>
            <a:endParaRPr lang="en-US" baseline="0" dirty="0" smtClean="0"/>
          </a:p>
          <a:p>
            <a:r>
              <a:rPr lang="en-US" baseline="0" dirty="0" smtClean="0"/>
              <a:t>Scalability – a resiliency program can be applied to any geography (statewide, regional, county, municipal).</a:t>
            </a:r>
            <a:endParaRPr lang="en-US" dirty="0"/>
          </a:p>
        </p:txBody>
      </p:sp>
      <p:sp>
        <p:nvSpPr>
          <p:cNvPr id="4" name="Slide Number Placeholder 3"/>
          <p:cNvSpPr>
            <a:spLocks noGrp="1"/>
          </p:cNvSpPr>
          <p:nvPr>
            <p:ph type="sldNum" sz="quarter" idx="10"/>
          </p:nvPr>
        </p:nvSpPr>
        <p:spPr/>
        <p:txBody>
          <a:bodyPr/>
          <a:lstStyle/>
          <a:p>
            <a:fld id="{14800C59-1371-4E8D-A102-FC4FCA11999B}" type="slidenum">
              <a:rPr lang="en-US" smtClean="0"/>
              <a:t>9</a:t>
            </a:fld>
            <a:endParaRPr lang="en-US"/>
          </a:p>
        </p:txBody>
      </p:sp>
      <p:sp>
        <p:nvSpPr>
          <p:cNvPr id="5" name="Date Placeholder 4"/>
          <p:cNvSpPr>
            <a:spLocks noGrp="1"/>
          </p:cNvSpPr>
          <p:nvPr>
            <p:ph type="dt" idx="11"/>
          </p:nvPr>
        </p:nvSpPr>
        <p:spPr/>
        <p:txBody>
          <a:bodyPr/>
          <a:lstStyle/>
          <a:p>
            <a:r>
              <a:rPr lang="en-US" smtClean="0"/>
              <a:t>October 18, 2017</a:t>
            </a:r>
            <a:endParaRPr lang="en-US"/>
          </a:p>
        </p:txBody>
      </p:sp>
    </p:spTree>
    <p:extLst>
      <p:ext uri="{BB962C8B-B14F-4D97-AF65-F5344CB8AC3E}">
        <p14:creationId xmlns:p14="http://schemas.microsoft.com/office/powerpoint/2010/main" val="206369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5418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556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5125"/>
            <a:ext cx="2057400" cy="58832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5125"/>
            <a:ext cx="6019800" cy="5883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70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63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73604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0386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49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2974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5096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69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5274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8454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0668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7" name="Rectangle 7"/>
          <p:cNvSpPr>
            <a:spLocks noChangeArrowheads="1"/>
          </p:cNvSpPr>
          <p:nvPr userDrawn="1"/>
        </p:nvSpPr>
        <p:spPr bwMode="auto">
          <a:xfrm>
            <a:off x="0" y="0"/>
            <a:ext cx="9144000" cy="9144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smtClean="0"/>
          </a:p>
        </p:txBody>
      </p:sp>
      <p:pic>
        <p:nvPicPr>
          <p:cNvPr id="1028" name="Picture 9" descr="Captur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00600" y="334963"/>
            <a:ext cx="40624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0" y="6492875"/>
            <a:ext cx="9144000" cy="36512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1400">
                <a:solidFill>
                  <a:schemeClr val="bg1"/>
                </a:solidFill>
                <a:effectLst>
                  <a:outerShdw blurRad="38100" dist="38100" dir="2700000" algn="tl">
                    <a:srgbClr val="000000"/>
                  </a:outerShdw>
                </a:effectLst>
                <a:latin typeface="Tahoma" panose="020B0604030504040204" pitchFamily="34" charset="0"/>
              </a:rPr>
              <a:t>www.gtcmpo.org</a:t>
            </a:r>
            <a:r>
              <a:rPr lang="en-US" sz="1000">
                <a:solidFill>
                  <a:schemeClr val="bg1"/>
                </a:solidFill>
                <a:effectLst>
                  <a:outerShdw blurRad="38100" dist="38100" dir="2700000" algn="tl">
                    <a:srgbClr val="000000"/>
                  </a:outerShdw>
                </a:effectLst>
                <a:latin typeface="Tahoma" panose="020B0604030504040204" pitchFamily="34" charset="0"/>
              </a:rPr>
              <a:t> </a:t>
            </a:r>
            <a:r>
              <a:rPr lang="en-US" sz="1000">
                <a:solidFill>
                  <a:schemeClr val="bg1"/>
                </a:solidFill>
                <a:effectLst>
                  <a:outerShdw blurRad="38100" dist="38100" dir="2700000" algn="tl">
                    <a:srgbClr val="000000"/>
                  </a:outerShdw>
                </a:effectLst>
                <a:latin typeface="Tahoma" panose="020B0604030504040204" pitchFamily="34" charset="0"/>
                <a:sym typeface="Wingdings" panose="05000000000000000000" pitchFamily="2" charset="2"/>
              </a:rPr>
              <a:t></a:t>
            </a:r>
            <a:r>
              <a:rPr lang="en-US" sz="1000">
                <a:solidFill>
                  <a:schemeClr val="bg1"/>
                </a:solidFill>
                <a:effectLst>
                  <a:outerShdw blurRad="38100" dist="38100" dir="2700000" algn="tl">
                    <a:srgbClr val="000000"/>
                  </a:outerShdw>
                </a:effectLst>
                <a:latin typeface="Tahoma" panose="020B0604030504040204" pitchFamily="34" charset="0"/>
              </a:rPr>
              <a:t> </a:t>
            </a:r>
            <a:r>
              <a:rPr lang="en-US" sz="1400">
                <a:solidFill>
                  <a:schemeClr val="bg1"/>
                </a:solidFill>
                <a:effectLst>
                  <a:outerShdw blurRad="38100" dist="38100" dir="2700000" algn="tl">
                    <a:srgbClr val="000000"/>
                  </a:outerShdw>
                </a:effectLst>
                <a:latin typeface="Tahoma" panose="020B0604030504040204" pitchFamily="34" charset="0"/>
              </a:rPr>
              <a:t>50 West Main Street-Suite 8112, Rochester NY 14614</a:t>
            </a:r>
            <a:r>
              <a:rPr lang="en-US" sz="1000">
                <a:solidFill>
                  <a:schemeClr val="bg1"/>
                </a:solidFill>
                <a:effectLst>
                  <a:outerShdw blurRad="38100" dist="38100" dir="2700000" algn="tl">
                    <a:srgbClr val="000000"/>
                  </a:outerShdw>
                </a:effectLst>
                <a:latin typeface="Tahoma" panose="020B0604030504040204" pitchFamily="34" charset="0"/>
              </a:rPr>
              <a:t> </a:t>
            </a:r>
            <a:r>
              <a:rPr lang="en-US" sz="1000">
                <a:solidFill>
                  <a:schemeClr val="bg1"/>
                </a:solidFill>
                <a:effectLst>
                  <a:outerShdw blurRad="38100" dist="38100" dir="2700000" algn="tl">
                    <a:srgbClr val="000000"/>
                  </a:outerShdw>
                </a:effectLst>
                <a:latin typeface="Tahoma" panose="020B0604030504040204" pitchFamily="34" charset="0"/>
                <a:sym typeface="Wingdings" panose="05000000000000000000" pitchFamily="2" charset="2"/>
              </a:rPr>
              <a:t></a:t>
            </a:r>
            <a:r>
              <a:rPr lang="en-US" sz="1000">
                <a:solidFill>
                  <a:schemeClr val="bg1"/>
                </a:solidFill>
                <a:effectLst>
                  <a:outerShdw blurRad="38100" dist="38100" dir="2700000" algn="tl">
                    <a:srgbClr val="000000"/>
                  </a:outerShdw>
                </a:effectLst>
                <a:latin typeface="Tahoma" panose="020B0604030504040204" pitchFamily="34" charset="0"/>
              </a:rPr>
              <a:t> </a:t>
            </a:r>
            <a:r>
              <a:rPr lang="en-US" sz="1400">
                <a:solidFill>
                  <a:schemeClr val="bg1"/>
                </a:solidFill>
                <a:effectLst>
                  <a:outerShdw blurRad="38100" dist="38100" dir="2700000" algn="tl">
                    <a:srgbClr val="000000"/>
                  </a:outerShdw>
                </a:effectLst>
                <a:latin typeface="Tahoma" panose="020B0604030504040204" pitchFamily="34" charset="0"/>
              </a:rPr>
              <a:t>@gtcmpo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defRPr sz="2400" kern="1200">
          <a:solidFill>
            <a:schemeClr val="accent2"/>
          </a:solidFill>
          <a:latin typeface="+mn-lt"/>
          <a:ea typeface="+mn-ea"/>
          <a:cs typeface="+mn-cs"/>
        </a:defRPr>
      </a:lvl1pPr>
      <a:lvl2pPr marL="798513" indent="-341313" algn="l" rtl="0" eaLnBrk="0" fontAlgn="base" hangingPunct="0">
        <a:spcBef>
          <a:spcPct val="20000"/>
        </a:spcBef>
        <a:spcAft>
          <a:spcPct val="0"/>
        </a:spcAft>
        <a:buFont typeface="Wingdings" panose="05000000000000000000" pitchFamily="2" charset="2"/>
        <a:buChar char="Ø"/>
        <a:defRPr sz="2200" kern="1200">
          <a:solidFill>
            <a:schemeClr val="accent2"/>
          </a:solidFill>
          <a:latin typeface="+mn-lt"/>
          <a:ea typeface="+mn-ea"/>
          <a:cs typeface="+mn-cs"/>
        </a:defRPr>
      </a:lvl2pPr>
      <a:lvl3pPr marL="1262063" indent="-233363" algn="l" rtl="0" eaLnBrk="0" fontAlgn="base" hangingPunct="0">
        <a:spcBef>
          <a:spcPct val="20000"/>
        </a:spcBef>
        <a:spcAft>
          <a:spcPct val="0"/>
        </a:spcAft>
        <a:buSzPct val="75000"/>
        <a:buFont typeface="Wingdings" panose="05000000000000000000" pitchFamily="2" charset="2"/>
        <a:buChar char="q"/>
        <a:defRPr sz="2000" kern="1200">
          <a:solidFill>
            <a:schemeClr val="accent2"/>
          </a:solidFill>
          <a:latin typeface="+mn-lt"/>
          <a:ea typeface="+mn-ea"/>
          <a:cs typeface="+mn-cs"/>
        </a:defRPr>
      </a:lvl3pPr>
      <a:lvl4pPr marL="1766888" indent="-228600" algn="l" rtl="0" eaLnBrk="0" fontAlgn="base" hangingPunct="0">
        <a:spcBef>
          <a:spcPct val="20000"/>
        </a:spcBef>
        <a:spcAft>
          <a:spcPct val="0"/>
        </a:spcAft>
        <a:buChar char="–"/>
        <a:defRPr sz="2000" kern="1200">
          <a:solidFill>
            <a:schemeClr val="tx1"/>
          </a:solidFill>
          <a:latin typeface="+mj-lt"/>
          <a:ea typeface="+mn-ea"/>
          <a:cs typeface="+mn-cs"/>
        </a:defRPr>
      </a:lvl4pPr>
      <a:lvl5pPr marL="2109788" indent="-228600" algn="l" rtl="0" eaLnBrk="0" fontAlgn="base" hangingPunct="0">
        <a:spcBef>
          <a:spcPct val="20000"/>
        </a:spcBef>
        <a:spcAft>
          <a:spcPct val="0"/>
        </a:spcAft>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body" idx="1"/>
          </p:nvPr>
        </p:nvSpPr>
        <p:spPr>
          <a:xfrm>
            <a:off x="457200" y="1143000"/>
            <a:ext cx="8229600" cy="1244876"/>
          </a:xfrm>
        </p:spPr>
        <p:txBody>
          <a:bodyPr/>
          <a:lstStyle/>
          <a:p>
            <a:pPr marL="115888" indent="-115888" algn="ctr" eaLnBrk="1" hangingPunct="1"/>
            <a:r>
              <a:rPr lang="en-US" sz="2800" b="1" dirty="0">
                <a:solidFill>
                  <a:srgbClr val="000066"/>
                </a:solidFill>
              </a:rPr>
              <a:t>Assessing </a:t>
            </a:r>
            <a:r>
              <a:rPr lang="en-US" sz="2800" b="1" dirty="0" smtClean="0">
                <a:solidFill>
                  <a:srgbClr val="000066"/>
                </a:solidFill>
              </a:rPr>
              <a:t>Transportation Asset  Vulnerability to Hazard Impacts in the Genesee-Finger </a:t>
            </a:r>
            <a:r>
              <a:rPr lang="en-US" sz="2800" b="1" dirty="0">
                <a:solidFill>
                  <a:srgbClr val="000066"/>
                </a:solidFill>
              </a:rPr>
              <a:t>L</a:t>
            </a:r>
            <a:r>
              <a:rPr lang="en-US" sz="2800" b="1" dirty="0" smtClean="0">
                <a:solidFill>
                  <a:srgbClr val="000066"/>
                </a:solidFill>
              </a:rPr>
              <a:t>akes Region</a:t>
            </a:r>
          </a:p>
          <a:p>
            <a:pPr algn="ctr" eaLnBrk="1" hangingPunct="1"/>
            <a:endParaRPr lang="en-US" sz="3600" b="1" dirty="0" smtClean="0">
              <a:solidFill>
                <a:srgbClr val="000066"/>
              </a:solidFill>
            </a:endParaRPr>
          </a:p>
          <a:p>
            <a:pPr algn="ctr" eaLnBrk="1" hangingPunct="1"/>
            <a:endParaRPr lang="en-US" sz="3600" b="1" dirty="0" smtClean="0">
              <a:solidFill>
                <a:srgbClr val="000066"/>
              </a:solidFill>
            </a:endParaRPr>
          </a:p>
          <a:p>
            <a:pPr algn="ctr" eaLnBrk="1" hangingPunct="1"/>
            <a:endParaRPr lang="en-US" sz="3600" b="1" dirty="0" smtClean="0">
              <a:solidFill>
                <a:srgbClr val="000066"/>
              </a:solidFill>
            </a:endParaRPr>
          </a:p>
          <a:p>
            <a:pPr algn="ctr" eaLnBrk="1" hangingPunct="1"/>
            <a:endParaRPr lang="en-US" sz="3600" b="1" dirty="0" smtClean="0">
              <a:solidFill>
                <a:srgbClr val="000066"/>
              </a:solidFill>
            </a:endParaRPr>
          </a:p>
        </p:txBody>
      </p:sp>
      <p:sp>
        <p:nvSpPr>
          <p:cNvPr id="2054" name="Rectangle 5"/>
          <p:cNvSpPr txBox="1">
            <a:spLocks noChangeArrowheads="1"/>
          </p:cNvSpPr>
          <p:nvPr/>
        </p:nvSpPr>
        <p:spPr bwMode="auto">
          <a:xfrm>
            <a:off x="457200" y="5187950"/>
            <a:ext cx="8229600"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accent2"/>
                </a:solidFill>
                <a:latin typeface="Tahoma" panose="020B0604030504040204" pitchFamily="34" charset="0"/>
                <a:cs typeface="Arial" panose="020B0604020202020204" pitchFamily="34" charset="0"/>
              </a:defRPr>
            </a:lvl1pPr>
            <a:lvl2pPr marL="798513" indent="-341313">
              <a:spcBef>
                <a:spcPct val="20000"/>
              </a:spcBef>
              <a:buFont typeface="Wingdings" panose="05000000000000000000" pitchFamily="2" charset="2"/>
              <a:buChar char="Ø"/>
              <a:defRPr sz="2200">
                <a:solidFill>
                  <a:schemeClr val="accent2"/>
                </a:solidFill>
                <a:latin typeface="Tahoma" panose="020B0604030504040204" pitchFamily="34" charset="0"/>
                <a:cs typeface="Arial" panose="020B0604020202020204" pitchFamily="34" charset="0"/>
              </a:defRPr>
            </a:lvl2pPr>
            <a:lvl3pPr marL="1262063" indent="-233363">
              <a:spcBef>
                <a:spcPct val="20000"/>
              </a:spcBef>
              <a:buSzPct val="75000"/>
              <a:buFont typeface="Wingdings" panose="05000000000000000000" pitchFamily="2" charset="2"/>
              <a:buChar char="q"/>
              <a:defRPr sz="2000">
                <a:solidFill>
                  <a:schemeClr val="accent2"/>
                </a:solidFill>
                <a:latin typeface="Tahoma" panose="020B0604030504040204" pitchFamily="34" charset="0"/>
                <a:cs typeface="Arial" panose="020B0604020202020204" pitchFamily="34" charset="0"/>
              </a:defRPr>
            </a:lvl3pPr>
            <a:lvl4pPr marL="1766888"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1097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669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241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813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9385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smtClean="0">
                <a:solidFill>
                  <a:srgbClr val="000066"/>
                </a:solidFill>
              </a:rPr>
              <a:t>Joseph M. Bovenzi, AICP	Frederick A. Frank, LEED AP BD+C</a:t>
            </a:r>
            <a:endParaRPr lang="en-US" sz="2000" b="1" dirty="0">
              <a:solidFill>
                <a:srgbClr val="000066"/>
              </a:solidFill>
            </a:endParaRPr>
          </a:p>
          <a:p>
            <a:pPr algn="ctr" eaLnBrk="1" hangingPunct="1"/>
            <a:r>
              <a:rPr lang="en-US" sz="2000" b="1" dirty="0" smtClean="0">
                <a:solidFill>
                  <a:srgbClr val="000066"/>
                </a:solidFill>
              </a:rPr>
              <a:t>AMPO Annual Conference – Savannah, Georgia</a:t>
            </a:r>
            <a:endParaRPr lang="en-US" sz="2000" b="1" dirty="0">
              <a:solidFill>
                <a:srgbClr val="000066"/>
              </a:solidFill>
            </a:endParaRPr>
          </a:p>
          <a:p>
            <a:pPr algn="ctr" eaLnBrk="1" hangingPunct="1"/>
            <a:r>
              <a:rPr lang="en-US" sz="2000" b="1" dirty="0" smtClean="0">
                <a:solidFill>
                  <a:srgbClr val="000066"/>
                </a:solidFill>
              </a:rPr>
              <a:t>October 18, 2017</a:t>
            </a:r>
            <a:endParaRPr lang="en-US" sz="2000" b="1" dirty="0">
              <a:solidFill>
                <a:srgbClr val="000066"/>
              </a:solidFill>
            </a:endParaRPr>
          </a:p>
        </p:txBody>
      </p:sp>
      <p:pic>
        <p:nvPicPr>
          <p:cNvPr id="3" name="Picture 2"/>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502" y="2640780"/>
            <a:ext cx="3044952" cy="2286000"/>
          </a:xfrm>
          <a:prstGeom prst="rect">
            <a:avLst/>
          </a:prstGeom>
        </p:spPr>
      </p:pic>
      <p:sp>
        <p:nvSpPr>
          <p:cNvPr id="7" name="TextBox 6"/>
          <p:cNvSpPr txBox="1"/>
          <p:nvPr/>
        </p:nvSpPr>
        <p:spPr>
          <a:xfrm>
            <a:off x="0" y="4648200"/>
            <a:ext cx="1295400" cy="246221"/>
          </a:xfrm>
          <a:prstGeom prst="rect">
            <a:avLst/>
          </a:prstGeom>
          <a:noFill/>
        </p:spPr>
        <p:txBody>
          <a:bodyPr wrap="square" rtlCol="0">
            <a:spAutoFit/>
          </a:bodyPr>
          <a:lstStyle/>
          <a:p>
            <a:r>
              <a:rPr lang="en-US" sz="1000" dirty="0" smtClean="0">
                <a:latin typeface="+mn-lt"/>
              </a:rPr>
              <a:t>FEMA News Photo</a:t>
            </a:r>
            <a:endParaRPr lang="en-US" sz="1000" dirty="0">
              <a:latin typeface="+mn-lt"/>
            </a:endParaRPr>
          </a:p>
        </p:txBody>
      </p:sp>
      <p:pic>
        <p:nvPicPr>
          <p:cNvPr id="10" name="Picture 9"/>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081304" y="2640586"/>
            <a:ext cx="3044952" cy="2286000"/>
          </a:xfrm>
          <a:prstGeom prst="rect">
            <a:avLst/>
          </a:prstGeom>
        </p:spPr>
      </p:pic>
      <p:sp>
        <p:nvSpPr>
          <p:cNvPr id="11" name="Rectangle 10"/>
          <p:cNvSpPr/>
          <p:nvPr/>
        </p:nvSpPr>
        <p:spPr>
          <a:xfrm>
            <a:off x="6081304" y="4654289"/>
            <a:ext cx="1822579" cy="246221"/>
          </a:xfrm>
          <a:prstGeom prst="rect">
            <a:avLst/>
          </a:prstGeom>
        </p:spPr>
        <p:txBody>
          <a:bodyPr wrap="square">
            <a:spAutoFit/>
          </a:bodyPr>
          <a:lstStyle/>
          <a:p>
            <a:r>
              <a:rPr lang="en-US" sz="1000" dirty="0" smtClean="0"/>
              <a:t>FEMA/Michael Rieger</a:t>
            </a:r>
            <a:endParaRPr lang="en-US" sz="1000" dirty="0"/>
          </a:p>
        </p:txBody>
      </p:sp>
      <p:pic>
        <p:nvPicPr>
          <p:cNvPr id="12" name="Picture 11"/>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036352" y="2640586"/>
            <a:ext cx="3044952" cy="2286000"/>
          </a:xfrm>
          <a:prstGeom prst="rect">
            <a:avLst/>
          </a:prstGeom>
        </p:spPr>
      </p:pic>
      <p:sp>
        <p:nvSpPr>
          <p:cNvPr id="15" name="Rectangle 14"/>
          <p:cNvSpPr/>
          <p:nvPr/>
        </p:nvSpPr>
        <p:spPr>
          <a:xfrm>
            <a:off x="3040450" y="4689019"/>
            <a:ext cx="1822579" cy="246221"/>
          </a:xfrm>
          <a:prstGeom prst="rect">
            <a:avLst/>
          </a:prstGeom>
        </p:spPr>
        <p:txBody>
          <a:bodyPr wrap="square">
            <a:spAutoFit/>
          </a:bodyPr>
          <a:lstStyle/>
          <a:p>
            <a:r>
              <a:rPr lang="en-US" sz="1000" dirty="0" smtClean="0"/>
              <a:t>FEMA/Jocelyn Augustino</a:t>
            </a:r>
            <a:endParaRPr lang="en-US" sz="1000" dirty="0"/>
          </a:p>
        </p:txBody>
      </p:sp>
    </p:spTree>
    <p:extLst>
      <p:ext uri="{BB962C8B-B14F-4D97-AF65-F5344CB8AC3E}">
        <p14:creationId xmlns:p14="http://schemas.microsoft.com/office/powerpoint/2010/main" val="2501681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66800"/>
            <a:ext cx="8382000" cy="5121402"/>
          </a:xfrm>
          <a:prstGeom prst="rect">
            <a:avLst/>
          </a:prstGeom>
        </p:spPr>
        <p:txBody>
          <a:bodyPr wrap="square">
            <a:spAutoFit/>
          </a:bodyPr>
          <a:lstStyle/>
          <a:p>
            <a:pPr marL="342900" lvl="0" indent="-342900" eaLnBrk="1" hangingPunct="1">
              <a:spcBef>
                <a:spcPct val="20000"/>
              </a:spcBef>
              <a:spcAft>
                <a:spcPts val="600"/>
              </a:spcAft>
            </a:pPr>
            <a:r>
              <a:rPr lang="en-US" sz="2400" b="1" dirty="0" smtClean="0">
                <a:solidFill>
                  <a:srgbClr val="000066"/>
                </a:solidFill>
                <a:latin typeface="Tahoma"/>
                <a:cs typeface="Arial"/>
              </a:rPr>
              <a:t>Vulnerability</a:t>
            </a:r>
            <a:endParaRPr lang="en-US" sz="2400" b="1" dirty="0">
              <a:solidFill>
                <a:srgbClr val="000066"/>
              </a:solidFill>
              <a:latin typeface="Tahoma"/>
              <a:cs typeface="Arial"/>
            </a:endParaRPr>
          </a:p>
          <a:p>
            <a:pPr marL="798513" lvl="1" indent="-341313" eaLnBrk="1" hangingPunct="1">
              <a:spcBef>
                <a:spcPct val="20000"/>
              </a:spcBef>
              <a:spcAft>
                <a:spcPts val="600"/>
              </a:spcAft>
              <a:buFont typeface="Wingdings" panose="05000000000000000000" pitchFamily="2" charset="2"/>
              <a:buChar char="Ø"/>
            </a:pPr>
            <a:r>
              <a:rPr lang="en-US" sz="2200" b="1" dirty="0" smtClean="0">
                <a:solidFill>
                  <a:srgbClr val="000066"/>
                </a:solidFill>
                <a:latin typeface="Tahoma"/>
                <a:cs typeface="Arial"/>
              </a:rPr>
              <a:t>Physical feature or operational attribute that renders an asset open to deliberate harm or susceptible to a hazard</a:t>
            </a:r>
          </a:p>
          <a:p>
            <a:pPr marL="1257300" lvl="2" indent="-452438" eaLnBrk="1" hangingPunct="1">
              <a:spcBef>
                <a:spcPct val="20000"/>
              </a:spcBef>
              <a:spcAft>
                <a:spcPts val="600"/>
              </a:spcAft>
              <a:buFont typeface="Wingdings" panose="05000000000000000000" pitchFamily="2" charset="2"/>
              <a:buChar char="q"/>
            </a:pPr>
            <a:r>
              <a:rPr lang="en-US" sz="2000" b="1" dirty="0" smtClean="0">
                <a:solidFill>
                  <a:srgbClr val="000066"/>
                </a:solidFill>
                <a:latin typeface="Tahoma"/>
                <a:cs typeface="Arial"/>
              </a:rPr>
              <a:t>Location</a:t>
            </a:r>
          </a:p>
          <a:p>
            <a:pPr marL="1257300" lvl="2" indent="-452438" eaLnBrk="1" hangingPunct="1">
              <a:spcBef>
                <a:spcPct val="20000"/>
              </a:spcBef>
              <a:spcAft>
                <a:spcPts val="600"/>
              </a:spcAft>
              <a:buFont typeface="Wingdings" panose="05000000000000000000" pitchFamily="2" charset="2"/>
              <a:buChar char="q"/>
            </a:pPr>
            <a:r>
              <a:rPr lang="en-US" sz="2000" b="1" dirty="0" smtClean="0">
                <a:solidFill>
                  <a:srgbClr val="000066"/>
                </a:solidFill>
                <a:latin typeface="Tahoma"/>
                <a:cs typeface="Arial"/>
              </a:rPr>
              <a:t>Design </a:t>
            </a:r>
          </a:p>
          <a:p>
            <a:pPr marL="1257300" lvl="2" indent="-452438" eaLnBrk="1" hangingPunct="1">
              <a:spcBef>
                <a:spcPct val="20000"/>
              </a:spcBef>
              <a:spcAft>
                <a:spcPts val="600"/>
              </a:spcAft>
              <a:buFont typeface="Wingdings" panose="05000000000000000000" pitchFamily="2" charset="2"/>
              <a:buChar char="q"/>
            </a:pPr>
            <a:r>
              <a:rPr lang="en-US" sz="2000" b="1" dirty="0" smtClean="0">
                <a:solidFill>
                  <a:srgbClr val="000066"/>
                </a:solidFill>
                <a:latin typeface="Tahoma"/>
                <a:cs typeface="Arial"/>
              </a:rPr>
              <a:t>Operation</a:t>
            </a:r>
          </a:p>
          <a:p>
            <a:pPr marL="1257300" lvl="2" indent="-342900" eaLnBrk="1" hangingPunct="1">
              <a:spcBef>
                <a:spcPct val="20000"/>
              </a:spcBef>
              <a:spcAft>
                <a:spcPts val="600"/>
              </a:spcAft>
              <a:buFont typeface="Wingdings" panose="05000000000000000000" pitchFamily="2" charset="2"/>
              <a:buChar char="q"/>
            </a:pPr>
            <a:endParaRPr lang="en-US" sz="2000" b="1" dirty="0" smtClean="0">
              <a:solidFill>
                <a:srgbClr val="000066"/>
              </a:solidFill>
              <a:latin typeface="Tahoma"/>
              <a:cs typeface="Arial"/>
            </a:endParaRPr>
          </a:p>
          <a:p>
            <a:pPr lvl="2" eaLnBrk="1" hangingPunct="1">
              <a:spcBef>
                <a:spcPct val="20000"/>
              </a:spcBef>
              <a:spcAft>
                <a:spcPts val="600"/>
              </a:spcAft>
            </a:pPr>
            <a:endParaRPr lang="en-US" sz="2000" b="1" dirty="0">
              <a:solidFill>
                <a:srgbClr val="000066"/>
              </a:solidFill>
              <a:latin typeface="Tahoma"/>
              <a:cs typeface="Arial"/>
            </a:endParaRPr>
          </a:p>
          <a:p>
            <a:pPr lvl="2" eaLnBrk="1" hangingPunct="1">
              <a:spcBef>
                <a:spcPct val="20000"/>
              </a:spcBef>
              <a:spcAft>
                <a:spcPts val="600"/>
              </a:spcAft>
            </a:pPr>
            <a:endParaRPr lang="en-US" sz="2000" b="1" dirty="0">
              <a:solidFill>
                <a:srgbClr val="000066"/>
              </a:solidFill>
              <a:latin typeface="Tahoma"/>
              <a:cs typeface="Arial"/>
            </a:endParaRPr>
          </a:p>
          <a:p>
            <a:pPr marL="801688" lvl="2" indent="-336550" eaLnBrk="1" hangingPunct="1">
              <a:spcBef>
                <a:spcPct val="20000"/>
              </a:spcBef>
              <a:spcAft>
                <a:spcPts val="600"/>
              </a:spcAft>
              <a:buFont typeface="Wingdings" panose="05000000000000000000" pitchFamily="2" charset="2"/>
              <a:buChar char="Ø"/>
            </a:pPr>
            <a:r>
              <a:rPr lang="en-US" sz="2200" b="1" dirty="0" smtClean="0">
                <a:solidFill>
                  <a:srgbClr val="000066"/>
                </a:solidFill>
                <a:latin typeface="Tahoma"/>
                <a:cs typeface="Arial"/>
              </a:rPr>
              <a:t>Vulnerability Assessment – Process of identifying system/asset vulnerabilities</a:t>
            </a:r>
            <a:endParaRPr lang="en-US" sz="2200" b="1" dirty="0">
              <a:solidFill>
                <a:srgbClr val="000066"/>
              </a:solidFill>
              <a:latin typeface="Tahoma"/>
              <a:cs typeface="Aria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7823"/>
          <a:stretch/>
        </p:blipFill>
        <p:spPr>
          <a:xfrm>
            <a:off x="3613245" y="2819400"/>
            <a:ext cx="4572000" cy="2495983"/>
          </a:xfrm>
          <a:prstGeom prst="rect">
            <a:avLst/>
          </a:prstGeom>
        </p:spPr>
      </p:pic>
      <p:sp>
        <p:nvSpPr>
          <p:cNvPr id="4" name="Rectangle 3"/>
          <p:cNvSpPr/>
          <p:nvPr/>
        </p:nvSpPr>
        <p:spPr>
          <a:xfrm>
            <a:off x="7010400" y="5046416"/>
            <a:ext cx="1371600" cy="246221"/>
          </a:xfrm>
          <a:prstGeom prst="rect">
            <a:avLst/>
          </a:prstGeom>
        </p:spPr>
        <p:txBody>
          <a:bodyPr wrap="square">
            <a:spAutoFit/>
          </a:bodyPr>
          <a:lstStyle/>
          <a:p>
            <a:pPr lvl="0"/>
            <a:r>
              <a:rPr lang="en-US" sz="1000" dirty="0" smtClean="0">
                <a:solidFill>
                  <a:srgbClr val="FFFFFF"/>
                </a:solidFill>
              </a:rPr>
              <a:t>FEMA/Elissa Jun</a:t>
            </a:r>
            <a:endParaRPr lang="en-US" sz="1000" dirty="0">
              <a:solidFill>
                <a:srgbClr val="FFFFFF"/>
              </a:solidFill>
            </a:endParaRPr>
          </a:p>
        </p:txBody>
      </p:sp>
    </p:spTree>
    <p:extLst>
      <p:ext uri="{BB962C8B-B14F-4D97-AF65-F5344CB8AC3E}">
        <p14:creationId xmlns:p14="http://schemas.microsoft.com/office/powerpoint/2010/main" val="1638168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15636" y="1828800"/>
            <a:ext cx="8271163" cy="4495800"/>
          </a:xfrm>
        </p:spPr>
        <p:txBody>
          <a:bodyPr>
            <a:normAutofit/>
          </a:bodyPr>
          <a:lstStyle/>
          <a:p>
            <a:pPr marL="341313" indent="-341313">
              <a:spcAft>
                <a:spcPts val="1200"/>
              </a:spcAft>
              <a:buAutoNum type="arabicPeriod"/>
            </a:pPr>
            <a:r>
              <a:rPr lang="en-US" sz="2000" b="1" dirty="0" smtClean="0">
                <a:solidFill>
                  <a:srgbClr val="002060"/>
                </a:solidFill>
              </a:rPr>
              <a:t>Identify a community’s or region’s critical transportation assets   </a:t>
            </a:r>
            <a:r>
              <a:rPr lang="en-US" sz="2000" b="1" dirty="0" smtClean="0">
                <a:solidFill>
                  <a:srgbClr val="00B0F0"/>
                </a:solidFill>
              </a:rPr>
              <a:t>(Inventory Assets)</a:t>
            </a:r>
          </a:p>
          <a:p>
            <a:pPr lvl="0">
              <a:spcAft>
                <a:spcPts val="1200"/>
              </a:spcAft>
            </a:pPr>
            <a:r>
              <a:rPr lang="en-US" sz="2000" b="1" dirty="0" smtClean="0">
                <a:solidFill>
                  <a:srgbClr val="002060"/>
                </a:solidFill>
              </a:rPr>
              <a:t>2. Identify the natural and human-caused hazards that can impact that critical assets   </a:t>
            </a:r>
            <a:r>
              <a:rPr lang="en-US" sz="2000" b="1" dirty="0" smtClean="0">
                <a:solidFill>
                  <a:srgbClr val="00B0F0"/>
                </a:solidFill>
              </a:rPr>
              <a:t>(Hazard Extents)</a:t>
            </a:r>
          </a:p>
          <a:p>
            <a:pPr>
              <a:spcAft>
                <a:spcPts val="1200"/>
              </a:spcAft>
            </a:pPr>
            <a:r>
              <a:rPr lang="en-US" sz="2000" b="1" dirty="0">
                <a:solidFill>
                  <a:srgbClr val="002060"/>
                </a:solidFill>
              </a:rPr>
              <a:t>3. Understand the consequences of hazard events on your transportation </a:t>
            </a:r>
            <a:r>
              <a:rPr lang="en-US" sz="2000" b="1" dirty="0" smtClean="0">
                <a:solidFill>
                  <a:srgbClr val="002060"/>
                </a:solidFill>
              </a:rPr>
              <a:t>assets   </a:t>
            </a:r>
            <a:r>
              <a:rPr lang="en-US" sz="2000" b="1" dirty="0" smtClean="0">
                <a:solidFill>
                  <a:srgbClr val="00B0F0"/>
                </a:solidFill>
              </a:rPr>
              <a:t>(Hazard Impacts)</a:t>
            </a:r>
            <a:endParaRPr lang="en-US" sz="2000" b="1" dirty="0">
              <a:solidFill>
                <a:srgbClr val="00B0F0"/>
              </a:solidFill>
            </a:endParaRPr>
          </a:p>
          <a:p>
            <a:pPr>
              <a:spcAft>
                <a:spcPts val="1200"/>
              </a:spcAft>
            </a:pPr>
            <a:r>
              <a:rPr lang="en-US" sz="2000" b="1" dirty="0">
                <a:solidFill>
                  <a:srgbClr val="002060"/>
                </a:solidFill>
              </a:rPr>
              <a:t>4. Prioritize transportation assets that are most vulnerable to hazard </a:t>
            </a:r>
            <a:r>
              <a:rPr lang="en-US" sz="2000" b="1" dirty="0" smtClean="0">
                <a:solidFill>
                  <a:srgbClr val="002060"/>
                </a:solidFill>
              </a:rPr>
              <a:t>events   </a:t>
            </a:r>
            <a:r>
              <a:rPr lang="en-US" sz="2000" b="1" dirty="0" smtClean="0">
                <a:solidFill>
                  <a:srgbClr val="00B0F0"/>
                </a:solidFill>
              </a:rPr>
              <a:t>(Prioritize Assets)</a:t>
            </a:r>
          </a:p>
          <a:p>
            <a:pPr>
              <a:spcAft>
                <a:spcPts val="1200"/>
              </a:spcAft>
            </a:pPr>
            <a:r>
              <a:rPr lang="en-US" sz="2000" b="1" dirty="0">
                <a:solidFill>
                  <a:srgbClr val="002060"/>
                </a:solidFill>
              </a:rPr>
              <a:t>5. Develop strategies to avoid or minimize impacts to vulnerable </a:t>
            </a:r>
            <a:r>
              <a:rPr lang="en-US" sz="2000" b="1" dirty="0" smtClean="0">
                <a:solidFill>
                  <a:srgbClr val="002060"/>
                </a:solidFill>
              </a:rPr>
              <a:t>assets   </a:t>
            </a:r>
            <a:r>
              <a:rPr lang="en-US" sz="2000" b="1" dirty="0" smtClean="0">
                <a:solidFill>
                  <a:srgbClr val="00B0F0"/>
                </a:solidFill>
              </a:rPr>
              <a:t>(Strategies)</a:t>
            </a:r>
            <a:endParaRPr lang="en-US" sz="2000" b="1" dirty="0">
              <a:solidFill>
                <a:srgbClr val="00B0F0"/>
              </a:solidFill>
            </a:endParaRPr>
          </a:p>
          <a:p>
            <a:pPr>
              <a:spcAft>
                <a:spcPts val="600"/>
              </a:spcAft>
            </a:pPr>
            <a:endParaRPr lang="en-US" sz="2000" b="1" dirty="0">
              <a:solidFill>
                <a:srgbClr val="002060"/>
              </a:solidFill>
            </a:endParaRPr>
          </a:p>
          <a:p>
            <a:pPr lvl="0">
              <a:spcAft>
                <a:spcPts val="600"/>
              </a:spcAft>
            </a:pPr>
            <a:endParaRPr lang="en-US" sz="2000" b="1" dirty="0" smtClean="0">
              <a:solidFill>
                <a:srgbClr val="002060"/>
              </a:solidFill>
            </a:endParaRPr>
          </a:p>
          <a:p>
            <a:pPr lvl="0">
              <a:spcAft>
                <a:spcPts val="600"/>
              </a:spcAft>
            </a:pPr>
            <a:endParaRPr lang="en-US" sz="1400" b="1" dirty="0" smtClean="0">
              <a:solidFill>
                <a:srgbClr val="002060"/>
              </a:solidFill>
            </a:endParaRPr>
          </a:p>
        </p:txBody>
      </p:sp>
      <p:sp>
        <p:nvSpPr>
          <p:cNvPr id="6" name="Rectangle 5"/>
          <p:cNvSpPr/>
          <p:nvPr/>
        </p:nvSpPr>
        <p:spPr>
          <a:xfrm>
            <a:off x="304800" y="1066800"/>
            <a:ext cx="7747634" cy="461665"/>
          </a:xfrm>
          <a:prstGeom prst="rect">
            <a:avLst/>
          </a:prstGeom>
        </p:spPr>
        <p:txBody>
          <a:bodyPr wrap="none">
            <a:spAutoFit/>
          </a:bodyPr>
          <a:lstStyle/>
          <a:p>
            <a:r>
              <a:rPr lang="en-US" sz="2400" b="1" dirty="0" smtClean="0">
                <a:solidFill>
                  <a:srgbClr val="002060"/>
                </a:solidFill>
                <a:latin typeface="+mn-lt"/>
              </a:rPr>
              <a:t>Transportation Vulnerability Assessment Process</a:t>
            </a:r>
          </a:p>
        </p:txBody>
      </p:sp>
      <p:sp>
        <p:nvSpPr>
          <p:cNvPr id="8" name="Rectangle 7"/>
          <p:cNvSpPr/>
          <p:nvPr/>
        </p:nvSpPr>
        <p:spPr>
          <a:xfrm>
            <a:off x="6902449" y="6052221"/>
            <a:ext cx="1576316" cy="246221"/>
          </a:xfrm>
          <a:prstGeom prst="rect">
            <a:avLst/>
          </a:prstGeom>
        </p:spPr>
        <p:txBody>
          <a:bodyPr wrap="square">
            <a:spAutoFit/>
          </a:bodyPr>
          <a:lstStyle/>
          <a:p>
            <a:r>
              <a:rPr lang="en-US" sz="1000" dirty="0" smtClean="0">
                <a:solidFill>
                  <a:schemeClr val="bg1"/>
                </a:solidFill>
              </a:rPr>
              <a:t>FEMA/Barry Bahler</a:t>
            </a:r>
            <a:endParaRPr lang="en-US" sz="1000" dirty="0">
              <a:solidFill>
                <a:schemeClr val="bg1"/>
              </a:solidFill>
            </a:endParaRPr>
          </a:p>
        </p:txBody>
      </p:sp>
      <p:sp>
        <p:nvSpPr>
          <p:cNvPr id="9" name="Rectangle 8"/>
          <p:cNvSpPr/>
          <p:nvPr/>
        </p:nvSpPr>
        <p:spPr>
          <a:xfrm>
            <a:off x="4419600" y="2860659"/>
            <a:ext cx="1576316" cy="246221"/>
          </a:xfrm>
          <a:prstGeom prst="rect">
            <a:avLst/>
          </a:prstGeom>
        </p:spPr>
        <p:txBody>
          <a:bodyPr wrap="square">
            <a:spAutoFit/>
          </a:bodyPr>
          <a:lstStyle/>
          <a:p>
            <a:r>
              <a:rPr lang="en-US" sz="1000" dirty="0" smtClean="0">
                <a:solidFill>
                  <a:schemeClr val="bg1"/>
                </a:solidFill>
              </a:rPr>
              <a:t>Monroe County DOT</a:t>
            </a:r>
            <a:endParaRPr lang="en-US" sz="1000" dirty="0">
              <a:solidFill>
                <a:schemeClr val="bg1"/>
              </a:solidFill>
            </a:endParaRPr>
          </a:p>
        </p:txBody>
      </p:sp>
    </p:spTree>
    <p:extLst>
      <p:ext uri="{BB962C8B-B14F-4D97-AF65-F5344CB8AC3E}">
        <p14:creationId xmlns:p14="http://schemas.microsoft.com/office/powerpoint/2010/main" val="1033726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1066800"/>
            <a:ext cx="8229600" cy="461665"/>
          </a:xfrm>
          <a:prstGeom prst="rect">
            <a:avLst/>
          </a:prstGeom>
        </p:spPr>
        <p:txBody>
          <a:bodyPr wrap="square">
            <a:spAutoFit/>
          </a:bodyPr>
          <a:lstStyle/>
          <a:p>
            <a:pPr algn="ctr"/>
            <a:r>
              <a:rPr lang="en-US" sz="2400" b="1" dirty="0" smtClean="0">
                <a:solidFill>
                  <a:srgbClr val="002060"/>
                </a:solidFill>
                <a:latin typeface="+mn-lt"/>
              </a:rPr>
              <a:t>Inventory – Critical Transportation Infrastructure</a:t>
            </a:r>
            <a:endParaRPr lang="en-US" sz="2400" b="1" dirty="0">
              <a:solidFill>
                <a:srgbClr val="002060"/>
              </a:solidFill>
              <a:latin typeface="+mn-lt"/>
            </a:endParaRPr>
          </a:p>
        </p:txBody>
      </p:sp>
      <p:sp>
        <p:nvSpPr>
          <p:cNvPr id="8" name="Content Placeholder 4"/>
          <p:cNvSpPr txBox="1">
            <a:spLocks/>
          </p:cNvSpPr>
          <p:nvPr/>
        </p:nvSpPr>
        <p:spPr bwMode="auto">
          <a:xfrm>
            <a:off x="228601" y="1528465"/>
            <a:ext cx="2133600" cy="502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Roads</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Bridges</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dirty="0" smtClean="0">
                <a:solidFill>
                  <a:srgbClr val="002060"/>
                </a:solidFill>
                <a:latin typeface="+mn-lt"/>
                <a:cs typeface="+mn-cs"/>
              </a:rPr>
              <a:t>Culverts</a:t>
            </a:r>
            <a:endParaRPr kumimoji="0" lang="en-US" b="0" i="0" u="none" strike="noStrike" kern="1200" cap="none" spc="0" normalizeH="0" baseline="0" noProof="0" dirty="0" smtClean="0">
              <a:ln>
                <a:noFill/>
              </a:ln>
              <a:solidFill>
                <a:srgbClr val="002060"/>
              </a:solidFill>
              <a:effectLst/>
              <a:uLnTx/>
              <a:uFillTx/>
              <a:latin typeface="+mn-lt"/>
              <a:cs typeface="+mn-cs"/>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Railroads</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DPW Garages</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Operations Centers</a:t>
            </a:r>
          </a:p>
          <a:p>
            <a:pPr marL="800100" lvl="1" indent="-404813">
              <a:spcBef>
                <a:spcPct val="20000"/>
              </a:spcBef>
              <a:buFont typeface="Wingdings" panose="05000000000000000000" pitchFamily="2" charset="2"/>
              <a:buChar char="q"/>
              <a:defRPr/>
            </a:pPr>
            <a:r>
              <a:rPr lang="en-US" dirty="0" smtClean="0">
                <a:solidFill>
                  <a:srgbClr val="002060"/>
                </a:solidFill>
                <a:latin typeface="+mn-lt"/>
                <a:cs typeface="+mn-cs"/>
              </a:rPr>
              <a:t>Traffic</a:t>
            </a:r>
          </a:p>
          <a:p>
            <a:pPr marL="800100" lvl="1" indent="-404813">
              <a:spcBef>
                <a:spcPct val="20000"/>
              </a:spcBef>
              <a:buFont typeface="Wingdings" panose="05000000000000000000" pitchFamily="2" charset="2"/>
              <a:buChar char="q"/>
              <a:defRPr/>
            </a:pPr>
            <a:r>
              <a:rPr kumimoji="0" lang="en-US" b="0" i="0" u="none" strike="noStrike" kern="1200" cap="none" spc="0" normalizeH="0" baseline="0" noProof="0" dirty="0" smtClean="0">
                <a:ln>
                  <a:noFill/>
                </a:ln>
                <a:solidFill>
                  <a:srgbClr val="002060"/>
                </a:solidFill>
                <a:effectLst/>
                <a:uLnTx/>
                <a:uFillTx/>
                <a:latin typeface="+mn-lt"/>
                <a:cs typeface="+mn-cs"/>
              </a:rPr>
              <a:t>Transit</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Emergency Management Facilities</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Hospitals</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Police/Fire</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b="0" i="0" u="none" strike="noStrike" kern="1200" cap="none" spc="0" normalizeH="0" baseline="0" noProof="0" dirty="0" smtClean="0">
                <a:ln>
                  <a:noFill/>
                </a:ln>
                <a:solidFill>
                  <a:srgbClr val="002060"/>
                </a:solidFill>
                <a:effectLst/>
                <a:uLnTx/>
                <a:uFillTx/>
                <a:latin typeface="+mn-lt"/>
                <a:cs typeface="+mn-cs"/>
              </a:rPr>
              <a:t>National Guard</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9" name="Picture 8"/>
          <p:cNvPicPr>
            <a:picLocks noChangeAspect="1"/>
          </p:cNvPicPr>
          <p:nvPr/>
        </p:nvPicPr>
        <p:blipFill rotWithShape="1">
          <a:blip r:embed="rId3"/>
          <a:srcRect l="5868" t="14055" r="5136" b="9077"/>
          <a:stretch/>
        </p:blipFill>
        <p:spPr>
          <a:xfrm>
            <a:off x="2089598" y="1828800"/>
            <a:ext cx="6934200" cy="3886200"/>
          </a:xfrm>
          <a:prstGeom prst="rect">
            <a:avLst/>
          </a:prstGeom>
        </p:spPr>
      </p:pic>
    </p:spTree>
    <p:extLst>
      <p:ext uri="{BB962C8B-B14F-4D97-AF65-F5344CB8AC3E}">
        <p14:creationId xmlns:p14="http://schemas.microsoft.com/office/powerpoint/2010/main" val="4020281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a:spLocks noGrp="1"/>
          </p:cNvSpPr>
          <p:nvPr>
            <p:ph sz="quarter" idx="1"/>
          </p:nvPr>
        </p:nvSpPr>
        <p:spPr>
          <a:xfrm>
            <a:off x="612649" y="1785937"/>
            <a:ext cx="3474443" cy="3471863"/>
          </a:xfrm>
        </p:spPr>
        <p:txBody>
          <a:bodyPr>
            <a:normAutofit/>
          </a:bodyPr>
          <a:lstStyle/>
          <a:p>
            <a:r>
              <a:rPr lang="en-US" sz="2200" b="1" dirty="0" smtClean="0">
                <a:solidFill>
                  <a:srgbClr val="002060"/>
                </a:solidFill>
              </a:rPr>
              <a:t>Natural</a:t>
            </a:r>
          </a:p>
          <a:p>
            <a:pPr marL="344488" lvl="1" indent="-344488">
              <a:buSzPct val="70000"/>
            </a:pPr>
            <a:r>
              <a:rPr lang="en-US" sz="2000" b="1" dirty="0" smtClean="0">
                <a:solidFill>
                  <a:srgbClr val="002060"/>
                </a:solidFill>
              </a:rPr>
              <a:t>Floods</a:t>
            </a:r>
          </a:p>
          <a:p>
            <a:pPr marL="344488" lvl="1" indent="-344488">
              <a:buSzPct val="70000"/>
            </a:pPr>
            <a:r>
              <a:rPr lang="en-US" sz="2000" b="1" dirty="0" smtClean="0">
                <a:solidFill>
                  <a:srgbClr val="002060"/>
                </a:solidFill>
              </a:rPr>
              <a:t>Winter Weather</a:t>
            </a:r>
          </a:p>
          <a:p>
            <a:pPr marL="344488" lvl="1" indent="-344488">
              <a:buSzPct val="70000"/>
            </a:pPr>
            <a:r>
              <a:rPr lang="en-US" sz="2000" b="1" dirty="0" smtClean="0">
                <a:solidFill>
                  <a:srgbClr val="002060"/>
                </a:solidFill>
              </a:rPr>
              <a:t>Severe Storms</a:t>
            </a:r>
          </a:p>
          <a:p>
            <a:pPr marL="344488" lvl="1" indent="-344488">
              <a:buSzPct val="70000"/>
            </a:pPr>
            <a:r>
              <a:rPr lang="en-US" sz="2000" b="1" dirty="0" smtClean="0">
                <a:solidFill>
                  <a:srgbClr val="002060"/>
                </a:solidFill>
              </a:rPr>
              <a:t>Landslides</a:t>
            </a:r>
          </a:p>
          <a:p>
            <a:pPr marL="344488" lvl="1" indent="-344488">
              <a:buSzPct val="70000"/>
            </a:pPr>
            <a:r>
              <a:rPr lang="en-US" sz="2000" b="1" dirty="0" smtClean="0">
                <a:solidFill>
                  <a:srgbClr val="002060"/>
                </a:solidFill>
              </a:rPr>
              <a:t>Seismic Activity</a:t>
            </a:r>
          </a:p>
          <a:p>
            <a:pPr marL="344488" lvl="1" indent="-344488">
              <a:buSzPct val="70000"/>
            </a:pPr>
            <a:r>
              <a:rPr lang="en-US" sz="2000" b="1" dirty="0" smtClean="0">
                <a:solidFill>
                  <a:srgbClr val="002060"/>
                </a:solidFill>
              </a:rPr>
              <a:t>Sinkholes</a:t>
            </a:r>
          </a:p>
          <a:p>
            <a:pPr marL="344488" lvl="1" indent="-344488">
              <a:buSzPct val="70000"/>
            </a:pPr>
            <a:r>
              <a:rPr lang="en-US" sz="2000" b="1" dirty="0" smtClean="0">
                <a:solidFill>
                  <a:srgbClr val="002060"/>
                </a:solidFill>
              </a:rPr>
              <a:t>Extreme Temperatures</a:t>
            </a:r>
          </a:p>
          <a:p>
            <a:pPr marL="344488" lvl="1" indent="-344488">
              <a:buSzPct val="70000"/>
            </a:pPr>
            <a:r>
              <a:rPr lang="en-US" sz="2000" b="1" dirty="0" smtClean="0">
                <a:solidFill>
                  <a:srgbClr val="002060"/>
                </a:solidFill>
              </a:rPr>
              <a:t>Wildfire</a:t>
            </a:r>
          </a:p>
        </p:txBody>
      </p:sp>
      <p:sp>
        <p:nvSpPr>
          <p:cNvPr id="9" name="Content Placeholder 4"/>
          <p:cNvSpPr txBox="1">
            <a:spLocks/>
          </p:cNvSpPr>
          <p:nvPr/>
        </p:nvSpPr>
        <p:spPr>
          <a:xfrm>
            <a:off x="4953000" y="1785938"/>
            <a:ext cx="3474443" cy="3471862"/>
          </a:xfrm>
          <a:prstGeom prst="rect">
            <a:avLst/>
          </a:prstGeom>
          <a:solidFill>
            <a:schemeClr val="bg1"/>
          </a:solidFill>
        </p:spPr>
        <p:txBody>
          <a:bodyPr vert="horz" lIns="91425" tIns="45713" rIns="91425" bIns="45713">
            <a:normAutofit/>
          </a:bodyPr>
          <a:lstStyle/>
          <a:p>
            <a:pPr marL="319988" indent="-319988" defTabSz="842162" eaLnBrk="1" fontAlgn="auto" hangingPunct="1">
              <a:spcBef>
                <a:spcPts val="700"/>
              </a:spcBef>
              <a:spcAft>
                <a:spcPts val="0"/>
              </a:spcAft>
              <a:buClr>
                <a:schemeClr val="tx1"/>
              </a:buClr>
              <a:buSzPct val="60000"/>
              <a:defRPr/>
            </a:pPr>
            <a:r>
              <a:rPr lang="en-US" sz="2200" b="1" dirty="0" smtClean="0">
                <a:solidFill>
                  <a:srgbClr val="002060"/>
                </a:solidFill>
                <a:latin typeface="+mn-lt"/>
                <a:cs typeface="+mn-cs"/>
              </a:rPr>
              <a:t>Human-Caused</a:t>
            </a:r>
          </a:p>
          <a:p>
            <a:pPr marL="344488" lvl="1" indent="-344488" defTabSz="842162" eaLnBrk="1" fontAlgn="auto" hangingPunct="1">
              <a:spcBef>
                <a:spcPts val="550"/>
              </a:spcBef>
              <a:spcAft>
                <a:spcPts val="0"/>
              </a:spcAft>
              <a:buClr>
                <a:schemeClr val="accent2"/>
              </a:buClr>
              <a:buSzPct val="70000"/>
              <a:buFont typeface="Wingdings" pitchFamily="2" charset="2"/>
              <a:buChar char="Ø"/>
              <a:defRPr/>
            </a:pPr>
            <a:r>
              <a:rPr lang="en-US" sz="2000" b="1" dirty="0" smtClean="0">
                <a:solidFill>
                  <a:srgbClr val="002060"/>
                </a:solidFill>
                <a:latin typeface="+mn-lt"/>
                <a:cs typeface="+mn-cs"/>
              </a:rPr>
              <a:t>Structural Failure</a:t>
            </a:r>
          </a:p>
          <a:p>
            <a:pPr marL="344488" lvl="1" indent="-344488" defTabSz="842162" eaLnBrk="1" fontAlgn="auto" hangingPunct="1">
              <a:spcBef>
                <a:spcPts val="550"/>
              </a:spcBef>
              <a:spcAft>
                <a:spcPts val="0"/>
              </a:spcAft>
              <a:buClr>
                <a:schemeClr val="accent2"/>
              </a:buClr>
              <a:buSzPct val="70000"/>
              <a:buFont typeface="Wingdings" pitchFamily="2" charset="2"/>
              <a:buChar char="Ø"/>
              <a:defRPr/>
            </a:pPr>
            <a:r>
              <a:rPr lang="en-US" sz="2000" b="1" dirty="0" smtClean="0">
                <a:solidFill>
                  <a:srgbClr val="002060"/>
                </a:solidFill>
                <a:latin typeface="+mn-lt"/>
                <a:cs typeface="+mn-cs"/>
              </a:rPr>
              <a:t>Fire</a:t>
            </a:r>
          </a:p>
          <a:p>
            <a:pPr marL="344488" lvl="1" indent="-344488" defTabSz="842162" eaLnBrk="1" fontAlgn="auto" hangingPunct="1">
              <a:spcBef>
                <a:spcPts val="550"/>
              </a:spcBef>
              <a:spcAft>
                <a:spcPts val="0"/>
              </a:spcAft>
              <a:buClr>
                <a:schemeClr val="accent2"/>
              </a:buClr>
              <a:buSzPct val="70000"/>
              <a:buFont typeface="Wingdings" pitchFamily="2" charset="2"/>
              <a:buChar char="Ø"/>
              <a:defRPr/>
            </a:pPr>
            <a:r>
              <a:rPr lang="en-US" sz="2000" b="1" dirty="0" smtClean="0">
                <a:solidFill>
                  <a:srgbClr val="002060"/>
                </a:solidFill>
                <a:latin typeface="+mn-lt"/>
              </a:rPr>
              <a:t>Hazardous Material Spills</a:t>
            </a:r>
            <a:endParaRPr lang="en-US" sz="2000" b="1" dirty="0" smtClean="0">
              <a:solidFill>
                <a:srgbClr val="002060"/>
              </a:solidFill>
              <a:latin typeface="+mn-lt"/>
              <a:cs typeface="+mn-cs"/>
            </a:endParaRPr>
          </a:p>
          <a:p>
            <a:pPr marL="344488" lvl="1" indent="-344488" defTabSz="842162" eaLnBrk="1" fontAlgn="auto" hangingPunct="1">
              <a:spcBef>
                <a:spcPts val="550"/>
              </a:spcBef>
              <a:spcAft>
                <a:spcPts val="0"/>
              </a:spcAft>
              <a:buClr>
                <a:schemeClr val="accent2"/>
              </a:buClr>
              <a:buSzPct val="70000"/>
              <a:buFont typeface="Wingdings" pitchFamily="2" charset="2"/>
              <a:buChar char="Ø"/>
              <a:defRPr/>
            </a:pPr>
            <a:r>
              <a:rPr lang="en-US" sz="2000" b="1" dirty="0" smtClean="0">
                <a:solidFill>
                  <a:srgbClr val="002060"/>
                </a:solidFill>
                <a:latin typeface="+mn-lt"/>
                <a:cs typeface="+mn-cs"/>
              </a:rPr>
              <a:t>Roadway accidents</a:t>
            </a:r>
          </a:p>
          <a:p>
            <a:pPr marL="344488" lvl="1" indent="-344488" defTabSz="842162" eaLnBrk="1" fontAlgn="auto" hangingPunct="1">
              <a:spcBef>
                <a:spcPts val="550"/>
              </a:spcBef>
              <a:spcAft>
                <a:spcPts val="0"/>
              </a:spcAft>
              <a:buClr>
                <a:schemeClr val="accent2"/>
              </a:buClr>
              <a:buSzPct val="70000"/>
              <a:buFont typeface="Wingdings" pitchFamily="2" charset="2"/>
              <a:buChar char="Ø"/>
              <a:defRPr/>
            </a:pPr>
            <a:r>
              <a:rPr lang="en-US" sz="2000" b="1" dirty="0" smtClean="0">
                <a:solidFill>
                  <a:srgbClr val="002060"/>
                </a:solidFill>
                <a:latin typeface="+mn-lt"/>
                <a:cs typeface="+mn-cs"/>
              </a:rPr>
              <a:t>Derailments</a:t>
            </a:r>
          </a:p>
          <a:p>
            <a:pPr marL="344488" lvl="1" indent="-344488" defTabSz="842162" eaLnBrk="1" fontAlgn="auto" hangingPunct="1">
              <a:spcBef>
                <a:spcPts val="550"/>
              </a:spcBef>
              <a:spcAft>
                <a:spcPts val="0"/>
              </a:spcAft>
              <a:buClr>
                <a:schemeClr val="accent2"/>
              </a:buClr>
              <a:buSzPct val="70000"/>
              <a:buFont typeface="Wingdings" pitchFamily="2" charset="2"/>
              <a:buChar char="Ø"/>
              <a:defRPr/>
            </a:pPr>
            <a:r>
              <a:rPr lang="en-US" sz="2000" b="1" dirty="0" smtClean="0">
                <a:solidFill>
                  <a:srgbClr val="002060"/>
                </a:solidFill>
                <a:latin typeface="+mn-lt"/>
              </a:rPr>
              <a:t>Sabotage/Acts of Terrorism</a:t>
            </a:r>
          </a:p>
          <a:p>
            <a:pPr marL="639976" lvl="1" indent="-274276" defTabSz="842162" eaLnBrk="1" fontAlgn="auto" hangingPunct="1">
              <a:spcBef>
                <a:spcPts val="550"/>
              </a:spcBef>
              <a:spcAft>
                <a:spcPts val="0"/>
              </a:spcAft>
              <a:buClr>
                <a:schemeClr val="bg1">
                  <a:lumMod val="95000"/>
                </a:schemeClr>
              </a:buClr>
              <a:buSzPct val="70000"/>
              <a:buFont typeface="Wingdings 2"/>
              <a:buChar char=""/>
              <a:defRPr/>
            </a:pPr>
            <a:endParaRPr lang="en-US" sz="2600" dirty="0" smtClean="0"/>
          </a:p>
        </p:txBody>
      </p:sp>
      <p:sp>
        <p:nvSpPr>
          <p:cNvPr id="6" name="Rectangle 5"/>
          <p:cNvSpPr/>
          <p:nvPr/>
        </p:nvSpPr>
        <p:spPr>
          <a:xfrm>
            <a:off x="457200" y="1066800"/>
            <a:ext cx="7696200" cy="461665"/>
          </a:xfrm>
          <a:prstGeom prst="rect">
            <a:avLst/>
          </a:prstGeom>
        </p:spPr>
        <p:txBody>
          <a:bodyPr wrap="square">
            <a:spAutoFit/>
          </a:bodyPr>
          <a:lstStyle/>
          <a:p>
            <a:r>
              <a:rPr lang="en-US" sz="2400" b="1" dirty="0" smtClean="0">
                <a:solidFill>
                  <a:srgbClr val="002060"/>
                </a:solidFill>
                <a:latin typeface="+mn-lt"/>
              </a:rPr>
              <a:t>Identify and Profile Hazards</a:t>
            </a:r>
            <a:endParaRPr lang="en-US" sz="2400" b="1" dirty="0">
              <a:solidFill>
                <a:srgbClr val="002060"/>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1066800"/>
            <a:ext cx="5867400" cy="461665"/>
          </a:xfrm>
          <a:prstGeom prst="rect">
            <a:avLst/>
          </a:prstGeom>
        </p:spPr>
        <p:txBody>
          <a:bodyPr wrap="square">
            <a:spAutoFit/>
          </a:bodyPr>
          <a:lstStyle/>
          <a:p>
            <a:r>
              <a:rPr lang="en-US" sz="2400" b="1" dirty="0" smtClean="0">
                <a:solidFill>
                  <a:srgbClr val="002060"/>
                </a:solidFill>
                <a:latin typeface="+mn-lt"/>
              </a:rPr>
              <a:t>Wayne County: Asset Vulnerability</a:t>
            </a:r>
            <a:endParaRPr lang="en-US" sz="2400" b="1" dirty="0">
              <a:solidFill>
                <a:srgbClr val="002060"/>
              </a:solidFill>
              <a:latin typeface="+mn-lt"/>
            </a:endParaRPr>
          </a:p>
        </p:txBody>
      </p:sp>
      <p:pic>
        <p:nvPicPr>
          <p:cNvPr id="5" name="Picture 4" descr="Wayne County.jpg"/>
          <p:cNvPicPr/>
          <p:nvPr/>
        </p:nvPicPr>
        <p:blipFill>
          <a:blip r:embed="rId3" cstate="print"/>
          <a:stretch>
            <a:fillRect/>
          </a:stretch>
        </p:blipFill>
        <p:spPr>
          <a:xfrm>
            <a:off x="76200" y="1593961"/>
            <a:ext cx="7010400" cy="4429125"/>
          </a:xfrm>
          <a:prstGeom prst="rect">
            <a:avLst/>
          </a:prstGeom>
        </p:spPr>
      </p:pic>
      <p:pic>
        <p:nvPicPr>
          <p:cNvPr id="6" name="Picture 5"/>
          <p:cNvPicPr/>
          <p:nvPr/>
        </p:nvPicPr>
        <p:blipFill>
          <a:blip r:embed="rId4" cstate="print"/>
          <a:srcRect/>
          <a:stretch>
            <a:fillRect/>
          </a:stretch>
        </p:blipFill>
        <p:spPr bwMode="auto">
          <a:xfrm>
            <a:off x="7162800" y="1593962"/>
            <a:ext cx="1876425" cy="4429125"/>
          </a:xfrm>
          <a:prstGeom prst="rect">
            <a:avLst/>
          </a:prstGeom>
          <a:noFill/>
          <a:ln w="9525">
            <a:noFill/>
            <a:miter lim="800000"/>
            <a:headEnd/>
            <a:tailEnd/>
          </a:ln>
        </p:spPr>
      </p:pic>
    </p:spTree>
    <p:extLst>
      <p:ext uri="{BB962C8B-B14F-4D97-AF65-F5344CB8AC3E}">
        <p14:creationId xmlns:p14="http://schemas.microsoft.com/office/powerpoint/2010/main" val="2277710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914400"/>
            <a:ext cx="7924800" cy="461665"/>
          </a:xfrm>
          <a:prstGeom prst="rect">
            <a:avLst/>
          </a:prstGeom>
        </p:spPr>
        <p:txBody>
          <a:bodyPr wrap="square">
            <a:spAutoFit/>
          </a:bodyPr>
          <a:lstStyle/>
          <a:p>
            <a:r>
              <a:rPr lang="en-US" sz="2400" b="1" dirty="0" smtClean="0">
                <a:solidFill>
                  <a:srgbClr val="002060"/>
                </a:solidFill>
                <a:latin typeface="+mn-lt"/>
              </a:rPr>
              <a:t>When is a Transportation Asset Vulnerable?</a:t>
            </a:r>
            <a:endParaRPr lang="en-US" sz="2400" b="1" dirty="0">
              <a:solidFill>
                <a:srgbClr val="002060"/>
              </a:solidFill>
              <a:latin typeface="+mn-lt"/>
            </a:endParaRPr>
          </a:p>
        </p:txBody>
      </p:sp>
      <p:graphicFrame>
        <p:nvGraphicFramePr>
          <p:cNvPr id="7" name="Diagram 6"/>
          <p:cNvGraphicFramePr/>
          <p:nvPr>
            <p:extLst>
              <p:ext uri="{D42A27DB-BD31-4B8C-83A1-F6EECF244321}">
                <p14:modId xmlns:p14="http://schemas.microsoft.com/office/powerpoint/2010/main" val="3503417555"/>
              </p:ext>
            </p:extLst>
          </p:nvPr>
        </p:nvGraphicFramePr>
        <p:xfrm>
          <a:off x="3124200" y="1447800"/>
          <a:ext cx="594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4"/>
          <p:cNvSpPr>
            <a:spLocks noGrp="1"/>
          </p:cNvSpPr>
          <p:nvPr>
            <p:ph sz="quarter" idx="1"/>
          </p:nvPr>
        </p:nvSpPr>
        <p:spPr>
          <a:xfrm>
            <a:off x="304800" y="1600200"/>
            <a:ext cx="3186545" cy="4648200"/>
          </a:xfrm>
        </p:spPr>
        <p:txBody>
          <a:bodyPr>
            <a:normAutofit fontScale="92500" lnSpcReduction="20000"/>
          </a:bodyPr>
          <a:lstStyle/>
          <a:p>
            <a:r>
              <a:rPr lang="en-US" sz="2200" b="1" dirty="0" smtClean="0">
                <a:solidFill>
                  <a:srgbClr val="002060"/>
                </a:solidFill>
              </a:rPr>
              <a:t>Four Key Factors:</a:t>
            </a:r>
          </a:p>
          <a:p>
            <a:endParaRPr lang="en-US" sz="1100" dirty="0" smtClean="0">
              <a:solidFill>
                <a:srgbClr val="002060"/>
              </a:solidFill>
            </a:endParaRPr>
          </a:p>
          <a:p>
            <a:pPr>
              <a:spcAft>
                <a:spcPts val="1200"/>
              </a:spcAft>
              <a:buFont typeface="Wingdings" panose="05000000000000000000" pitchFamily="2" charset="2"/>
              <a:buChar char="Ø"/>
            </a:pPr>
            <a:r>
              <a:rPr lang="en-US" sz="1900" b="1" dirty="0" smtClean="0">
                <a:solidFill>
                  <a:srgbClr val="002060"/>
                </a:solidFill>
              </a:rPr>
              <a:t>Sensitivity</a:t>
            </a:r>
            <a:r>
              <a:rPr lang="en-US" sz="1900" dirty="0" smtClean="0">
                <a:solidFill>
                  <a:srgbClr val="002060"/>
                </a:solidFill>
              </a:rPr>
              <a:t> – Can the transportation system operate with this asset impacted?</a:t>
            </a:r>
          </a:p>
          <a:p>
            <a:pPr>
              <a:spcAft>
                <a:spcPts val="1200"/>
              </a:spcAft>
              <a:buFont typeface="Wingdings" panose="05000000000000000000" pitchFamily="2" charset="2"/>
              <a:buChar char="Ø"/>
            </a:pPr>
            <a:r>
              <a:rPr lang="en-US" sz="1900" b="1" dirty="0" smtClean="0">
                <a:solidFill>
                  <a:srgbClr val="002060"/>
                </a:solidFill>
              </a:rPr>
              <a:t>Likelihood</a:t>
            </a:r>
            <a:r>
              <a:rPr lang="en-US" sz="1900" dirty="0" smtClean="0">
                <a:solidFill>
                  <a:srgbClr val="002060"/>
                </a:solidFill>
              </a:rPr>
              <a:t> – What is the likelihood/ frequency of a hazard impacting the asset?</a:t>
            </a:r>
          </a:p>
          <a:p>
            <a:pPr>
              <a:spcAft>
                <a:spcPts val="1200"/>
              </a:spcAft>
              <a:buFont typeface="Wingdings" panose="05000000000000000000" pitchFamily="2" charset="2"/>
              <a:buChar char="Ø"/>
            </a:pPr>
            <a:r>
              <a:rPr lang="en-US" sz="1900" b="1" dirty="0" smtClean="0">
                <a:solidFill>
                  <a:srgbClr val="002060"/>
                </a:solidFill>
              </a:rPr>
              <a:t>Exposure</a:t>
            </a:r>
            <a:r>
              <a:rPr lang="en-US" sz="1900" dirty="0" smtClean="0">
                <a:solidFill>
                  <a:srgbClr val="002060"/>
                </a:solidFill>
              </a:rPr>
              <a:t> – Is the asset exposed to multiple hazards and for long durations of time?</a:t>
            </a:r>
          </a:p>
          <a:p>
            <a:pPr>
              <a:spcAft>
                <a:spcPts val="1200"/>
              </a:spcAft>
              <a:buFont typeface="Wingdings" panose="05000000000000000000" pitchFamily="2" charset="2"/>
              <a:buChar char="Ø"/>
            </a:pPr>
            <a:r>
              <a:rPr lang="en-US" sz="1900" b="1" dirty="0" smtClean="0">
                <a:solidFill>
                  <a:srgbClr val="002060"/>
                </a:solidFill>
              </a:rPr>
              <a:t>Consequence</a:t>
            </a:r>
            <a:r>
              <a:rPr lang="en-US" sz="1900" dirty="0" smtClean="0">
                <a:solidFill>
                  <a:srgbClr val="002060"/>
                </a:solidFill>
              </a:rPr>
              <a:t> – What is the severity of the hazard impact on the asset?</a:t>
            </a:r>
          </a:p>
          <a:p>
            <a:pPr>
              <a:buFont typeface="Arial" pitchFamily="34" charset="0"/>
              <a:buChar char="•"/>
            </a:pPr>
            <a:endParaRPr lang="en-US" sz="2000" dirty="0" smtClean="0"/>
          </a:p>
          <a:p>
            <a:pPr>
              <a:buFont typeface="Arial" pitchFamily="34" charset="0"/>
              <a:buChar char="•"/>
            </a:pPr>
            <a:endParaRPr lang="en-US" sz="2000"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81001" y="1464637"/>
          <a:ext cx="8278090" cy="4631364"/>
        </p:xfrm>
        <a:graphic>
          <a:graphicData uri="http://schemas.openxmlformats.org/drawingml/2006/table">
            <a:tbl>
              <a:tblPr/>
              <a:tblGrid>
                <a:gridCol w="1298635"/>
                <a:gridCol w="1395891"/>
                <a:gridCol w="1395891"/>
                <a:gridCol w="1395891"/>
                <a:gridCol w="1395891"/>
                <a:gridCol w="1395891"/>
              </a:tblGrid>
              <a:tr h="272483">
                <a:tc>
                  <a:txBody>
                    <a:bodyPr/>
                    <a:lstStyle/>
                    <a:p>
                      <a:pPr algn="l" fontAlgn="b"/>
                      <a:endParaRPr lang="en-GB" sz="1000" b="1" i="0" u="none" strike="noStrike" dirty="0">
                        <a:solidFill>
                          <a:srgbClr val="000000"/>
                        </a:solidFill>
                        <a:latin typeface="Calibri"/>
                      </a:endParaRPr>
                    </a:p>
                  </a:txBody>
                  <a:tcPr marL="9632" marR="9632" marT="993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1" i="0" u="none" strike="noStrike" dirty="0">
                          <a:solidFill>
                            <a:srgbClr val="000000"/>
                          </a:solidFill>
                          <a:latin typeface="+mn-lt"/>
                        </a:rPr>
                        <a:t>1</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2</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3</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4</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5</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6871">
                <a:tc>
                  <a:txBody>
                    <a:bodyPr/>
                    <a:lstStyle/>
                    <a:p>
                      <a:pPr algn="l" fontAlgn="ctr"/>
                      <a:endParaRPr lang="en-GB" sz="1000" b="1" i="0" u="none" strike="noStrike">
                        <a:solidFill>
                          <a:srgbClr val="000000"/>
                        </a:solidFill>
                        <a:latin typeface="Calibri"/>
                      </a:endParaRPr>
                    </a:p>
                  </a:txBody>
                  <a:tcPr marL="9632" marR="9632" marT="993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smtClean="0">
                          <a:solidFill>
                            <a:srgbClr val="000000"/>
                          </a:solidFill>
                          <a:latin typeface="+mn-lt"/>
                        </a:rPr>
                        <a:t>Insignificant = 1</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200" b="1" i="0" u="none" strike="noStrike" dirty="0" smtClean="0">
                          <a:solidFill>
                            <a:srgbClr val="000000"/>
                          </a:solidFill>
                          <a:latin typeface="+mn-lt"/>
                        </a:rPr>
                        <a:t>Minor =</a:t>
                      </a:r>
                      <a:r>
                        <a:rPr lang="en-GB" sz="1200" b="1" i="0" u="none" strike="noStrike" baseline="0" dirty="0" smtClean="0">
                          <a:solidFill>
                            <a:srgbClr val="000000"/>
                          </a:solidFill>
                          <a:latin typeface="+mn-lt"/>
                        </a:rPr>
                        <a:t> 2</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200" b="1" i="0" u="none" strike="noStrike" dirty="0" smtClean="0">
                          <a:solidFill>
                            <a:srgbClr val="000000"/>
                          </a:solidFill>
                          <a:latin typeface="+mn-lt"/>
                        </a:rPr>
                        <a:t>Moderate = 3</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ctr" fontAlgn="ctr"/>
                      <a:r>
                        <a:rPr lang="en-GB" sz="1200" b="1" i="0" u="none" strike="noStrike" dirty="0" smtClean="0">
                          <a:solidFill>
                            <a:srgbClr val="000000"/>
                          </a:solidFill>
                          <a:latin typeface="+mn-lt"/>
                        </a:rPr>
                        <a:t>Major = 4</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200" b="1" i="0" u="none" strike="noStrike" dirty="0" smtClean="0">
                          <a:solidFill>
                            <a:srgbClr val="FFFFFF"/>
                          </a:solidFill>
                          <a:latin typeface="+mn-lt"/>
                        </a:rPr>
                        <a:t>Catastrophic = 5</a:t>
                      </a:r>
                      <a:endParaRPr lang="en-GB" sz="1200" b="1" i="0" u="none" strike="noStrike" dirty="0">
                        <a:solidFill>
                          <a:srgbClr val="FFFFFF"/>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r>
              <a:tr h="661748">
                <a:tc>
                  <a:txBody>
                    <a:bodyPr/>
                    <a:lstStyle/>
                    <a:p>
                      <a:pPr algn="ctr" fontAlgn="ctr"/>
                      <a:r>
                        <a:rPr lang="en-GB" sz="1200" b="1" i="0" u="none" strike="noStrike" dirty="0" smtClean="0">
                          <a:solidFill>
                            <a:srgbClr val="000000"/>
                          </a:solidFill>
                          <a:latin typeface="+mn-lt"/>
                        </a:rPr>
                        <a:t>Sensitivity</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Partial</a:t>
                      </a:r>
                      <a:r>
                        <a:rPr lang="en-GB" sz="1100" b="0" i="0" u="none" strike="noStrike" baseline="0" dirty="0" smtClean="0">
                          <a:solidFill>
                            <a:srgbClr val="000000"/>
                          </a:solidFill>
                          <a:latin typeface="+mn-lt"/>
                        </a:rPr>
                        <a:t> closure, no detour needed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Partial</a:t>
                      </a:r>
                      <a:r>
                        <a:rPr lang="en-GB" sz="1100" b="0" i="0" u="none" strike="noStrike" baseline="0" dirty="0" smtClean="0">
                          <a:solidFill>
                            <a:srgbClr val="000000"/>
                          </a:solidFill>
                          <a:latin typeface="+mn-lt"/>
                        </a:rPr>
                        <a:t> closure, minor detour needed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Full closure but available detours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Full closure, few detours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Full closure, extensive detours, transportation system fails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2331">
                <a:tc>
                  <a:txBody>
                    <a:bodyPr/>
                    <a:lstStyle/>
                    <a:p>
                      <a:pPr algn="ctr" fontAlgn="ctr"/>
                      <a:r>
                        <a:rPr lang="en-GB" sz="1200" b="1" i="0" u="none" strike="noStrike" dirty="0" smtClean="0">
                          <a:solidFill>
                            <a:srgbClr val="000000"/>
                          </a:solidFill>
                          <a:latin typeface="+mn-lt"/>
                        </a:rPr>
                        <a:t>Likelihood</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once every 25 years </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once every 10 years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once every 5 years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a:t>
                      </a:r>
                      <a:r>
                        <a:rPr lang="en-GB" sz="1100" b="0" i="0" u="none" strike="noStrike" baseline="0" dirty="0" smtClean="0">
                          <a:solidFill>
                            <a:srgbClr val="000000"/>
                          </a:solidFill>
                          <a:latin typeface="+mn-lt"/>
                        </a:rPr>
                        <a:t> once per year</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more than once per year</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61748">
                <a:tc>
                  <a:txBody>
                    <a:bodyPr/>
                    <a:lstStyle/>
                    <a:p>
                      <a:pPr algn="ctr" fontAlgn="ctr"/>
                      <a:r>
                        <a:rPr lang="en-GB" sz="1200" b="1" i="0" u="none" strike="noStrike" dirty="0" smtClean="0">
                          <a:solidFill>
                            <a:srgbClr val="000000"/>
                          </a:solidFill>
                          <a:latin typeface="+mn-lt"/>
                        </a:rPr>
                        <a:t>Exposure</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a:t>
                      </a:r>
                      <a:r>
                        <a:rPr lang="en-GB" sz="1100" b="0" i="0" u="none" strike="noStrike" baseline="0" dirty="0" smtClean="0">
                          <a:solidFill>
                            <a:srgbClr val="000000"/>
                          </a:solidFill>
                          <a:latin typeface="+mn-lt"/>
                        </a:rPr>
                        <a:t> less than 1 hour</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Very localized (partial impact of single asset)</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a</a:t>
                      </a:r>
                      <a:r>
                        <a:rPr lang="en-GB" sz="1100" b="0" i="0" u="none" strike="noStrike" baseline="0" dirty="0" smtClean="0">
                          <a:solidFill>
                            <a:srgbClr val="000000"/>
                          </a:solidFill>
                          <a:latin typeface="+mn-lt"/>
                        </a:rPr>
                        <a:t> couple hours</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Localized (full impact of single asset)</a:t>
                      </a:r>
                    </a:p>
                    <a:p>
                      <a:pPr algn="ctr" fontAlgn="ct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1 day</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Scattered (multiple assets impacted)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2-3</a:t>
                      </a:r>
                      <a:r>
                        <a:rPr lang="en-GB" sz="1100" b="0" i="0" u="none" strike="noStrike" baseline="0" dirty="0" smtClean="0">
                          <a:solidFill>
                            <a:srgbClr val="000000"/>
                          </a:solidFill>
                          <a:latin typeface="+mn-lt"/>
                        </a:rPr>
                        <a:t> days</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Widespread (all assets in a geography are impacted)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3+</a:t>
                      </a:r>
                      <a:r>
                        <a:rPr lang="en-GB" sz="1100" b="0" i="0" u="none" strike="noStrike" baseline="0" dirty="0" smtClean="0">
                          <a:solidFill>
                            <a:srgbClr val="000000"/>
                          </a:solidFill>
                          <a:latin typeface="+mn-lt"/>
                        </a:rPr>
                        <a:t> days</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Widespread impacts to all assets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17415">
                <a:tc>
                  <a:txBody>
                    <a:bodyPr/>
                    <a:lstStyle/>
                    <a:p>
                      <a:pPr algn="ctr" fontAlgn="ctr"/>
                      <a:r>
                        <a:rPr lang="en-GB" sz="1200" b="1" i="0" u="none" strike="noStrike" dirty="0" smtClean="0">
                          <a:solidFill>
                            <a:srgbClr val="000000"/>
                          </a:solidFill>
                          <a:latin typeface="+mn-lt"/>
                        </a:rPr>
                        <a:t>Consequence</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Delays or loss of operations/ use up to 30 minutes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A </a:t>
                      </a:r>
                      <a:r>
                        <a:rPr lang="en-GB" sz="1100" b="0" i="0" u="none" strike="noStrike" dirty="0">
                          <a:solidFill>
                            <a:srgbClr val="000000"/>
                          </a:solidFill>
                          <a:latin typeface="+mn-lt"/>
                        </a:rPr>
                        <a:t>few minor </a:t>
                      </a:r>
                      <a:r>
                        <a:rPr lang="en-GB" sz="1100" b="0" i="0" u="none" strike="noStrike" dirty="0" smtClean="0">
                          <a:solidFill>
                            <a:srgbClr val="000000"/>
                          </a:solidFill>
                          <a:latin typeface="+mn-lt"/>
                        </a:rPr>
                        <a:t>injuries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Financial impact</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Delays</a:t>
                      </a:r>
                      <a:r>
                        <a:rPr lang="en-GB" sz="1100" b="0" i="0" u="none" strike="noStrike" baseline="0" dirty="0" smtClean="0">
                          <a:solidFill>
                            <a:srgbClr val="000000"/>
                          </a:solidFill>
                          <a:latin typeface="+mn-lt"/>
                        </a:rPr>
                        <a:t> or loss of operations/ use up to one hour</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Some </a:t>
                      </a:r>
                      <a:r>
                        <a:rPr lang="en-GB" sz="1100" b="0" i="0" u="none" strike="noStrike" dirty="0">
                          <a:solidFill>
                            <a:srgbClr val="000000"/>
                          </a:solidFill>
                          <a:latin typeface="+mn-lt"/>
                        </a:rPr>
                        <a:t>minor injuries</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Loss</a:t>
                      </a:r>
                      <a:r>
                        <a:rPr lang="en-GB" sz="1100" b="0" i="0" u="none" strike="noStrike" baseline="0" dirty="0" smtClean="0">
                          <a:solidFill>
                            <a:srgbClr val="000000"/>
                          </a:solidFill>
                          <a:latin typeface="+mn-lt"/>
                        </a:rPr>
                        <a:t> of operations/ use up to two days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Multiple </a:t>
                      </a:r>
                      <a:r>
                        <a:rPr lang="en-GB" sz="1100" b="0" i="0" u="none" strike="noStrike" dirty="0">
                          <a:solidFill>
                            <a:srgbClr val="000000"/>
                          </a:solidFill>
                          <a:latin typeface="+mn-lt"/>
                        </a:rPr>
                        <a:t>injuries requiring hospitalization</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Loss of operations up to 30 days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Multiple </a:t>
                      </a:r>
                      <a:r>
                        <a:rPr lang="en-GB" sz="1100" b="0" i="0" u="none" strike="noStrike" dirty="0">
                          <a:solidFill>
                            <a:srgbClr val="000000"/>
                          </a:solidFill>
                          <a:latin typeface="+mn-lt"/>
                        </a:rPr>
                        <a:t>severe injuries and/or a single </a:t>
                      </a:r>
                      <a:r>
                        <a:rPr lang="en-GB" sz="1100" b="0" i="0" u="none" strike="noStrike" dirty="0" smtClean="0">
                          <a:solidFill>
                            <a:srgbClr val="000000"/>
                          </a:solidFill>
                          <a:latin typeface="+mn-lt"/>
                        </a:rPr>
                        <a:t>fatality</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Loss of operations/ use</a:t>
                      </a:r>
                      <a:r>
                        <a:rPr lang="en-GB" sz="1100" b="0" i="0" u="none" strike="noStrike" baseline="0" dirty="0" smtClean="0">
                          <a:solidFill>
                            <a:srgbClr val="000000"/>
                          </a:solidFill>
                          <a:latin typeface="+mn-lt"/>
                        </a:rPr>
                        <a:t> exceeding 30 days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Multiple </a:t>
                      </a:r>
                      <a:r>
                        <a:rPr lang="en-GB" sz="1100" b="0" i="0" u="none" strike="noStrike" dirty="0">
                          <a:solidFill>
                            <a:srgbClr val="000000"/>
                          </a:solidFill>
                          <a:latin typeface="+mn-lt"/>
                        </a:rPr>
                        <a:t>severe injuries  and/or </a:t>
                      </a:r>
                      <a:r>
                        <a:rPr lang="en-GB" sz="1100" b="0" i="0" u="none" strike="noStrike" dirty="0" smtClean="0">
                          <a:solidFill>
                            <a:srgbClr val="000000"/>
                          </a:solidFill>
                          <a:latin typeface="+mn-lt"/>
                        </a:rPr>
                        <a:t>fatalities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838200" y="914400"/>
            <a:ext cx="7543800" cy="461665"/>
          </a:xfrm>
          <a:prstGeom prst="rect">
            <a:avLst/>
          </a:prstGeom>
        </p:spPr>
        <p:txBody>
          <a:bodyPr wrap="square">
            <a:spAutoFit/>
          </a:bodyPr>
          <a:lstStyle/>
          <a:p>
            <a:r>
              <a:rPr lang="en-US" sz="2400" b="1" dirty="0" smtClean="0">
                <a:solidFill>
                  <a:srgbClr val="002060"/>
                </a:solidFill>
                <a:latin typeface="+mn-lt"/>
              </a:rPr>
              <a:t>Vulnerability Assessment Scale</a:t>
            </a:r>
            <a:endParaRPr lang="en-US" sz="2400" b="1" dirty="0">
              <a:solidFill>
                <a:srgbClr val="002060"/>
              </a:solidFill>
              <a:latin typeface="+mn-lt"/>
            </a:endParaRPr>
          </a:p>
        </p:txBody>
      </p:sp>
    </p:spTree>
    <p:extLst>
      <p:ext uri="{BB962C8B-B14F-4D97-AF65-F5344CB8AC3E}">
        <p14:creationId xmlns:p14="http://schemas.microsoft.com/office/powerpoint/2010/main" val="2036010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81001" y="1464637"/>
          <a:ext cx="8278090" cy="4631364"/>
        </p:xfrm>
        <a:graphic>
          <a:graphicData uri="http://schemas.openxmlformats.org/drawingml/2006/table">
            <a:tbl>
              <a:tblPr/>
              <a:tblGrid>
                <a:gridCol w="1298635"/>
                <a:gridCol w="1395891"/>
                <a:gridCol w="1395891"/>
                <a:gridCol w="1395891"/>
                <a:gridCol w="1395891"/>
                <a:gridCol w="1395891"/>
              </a:tblGrid>
              <a:tr h="272483">
                <a:tc>
                  <a:txBody>
                    <a:bodyPr/>
                    <a:lstStyle/>
                    <a:p>
                      <a:pPr algn="l" fontAlgn="b"/>
                      <a:endParaRPr lang="en-GB" sz="1000" b="1" i="0" u="none" strike="noStrike" dirty="0">
                        <a:solidFill>
                          <a:srgbClr val="000000"/>
                        </a:solidFill>
                        <a:latin typeface="Calibri"/>
                      </a:endParaRPr>
                    </a:p>
                  </a:txBody>
                  <a:tcPr marL="9632" marR="9632" marT="993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1" i="0" u="none" strike="noStrike" dirty="0">
                          <a:solidFill>
                            <a:srgbClr val="000000"/>
                          </a:solidFill>
                          <a:latin typeface="+mn-lt"/>
                        </a:rPr>
                        <a:t>1</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2</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3</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4</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latin typeface="+mn-lt"/>
                        </a:rPr>
                        <a:t>5</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6871">
                <a:tc>
                  <a:txBody>
                    <a:bodyPr/>
                    <a:lstStyle/>
                    <a:p>
                      <a:pPr algn="l" fontAlgn="ctr"/>
                      <a:endParaRPr lang="en-GB" sz="1000" b="1" i="0" u="none" strike="noStrike">
                        <a:solidFill>
                          <a:srgbClr val="000000"/>
                        </a:solidFill>
                        <a:latin typeface="Calibri"/>
                      </a:endParaRPr>
                    </a:p>
                  </a:txBody>
                  <a:tcPr marL="9632" marR="9632" marT="993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smtClean="0">
                          <a:solidFill>
                            <a:srgbClr val="000000"/>
                          </a:solidFill>
                          <a:latin typeface="+mn-lt"/>
                        </a:rPr>
                        <a:t>Insignificant = 1</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200" b="1" i="0" u="none" strike="noStrike" dirty="0" smtClean="0">
                          <a:solidFill>
                            <a:srgbClr val="000000"/>
                          </a:solidFill>
                          <a:latin typeface="+mn-lt"/>
                        </a:rPr>
                        <a:t>Minor =</a:t>
                      </a:r>
                      <a:r>
                        <a:rPr lang="en-GB" sz="1200" b="1" i="0" u="none" strike="noStrike" baseline="0" dirty="0" smtClean="0">
                          <a:solidFill>
                            <a:srgbClr val="000000"/>
                          </a:solidFill>
                          <a:latin typeface="+mn-lt"/>
                        </a:rPr>
                        <a:t> 2</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200" b="1" i="0" u="none" strike="noStrike" dirty="0" smtClean="0">
                          <a:solidFill>
                            <a:srgbClr val="000000"/>
                          </a:solidFill>
                          <a:latin typeface="+mn-lt"/>
                        </a:rPr>
                        <a:t>Moderate = 3</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ctr" fontAlgn="ctr"/>
                      <a:r>
                        <a:rPr lang="en-GB" sz="1200" b="1" i="0" u="none" strike="noStrike" dirty="0" smtClean="0">
                          <a:solidFill>
                            <a:srgbClr val="000000"/>
                          </a:solidFill>
                          <a:latin typeface="+mn-lt"/>
                        </a:rPr>
                        <a:t>Major = 4</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200" b="1" i="0" u="none" strike="noStrike" dirty="0" smtClean="0">
                          <a:solidFill>
                            <a:srgbClr val="FFFFFF"/>
                          </a:solidFill>
                          <a:latin typeface="+mn-lt"/>
                        </a:rPr>
                        <a:t>Catastrophic = 5</a:t>
                      </a:r>
                      <a:endParaRPr lang="en-GB" sz="1200" b="1" i="0" u="none" strike="noStrike" dirty="0">
                        <a:solidFill>
                          <a:srgbClr val="FFFFFF"/>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r>
              <a:tr h="661748">
                <a:tc>
                  <a:txBody>
                    <a:bodyPr/>
                    <a:lstStyle/>
                    <a:p>
                      <a:pPr algn="ctr" fontAlgn="ctr"/>
                      <a:r>
                        <a:rPr lang="en-GB" sz="1200" b="1" i="0" u="none" strike="noStrike" dirty="0" smtClean="0">
                          <a:solidFill>
                            <a:srgbClr val="000000"/>
                          </a:solidFill>
                          <a:latin typeface="+mn-lt"/>
                        </a:rPr>
                        <a:t>Sensitivity</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Partial</a:t>
                      </a:r>
                      <a:r>
                        <a:rPr lang="en-GB" sz="1100" b="0" i="0" u="none" strike="noStrike" baseline="0" dirty="0" smtClean="0">
                          <a:solidFill>
                            <a:srgbClr val="000000"/>
                          </a:solidFill>
                          <a:latin typeface="+mn-lt"/>
                        </a:rPr>
                        <a:t> closure, no detour needed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Partial</a:t>
                      </a:r>
                      <a:r>
                        <a:rPr lang="en-GB" sz="1100" b="0" i="0" u="none" strike="noStrike" baseline="0" dirty="0" smtClean="0">
                          <a:solidFill>
                            <a:srgbClr val="000000"/>
                          </a:solidFill>
                          <a:latin typeface="+mn-lt"/>
                        </a:rPr>
                        <a:t> closure, minor detour needed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Full closure but available detours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Full closure, few detours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Full closure, extensive detours, transportation system fails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2331">
                <a:tc>
                  <a:txBody>
                    <a:bodyPr/>
                    <a:lstStyle/>
                    <a:p>
                      <a:pPr algn="ctr" fontAlgn="ctr"/>
                      <a:r>
                        <a:rPr lang="en-GB" sz="1200" b="1" i="0" u="none" strike="noStrike" dirty="0" smtClean="0">
                          <a:solidFill>
                            <a:srgbClr val="000000"/>
                          </a:solidFill>
                          <a:latin typeface="+mn-lt"/>
                        </a:rPr>
                        <a:t>Likelihood</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once every 25 years </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once every 10 years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once every 5 years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a:t>
                      </a:r>
                      <a:r>
                        <a:rPr lang="en-GB" sz="1100" b="0" i="0" u="none" strike="noStrike" baseline="0" dirty="0" smtClean="0">
                          <a:solidFill>
                            <a:srgbClr val="000000"/>
                          </a:solidFill>
                          <a:latin typeface="+mn-lt"/>
                        </a:rPr>
                        <a:t> once per year</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Occurs more than once per year</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61748">
                <a:tc>
                  <a:txBody>
                    <a:bodyPr/>
                    <a:lstStyle/>
                    <a:p>
                      <a:pPr algn="ctr" fontAlgn="ctr"/>
                      <a:r>
                        <a:rPr lang="en-GB" sz="1200" b="1" i="0" u="none" strike="noStrike" dirty="0" smtClean="0">
                          <a:solidFill>
                            <a:srgbClr val="000000"/>
                          </a:solidFill>
                          <a:latin typeface="+mn-lt"/>
                        </a:rPr>
                        <a:t>Exposure</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a:t>
                      </a:r>
                      <a:r>
                        <a:rPr lang="en-GB" sz="1100" b="0" i="0" u="none" strike="noStrike" baseline="0" dirty="0" smtClean="0">
                          <a:solidFill>
                            <a:srgbClr val="000000"/>
                          </a:solidFill>
                          <a:latin typeface="+mn-lt"/>
                        </a:rPr>
                        <a:t> less than 1 hour</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Very localized (partial impact of single asset)</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a</a:t>
                      </a:r>
                      <a:r>
                        <a:rPr lang="en-GB" sz="1100" b="0" i="0" u="none" strike="noStrike" baseline="0" dirty="0" smtClean="0">
                          <a:solidFill>
                            <a:srgbClr val="000000"/>
                          </a:solidFill>
                          <a:latin typeface="+mn-lt"/>
                        </a:rPr>
                        <a:t> couple hours</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Localized (full impact of single asset)</a:t>
                      </a:r>
                    </a:p>
                    <a:p>
                      <a:pPr algn="ctr" fontAlgn="ct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1 day</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Scattered (multiple assets impacted)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2-3</a:t>
                      </a:r>
                      <a:r>
                        <a:rPr lang="en-GB" sz="1100" b="0" i="0" u="none" strike="noStrike" baseline="0" dirty="0" smtClean="0">
                          <a:solidFill>
                            <a:srgbClr val="000000"/>
                          </a:solidFill>
                          <a:latin typeface="+mn-lt"/>
                        </a:rPr>
                        <a:t> days</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Widespread (all assets in a geography are impacted)</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Hazard duration 3+</a:t>
                      </a:r>
                      <a:r>
                        <a:rPr lang="en-GB" sz="1100" b="0" i="0" u="none" strike="noStrike" baseline="0" dirty="0" smtClean="0">
                          <a:solidFill>
                            <a:srgbClr val="000000"/>
                          </a:solidFill>
                          <a:latin typeface="+mn-lt"/>
                        </a:rPr>
                        <a:t> days</a:t>
                      </a:r>
                    </a:p>
                    <a:p>
                      <a:pPr algn="ctr" fontAlgn="ctr"/>
                      <a:endParaRPr lang="en-GB" sz="1100" b="0" i="0" u="none" strike="noStrike" baseline="0" dirty="0" smtClean="0">
                        <a:solidFill>
                          <a:srgbClr val="000000"/>
                        </a:solidFill>
                        <a:latin typeface="+mn-lt"/>
                      </a:endParaRPr>
                    </a:p>
                    <a:p>
                      <a:pPr algn="ctr" fontAlgn="ctr"/>
                      <a:r>
                        <a:rPr lang="en-GB" sz="1100" b="0" i="0" u="none" strike="noStrike" baseline="0" dirty="0" smtClean="0">
                          <a:solidFill>
                            <a:srgbClr val="000000"/>
                          </a:solidFill>
                          <a:latin typeface="+mn-lt"/>
                        </a:rPr>
                        <a:t>Widespread impacts to all assets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17415">
                <a:tc>
                  <a:txBody>
                    <a:bodyPr/>
                    <a:lstStyle/>
                    <a:p>
                      <a:pPr algn="ctr" fontAlgn="ctr"/>
                      <a:r>
                        <a:rPr lang="en-GB" sz="1200" b="1" i="0" u="none" strike="noStrike" dirty="0" smtClean="0">
                          <a:solidFill>
                            <a:srgbClr val="000000"/>
                          </a:solidFill>
                          <a:latin typeface="+mn-lt"/>
                        </a:rPr>
                        <a:t>Consequence</a:t>
                      </a:r>
                      <a:endParaRPr lang="en-GB" sz="1200" b="1"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Delays or loss of operations/ use up to 30 minutes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A </a:t>
                      </a:r>
                      <a:r>
                        <a:rPr lang="en-GB" sz="1100" b="0" i="0" u="none" strike="noStrike" dirty="0">
                          <a:solidFill>
                            <a:srgbClr val="000000"/>
                          </a:solidFill>
                          <a:latin typeface="+mn-lt"/>
                        </a:rPr>
                        <a:t>few minor </a:t>
                      </a:r>
                      <a:r>
                        <a:rPr lang="en-GB" sz="1100" b="0" i="0" u="none" strike="noStrike" dirty="0" smtClean="0">
                          <a:solidFill>
                            <a:srgbClr val="000000"/>
                          </a:solidFill>
                          <a:latin typeface="+mn-lt"/>
                        </a:rPr>
                        <a:t>injuries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Financial impact</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Delays</a:t>
                      </a:r>
                      <a:r>
                        <a:rPr lang="en-GB" sz="1100" b="0" i="0" u="none" strike="noStrike" baseline="0" dirty="0" smtClean="0">
                          <a:solidFill>
                            <a:srgbClr val="000000"/>
                          </a:solidFill>
                          <a:latin typeface="+mn-lt"/>
                        </a:rPr>
                        <a:t> or loss of operations/ use up to one hour</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Some </a:t>
                      </a:r>
                      <a:r>
                        <a:rPr lang="en-GB" sz="1100" b="0" i="0" u="none" strike="noStrike" dirty="0">
                          <a:solidFill>
                            <a:srgbClr val="000000"/>
                          </a:solidFill>
                          <a:latin typeface="+mn-lt"/>
                        </a:rPr>
                        <a:t>minor injuries</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Loss</a:t>
                      </a:r>
                      <a:r>
                        <a:rPr lang="en-GB" sz="1100" b="0" i="0" u="none" strike="noStrike" baseline="0" dirty="0" smtClean="0">
                          <a:solidFill>
                            <a:srgbClr val="000000"/>
                          </a:solidFill>
                          <a:latin typeface="+mn-lt"/>
                        </a:rPr>
                        <a:t> of operations/ use up to two days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Multiple </a:t>
                      </a:r>
                      <a:r>
                        <a:rPr lang="en-GB" sz="1100" b="0" i="0" u="none" strike="noStrike" dirty="0">
                          <a:solidFill>
                            <a:srgbClr val="000000"/>
                          </a:solidFill>
                          <a:latin typeface="+mn-lt"/>
                        </a:rPr>
                        <a:t>injuries requiring hospitalization</a:t>
                      </a: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Loss of operations up to 30 days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Multiple </a:t>
                      </a:r>
                      <a:r>
                        <a:rPr lang="en-GB" sz="1100" b="0" i="0" u="none" strike="noStrike" dirty="0">
                          <a:solidFill>
                            <a:srgbClr val="000000"/>
                          </a:solidFill>
                          <a:latin typeface="+mn-lt"/>
                        </a:rPr>
                        <a:t>severe injuries and/or a single </a:t>
                      </a:r>
                      <a:r>
                        <a:rPr lang="en-GB" sz="1100" b="0" i="0" u="none" strike="noStrike" dirty="0" smtClean="0">
                          <a:solidFill>
                            <a:srgbClr val="000000"/>
                          </a:solidFill>
                          <a:latin typeface="+mn-lt"/>
                        </a:rPr>
                        <a:t>fatality</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smtClean="0">
                          <a:solidFill>
                            <a:srgbClr val="000000"/>
                          </a:solidFill>
                          <a:latin typeface="+mn-lt"/>
                        </a:rPr>
                        <a:t>Loss of operations/ use</a:t>
                      </a:r>
                      <a:r>
                        <a:rPr lang="en-GB" sz="1100" b="0" i="0" u="none" strike="noStrike" baseline="0" dirty="0" smtClean="0">
                          <a:solidFill>
                            <a:srgbClr val="000000"/>
                          </a:solidFill>
                          <a:latin typeface="+mn-lt"/>
                        </a:rPr>
                        <a:t> exceeding 30 days</a:t>
                      </a:r>
                    </a:p>
                    <a:p>
                      <a:pPr algn="ctr" fontAlgn="ctr"/>
                      <a:endParaRPr lang="en-GB" sz="1100" b="0" i="0" u="none" strike="noStrike" dirty="0" smtClean="0">
                        <a:solidFill>
                          <a:srgbClr val="000000"/>
                        </a:solidFill>
                        <a:latin typeface="+mn-lt"/>
                      </a:endParaRPr>
                    </a:p>
                    <a:p>
                      <a:pPr algn="ctr" fontAlgn="ctr"/>
                      <a:r>
                        <a:rPr lang="en-GB" sz="1100" b="0" i="0" u="none" strike="noStrike" dirty="0" smtClean="0">
                          <a:solidFill>
                            <a:srgbClr val="000000"/>
                          </a:solidFill>
                          <a:latin typeface="+mn-lt"/>
                        </a:rPr>
                        <a:t>Multiple </a:t>
                      </a:r>
                      <a:r>
                        <a:rPr lang="en-GB" sz="1100" b="0" i="0" u="none" strike="noStrike" dirty="0">
                          <a:solidFill>
                            <a:srgbClr val="000000"/>
                          </a:solidFill>
                          <a:latin typeface="+mn-lt"/>
                        </a:rPr>
                        <a:t>severe injuries  and/or </a:t>
                      </a:r>
                      <a:r>
                        <a:rPr lang="en-GB" sz="1100" b="0" i="0" u="none" strike="noStrike" dirty="0" smtClean="0">
                          <a:solidFill>
                            <a:srgbClr val="000000"/>
                          </a:solidFill>
                          <a:latin typeface="+mn-lt"/>
                        </a:rPr>
                        <a:t>fatalities</a:t>
                      </a:r>
                      <a:endParaRPr lang="en-GB" sz="1100" b="0" i="0" u="none" strike="noStrike" dirty="0">
                        <a:solidFill>
                          <a:srgbClr val="000000"/>
                        </a:solidFill>
                        <a:latin typeface="+mn-lt"/>
                      </a:endParaRPr>
                    </a:p>
                  </a:txBody>
                  <a:tcPr marL="9632" marR="9632" marT="9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838200" y="914400"/>
            <a:ext cx="7543800" cy="461665"/>
          </a:xfrm>
          <a:prstGeom prst="rect">
            <a:avLst/>
          </a:prstGeom>
        </p:spPr>
        <p:txBody>
          <a:bodyPr wrap="square">
            <a:spAutoFit/>
          </a:bodyPr>
          <a:lstStyle/>
          <a:p>
            <a:r>
              <a:rPr lang="en-US" sz="2400" b="1" dirty="0" smtClean="0">
                <a:solidFill>
                  <a:srgbClr val="002060"/>
                </a:solidFill>
                <a:latin typeface="+mn-lt"/>
              </a:rPr>
              <a:t>Vulnerability Assessment Scale</a:t>
            </a:r>
            <a:endParaRPr lang="en-US" sz="2400" b="1" dirty="0">
              <a:solidFill>
                <a:srgbClr val="002060"/>
              </a:solidFill>
              <a:latin typeface="+mn-lt"/>
            </a:endParaRPr>
          </a:p>
        </p:txBody>
      </p:sp>
      <p:sp>
        <p:nvSpPr>
          <p:cNvPr id="4" name="TextBox 3"/>
          <p:cNvSpPr txBox="1"/>
          <p:nvPr/>
        </p:nvSpPr>
        <p:spPr>
          <a:xfrm>
            <a:off x="3505200" y="2286000"/>
            <a:ext cx="533400" cy="707886"/>
          </a:xfrm>
          <a:prstGeom prst="rect">
            <a:avLst/>
          </a:prstGeom>
          <a:noFill/>
        </p:spPr>
        <p:txBody>
          <a:bodyPr wrap="square" rtlCol="0">
            <a:spAutoFit/>
          </a:bodyPr>
          <a:lstStyle/>
          <a:p>
            <a:r>
              <a:rPr lang="en-US" sz="4000" dirty="0" smtClean="0">
                <a:solidFill>
                  <a:srgbClr val="FF0000"/>
                </a:solidFill>
                <a:latin typeface="+mn-lt"/>
              </a:rPr>
              <a:t>2</a:t>
            </a:r>
            <a:endParaRPr lang="en-US" sz="4000" dirty="0">
              <a:solidFill>
                <a:srgbClr val="FF0000"/>
              </a:solidFill>
              <a:latin typeface="+mn-lt"/>
            </a:endParaRPr>
          </a:p>
        </p:txBody>
      </p:sp>
      <p:sp>
        <p:nvSpPr>
          <p:cNvPr id="5" name="TextBox 4"/>
          <p:cNvSpPr txBox="1"/>
          <p:nvPr/>
        </p:nvSpPr>
        <p:spPr>
          <a:xfrm>
            <a:off x="6324600" y="4038600"/>
            <a:ext cx="457200" cy="707886"/>
          </a:xfrm>
          <a:prstGeom prst="rect">
            <a:avLst/>
          </a:prstGeom>
          <a:noFill/>
        </p:spPr>
        <p:txBody>
          <a:bodyPr wrap="square" rtlCol="0">
            <a:spAutoFit/>
          </a:bodyPr>
          <a:lstStyle/>
          <a:p>
            <a:r>
              <a:rPr lang="en-US" sz="4000" dirty="0" smtClean="0">
                <a:solidFill>
                  <a:srgbClr val="FF0000"/>
                </a:solidFill>
                <a:latin typeface="+mn-lt"/>
              </a:rPr>
              <a:t>4</a:t>
            </a:r>
            <a:endParaRPr lang="en-US" sz="4000" dirty="0">
              <a:solidFill>
                <a:srgbClr val="FF0000"/>
              </a:solidFill>
              <a:latin typeface="+mn-lt"/>
            </a:endParaRPr>
          </a:p>
        </p:txBody>
      </p:sp>
      <p:sp>
        <p:nvSpPr>
          <p:cNvPr id="7" name="TextBox 6"/>
          <p:cNvSpPr txBox="1"/>
          <p:nvPr/>
        </p:nvSpPr>
        <p:spPr>
          <a:xfrm>
            <a:off x="4953000" y="3124200"/>
            <a:ext cx="381000" cy="707886"/>
          </a:xfrm>
          <a:prstGeom prst="rect">
            <a:avLst/>
          </a:prstGeom>
          <a:noFill/>
        </p:spPr>
        <p:txBody>
          <a:bodyPr wrap="square" rtlCol="0">
            <a:spAutoFit/>
          </a:bodyPr>
          <a:lstStyle/>
          <a:p>
            <a:r>
              <a:rPr lang="en-US" sz="4000" dirty="0" smtClean="0">
                <a:solidFill>
                  <a:srgbClr val="FF0000"/>
                </a:solidFill>
                <a:latin typeface="+mn-lt"/>
              </a:rPr>
              <a:t>3</a:t>
            </a:r>
            <a:endParaRPr lang="en-US" sz="4000" dirty="0">
              <a:solidFill>
                <a:srgbClr val="FF0000"/>
              </a:solidFill>
              <a:latin typeface="+mn-lt"/>
            </a:endParaRPr>
          </a:p>
        </p:txBody>
      </p:sp>
      <p:sp>
        <p:nvSpPr>
          <p:cNvPr id="10" name="TextBox 9"/>
          <p:cNvSpPr txBox="1"/>
          <p:nvPr/>
        </p:nvSpPr>
        <p:spPr>
          <a:xfrm>
            <a:off x="4953000" y="5105400"/>
            <a:ext cx="381000" cy="707886"/>
          </a:xfrm>
          <a:prstGeom prst="rect">
            <a:avLst/>
          </a:prstGeom>
          <a:noFill/>
        </p:spPr>
        <p:txBody>
          <a:bodyPr wrap="square" rtlCol="0">
            <a:spAutoFit/>
          </a:bodyPr>
          <a:lstStyle/>
          <a:p>
            <a:r>
              <a:rPr lang="en-US" sz="4000" dirty="0" smtClean="0">
                <a:solidFill>
                  <a:srgbClr val="FF0000"/>
                </a:solidFill>
                <a:latin typeface="+mn-lt"/>
              </a:rPr>
              <a:t>3</a:t>
            </a:r>
            <a:endParaRPr lang="en-US" sz="4000" dirty="0">
              <a:solidFill>
                <a:srgbClr val="FF0000"/>
              </a:solidFill>
              <a:latin typeface="+mn-lt"/>
            </a:endParaRPr>
          </a:p>
        </p:txBody>
      </p:sp>
    </p:spTree>
    <p:extLst>
      <p:ext uri="{BB962C8B-B14F-4D97-AF65-F5344CB8AC3E}">
        <p14:creationId xmlns:p14="http://schemas.microsoft.com/office/powerpoint/2010/main" val="1990251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914400"/>
            <a:ext cx="8077200" cy="461665"/>
          </a:xfrm>
          <a:prstGeom prst="rect">
            <a:avLst/>
          </a:prstGeom>
        </p:spPr>
        <p:txBody>
          <a:bodyPr wrap="square">
            <a:spAutoFit/>
          </a:bodyPr>
          <a:lstStyle/>
          <a:p>
            <a:r>
              <a:rPr lang="en-US" sz="2400" b="1" dirty="0" smtClean="0">
                <a:solidFill>
                  <a:srgbClr val="002060"/>
                </a:solidFill>
                <a:latin typeface="+mn-lt"/>
              </a:rPr>
              <a:t>Example of Prioritized Road Segments</a:t>
            </a:r>
            <a:endParaRPr lang="en-US" sz="2400" b="1" dirty="0">
              <a:solidFill>
                <a:srgbClr val="002060"/>
              </a:solidFill>
              <a:latin typeface="+mn-lt"/>
            </a:endParaRP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19505" t="4591" r="12690" b="2055"/>
          <a:stretch/>
        </p:blipFill>
        <p:spPr bwMode="auto">
          <a:xfrm>
            <a:off x="838200" y="1524000"/>
            <a:ext cx="5867400" cy="4800600"/>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91000"/>
            <a:ext cx="1695450" cy="1847850"/>
          </a:xfrm>
          <a:prstGeom prst="rect">
            <a:avLst/>
          </a:prstGeom>
          <a:noFill/>
          <a:ln>
            <a:solidFill>
              <a:schemeClr val="tx1"/>
            </a:solidFill>
          </a:ln>
        </p:spPr>
      </p:pic>
    </p:spTree>
    <p:extLst>
      <p:ext uri="{BB962C8B-B14F-4D97-AF65-F5344CB8AC3E}">
        <p14:creationId xmlns:p14="http://schemas.microsoft.com/office/powerpoint/2010/main" val="528481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914400"/>
            <a:ext cx="8077200" cy="461665"/>
          </a:xfrm>
          <a:prstGeom prst="rect">
            <a:avLst/>
          </a:prstGeom>
        </p:spPr>
        <p:txBody>
          <a:bodyPr wrap="square">
            <a:spAutoFit/>
          </a:bodyPr>
          <a:lstStyle/>
          <a:p>
            <a:r>
              <a:rPr lang="en-US" sz="2400" b="1" dirty="0" smtClean="0">
                <a:solidFill>
                  <a:srgbClr val="002060"/>
                </a:solidFill>
                <a:latin typeface="+mn-lt"/>
              </a:rPr>
              <a:t>Empire Blvd. (NYS Route 404) </a:t>
            </a:r>
            <a:endParaRPr lang="en-US" sz="2400" b="1" dirty="0">
              <a:solidFill>
                <a:srgbClr val="002060"/>
              </a:solidFill>
              <a:latin typeface="+mn-lt"/>
            </a:endParaRP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61349" t="9085" r="17663" b="42892"/>
          <a:stretch/>
        </p:blipFill>
        <p:spPr bwMode="auto">
          <a:xfrm>
            <a:off x="304800" y="2859732"/>
            <a:ext cx="1981200" cy="2819400"/>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1797397"/>
            <a:ext cx="6469558" cy="3881735"/>
          </a:xfrm>
          <a:prstGeom prst="rect">
            <a:avLst/>
          </a:prstGeom>
        </p:spPr>
      </p:pic>
      <p:cxnSp>
        <p:nvCxnSpPr>
          <p:cNvPr id="20" name="Straight Arrow Connector 19"/>
          <p:cNvCxnSpPr>
            <a:stCxn id="2" idx="1"/>
          </p:cNvCxnSpPr>
          <p:nvPr/>
        </p:nvCxnSpPr>
        <p:spPr>
          <a:xfrm flipH="1">
            <a:off x="1465758" y="3738265"/>
            <a:ext cx="972642" cy="148366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4790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2550" y="1061553"/>
            <a:ext cx="6638900" cy="5358442"/>
          </a:xfrm>
        </p:spPr>
      </p:pic>
      <p:sp>
        <p:nvSpPr>
          <p:cNvPr id="5" name="Title 4"/>
          <p:cNvSpPr>
            <a:spLocks noGrp="1"/>
          </p:cNvSpPr>
          <p:nvPr>
            <p:ph type="title"/>
          </p:nvPr>
        </p:nvSpPr>
        <p:spPr>
          <a:xfrm>
            <a:off x="762000" y="1081706"/>
            <a:ext cx="3195650" cy="1140794"/>
          </a:xfrm>
          <a:solidFill>
            <a:srgbClr val="FFFF99"/>
          </a:solidFill>
          <a:ln w="25400">
            <a:solidFill>
              <a:schemeClr val="tx1"/>
            </a:solidFill>
          </a:ln>
        </p:spPr>
        <p:txBody>
          <a:bodyPr/>
          <a:lstStyle/>
          <a:p>
            <a:r>
              <a:rPr lang="en-US" sz="2000" b="1" dirty="0" smtClean="0">
                <a:solidFill>
                  <a:schemeClr val="tx1"/>
                </a:solidFill>
                <a:latin typeface="+mn-lt"/>
              </a:rPr>
              <a:t>New York State Metropolitan Planning Organizations</a:t>
            </a:r>
            <a:endParaRPr lang="en-US" sz="2000" b="1" dirty="0">
              <a:solidFill>
                <a:schemeClr val="tx1"/>
              </a:solidFill>
              <a:latin typeface="+mn-lt"/>
            </a:endParaRPr>
          </a:p>
        </p:txBody>
      </p:sp>
      <p:sp>
        <p:nvSpPr>
          <p:cNvPr id="6" name="Title 4"/>
          <p:cNvSpPr txBox="1">
            <a:spLocks/>
          </p:cNvSpPr>
          <p:nvPr/>
        </p:nvSpPr>
        <p:spPr>
          <a:xfrm>
            <a:off x="242900" y="4953000"/>
            <a:ext cx="2019300" cy="685800"/>
          </a:xfrm>
          <a:prstGeom prst="rect">
            <a:avLst/>
          </a:prstGeom>
          <a:solidFill>
            <a:srgbClr val="FFFF99"/>
          </a:solidFill>
          <a:ln w="25400">
            <a:solidFill>
              <a:schemeClr val="tx1"/>
            </a:solidFill>
          </a:ln>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1800" b="1" dirty="0" smtClean="0">
                <a:solidFill>
                  <a:schemeClr val="tx1"/>
                </a:solidFill>
                <a:latin typeface="+mn-lt"/>
              </a:rPr>
              <a:t>GTC Planning Region</a:t>
            </a:r>
            <a:endParaRPr lang="en-US" sz="1800" b="1" dirty="0">
              <a:solidFill>
                <a:schemeClr val="tx1"/>
              </a:solidFill>
              <a:latin typeface="+mn-lt"/>
            </a:endParaRPr>
          </a:p>
        </p:txBody>
      </p:sp>
      <p:cxnSp>
        <p:nvCxnSpPr>
          <p:cNvPr id="8" name="Straight Arrow Connector 7"/>
          <p:cNvCxnSpPr/>
          <p:nvPr/>
        </p:nvCxnSpPr>
        <p:spPr>
          <a:xfrm flipV="1">
            <a:off x="1524000" y="3657600"/>
            <a:ext cx="1295400" cy="12954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tle 4"/>
          <p:cNvSpPr txBox="1">
            <a:spLocks/>
          </p:cNvSpPr>
          <p:nvPr/>
        </p:nvSpPr>
        <p:spPr>
          <a:xfrm>
            <a:off x="3200400" y="6153296"/>
            <a:ext cx="5853100" cy="266699"/>
          </a:xfrm>
          <a:prstGeom prst="rect">
            <a:avLst/>
          </a:prstGeom>
          <a:solidFill>
            <a:srgbClr val="FFFF99"/>
          </a:solidFill>
          <a:ln w="25400">
            <a:solidFill>
              <a:schemeClr val="tx1"/>
            </a:solidFill>
          </a:ln>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1000" b="1" dirty="0" smtClean="0">
                <a:solidFill>
                  <a:schemeClr val="tx1"/>
                </a:solidFill>
                <a:latin typeface="+mn-lt"/>
              </a:rPr>
              <a:t>Source: New York State Association of Metropolitan Planning Organizations (NYSAMPO)</a:t>
            </a:r>
            <a:endParaRPr lang="en-US" sz="1000" b="1" dirty="0">
              <a:solidFill>
                <a:schemeClr val="tx1"/>
              </a:solidFill>
              <a:latin typeface="+mn-lt"/>
            </a:endParaRPr>
          </a:p>
        </p:txBody>
      </p:sp>
    </p:spTree>
    <p:extLst>
      <p:ext uri="{BB962C8B-B14F-4D97-AF65-F5344CB8AC3E}">
        <p14:creationId xmlns:p14="http://schemas.microsoft.com/office/powerpoint/2010/main" val="3110825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914400"/>
            <a:ext cx="8077200" cy="461665"/>
          </a:xfrm>
          <a:prstGeom prst="rect">
            <a:avLst/>
          </a:prstGeom>
        </p:spPr>
        <p:txBody>
          <a:bodyPr wrap="square">
            <a:spAutoFit/>
          </a:bodyPr>
          <a:lstStyle/>
          <a:p>
            <a:r>
              <a:rPr lang="en-US" sz="2400" b="1" dirty="0" smtClean="0">
                <a:solidFill>
                  <a:srgbClr val="002060"/>
                </a:solidFill>
                <a:latin typeface="+mn-lt"/>
              </a:rPr>
              <a:t>Example of Prioritized Bridges</a:t>
            </a:r>
            <a:endParaRPr lang="en-US" sz="2400" b="1" dirty="0">
              <a:solidFill>
                <a:srgbClr val="002060"/>
              </a:solidFill>
              <a:latin typeface="+mn-lt"/>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41599" t="24590" r="28579" b="36066"/>
          <a:stretch/>
        </p:blipFill>
        <p:spPr>
          <a:xfrm>
            <a:off x="838200" y="1447800"/>
            <a:ext cx="5852160" cy="493776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91000"/>
            <a:ext cx="1562100" cy="1847850"/>
          </a:xfrm>
          <a:prstGeom prst="rect">
            <a:avLst/>
          </a:prstGeom>
          <a:noFill/>
          <a:ln>
            <a:solidFill>
              <a:schemeClr val="tx1"/>
            </a:solidFill>
          </a:ln>
        </p:spPr>
      </p:pic>
    </p:spTree>
    <p:extLst>
      <p:ext uri="{BB962C8B-B14F-4D97-AF65-F5344CB8AC3E}">
        <p14:creationId xmlns:p14="http://schemas.microsoft.com/office/powerpoint/2010/main" val="2257176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914400"/>
            <a:ext cx="8077200" cy="461665"/>
          </a:xfrm>
          <a:prstGeom prst="rect">
            <a:avLst/>
          </a:prstGeom>
        </p:spPr>
        <p:txBody>
          <a:bodyPr wrap="square">
            <a:spAutoFit/>
          </a:bodyPr>
          <a:lstStyle/>
          <a:p>
            <a:r>
              <a:rPr lang="en-US" sz="2400" b="1" dirty="0" smtClean="0">
                <a:solidFill>
                  <a:srgbClr val="002060"/>
                </a:solidFill>
                <a:latin typeface="+mn-lt"/>
              </a:rPr>
              <a:t>Example of Prioritized Facilities</a:t>
            </a:r>
            <a:endParaRPr lang="en-US" sz="2400" b="1" dirty="0">
              <a:solidFill>
                <a:srgbClr val="002060"/>
              </a:solidFill>
              <a:latin typeface="+mn-lt"/>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42990" t="22129" r="30153" b="34696"/>
          <a:stretch/>
        </p:blipFill>
        <p:spPr>
          <a:xfrm>
            <a:off x="838200" y="1412160"/>
            <a:ext cx="5562600" cy="4937760"/>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191000"/>
            <a:ext cx="1571625" cy="1847850"/>
          </a:xfrm>
          <a:prstGeom prst="rect">
            <a:avLst/>
          </a:prstGeom>
          <a:noFill/>
          <a:ln>
            <a:solidFill>
              <a:schemeClr val="tx1"/>
            </a:solidFill>
          </a:ln>
        </p:spPr>
      </p:pic>
    </p:spTree>
    <p:extLst>
      <p:ext uri="{BB962C8B-B14F-4D97-AF65-F5344CB8AC3E}">
        <p14:creationId xmlns:p14="http://schemas.microsoft.com/office/powerpoint/2010/main" val="559849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676400"/>
            <a:ext cx="8194963" cy="4648200"/>
          </a:xfrm>
        </p:spPr>
        <p:txBody>
          <a:bodyPr>
            <a:normAutofit/>
          </a:bodyPr>
          <a:lstStyle/>
          <a:p>
            <a:pPr marL="795338" lvl="0" indent="-331788">
              <a:spcAft>
                <a:spcPts val="1200"/>
              </a:spcAft>
              <a:buFont typeface="Wingdings" panose="05000000000000000000" pitchFamily="2" charset="2"/>
              <a:buChar char="Ø"/>
            </a:pPr>
            <a:r>
              <a:rPr lang="en-US" sz="2200" b="1" dirty="0" smtClean="0">
                <a:solidFill>
                  <a:srgbClr val="002060"/>
                </a:solidFill>
              </a:rPr>
              <a:t>Five Categories:</a:t>
            </a:r>
          </a:p>
          <a:p>
            <a:pPr marL="1262063" lvl="1" indent="-457200">
              <a:spcAft>
                <a:spcPts val="1200"/>
              </a:spcAft>
              <a:buFont typeface="Wingdings" panose="05000000000000000000" pitchFamily="2" charset="2"/>
              <a:buChar char="q"/>
            </a:pPr>
            <a:r>
              <a:rPr lang="en-US" sz="2000" b="1" dirty="0" smtClean="0">
                <a:solidFill>
                  <a:srgbClr val="002060"/>
                </a:solidFill>
              </a:rPr>
              <a:t>Planning and Policy</a:t>
            </a:r>
          </a:p>
          <a:p>
            <a:pPr marL="1262063" lvl="1" indent="-457200">
              <a:spcAft>
                <a:spcPts val="1200"/>
              </a:spcAft>
              <a:buFont typeface="Wingdings" panose="05000000000000000000" pitchFamily="2" charset="2"/>
              <a:buChar char="q"/>
            </a:pPr>
            <a:r>
              <a:rPr lang="en-US" sz="2000" b="1" dirty="0" smtClean="0">
                <a:solidFill>
                  <a:srgbClr val="002060"/>
                </a:solidFill>
              </a:rPr>
              <a:t>Communication,                                              Education, and 				    Awareness</a:t>
            </a:r>
          </a:p>
          <a:p>
            <a:pPr marL="1262063" lvl="1" indent="-457200">
              <a:spcAft>
                <a:spcPts val="1200"/>
              </a:spcAft>
              <a:buFont typeface="Wingdings" panose="05000000000000000000" pitchFamily="2" charset="2"/>
              <a:buChar char="q"/>
            </a:pPr>
            <a:r>
              <a:rPr lang="en-US" sz="2000" b="1" dirty="0" smtClean="0">
                <a:solidFill>
                  <a:srgbClr val="002060"/>
                </a:solidFill>
              </a:rPr>
              <a:t>Infrastructure and                                     Construction</a:t>
            </a:r>
          </a:p>
          <a:p>
            <a:pPr marL="1262063" lvl="1" indent="-457200">
              <a:spcAft>
                <a:spcPts val="1200"/>
              </a:spcAft>
              <a:buFont typeface="Wingdings" panose="05000000000000000000" pitchFamily="2" charset="2"/>
              <a:buChar char="q"/>
            </a:pPr>
            <a:r>
              <a:rPr lang="en-US" sz="2000" b="1" dirty="0" smtClean="0">
                <a:solidFill>
                  <a:srgbClr val="002060"/>
                </a:solidFill>
              </a:rPr>
              <a:t>Natural and Land                                              Resource Protection</a:t>
            </a:r>
          </a:p>
          <a:p>
            <a:pPr marL="1262063" lvl="1" indent="-457200">
              <a:spcAft>
                <a:spcPts val="1200"/>
              </a:spcAft>
              <a:buFont typeface="Wingdings" panose="05000000000000000000" pitchFamily="2" charset="2"/>
              <a:buChar char="q"/>
            </a:pPr>
            <a:r>
              <a:rPr lang="en-US" sz="2000" b="1" dirty="0" smtClean="0">
                <a:solidFill>
                  <a:srgbClr val="002060"/>
                </a:solidFill>
              </a:rPr>
              <a:t>Operations and Maintenance</a:t>
            </a:r>
          </a:p>
        </p:txBody>
      </p:sp>
      <p:sp>
        <p:nvSpPr>
          <p:cNvPr id="6" name="Rectangle 5"/>
          <p:cNvSpPr/>
          <p:nvPr/>
        </p:nvSpPr>
        <p:spPr>
          <a:xfrm>
            <a:off x="415637" y="1138535"/>
            <a:ext cx="7966363" cy="461665"/>
          </a:xfrm>
          <a:prstGeom prst="rect">
            <a:avLst/>
          </a:prstGeom>
        </p:spPr>
        <p:txBody>
          <a:bodyPr wrap="square">
            <a:spAutoFit/>
          </a:bodyPr>
          <a:lstStyle/>
          <a:p>
            <a:r>
              <a:rPr lang="en-US" sz="2400" b="1" dirty="0" smtClean="0">
                <a:solidFill>
                  <a:srgbClr val="002060"/>
                </a:solidFill>
                <a:latin typeface="+mn-lt"/>
              </a:rPr>
              <a:t>Hazard Mitigation Strategies</a:t>
            </a:r>
            <a:endParaRPr lang="en-US" sz="2400" b="1" dirty="0">
              <a:solidFill>
                <a:srgbClr val="002060"/>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00" y="1828800"/>
            <a:ext cx="4264988" cy="2833373"/>
          </a:xfrm>
          <a:prstGeom prst="rect">
            <a:avLst/>
          </a:prstGeom>
        </p:spPr>
      </p:pic>
      <p:sp>
        <p:nvSpPr>
          <p:cNvPr id="5" name="Rectangle 4"/>
          <p:cNvSpPr/>
          <p:nvPr/>
        </p:nvSpPr>
        <p:spPr>
          <a:xfrm>
            <a:off x="4629418" y="4382682"/>
            <a:ext cx="1295400" cy="246221"/>
          </a:xfrm>
          <a:prstGeom prst="rect">
            <a:avLst/>
          </a:prstGeom>
        </p:spPr>
        <p:txBody>
          <a:bodyPr wrap="square">
            <a:spAutoFit/>
          </a:bodyPr>
          <a:lstStyle/>
          <a:p>
            <a:r>
              <a:rPr lang="en-US" sz="1000" dirty="0" smtClean="0">
                <a:solidFill>
                  <a:schemeClr val="bg1"/>
                </a:solidFill>
              </a:rPr>
              <a:t>FEMA/Elissa Jun</a:t>
            </a:r>
            <a:endParaRPr lang="en-US" sz="1000" dirty="0">
              <a:solidFill>
                <a:schemeClr val="bg1"/>
              </a:solidFill>
            </a:endParaRPr>
          </a:p>
        </p:txBody>
      </p:sp>
    </p:spTree>
    <p:extLst>
      <p:ext uri="{BB962C8B-B14F-4D97-AF65-F5344CB8AC3E}">
        <p14:creationId xmlns:p14="http://schemas.microsoft.com/office/powerpoint/2010/main" val="548204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752600"/>
            <a:ext cx="8104908" cy="4572000"/>
          </a:xfrm>
        </p:spPr>
        <p:txBody>
          <a:bodyPr>
            <a:normAutofit lnSpcReduction="10000"/>
          </a:bodyPr>
          <a:lstStyle/>
          <a:p>
            <a:pPr marL="795338" lvl="0" indent="-331788">
              <a:spcAft>
                <a:spcPts val="1200"/>
              </a:spcAft>
              <a:buFont typeface="Wingdings" panose="05000000000000000000" pitchFamily="2" charset="2"/>
              <a:buChar char="Ø"/>
            </a:pPr>
            <a:r>
              <a:rPr lang="en-US" sz="2200" b="1" dirty="0" smtClean="0">
                <a:solidFill>
                  <a:srgbClr val="000066"/>
                </a:solidFill>
              </a:rPr>
              <a:t>Interagency/inter-municipal coordination and resource sharing</a:t>
            </a:r>
          </a:p>
          <a:p>
            <a:pPr marL="795338" lvl="0" indent="-331788">
              <a:spcAft>
                <a:spcPts val="1200"/>
              </a:spcAft>
              <a:buFont typeface="Wingdings" panose="05000000000000000000" pitchFamily="2" charset="2"/>
              <a:buChar char="Ø"/>
            </a:pPr>
            <a:r>
              <a:rPr lang="en-US" sz="2200" b="1" dirty="0" smtClean="0">
                <a:solidFill>
                  <a:srgbClr val="000066"/>
                </a:solidFill>
              </a:rPr>
              <a:t>Implement ITS/TSMO plan recommendations</a:t>
            </a:r>
          </a:p>
          <a:p>
            <a:pPr marL="1262063" lvl="1" indent="-457200">
              <a:spcAft>
                <a:spcPts val="1200"/>
              </a:spcAft>
              <a:buFont typeface="Wingdings" panose="05000000000000000000" pitchFamily="2" charset="2"/>
              <a:buChar char="q"/>
            </a:pPr>
            <a:r>
              <a:rPr lang="en-US" sz="2000" b="1" dirty="0" smtClean="0">
                <a:solidFill>
                  <a:srgbClr val="000066"/>
                </a:solidFill>
              </a:rPr>
              <a:t>Communications</a:t>
            </a:r>
          </a:p>
          <a:p>
            <a:pPr marL="1262063" lvl="1" indent="-457200">
              <a:spcAft>
                <a:spcPts val="1200"/>
              </a:spcAft>
              <a:buFont typeface="Wingdings" panose="05000000000000000000" pitchFamily="2" charset="2"/>
              <a:buChar char="q"/>
            </a:pPr>
            <a:r>
              <a:rPr lang="en-US" sz="2000" b="1" dirty="0" smtClean="0">
                <a:solidFill>
                  <a:srgbClr val="000066"/>
                </a:solidFill>
              </a:rPr>
              <a:t>Preparedness and Response</a:t>
            </a:r>
          </a:p>
          <a:p>
            <a:pPr marL="795338" lvl="0" indent="-331788">
              <a:spcAft>
                <a:spcPts val="1200"/>
              </a:spcAft>
              <a:buFont typeface="Wingdings" panose="05000000000000000000" pitchFamily="2" charset="2"/>
              <a:buChar char="Ø"/>
            </a:pPr>
            <a:r>
              <a:rPr lang="en-US" sz="2200" b="1" dirty="0" smtClean="0">
                <a:solidFill>
                  <a:srgbClr val="000066"/>
                </a:solidFill>
              </a:rPr>
              <a:t>Incorporate flood mitigation strategies into agency and local planning efforts</a:t>
            </a:r>
          </a:p>
          <a:p>
            <a:pPr marL="795338" lvl="0" indent="-331788">
              <a:spcAft>
                <a:spcPts val="1200"/>
              </a:spcAft>
              <a:buFont typeface="Wingdings" panose="05000000000000000000" pitchFamily="2" charset="2"/>
              <a:buChar char="Ø"/>
            </a:pPr>
            <a:r>
              <a:rPr lang="en-US" sz="2200" b="1" dirty="0" smtClean="0">
                <a:solidFill>
                  <a:srgbClr val="000066"/>
                </a:solidFill>
              </a:rPr>
              <a:t>Areas for additional investigation:</a:t>
            </a:r>
          </a:p>
          <a:p>
            <a:pPr marL="1262063" lvl="1" indent="-457200">
              <a:spcAft>
                <a:spcPts val="1200"/>
              </a:spcAft>
              <a:buFont typeface="Wingdings" panose="05000000000000000000" pitchFamily="2" charset="2"/>
              <a:buChar char="q"/>
            </a:pPr>
            <a:r>
              <a:rPr lang="en-US" sz="2000" b="1" dirty="0" smtClean="0">
                <a:solidFill>
                  <a:srgbClr val="000066"/>
                </a:solidFill>
              </a:rPr>
              <a:t>Watershed planning</a:t>
            </a:r>
          </a:p>
          <a:p>
            <a:pPr marL="1262063" lvl="1" indent="-457200">
              <a:spcAft>
                <a:spcPts val="1200"/>
              </a:spcAft>
              <a:buFont typeface="Wingdings" panose="05000000000000000000" pitchFamily="2" charset="2"/>
              <a:buChar char="q"/>
            </a:pPr>
            <a:r>
              <a:rPr lang="en-US" sz="2000" b="1" dirty="0" smtClean="0">
                <a:solidFill>
                  <a:srgbClr val="000066"/>
                </a:solidFill>
              </a:rPr>
              <a:t>Downstream hazard studies</a:t>
            </a:r>
          </a:p>
        </p:txBody>
      </p:sp>
      <p:sp>
        <p:nvSpPr>
          <p:cNvPr id="6" name="Rectangle 5"/>
          <p:cNvSpPr/>
          <p:nvPr/>
        </p:nvSpPr>
        <p:spPr>
          <a:xfrm>
            <a:off x="415637" y="1143000"/>
            <a:ext cx="7966363" cy="461665"/>
          </a:xfrm>
          <a:prstGeom prst="rect">
            <a:avLst/>
          </a:prstGeom>
        </p:spPr>
        <p:txBody>
          <a:bodyPr wrap="square">
            <a:spAutoFit/>
          </a:bodyPr>
          <a:lstStyle/>
          <a:p>
            <a:r>
              <a:rPr lang="en-US" sz="2400" b="1" dirty="0" smtClean="0">
                <a:solidFill>
                  <a:srgbClr val="002060"/>
                </a:solidFill>
                <a:latin typeface="+mn-lt"/>
              </a:rPr>
              <a:t>Planning and Policy Strategies</a:t>
            </a:r>
            <a:endParaRPr lang="en-US" sz="2400" b="1" dirty="0">
              <a:solidFill>
                <a:srgbClr val="002060"/>
              </a:solidFill>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676400"/>
            <a:ext cx="4613563" cy="4648200"/>
          </a:xfrm>
        </p:spPr>
        <p:txBody>
          <a:bodyPr>
            <a:normAutofit/>
          </a:bodyPr>
          <a:lstStyle/>
          <a:p>
            <a:pPr marL="795338" lvl="0" indent="-331788">
              <a:spcAft>
                <a:spcPts val="1200"/>
              </a:spcAft>
              <a:buFont typeface="Wingdings" panose="05000000000000000000" pitchFamily="2" charset="2"/>
              <a:buChar char="Ø"/>
            </a:pPr>
            <a:r>
              <a:rPr lang="en-US" sz="2200" b="1" dirty="0" smtClean="0">
                <a:solidFill>
                  <a:srgbClr val="000066"/>
                </a:solidFill>
              </a:rPr>
              <a:t>Education and Awareness </a:t>
            </a:r>
          </a:p>
          <a:p>
            <a:pPr marL="1262063" lvl="1" indent="-457200">
              <a:spcAft>
                <a:spcPts val="1200"/>
              </a:spcAft>
              <a:buFont typeface="Wingdings" panose="05000000000000000000" pitchFamily="2" charset="2"/>
              <a:buChar char="q"/>
            </a:pPr>
            <a:r>
              <a:rPr lang="en-US" sz="2000" b="1" dirty="0" smtClean="0">
                <a:solidFill>
                  <a:srgbClr val="000066"/>
                </a:solidFill>
              </a:rPr>
              <a:t>Training classes</a:t>
            </a:r>
          </a:p>
          <a:p>
            <a:pPr marL="1262063" lvl="1" indent="-457200">
              <a:spcAft>
                <a:spcPts val="1200"/>
              </a:spcAft>
              <a:buFont typeface="Wingdings" panose="05000000000000000000" pitchFamily="2" charset="2"/>
              <a:buChar char="q"/>
            </a:pPr>
            <a:r>
              <a:rPr lang="en-US" sz="2000" b="1" dirty="0" smtClean="0">
                <a:solidFill>
                  <a:srgbClr val="000066"/>
                </a:solidFill>
              </a:rPr>
              <a:t>Public outreach </a:t>
            </a:r>
          </a:p>
          <a:p>
            <a:pPr marL="795338" lvl="0" indent="-331788">
              <a:spcAft>
                <a:spcPts val="1200"/>
              </a:spcAft>
              <a:buFont typeface="Wingdings" panose="05000000000000000000" pitchFamily="2" charset="2"/>
              <a:buChar char="Ø"/>
            </a:pPr>
            <a:r>
              <a:rPr lang="en-US" sz="2200" b="1" dirty="0" smtClean="0">
                <a:solidFill>
                  <a:srgbClr val="000066"/>
                </a:solidFill>
              </a:rPr>
              <a:t>Improve flood risk assessment data</a:t>
            </a:r>
          </a:p>
          <a:p>
            <a:pPr marL="1262063" lvl="1" indent="-457200">
              <a:spcAft>
                <a:spcPts val="1200"/>
              </a:spcAft>
              <a:buFont typeface="Wingdings" panose="05000000000000000000" pitchFamily="2" charset="2"/>
              <a:buChar char="q"/>
            </a:pPr>
            <a:r>
              <a:rPr lang="en-US" sz="2000" b="1" dirty="0" smtClean="0">
                <a:solidFill>
                  <a:srgbClr val="000066"/>
                </a:solidFill>
              </a:rPr>
              <a:t>Update and publicize flood maps</a:t>
            </a:r>
          </a:p>
          <a:p>
            <a:pPr marL="795338" lvl="0" indent="-331788">
              <a:spcAft>
                <a:spcPts val="1200"/>
              </a:spcAft>
              <a:buFont typeface="Wingdings" panose="05000000000000000000" pitchFamily="2" charset="2"/>
              <a:buChar char="Ø"/>
            </a:pPr>
            <a:r>
              <a:rPr lang="en-US" sz="2200" b="1" dirty="0" smtClean="0">
                <a:solidFill>
                  <a:srgbClr val="000066"/>
                </a:solidFill>
              </a:rPr>
              <a:t>Publicize hazard mitigation techniques</a:t>
            </a:r>
          </a:p>
        </p:txBody>
      </p:sp>
      <p:sp>
        <p:nvSpPr>
          <p:cNvPr id="6" name="Rectangle 5"/>
          <p:cNvSpPr/>
          <p:nvPr/>
        </p:nvSpPr>
        <p:spPr>
          <a:xfrm>
            <a:off x="415637" y="1126913"/>
            <a:ext cx="7661563" cy="461665"/>
          </a:xfrm>
          <a:prstGeom prst="rect">
            <a:avLst/>
          </a:prstGeom>
        </p:spPr>
        <p:txBody>
          <a:bodyPr wrap="square">
            <a:spAutoFit/>
          </a:bodyPr>
          <a:lstStyle/>
          <a:p>
            <a:r>
              <a:rPr lang="en-US" sz="2400" b="1" dirty="0" smtClean="0">
                <a:solidFill>
                  <a:srgbClr val="002060"/>
                </a:solidFill>
                <a:latin typeface="+mn-lt"/>
              </a:rPr>
              <a:t>Communication and Education Strategies</a:t>
            </a:r>
            <a:endParaRPr lang="en-US" sz="2400" b="1" dirty="0">
              <a:solidFill>
                <a:srgbClr val="002060"/>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438400"/>
            <a:ext cx="4191000" cy="2805546"/>
          </a:xfrm>
          <a:prstGeom prst="rect">
            <a:avLst/>
          </a:prstGeom>
        </p:spPr>
      </p:pic>
      <p:sp>
        <p:nvSpPr>
          <p:cNvPr id="5" name="Rectangle 4"/>
          <p:cNvSpPr/>
          <p:nvPr/>
        </p:nvSpPr>
        <p:spPr>
          <a:xfrm>
            <a:off x="4724400" y="4981626"/>
            <a:ext cx="1447800" cy="246221"/>
          </a:xfrm>
          <a:prstGeom prst="rect">
            <a:avLst/>
          </a:prstGeom>
        </p:spPr>
        <p:txBody>
          <a:bodyPr wrap="square">
            <a:spAutoFit/>
          </a:bodyPr>
          <a:lstStyle/>
          <a:p>
            <a:r>
              <a:rPr lang="en-US" sz="1000" dirty="0" smtClean="0">
                <a:solidFill>
                  <a:schemeClr val="bg1"/>
                </a:solidFill>
              </a:rPr>
              <a:t>FEMA/Jennifer Smits</a:t>
            </a:r>
            <a:endParaRPr lang="en-US" sz="1000" dirty="0">
              <a:solidFill>
                <a:schemeClr val="bg1"/>
              </a:solidFill>
            </a:endParaRPr>
          </a:p>
        </p:txBody>
      </p:sp>
    </p:spTree>
    <p:extLst>
      <p:ext uri="{BB962C8B-B14F-4D97-AF65-F5344CB8AC3E}">
        <p14:creationId xmlns:p14="http://schemas.microsoft.com/office/powerpoint/2010/main" val="3277221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676400"/>
            <a:ext cx="4384963" cy="4648200"/>
          </a:xfrm>
        </p:spPr>
        <p:txBody>
          <a:bodyPr>
            <a:normAutofit/>
          </a:bodyPr>
          <a:lstStyle/>
          <a:p>
            <a:pPr marL="795338" lvl="0" indent="-331788">
              <a:spcAft>
                <a:spcPts val="1200"/>
              </a:spcAft>
              <a:buFont typeface="Wingdings" panose="05000000000000000000" pitchFamily="2" charset="2"/>
              <a:buChar char="Ø"/>
            </a:pPr>
            <a:r>
              <a:rPr lang="en-US" sz="2200" b="1" dirty="0" smtClean="0">
                <a:solidFill>
                  <a:srgbClr val="002060"/>
                </a:solidFill>
              </a:rPr>
              <a:t>Green infrastructure</a:t>
            </a:r>
          </a:p>
          <a:p>
            <a:pPr marL="1262063" lvl="1" indent="-457200">
              <a:spcAft>
                <a:spcPts val="1200"/>
              </a:spcAft>
              <a:buFont typeface="Wingdings" panose="05000000000000000000" pitchFamily="2" charset="2"/>
              <a:buChar char="q"/>
            </a:pPr>
            <a:r>
              <a:rPr lang="en-US" sz="2000" b="1" dirty="0" smtClean="0">
                <a:solidFill>
                  <a:srgbClr val="002060"/>
                </a:solidFill>
              </a:rPr>
              <a:t>Rain gardens, permeable </a:t>
            </a:r>
            <a:r>
              <a:rPr lang="en-US" sz="2000" b="1" dirty="0">
                <a:solidFill>
                  <a:srgbClr val="002060"/>
                </a:solidFill>
              </a:rPr>
              <a:t>pavements, </a:t>
            </a:r>
            <a:r>
              <a:rPr lang="en-US" sz="2000" b="1" dirty="0" err="1" smtClean="0">
                <a:solidFill>
                  <a:srgbClr val="002060"/>
                </a:solidFill>
              </a:rPr>
              <a:t>bioswales</a:t>
            </a:r>
            <a:endParaRPr lang="en-US" sz="2000" b="1" dirty="0" smtClean="0">
              <a:solidFill>
                <a:srgbClr val="002060"/>
              </a:solidFill>
            </a:endParaRPr>
          </a:p>
          <a:p>
            <a:pPr marL="795338" lvl="0" indent="-331788">
              <a:spcAft>
                <a:spcPts val="1200"/>
              </a:spcAft>
              <a:buFont typeface="Wingdings" panose="05000000000000000000" pitchFamily="2" charset="2"/>
              <a:buChar char="Ø"/>
            </a:pPr>
            <a:r>
              <a:rPr lang="en-US" sz="2200" b="1" dirty="0" smtClean="0">
                <a:solidFill>
                  <a:srgbClr val="002060"/>
                </a:solidFill>
              </a:rPr>
              <a:t>Relocation and elevation of critical infrastructure</a:t>
            </a:r>
          </a:p>
          <a:p>
            <a:pPr marL="795338" lvl="0" indent="-331788">
              <a:spcAft>
                <a:spcPts val="1200"/>
              </a:spcAft>
              <a:buFont typeface="Wingdings" panose="05000000000000000000" pitchFamily="2" charset="2"/>
              <a:buChar char="Ø"/>
            </a:pPr>
            <a:r>
              <a:rPr lang="en-US" sz="2200" b="1" dirty="0" smtClean="0">
                <a:solidFill>
                  <a:srgbClr val="002060"/>
                </a:solidFill>
              </a:rPr>
              <a:t>Improving stormwater drainage capacity and functionality</a:t>
            </a:r>
          </a:p>
          <a:p>
            <a:pPr marL="795338" lvl="0" indent="-331788">
              <a:spcAft>
                <a:spcPts val="1200"/>
              </a:spcAft>
              <a:buFont typeface="Wingdings" panose="05000000000000000000" pitchFamily="2" charset="2"/>
              <a:buChar char="Ø"/>
            </a:pPr>
            <a:r>
              <a:rPr lang="en-US" sz="2200" b="1" dirty="0" smtClean="0">
                <a:solidFill>
                  <a:srgbClr val="002060"/>
                </a:solidFill>
              </a:rPr>
              <a:t>Slope stabilization</a:t>
            </a:r>
          </a:p>
        </p:txBody>
      </p:sp>
      <p:sp>
        <p:nvSpPr>
          <p:cNvPr id="6" name="Rectangle 5"/>
          <p:cNvSpPr/>
          <p:nvPr/>
        </p:nvSpPr>
        <p:spPr>
          <a:xfrm>
            <a:off x="415637" y="1200783"/>
            <a:ext cx="7737763" cy="461665"/>
          </a:xfrm>
          <a:prstGeom prst="rect">
            <a:avLst/>
          </a:prstGeom>
        </p:spPr>
        <p:txBody>
          <a:bodyPr wrap="square">
            <a:spAutoFit/>
          </a:bodyPr>
          <a:lstStyle/>
          <a:p>
            <a:r>
              <a:rPr lang="en-US" sz="2400" b="1" dirty="0" smtClean="0">
                <a:solidFill>
                  <a:srgbClr val="002060"/>
                </a:solidFill>
                <a:latin typeface="+mn-lt"/>
              </a:rPr>
              <a:t>Infrastructure and Construction Strategies</a:t>
            </a:r>
            <a:endParaRPr lang="en-US" sz="2400" b="1" dirty="0">
              <a:solidFill>
                <a:srgbClr val="002060"/>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901" y="2430575"/>
            <a:ext cx="3893987" cy="2590800"/>
          </a:xfrm>
          <a:prstGeom prst="rect">
            <a:avLst/>
          </a:prstGeom>
        </p:spPr>
      </p:pic>
      <p:sp>
        <p:nvSpPr>
          <p:cNvPr id="7" name="Rectangle 6"/>
          <p:cNvSpPr/>
          <p:nvPr/>
        </p:nvSpPr>
        <p:spPr>
          <a:xfrm>
            <a:off x="4936901" y="4775154"/>
            <a:ext cx="1676400" cy="246221"/>
          </a:xfrm>
          <a:prstGeom prst="rect">
            <a:avLst/>
          </a:prstGeom>
        </p:spPr>
        <p:txBody>
          <a:bodyPr wrap="square">
            <a:spAutoFit/>
          </a:bodyPr>
          <a:lstStyle/>
          <a:p>
            <a:r>
              <a:rPr lang="en-US" sz="1000" dirty="0" smtClean="0">
                <a:solidFill>
                  <a:schemeClr val="bg1"/>
                </a:solidFill>
              </a:rPr>
              <a:t>FEMA/Adam DuBrowa</a:t>
            </a:r>
            <a:endParaRPr lang="en-US" sz="1000" dirty="0">
              <a:solidFill>
                <a:schemeClr val="bg1"/>
              </a:solidFill>
            </a:endParaRPr>
          </a:p>
        </p:txBody>
      </p:sp>
    </p:spTree>
    <p:extLst>
      <p:ext uri="{BB962C8B-B14F-4D97-AF65-F5344CB8AC3E}">
        <p14:creationId xmlns:p14="http://schemas.microsoft.com/office/powerpoint/2010/main" val="4070259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752600"/>
            <a:ext cx="4689763" cy="4572000"/>
          </a:xfrm>
        </p:spPr>
        <p:txBody>
          <a:bodyPr>
            <a:normAutofit/>
          </a:bodyPr>
          <a:lstStyle/>
          <a:p>
            <a:pPr marL="795338" lvl="0" indent="-331788">
              <a:spcAft>
                <a:spcPts val="1200"/>
              </a:spcAft>
              <a:buFont typeface="Wingdings" panose="05000000000000000000" pitchFamily="2" charset="2"/>
              <a:buChar char="Ø"/>
            </a:pPr>
            <a:r>
              <a:rPr lang="en-US" sz="2200" b="1" dirty="0" smtClean="0">
                <a:solidFill>
                  <a:srgbClr val="002060"/>
                </a:solidFill>
              </a:rPr>
              <a:t>Protect and restore natural floodplains</a:t>
            </a:r>
          </a:p>
          <a:p>
            <a:pPr marL="1262063" lvl="1" indent="-457200">
              <a:spcAft>
                <a:spcPts val="1200"/>
              </a:spcAft>
              <a:buFont typeface="Wingdings" panose="05000000000000000000" pitchFamily="2" charset="2"/>
              <a:buChar char="q"/>
            </a:pPr>
            <a:r>
              <a:rPr lang="en-US" sz="2000" b="1" dirty="0" smtClean="0">
                <a:solidFill>
                  <a:srgbClr val="002060"/>
                </a:solidFill>
              </a:rPr>
              <a:t>Protect, enhance, and integrate natural landforms that mitigate flooding into transportation infrastructure</a:t>
            </a:r>
          </a:p>
          <a:p>
            <a:pPr marL="795338" lvl="0" indent="-331788">
              <a:spcAft>
                <a:spcPts val="1200"/>
              </a:spcAft>
              <a:buFont typeface="Wingdings" panose="05000000000000000000" pitchFamily="2" charset="2"/>
              <a:buChar char="Ø"/>
            </a:pPr>
            <a:r>
              <a:rPr lang="en-US" sz="2200" b="1" dirty="0" smtClean="0">
                <a:solidFill>
                  <a:srgbClr val="002060"/>
                </a:solidFill>
              </a:rPr>
              <a:t>Create and preserve floodplain, open space, wetland, and spill areas </a:t>
            </a:r>
          </a:p>
          <a:p>
            <a:pPr marL="1250951" lvl="1" indent="-331788">
              <a:spcAft>
                <a:spcPts val="1200"/>
              </a:spcAft>
            </a:pPr>
            <a:endParaRPr lang="en-US" sz="2000" b="1" dirty="0" smtClean="0">
              <a:solidFill>
                <a:srgbClr val="FF0000"/>
              </a:solidFill>
            </a:endParaRPr>
          </a:p>
          <a:p>
            <a:pPr marL="1250951" lvl="1" indent="-331788">
              <a:spcAft>
                <a:spcPts val="1200"/>
              </a:spcAft>
            </a:pPr>
            <a:endParaRPr lang="en-US" sz="2000" b="1" dirty="0" smtClean="0">
              <a:solidFill>
                <a:srgbClr val="FF0000"/>
              </a:solidFill>
            </a:endParaRPr>
          </a:p>
        </p:txBody>
      </p:sp>
      <p:sp>
        <p:nvSpPr>
          <p:cNvPr id="6" name="Rectangle 5"/>
          <p:cNvSpPr/>
          <p:nvPr/>
        </p:nvSpPr>
        <p:spPr>
          <a:xfrm>
            <a:off x="415637" y="1143000"/>
            <a:ext cx="7661563" cy="461665"/>
          </a:xfrm>
          <a:prstGeom prst="rect">
            <a:avLst/>
          </a:prstGeom>
        </p:spPr>
        <p:txBody>
          <a:bodyPr wrap="square">
            <a:spAutoFit/>
          </a:bodyPr>
          <a:lstStyle/>
          <a:p>
            <a:r>
              <a:rPr lang="en-US" sz="2400" b="1" dirty="0" smtClean="0">
                <a:solidFill>
                  <a:srgbClr val="002060"/>
                </a:solidFill>
                <a:latin typeface="+mn-lt"/>
              </a:rPr>
              <a:t>Natural/Land Resource Protection Strategies</a:t>
            </a:r>
            <a:endParaRPr lang="en-US" sz="2400" b="1" dirty="0">
              <a:solidFill>
                <a:srgbClr val="002060"/>
              </a:solidFill>
              <a:latin typeface="+mn-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899"/>
          <a:stretch/>
        </p:blipFill>
        <p:spPr>
          <a:xfrm>
            <a:off x="5029200" y="2362200"/>
            <a:ext cx="3848066" cy="2484942"/>
          </a:xfrm>
          <a:prstGeom prst="rect">
            <a:avLst/>
          </a:prstGeom>
        </p:spPr>
      </p:pic>
      <p:sp>
        <p:nvSpPr>
          <p:cNvPr id="5" name="Rectangle 4"/>
          <p:cNvSpPr/>
          <p:nvPr/>
        </p:nvSpPr>
        <p:spPr>
          <a:xfrm>
            <a:off x="5068910" y="4600921"/>
            <a:ext cx="1524000" cy="246221"/>
          </a:xfrm>
          <a:prstGeom prst="rect">
            <a:avLst/>
          </a:prstGeom>
        </p:spPr>
        <p:txBody>
          <a:bodyPr wrap="square">
            <a:spAutoFit/>
          </a:bodyPr>
          <a:lstStyle/>
          <a:p>
            <a:r>
              <a:rPr lang="en-US" sz="1000" dirty="0" smtClean="0"/>
              <a:t>FEMA/Anita Westervelt</a:t>
            </a:r>
            <a:endParaRPr lang="en-US" sz="1000" dirty="0"/>
          </a:p>
        </p:txBody>
      </p:sp>
    </p:spTree>
    <p:extLst>
      <p:ext uri="{BB962C8B-B14F-4D97-AF65-F5344CB8AC3E}">
        <p14:creationId xmlns:p14="http://schemas.microsoft.com/office/powerpoint/2010/main" val="3528868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828800"/>
            <a:ext cx="4689763" cy="4495800"/>
          </a:xfrm>
        </p:spPr>
        <p:txBody>
          <a:bodyPr>
            <a:normAutofit/>
          </a:bodyPr>
          <a:lstStyle/>
          <a:p>
            <a:pPr marL="795338" lvl="0" indent="-331788">
              <a:spcAft>
                <a:spcPts val="1200"/>
              </a:spcAft>
              <a:buFont typeface="Wingdings" panose="05000000000000000000" pitchFamily="2" charset="2"/>
              <a:buChar char="Ø"/>
            </a:pPr>
            <a:r>
              <a:rPr lang="en-US" sz="2200" b="1" dirty="0" smtClean="0">
                <a:solidFill>
                  <a:srgbClr val="002060"/>
                </a:solidFill>
              </a:rPr>
              <a:t>Maintenance of drainage systems and flood control structures</a:t>
            </a:r>
          </a:p>
          <a:p>
            <a:pPr marL="1262063" lvl="1" indent="-457200">
              <a:spcAft>
                <a:spcPts val="1200"/>
              </a:spcAft>
              <a:buFont typeface="Wingdings" panose="05000000000000000000" pitchFamily="2" charset="2"/>
              <a:buChar char="q"/>
            </a:pPr>
            <a:r>
              <a:rPr lang="en-US" sz="2000" b="1" dirty="0" smtClean="0">
                <a:solidFill>
                  <a:srgbClr val="002060"/>
                </a:solidFill>
              </a:rPr>
              <a:t>Replace undersized culverts</a:t>
            </a:r>
          </a:p>
          <a:p>
            <a:pPr marL="795338" lvl="0" indent="-331788">
              <a:spcAft>
                <a:spcPts val="1200"/>
              </a:spcAft>
              <a:buFont typeface="Wingdings" panose="05000000000000000000" pitchFamily="2" charset="2"/>
              <a:buChar char="Ø"/>
            </a:pPr>
            <a:r>
              <a:rPr lang="en-US" sz="2200" b="1" dirty="0" smtClean="0">
                <a:solidFill>
                  <a:srgbClr val="002060"/>
                </a:solidFill>
              </a:rPr>
              <a:t>Debris maintenance</a:t>
            </a:r>
          </a:p>
          <a:p>
            <a:pPr marL="1262063" lvl="0" indent="-457200">
              <a:spcAft>
                <a:spcPts val="1200"/>
              </a:spcAft>
              <a:buFont typeface="Wingdings" panose="05000000000000000000" pitchFamily="2" charset="2"/>
              <a:buChar char="q"/>
            </a:pPr>
            <a:r>
              <a:rPr lang="en-US" sz="2000" b="1" dirty="0" smtClean="0">
                <a:solidFill>
                  <a:srgbClr val="002060"/>
                </a:solidFill>
              </a:rPr>
              <a:t>Clear debris from drainage ditches,     catch basins,       culverts, etc.</a:t>
            </a:r>
          </a:p>
          <a:p>
            <a:pPr marL="1250951" lvl="1" indent="-331788">
              <a:spcAft>
                <a:spcPts val="1200"/>
              </a:spcAft>
            </a:pPr>
            <a:endParaRPr lang="en-US" sz="2000" b="1" dirty="0" smtClean="0">
              <a:solidFill>
                <a:srgbClr val="FF0000"/>
              </a:solidFill>
            </a:endParaRPr>
          </a:p>
        </p:txBody>
      </p:sp>
      <p:sp>
        <p:nvSpPr>
          <p:cNvPr id="6" name="Rectangle 5"/>
          <p:cNvSpPr/>
          <p:nvPr/>
        </p:nvSpPr>
        <p:spPr>
          <a:xfrm>
            <a:off x="415637" y="1162289"/>
            <a:ext cx="7824061" cy="461665"/>
          </a:xfrm>
          <a:prstGeom prst="rect">
            <a:avLst/>
          </a:prstGeom>
        </p:spPr>
        <p:txBody>
          <a:bodyPr wrap="square">
            <a:spAutoFit/>
          </a:bodyPr>
          <a:lstStyle/>
          <a:p>
            <a:r>
              <a:rPr lang="en-US" sz="2400" b="1" dirty="0" smtClean="0">
                <a:solidFill>
                  <a:srgbClr val="002060"/>
                </a:solidFill>
                <a:latin typeface="+mn-lt"/>
              </a:rPr>
              <a:t>Operations and Maintenance Strategies</a:t>
            </a:r>
            <a:endParaRPr lang="en-US" sz="2400" b="1" dirty="0">
              <a:solidFill>
                <a:srgbClr val="002060"/>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895600"/>
            <a:ext cx="4194756" cy="2789513"/>
          </a:xfrm>
          <a:prstGeom prst="rect">
            <a:avLst/>
          </a:prstGeom>
        </p:spPr>
      </p:pic>
      <p:sp>
        <p:nvSpPr>
          <p:cNvPr id="5" name="Rectangle 4"/>
          <p:cNvSpPr/>
          <p:nvPr/>
        </p:nvSpPr>
        <p:spPr>
          <a:xfrm>
            <a:off x="7425743" y="5438892"/>
            <a:ext cx="1627909" cy="246221"/>
          </a:xfrm>
          <a:prstGeom prst="rect">
            <a:avLst/>
          </a:prstGeom>
        </p:spPr>
        <p:txBody>
          <a:bodyPr wrap="square">
            <a:spAutoFit/>
          </a:bodyPr>
          <a:lstStyle/>
          <a:p>
            <a:r>
              <a:rPr lang="en-US" sz="1000" dirty="0" smtClean="0">
                <a:solidFill>
                  <a:schemeClr val="bg1"/>
                </a:solidFill>
              </a:rPr>
              <a:t>FEMA/Michael Rieger</a:t>
            </a:r>
            <a:endParaRPr lang="en-US" sz="1000" dirty="0">
              <a:solidFill>
                <a:schemeClr val="bg1"/>
              </a:solidFill>
            </a:endParaRPr>
          </a:p>
        </p:txBody>
      </p:sp>
    </p:spTree>
    <p:extLst>
      <p:ext uri="{BB962C8B-B14F-4D97-AF65-F5344CB8AC3E}">
        <p14:creationId xmlns:p14="http://schemas.microsoft.com/office/powerpoint/2010/main" val="426764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676400"/>
            <a:ext cx="8104908" cy="4648200"/>
          </a:xfrm>
        </p:spPr>
        <p:txBody>
          <a:bodyPr>
            <a:normAutofit/>
          </a:bodyPr>
          <a:lstStyle/>
          <a:p>
            <a:pPr marL="914400" lvl="0" indent="-450850">
              <a:spcAft>
                <a:spcPts val="1200"/>
              </a:spcAft>
              <a:buFont typeface="Wingdings" panose="05000000000000000000" pitchFamily="2" charset="2"/>
              <a:buChar char="Ø"/>
            </a:pPr>
            <a:r>
              <a:rPr lang="en-US" sz="2200" b="1" dirty="0" smtClean="0">
                <a:solidFill>
                  <a:srgbClr val="002060"/>
                </a:solidFill>
              </a:rPr>
              <a:t>The planning process is as important as the final report because it develops partnerships and builds consensus to advance strategies</a:t>
            </a:r>
          </a:p>
          <a:p>
            <a:pPr marL="1377950" lvl="1" indent="-463550">
              <a:spcAft>
                <a:spcPts val="1200"/>
              </a:spcAft>
              <a:buFont typeface="Wingdings" panose="05000000000000000000" pitchFamily="2" charset="2"/>
              <a:buChar char="q"/>
            </a:pPr>
            <a:r>
              <a:rPr lang="en-US" sz="2000" b="1" dirty="0" smtClean="0">
                <a:solidFill>
                  <a:srgbClr val="002060"/>
                </a:solidFill>
              </a:rPr>
              <a:t>Interagency and inter-municipal coordination and cooperation</a:t>
            </a:r>
          </a:p>
          <a:p>
            <a:pPr marL="914400" lvl="0" indent="-450850">
              <a:spcAft>
                <a:spcPts val="1200"/>
              </a:spcAft>
              <a:buFont typeface="Wingdings" panose="05000000000000000000" pitchFamily="2" charset="2"/>
              <a:buChar char="Ø"/>
            </a:pPr>
            <a:r>
              <a:rPr lang="en-US" sz="2200" b="1" dirty="0" smtClean="0">
                <a:solidFill>
                  <a:srgbClr val="002060"/>
                </a:solidFill>
              </a:rPr>
              <a:t>Integrate vulnerability-related considerations into the transportation infrastructure investment decision-making process</a:t>
            </a:r>
          </a:p>
          <a:p>
            <a:pPr marL="914400" lvl="0" indent="-450850">
              <a:spcAft>
                <a:spcPts val="1200"/>
              </a:spcAft>
              <a:buFont typeface="Wingdings" panose="05000000000000000000" pitchFamily="2" charset="2"/>
              <a:buChar char="Ø"/>
            </a:pPr>
            <a:r>
              <a:rPr lang="en-US" sz="2200" b="1" dirty="0" smtClean="0">
                <a:solidFill>
                  <a:srgbClr val="002060"/>
                </a:solidFill>
              </a:rPr>
              <a:t>Integrate Vulnerability Assessment findings into the local land use and policy decision-making process</a:t>
            </a:r>
          </a:p>
        </p:txBody>
      </p:sp>
      <p:sp>
        <p:nvSpPr>
          <p:cNvPr id="6" name="Rectangle 5"/>
          <p:cNvSpPr/>
          <p:nvPr/>
        </p:nvSpPr>
        <p:spPr>
          <a:xfrm>
            <a:off x="415637" y="1143000"/>
            <a:ext cx="7966363" cy="461665"/>
          </a:xfrm>
          <a:prstGeom prst="rect">
            <a:avLst/>
          </a:prstGeom>
        </p:spPr>
        <p:txBody>
          <a:bodyPr wrap="square">
            <a:spAutoFit/>
          </a:bodyPr>
          <a:lstStyle/>
          <a:p>
            <a:r>
              <a:rPr lang="en-US" sz="2400" b="1" dirty="0" smtClean="0">
                <a:solidFill>
                  <a:srgbClr val="002060"/>
                </a:solidFill>
                <a:latin typeface="+mn-lt"/>
              </a:rPr>
              <a:t>Lessons Learned</a:t>
            </a:r>
            <a:endParaRPr lang="en-US" sz="2400" b="1" dirty="0">
              <a:solidFill>
                <a:srgbClr val="002060"/>
              </a:solidFill>
              <a:latin typeface="+mn-lt"/>
            </a:endParaRPr>
          </a:p>
        </p:txBody>
      </p:sp>
    </p:spTree>
    <p:extLst>
      <p:ext uri="{BB962C8B-B14F-4D97-AF65-F5344CB8AC3E}">
        <p14:creationId xmlns:p14="http://schemas.microsoft.com/office/powerpoint/2010/main" val="3727503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5637" y="1143000"/>
            <a:ext cx="4232563" cy="5293757"/>
          </a:xfrm>
          <a:prstGeom prst="rect">
            <a:avLst/>
          </a:prstGeom>
        </p:spPr>
        <p:txBody>
          <a:bodyPr wrap="square">
            <a:spAutoFit/>
          </a:bodyPr>
          <a:lstStyle/>
          <a:p>
            <a:r>
              <a:rPr lang="en-US" sz="2400" b="1" dirty="0" smtClean="0">
                <a:solidFill>
                  <a:srgbClr val="002060"/>
                </a:solidFill>
                <a:latin typeface="+mn-lt"/>
              </a:rPr>
              <a:t>FHWA Case Study</a:t>
            </a:r>
          </a:p>
          <a:p>
            <a:endParaRPr lang="en-US" sz="2000" b="1" dirty="0">
              <a:solidFill>
                <a:srgbClr val="002060"/>
              </a:solidFill>
              <a:latin typeface="+mn-lt"/>
            </a:endParaRPr>
          </a:p>
          <a:p>
            <a:pPr marL="342900" indent="-342900">
              <a:buFont typeface="Wingdings" panose="05000000000000000000" pitchFamily="2" charset="2"/>
              <a:buChar char="Ø"/>
            </a:pPr>
            <a:r>
              <a:rPr lang="en-US" sz="2200" b="1" dirty="0" smtClean="0">
                <a:solidFill>
                  <a:srgbClr val="002060"/>
                </a:solidFill>
                <a:latin typeface="+mn-lt"/>
              </a:rPr>
              <a:t>GTC’s </a:t>
            </a:r>
            <a:r>
              <a:rPr lang="en-US" sz="2200" b="1" i="1" dirty="0" smtClean="0">
                <a:solidFill>
                  <a:srgbClr val="002060"/>
                </a:solidFill>
                <a:latin typeface="+mn-lt"/>
              </a:rPr>
              <a:t>Vulnerability Assessment </a:t>
            </a:r>
            <a:r>
              <a:rPr lang="en-US" sz="2200" b="1" dirty="0" smtClean="0">
                <a:solidFill>
                  <a:srgbClr val="002060"/>
                </a:solidFill>
                <a:latin typeface="+mn-lt"/>
              </a:rPr>
              <a:t>was featured as an FHWA case study on resiliency planning</a:t>
            </a:r>
          </a:p>
          <a:p>
            <a:pPr marL="342900" indent="-342900">
              <a:buFont typeface="Wingdings" panose="05000000000000000000" pitchFamily="2" charset="2"/>
              <a:buChar char="Ø"/>
            </a:pPr>
            <a:endParaRPr lang="en-US" sz="2000" b="1" dirty="0">
              <a:solidFill>
                <a:srgbClr val="002060"/>
              </a:solidFill>
              <a:latin typeface="+mn-lt"/>
            </a:endParaRPr>
          </a:p>
          <a:p>
            <a:pPr marL="342900" indent="-342900">
              <a:buFont typeface="Wingdings" panose="05000000000000000000" pitchFamily="2" charset="2"/>
              <a:buChar char="Ø"/>
            </a:pPr>
            <a:r>
              <a:rPr lang="en-US" sz="2200" b="1" dirty="0" smtClean="0">
                <a:solidFill>
                  <a:srgbClr val="002060"/>
                </a:solidFill>
                <a:latin typeface="+mn-lt"/>
              </a:rPr>
              <a:t>Availability:</a:t>
            </a:r>
          </a:p>
          <a:p>
            <a:pPr marL="690562" lvl="1" indent="-342900">
              <a:buSzPct val="70000"/>
              <a:buFont typeface="Wingdings" panose="05000000000000000000" pitchFamily="2" charset="2"/>
              <a:buChar char="q"/>
            </a:pPr>
            <a:r>
              <a:rPr lang="en-US" sz="2000" b="1" dirty="0" smtClean="0">
                <a:solidFill>
                  <a:srgbClr val="002060"/>
                </a:solidFill>
                <a:latin typeface="+mn-lt"/>
              </a:rPr>
              <a:t>FHWA Website</a:t>
            </a:r>
          </a:p>
          <a:p>
            <a:pPr marL="1030288" lvl="1" indent="-347663">
              <a:buSzPct val="70000"/>
              <a:buFont typeface="Wingdings" panose="05000000000000000000" pitchFamily="2" charset="2"/>
              <a:buChar char="q"/>
            </a:pPr>
            <a:r>
              <a:rPr lang="en-US" sz="2000" b="1" dirty="0" smtClean="0">
                <a:solidFill>
                  <a:srgbClr val="002060"/>
                </a:solidFill>
                <a:latin typeface="+mn-lt"/>
              </a:rPr>
              <a:t>Environment</a:t>
            </a:r>
          </a:p>
          <a:p>
            <a:pPr marL="1377950" lvl="2" indent="-347663">
              <a:buSzPct val="70000"/>
              <a:buFont typeface="Wingdings" panose="05000000000000000000" pitchFamily="2" charset="2"/>
              <a:buChar char="q"/>
            </a:pPr>
            <a:r>
              <a:rPr lang="en-US" sz="2000" b="1" dirty="0" smtClean="0">
                <a:solidFill>
                  <a:srgbClr val="002060"/>
                </a:solidFill>
                <a:latin typeface="+mn-lt"/>
              </a:rPr>
              <a:t>Sustainability</a:t>
            </a:r>
          </a:p>
          <a:p>
            <a:pPr marL="1714500" lvl="3" indent="-342900">
              <a:buSzPct val="70000"/>
              <a:buFont typeface="Wingdings" panose="05000000000000000000" pitchFamily="2" charset="2"/>
              <a:buChar char="q"/>
            </a:pPr>
            <a:r>
              <a:rPr lang="en-US" sz="2000" b="1" dirty="0" smtClean="0">
                <a:solidFill>
                  <a:srgbClr val="002060"/>
                </a:solidFill>
                <a:latin typeface="+mn-lt"/>
              </a:rPr>
              <a:t>Resilience</a:t>
            </a:r>
          </a:p>
          <a:p>
            <a:pPr marL="2060575" lvl="4" indent="-347663">
              <a:buSzPct val="70000"/>
              <a:buFont typeface="Wingdings" panose="05000000000000000000" pitchFamily="2" charset="2"/>
              <a:buChar char="q"/>
            </a:pPr>
            <a:r>
              <a:rPr lang="en-US" sz="2000" b="1" dirty="0" smtClean="0">
                <a:solidFill>
                  <a:srgbClr val="002060"/>
                </a:solidFill>
                <a:latin typeface="+mn-lt"/>
              </a:rPr>
              <a:t>Case Studies</a:t>
            </a:r>
          </a:p>
          <a:p>
            <a:endParaRPr lang="en-US" sz="2000" b="1" dirty="0" smtClean="0">
              <a:solidFill>
                <a:srgbClr val="002060"/>
              </a:solidFill>
              <a:latin typeface="+mn-lt"/>
            </a:endParaRPr>
          </a:p>
          <a:p>
            <a:pPr marL="342900" indent="-342900">
              <a:buFont typeface="Wingdings" panose="05000000000000000000" pitchFamily="2" charset="2"/>
              <a:buChar char="Ø"/>
            </a:pPr>
            <a:r>
              <a:rPr lang="en-US" sz="2200" b="1" dirty="0" smtClean="0">
                <a:solidFill>
                  <a:srgbClr val="002060"/>
                </a:solidFill>
                <a:latin typeface="+mn-lt"/>
              </a:rPr>
              <a:t>Publication Number:     FHWA-HEP-17-002 </a:t>
            </a:r>
            <a:endParaRPr lang="en-US" sz="2200" b="1" dirty="0">
              <a:solidFill>
                <a:srgbClr val="002060"/>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6800" y="1143000"/>
            <a:ext cx="4020240" cy="5201958"/>
          </a:xfrm>
          <a:ln w="12700">
            <a:solidFill>
              <a:schemeClr val="tx1"/>
            </a:solidFill>
          </a:ln>
        </p:spPr>
      </p:pic>
    </p:spTree>
    <p:extLst>
      <p:ext uri="{BB962C8B-B14F-4D97-AF65-F5344CB8AC3E}">
        <p14:creationId xmlns:p14="http://schemas.microsoft.com/office/powerpoint/2010/main" val="1410560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28" t="2753" r="2128" b="2290"/>
          <a:stretch/>
        </p:blipFill>
        <p:spPr>
          <a:xfrm>
            <a:off x="1043608" y="990600"/>
            <a:ext cx="7109791" cy="5450840"/>
          </a:xfrm>
          <a:prstGeom prst="rect">
            <a:avLst/>
          </a:prstGeom>
        </p:spPr>
      </p:pic>
    </p:spTree>
    <p:extLst>
      <p:ext uri="{BB962C8B-B14F-4D97-AF65-F5344CB8AC3E}">
        <p14:creationId xmlns:p14="http://schemas.microsoft.com/office/powerpoint/2010/main" val="1136423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1"/>
          </p:nvPr>
        </p:nvSpPr>
        <p:spPr>
          <a:xfrm>
            <a:off x="415637" y="1676400"/>
            <a:ext cx="4308763" cy="4724400"/>
          </a:xfrm>
        </p:spPr>
        <p:txBody>
          <a:bodyPr>
            <a:normAutofit lnSpcReduction="10000"/>
          </a:bodyPr>
          <a:lstStyle/>
          <a:p>
            <a:pPr marL="914400" lvl="0" indent="-450850">
              <a:spcAft>
                <a:spcPts val="1200"/>
              </a:spcAft>
              <a:buFont typeface="Wingdings" panose="05000000000000000000" pitchFamily="2" charset="2"/>
              <a:buChar char="Ø"/>
            </a:pPr>
            <a:r>
              <a:rPr lang="en-US" sz="2200" b="1" dirty="0" smtClean="0">
                <a:solidFill>
                  <a:srgbClr val="002060"/>
                </a:solidFill>
              </a:rPr>
              <a:t>Integrate findings into investment decision-making process </a:t>
            </a:r>
          </a:p>
          <a:p>
            <a:pPr marL="1370013" lvl="1" indent="-450850">
              <a:spcBef>
                <a:spcPts val="600"/>
              </a:spcBef>
              <a:spcAft>
                <a:spcPts val="600"/>
              </a:spcAft>
              <a:buFont typeface="Wingdings" panose="05000000000000000000" pitchFamily="2" charset="2"/>
              <a:buChar char="q"/>
            </a:pPr>
            <a:r>
              <a:rPr lang="en-US" sz="2000" b="1" dirty="0" smtClean="0">
                <a:solidFill>
                  <a:srgbClr val="002060"/>
                </a:solidFill>
              </a:rPr>
              <a:t>Multi-year highway &amp; bridge plan</a:t>
            </a:r>
          </a:p>
          <a:p>
            <a:pPr marL="1370013" lvl="1" indent="-450850">
              <a:spcAft>
                <a:spcPts val="1800"/>
              </a:spcAft>
              <a:buFont typeface="Wingdings" panose="05000000000000000000" pitchFamily="2" charset="2"/>
              <a:buChar char="q"/>
            </a:pPr>
            <a:r>
              <a:rPr lang="en-US" sz="2000" b="1" dirty="0" smtClean="0">
                <a:solidFill>
                  <a:srgbClr val="002060"/>
                </a:solidFill>
              </a:rPr>
              <a:t>TIP</a:t>
            </a:r>
          </a:p>
          <a:p>
            <a:pPr marL="914400" lvl="0" indent="-450850">
              <a:spcAft>
                <a:spcPts val="1200"/>
              </a:spcAft>
              <a:buFont typeface="Wingdings" panose="05000000000000000000" pitchFamily="2" charset="2"/>
              <a:buChar char="Ø"/>
            </a:pPr>
            <a:r>
              <a:rPr lang="en-US" sz="2200" b="1" dirty="0" smtClean="0">
                <a:solidFill>
                  <a:srgbClr val="002060"/>
                </a:solidFill>
              </a:rPr>
              <a:t>Develop Local Bridge Vulnerability Assessment</a:t>
            </a:r>
            <a:r>
              <a:rPr lang="en-US" sz="2000" b="1" dirty="0" smtClean="0">
                <a:solidFill>
                  <a:srgbClr val="002060"/>
                </a:solidFill>
              </a:rPr>
              <a:t> </a:t>
            </a:r>
          </a:p>
          <a:p>
            <a:pPr marL="914400" lvl="0" indent="-450850">
              <a:spcAft>
                <a:spcPts val="1200"/>
              </a:spcAft>
              <a:buFont typeface="Wingdings" panose="05000000000000000000" pitchFamily="2" charset="2"/>
              <a:buChar char="Ø"/>
            </a:pPr>
            <a:r>
              <a:rPr lang="en-US" sz="2200" b="1" dirty="0" smtClean="0">
                <a:solidFill>
                  <a:srgbClr val="002060"/>
                </a:solidFill>
              </a:rPr>
              <a:t>Regional Flood Model</a:t>
            </a:r>
          </a:p>
          <a:p>
            <a:pPr marL="1370013" lvl="1" indent="-450850">
              <a:spcAft>
                <a:spcPts val="1200"/>
              </a:spcAft>
              <a:buFont typeface="Wingdings" panose="05000000000000000000" pitchFamily="2" charset="2"/>
              <a:buChar char="q"/>
            </a:pPr>
            <a:r>
              <a:rPr lang="en-US" sz="2000" b="1" dirty="0" smtClean="0">
                <a:solidFill>
                  <a:srgbClr val="002060"/>
                </a:solidFill>
              </a:rPr>
              <a:t>Better understand flood impacts</a:t>
            </a:r>
          </a:p>
        </p:txBody>
      </p:sp>
      <p:sp>
        <p:nvSpPr>
          <p:cNvPr id="6" name="Rectangle 5"/>
          <p:cNvSpPr/>
          <p:nvPr/>
        </p:nvSpPr>
        <p:spPr>
          <a:xfrm>
            <a:off x="415637" y="1143000"/>
            <a:ext cx="7966363" cy="461665"/>
          </a:xfrm>
          <a:prstGeom prst="rect">
            <a:avLst/>
          </a:prstGeom>
        </p:spPr>
        <p:txBody>
          <a:bodyPr wrap="square">
            <a:spAutoFit/>
          </a:bodyPr>
          <a:lstStyle/>
          <a:p>
            <a:r>
              <a:rPr lang="en-US" sz="2400" b="1" dirty="0" smtClean="0">
                <a:solidFill>
                  <a:srgbClr val="002060"/>
                </a:solidFill>
                <a:latin typeface="+mn-lt"/>
              </a:rPr>
              <a:t>What’s Next?</a:t>
            </a:r>
            <a:endParaRPr lang="en-US" sz="2400" b="1" dirty="0">
              <a:solidFill>
                <a:srgbClr val="002060"/>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469884"/>
            <a:ext cx="3850841" cy="2558243"/>
          </a:xfrm>
          <a:prstGeom prst="rect">
            <a:avLst/>
          </a:prstGeom>
        </p:spPr>
      </p:pic>
      <p:sp>
        <p:nvSpPr>
          <p:cNvPr id="5" name="Rectangle 4"/>
          <p:cNvSpPr/>
          <p:nvPr/>
        </p:nvSpPr>
        <p:spPr>
          <a:xfrm>
            <a:off x="7252132" y="4781906"/>
            <a:ext cx="1627909" cy="246221"/>
          </a:xfrm>
          <a:prstGeom prst="rect">
            <a:avLst/>
          </a:prstGeom>
        </p:spPr>
        <p:txBody>
          <a:bodyPr wrap="square">
            <a:spAutoFit/>
          </a:bodyPr>
          <a:lstStyle/>
          <a:p>
            <a:r>
              <a:rPr lang="en-US" sz="1000" dirty="0" smtClean="0">
                <a:solidFill>
                  <a:schemeClr val="bg1"/>
                </a:solidFill>
              </a:rPr>
              <a:t>FEMA/George Armstrong</a:t>
            </a:r>
            <a:endParaRPr lang="en-US" sz="1000" dirty="0">
              <a:solidFill>
                <a:schemeClr val="bg1"/>
              </a:solidFill>
            </a:endParaRPr>
          </a:p>
        </p:txBody>
      </p:sp>
    </p:spTree>
    <p:extLst>
      <p:ext uri="{BB962C8B-B14F-4D97-AF65-F5344CB8AC3E}">
        <p14:creationId xmlns:p14="http://schemas.microsoft.com/office/powerpoint/2010/main" val="3578304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j04423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09860"/>
            <a:ext cx="472440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80"/>
                </a:solidFill>
                <a:miter lim="800000"/>
                <a:headEnd/>
                <a:tailEnd/>
              </a14:hiddenLine>
            </a:ext>
          </a:extLst>
        </p:spPr>
      </p:pic>
      <p:sp>
        <p:nvSpPr>
          <p:cNvPr id="331778" name="Rectangle 2"/>
          <p:cNvSpPr>
            <a:spLocks noGrp="1" noChangeArrowheads="1"/>
          </p:cNvSpPr>
          <p:nvPr>
            <p:ph type="body" idx="1"/>
          </p:nvPr>
        </p:nvSpPr>
        <p:spPr>
          <a:xfrm>
            <a:off x="457200" y="4038600"/>
            <a:ext cx="8229600" cy="2209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lnSpc>
                <a:spcPct val="90000"/>
              </a:lnSpc>
              <a:defRPr/>
            </a:pPr>
            <a:r>
              <a:rPr lang="en-US" b="1" dirty="0" smtClean="0">
                <a:solidFill>
                  <a:schemeClr val="tx1"/>
                </a:solidFill>
                <a:latin typeface="Franklin Gothic Medium" panose="020B0603020102020204" pitchFamily="34" charset="0"/>
              </a:rPr>
              <a:t>GENESEE TRANSPORTATION COUNCIL</a:t>
            </a:r>
          </a:p>
          <a:p>
            <a:pPr algn="ctr" eaLnBrk="1" hangingPunct="1">
              <a:lnSpc>
                <a:spcPct val="90000"/>
              </a:lnSpc>
              <a:defRPr/>
            </a:pPr>
            <a:r>
              <a:rPr lang="en-US" sz="2000" dirty="0" smtClean="0">
                <a:solidFill>
                  <a:schemeClr val="tx1"/>
                </a:solidFill>
              </a:rPr>
              <a:t>50 West Main Street-Suite 8112</a:t>
            </a:r>
          </a:p>
          <a:p>
            <a:pPr algn="ctr" eaLnBrk="1" hangingPunct="1">
              <a:lnSpc>
                <a:spcPct val="90000"/>
              </a:lnSpc>
              <a:defRPr/>
            </a:pPr>
            <a:r>
              <a:rPr lang="en-US" sz="2000" dirty="0" smtClean="0">
                <a:solidFill>
                  <a:schemeClr val="tx1"/>
                </a:solidFill>
              </a:rPr>
              <a:t>Rochester, NY 14614</a:t>
            </a:r>
          </a:p>
          <a:p>
            <a:pPr algn="ctr" eaLnBrk="1" hangingPunct="1">
              <a:lnSpc>
                <a:spcPct val="90000"/>
              </a:lnSpc>
              <a:defRPr/>
            </a:pPr>
            <a:r>
              <a:rPr lang="en-US" sz="2000" dirty="0" smtClean="0">
                <a:solidFill>
                  <a:schemeClr val="tx1"/>
                </a:solidFill>
              </a:rPr>
              <a:t>www.gtcmpo.org</a:t>
            </a:r>
          </a:p>
          <a:p>
            <a:pPr algn="ctr" eaLnBrk="1" hangingPunct="1">
              <a:lnSpc>
                <a:spcPct val="90000"/>
              </a:lnSpc>
              <a:defRPr/>
            </a:pPr>
            <a:r>
              <a:rPr lang="en-US" sz="2000" dirty="0" smtClean="0">
                <a:solidFill>
                  <a:schemeClr val="tx1"/>
                </a:solidFill>
              </a:rPr>
              <a:t>@</a:t>
            </a:r>
            <a:r>
              <a:rPr lang="en-US" sz="2000" dirty="0" err="1" smtClean="0">
                <a:solidFill>
                  <a:schemeClr val="tx1"/>
                </a:solidFill>
              </a:rPr>
              <a:t>gtcmpo</a:t>
            </a:r>
            <a:r>
              <a:rPr lang="en-US" sz="2000" dirty="0" smtClean="0">
                <a:solidFill>
                  <a:schemeClr val="tx1"/>
                </a:solidFill>
              </a:rPr>
              <a:t> </a:t>
            </a:r>
          </a:p>
          <a:p>
            <a:pPr eaLnBrk="1" hangingPunct="1">
              <a:lnSpc>
                <a:spcPct val="90000"/>
              </a:lnSpc>
              <a:spcAft>
                <a:spcPct val="25000"/>
              </a:spcAft>
              <a:defRPr/>
            </a:pPr>
            <a:endParaRPr lang="en-US" sz="2000" dirty="0" smtClean="0">
              <a:solidFill>
                <a:schemeClr val="tx1"/>
              </a:solidFill>
              <a:effectLst>
                <a:outerShdw blurRad="38100" dist="38100" dir="2700000" algn="tl">
                  <a:srgbClr val="C0C0C0"/>
                </a:outerShdw>
              </a:effectLst>
              <a:latin typeface="Franklin Gothic Medium Cond" panose="020B0606030402020204" pitchFamily="34" charset="0"/>
            </a:endParaRPr>
          </a:p>
        </p:txBody>
      </p:sp>
      <p:pic>
        <p:nvPicPr>
          <p:cNvPr id="4100" name="Picture 6" descr="ANd9GcRTuWbsv1EIvYjCgMxr0lNT8_P5s5qOVWtmaR6izhxKg4sXy2V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5486400"/>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Line 7"/>
          <p:cNvSpPr>
            <a:spLocks noChangeShapeType="1"/>
          </p:cNvSpPr>
          <p:nvPr/>
        </p:nvSpPr>
        <p:spPr bwMode="auto">
          <a:xfrm>
            <a:off x="2046288" y="4373563"/>
            <a:ext cx="51054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Rectangle 8"/>
          <p:cNvSpPr>
            <a:spLocks noChangeArrowheads="1"/>
          </p:cNvSpPr>
          <p:nvPr/>
        </p:nvSpPr>
        <p:spPr bwMode="auto">
          <a:xfrm>
            <a:off x="0" y="6477000"/>
            <a:ext cx="9144000" cy="381000"/>
          </a:xfrm>
          <a:prstGeom prst="rect">
            <a:avLst/>
          </a:prstGeom>
          <a:solidFill>
            <a:srgbClr val="000080"/>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1600">
                <a:solidFill>
                  <a:schemeClr val="bg1"/>
                </a:solidFill>
                <a:effectLst>
                  <a:outerShdw blurRad="38100" dist="38100" dir="2700000" algn="tl">
                    <a:srgbClr val="000000"/>
                  </a:outerShdw>
                </a:effectLst>
                <a:latin typeface="Tahoma" panose="020B0604030504040204" pitchFamily="34" charset="0"/>
              </a:rPr>
              <a:t>The Metropolitan Planning Organization for the Genesee-Finger Lakes Region</a:t>
            </a:r>
          </a:p>
        </p:txBody>
      </p:sp>
    </p:spTree>
    <p:extLst>
      <p:ext uri="{BB962C8B-B14F-4D97-AF65-F5344CB8AC3E}">
        <p14:creationId xmlns:p14="http://schemas.microsoft.com/office/powerpoint/2010/main" val="3230500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txBox="1">
            <a:spLocks noChangeArrowheads="1"/>
          </p:cNvSpPr>
          <p:nvPr/>
        </p:nvSpPr>
        <p:spPr bwMode="auto">
          <a:xfrm>
            <a:off x="457200" y="1066800"/>
            <a:ext cx="8229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accent2"/>
                </a:solidFill>
                <a:latin typeface="Tahoma" panose="020B0604030504040204" pitchFamily="34" charset="0"/>
                <a:cs typeface="Arial" panose="020B0604020202020204" pitchFamily="34" charset="0"/>
              </a:defRPr>
            </a:lvl1pPr>
            <a:lvl2pPr marL="798513" indent="-341313">
              <a:spcBef>
                <a:spcPct val="20000"/>
              </a:spcBef>
              <a:buFont typeface="Wingdings" panose="05000000000000000000" pitchFamily="2" charset="2"/>
              <a:buChar char="Ø"/>
              <a:defRPr sz="2200">
                <a:solidFill>
                  <a:schemeClr val="accent2"/>
                </a:solidFill>
                <a:latin typeface="Tahoma" panose="020B0604030504040204" pitchFamily="34" charset="0"/>
                <a:cs typeface="Arial" panose="020B0604020202020204" pitchFamily="34" charset="0"/>
              </a:defRPr>
            </a:lvl2pPr>
            <a:lvl3pPr marL="1262063" indent="-233363">
              <a:spcBef>
                <a:spcPct val="20000"/>
              </a:spcBef>
              <a:buSzPct val="75000"/>
              <a:buFont typeface="Wingdings" panose="05000000000000000000" pitchFamily="2" charset="2"/>
              <a:buChar char="q"/>
              <a:defRPr sz="2000">
                <a:solidFill>
                  <a:schemeClr val="accent2"/>
                </a:solidFill>
                <a:latin typeface="Tahoma" panose="020B0604030504040204" pitchFamily="34" charset="0"/>
                <a:cs typeface="Arial" panose="020B0604020202020204" pitchFamily="34" charset="0"/>
              </a:defRPr>
            </a:lvl3pPr>
            <a:lvl4pPr marL="1766888"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1097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669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241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813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9385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b="1" dirty="0" smtClean="0">
                <a:solidFill>
                  <a:srgbClr val="000066"/>
                </a:solidFill>
              </a:rPr>
              <a:t>Planning for Hazard/Climate Change Impacts</a:t>
            </a:r>
          </a:p>
          <a:p>
            <a:pPr lvl="1" eaLnBrk="1" hangingPunct="1">
              <a:spcAft>
                <a:spcPts val="600"/>
              </a:spcAft>
            </a:pPr>
            <a:r>
              <a:rPr lang="en-US" b="1" dirty="0" smtClean="0">
                <a:solidFill>
                  <a:srgbClr val="000066"/>
                </a:solidFill>
              </a:rPr>
              <a:t>Long Range Transportation Plan 2035</a:t>
            </a:r>
          </a:p>
          <a:p>
            <a:pPr lvl="2" indent="-401638" eaLnBrk="1" hangingPunct="1">
              <a:spcAft>
                <a:spcPts val="600"/>
              </a:spcAft>
            </a:pPr>
            <a:r>
              <a:rPr lang="en-US" b="1" dirty="0" smtClean="0">
                <a:solidFill>
                  <a:srgbClr val="000066"/>
                </a:solidFill>
              </a:rPr>
              <a:t>Emerging Opportunities and Issues – The Impacts of Climate Change: Mitigation and Adaption</a:t>
            </a:r>
          </a:p>
          <a:p>
            <a:pPr lvl="3" indent="-457200" eaLnBrk="1" hangingPunct="1">
              <a:spcAft>
                <a:spcPts val="600"/>
              </a:spcAft>
            </a:pPr>
            <a:r>
              <a:rPr lang="en-US" sz="1800" b="1" dirty="0" smtClean="0">
                <a:solidFill>
                  <a:srgbClr val="000066"/>
                </a:solidFill>
                <a:latin typeface="+mn-lt"/>
              </a:rPr>
              <a:t>Lessen the expected impacts of climate change on transportation infrastructure by reducing GHGs</a:t>
            </a:r>
          </a:p>
          <a:p>
            <a:pPr lvl="3" indent="-457200" eaLnBrk="1" hangingPunct="1">
              <a:spcAft>
                <a:spcPts val="600"/>
              </a:spcAft>
            </a:pPr>
            <a:r>
              <a:rPr lang="en-US" sz="1800" b="1" dirty="0" smtClean="0">
                <a:solidFill>
                  <a:srgbClr val="000066"/>
                </a:solidFill>
                <a:latin typeface="+mn-lt"/>
              </a:rPr>
              <a:t>Evaluate the vulnerability of critical infrastructure to ensure hazard impacts are accounted for in design and operations</a:t>
            </a:r>
          </a:p>
          <a:p>
            <a:pPr lvl="1" eaLnBrk="1" hangingPunct="1">
              <a:spcAft>
                <a:spcPts val="600"/>
              </a:spcAft>
            </a:pPr>
            <a:r>
              <a:rPr lang="en-US" b="1" dirty="0" smtClean="0">
                <a:solidFill>
                  <a:srgbClr val="000066"/>
                </a:solidFill>
              </a:rPr>
              <a:t>Unified Planning Work Program </a:t>
            </a:r>
          </a:p>
          <a:p>
            <a:pPr lvl="2" indent="-401638" eaLnBrk="1" hangingPunct="1">
              <a:spcAft>
                <a:spcPts val="600"/>
              </a:spcAft>
            </a:pPr>
            <a:r>
              <a:rPr lang="en-US" b="1" dirty="0" smtClean="0">
                <a:solidFill>
                  <a:srgbClr val="000066"/>
                </a:solidFill>
              </a:rPr>
              <a:t>Task Number 5750 – </a:t>
            </a:r>
            <a:r>
              <a:rPr lang="en-US" b="1" i="1" dirty="0" smtClean="0">
                <a:solidFill>
                  <a:srgbClr val="000066"/>
                </a:solidFill>
              </a:rPr>
              <a:t>Genesee Finger Lakes Regional Critical Transportation Infrastructure Vulnerability Assessment</a:t>
            </a:r>
          </a:p>
          <a:p>
            <a:pPr marL="457200" lvl="1" indent="0" eaLnBrk="1" hangingPunct="1">
              <a:spcAft>
                <a:spcPts val="600"/>
              </a:spcAft>
              <a:buNone/>
            </a:pPr>
            <a:endParaRPr lang="en-US" b="1" dirty="0" smtClean="0">
              <a:solidFill>
                <a:srgbClr val="000066"/>
              </a:solidFill>
            </a:endParaRPr>
          </a:p>
        </p:txBody>
      </p:sp>
    </p:spTree>
    <p:extLst>
      <p:ext uri="{BB962C8B-B14F-4D97-AF65-F5344CB8AC3E}">
        <p14:creationId xmlns:p14="http://schemas.microsoft.com/office/powerpoint/2010/main" val="366060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txBox="1">
            <a:spLocks noChangeArrowheads="1"/>
          </p:cNvSpPr>
          <p:nvPr/>
        </p:nvSpPr>
        <p:spPr bwMode="auto">
          <a:xfrm>
            <a:off x="457200" y="1066800"/>
            <a:ext cx="8229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accent2"/>
                </a:solidFill>
                <a:latin typeface="Tahoma" panose="020B0604030504040204" pitchFamily="34" charset="0"/>
                <a:cs typeface="Arial" panose="020B0604020202020204" pitchFamily="34" charset="0"/>
              </a:defRPr>
            </a:lvl1pPr>
            <a:lvl2pPr marL="798513" indent="-341313">
              <a:spcBef>
                <a:spcPct val="20000"/>
              </a:spcBef>
              <a:buFont typeface="Wingdings" panose="05000000000000000000" pitchFamily="2" charset="2"/>
              <a:buChar char="Ø"/>
              <a:defRPr sz="2200">
                <a:solidFill>
                  <a:schemeClr val="accent2"/>
                </a:solidFill>
                <a:latin typeface="Tahoma" panose="020B0604030504040204" pitchFamily="34" charset="0"/>
                <a:cs typeface="Arial" panose="020B0604020202020204" pitchFamily="34" charset="0"/>
              </a:defRPr>
            </a:lvl2pPr>
            <a:lvl3pPr marL="1262063" indent="-233363">
              <a:spcBef>
                <a:spcPct val="20000"/>
              </a:spcBef>
              <a:buSzPct val="75000"/>
              <a:buFont typeface="Wingdings" panose="05000000000000000000" pitchFamily="2" charset="2"/>
              <a:buChar char="q"/>
              <a:defRPr sz="2000">
                <a:solidFill>
                  <a:schemeClr val="accent2"/>
                </a:solidFill>
                <a:latin typeface="Tahoma" panose="020B0604030504040204" pitchFamily="34" charset="0"/>
                <a:cs typeface="Arial" panose="020B0604020202020204" pitchFamily="34" charset="0"/>
              </a:defRPr>
            </a:lvl3pPr>
            <a:lvl4pPr marL="1766888"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1097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669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241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813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9385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b="1" dirty="0" smtClean="0">
                <a:solidFill>
                  <a:srgbClr val="000066"/>
                </a:solidFill>
                <a:latin typeface="+mn-lt"/>
              </a:rPr>
              <a:t>Study Purpose and Background</a:t>
            </a:r>
            <a:endParaRPr lang="en-US" b="1" dirty="0">
              <a:solidFill>
                <a:srgbClr val="000066"/>
              </a:solidFill>
              <a:latin typeface="+mn-lt"/>
            </a:endParaRPr>
          </a:p>
          <a:p>
            <a:pPr lvl="1" eaLnBrk="1" hangingPunct="1">
              <a:spcAft>
                <a:spcPts val="600"/>
              </a:spcAft>
            </a:pPr>
            <a:r>
              <a:rPr lang="en-US" b="1" dirty="0" smtClean="0">
                <a:solidFill>
                  <a:srgbClr val="000066"/>
                </a:solidFill>
                <a:latin typeface="+mn-lt"/>
              </a:rPr>
              <a:t>Purpose</a:t>
            </a:r>
            <a:endParaRPr lang="en-US" b="1" dirty="0">
              <a:solidFill>
                <a:srgbClr val="000066"/>
              </a:solidFill>
              <a:latin typeface="+mn-lt"/>
            </a:endParaRPr>
          </a:p>
          <a:p>
            <a:pPr lvl="2" indent="-457200" eaLnBrk="1" hangingPunct="1">
              <a:spcAft>
                <a:spcPts val="600"/>
              </a:spcAft>
            </a:pPr>
            <a:r>
              <a:rPr lang="en-US" b="1" dirty="0">
                <a:solidFill>
                  <a:srgbClr val="000066"/>
                </a:solidFill>
                <a:latin typeface="+mn-lt"/>
              </a:rPr>
              <a:t>Determine the vulnerability of critical transportation assets to natural and human-caused </a:t>
            </a:r>
            <a:r>
              <a:rPr lang="en-US" b="1" dirty="0" smtClean="0">
                <a:solidFill>
                  <a:srgbClr val="000066"/>
                </a:solidFill>
                <a:latin typeface="+mn-lt"/>
              </a:rPr>
              <a:t>hazards</a:t>
            </a:r>
            <a:endParaRPr lang="en-US" b="1" dirty="0">
              <a:solidFill>
                <a:srgbClr val="000066"/>
              </a:solidFill>
              <a:latin typeface="+mn-lt"/>
            </a:endParaRPr>
          </a:p>
          <a:p>
            <a:pPr lvl="2" indent="-457200" eaLnBrk="1" hangingPunct="1">
              <a:spcAft>
                <a:spcPts val="600"/>
              </a:spcAft>
            </a:pPr>
            <a:r>
              <a:rPr lang="en-US" b="1" dirty="0">
                <a:solidFill>
                  <a:srgbClr val="000066"/>
                </a:solidFill>
                <a:latin typeface="+mn-lt"/>
              </a:rPr>
              <a:t>Propose solutions for preventing and/or </a:t>
            </a:r>
            <a:r>
              <a:rPr lang="en-US" b="1" dirty="0" smtClean="0">
                <a:solidFill>
                  <a:srgbClr val="000066"/>
                </a:solidFill>
                <a:latin typeface="+mn-lt"/>
              </a:rPr>
              <a:t>reducing </a:t>
            </a:r>
            <a:r>
              <a:rPr lang="en-US" b="1" dirty="0">
                <a:solidFill>
                  <a:srgbClr val="000066"/>
                </a:solidFill>
                <a:latin typeface="+mn-lt"/>
              </a:rPr>
              <a:t>hazard impacts on those </a:t>
            </a:r>
            <a:r>
              <a:rPr lang="en-US" b="1" dirty="0" smtClean="0">
                <a:solidFill>
                  <a:srgbClr val="000066"/>
                </a:solidFill>
                <a:latin typeface="+mn-lt"/>
              </a:rPr>
              <a:t>assets</a:t>
            </a:r>
          </a:p>
          <a:p>
            <a:pPr lvl="1" eaLnBrk="1" hangingPunct="1">
              <a:spcAft>
                <a:spcPts val="600"/>
              </a:spcAft>
            </a:pPr>
            <a:r>
              <a:rPr lang="en-US" b="1" dirty="0" smtClean="0">
                <a:solidFill>
                  <a:srgbClr val="000066"/>
                </a:solidFill>
                <a:latin typeface="+mn-lt"/>
              </a:rPr>
              <a:t>Background</a:t>
            </a:r>
          </a:p>
          <a:p>
            <a:pPr lvl="2" indent="-457200" eaLnBrk="1" hangingPunct="1"/>
            <a:r>
              <a:rPr lang="en-US" b="1" dirty="0">
                <a:solidFill>
                  <a:srgbClr val="000066"/>
                </a:solidFill>
                <a:latin typeface="+mn-lt"/>
              </a:rPr>
              <a:t>No previous region-wide assessments</a:t>
            </a:r>
          </a:p>
          <a:p>
            <a:pPr lvl="3" indent="-457200" eaLnBrk="1" hangingPunct="1">
              <a:spcAft>
                <a:spcPts val="600"/>
              </a:spcAft>
            </a:pPr>
            <a:r>
              <a:rPr lang="en-US" sz="1800" b="1" dirty="0">
                <a:solidFill>
                  <a:srgbClr val="000066"/>
                </a:solidFill>
                <a:latin typeface="+mn-lt"/>
              </a:rPr>
              <a:t>Need to understand </a:t>
            </a:r>
            <a:r>
              <a:rPr lang="en-US" sz="1800" b="1" i="1" dirty="0">
                <a:solidFill>
                  <a:srgbClr val="000066"/>
                </a:solidFill>
                <a:latin typeface="+mn-lt"/>
              </a:rPr>
              <a:t>system</a:t>
            </a:r>
            <a:r>
              <a:rPr lang="en-US" sz="1800" b="1" dirty="0">
                <a:solidFill>
                  <a:srgbClr val="000066"/>
                </a:solidFill>
                <a:latin typeface="+mn-lt"/>
              </a:rPr>
              <a:t> vulnerabilities in addition to </a:t>
            </a:r>
            <a:r>
              <a:rPr lang="en-US" sz="1800" b="1" i="1" dirty="0">
                <a:solidFill>
                  <a:srgbClr val="000066"/>
                </a:solidFill>
                <a:latin typeface="+mn-lt"/>
              </a:rPr>
              <a:t>asset</a:t>
            </a:r>
            <a:r>
              <a:rPr lang="en-US" sz="1800" b="1" dirty="0">
                <a:solidFill>
                  <a:srgbClr val="000066"/>
                </a:solidFill>
                <a:latin typeface="+mn-lt"/>
              </a:rPr>
              <a:t> </a:t>
            </a:r>
            <a:r>
              <a:rPr lang="en-US" sz="1800" b="1" dirty="0" smtClean="0">
                <a:solidFill>
                  <a:srgbClr val="000066"/>
                </a:solidFill>
                <a:latin typeface="+mn-lt"/>
              </a:rPr>
              <a:t>vulnerabilities</a:t>
            </a:r>
            <a:endParaRPr lang="en-US" sz="1800" b="1" dirty="0">
              <a:solidFill>
                <a:srgbClr val="000066"/>
              </a:solidFill>
              <a:latin typeface="+mn-lt"/>
            </a:endParaRPr>
          </a:p>
          <a:p>
            <a:pPr lvl="2" indent="-457200" eaLnBrk="1" hangingPunct="1"/>
            <a:r>
              <a:rPr lang="en-US" b="1" dirty="0">
                <a:solidFill>
                  <a:srgbClr val="000066"/>
                </a:solidFill>
                <a:latin typeface="+mn-lt"/>
              </a:rPr>
              <a:t>Limited funds for </a:t>
            </a:r>
            <a:r>
              <a:rPr lang="en-US" b="1" dirty="0" smtClean="0">
                <a:solidFill>
                  <a:srgbClr val="000066"/>
                </a:solidFill>
                <a:latin typeface="+mn-lt"/>
              </a:rPr>
              <a:t>transportation infrastructure </a:t>
            </a:r>
            <a:r>
              <a:rPr lang="en-US" b="1" dirty="0">
                <a:solidFill>
                  <a:srgbClr val="000066"/>
                </a:solidFill>
                <a:latin typeface="+mn-lt"/>
              </a:rPr>
              <a:t>projects</a:t>
            </a:r>
          </a:p>
          <a:p>
            <a:pPr lvl="3" indent="-457200" eaLnBrk="1" hangingPunct="1">
              <a:spcAft>
                <a:spcPts val="600"/>
              </a:spcAft>
            </a:pPr>
            <a:r>
              <a:rPr lang="en-US" sz="1800" b="1" dirty="0" smtClean="0">
                <a:solidFill>
                  <a:srgbClr val="000066"/>
                </a:solidFill>
                <a:latin typeface="+mn-lt"/>
              </a:rPr>
              <a:t>Inform programming of </a:t>
            </a:r>
            <a:r>
              <a:rPr lang="en-US" sz="1800" b="1" dirty="0">
                <a:solidFill>
                  <a:srgbClr val="000066"/>
                </a:solidFill>
                <a:latin typeface="+mn-lt"/>
              </a:rPr>
              <a:t>scarce federal </a:t>
            </a:r>
            <a:r>
              <a:rPr lang="en-US" sz="1800" b="1" dirty="0" smtClean="0">
                <a:solidFill>
                  <a:srgbClr val="000066"/>
                </a:solidFill>
                <a:latin typeface="+mn-lt"/>
              </a:rPr>
              <a:t>funds</a:t>
            </a:r>
            <a:endParaRPr lang="en-US" sz="1800" b="1" dirty="0">
              <a:solidFill>
                <a:srgbClr val="000066"/>
              </a:solidFill>
              <a:latin typeface="+mn-lt"/>
            </a:endParaRPr>
          </a:p>
          <a:p>
            <a:pPr lvl="1" eaLnBrk="1" hangingPunct="1">
              <a:spcAft>
                <a:spcPts val="600"/>
              </a:spcAft>
            </a:pPr>
            <a:endParaRPr lang="en-US" b="1" dirty="0" smtClean="0">
              <a:solidFill>
                <a:srgbClr val="000066"/>
              </a:solidFill>
            </a:endParaRPr>
          </a:p>
          <a:p>
            <a:pPr marL="457200" lvl="1" indent="0" eaLnBrk="1" hangingPunct="1">
              <a:spcAft>
                <a:spcPts val="600"/>
              </a:spcAft>
              <a:buNone/>
            </a:pPr>
            <a:endParaRPr lang="en-US" b="1" dirty="0" smtClean="0">
              <a:solidFill>
                <a:srgbClr val="000066"/>
              </a:solidFill>
            </a:endParaRPr>
          </a:p>
        </p:txBody>
      </p:sp>
    </p:spTree>
    <p:extLst>
      <p:ext uri="{BB962C8B-B14F-4D97-AF65-F5344CB8AC3E}">
        <p14:creationId xmlns:p14="http://schemas.microsoft.com/office/powerpoint/2010/main" val="1043340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txBox="1">
            <a:spLocks noChangeArrowheads="1"/>
          </p:cNvSpPr>
          <p:nvPr/>
        </p:nvSpPr>
        <p:spPr bwMode="auto">
          <a:xfrm>
            <a:off x="457200" y="1066800"/>
            <a:ext cx="8229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accent2"/>
                </a:solidFill>
                <a:latin typeface="Tahoma" panose="020B0604030504040204" pitchFamily="34" charset="0"/>
                <a:cs typeface="Arial" panose="020B0604020202020204" pitchFamily="34" charset="0"/>
              </a:defRPr>
            </a:lvl1pPr>
            <a:lvl2pPr marL="798513" indent="-341313">
              <a:spcBef>
                <a:spcPct val="20000"/>
              </a:spcBef>
              <a:buFont typeface="Wingdings" panose="05000000000000000000" pitchFamily="2" charset="2"/>
              <a:buChar char="Ø"/>
              <a:defRPr sz="2200">
                <a:solidFill>
                  <a:schemeClr val="accent2"/>
                </a:solidFill>
                <a:latin typeface="Tahoma" panose="020B0604030504040204" pitchFamily="34" charset="0"/>
                <a:cs typeface="Arial" panose="020B0604020202020204" pitchFamily="34" charset="0"/>
              </a:defRPr>
            </a:lvl2pPr>
            <a:lvl3pPr marL="1262063" indent="-233363">
              <a:spcBef>
                <a:spcPct val="20000"/>
              </a:spcBef>
              <a:buSzPct val="75000"/>
              <a:buFont typeface="Wingdings" panose="05000000000000000000" pitchFamily="2" charset="2"/>
              <a:buChar char="q"/>
              <a:defRPr sz="2000">
                <a:solidFill>
                  <a:schemeClr val="accent2"/>
                </a:solidFill>
                <a:latin typeface="Tahoma" panose="020B0604030504040204" pitchFamily="34" charset="0"/>
                <a:cs typeface="Arial" panose="020B0604020202020204" pitchFamily="34" charset="0"/>
              </a:defRPr>
            </a:lvl3pPr>
            <a:lvl4pPr marL="1766888"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1097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669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241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813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9385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b="1" dirty="0" smtClean="0">
                <a:solidFill>
                  <a:srgbClr val="000066"/>
                </a:solidFill>
                <a:latin typeface="+mn-lt"/>
              </a:rPr>
              <a:t>Study Purpose and Background (</a:t>
            </a:r>
            <a:r>
              <a:rPr lang="en-US" b="1" i="1" dirty="0" smtClean="0">
                <a:solidFill>
                  <a:srgbClr val="000066"/>
                </a:solidFill>
                <a:latin typeface="+mn-lt"/>
              </a:rPr>
              <a:t>continued</a:t>
            </a:r>
            <a:r>
              <a:rPr lang="en-US" b="1" dirty="0" smtClean="0">
                <a:solidFill>
                  <a:srgbClr val="000066"/>
                </a:solidFill>
                <a:latin typeface="+mn-lt"/>
              </a:rPr>
              <a:t>)</a:t>
            </a:r>
          </a:p>
          <a:p>
            <a:pPr marL="800100" lvl="1" indent="-342900" eaLnBrk="1" hangingPunct="1">
              <a:spcAft>
                <a:spcPts val="600"/>
              </a:spcAft>
            </a:pPr>
            <a:r>
              <a:rPr lang="en-US" b="1" dirty="0" smtClean="0">
                <a:solidFill>
                  <a:srgbClr val="000066"/>
                </a:solidFill>
                <a:latin typeface="+mn-lt"/>
              </a:rPr>
              <a:t>Background</a:t>
            </a:r>
            <a:endParaRPr lang="en-US" b="1" dirty="0">
              <a:solidFill>
                <a:srgbClr val="000066"/>
              </a:solidFill>
              <a:latin typeface="+mn-lt"/>
            </a:endParaRPr>
          </a:p>
          <a:p>
            <a:pPr lvl="2" indent="-457200" eaLnBrk="1" hangingPunct="1">
              <a:spcAft>
                <a:spcPts val="600"/>
              </a:spcAft>
            </a:pPr>
            <a:r>
              <a:rPr lang="en-US" b="1" dirty="0" smtClean="0">
                <a:solidFill>
                  <a:srgbClr val="000066"/>
                </a:solidFill>
                <a:latin typeface="+mn-lt"/>
              </a:rPr>
              <a:t>Broad scope</a:t>
            </a:r>
            <a:endParaRPr lang="en-US" b="1" dirty="0">
              <a:solidFill>
                <a:srgbClr val="000066"/>
              </a:solidFill>
              <a:latin typeface="+mn-lt"/>
            </a:endParaRPr>
          </a:p>
          <a:p>
            <a:pPr lvl="3" indent="-457200" eaLnBrk="1" hangingPunct="1">
              <a:spcAft>
                <a:spcPts val="600"/>
              </a:spcAft>
            </a:pPr>
            <a:r>
              <a:rPr lang="en-US" sz="1800" b="1" dirty="0" smtClean="0">
                <a:solidFill>
                  <a:srgbClr val="000066"/>
                </a:solidFill>
                <a:latin typeface="+mn-lt"/>
              </a:rPr>
              <a:t>Includes </a:t>
            </a:r>
            <a:r>
              <a:rPr lang="en-US" sz="1800" b="1" dirty="0">
                <a:solidFill>
                  <a:srgbClr val="000066"/>
                </a:solidFill>
                <a:latin typeface="+mn-lt"/>
              </a:rPr>
              <a:t>infrastructure (roads, bridges, </a:t>
            </a:r>
            <a:r>
              <a:rPr lang="en-US" sz="1800" b="1" dirty="0" smtClean="0">
                <a:solidFill>
                  <a:srgbClr val="000066"/>
                </a:solidFill>
                <a:latin typeface="+mn-lt"/>
              </a:rPr>
              <a:t>culverts) and facilities </a:t>
            </a:r>
            <a:r>
              <a:rPr lang="en-US" sz="1800" b="1" dirty="0">
                <a:solidFill>
                  <a:srgbClr val="000066"/>
                </a:solidFill>
                <a:latin typeface="+mn-lt"/>
              </a:rPr>
              <a:t>(operations centers, highway garages, fuel storage</a:t>
            </a:r>
            <a:r>
              <a:rPr lang="en-US" sz="1800" b="1" dirty="0" smtClean="0">
                <a:solidFill>
                  <a:srgbClr val="000066"/>
                </a:solidFill>
                <a:latin typeface="+mn-lt"/>
              </a:rPr>
              <a:t>)</a:t>
            </a:r>
            <a:endParaRPr lang="en-US" sz="1800" b="1" dirty="0">
              <a:solidFill>
                <a:srgbClr val="000066"/>
              </a:solidFill>
              <a:latin typeface="+mn-lt"/>
            </a:endParaRPr>
          </a:p>
          <a:p>
            <a:pPr lvl="2" indent="-457200" eaLnBrk="1" hangingPunct="1">
              <a:spcAft>
                <a:spcPts val="600"/>
              </a:spcAft>
            </a:pPr>
            <a:r>
              <a:rPr lang="en-US" b="1" dirty="0" smtClean="0">
                <a:solidFill>
                  <a:srgbClr val="000066"/>
                </a:solidFill>
                <a:latin typeface="+mn-lt"/>
              </a:rPr>
              <a:t>Build on Climate Change adaptation initiatives</a:t>
            </a:r>
          </a:p>
          <a:p>
            <a:pPr lvl="3" indent="-511175" eaLnBrk="1" hangingPunct="1">
              <a:spcAft>
                <a:spcPts val="600"/>
              </a:spcAft>
            </a:pPr>
            <a:r>
              <a:rPr lang="en-US" sz="1800" b="1" dirty="0" smtClean="0">
                <a:solidFill>
                  <a:srgbClr val="000066"/>
                </a:solidFill>
                <a:latin typeface="+mn-lt"/>
              </a:rPr>
              <a:t>Extreme </a:t>
            </a:r>
            <a:r>
              <a:rPr lang="en-US" sz="1800" b="1" dirty="0">
                <a:solidFill>
                  <a:srgbClr val="000066"/>
                </a:solidFill>
                <a:latin typeface="+mn-lt"/>
              </a:rPr>
              <a:t>weather events </a:t>
            </a:r>
            <a:r>
              <a:rPr lang="en-US" sz="1800" b="1" dirty="0" smtClean="0">
                <a:solidFill>
                  <a:srgbClr val="000066"/>
                </a:solidFill>
                <a:latin typeface="+mn-lt"/>
              </a:rPr>
              <a:t>drive </a:t>
            </a:r>
            <a:r>
              <a:rPr lang="en-US" sz="1800" b="1" dirty="0">
                <a:solidFill>
                  <a:srgbClr val="000066"/>
                </a:solidFill>
                <a:latin typeface="+mn-lt"/>
              </a:rPr>
              <a:t>up operations, maintenance, and repair </a:t>
            </a:r>
            <a:r>
              <a:rPr lang="en-US" sz="1800" b="1" dirty="0" smtClean="0">
                <a:solidFill>
                  <a:srgbClr val="000066"/>
                </a:solidFill>
                <a:latin typeface="+mn-lt"/>
              </a:rPr>
              <a:t>costs</a:t>
            </a:r>
          </a:p>
          <a:p>
            <a:pPr lvl="3" eaLnBrk="1" hangingPunct="1">
              <a:spcAft>
                <a:spcPts val="600"/>
              </a:spcAft>
            </a:pPr>
            <a:endParaRPr lang="en-US" b="1" dirty="0">
              <a:solidFill>
                <a:srgbClr val="000066"/>
              </a:solidFill>
            </a:endParaRPr>
          </a:p>
          <a:p>
            <a:pPr lvl="2" eaLnBrk="1" hangingPunct="1"/>
            <a:endParaRPr lang="en-US" b="1" dirty="0">
              <a:solidFill>
                <a:srgbClr val="000066"/>
              </a:solidFill>
            </a:endParaRPr>
          </a:p>
        </p:txBody>
      </p:sp>
      <p:pic>
        <p:nvPicPr>
          <p:cNvPr id="2" name="Picture 1"/>
          <p:cNvPicPr>
            <a:picLocks noChangeAspect="1"/>
          </p:cNvPicPr>
          <p:nvPr/>
        </p:nvPicPr>
        <p:blipFill>
          <a:blip r:embed="rId3"/>
          <a:stretch>
            <a:fillRect/>
          </a:stretch>
        </p:blipFill>
        <p:spPr>
          <a:xfrm>
            <a:off x="122408" y="4838700"/>
            <a:ext cx="2926334" cy="1600200"/>
          </a:xfrm>
          <a:prstGeom prst="rect">
            <a:avLst/>
          </a:prstGeom>
        </p:spPr>
      </p:pic>
      <p:sp>
        <p:nvSpPr>
          <p:cNvPr id="3" name="Rectangle 2"/>
          <p:cNvSpPr/>
          <p:nvPr/>
        </p:nvSpPr>
        <p:spPr>
          <a:xfrm>
            <a:off x="122408" y="6248400"/>
            <a:ext cx="1172992" cy="215444"/>
          </a:xfrm>
          <a:prstGeom prst="rect">
            <a:avLst/>
          </a:prstGeom>
        </p:spPr>
        <p:txBody>
          <a:bodyPr wrap="square">
            <a:spAutoFit/>
          </a:bodyPr>
          <a:lstStyle/>
          <a:p>
            <a:r>
              <a:rPr lang="en-US" sz="800" dirty="0" smtClean="0">
                <a:solidFill>
                  <a:schemeClr val="bg1"/>
                </a:solidFill>
              </a:rPr>
              <a:t>FEMA/Angela Drexel</a:t>
            </a:r>
            <a:endParaRPr lang="en-US" sz="800" dirty="0">
              <a:solidFill>
                <a:schemeClr val="bg1"/>
              </a:solidFill>
            </a:endParaRPr>
          </a:p>
        </p:txBody>
      </p:sp>
      <p:pic>
        <p:nvPicPr>
          <p:cNvPr id="6" name="Picture 5"/>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3137090" y="4838700"/>
            <a:ext cx="2926080" cy="1600200"/>
          </a:xfrm>
          <a:prstGeom prst="rect">
            <a:avLst/>
          </a:prstGeom>
        </p:spPr>
      </p:pic>
      <p:sp>
        <p:nvSpPr>
          <p:cNvPr id="10" name="Rectangle 9"/>
          <p:cNvSpPr/>
          <p:nvPr/>
        </p:nvSpPr>
        <p:spPr>
          <a:xfrm>
            <a:off x="3137090" y="6237805"/>
            <a:ext cx="1219200" cy="215444"/>
          </a:xfrm>
          <a:prstGeom prst="rect">
            <a:avLst/>
          </a:prstGeom>
        </p:spPr>
        <p:txBody>
          <a:bodyPr wrap="square">
            <a:spAutoFit/>
          </a:bodyPr>
          <a:lstStyle/>
          <a:p>
            <a:r>
              <a:rPr lang="en-US" sz="800" dirty="0" smtClean="0">
                <a:solidFill>
                  <a:schemeClr val="bg1"/>
                </a:solidFill>
              </a:rPr>
              <a:t>FEMA/Barry Bahler</a:t>
            </a:r>
            <a:endParaRPr lang="en-US" sz="800" dirty="0">
              <a:solidFill>
                <a:schemeClr val="bg1"/>
              </a:solidFill>
            </a:endParaRPr>
          </a:p>
        </p:txBody>
      </p:sp>
      <p:pic>
        <p:nvPicPr>
          <p:cNvPr id="7" name="Picture 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151518" y="4838700"/>
            <a:ext cx="2926080" cy="1600200"/>
          </a:xfrm>
          <a:prstGeom prst="rect">
            <a:avLst/>
          </a:prstGeom>
        </p:spPr>
      </p:pic>
      <p:sp>
        <p:nvSpPr>
          <p:cNvPr id="11" name="Rectangle 10"/>
          <p:cNvSpPr/>
          <p:nvPr/>
        </p:nvSpPr>
        <p:spPr>
          <a:xfrm>
            <a:off x="6151518" y="6202529"/>
            <a:ext cx="1219200" cy="215444"/>
          </a:xfrm>
          <a:prstGeom prst="rect">
            <a:avLst/>
          </a:prstGeom>
        </p:spPr>
        <p:txBody>
          <a:bodyPr wrap="square">
            <a:spAutoFit/>
          </a:bodyPr>
          <a:lstStyle/>
          <a:p>
            <a:r>
              <a:rPr lang="en-US" sz="800" dirty="0" smtClean="0">
                <a:solidFill>
                  <a:schemeClr val="bg1"/>
                </a:solidFill>
              </a:rPr>
              <a:t>FEMA/Elissa Jun</a:t>
            </a:r>
            <a:endParaRPr lang="en-US" sz="800" dirty="0">
              <a:solidFill>
                <a:schemeClr val="bg1"/>
              </a:solidFill>
            </a:endParaRPr>
          </a:p>
        </p:txBody>
      </p:sp>
    </p:spTree>
    <p:extLst>
      <p:ext uri="{BB962C8B-B14F-4D97-AF65-F5344CB8AC3E}">
        <p14:creationId xmlns:p14="http://schemas.microsoft.com/office/powerpoint/2010/main" val="2855859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txBox="1">
            <a:spLocks noChangeArrowheads="1"/>
          </p:cNvSpPr>
          <p:nvPr/>
        </p:nvSpPr>
        <p:spPr bwMode="auto">
          <a:xfrm>
            <a:off x="457200" y="10668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2400">
                <a:solidFill>
                  <a:schemeClr val="accent2"/>
                </a:solidFill>
                <a:latin typeface="Tahoma" panose="020B0604030504040204" pitchFamily="34" charset="0"/>
                <a:cs typeface="Arial" panose="020B0604020202020204" pitchFamily="34" charset="0"/>
              </a:defRPr>
            </a:lvl1pPr>
            <a:lvl2pPr marL="798513" indent="-341313">
              <a:spcBef>
                <a:spcPct val="20000"/>
              </a:spcBef>
              <a:buFont typeface="Wingdings" panose="05000000000000000000" pitchFamily="2" charset="2"/>
              <a:buChar char="Ø"/>
              <a:defRPr sz="2200">
                <a:solidFill>
                  <a:schemeClr val="accent2"/>
                </a:solidFill>
                <a:latin typeface="Tahoma" panose="020B0604030504040204" pitchFamily="34" charset="0"/>
                <a:cs typeface="Arial" panose="020B0604020202020204" pitchFamily="34" charset="0"/>
              </a:defRPr>
            </a:lvl2pPr>
            <a:lvl3pPr marL="1262063" indent="-233363">
              <a:spcBef>
                <a:spcPct val="20000"/>
              </a:spcBef>
              <a:buSzPct val="75000"/>
              <a:buFont typeface="Wingdings" panose="05000000000000000000" pitchFamily="2" charset="2"/>
              <a:buChar char="q"/>
              <a:defRPr sz="2000">
                <a:solidFill>
                  <a:schemeClr val="accent2"/>
                </a:solidFill>
                <a:latin typeface="Tahoma" panose="020B0604030504040204" pitchFamily="34" charset="0"/>
                <a:cs typeface="Arial" panose="020B0604020202020204" pitchFamily="34" charset="0"/>
              </a:defRPr>
            </a:lvl3pPr>
            <a:lvl4pPr marL="1766888"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1097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669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241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813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938588"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b="1" dirty="0" smtClean="0">
                <a:solidFill>
                  <a:srgbClr val="000066"/>
                </a:solidFill>
              </a:rPr>
              <a:t>Participants</a:t>
            </a:r>
          </a:p>
          <a:p>
            <a:pPr lvl="1" eaLnBrk="1" hangingPunct="1">
              <a:spcAft>
                <a:spcPts val="600"/>
              </a:spcAft>
            </a:pPr>
            <a:r>
              <a:rPr lang="en-US" b="1" dirty="0" smtClean="0">
                <a:solidFill>
                  <a:srgbClr val="000066"/>
                </a:solidFill>
              </a:rPr>
              <a:t>New York State Department of Transportation</a:t>
            </a:r>
          </a:p>
          <a:p>
            <a:pPr lvl="1" eaLnBrk="1" hangingPunct="1">
              <a:spcAft>
                <a:spcPts val="600"/>
              </a:spcAft>
            </a:pPr>
            <a:r>
              <a:rPr lang="en-US" b="1" dirty="0" smtClean="0">
                <a:solidFill>
                  <a:srgbClr val="000066"/>
                </a:solidFill>
              </a:rPr>
              <a:t>New York State Thruway Authority</a:t>
            </a:r>
          </a:p>
          <a:p>
            <a:pPr lvl="1" eaLnBrk="1" hangingPunct="1">
              <a:spcAft>
                <a:spcPts val="600"/>
              </a:spcAft>
            </a:pPr>
            <a:r>
              <a:rPr lang="en-US" b="1" dirty="0" smtClean="0">
                <a:solidFill>
                  <a:srgbClr val="000066"/>
                </a:solidFill>
              </a:rPr>
              <a:t>New York State Police</a:t>
            </a:r>
          </a:p>
          <a:p>
            <a:pPr lvl="1" eaLnBrk="1" hangingPunct="1">
              <a:spcAft>
                <a:spcPts val="600"/>
              </a:spcAft>
            </a:pPr>
            <a:r>
              <a:rPr lang="en-US" b="1" dirty="0">
                <a:solidFill>
                  <a:srgbClr val="000066"/>
                </a:solidFill>
              </a:rPr>
              <a:t>Rochester Genesee Regional Transportation Authority</a:t>
            </a:r>
          </a:p>
          <a:p>
            <a:pPr lvl="1" eaLnBrk="1" hangingPunct="1">
              <a:spcAft>
                <a:spcPts val="0"/>
              </a:spcAft>
            </a:pPr>
            <a:r>
              <a:rPr lang="en-US" b="1" dirty="0">
                <a:solidFill>
                  <a:srgbClr val="000066"/>
                </a:solidFill>
              </a:rPr>
              <a:t>County </a:t>
            </a:r>
            <a:r>
              <a:rPr lang="en-US" b="1" dirty="0" smtClean="0">
                <a:solidFill>
                  <a:srgbClr val="000066"/>
                </a:solidFill>
              </a:rPr>
              <a:t>and City of Rochester Agencies</a:t>
            </a:r>
            <a:r>
              <a:rPr lang="en-US" b="1" dirty="0">
                <a:solidFill>
                  <a:srgbClr val="000066"/>
                </a:solidFill>
              </a:rPr>
              <a:t>:</a:t>
            </a:r>
          </a:p>
          <a:p>
            <a:pPr lvl="2" indent="-457200" eaLnBrk="1" hangingPunct="1">
              <a:spcAft>
                <a:spcPts val="600"/>
              </a:spcAft>
            </a:pPr>
            <a:r>
              <a:rPr lang="en-US" b="1" dirty="0">
                <a:solidFill>
                  <a:srgbClr val="000066"/>
                </a:solidFill>
              </a:rPr>
              <a:t>Highway/Public Works</a:t>
            </a:r>
          </a:p>
          <a:p>
            <a:pPr lvl="2" indent="-457200" eaLnBrk="1" hangingPunct="1">
              <a:spcAft>
                <a:spcPts val="600"/>
              </a:spcAft>
            </a:pPr>
            <a:r>
              <a:rPr lang="en-US" b="1" dirty="0">
                <a:solidFill>
                  <a:srgbClr val="000066"/>
                </a:solidFill>
              </a:rPr>
              <a:t>Emergency Management</a:t>
            </a:r>
          </a:p>
          <a:p>
            <a:pPr lvl="2" indent="-457200" eaLnBrk="1" hangingPunct="1">
              <a:spcAft>
                <a:spcPts val="600"/>
              </a:spcAft>
            </a:pPr>
            <a:r>
              <a:rPr lang="en-US" b="1" dirty="0">
                <a:solidFill>
                  <a:srgbClr val="000066"/>
                </a:solidFill>
              </a:rPr>
              <a:t>Planning</a:t>
            </a:r>
          </a:p>
          <a:p>
            <a:pPr lvl="2" indent="-457200" eaLnBrk="1" hangingPunct="1">
              <a:spcAft>
                <a:spcPts val="600"/>
              </a:spcAft>
            </a:pPr>
            <a:r>
              <a:rPr lang="en-US" b="1" dirty="0" smtClean="0">
                <a:solidFill>
                  <a:srgbClr val="000066"/>
                </a:solidFill>
              </a:rPr>
              <a:t>Law Enforcement</a:t>
            </a:r>
            <a:endParaRPr lang="en-US" b="1" dirty="0">
              <a:solidFill>
                <a:srgbClr val="000066"/>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8137"/>
          <a:stretch/>
        </p:blipFill>
        <p:spPr>
          <a:xfrm>
            <a:off x="5486400" y="4343400"/>
            <a:ext cx="3200400" cy="1973525"/>
          </a:xfrm>
          <a:prstGeom prst="rect">
            <a:avLst/>
          </a:prstGeom>
        </p:spPr>
      </p:pic>
      <p:sp>
        <p:nvSpPr>
          <p:cNvPr id="5" name="Rectangle 4"/>
          <p:cNvSpPr/>
          <p:nvPr/>
        </p:nvSpPr>
        <p:spPr>
          <a:xfrm>
            <a:off x="5486400" y="6081428"/>
            <a:ext cx="1225015" cy="215444"/>
          </a:xfrm>
          <a:prstGeom prst="rect">
            <a:avLst/>
          </a:prstGeom>
        </p:spPr>
        <p:txBody>
          <a:bodyPr wrap="none">
            <a:spAutoFit/>
          </a:bodyPr>
          <a:lstStyle/>
          <a:p>
            <a:pPr lvl="0"/>
            <a:r>
              <a:rPr lang="en-US" sz="800" dirty="0" smtClean="0">
                <a:solidFill>
                  <a:srgbClr val="FFFFFF"/>
                </a:solidFill>
              </a:rPr>
              <a:t>FEMA/Marvin Nauman</a:t>
            </a:r>
            <a:endParaRPr lang="en-US" sz="800" dirty="0">
              <a:solidFill>
                <a:srgbClr val="FFFFFF"/>
              </a:solidFill>
            </a:endParaRPr>
          </a:p>
        </p:txBody>
      </p:sp>
    </p:spTree>
    <p:extLst>
      <p:ext uri="{BB962C8B-B14F-4D97-AF65-F5344CB8AC3E}">
        <p14:creationId xmlns:p14="http://schemas.microsoft.com/office/powerpoint/2010/main" val="1841629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66800"/>
            <a:ext cx="8382000" cy="5229124"/>
          </a:xfrm>
          <a:prstGeom prst="rect">
            <a:avLst/>
          </a:prstGeom>
        </p:spPr>
        <p:txBody>
          <a:bodyPr wrap="square">
            <a:spAutoFit/>
          </a:bodyPr>
          <a:lstStyle/>
          <a:p>
            <a:pPr marL="342900" lvl="0" indent="-342900" eaLnBrk="1" hangingPunct="1">
              <a:spcBef>
                <a:spcPct val="20000"/>
              </a:spcBef>
              <a:spcAft>
                <a:spcPts val="600"/>
              </a:spcAft>
            </a:pPr>
            <a:r>
              <a:rPr lang="en-US" sz="2400" b="1" dirty="0">
                <a:solidFill>
                  <a:srgbClr val="000066"/>
                </a:solidFill>
                <a:latin typeface="Tahoma"/>
                <a:cs typeface="Arial"/>
              </a:rPr>
              <a:t>Critical Transportation Assets</a:t>
            </a:r>
          </a:p>
          <a:p>
            <a:pPr marL="798513" lvl="1" indent="-341313" eaLnBrk="1" hangingPunct="1">
              <a:spcBef>
                <a:spcPct val="20000"/>
              </a:spcBef>
              <a:spcAft>
                <a:spcPts val="600"/>
              </a:spcAft>
              <a:buFont typeface="Wingdings" panose="05000000000000000000" pitchFamily="2" charset="2"/>
              <a:buChar char="Ø"/>
            </a:pPr>
            <a:r>
              <a:rPr lang="en-US" sz="2200" b="1" dirty="0">
                <a:solidFill>
                  <a:srgbClr val="000066"/>
                </a:solidFill>
                <a:latin typeface="Tahoma"/>
                <a:cs typeface="Arial"/>
              </a:rPr>
              <a:t>Assets </a:t>
            </a:r>
            <a:r>
              <a:rPr lang="x-none" sz="2200" b="1" dirty="0">
                <a:solidFill>
                  <a:srgbClr val="000066"/>
                </a:solidFill>
                <a:latin typeface="Tahoma"/>
                <a:cs typeface="Arial"/>
              </a:rPr>
              <a:t>which are </a:t>
            </a:r>
            <a:r>
              <a:rPr lang="en-US" sz="2200" b="1" dirty="0">
                <a:solidFill>
                  <a:srgbClr val="000066"/>
                </a:solidFill>
                <a:latin typeface="Tahoma"/>
                <a:cs typeface="Arial"/>
              </a:rPr>
              <a:t>essential to the functioning of a community’s transportation system</a:t>
            </a:r>
          </a:p>
          <a:p>
            <a:pPr marL="1262063" lvl="2" indent="-457200" eaLnBrk="1" hangingPunct="1">
              <a:spcBef>
                <a:spcPct val="20000"/>
              </a:spcBef>
              <a:spcAft>
                <a:spcPts val="600"/>
              </a:spcAft>
              <a:buSzPct val="75000"/>
              <a:buFont typeface="Wingdings" panose="05000000000000000000" pitchFamily="2" charset="2"/>
              <a:buChar char="q"/>
            </a:pPr>
            <a:r>
              <a:rPr lang="en-US" sz="2000" b="1" dirty="0">
                <a:solidFill>
                  <a:srgbClr val="000066"/>
                </a:solidFill>
                <a:latin typeface="Tahoma"/>
                <a:cs typeface="Arial"/>
              </a:rPr>
              <a:t>Support Safety, Efficiency, and Reliability </a:t>
            </a:r>
            <a:r>
              <a:rPr lang="x-none" sz="2000" b="1" dirty="0">
                <a:solidFill>
                  <a:srgbClr val="000066"/>
                </a:solidFill>
                <a:latin typeface="Tahoma"/>
                <a:cs typeface="Arial"/>
              </a:rPr>
              <a:t> </a:t>
            </a:r>
            <a:endParaRPr lang="en-US" sz="2000" b="1" dirty="0">
              <a:solidFill>
                <a:srgbClr val="000066"/>
              </a:solidFill>
              <a:latin typeface="Tahoma"/>
              <a:cs typeface="Arial"/>
            </a:endParaRPr>
          </a:p>
          <a:p>
            <a:pPr marL="798513" lvl="1" indent="-341313" eaLnBrk="1" hangingPunct="1">
              <a:spcBef>
                <a:spcPct val="20000"/>
              </a:spcBef>
              <a:spcAft>
                <a:spcPts val="600"/>
              </a:spcAft>
              <a:buFont typeface="Wingdings" panose="05000000000000000000" pitchFamily="2" charset="2"/>
              <a:buChar char="Ø"/>
            </a:pPr>
            <a:r>
              <a:rPr lang="en-US" sz="2200" b="1" dirty="0" smtClean="0">
                <a:solidFill>
                  <a:srgbClr val="000066"/>
                </a:solidFill>
                <a:latin typeface="Tahoma"/>
                <a:cs typeface="Arial"/>
              </a:rPr>
              <a:t>Four categories:</a:t>
            </a:r>
            <a:endParaRPr lang="en-US" sz="2200" b="1" dirty="0">
              <a:solidFill>
                <a:srgbClr val="000066"/>
              </a:solidFill>
              <a:latin typeface="Tahoma"/>
              <a:cs typeface="Arial"/>
            </a:endParaRPr>
          </a:p>
          <a:p>
            <a:pPr marL="1262063" lvl="2" indent="-457200" eaLnBrk="1" hangingPunct="1">
              <a:spcBef>
                <a:spcPct val="20000"/>
              </a:spcBef>
              <a:spcAft>
                <a:spcPts val="600"/>
              </a:spcAft>
              <a:buSzPct val="75000"/>
              <a:buFont typeface="Wingdings" panose="05000000000000000000" pitchFamily="2" charset="2"/>
              <a:buChar char="q"/>
            </a:pPr>
            <a:r>
              <a:rPr lang="en-US" sz="2000" b="1" dirty="0">
                <a:solidFill>
                  <a:srgbClr val="000066"/>
                </a:solidFill>
                <a:latin typeface="Tahoma"/>
                <a:cs typeface="Arial"/>
              </a:rPr>
              <a:t>Infrastructure – </a:t>
            </a:r>
            <a:r>
              <a:rPr lang="en-US" sz="2000" b="1" i="1" dirty="0">
                <a:solidFill>
                  <a:srgbClr val="000066"/>
                </a:solidFill>
                <a:latin typeface="Tahoma"/>
                <a:cs typeface="Arial"/>
              </a:rPr>
              <a:t>Roads, Bridges, Overpasses, Tunnels, Culverts</a:t>
            </a:r>
          </a:p>
          <a:p>
            <a:pPr marL="1262063" lvl="2" indent="-457200" eaLnBrk="1" hangingPunct="1">
              <a:spcBef>
                <a:spcPct val="20000"/>
              </a:spcBef>
              <a:spcAft>
                <a:spcPts val="600"/>
              </a:spcAft>
              <a:buSzPct val="75000"/>
              <a:buFont typeface="Wingdings" panose="05000000000000000000" pitchFamily="2" charset="2"/>
              <a:buChar char="q"/>
            </a:pPr>
            <a:r>
              <a:rPr lang="en-US" sz="2000" b="1" dirty="0">
                <a:solidFill>
                  <a:srgbClr val="000066"/>
                </a:solidFill>
                <a:latin typeface="Tahoma"/>
                <a:cs typeface="Arial"/>
              </a:rPr>
              <a:t>Facilities – </a:t>
            </a:r>
            <a:r>
              <a:rPr lang="en-US" sz="2000" b="1" i="1" dirty="0">
                <a:solidFill>
                  <a:srgbClr val="000066"/>
                </a:solidFill>
                <a:latin typeface="Tahoma"/>
                <a:cs typeface="Arial"/>
              </a:rPr>
              <a:t>Operations Centers, Highway/Public Works Garages, Fuel Storage, Transit Garages, Police/Fire Stations</a:t>
            </a:r>
          </a:p>
          <a:p>
            <a:pPr marL="1262063" lvl="2" indent="-457200" eaLnBrk="1" hangingPunct="1">
              <a:spcBef>
                <a:spcPct val="20000"/>
              </a:spcBef>
              <a:spcAft>
                <a:spcPts val="600"/>
              </a:spcAft>
              <a:buSzPct val="75000"/>
              <a:buFont typeface="Wingdings" panose="05000000000000000000" pitchFamily="2" charset="2"/>
              <a:buChar char="q"/>
            </a:pPr>
            <a:r>
              <a:rPr lang="en-US" sz="2000" b="1" dirty="0">
                <a:solidFill>
                  <a:srgbClr val="000066"/>
                </a:solidFill>
                <a:latin typeface="Tahoma"/>
                <a:cs typeface="Arial"/>
              </a:rPr>
              <a:t>Equipment – </a:t>
            </a:r>
            <a:r>
              <a:rPr lang="en-US" sz="2000" b="1" i="1" dirty="0">
                <a:solidFill>
                  <a:srgbClr val="000066"/>
                </a:solidFill>
                <a:latin typeface="Tahoma"/>
                <a:cs typeface="Arial"/>
              </a:rPr>
              <a:t>Traffic Signals, </a:t>
            </a:r>
            <a:r>
              <a:rPr lang="en-US" sz="2000" b="1" i="1" dirty="0" smtClean="0">
                <a:solidFill>
                  <a:srgbClr val="000066"/>
                </a:solidFill>
                <a:latin typeface="Tahoma"/>
                <a:cs typeface="Arial"/>
              </a:rPr>
              <a:t>Signage, ITS Field Devices, </a:t>
            </a:r>
            <a:r>
              <a:rPr lang="en-US" sz="2000" b="1" i="1" dirty="0">
                <a:solidFill>
                  <a:srgbClr val="000066"/>
                </a:solidFill>
                <a:latin typeface="Tahoma"/>
                <a:cs typeface="Arial"/>
              </a:rPr>
              <a:t>Communications </a:t>
            </a:r>
            <a:r>
              <a:rPr lang="en-US" sz="2000" b="1" i="1" dirty="0" smtClean="0">
                <a:solidFill>
                  <a:srgbClr val="000066"/>
                </a:solidFill>
                <a:latin typeface="Tahoma"/>
                <a:cs typeface="Arial"/>
              </a:rPr>
              <a:t>Network, Fleet Vehicles</a:t>
            </a:r>
            <a:endParaRPr lang="en-US" sz="2000" b="1" i="1" dirty="0">
              <a:solidFill>
                <a:srgbClr val="000066"/>
              </a:solidFill>
              <a:latin typeface="Tahoma"/>
              <a:cs typeface="Arial"/>
            </a:endParaRPr>
          </a:p>
          <a:p>
            <a:pPr marL="1262063" lvl="2" indent="-457200" eaLnBrk="1" hangingPunct="1">
              <a:spcBef>
                <a:spcPct val="20000"/>
              </a:spcBef>
              <a:spcAft>
                <a:spcPts val="600"/>
              </a:spcAft>
              <a:buSzPct val="75000"/>
              <a:buFont typeface="Wingdings" panose="05000000000000000000" pitchFamily="2" charset="2"/>
              <a:buChar char="q"/>
            </a:pPr>
            <a:r>
              <a:rPr lang="en-US" sz="2000" b="1" dirty="0">
                <a:solidFill>
                  <a:srgbClr val="000066"/>
                </a:solidFill>
                <a:latin typeface="Tahoma"/>
                <a:cs typeface="Arial"/>
              </a:rPr>
              <a:t>Personnel – </a:t>
            </a:r>
            <a:r>
              <a:rPr lang="en-US" sz="2000" b="1" i="1" dirty="0">
                <a:solidFill>
                  <a:srgbClr val="000066"/>
                </a:solidFill>
                <a:latin typeface="Tahoma"/>
                <a:cs typeface="Arial"/>
              </a:rPr>
              <a:t>Employees, Contractors, Vendors</a:t>
            </a:r>
          </a:p>
        </p:txBody>
      </p:sp>
    </p:spTree>
    <p:extLst>
      <p:ext uri="{BB962C8B-B14F-4D97-AF65-F5344CB8AC3E}">
        <p14:creationId xmlns:p14="http://schemas.microsoft.com/office/powerpoint/2010/main" val="2696223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a:spLocks noGrp="1"/>
          </p:cNvSpPr>
          <p:nvPr>
            <p:ph sz="quarter" idx="1"/>
          </p:nvPr>
        </p:nvSpPr>
        <p:spPr>
          <a:xfrm>
            <a:off x="457200" y="1066800"/>
            <a:ext cx="4114800" cy="5181600"/>
          </a:xfrm>
        </p:spPr>
        <p:txBody>
          <a:bodyPr/>
          <a:lstStyle/>
          <a:p>
            <a:r>
              <a:rPr lang="en-US" b="1" dirty="0" smtClean="0">
                <a:solidFill>
                  <a:srgbClr val="002060"/>
                </a:solidFill>
              </a:rPr>
              <a:t>Resiliency</a:t>
            </a:r>
          </a:p>
          <a:p>
            <a:endParaRPr lang="en-US" b="1" dirty="0" smtClean="0">
              <a:solidFill>
                <a:srgbClr val="002060"/>
              </a:solidFill>
            </a:endParaRPr>
          </a:p>
          <a:p>
            <a:pPr>
              <a:buFont typeface="Wingdings" panose="05000000000000000000" pitchFamily="2" charset="2"/>
              <a:buChar char="Ø"/>
            </a:pPr>
            <a:r>
              <a:rPr lang="en-US" b="1" dirty="0" smtClean="0">
                <a:solidFill>
                  <a:srgbClr val="002060"/>
                </a:solidFill>
              </a:rPr>
              <a:t>Ability to adapt to changing conditions and </a:t>
            </a:r>
            <a:r>
              <a:rPr lang="en-US" b="1" u="sng" dirty="0" smtClean="0">
                <a:solidFill>
                  <a:srgbClr val="002060"/>
                </a:solidFill>
              </a:rPr>
              <a:t>prepare</a:t>
            </a:r>
            <a:r>
              <a:rPr lang="en-US" b="1" dirty="0" smtClean="0">
                <a:solidFill>
                  <a:srgbClr val="002060"/>
                </a:solidFill>
              </a:rPr>
              <a:t> for, </a:t>
            </a:r>
            <a:r>
              <a:rPr lang="en-US" b="1" u="sng" dirty="0" smtClean="0">
                <a:solidFill>
                  <a:srgbClr val="002060"/>
                </a:solidFill>
              </a:rPr>
              <a:t>withstand</a:t>
            </a:r>
            <a:r>
              <a:rPr lang="en-US" b="1" dirty="0" smtClean="0">
                <a:solidFill>
                  <a:srgbClr val="002060"/>
                </a:solidFill>
              </a:rPr>
              <a:t>, and rapidly </a:t>
            </a:r>
            <a:r>
              <a:rPr lang="en-US" b="1" u="sng" dirty="0" smtClean="0">
                <a:solidFill>
                  <a:srgbClr val="002060"/>
                </a:solidFill>
              </a:rPr>
              <a:t>recover</a:t>
            </a:r>
            <a:r>
              <a:rPr lang="en-US" b="1" dirty="0" smtClean="0">
                <a:solidFill>
                  <a:srgbClr val="002060"/>
                </a:solidFill>
              </a:rPr>
              <a:t> from disruption</a:t>
            </a:r>
          </a:p>
          <a:p>
            <a:pPr>
              <a:buFont typeface="Wingdings" panose="05000000000000000000" pitchFamily="2" charset="2"/>
              <a:buChar char="Ø"/>
            </a:pPr>
            <a:endParaRPr lang="en-US" b="1" dirty="0">
              <a:solidFill>
                <a:srgbClr val="002060"/>
              </a:solidFill>
            </a:endParaRPr>
          </a:p>
          <a:p>
            <a:pPr>
              <a:buFont typeface="Wingdings" panose="05000000000000000000" pitchFamily="2" charset="2"/>
              <a:buChar char="Ø"/>
            </a:pPr>
            <a:r>
              <a:rPr lang="en-US" b="1" dirty="0" smtClean="0">
                <a:solidFill>
                  <a:srgbClr val="002060"/>
                </a:solidFill>
              </a:rPr>
              <a:t>Enhance assets to a “New Normal”</a:t>
            </a:r>
          </a:p>
          <a:p>
            <a:pPr marL="0" indent="0"/>
            <a:endParaRPr lang="en-US" b="1" dirty="0" smtClean="0">
              <a:solidFill>
                <a:srgbClr val="002060"/>
              </a:solidFill>
            </a:endParaRPr>
          </a:p>
        </p:txBody>
      </p:sp>
      <p:pic>
        <p:nvPicPr>
          <p:cNvPr id="9" name="Picture 2"/>
          <p:cNvPicPr>
            <a:picLocks noChangeAspect="1" noChangeArrowheads="1"/>
          </p:cNvPicPr>
          <p:nvPr/>
        </p:nvPicPr>
        <p:blipFill rotWithShape="1">
          <a:blip r:embed="rId3" cstate="print"/>
          <a:srcRect l="17421" t="28735" r="63498" b="16057"/>
          <a:stretch/>
        </p:blipFill>
        <p:spPr bwMode="auto">
          <a:xfrm>
            <a:off x="4419600" y="1676400"/>
            <a:ext cx="4597400" cy="43098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4253</TotalTime>
  <Words>2955</Words>
  <Application>Microsoft Office PowerPoint</Application>
  <PresentationFormat>On-screen Show (4:3)</PresentationFormat>
  <Paragraphs>467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Franklin Gothic Medium</vt:lpstr>
      <vt:lpstr>Franklin Gothic Medium Cond</vt:lpstr>
      <vt:lpstr>Tahoma</vt:lpstr>
      <vt:lpstr>Wingdings</vt:lpstr>
      <vt:lpstr>Wingdings 2</vt:lpstr>
      <vt:lpstr>Default Design</vt:lpstr>
      <vt:lpstr>PowerPoint Presentation</vt:lpstr>
      <vt:lpstr>New York State Metropolitan Planning Organizations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Perrin</dc:creator>
  <cp:lastModifiedBy>Joe Bovenzi</cp:lastModifiedBy>
  <cp:revision>452</cp:revision>
  <cp:lastPrinted>2017-10-06T15:38:04Z</cp:lastPrinted>
  <dcterms:created xsi:type="dcterms:W3CDTF">2013-05-06T19:27:30Z</dcterms:created>
  <dcterms:modified xsi:type="dcterms:W3CDTF">2017-10-12T19:20:43Z</dcterms:modified>
</cp:coreProperties>
</file>