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9"/>
  </p:handoutMasterIdLst>
  <p:sldIdLst>
    <p:sldId id="266" r:id="rId2"/>
    <p:sldId id="277" r:id="rId3"/>
    <p:sldId id="267" r:id="rId4"/>
    <p:sldId id="270" r:id="rId5"/>
    <p:sldId id="282" r:id="rId6"/>
    <p:sldId id="271" r:id="rId7"/>
    <p:sldId id="273" r:id="rId8"/>
    <p:sldId id="272" r:id="rId9"/>
    <p:sldId id="275" r:id="rId10"/>
    <p:sldId id="276" r:id="rId11"/>
    <p:sldId id="285" r:id="rId12"/>
    <p:sldId id="256" r:id="rId13"/>
    <p:sldId id="258" r:id="rId14"/>
    <p:sldId id="279" r:id="rId15"/>
    <p:sldId id="257" r:id="rId16"/>
    <p:sldId id="259" r:id="rId17"/>
    <p:sldId id="260" r:id="rId18"/>
    <p:sldId id="265" r:id="rId19"/>
    <p:sldId id="283" r:id="rId20"/>
    <p:sldId id="263" r:id="rId21"/>
    <p:sldId id="284" r:id="rId22"/>
    <p:sldId id="286" r:id="rId23"/>
    <p:sldId id="261" r:id="rId24"/>
    <p:sldId id="280" r:id="rId25"/>
    <p:sldId id="264" r:id="rId26"/>
    <p:sldId id="278" r:id="rId27"/>
    <p:sldId id="28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4652" autoAdjust="0"/>
  </p:normalViewPr>
  <p:slideViewPr>
    <p:cSldViewPr showGuides="1">
      <p:cViewPr varScale="1">
        <p:scale>
          <a:sx n="79" d="100"/>
          <a:sy n="79" d="100"/>
        </p:scale>
        <p:origin x="917" y="62"/>
      </p:cViewPr>
      <p:guideLst>
        <p:guide orient="horz" pos="2160"/>
        <p:guide pos="2880"/>
      </p:guideLst>
    </p:cSldViewPr>
  </p:slideViewPr>
  <p:outlineViewPr>
    <p:cViewPr>
      <p:scale>
        <a:sx n="33" d="100"/>
        <a:sy n="33" d="100"/>
      </p:scale>
      <p:origin x="0" y="-34661"/>
    </p:cViewPr>
  </p:outlineViewPr>
  <p:notesTextViewPr>
    <p:cViewPr>
      <p:scale>
        <a:sx n="125" d="100"/>
        <a:sy n="125" d="100"/>
      </p:scale>
      <p:origin x="0" y="0"/>
    </p:cViewPr>
  </p:notesTextViewPr>
  <p:sorterViewPr>
    <p:cViewPr varScale="1">
      <p:scale>
        <a:sx n="100" d="100"/>
        <a:sy n="100" d="100"/>
      </p:scale>
      <p:origin x="0" y="-18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jaxw00\pmwork\JOBS\58404%20-%20North%20Florida%20TPO%202013-2015\TechProd\PL-013%202016%20Mobility%20Report\Summary%20Tables%20for%20Repo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jaxw00\pmwork\JOBS\58404%20-%20North%20Florida%20TPO%202013-2015\TechProd\PL-013%202016%20Mobility%20Report\Appendix%20E%20-%20Example%20of%20New%20FHWA\Example%20Analysis%20of%20FHWA%20Reliability%20-%20I-10%20Westboun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'Economic Trends'!$A$3</c:f>
              <c:strCache>
                <c:ptCount val="1"/>
                <c:pt idx="0">
                  <c:v>Daily vehicle-miles traveled</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'Economic Trends'!$B$2:$G$2</c:f>
              <c:numCache>
                <c:formatCode>General</c:formatCode>
                <c:ptCount val="6"/>
                <c:pt idx="0">
                  <c:v>2010</c:v>
                </c:pt>
                <c:pt idx="1">
                  <c:v>2011</c:v>
                </c:pt>
                <c:pt idx="2">
                  <c:v>2012</c:v>
                </c:pt>
                <c:pt idx="3">
                  <c:v>2013</c:v>
                </c:pt>
                <c:pt idx="4">
                  <c:v>2014</c:v>
                </c:pt>
                <c:pt idx="5">
                  <c:v>2015</c:v>
                </c:pt>
              </c:numCache>
            </c:numRef>
          </c:xVal>
          <c:yVal>
            <c:numRef>
              <c:f>'Economic Trends'!$B$3:$G$3</c:f>
              <c:numCache>
                <c:formatCode>#,##0</c:formatCode>
                <c:ptCount val="6"/>
                <c:pt idx="0">
                  <c:v>26310</c:v>
                </c:pt>
                <c:pt idx="1">
                  <c:v>26081</c:v>
                </c:pt>
                <c:pt idx="2">
                  <c:v>25474</c:v>
                </c:pt>
                <c:pt idx="3" formatCode="_(* #,##0_);_(* \(#,##0\);_(* &quot;-&quot;??_);_(@_)">
                  <c:v>26090</c:v>
                </c:pt>
                <c:pt idx="4">
                  <c:v>26706</c:v>
                </c:pt>
                <c:pt idx="5" formatCode="_(* #,##0_);_(* \(#,##0\);_(* &quot;-&quot;??_);_(@_)">
                  <c:v>28337</c:v>
                </c:pt>
              </c:numCache>
            </c:numRef>
          </c:yVal>
          <c:smooth val="1"/>
          <c:extLst>
            <c:ext xmlns:c16="http://schemas.microsoft.com/office/drawing/2014/chart" uri="{C3380CC4-5D6E-409C-BE32-E72D297353CC}">
              <c16:uniqueId val="{00000000-262A-4D6F-A6AD-8A79A80BA84D}"/>
            </c:ext>
          </c:extLst>
        </c:ser>
        <c:dLbls>
          <c:showLegendKey val="0"/>
          <c:showVal val="0"/>
          <c:showCatName val="0"/>
          <c:showSerName val="0"/>
          <c:showPercent val="0"/>
          <c:showBubbleSize val="0"/>
        </c:dLbls>
        <c:axId val="91847296"/>
        <c:axId val="91853184"/>
      </c:scatterChart>
      <c:scatterChart>
        <c:scatterStyle val="smoothMarker"/>
        <c:varyColors val="0"/>
        <c:ser>
          <c:idx val="1"/>
          <c:order val="1"/>
          <c:tx>
            <c:strRef>
              <c:f>'Economic Trends'!$A$6</c:f>
              <c:strCache>
                <c:ptCount val="1"/>
                <c:pt idx="0">
                  <c:v>Gross domestic product</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'Economic Trends'!$B$2:$G$2</c:f>
              <c:numCache>
                <c:formatCode>General</c:formatCode>
                <c:ptCount val="6"/>
                <c:pt idx="0">
                  <c:v>2010</c:v>
                </c:pt>
                <c:pt idx="1">
                  <c:v>2011</c:v>
                </c:pt>
                <c:pt idx="2">
                  <c:v>2012</c:v>
                </c:pt>
                <c:pt idx="3">
                  <c:v>2013</c:v>
                </c:pt>
                <c:pt idx="4">
                  <c:v>2014</c:v>
                </c:pt>
                <c:pt idx="5">
                  <c:v>2015</c:v>
                </c:pt>
              </c:numCache>
            </c:numRef>
          </c:xVal>
          <c:yVal>
            <c:numRef>
              <c:f>'Economic Trends'!$B$6:$G$6</c:f>
              <c:numCache>
                <c:formatCode>#,##0</c:formatCode>
                <c:ptCount val="6"/>
                <c:pt idx="0">
                  <c:v>57227</c:v>
                </c:pt>
                <c:pt idx="1">
                  <c:v>57391</c:v>
                </c:pt>
                <c:pt idx="2">
                  <c:v>59779</c:v>
                </c:pt>
                <c:pt idx="3">
                  <c:v>61398</c:v>
                </c:pt>
                <c:pt idx="4">
                  <c:v>64232</c:v>
                </c:pt>
                <c:pt idx="5">
                  <c:v>67557</c:v>
                </c:pt>
              </c:numCache>
            </c:numRef>
          </c:yVal>
          <c:smooth val="1"/>
          <c:extLst>
            <c:ext xmlns:c16="http://schemas.microsoft.com/office/drawing/2014/chart" uri="{C3380CC4-5D6E-409C-BE32-E72D297353CC}">
              <c16:uniqueId val="{00000001-262A-4D6F-A6AD-8A79A80BA84D}"/>
            </c:ext>
          </c:extLst>
        </c:ser>
        <c:dLbls>
          <c:showLegendKey val="0"/>
          <c:showVal val="0"/>
          <c:showCatName val="0"/>
          <c:showSerName val="0"/>
          <c:showPercent val="0"/>
          <c:showBubbleSize val="0"/>
        </c:dLbls>
        <c:axId val="91856256"/>
        <c:axId val="91854720"/>
      </c:scatterChart>
      <c:valAx>
        <c:axId val="91847296"/>
        <c:scaling>
          <c:orientation val="minMax"/>
          <c:max val="2015"/>
          <c:min val="2010"/>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91853184"/>
        <c:crosses val="autoZero"/>
        <c:crossBetween val="midCat"/>
        <c:majorUnit val="1"/>
      </c:valAx>
      <c:valAx>
        <c:axId val="91853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dirty="0"/>
                  <a:t>Vehicle--miles Traveled (thousands)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91847296"/>
        <c:crosses val="autoZero"/>
        <c:crossBetween val="midCat"/>
      </c:valAx>
      <c:valAx>
        <c:axId val="91854720"/>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dirty="0"/>
                  <a:t>Gross Domestic Product (millions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91856256"/>
        <c:crosses val="max"/>
        <c:crossBetween val="midCat"/>
      </c:valAx>
      <c:valAx>
        <c:axId val="91856256"/>
        <c:scaling>
          <c:orientation val="minMax"/>
        </c:scaling>
        <c:delete val="1"/>
        <c:axPos val="b"/>
        <c:numFmt formatCode="General" sourceLinked="1"/>
        <c:majorTickMark val="none"/>
        <c:minorTickMark val="none"/>
        <c:tickLblPos val="nextTo"/>
        <c:crossAx val="91854720"/>
        <c:crosses val="autoZero"/>
        <c:crossBetween val="midCat"/>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bg1">
        <a:alpha val="50000"/>
      </a:schemeClr>
    </a:solidFill>
    <a:ln>
      <a:noFill/>
    </a:ln>
    <a:effectLst/>
  </c:spPr>
  <c:txPr>
    <a:bodyPr/>
    <a:lstStyle/>
    <a:p>
      <a:pPr>
        <a:defRPr sz="18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'Speed Chart Data'!$G$3</c:f>
              <c:strCache>
                <c:ptCount val="1"/>
                <c:pt idx="0">
                  <c:v>Average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'Speed Chart Data'!$F$4:$F$99</c:f>
              <c:numCache>
                <c:formatCode>[$-409]h:mm\ AM/PM;@</c:formatCode>
                <c:ptCount val="96"/>
                <c:pt idx="0">
                  <c:v>0</c:v>
                </c:pt>
                <c:pt idx="1">
                  <c:v>1.0416666666666666E-2</c:v>
                </c:pt>
                <c:pt idx="2">
                  <c:v>2.0833333333333332E-2</c:v>
                </c:pt>
                <c:pt idx="3">
                  <c:v>3.125E-2</c:v>
                </c:pt>
                <c:pt idx="4">
                  <c:v>4.1666666666666664E-2</c:v>
                </c:pt>
                <c:pt idx="5">
                  <c:v>5.2083333333333336E-2</c:v>
                </c:pt>
                <c:pt idx="6">
                  <c:v>6.25E-2</c:v>
                </c:pt>
                <c:pt idx="7">
                  <c:v>7.2916666666666671E-2</c:v>
                </c:pt>
                <c:pt idx="8">
                  <c:v>8.3333333333333329E-2</c:v>
                </c:pt>
                <c:pt idx="9">
                  <c:v>9.375E-2</c:v>
                </c:pt>
                <c:pt idx="10">
                  <c:v>0.10416666666666667</c:v>
                </c:pt>
                <c:pt idx="11">
                  <c:v>0.11458333333333333</c:v>
                </c:pt>
                <c:pt idx="12">
                  <c:v>0.125</c:v>
                </c:pt>
                <c:pt idx="13">
                  <c:v>0.13541666666666666</c:v>
                </c:pt>
                <c:pt idx="14">
                  <c:v>0.14583333333333334</c:v>
                </c:pt>
                <c:pt idx="15">
                  <c:v>0.15625</c:v>
                </c:pt>
                <c:pt idx="16">
                  <c:v>0.16666666666666666</c:v>
                </c:pt>
                <c:pt idx="17">
                  <c:v>0.17708333333333334</c:v>
                </c:pt>
                <c:pt idx="18">
                  <c:v>0.1875</c:v>
                </c:pt>
                <c:pt idx="19">
                  <c:v>0.19791666666666666</c:v>
                </c:pt>
                <c:pt idx="20">
                  <c:v>0.20833333333333334</c:v>
                </c:pt>
                <c:pt idx="21">
                  <c:v>0.21875</c:v>
                </c:pt>
                <c:pt idx="22">
                  <c:v>0.22916666666666666</c:v>
                </c:pt>
                <c:pt idx="23">
                  <c:v>0.23958333333333334</c:v>
                </c:pt>
                <c:pt idx="24">
                  <c:v>0.25</c:v>
                </c:pt>
                <c:pt idx="25">
                  <c:v>0.26041666666666669</c:v>
                </c:pt>
                <c:pt idx="26">
                  <c:v>0.27083333333333331</c:v>
                </c:pt>
                <c:pt idx="27">
                  <c:v>0.28125</c:v>
                </c:pt>
                <c:pt idx="28">
                  <c:v>0.29166666666666669</c:v>
                </c:pt>
                <c:pt idx="29">
                  <c:v>0.30208333333333331</c:v>
                </c:pt>
                <c:pt idx="30">
                  <c:v>0.3125</c:v>
                </c:pt>
                <c:pt idx="31">
                  <c:v>0.32291666666666669</c:v>
                </c:pt>
                <c:pt idx="32">
                  <c:v>0.33333333333333331</c:v>
                </c:pt>
                <c:pt idx="33">
                  <c:v>0.34375</c:v>
                </c:pt>
                <c:pt idx="34">
                  <c:v>0.35416666666666669</c:v>
                </c:pt>
                <c:pt idx="35">
                  <c:v>0.36458333333333331</c:v>
                </c:pt>
                <c:pt idx="36">
                  <c:v>0.375</c:v>
                </c:pt>
                <c:pt idx="37">
                  <c:v>0.38541666666666669</c:v>
                </c:pt>
                <c:pt idx="38">
                  <c:v>0.39583333333333331</c:v>
                </c:pt>
                <c:pt idx="39">
                  <c:v>0.40625</c:v>
                </c:pt>
                <c:pt idx="40">
                  <c:v>0.41666666666666669</c:v>
                </c:pt>
                <c:pt idx="41">
                  <c:v>0.42708333333333331</c:v>
                </c:pt>
                <c:pt idx="42">
                  <c:v>0.4375</c:v>
                </c:pt>
                <c:pt idx="43">
                  <c:v>0.44791666666666669</c:v>
                </c:pt>
                <c:pt idx="44">
                  <c:v>0.45833333333333331</c:v>
                </c:pt>
                <c:pt idx="45">
                  <c:v>0.46875</c:v>
                </c:pt>
                <c:pt idx="46">
                  <c:v>0.47916666666666669</c:v>
                </c:pt>
                <c:pt idx="47">
                  <c:v>0.48958333333333331</c:v>
                </c:pt>
                <c:pt idx="48">
                  <c:v>0.5</c:v>
                </c:pt>
                <c:pt idx="49">
                  <c:v>0.51041666666666663</c:v>
                </c:pt>
                <c:pt idx="50">
                  <c:v>0.52083333333333337</c:v>
                </c:pt>
                <c:pt idx="51">
                  <c:v>0.53125</c:v>
                </c:pt>
                <c:pt idx="52">
                  <c:v>0.54166666666666663</c:v>
                </c:pt>
                <c:pt idx="53">
                  <c:v>0.55208333333333337</c:v>
                </c:pt>
                <c:pt idx="54">
                  <c:v>0.5625</c:v>
                </c:pt>
                <c:pt idx="55">
                  <c:v>0.57291666666666663</c:v>
                </c:pt>
                <c:pt idx="56">
                  <c:v>0.58333333333333337</c:v>
                </c:pt>
                <c:pt idx="57">
                  <c:v>0.59375</c:v>
                </c:pt>
                <c:pt idx="58">
                  <c:v>0.60416666666666663</c:v>
                </c:pt>
                <c:pt idx="59">
                  <c:v>0.61458333333333337</c:v>
                </c:pt>
                <c:pt idx="60">
                  <c:v>0.625</c:v>
                </c:pt>
                <c:pt idx="61">
                  <c:v>0.63541666666666663</c:v>
                </c:pt>
                <c:pt idx="62">
                  <c:v>0.64583333333333337</c:v>
                </c:pt>
                <c:pt idx="63">
                  <c:v>0.65625</c:v>
                </c:pt>
                <c:pt idx="64">
                  <c:v>0.66666666666666663</c:v>
                </c:pt>
                <c:pt idx="65">
                  <c:v>0.67708333333333337</c:v>
                </c:pt>
                <c:pt idx="66">
                  <c:v>0.6875</c:v>
                </c:pt>
                <c:pt idx="67">
                  <c:v>0.69791666666666663</c:v>
                </c:pt>
                <c:pt idx="68">
                  <c:v>0.70833333333333337</c:v>
                </c:pt>
                <c:pt idx="69">
                  <c:v>0.71875</c:v>
                </c:pt>
                <c:pt idx="70">
                  <c:v>0.72916666666666663</c:v>
                </c:pt>
                <c:pt idx="71">
                  <c:v>0.73958333333333337</c:v>
                </c:pt>
                <c:pt idx="72">
                  <c:v>0.75</c:v>
                </c:pt>
                <c:pt idx="73">
                  <c:v>0.76041666666666663</c:v>
                </c:pt>
                <c:pt idx="74">
                  <c:v>0.77083333333333337</c:v>
                </c:pt>
                <c:pt idx="75">
                  <c:v>0.78125</c:v>
                </c:pt>
                <c:pt idx="76">
                  <c:v>0.79166666666666663</c:v>
                </c:pt>
                <c:pt idx="77">
                  <c:v>0.80208333333333337</c:v>
                </c:pt>
                <c:pt idx="78">
                  <c:v>0.8125</c:v>
                </c:pt>
                <c:pt idx="79">
                  <c:v>0.82291666666666663</c:v>
                </c:pt>
                <c:pt idx="80">
                  <c:v>0.83333333333333337</c:v>
                </c:pt>
                <c:pt idx="81">
                  <c:v>0.84375</c:v>
                </c:pt>
                <c:pt idx="82">
                  <c:v>0.85416666666666663</c:v>
                </c:pt>
                <c:pt idx="83">
                  <c:v>0.86458333333333337</c:v>
                </c:pt>
                <c:pt idx="84">
                  <c:v>0.875</c:v>
                </c:pt>
                <c:pt idx="85">
                  <c:v>0.88541666666666663</c:v>
                </c:pt>
                <c:pt idx="86">
                  <c:v>0.89583333333333337</c:v>
                </c:pt>
                <c:pt idx="87">
                  <c:v>0.90625</c:v>
                </c:pt>
                <c:pt idx="88">
                  <c:v>0.91666666666666663</c:v>
                </c:pt>
                <c:pt idx="89">
                  <c:v>0.92708333333333337</c:v>
                </c:pt>
                <c:pt idx="90">
                  <c:v>0.9375</c:v>
                </c:pt>
                <c:pt idx="91">
                  <c:v>0.94791666666666663</c:v>
                </c:pt>
                <c:pt idx="92">
                  <c:v>0.95833333333333337</c:v>
                </c:pt>
                <c:pt idx="93">
                  <c:v>0.96875</c:v>
                </c:pt>
                <c:pt idx="94">
                  <c:v>0.97916666666666663</c:v>
                </c:pt>
                <c:pt idx="95">
                  <c:v>0.98958333333333337</c:v>
                </c:pt>
              </c:numCache>
            </c:numRef>
          </c:xVal>
          <c:yVal>
            <c:numRef>
              <c:f>'Speed Chart Data'!$G$4:$G$99</c:f>
              <c:numCache>
                <c:formatCode>_(* #,##0.00_);_(* \(#,##0.00\);_(* "-"??_);_(@_)</c:formatCode>
                <c:ptCount val="96"/>
                <c:pt idx="0">
                  <c:v>65.671428571428578</c:v>
                </c:pt>
                <c:pt idx="1">
                  <c:v>65.265714285714296</c:v>
                </c:pt>
                <c:pt idx="2">
                  <c:v>64.84</c:v>
                </c:pt>
                <c:pt idx="3">
                  <c:v>64.90857142857142</c:v>
                </c:pt>
                <c:pt idx="4">
                  <c:v>65.022857142857134</c:v>
                </c:pt>
                <c:pt idx="5">
                  <c:v>64.917142857142863</c:v>
                </c:pt>
                <c:pt idx="6">
                  <c:v>64.7457142857143</c:v>
                </c:pt>
                <c:pt idx="7">
                  <c:v>64.565714285714279</c:v>
                </c:pt>
                <c:pt idx="8">
                  <c:v>64.562857142857155</c:v>
                </c:pt>
                <c:pt idx="9">
                  <c:v>65.111428571428576</c:v>
                </c:pt>
                <c:pt idx="10">
                  <c:v>64.882352941176478</c:v>
                </c:pt>
                <c:pt idx="11">
                  <c:v>64.36571428571429</c:v>
                </c:pt>
                <c:pt idx="12">
                  <c:v>64.579411764705895</c:v>
                </c:pt>
                <c:pt idx="13">
                  <c:v>64.42</c:v>
                </c:pt>
                <c:pt idx="14">
                  <c:v>63.938235294117639</c:v>
                </c:pt>
                <c:pt idx="15">
                  <c:v>64.677142857142869</c:v>
                </c:pt>
                <c:pt idx="16">
                  <c:v>65.637142857142848</c:v>
                </c:pt>
                <c:pt idx="17">
                  <c:v>65.362857142857138</c:v>
                </c:pt>
                <c:pt idx="18">
                  <c:v>65.737142857142842</c:v>
                </c:pt>
                <c:pt idx="19">
                  <c:v>65.474285714285713</c:v>
                </c:pt>
                <c:pt idx="20">
                  <c:v>65.588571428571427</c:v>
                </c:pt>
                <c:pt idx="21">
                  <c:v>66.002857142857152</c:v>
                </c:pt>
                <c:pt idx="22">
                  <c:v>66.85714285714289</c:v>
                </c:pt>
                <c:pt idx="23">
                  <c:v>67.231428571428566</c:v>
                </c:pt>
                <c:pt idx="24">
                  <c:v>67.102857142857147</c:v>
                </c:pt>
                <c:pt idx="25">
                  <c:v>64.045714285714283</c:v>
                </c:pt>
                <c:pt idx="26">
                  <c:v>57.077142857142853</c:v>
                </c:pt>
                <c:pt idx="27">
                  <c:v>45.177142857142847</c:v>
                </c:pt>
                <c:pt idx="28">
                  <c:v>40.074285714285715</c:v>
                </c:pt>
                <c:pt idx="29">
                  <c:v>37.188571428571436</c:v>
                </c:pt>
                <c:pt idx="30">
                  <c:v>35.371428571428574</c:v>
                </c:pt>
                <c:pt idx="31">
                  <c:v>33.308571428571433</c:v>
                </c:pt>
                <c:pt idx="32">
                  <c:v>33.077142857142867</c:v>
                </c:pt>
                <c:pt idx="33">
                  <c:v>35.45428571428571</c:v>
                </c:pt>
                <c:pt idx="34">
                  <c:v>38.762857142857136</c:v>
                </c:pt>
                <c:pt idx="35">
                  <c:v>43.471428571428568</c:v>
                </c:pt>
                <c:pt idx="36">
                  <c:v>50.702857142857148</c:v>
                </c:pt>
                <c:pt idx="37">
                  <c:v>57.191428571428567</c:v>
                </c:pt>
                <c:pt idx="38">
                  <c:v>62.005714285714269</c:v>
                </c:pt>
                <c:pt idx="39">
                  <c:v>63.885714285714286</c:v>
                </c:pt>
                <c:pt idx="40">
                  <c:v>64.828571428571436</c:v>
                </c:pt>
                <c:pt idx="41">
                  <c:v>65.934285714285693</c:v>
                </c:pt>
                <c:pt idx="42">
                  <c:v>65.277142857142849</c:v>
                </c:pt>
                <c:pt idx="43">
                  <c:v>65.417142857142849</c:v>
                </c:pt>
                <c:pt idx="44">
                  <c:v>65.251428571428576</c:v>
                </c:pt>
                <c:pt idx="45">
                  <c:v>66.099999999999994</c:v>
                </c:pt>
                <c:pt idx="46">
                  <c:v>65.351428571428599</c:v>
                </c:pt>
                <c:pt idx="47">
                  <c:v>65.714285714285708</c:v>
                </c:pt>
                <c:pt idx="48">
                  <c:v>66.325714285714284</c:v>
                </c:pt>
                <c:pt idx="49">
                  <c:v>66.011428571428567</c:v>
                </c:pt>
                <c:pt idx="50">
                  <c:v>65.92</c:v>
                </c:pt>
                <c:pt idx="51">
                  <c:v>65.145714285714291</c:v>
                </c:pt>
                <c:pt idx="52">
                  <c:v>65.760000000000005</c:v>
                </c:pt>
                <c:pt idx="53">
                  <c:v>65.860000000000028</c:v>
                </c:pt>
                <c:pt idx="54">
                  <c:v>65.594285714285718</c:v>
                </c:pt>
                <c:pt idx="55">
                  <c:v>66.45999999999998</c:v>
                </c:pt>
                <c:pt idx="56">
                  <c:v>65.971428571428589</c:v>
                </c:pt>
                <c:pt idx="57">
                  <c:v>66.131428571428572</c:v>
                </c:pt>
                <c:pt idx="58">
                  <c:v>66.428571428571416</c:v>
                </c:pt>
                <c:pt idx="59">
                  <c:v>66.482857142857128</c:v>
                </c:pt>
                <c:pt idx="60">
                  <c:v>66.948571428571412</c:v>
                </c:pt>
                <c:pt idx="61">
                  <c:v>65.914705882352933</c:v>
                </c:pt>
                <c:pt idx="62">
                  <c:v>65.482857142857128</c:v>
                </c:pt>
                <c:pt idx="63">
                  <c:v>66.370588235294107</c:v>
                </c:pt>
                <c:pt idx="64">
                  <c:v>66.979411764705873</c:v>
                </c:pt>
                <c:pt idx="65">
                  <c:v>67.242857142857133</c:v>
                </c:pt>
                <c:pt idx="66">
                  <c:v>67.291428571428582</c:v>
                </c:pt>
                <c:pt idx="67">
                  <c:v>67.039999999999992</c:v>
                </c:pt>
                <c:pt idx="68">
                  <c:v>67.351428571428571</c:v>
                </c:pt>
                <c:pt idx="69">
                  <c:v>67.145714285714291</c:v>
                </c:pt>
                <c:pt idx="70">
                  <c:v>67.597142857142842</c:v>
                </c:pt>
                <c:pt idx="71">
                  <c:v>67.028571428571411</c:v>
                </c:pt>
                <c:pt idx="72">
                  <c:v>67.034285714285716</c:v>
                </c:pt>
                <c:pt idx="73">
                  <c:v>67.068571428571417</c:v>
                </c:pt>
                <c:pt idx="74">
                  <c:v>67.248571428571438</c:v>
                </c:pt>
                <c:pt idx="75">
                  <c:v>68.562857142857141</c:v>
                </c:pt>
                <c:pt idx="76">
                  <c:v>67.874285714285719</c:v>
                </c:pt>
                <c:pt idx="77">
                  <c:v>67.617142857142881</c:v>
                </c:pt>
                <c:pt idx="78">
                  <c:v>67.297142857142845</c:v>
                </c:pt>
                <c:pt idx="79">
                  <c:v>66.568571428571431</c:v>
                </c:pt>
                <c:pt idx="80">
                  <c:v>65.948571428571441</c:v>
                </c:pt>
                <c:pt idx="81">
                  <c:v>65.037142857142854</c:v>
                </c:pt>
                <c:pt idx="82">
                  <c:v>64.16857142857144</c:v>
                </c:pt>
                <c:pt idx="83">
                  <c:v>64.242857142857162</c:v>
                </c:pt>
                <c:pt idx="84">
                  <c:v>65.025714285714287</c:v>
                </c:pt>
                <c:pt idx="85">
                  <c:v>65.117142857142838</c:v>
                </c:pt>
                <c:pt idx="86">
                  <c:v>65.40857142857142</c:v>
                </c:pt>
                <c:pt idx="87">
                  <c:v>65.477142857142837</c:v>
                </c:pt>
                <c:pt idx="88">
                  <c:v>65.339999999999989</c:v>
                </c:pt>
                <c:pt idx="89">
                  <c:v>65.574285714285708</c:v>
                </c:pt>
                <c:pt idx="90">
                  <c:v>65.777142857142877</c:v>
                </c:pt>
                <c:pt idx="91">
                  <c:v>65.788571428571458</c:v>
                </c:pt>
                <c:pt idx="92">
                  <c:v>64.954285714285717</c:v>
                </c:pt>
                <c:pt idx="93">
                  <c:v>65.251428571428576</c:v>
                </c:pt>
                <c:pt idx="94">
                  <c:v>65.260000000000005</c:v>
                </c:pt>
                <c:pt idx="95">
                  <c:v>65.511764705882371</c:v>
                </c:pt>
              </c:numCache>
            </c:numRef>
          </c:yVal>
          <c:smooth val="1"/>
          <c:extLst>
            <c:ext xmlns:c16="http://schemas.microsoft.com/office/drawing/2014/chart" uri="{C3380CC4-5D6E-409C-BE32-E72D297353CC}">
              <c16:uniqueId val="{00000000-751F-46B7-A26B-7B1C924A8932}"/>
            </c:ext>
          </c:extLst>
        </c:ser>
        <c:ser>
          <c:idx val="1"/>
          <c:order val="1"/>
          <c:tx>
            <c:strRef>
              <c:f>'Speed Chart Data'!$H$3</c:f>
              <c:strCache>
                <c:ptCount val="1"/>
                <c:pt idx="0">
                  <c:v>Max</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'Speed Chart Data'!$F$4:$F$99</c:f>
              <c:numCache>
                <c:formatCode>[$-409]h:mm\ AM/PM;@</c:formatCode>
                <c:ptCount val="96"/>
                <c:pt idx="0">
                  <c:v>0</c:v>
                </c:pt>
                <c:pt idx="1">
                  <c:v>1.0416666666666666E-2</c:v>
                </c:pt>
                <c:pt idx="2">
                  <c:v>2.0833333333333332E-2</c:v>
                </c:pt>
                <c:pt idx="3">
                  <c:v>3.125E-2</c:v>
                </c:pt>
                <c:pt idx="4">
                  <c:v>4.1666666666666664E-2</c:v>
                </c:pt>
                <c:pt idx="5">
                  <c:v>5.2083333333333336E-2</c:v>
                </c:pt>
                <c:pt idx="6">
                  <c:v>6.25E-2</c:v>
                </c:pt>
                <c:pt idx="7">
                  <c:v>7.2916666666666671E-2</c:v>
                </c:pt>
                <c:pt idx="8">
                  <c:v>8.3333333333333329E-2</c:v>
                </c:pt>
                <c:pt idx="9">
                  <c:v>9.375E-2</c:v>
                </c:pt>
                <c:pt idx="10">
                  <c:v>0.10416666666666667</c:v>
                </c:pt>
                <c:pt idx="11">
                  <c:v>0.11458333333333333</c:v>
                </c:pt>
                <c:pt idx="12">
                  <c:v>0.125</c:v>
                </c:pt>
                <c:pt idx="13">
                  <c:v>0.13541666666666666</c:v>
                </c:pt>
                <c:pt idx="14">
                  <c:v>0.14583333333333334</c:v>
                </c:pt>
                <c:pt idx="15">
                  <c:v>0.15625</c:v>
                </c:pt>
                <c:pt idx="16">
                  <c:v>0.16666666666666666</c:v>
                </c:pt>
                <c:pt idx="17">
                  <c:v>0.17708333333333334</c:v>
                </c:pt>
                <c:pt idx="18">
                  <c:v>0.1875</c:v>
                </c:pt>
                <c:pt idx="19">
                  <c:v>0.19791666666666666</c:v>
                </c:pt>
                <c:pt idx="20">
                  <c:v>0.20833333333333334</c:v>
                </c:pt>
                <c:pt idx="21">
                  <c:v>0.21875</c:v>
                </c:pt>
                <c:pt idx="22">
                  <c:v>0.22916666666666666</c:v>
                </c:pt>
                <c:pt idx="23">
                  <c:v>0.23958333333333334</c:v>
                </c:pt>
                <c:pt idx="24">
                  <c:v>0.25</c:v>
                </c:pt>
                <c:pt idx="25">
                  <c:v>0.26041666666666669</c:v>
                </c:pt>
                <c:pt idx="26">
                  <c:v>0.27083333333333331</c:v>
                </c:pt>
                <c:pt idx="27">
                  <c:v>0.28125</c:v>
                </c:pt>
                <c:pt idx="28">
                  <c:v>0.29166666666666669</c:v>
                </c:pt>
                <c:pt idx="29">
                  <c:v>0.30208333333333331</c:v>
                </c:pt>
                <c:pt idx="30">
                  <c:v>0.3125</c:v>
                </c:pt>
                <c:pt idx="31">
                  <c:v>0.32291666666666669</c:v>
                </c:pt>
                <c:pt idx="32">
                  <c:v>0.33333333333333331</c:v>
                </c:pt>
                <c:pt idx="33">
                  <c:v>0.34375</c:v>
                </c:pt>
                <c:pt idx="34">
                  <c:v>0.35416666666666669</c:v>
                </c:pt>
                <c:pt idx="35">
                  <c:v>0.36458333333333331</c:v>
                </c:pt>
                <c:pt idx="36">
                  <c:v>0.375</c:v>
                </c:pt>
                <c:pt idx="37">
                  <c:v>0.38541666666666669</c:v>
                </c:pt>
                <c:pt idx="38">
                  <c:v>0.39583333333333331</c:v>
                </c:pt>
                <c:pt idx="39">
                  <c:v>0.40625</c:v>
                </c:pt>
                <c:pt idx="40">
                  <c:v>0.41666666666666669</c:v>
                </c:pt>
                <c:pt idx="41">
                  <c:v>0.42708333333333331</c:v>
                </c:pt>
                <c:pt idx="42">
                  <c:v>0.4375</c:v>
                </c:pt>
                <c:pt idx="43">
                  <c:v>0.44791666666666669</c:v>
                </c:pt>
                <c:pt idx="44">
                  <c:v>0.45833333333333331</c:v>
                </c:pt>
                <c:pt idx="45">
                  <c:v>0.46875</c:v>
                </c:pt>
                <c:pt idx="46">
                  <c:v>0.47916666666666669</c:v>
                </c:pt>
                <c:pt idx="47">
                  <c:v>0.48958333333333331</c:v>
                </c:pt>
                <c:pt idx="48">
                  <c:v>0.5</c:v>
                </c:pt>
                <c:pt idx="49">
                  <c:v>0.51041666666666663</c:v>
                </c:pt>
                <c:pt idx="50">
                  <c:v>0.52083333333333337</c:v>
                </c:pt>
                <c:pt idx="51">
                  <c:v>0.53125</c:v>
                </c:pt>
                <c:pt idx="52">
                  <c:v>0.54166666666666663</c:v>
                </c:pt>
                <c:pt idx="53">
                  <c:v>0.55208333333333337</c:v>
                </c:pt>
                <c:pt idx="54">
                  <c:v>0.5625</c:v>
                </c:pt>
                <c:pt idx="55">
                  <c:v>0.57291666666666663</c:v>
                </c:pt>
                <c:pt idx="56">
                  <c:v>0.58333333333333337</c:v>
                </c:pt>
                <c:pt idx="57">
                  <c:v>0.59375</c:v>
                </c:pt>
                <c:pt idx="58">
                  <c:v>0.60416666666666663</c:v>
                </c:pt>
                <c:pt idx="59">
                  <c:v>0.61458333333333337</c:v>
                </c:pt>
                <c:pt idx="60">
                  <c:v>0.625</c:v>
                </c:pt>
                <c:pt idx="61">
                  <c:v>0.63541666666666663</c:v>
                </c:pt>
                <c:pt idx="62">
                  <c:v>0.64583333333333337</c:v>
                </c:pt>
                <c:pt idx="63">
                  <c:v>0.65625</c:v>
                </c:pt>
                <c:pt idx="64">
                  <c:v>0.66666666666666663</c:v>
                </c:pt>
                <c:pt idx="65">
                  <c:v>0.67708333333333337</c:v>
                </c:pt>
                <c:pt idx="66">
                  <c:v>0.6875</c:v>
                </c:pt>
                <c:pt idx="67">
                  <c:v>0.69791666666666663</c:v>
                </c:pt>
                <c:pt idx="68">
                  <c:v>0.70833333333333337</c:v>
                </c:pt>
                <c:pt idx="69">
                  <c:v>0.71875</c:v>
                </c:pt>
                <c:pt idx="70">
                  <c:v>0.72916666666666663</c:v>
                </c:pt>
                <c:pt idx="71">
                  <c:v>0.73958333333333337</c:v>
                </c:pt>
                <c:pt idx="72">
                  <c:v>0.75</c:v>
                </c:pt>
                <c:pt idx="73">
                  <c:v>0.76041666666666663</c:v>
                </c:pt>
                <c:pt idx="74">
                  <c:v>0.77083333333333337</c:v>
                </c:pt>
                <c:pt idx="75">
                  <c:v>0.78125</c:v>
                </c:pt>
                <c:pt idx="76">
                  <c:v>0.79166666666666663</c:v>
                </c:pt>
                <c:pt idx="77">
                  <c:v>0.80208333333333337</c:v>
                </c:pt>
                <c:pt idx="78">
                  <c:v>0.8125</c:v>
                </c:pt>
                <c:pt idx="79">
                  <c:v>0.82291666666666663</c:v>
                </c:pt>
                <c:pt idx="80">
                  <c:v>0.83333333333333337</c:v>
                </c:pt>
                <c:pt idx="81">
                  <c:v>0.84375</c:v>
                </c:pt>
                <c:pt idx="82">
                  <c:v>0.85416666666666663</c:v>
                </c:pt>
                <c:pt idx="83">
                  <c:v>0.86458333333333337</c:v>
                </c:pt>
                <c:pt idx="84">
                  <c:v>0.875</c:v>
                </c:pt>
                <c:pt idx="85">
                  <c:v>0.88541666666666663</c:v>
                </c:pt>
                <c:pt idx="86">
                  <c:v>0.89583333333333337</c:v>
                </c:pt>
                <c:pt idx="87">
                  <c:v>0.90625</c:v>
                </c:pt>
                <c:pt idx="88">
                  <c:v>0.91666666666666663</c:v>
                </c:pt>
                <c:pt idx="89">
                  <c:v>0.92708333333333337</c:v>
                </c:pt>
                <c:pt idx="90">
                  <c:v>0.9375</c:v>
                </c:pt>
                <c:pt idx="91">
                  <c:v>0.94791666666666663</c:v>
                </c:pt>
                <c:pt idx="92">
                  <c:v>0.95833333333333337</c:v>
                </c:pt>
                <c:pt idx="93">
                  <c:v>0.96875</c:v>
                </c:pt>
                <c:pt idx="94">
                  <c:v>0.97916666666666663</c:v>
                </c:pt>
                <c:pt idx="95">
                  <c:v>0.98958333333333337</c:v>
                </c:pt>
              </c:numCache>
            </c:numRef>
          </c:xVal>
          <c:yVal>
            <c:numRef>
              <c:f>'Speed Chart Data'!$H$4:$H$99</c:f>
              <c:numCache>
                <c:formatCode>General</c:formatCode>
                <c:ptCount val="96"/>
                <c:pt idx="0">
                  <c:v>70.900000000000006</c:v>
                </c:pt>
                <c:pt idx="1">
                  <c:v>71.599999999999994</c:v>
                </c:pt>
                <c:pt idx="2">
                  <c:v>69.3</c:v>
                </c:pt>
                <c:pt idx="3">
                  <c:v>68.8</c:v>
                </c:pt>
                <c:pt idx="4">
                  <c:v>68.8</c:v>
                </c:pt>
                <c:pt idx="5">
                  <c:v>70.900000000000006</c:v>
                </c:pt>
                <c:pt idx="6">
                  <c:v>69.400000000000006</c:v>
                </c:pt>
                <c:pt idx="7">
                  <c:v>71</c:v>
                </c:pt>
                <c:pt idx="8">
                  <c:v>72.900000000000006</c:v>
                </c:pt>
                <c:pt idx="9">
                  <c:v>72.5</c:v>
                </c:pt>
                <c:pt idx="10">
                  <c:v>71.7</c:v>
                </c:pt>
                <c:pt idx="11">
                  <c:v>72.400000000000006</c:v>
                </c:pt>
                <c:pt idx="12">
                  <c:v>72.400000000000006</c:v>
                </c:pt>
                <c:pt idx="13">
                  <c:v>72.2</c:v>
                </c:pt>
                <c:pt idx="14">
                  <c:v>70.3</c:v>
                </c:pt>
                <c:pt idx="15">
                  <c:v>72.099999999999994</c:v>
                </c:pt>
                <c:pt idx="16">
                  <c:v>70.2</c:v>
                </c:pt>
                <c:pt idx="17">
                  <c:v>70.599999999999994</c:v>
                </c:pt>
                <c:pt idx="18">
                  <c:v>70</c:v>
                </c:pt>
                <c:pt idx="19">
                  <c:v>70.900000000000006</c:v>
                </c:pt>
                <c:pt idx="20">
                  <c:v>70.900000000000006</c:v>
                </c:pt>
                <c:pt idx="21">
                  <c:v>71.5</c:v>
                </c:pt>
                <c:pt idx="22">
                  <c:v>71.3</c:v>
                </c:pt>
                <c:pt idx="23">
                  <c:v>72.5</c:v>
                </c:pt>
                <c:pt idx="24">
                  <c:v>73.7</c:v>
                </c:pt>
                <c:pt idx="25">
                  <c:v>69.900000000000006</c:v>
                </c:pt>
                <c:pt idx="26">
                  <c:v>70.3</c:v>
                </c:pt>
                <c:pt idx="27">
                  <c:v>71.900000000000006</c:v>
                </c:pt>
                <c:pt idx="28">
                  <c:v>72.2</c:v>
                </c:pt>
                <c:pt idx="29">
                  <c:v>71.8</c:v>
                </c:pt>
                <c:pt idx="30">
                  <c:v>72.599999999999994</c:v>
                </c:pt>
                <c:pt idx="31">
                  <c:v>73.7</c:v>
                </c:pt>
                <c:pt idx="32">
                  <c:v>72.599999999999994</c:v>
                </c:pt>
                <c:pt idx="33">
                  <c:v>72.400000000000006</c:v>
                </c:pt>
                <c:pt idx="34">
                  <c:v>72.099999999999994</c:v>
                </c:pt>
                <c:pt idx="35">
                  <c:v>71.8</c:v>
                </c:pt>
                <c:pt idx="36">
                  <c:v>70.3</c:v>
                </c:pt>
                <c:pt idx="37">
                  <c:v>71.599999999999994</c:v>
                </c:pt>
                <c:pt idx="38">
                  <c:v>71.599999999999994</c:v>
                </c:pt>
                <c:pt idx="39">
                  <c:v>71.2</c:v>
                </c:pt>
                <c:pt idx="40">
                  <c:v>71.900000000000006</c:v>
                </c:pt>
                <c:pt idx="41">
                  <c:v>71.900000000000006</c:v>
                </c:pt>
                <c:pt idx="42">
                  <c:v>70.5</c:v>
                </c:pt>
                <c:pt idx="43">
                  <c:v>72.400000000000006</c:v>
                </c:pt>
                <c:pt idx="44">
                  <c:v>72.400000000000006</c:v>
                </c:pt>
                <c:pt idx="45">
                  <c:v>71.5</c:v>
                </c:pt>
                <c:pt idx="46">
                  <c:v>70.400000000000006</c:v>
                </c:pt>
                <c:pt idx="47">
                  <c:v>71.8</c:v>
                </c:pt>
                <c:pt idx="48">
                  <c:v>72.3</c:v>
                </c:pt>
                <c:pt idx="49">
                  <c:v>72.5</c:v>
                </c:pt>
                <c:pt idx="50">
                  <c:v>74.7</c:v>
                </c:pt>
                <c:pt idx="51">
                  <c:v>70.8</c:v>
                </c:pt>
                <c:pt idx="52">
                  <c:v>70.400000000000006</c:v>
                </c:pt>
                <c:pt idx="53">
                  <c:v>71.900000000000006</c:v>
                </c:pt>
                <c:pt idx="54">
                  <c:v>69.5</c:v>
                </c:pt>
                <c:pt idx="55">
                  <c:v>71.599999999999994</c:v>
                </c:pt>
                <c:pt idx="56">
                  <c:v>71.7</c:v>
                </c:pt>
                <c:pt idx="57">
                  <c:v>70.5</c:v>
                </c:pt>
                <c:pt idx="58">
                  <c:v>69.8</c:v>
                </c:pt>
                <c:pt idx="59">
                  <c:v>73.099999999999994</c:v>
                </c:pt>
                <c:pt idx="60">
                  <c:v>73.099999999999994</c:v>
                </c:pt>
                <c:pt idx="61">
                  <c:v>70.599999999999994</c:v>
                </c:pt>
                <c:pt idx="62">
                  <c:v>69.400000000000006</c:v>
                </c:pt>
                <c:pt idx="63">
                  <c:v>72.099999999999994</c:v>
                </c:pt>
                <c:pt idx="64">
                  <c:v>70.900000000000006</c:v>
                </c:pt>
                <c:pt idx="65">
                  <c:v>73.5</c:v>
                </c:pt>
                <c:pt idx="66">
                  <c:v>71.900000000000006</c:v>
                </c:pt>
                <c:pt idx="67">
                  <c:v>72.599999999999994</c:v>
                </c:pt>
                <c:pt idx="68">
                  <c:v>74.3</c:v>
                </c:pt>
                <c:pt idx="69">
                  <c:v>71.400000000000006</c:v>
                </c:pt>
                <c:pt idx="70">
                  <c:v>71.599999999999994</c:v>
                </c:pt>
                <c:pt idx="71">
                  <c:v>71.3</c:v>
                </c:pt>
                <c:pt idx="72">
                  <c:v>72.900000000000006</c:v>
                </c:pt>
                <c:pt idx="73">
                  <c:v>70.8</c:v>
                </c:pt>
                <c:pt idx="74">
                  <c:v>73.3</c:v>
                </c:pt>
                <c:pt idx="75">
                  <c:v>75.400000000000006</c:v>
                </c:pt>
                <c:pt idx="76">
                  <c:v>73.8</c:v>
                </c:pt>
                <c:pt idx="77">
                  <c:v>71.900000000000006</c:v>
                </c:pt>
                <c:pt idx="78">
                  <c:v>71.099999999999994</c:v>
                </c:pt>
                <c:pt idx="79">
                  <c:v>71.599999999999994</c:v>
                </c:pt>
                <c:pt idx="80">
                  <c:v>73.2</c:v>
                </c:pt>
                <c:pt idx="81">
                  <c:v>70.8</c:v>
                </c:pt>
                <c:pt idx="82">
                  <c:v>68.400000000000006</c:v>
                </c:pt>
                <c:pt idx="83">
                  <c:v>68.400000000000006</c:v>
                </c:pt>
                <c:pt idx="84">
                  <c:v>69.3</c:v>
                </c:pt>
                <c:pt idx="85">
                  <c:v>70.099999999999994</c:v>
                </c:pt>
                <c:pt idx="86">
                  <c:v>69.900000000000006</c:v>
                </c:pt>
                <c:pt idx="87">
                  <c:v>71.5</c:v>
                </c:pt>
                <c:pt idx="88">
                  <c:v>70.099999999999994</c:v>
                </c:pt>
                <c:pt idx="89">
                  <c:v>70.900000000000006</c:v>
                </c:pt>
                <c:pt idx="90">
                  <c:v>70.7</c:v>
                </c:pt>
                <c:pt idx="91">
                  <c:v>70.900000000000006</c:v>
                </c:pt>
                <c:pt idx="92">
                  <c:v>69.7</c:v>
                </c:pt>
                <c:pt idx="93">
                  <c:v>71.099999999999994</c:v>
                </c:pt>
                <c:pt idx="94">
                  <c:v>70.599999999999994</c:v>
                </c:pt>
                <c:pt idx="95">
                  <c:v>69.7</c:v>
                </c:pt>
              </c:numCache>
            </c:numRef>
          </c:yVal>
          <c:smooth val="1"/>
          <c:extLst>
            <c:ext xmlns:c16="http://schemas.microsoft.com/office/drawing/2014/chart" uri="{C3380CC4-5D6E-409C-BE32-E72D297353CC}">
              <c16:uniqueId val="{00000001-751F-46B7-A26B-7B1C924A8932}"/>
            </c:ext>
          </c:extLst>
        </c:ser>
        <c:ser>
          <c:idx val="2"/>
          <c:order val="2"/>
          <c:tx>
            <c:strRef>
              <c:f>'Speed Chart Data'!$I$3</c:f>
              <c:strCache>
                <c:ptCount val="1"/>
                <c:pt idx="0">
                  <c:v>Min</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'Speed Chart Data'!$F$4:$F$99</c:f>
              <c:numCache>
                <c:formatCode>[$-409]h:mm\ AM/PM;@</c:formatCode>
                <c:ptCount val="96"/>
                <c:pt idx="0">
                  <c:v>0</c:v>
                </c:pt>
                <c:pt idx="1">
                  <c:v>1.0416666666666666E-2</c:v>
                </c:pt>
                <c:pt idx="2">
                  <c:v>2.0833333333333332E-2</c:v>
                </c:pt>
                <c:pt idx="3">
                  <c:v>3.125E-2</c:v>
                </c:pt>
                <c:pt idx="4">
                  <c:v>4.1666666666666664E-2</c:v>
                </c:pt>
                <c:pt idx="5">
                  <c:v>5.2083333333333336E-2</c:v>
                </c:pt>
                <c:pt idx="6">
                  <c:v>6.25E-2</c:v>
                </c:pt>
                <c:pt idx="7">
                  <c:v>7.2916666666666671E-2</c:v>
                </c:pt>
                <c:pt idx="8">
                  <c:v>8.3333333333333329E-2</c:v>
                </c:pt>
                <c:pt idx="9">
                  <c:v>9.375E-2</c:v>
                </c:pt>
                <c:pt idx="10">
                  <c:v>0.10416666666666667</c:v>
                </c:pt>
                <c:pt idx="11">
                  <c:v>0.11458333333333333</c:v>
                </c:pt>
                <c:pt idx="12">
                  <c:v>0.125</c:v>
                </c:pt>
                <c:pt idx="13">
                  <c:v>0.13541666666666666</c:v>
                </c:pt>
                <c:pt idx="14">
                  <c:v>0.14583333333333334</c:v>
                </c:pt>
                <c:pt idx="15">
                  <c:v>0.15625</c:v>
                </c:pt>
                <c:pt idx="16">
                  <c:v>0.16666666666666666</c:v>
                </c:pt>
                <c:pt idx="17">
                  <c:v>0.17708333333333334</c:v>
                </c:pt>
                <c:pt idx="18">
                  <c:v>0.1875</c:v>
                </c:pt>
                <c:pt idx="19">
                  <c:v>0.19791666666666666</c:v>
                </c:pt>
                <c:pt idx="20">
                  <c:v>0.20833333333333334</c:v>
                </c:pt>
                <c:pt idx="21">
                  <c:v>0.21875</c:v>
                </c:pt>
                <c:pt idx="22">
                  <c:v>0.22916666666666666</c:v>
                </c:pt>
                <c:pt idx="23">
                  <c:v>0.23958333333333334</c:v>
                </c:pt>
                <c:pt idx="24">
                  <c:v>0.25</c:v>
                </c:pt>
                <c:pt idx="25">
                  <c:v>0.26041666666666669</c:v>
                </c:pt>
                <c:pt idx="26">
                  <c:v>0.27083333333333331</c:v>
                </c:pt>
                <c:pt idx="27">
                  <c:v>0.28125</c:v>
                </c:pt>
                <c:pt idx="28">
                  <c:v>0.29166666666666669</c:v>
                </c:pt>
                <c:pt idx="29">
                  <c:v>0.30208333333333331</c:v>
                </c:pt>
                <c:pt idx="30">
                  <c:v>0.3125</c:v>
                </c:pt>
                <c:pt idx="31">
                  <c:v>0.32291666666666669</c:v>
                </c:pt>
                <c:pt idx="32">
                  <c:v>0.33333333333333331</c:v>
                </c:pt>
                <c:pt idx="33">
                  <c:v>0.34375</c:v>
                </c:pt>
                <c:pt idx="34">
                  <c:v>0.35416666666666669</c:v>
                </c:pt>
                <c:pt idx="35">
                  <c:v>0.36458333333333331</c:v>
                </c:pt>
                <c:pt idx="36">
                  <c:v>0.375</c:v>
                </c:pt>
                <c:pt idx="37">
                  <c:v>0.38541666666666669</c:v>
                </c:pt>
                <c:pt idx="38">
                  <c:v>0.39583333333333331</c:v>
                </c:pt>
                <c:pt idx="39">
                  <c:v>0.40625</c:v>
                </c:pt>
                <c:pt idx="40">
                  <c:v>0.41666666666666669</c:v>
                </c:pt>
                <c:pt idx="41">
                  <c:v>0.42708333333333331</c:v>
                </c:pt>
                <c:pt idx="42">
                  <c:v>0.4375</c:v>
                </c:pt>
                <c:pt idx="43">
                  <c:v>0.44791666666666669</c:v>
                </c:pt>
                <c:pt idx="44">
                  <c:v>0.45833333333333331</c:v>
                </c:pt>
                <c:pt idx="45">
                  <c:v>0.46875</c:v>
                </c:pt>
                <c:pt idx="46">
                  <c:v>0.47916666666666669</c:v>
                </c:pt>
                <c:pt idx="47">
                  <c:v>0.48958333333333331</c:v>
                </c:pt>
                <c:pt idx="48">
                  <c:v>0.5</c:v>
                </c:pt>
                <c:pt idx="49">
                  <c:v>0.51041666666666663</c:v>
                </c:pt>
                <c:pt idx="50">
                  <c:v>0.52083333333333337</c:v>
                </c:pt>
                <c:pt idx="51">
                  <c:v>0.53125</c:v>
                </c:pt>
                <c:pt idx="52">
                  <c:v>0.54166666666666663</c:v>
                </c:pt>
                <c:pt idx="53">
                  <c:v>0.55208333333333337</c:v>
                </c:pt>
                <c:pt idx="54">
                  <c:v>0.5625</c:v>
                </c:pt>
                <c:pt idx="55">
                  <c:v>0.57291666666666663</c:v>
                </c:pt>
                <c:pt idx="56">
                  <c:v>0.58333333333333337</c:v>
                </c:pt>
                <c:pt idx="57">
                  <c:v>0.59375</c:v>
                </c:pt>
                <c:pt idx="58">
                  <c:v>0.60416666666666663</c:v>
                </c:pt>
                <c:pt idx="59">
                  <c:v>0.61458333333333337</c:v>
                </c:pt>
                <c:pt idx="60">
                  <c:v>0.625</c:v>
                </c:pt>
                <c:pt idx="61">
                  <c:v>0.63541666666666663</c:v>
                </c:pt>
                <c:pt idx="62">
                  <c:v>0.64583333333333337</c:v>
                </c:pt>
                <c:pt idx="63">
                  <c:v>0.65625</c:v>
                </c:pt>
                <c:pt idx="64">
                  <c:v>0.66666666666666663</c:v>
                </c:pt>
                <c:pt idx="65">
                  <c:v>0.67708333333333337</c:v>
                </c:pt>
                <c:pt idx="66">
                  <c:v>0.6875</c:v>
                </c:pt>
                <c:pt idx="67">
                  <c:v>0.69791666666666663</c:v>
                </c:pt>
                <c:pt idx="68">
                  <c:v>0.70833333333333337</c:v>
                </c:pt>
                <c:pt idx="69">
                  <c:v>0.71875</c:v>
                </c:pt>
                <c:pt idx="70">
                  <c:v>0.72916666666666663</c:v>
                </c:pt>
                <c:pt idx="71">
                  <c:v>0.73958333333333337</c:v>
                </c:pt>
                <c:pt idx="72">
                  <c:v>0.75</c:v>
                </c:pt>
                <c:pt idx="73">
                  <c:v>0.76041666666666663</c:v>
                </c:pt>
                <c:pt idx="74">
                  <c:v>0.77083333333333337</c:v>
                </c:pt>
                <c:pt idx="75">
                  <c:v>0.78125</c:v>
                </c:pt>
                <c:pt idx="76">
                  <c:v>0.79166666666666663</c:v>
                </c:pt>
                <c:pt idx="77">
                  <c:v>0.80208333333333337</c:v>
                </c:pt>
                <c:pt idx="78">
                  <c:v>0.8125</c:v>
                </c:pt>
                <c:pt idx="79">
                  <c:v>0.82291666666666663</c:v>
                </c:pt>
                <c:pt idx="80">
                  <c:v>0.83333333333333337</c:v>
                </c:pt>
                <c:pt idx="81">
                  <c:v>0.84375</c:v>
                </c:pt>
                <c:pt idx="82">
                  <c:v>0.85416666666666663</c:v>
                </c:pt>
                <c:pt idx="83">
                  <c:v>0.86458333333333337</c:v>
                </c:pt>
                <c:pt idx="84">
                  <c:v>0.875</c:v>
                </c:pt>
                <c:pt idx="85">
                  <c:v>0.88541666666666663</c:v>
                </c:pt>
                <c:pt idx="86">
                  <c:v>0.89583333333333337</c:v>
                </c:pt>
                <c:pt idx="87">
                  <c:v>0.90625</c:v>
                </c:pt>
                <c:pt idx="88">
                  <c:v>0.91666666666666663</c:v>
                </c:pt>
                <c:pt idx="89">
                  <c:v>0.92708333333333337</c:v>
                </c:pt>
                <c:pt idx="90">
                  <c:v>0.9375</c:v>
                </c:pt>
                <c:pt idx="91">
                  <c:v>0.94791666666666663</c:v>
                </c:pt>
                <c:pt idx="92">
                  <c:v>0.95833333333333337</c:v>
                </c:pt>
                <c:pt idx="93">
                  <c:v>0.96875</c:v>
                </c:pt>
                <c:pt idx="94">
                  <c:v>0.97916666666666663</c:v>
                </c:pt>
                <c:pt idx="95">
                  <c:v>0.98958333333333337</c:v>
                </c:pt>
              </c:numCache>
            </c:numRef>
          </c:xVal>
          <c:yVal>
            <c:numRef>
              <c:f>'Speed Chart Data'!$I$4:$I$99</c:f>
              <c:numCache>
                <c:formatCode>General</c:formatCode>
                <c:ptCount val="96"/>
                <c:pt idx="0">
                  <c:v>59</c:v>
                </c:pt>
                <c:pt idx="1">
                  <c:v>61.3</c:v>
                </c:pt>
                <c:pt idx="2">
                  <c:v>59.2</c:v>
                </c:pt>
                <c:pt idx="3">
                  <c:v>59.3</c:v>
                </c:pt>
                <c:pt idx="4">
                  <c:v>58.1</c:v>
                </c:pt>
                <c:pt idx="5">
                  <c:v>60</c:v>
                </c:pt>
                <c:pt idx="6">
                  <c:v>62.4</c:v>
                </c:pt>
                <c:pt idx="7">
                  <c:v>58.7</c:v>
                </c:pt>
                <c:pt idx="8">
                  <c:v>59.9</c:v>
                </c:pt>
                <c:pt idx="9">
                  <c:v>58.2</c:v>
                </c:pt>
                <c:pt idx="10">
                  <c:v>58.3</c:v>
                </c:pt>
                <c:pt idx="11">
                  <c:v>57.7</c:v>
                </c:pt>
                <c:pt idx="12">
                  <c:v>57.9</c:v>
                </c:pt>
                <c:pt idx="13">
                  <c:v>55.5</c:v>
                </c:pt>
                <c:pt idx="14">
                  <c:v>60.5</c:v>
                </c:pt>
                <c:pt idx="15">
                  <c:v>55.6</c:v>
                </c:pt>
                <c:pt idx="16">
                  <c:v>56.4</c:v>
                </c:pt>
                <c:pt idx="17">
                  <c:v>55.4</c:v>
                </c:pt>
                <c:pt idx="18">
                  <c:v>55.2</c:v>
                </c:pt>
                <c:pt idx="19">
                  <c:v>59.9</c:v>
                </c:pt>
                <c:pt idx="20">
                  <c:v>60.2</c:v>
                </c:pt>
                <c:pt idx="21">
                  <c:v>61.3</c:v>
                </c:pt>
                <c:pt idx="22">
                  <c:v>60.1</c:v>
                </c:pt>
                <c:pt idx="23">
                  <c:v>59.8</c:v>
                </c:pt>
                <c:pt idx="24">
                  <c:v>46.2</c:v>
                </c:pt>
                <c:pt idx="25">
                  <c:v>32.200000000000003</c:v>
                </c:pt>
                <c:pt idx="26">
                  <c:v>20.5</c:v>
                </c:pt>
                <c:pt idx="27">
                  <c:v>15.6</c:v>
                </c:pt>
                <c:pt idx="28">
                  <c:v>10.4</c:v>
                </c:pt>
                <c:pt idx="29">
                  <c:v>6.9</c:v>
                </c:pt>
                <c:pt idx="30">
                  <c:v>7.1</c:v>
                </c:pt>
                <c:pt idx="31">
                  <c:v>6</c:v>
                </c:pt>
                <c:pt idx="32">
                  <c:v>7.4</c:v>
                </c:pt>
                <c:pt idx="33">
                  <c:v>8.4</c:v>
                </c:pt>
                <c:pt idx="34">
                  <c:v>8.4</c:v>
                </c:pt>
                <c:pt idx="35">
                  <c:v>8.1999999999999993</c:v>
                </c:pt>
                <c:pt idx="36">
                  <c:v>8.9</c:v>
                </c:pt>
                <c:pt idx="37">
                  <c:v>11.4</c:v>
                </c:pt>
                <c:pt idx="38">
                  <c:v>15.2</c:v>
                </c:pt>
                <c:pt idx="39">
                  <c:v>33.5</c:v>
                </c:pt>
                <c:pt idx="40">
                  <c:v>39.200000000000003</c:v>
                </c:pt>
                <c:pt idx="41">
                  <c:v>60</c:v>
                </c:pt>
                <c:pt idx="42">
                  <c:v>62</c:v>
                </c:pt>
                <c:pt idx="43">
                  <c:v>60.1</c:v>
                </c:pt>
                <c:pt idx="44">
                  <c:v>62.1</c:v>
                </c:pt>
                <c:pt idx="45">
                  <c:v>61.7</c:v>
                </c:pt>
                <c:pt idx="46">
                  <c:v>55.8</c:v>
                </c:pt>
                <c:pt idx="47">
                  <c:v>54.4</c:v>
                </c:pt>
                <c:pt idx="48">
                  <c:v>60.4</c:v>
                </c:pt>
                <c:pt idx="49">
                  <c:v>62.8</c:v>
                </c:pt>
                <c:pt idx="50">
                  <c:v>61.3</c:v>
                </c:pt>
                <c:pt idx="51">
                  <c:v>47.1</c:v>
                </c:pt>
                <c:pt idx="52">
                  <c:v>62</c:v>
                </c:pt>
                <c:pt idx="53">
                  <c:v>60.8</c:v>
                </c:pt>
                <c:pt idx="54">
                  <c:v>62</c:v>
                </c:pt>
                <c:pt idx="55">
                  <c:v>61.9</c:v>
                </c:pt>
                <c:pt idx="56">
                  <c:v>62</c:v>
                </c:pt>
                <c:pt idx="57">
                  <c:v>62.4</c:v>
                </c:pt>
                <c:pt idx="58">
                  <c:v>62.5</c:v>
                </c:pt>
                <c:pt idx="59">
                  <c:v>61.3</c:v>
                </c:pt>
                <c:pt idx="60">
                  <c:v>63.2</c:v>
                </c:pt>
                <c:pt idx="61">
                  <c:v>57.5</c:v>
                </c:pt>
                <c:pt idx="62">
                  <c:v>46.3</c:v>
                </c:pt>
                <c:pt idx="63">
                  <c:v>61</c:v>
                </c:pt>
                <c:pt idx="64">
                  <c:v>61.1</c:v>
                </c:pt>
                <c:pt idx="65">
                  <c:v>61.4</c:v>
                </c:pt>
                <c:pt idx="66">
                  <c:v>60.6</c:v>
                </c:pt>
                <c:pt idx="67">
                  <c:v>51.6</c:v>
                </c:pt>
                <c:pt idx="68">
                  <c:v>54.5</c:v>
                </c:pt>
                <c:pt idx="69">
                  <c:v>57.9</c:v>
                </c:pt>
                <c:pt idx="70">
                  <c:v>57.7</c:v>
                </c:pt>
                <c:pt idx="71">
                  <c:v>55.2</c:v>
                </c:pt>
                <c:pt idx="72">
                  <c:v>59.4</c:v>
                </c:pt>
                <c:pt idx="73">
                  <c:v>53.6</c:v>
                </c:pt>
                <c:pt idx="74">
                  <c:v>58.2</c:v>
                </c:pt>
                <c:pt idx="75">
                  <c:v>60.1</c:v>
                </c:pt>
                <c:pt idx="76">
                  <c:v>63.5</c:v>
                </c:pt>
                <c:pt idx="77">
                  <c:v>62.2</c:v>
                </c:pt>
                <c:pt idx="78">
                  <c:v>53.4</c:v>
                </c:pt>
                <c:pt idx="79">
                  <c:v>54.4</c:v>
                </c:pt>
                <c:pt idx="80">
                  <c:v>54.6</c:v>
                </c:pt>
                <c:pt idx="81">
                  <c:v>55.9</c:v>
                </c:pt>
                <c:pt idx="82">
                  <c:v>57.3</c:v>
                </c:pt>
                <c:pt idx="83">
                  <c:v>56</c:v>
                </c:pt>
                <c:pt idx="84">
                  <c:v>57.9</c:v>
                </c:pt>
                <c:pt idx="85">
                  <c:v>56.7</c:v>
                </c:pt>
                <c:pt idx="86">
                  <c:v>56.3</c:v>
                </c:pt>
                <c:pt idx="87">
                  <c:v>56.2</c:v>
                </c:pt>
                <c:pt idx="88">
                  <c:v>59.3</c:v>
                </c:pt>
                <c:pt idx="89">
                  <c:v>59.1</c:v>
                </c:pt>
                <c:pt idx="90">
                  <c:v>58.8</c:v>
                </c:pt>
                <c:pt idx="91">
                  <c:v>58.6</c:v>
                </c:pt>
                <c:pt idx="92">
                  <c:v>57</c:v>
                </c:pt>
                <c:pt idx="93">
                  <c:v>58.6</c:v>
                </c:pt>
                <c:pt idx="94">
                  <c:v>57.9</c:v>
                </c:pt>
                <c:pt idx="95">
                  <c:v>53.8</c:v>
                </c:pt>
              </c:numCache>
            </c:numRef>
          </c:yVal>
          <c:smooth val="1"/>
          <c:extLst>
            <c:ext xmlns:c16="http://schemas.microsoft.com/office/drawing/2014/chart" uri="{C3380CC4-5D6E-409C-BE32-E72D297353CC}">
              <c16:uniqueId val="{00000002-751F-46B7-A26B-7B1C924A8932}"/>
            </c:ext>
          </c:extLst>
        </c:ser>
        <c:ser>
          <c:idx val="3"/>
          <c:order val="3"/>
          <c:tx>
            <c:strRef>
              <c:f>'Speed Chart Data'!$J$3</c:f>
              <c:strCache>
                <c:ptCount val="1"/>
                <c:pt idx="0">
                  <c:v>On-Time Reliability</c:v>
                </c:pt>
              </c:strCache>
            </c:strRef>
          </c:tx>
          <c:spPr>
            <a:ln w="19050" cap="rnd">
              <a:solidFill>
                <a:schemeClr val="accent4"/>
              </a:solidFill>
              <a:round/>
            </a:ln>
            <a:effectLst/>
          </c:spPr>
          <c:marker>
            <c:symbol val="none"/>
          </c:marker>
          <c:xVal>
            <c:numRef>
              <c:f>'Speed Chart Data'!$F$4:$F$99</c:f>
              <c:numCache>
                <c:formatCode>[$-409]h:mm\ AM/PM;@</c:formatCode>
                <c:ptCount val="96"/>
                <c:pt idx="0">
                  <c:v>0</c:v>
                </c:pt>
                <c:pt idx="1">
                  <c:v>1.0416666666666666E-2</c:v>
                </c:pt>
                <c:pt idx="2">
                  <c:v>2.0833333333333332E-2</c:v>
                </c:pt>
                <c:pt idx="3">
                  <c:v>3.125E-2</c:v>
                </c:pt>
                <c:pt idx="4">
                  <c:v>4.1666666666666664E-2</c:v>
                </c:pt>
                <c:pt idx="5">
                  <c:v>5.2083333333333336E-2</c:v>
                </c:pt>
                <c:pt idx="6">
                  <c:v>6.25E-2</c:v>
                </c:pt>
                <c:pt idx="7">
                  <c:v>7.2916666666666671E-2</c:v>
                </c:pt>
                <c:pt idx="8">
                  <c:v>8.3333333333333329E-2</c:v>
                </c:pt>
                <c:pt idx="9">
                  <c:v>9.375E-2</c:v>
                </c:pt>
                <c:pt idx="10">
                  <c:v>0.10416666666666667</c:v>
                </c:pt>
                <c:pt idx="11">
                  <c:v>0.11458333333333333</c:v>
                </c:pt>
                <c:pt idx="12">
                  <c:v>0.125</c:v>
                </c:pt>
                <c:pt idx="13">
                  <c:v>0.13541666666666666</c:v>
                </c:pt>
                <c:pt idx="14">
                  <c:v>0.14583333333333334</c:v>
                </c:pt>
                <c:pt idx="15">
                  <c:v>0.15625</c:v>
                </c:pt>
                <c:pt idx="16">
                  <c:v>0.16666666666666666</c:v>
                </c:pt>
                <c:pt idx="17">
                  <c:v>0.17708333333333334</c:v>
                </c:pt>
                <c:pt idx="18">
                  <c:v>0.1875</c:v>
                </c:pt>
                <c:pt idx="19">
                  <c:v>0.19791666666666666</c:v>
                </c:pt>
                <c:pt idx="20">
                  <c:v>0.20833333333333334</c:v>
                </c:pt>
                <c:pt idx="21">
                  <c:v>0.21875</c:v>
                </c:pt>
                <c:pt idx="22">
                  <c:v>0.22916666666666666</c:v>
                </c:pt>
                <c:pt idx="23">
                  <c:v>0.23958333333333334</c:v>
                </c:pt>
                <c:pt idx="24">
                  <c:v>0.25</c:v>
                </c:pt>
                <c:pt idx="25">
                  <c:v>0.26041666666666669</c:v>
                </c:pt>
                <c:pt idx="26">
                  <c:v>0.27083333333333331</c:v>
                </c:pt>
                <c:pt idx="27">
                  <c:v>0.28125</c:v>
                </c:pt>
                <c:pt idx="28">
                  <c:v>0.29166666666666669</c:v>
                </c:pt>
                <c:pt idx="29">
                  <c:v>0.30208333333333331</c:v>
                </c:pt>
                <c:pt idx="30">
                  <c:v>0.3125</c:v>
                </c:pt>
                <c:pt idx="31">
                  <c:v>0.32291666666666669</c:v>
                </c:pt>
                <c:pt idx="32">
                  <c:v>0.33333333333333331</c:v>
                </c:pt>
                <c:pt idx="33">
                  <c:v>0.34375</c:v>
                </c:pt>
                <c:pt idx="34">
                  <c:v>0.35416666666666669</c:v>
                </c:pt>
                <c:pt idx="35">
                  <c:v>0.36458333333333331</c:v>
                </c:pt>
                <c:pt idx="36">
                  <c:v>0.375</c:v>
                </c:pt>
                <c:pt idx="37">
                  <c:v>0.38541666666666669</c:v>
                </c:pt>
                <c:pt idx="38">
                  <c:v>0.39583333333333331</c:v>
                </c:pt>
                <c:pt idx="39">
                  <c:v>0.40625</c:v>
                </c:pt>
                <c:pt idx="40">
                  <c:v>0.41666666666666669</c:v>
                </c:pt>
                <c:pt idx="41">
                  <c:v>0.42708333333333331</c:v>
                </c:pt>
                <c:pt idx="42">
                  <c:v>0.4375</c:v>
                </c:pt>
                <c:pt idx="43">
                  <c:v>0.44791666666666669</c:v>
                </c:pt>
                <c:pt idx="44">
                  <c:v>0.45833333333333331</c:v>
                </c:pt>
                <c:pt idx="45">
                  <c:v>0.46875</c:v>
                </c:pt>
                <c:pt idx="46">
                  <c:v>0.47916666666666669</c:v>
                </c:pt>
                <c:pt idx="47">
                  <c:v>0.48958333333333331</c:v>
                </c:pt>
                <c:pt idx="48">
                  <c:v>0.5</c:v>
                </c:pt>
                <c:pt idx="49">
                  <c:v>0.51041666666666663</c:v>
                </c:pt>
                <c:pt idx="50">
                  <c:v>0.52083333333333337</c:v>
                </c:pt>
                <c:pt idx="51">
                  <c:v>0.53125</c:v>
                </c:pt>
                <c:pt idx="52">
                  <c:v>0.54166666666666663</c:v>
                </c:pt>
                <c:pt idx="53">
                  <c:v>0.55208333333333337</c:v>
                </c:pt>
                <c:pt idx="54">
                  <c:v>0.5625</c:v>
                </c:pt>
                <c:pt idx="55">
                  <c:v>0.57291666666666663</c:v>
                </c:pt>
                <c:pt idx="56">
                  <c:v>0.58333333333333337</c:v>
                </c:pt>
                <c:pt idx="57">
                  <c:v>0.59375</c:v>
                </c:pt>
                <c:pt idx="58">
                  <c:v>0.60416666666666663</c:v>
                </c:pt>
                <c:pt idx="59">
                  <c:v>0.61458333333333337</c:v>
                </c:pt>
                <c:pt idx="60">
                  <c:v>0.625</c:v>
                </c:pt>
                <c:pt idx="61">
                  <c:v>0.63541666666666663</c:v>
                </c:pt>
                <c:pt idx="62">
                  <c:v>0.64583333333333337</c:v>
                </c:pt>
                <c:pt idx="63">
                  <c:v>0.65625</c:v>
                </c:pt>
                <c:pt idx="64">
                  <c:v>0.66666666666666663</c:v>
                </c:pt>
                <c:pt idx="65">
                  <c:v>0.67708333333333337</c:v>
                </c:pt>
                <c:pt idx="66">
                  <c:v>0.6875</c:v>
                </c:pt>
                <c:pt idx="67">
                  <c:v>0.69791666666666663</c:v>
                </c:pt>
                <c:pt idx="68">
                  <c:v>0.70833333333333337</c:v>
                </c:pt>
                <c:pt idx="69">
                  <c:v>0.71875</c:v>
                </c:pt>
                <c:pt idx="70">
                  <c:v>0.72916666666666663</c:v>
                </c:pt>
                <c:pt idx="71">
                  <c:v>0.73958333333333337</c:v>
                </c:pt>
                <c:pt idx="72">
                  <c:v>0.75</c:v>
                </c:pt>
                <c:pt idx="73">
                  <c:v>0.76041666666666663</c:v>
                </c:pt>
                <c:pt idx="74">
                  <c:v>0.77083333333333337</c:v>
                </c:pt>
                <c:pt idx="75">
                  <c:v>0.78125</c:v>
                </c:pt>
                <c:pt idx="76">
                  <c:v>0.79166666666666663</c:v>
                </c:pt>
                <c:pt idx="77">
                  <c:v>0.80208333333333337</c:v>
                </c:pt>
                <c:pt idx="78">
                  <c:v>0.8125</c:v>
                </c:pt>
                <c:pt idx="79">
                  <c:v>0.82291666666666663</c:v>
                </c:pt>
                <c:pt idx="80">
                  <c:v>0.83333333333333337</c:v>
                </c:pt>
                <c:pt idx="81">
                  <c:v>0.84375</c:v>
                </c:pt>
                <c:pt idx="82">
                  <c:v>0.85416666666666663</c:v>
                </c:pt>
                <c:pt idx="83">
                  <c:v>0.86458333333333337</c:v>
                </c:pt>
                <c:pt idx="84">
                  <c:v>0.875</c:v>
                </c:pt>
                <c:pt idx="85">
                  <c:v>0.88541666666666663</c:v>
                </c:pt>
                <c:pt idx="86">
                  <c:v>0.89583333333333337</c:v>
                </c:pt>
                <c:pt idx="87">
                  <c:v>0.90625</c:v>
                </c:pt>
                <c:pt idx="88">
                  <c:v>0.91666666666666663</c:v>
                </c:pt>
                <c:pt idx="89">
                  <c:v>0.92708333333333337</c:v>
                </c:pt>
                <c:pt idx="90">
                  <c:v>0.9375</c:v>
                </c:pt>
                <c:pt idx="91">
                  <c:v>0.94791666666666663</c:v>
                </c:pt>
                <c:pt idx="92">
                  <c:v>0.95833333333333337</c:v>
                </c:pt>
                <c:pt idx="93">
                  <c:v>0.96875</c:v>
                </c:pt>
                <c:pt idx="94">
                  <c:v>0.97916666666666663</c:v>
                </c:pt>
                <c:pt idx="95">
                  <c:v>0.98958333333333337</c:v>
                </c:pt>
              </c:numCache>
            </c:numRef>
          </c:xVal>
          <c:yVal>
            <c:numRef>
              <c:f>'Speed Chart Data'!$J$4:$J$99</c:f>
              <c:numCache>
                <c:formatCode>General</c:formatCode>
                <c:ptCount val="96"/>
                <c:pt idx="0">
                  <c:v>45</c:v>
                </c:pt>
                <c:pt idx="1">
                  <c:v>45</c:v>
                </c:pt>
                <c:pt idx="2">
                  <c:v>45</c:v>
                </c:pt>
                <c:pt idx="3">
                  <c:v>45</c:v>
                </c:pt>
                <c:pt idx="4">
                  <c:v>45</c:v>
                </c:pt>
                <c:pt idx="5">
                  <c:v>45</c:v>
                </c:pt>
                <c:pt idx="6">
                  <c:v>45</c:v>
                </c:pt>
                <c:pt idx="7">
                  <c:v>45</c:v>
                </c:pt>
                <c:pt idx="8">
                  <c:v>45</c:v>
                </c:pt>
                <c:pt idx="9">
                  <c:v>45</c:v>
                </c:pt>
                <c:pt idx="10">
                  <c:v>45</c:v>
                </c:pt>
                <c:pt idx="11">
                  <c:v>45</c:v>
                </c:pt>
                <c:pt idx="12">
                  <c:v>45</c:v>
                </c:pt>
                <c:pt idx="13">
                  <c:v>45</c:v>
                </c:pt>
                <c:pt idx="14">
                  <c:v>45</c:v>
                </c:pt>
                <c:pt idx="15">
                  <c:v>45</c:v>
                </c:pt>
                <c:pt idx="16">
                  <c:v>45</c:v>
                </c:pt>
                <c:pt idx="17">
                  <c:v>45</c:v>
                </c:pt>
                <c:pt idx="18">
                  <c:v>45</c:v>
                </c:pt>
                <c:pt idx="19">
                  <c:v>45</c:v>
                </c:pt>
                <c:pt idx="20">
                  <c:v>45</c:v>
                </c:pt>
                <c:pt idx="21">
                  <c:v>45</c:v>
                </c:pt>
                <c:pt idx="22">
                  <c:v>45</c:v>
                </c:pt>
                <c:pt idx="23">
                  <c:v>45</c:v>
                </c:pt>
                <c:pt idx="24">
                  <c:v>45</c:v>
                </c:pt>
                <c:pt idx="25">
                  <c:v>45</c:v>
                </c:pt>
                <c:pt idx="26">
                  <c:v>45</c:v>
                </c:pt>
                <c:pt idx="27">
                  <c:v>45</c:v>
                </c:pt>
                <c:pt idx="28">
                  <c:v>45</c:v>
                </c:pt>
                <c:pt idx="29">
                  <c:v>45</c:v>
                </c:pt>
                <c:pt idx="30">
                  <c:v>45</c:v>
                </c:pt>
                <c:pt idx="31">
                  <c:v>45</c:v>
                </c:pt>
                <c:pt idx="32">
                  <c:v>45</c:v>
                </c:pt>
                <c:pt idx="33">
                  <c:v>45</c:v>
                </c:pt>
                <c:pt idx="34">
                  <c:v>45</c:v>
                </c:pt>
                <c:pt idx="35">
                  <c:v>45</c:v>
                </c:pt>
                <c:pt idx="36">
                  <c:v>45</c:v>
                </c:pt>
                <c:pt idx="37">
                  <c:v>45</c:v>
                </c:pt>
                <c:pt idx="38">
                  <c:v>45</c:v>
                </c:pt>
                <c:pt idx="39">
                  <c:v>45</c:v>
                </c:pt>
                <c:pt idx="40">
                  <c:v>45</c:v>
                </c:pt>
                <c:pt idx="41">
                  <c:v>45</c:v>
                </c:pt>
                <c:pt idx="42">
                  <c:v>45</c:v>
                </c:pt>
                <c:pt idx="43">
                  <c:v>45</c:v>
                </c:pt>
                <c:pt idx="44">
                  <c:v>45</c:v>
                </c:pt>
                <c:pt idx="45">
                  <c:v>45</c:v>
                </c:pt>
                <c:pt idx="46">
                  <c:v>45</c:v>
                </c:pt>
                <c:pt idx="47">
                  <c:v>45</c:v>
                </c:pt>
                <c:pt idx="48">
                  <c:v>45</c:v>
                </c:pt>
                <c:pt idx="49">
                  <c:v>45</c:v>
                </c:pt>
                <c:pt idx="50">
                  <c:v>45</c:v>
                </c:pt>
                <c:pt idx="51">
                  <c:v>45</c:v>
                </c:pt>
                <c:pt idx="52">
                  <c:v>45</c:v>
                </c:pt>
                <c:pt idx="53">
                  <c:v>45</c:v>
                </c:pt>
                <c:pt idx="54">
                  <c:v>45</c:v>
                </c:pt>
                <c:pt idx="55">
                  <c:v>45</c:v>
                </c:pt>
                <c:pt idx="56">
                  <c:v>45</c:v>
                </c:pt>
                <c:pt idx="57">
                  <c:v>45</c:v>
                </c:pt>
                <c:pt idx="58">
                  <c:v>45</c:v>
                </c:pt>
                <c:pt idx="59">
                  <c:v>45</c:v>
                </c:pt>
                <c:pt idx="60">
                  <c:v>45</c:v>
                </c:pt>
                <c:pt idx="61">
                  <c:v>45</c:v>
                </c:pt>
                <c:pt idx="62">
                  <c:v>45</c:v>
                </c:pt>
                <c:pt idx="63">
                  <c:v>45</c:v>
                </c:pt>
                <c:pt idx="64">
                  <c:v>45</c:v>
                </c:pt>
                <c:pt idx="65">
                  <c:v>45</c:v>
                </c:pt>
                <c:pt idx="66">
                  <c:v>45</c:v>
                </c:pt>
                <c:pt idx="67">
                  <c:v>45</c:v>
                </c:pt>
                <c:pt idx="68">
                  <c:v>45</c:v>
                </c:pt>
                <c:pt idx="69">
                  <c:v>45</c:v>
                </c:pt>
                <c:pt idx="70">
                  <c:v>45</c:v>
                </c:pt>
                <c:pt idx="71">
                  <c:v>45</c:v>
                </c:pt>
                <c:pt idx="72">
                  <c:v>45</c:v>
                </c:pt>
                <c:pt idx="73">
                  <c:v>45</c:v>
                </c:pt>
                <c:pt idx="74">
                  <c:v>45</c:v>
                </c:pt>
                <c:pt idx="75">
                  <c:v>45</c:v>
                </c:pt>
                <c:pt idx="76">
                  <c:v>45</c:v>
                </c:pt>
                <c:pt idx="77">
                  <c:v>45</c:v>
                </c:pt>
                <c:pt idx="78">
                  <c:v>45</c:v>
                </c:pt>
                <c:pt idx="79">
                  <c:v>45</c:v>
                </c:pt>
                <c:pt idx="80">
                  <c:v>45</c:v>
                </c:pt>
                <c:pt idx="81">
                  <c:v>45</c:v>
                </c:pt>
                <c:pt idx="82">
                  <c:v>45</c:v>
                </c:pt>
                <c:pt idx="83">
                  <c:v>45</c:v>
                </c:pt>
                <c:pt idx="84">
                  <c:v>45</c:v>
                </c:pt>
                <c:pt idx="85">
                  <c:v>45</c:v>
                </c:pt>
                <c:pt idx="86">
                  <c:v>45</c:v>
                </c:pt>
                <c:pt idx="87">
                  <c:v>45</c:v>
                </c:pt>
                <c:pt idx="88">
                  <c:v>45</c:v>
                </c:pt>
                <c:pt idx="89">
                  <c:v>45</c:v>
                </c:pt>
                <c:pt idx="90">
                  <c:v>45</c:v>
                </c:pt>
                <c:pt idx="91">
                  <c:v>45</c:v>
                </c:pt>
                <c:pt idx="92">
                  <c:v>45</c:v>
                </c:pt>
                <c:pt idx="93">
                  <c:v>45</c:v>
                </c:pt>
                <c:pt idx="94">
                  <c:v>45</c:v>
                </c:pt>
                <c:pt idx="95">
                  <c:v>45</c:v>
                </c:pt>
              </c:numCache>
            </c:numRef>
          </c:yVal>
          <c:smooth val="1"/>
          <c:extLst>
            <c:ext xmlns:c16="http://schemas.microsoft.com/office/drawing/2014/chart" uri="{C3380CC4-5D6E-409C-BE32-E72D297353CC}">
              <c16:uniqueId val="{00000003-751F-46B7-A26B-7B1C924A8932}"/>
            </c:ext>
          </c:extLst>
        </c:ser>
        <c:dLbls>
          <c:showLegendKey val="0"/>
          <c:showVal val="0"/>
          <c:showCatName val="0"/>
          <c:showSerName val="0"/>
          <c:showPercent val="0"/>
          <c:showBubbleSize val="0"/>
        </c:dLbls>
        <c:axId val="319421400"/>
        <c:axId val="319421072"/>
      </c:scatterChart>
      <c:valAx>
        <c:axId val="319421400"/>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421072"/>
        <c:crosses val="autoZero"/>
        <c:crossBetween val="midCat"/>
        <c:majorUnit val="8.3333330000000011E-2"/>
      </c:valAx>
      <c:valAx>
        <c:axId val="319421072"/>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4214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F5F-4C28-8418-B1C66CDADAB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F5F-4C28-8418-B1C66CDADAB2}"/>
              </c:ext>
            </c:extLst>
          </c:dPt>
          <c:cat>
            <c:strRef>
              <c:f>Sheet1!$A$2:$A$3</c:f>
              <c:strCache>
                <c:ptCount val="2"/>
                <c:pt idx="0">
                  <c:v>Congestion</c:v>
                </c:pt>
                <c:pt idx="1">
                  <c:v>Safety</c:v>
                </c:pt>
              </c:strCache>
            </c:strRef>
          </c:cat>
          <c:val>
            <c:numRef>
              <c:f>Sheet1!$B$2:$B$3</c:f>
              <c:numCache>
                <c:formatCode>General</c:formatCode>
                <c:ptCount val="2"/>
                <c:pt idx="0">
                  <c:v>900</c:v>
                </c:pt>
                <c:pt idx="1">
                  <c:v>3700</c:v>
                </c:pt>
              </c:numCache>
            </c:numRef>
          </c:val>
          <c:extLst>
            <c:ext xmlns:c16="http://schemas.microsoft.com/office/drawing/2014/chart" uri="{C3380CC4-5D6E-409C-BE32-E72D297353CC}">
              <c16:uniqueId val="{00000000-9893-470F-9D4D-B5AA9CC1494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0.29238</cdr:x>
      <cdr:y>0.15714</cdr:y>
    </cdr:from>
    <cdr:to>
      <cdr:x>0.39238</cdr:x>
      <cdr:y>0.32857</cdr:y>
    </cdr:to>
    <cdr:sp macro="" textlink="">
      <cdr:nvSpPr>
        <cdr:cNvPr id="2" name="TextBox 1">
          <a:extLst xmlns:a="http://schemas.openxmlformats.org/drawingml/2006/main">
            <a:ext uri="{FF2B5EF4-FFF2-40B4-BE49-F238E27FC236}">
              <a16:creationId xmlns:a16="http://schemas.microsoft.com/office/drawing/2014/main" id="{48A16B31-3F2D-4EEC-97B7-AF05E392C854}"/>
            </a:ext>
          </a:extLst>
        </cdr:cNvPr>
        <cdr:cNvSpPr txBox="1"/>
      </cdr:nvSpPr>
      <cdr:spPr>
        <a:xfrm xmlns:a="http://schemas.openxmlformats.org/drawingml/2006/main">
          <a:off x="2673485" y="838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tx2"/>
              </a:solidFill>
            </a:rPr>
            <a:t>Average</a:t>
          </a:r>
        </a:p>
      </cdr:txBody>
    </cdr:sp>
  </cdr:relSizeAnchor>
  <cdr:relSizeAnchor xmlns:cdr="http://schemas.openxmlformats.org/drawingml/2006/chartDrawing">
    <cdr:from>
      <cdr:x>0.78404</cdr:x>
      <cdr:y>0.02417</cdr:y>
    </cdr:from>
    <cdr:to>
      <cdr:x>0.88404</cdr:x>
      <cdr:y>0.1956</cdr:y>
    </cdr:to>
    <cdr:sp macro="" textlink="">
      <cdr:nvSpPr>
        <cdr:cNvPr id="3" name="TextBox 1">
          <a:extLst xmlns:a="http://schemas.openxmlformats.org/drawingml/2006/main">
            <a:ext uri="{FF2B5EF4-FFF2-40B4-BE49-F238E27FC236}">
              <a16:creationId xmlns:a16="http://schemas.microsoft.com/office/drawing/2014/main" id="{A20A6BD2-D3FC-440A-965C-C9115FB2A62D}"/>
            </a:ext>
          </a:extLst>
        </cdr:cNvPr>
        <cdr:cNvSpPr txBox="1"/>
      </cdr:nvSpPr>
      <cdr:spPr>
        <a:xfrm xmlns:a="http://schemas.openxmlformats.org/drawingml/2006/main">
          <a:off x="7169285" y="128937"/>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chemeClr val="accent2"/>
              </a:solidFill>
            </a:rPr>
            <a:t>Maximum</a:t>
          </a:r>
        </a:p>
      </cdr:txBody>
    </cdr:sp>
  </cdr:relSizeAnchor>
  <cdr:relSizeAnchor xmlns:cdr="http://schemas.openxmlformats.org/drawingml/2006/chartDrawing">
    <cdr:from>
      <cdr:x>0.40904</cdr:x>
      <cdr:y>0.82857</cdr:y>
    </cdr:from>
    <cdr:to>
      <cdr:x>0.50904</cdr:x>
      <cdr:y>1</cdr:y>
    </cdr:to>
    <cdr:sp macro="" textlink="">
      <cdr:nvSpPr>
        <cdr:cNvPr id="4" name="TextBox 1">
          <a:extLst xmlns:a="http://schemas.openxmlformats.org/drawingml/2006/main">
            <a:ext uri="{FF2B5EF4-FFF2-40B4-BE49-F238E27FC236}">
              <a16:creationId xmlns:a16="http://schemas.microsoft.com/office/drawing/2014/main" id="{03B770D0-AB5A-4290-B98E-69EF88449114}"/>
            </a:ext>
          </a:extLst>
        </cdr:cNvPr>
        <cdr:cNvSpPr txBox="1"/>
      </cdr:nvSpPr>
      <cdr:spPr>
        <a:xfrm xmlns:a="http://schemas.openxmlformats.org/drawingml/2006/main">
          <a:off x="3740285" y="44196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chemeClr val="accent3"/>
              </a:solidFill>
            </a:rPr>
            <a:t>Minimum</a:t>
          </a:r>
          <a:endParaRPr lang="en-US" sz="1100" b="1" dirty="0">
            <a:solidFill>
              <a:schemeClr val="accent3"/>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EA7C28-2684-415C-9096-EE75AEF3B7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754C40F-A704-448D-B454-42AB499B21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24ACC2-7F1E-41BD-9CFC-6DC007C861C7}" type="datetimeFigureOut">
              <a:rPr lang="en-US" smtClean="0"/>
              <a:t>10/18/2017</a:t>
            </a:fld>
            <a:endParaRPr lang="en-US" dirty="0"/>
          </a:p>
        </p:txBody>
      </p:sp>
      <p:sp>
        <p:nvSpPr>
          <p:cNvPr id="4" name="Footer Placeholder 3">
            <a:extLst>
              <a:ext uri="{FF2B5EF4-FFF2-40B4-BE49-F238E27FC236}">
                <a16:creationId xmlns:a16="http://schemas.microsoft.com/office/drawing/2014/main" id="{C05EBBFB-C1DA-45D0-BA88-D73B8C7EA2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1C56692-0D03-4357-8233-0AAAB7F864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051063-FDB9-4CA0-9AE0-2F62F7FE3B67}" type="slidenum">
              <a:rPr lang="en-US" smtClean="0"/>
              <a:t>‹#›</a:t>
            </a:fld>
            <a:endParaRPr lang="en-US" dirty="0"/>
          </a:p>
        </p:txBody>
      </p:sp>
    </p:spTree>
    <p:extLst>
      <p:ext uri="{BB962C8B-B14F-4D97-AF65-F5344CB8AC3E}">
        <p14:creationId xmlns:p14="http://schemas.microsoft.com/office/powerpoint/2010/main" val="101630692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2514152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178981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300863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400162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299573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4151832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138289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3722728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153114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3610755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51CB50-611E-4752-8C0C-FB713132B2FE}" type="datetimeFigureOut">
              <a:rPr lang="en-US" smtClean="0"/>
              <a:t>10/18/2017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52FE74-B745-4A07-A8CB-62C17C35FD79}" type="slidenum">
              <a:rPr lang="en-US" smtClean="0"/>
              <a:t>‹#›</a:t>
            </a:fld>
            <a:endParaRPr lang="en-US" dirty="0"/>
          </a:p>
        </p:txBody>
      </p:sp>
    </p:spTree>
    <p:extLst>
      <p:ext uri="{BB962C8B-B14F-4D97-AF65-F5344CB8AC3E}">
        <p14:creationId xmlns:p14="http://schemas.microsoft.com/office/powerpoint/2010/main" val="190081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ttp://www.harrellandharrell.com/media/pcon/bannerlanding-truck04-1900x500_img_15.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6776" r="48078"/>
          <a:stretch/>
        </p:blipFill>
        <p:spPr bwMode="auto">
          <a:xfrm>
            <a:off x="-15241" y="0"/>
            <a:ext cx="915924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1CB50-611E-4752-8C0C-FB713132B2FE}" type="datetimeFigureOut">
              <a:rPr lang="en-US" smtClean="0"/>
              <a:t>10/18/2017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2FE74-B745-4A07-A8CB-62C17C35FD79}" type="slidenum">
              <a:rPr lang="en-US" smtClean="0"/>
              <a:t>‹#›</a:t>
            </a:fld>
            <a:endParaRPr lang="en-US" dirty="0"/>
          </a:p>
        </p:txBody>
      </p:sp>
    </p:spTree>
    <p:extLst>
      <p:ext uri="{BB962C8B-B14F-4D97-AF65-F5344CB8AC3E}">
        <p14:creationId xmlns:p14="http://schemas.microsoft.com/office/powerpoint/2010/main" val="2958839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6469-3F35-441A-B7FF-FF07877A81B8}"/>
              </a:ext>
            </a:extLst>
          </p:cNvPr>
          <p:cNvSpPr>
            <a:spLocks noGrp="1"/>
          </p:cNvSpPr>
          <p:nvPr>
            <p:ph type="ctrTitle"/>
          </p:nvPr>
        </p:nvSpPr>
        <p:spPr>
          <a:xfrm>
            <a:off x="685800" y="2359025"/>
            <a:ext cx="7772400" cy="1470025"/>
          </a:xfrm>
        </p:spPr>
        <p:txBody>
          <a:bodyPr>
            <a:noAutofit/>
          </a:bodyPr>
          <a:lstStyle/>
          <a:p>
            <a:r>
              <a:rPr lang="en-US" sz="6000" dirty="0"/>
              <a:t>Mobility Performance Measures Program</a:t>
            </a:r>
          </a:p>
        </p:txBody>
      </p:sp>
      <p:sp>
        <p:nvSpPr>
          <p:cNvPr id="3" name="Subtitle 2">
            <a:extLst>
              <a:ext uri="{FF2B5EF4-FFF2-40B4-BE49-F238E27FC236}">
                <a16:creationId xmlns:a16="http://schemas.microsoft.com/office/drawing/2014/main" id="{662FB2E2-9A9D-45E6-92F7-7A9FA7C561AB}"/>
              </a:ext>
            </a:extLst>
          </p:cNvPr>
          <p:cNvSpPr>
            <a:spLocks noGrp="1"/>
          </p:cNvSpPr>
          <p:nvPr>
            <p:ph type="subTitle" idx="1"/>
          </p:nvPr>
        </p:nvSpPr>
        <p:spPr>
          <a:xfrm>
            <a:off x="1371600" y="4114800"/>
            <a:ext cx="6400800" cy="1752600"/>
          </a:xfrm>
        </p:spPr>
        <p:txBody>
          <a:bodyPr/>
          <a:lstStyle/>
          <a:p>
            <a:r>
              <a:rPr lang="en-US" dirty="0">
                <a:solidFill>
                  <a:schemeClr val="bg1"/>
                </a:solidFill>
              </a:rPr>
              <a:t>2017 AMPO Annual Meeting</a:t>
            </a:r>
          </a:p>
        </p:txBody>
      </p:sp>
      <p:pic>
        <p:nvPicPr>
          <p:cNvPr id="5" name="Picture 4" descr="A picture containing object&#10;&#10;Description generated with very high confidence">
            <a:extLst>
              <a:ext uri="{FF2B5EF4-FFF2-40B4-BE49-F238E27FC236}">
                <a16:creationId xmlns:a16="http://schemas.microsoft.com/office/drawing/2014/main" id="{FBB8E181-BB9C-4BA4-959E-CABBF7CB5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387" y="6063322"/>
            <a:ext cx="2079226" cy="794678"/>
          </a:xfrm>
          <a:prstGeom prst="rect">
            <a:avLst/>
          </a:prstGeom>
        </p:spPr>
      </p:pic>
      <p:pic>
        <p:nvPicPr>
          <p:cNvPr id="9" name="Picture 6">
            <a:extLst>
              <a:ext uri="{FF2B5EF4-FFF2-40B4-BE49-F238E27FC236}">
                <a16:creationId xmlns:a16="http://schemas.microsoft.com/office/drawing/2014/main" id="{EC8DAED0-2551-4598-9B7E-D1D12B7BB7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4896"/>
            <a:ext cx="5114288" cy="211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89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78D0C54-9FCC-4079-9DA2-22457DC63DC6}"/>
              </a:ext>
            </a:extLst>
          </p:cNvPr>
          <p:cNvSpPr>
            <a:spLocks noGrp="1"/>
          </p:cNvSpPr>
          <p:nvPr>
            <p:ph sz="half" idx="2"/>
          </p:nvPr>
        </p:nvSpPr>
        <p:spPr>
          <a:xfrm>
            <a:off x="5029200" y="0"/>
            <a:ext cx="3657600" cy="6060918"/>
          </a:xfrm>
        </p:spPr>
        <p:txBody>
          <a:bodyPr/>
          <a:lstStyle/>
          <a:p>
            <a:endParaRPr lang="en-US" dirty="0"/>
          </a:p>
          <a:p>
            <a:pPr marL="0" indent="0">
              <a:buNone/>
            </a:pPr>
            <a:r>
              <a:rPr lang="en-US" dirty="0"/>
              <a:t>	FHWA measures	</a:t>
            </a:r>
          </a:p>
          <a:p>
            <a:r>
              <a:rPr lang="en-US" dirty="0"/>
              <a:t>LOTTR</a:t>
            </a:r>
          </a:p>
          <a:p>
            <a:r>
              <a:rPr lang="en-US" dirty="0"/>
              <a:t>TTTR</a:t>
            </a:r>
          </a:p>
          <a:p>
            <a:r>
              <a:rPr lang="en-US" dirty="0"/>
              <a:t>Resiliency (?)</a:t>
            </a:r>
          </a:p>
          <a:p>
            <a:r>
              <a:rPr lang="en-US" dirty="0"/>
              <a:t>Air-quality emissions</a:t>
            </a:r>
          </a:p>
          <a:p>
            <a:endParaRPr lang="en-US" dirty="0"/>
          </a:p>
          <a:p>
            <a:pPr lvl="1"/>
            <a:r>
              <a:rPr lang="en-US" sz="2800" dirty="0"/>
              <a:t>New data sources</a:t>
            </a:r>
          </a:p>
          <a:p>
            <a:pPr lvl="1"/>
            <a:endParaRPr lang="en-US" sz="2800" dirty="0"/>
          </a:p>
          <a:p>
            <a:r>
              <a:rPr lang="en-US" sz="3200" dirty="0"/>
              <a:t>Probe vehicle data</a:t>
            </a:r>
          </a:p>
          <a:p>
            <a:endParaRPr lang="en-US" dirty="0"/>
          </a:p>
        </p:txBody>
      </p:sp>
      <p:pic>
        <p:nvPicPr>
          <p:cNvPr id="10" name="Picture 9">
            <a:extLst>
              <a:ext uri="{FF2B5EF4-FFF2-40B4-BE49-F238E27FC236}">
                <a16:creationId xmlns:a16="http://schemas.microsoft.com/office/drawing/2014/main" id="{AFD0A291-5F9E-4E4A-BC30-36BF84A2FEC6}"/>
              </a:ext>
            </a:extLst>
          </p:cNvPr>
          <p:cNvPicPr>
            <a:picLocks noChangeAspect="1"/>
          </p:cNvPicPr>
          <p:nvPr/>
        </p:nvPicPr>
        <p:blipFill rotWithShape="1">
          <a:blip r:embed="rId2"/>
          <a:srcRect t="7778" b="6666"/>
          <a:stretch/>
        </p:blipFill>
        <p:spPr>
          <a:xfrm>
            <a:off x="127764" y="533399"/>
            <a:ext cx="4672836" cy="6048219"/>
          </a:xfrm>
          <a:prstGeom prst="rect">
            <a:avLst/>
          </a:prstGeom>
        </p:spPr>
      </p:pic>
      <p:sp>
        <p:nvSpPr>
          <p:cNvPr id="11" name="Plus Sign 10">
            <a:extLst>
              <a:ext uri="{FF2B5EF4-FFF2-40B4-BE49-F238E27FC236}">
                <a16:creationId xmlns:a16="http://schemas.microsoft.com/office/drawing/2014/main" id="{1FD3D429-CCE8-4BB8-89D8-9B289CDEF1BD}"/>
              </a:ext>
            </a:extLst>
          </p:cNvPr>
          <p:cNvSpPr/>
          <p:nvPr/>
        </p:nvSpPr>
        <p:spPr>
          <a:xfrm>
            <a:off x="4724400" y="76200"/>
            <a:ext cx="1295400" cy="1371600"/>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lus Sign 11">
            <a:extLst>
              <a:ext uri="{FF2B5EF4-FFF2-40B4-BE49-F238E27FC236}">
                <a16:creationId xmlns:a16="http://schemas.microsoft.com/office/drawing/2014/main" id="{5A391898-2291-4745-8BF5-84CDE4B33D1B}"/>
              </a:ext>
            </a:extLst>
          </p:cNvPr>
          <p:cNvSpPr/>
          <p:nvPr/>
        </p:nvSpPr>
        <p:spPr>
          <a:xfrm>
            <a:off x="4648200" y="3597116"/>
            <a:ext cx="1295400" cy="1371600"/>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CC370ED-E4AF-4D2D-A4F3-BE9BCEF96CD1}"/>
              </a:ext>
            </a:extLst>
          </p:cNvPr>
          <p:cNvSpPr txBox="1"/>
          <p:nvPr/>
        </p:nvSpPr>
        <p:spPr>
          <a:xfrm>
            <a:off x="6705600" y="5534561"/>
            <a:ext cx="3352800" cy="1323439"/>
          </a:xfrm>
          <a:prstGeom prst="rect">
            <a:avLst/>
          </a:prstGeom>
          <a:noFill/>
        </p:spPr>
        <p:txBody>
          <a:bodyPr wrap="square" rtlCol="0">
            <a:spAutoFit/>
          </a:bodyPr>
          <a:lstStyle/>
          <a:p>
            <a:r>
              <a:rPr lang="en-US" sz="8000" b="1" dirty="0">
                <a:solidFill>
                  <a:schemeClr val="bg1"/>
                </a:solidFill>
              </a:rPr>
              <a:t>2018</a:t>
            </a:r>
          </a:p>
        </p:txBody>
      </p:sp>
    </p:spTree>
    <p:extLst>
      <p:ext uri="{BB962C8B-B14F-4D97-AF65-F5344CB8AC3E}">
        <p14:creationId xmlns:p14="http://schemas.microsoft.com/office/powerpoint/2010/main" val="4096320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DBFA-57B6-4C86-AD9F-53A50B6F6465}"/>
              </a:ext>
            </a:extLst>
          </p:cNvPr>
          <p:cNvSpPr>
            <a:spLocks noGrp="1"/>
          </p:cNvSpPr>
          <p:nvPr>
            <p:ph type="title"/>
          </p:nvPr>
        </p:nvSpPr>
        <p:spPr>
          <a:xfrm>
            <a:off x="457200" y="0"/>
            <a:ext cx="8229600" cy="762000"/>
          </a:xfrm>
        </p:spPr>
        <p:txBody>
          <a:bodyPr>
            <a:normAutofit/>
          </a:bodyPr>
          <a:lstStyle/>
          <a:p>
            <a:r>
              <a:rPr lang="en-US" dirty="0"/>
              <a:t>2017 Report</a:t>
            </a:r>
          </a:p>
        </p:txBody>
      </p:sp>
      <p:pic>
        <p:nvPicPr>
          <p:cNvPr id="7" name="Content Placeholder 6" descr="A screenshot of a social media post&#10;&#10;Description generated with very high confidence">
            <a:extLst>
              <a:ext uri="{FF2B5EF4-FFF2-40B4-BE49-F238E27FC236}">
                <a16:creationId xmlns:a16="http://schemas.microsoft.com/office/drawing/2014/main" id="{FC7043E8-F89D-4BF0-B2DA-B8D0EB838F1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06636" y="762000"/>
            <a:ext cx="4475018" cy="5791200"/>
          </a:xfrm>
        </p:spPr>
      </p:pic>
      <p:pic>
        <p:nvPicPr>
          <p:cNvPr id="9" name="Content Placeholder 8" descr="A screenshot of a cell phone screen with text&#10;&#10;Description generated with high confidence">
            <a:extLst>
              <a:ext uri="{FF2B5EF4-FFF2-40B4-BE49-F238E27FC236}">
                <a16:creationId xmlns:a16="http://schemas.microsoft.com/office/drawing/2014/main" id="{BF1B0544-768C-43D8-A1F9-49BCA0183CF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346" y="762000"/>
            <a:ext cx="4475018" cy="5791200"/>
          </a:xfrm>
        </p:spPr>
      </p:pic>
    </p:spTree>
    <p:extLst>
      <p:ext uri="{BB962C8B-B14F-4D97-AF65-F5344CB8AC3E}">
        <p14:creationId xmlns:p14="http://schemas.microsoft.com/office/powerpoint/2010/main" val="915660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AXW00\JAX-Office\Graphics\Traffic\Traffic on I-95.JPG"/>
          <p:cNvPicPr>
            <a:picLocks noChangeAspect="1" noChangeArrowheads="1"/>
          </p:cNvPicPr>
          <p:nvPr/>
        </p:nvPicPr>
        <p:blipFill rotWithShape="1">
          <a:blip r:embed="rId2">
            <a:extLst>
              <a:ext uri="{28A0092B-C50C-407E-A947-70E740481C1C}">
                <a14:useLocalDpi xmlns:a14="http://schemas.microsoft.com/office/drawing/2010/main" val="0"/>
              </a:ext>
            </a:extLst>
          </a:blip>
          <a:srcRect l="23659"/>
          <a:stretch/>
        </p:blipFill>
        <p:spPr bwMode="auto">
          <a:xfrm>
            <a:off x="-15241" y="0"/>
            <a:ext cx="91592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16" t="4750" b="56264"/>
          <a:stretch/>
        </p:blipFill>
        <p:spPr bwMode="auto">
          <a:xfrm>
            <a:off x="11734800" y="1909305"/>
            <a:ext cx="8010009" cy="148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1" y="2743200"/>
            <a:ext cx="9144000" cy="13716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Vehicle-miles increased by </a:t>
            </a:r>
            <a:r>
              <a:rPr lang="en-US" sz="5600" b="1" dirty="0"/>
              <a:t>8%</a:t>
            </a:r>
            <a:r>
              <a:rPr lang="en-US" sz="3600" dirty="0"/>
              <a:t>.</a:t>
            </a:r>
          </a:p>
        </p:txBody>
      </p:sp>
    </p:spTree>
    <p:extLst>
      <p:ext uri="{BB962C8B-B14F-4D97-AF65-F5344CB8AC3E}">
        <p14:creationId xmlns:p14="http://schemas.microsoft.com/office/powerpoint/2010/main" val="40900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harrellandharrell.com/media/pcon/bannerlanding-truck04-1900x500_img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76" r="48078"/>
          <a:stretch/>
        </p:blipFill>
        <p:spPr bwMode="auto">
          <a:xfrm>
            <a:off x="-15241" y="0"/>
            <a:ext cx="91592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njuredbytrucker.com/wp-content/uploads/2016/04/clearwater-truck-accident-driver-company-liability.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72" b="2174"/>
          <a:stretch/>
        </p:blipFill>
        <p:spPr bwMode="auto">
          <a:xfrm>
            <a:off x="10820400" y="4572000"/>
            <a:ext cx="9172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2422823"/>
            <a:ext cx="9144001" cy="201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1" y="2743200"/>
            <a:ext cx="9144000" cy="13716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Truck-miles increased </a:t>
            </a:r>
            <a:r>
              <a:rPr lang="en-US" sz="5600" b="1" dirty="0"/>
              <a:t>21%</a:t>
            </a:r>
            <a:r>
              <a:rPr lang="en-US" sz="3600" dirty="0"/>
              <a:t>.</a:t>
            </a:r>
          </a:p>
        </p:txBody>
      </p:sp>
    </p:spTree>
    <p:extLst>
      <p:ext uri="{BB962C8B-B14F-4D97-AF65-F5344CB8AC3E}">
        <p14:creationId xmlns:p14="http://schemas.microsoft.com/office/powerpoint/2010/main" val="236194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ship in a body of water&#10;&#10;Description generated with very high confidence">
            <a:extLst>
              <a:ext uri="{FF2B5EF4-FFF2-40B4-BE49-F238E27FC236}">
                <a16:creationId xmlns:a16="http://schemas.microsoft.com/office/drawing/2014/main" id="{9B20DBD8-3595-4E37-AC68-B3BAD9CB5834}"/>
              </a:ext>
            </a:extLst>
          </p:cNvPr>
          <p:cNvPicPr>
            <a:picLocks noChangeAspect="1"/>
          </p:cNvPicPr>
          <p:nvPr/>
        </p:nvPicPr>
        <p:blipFill rotWithShape="1">
          <a:blip r:embed="rId2">
            <a:extLst>
              <a:ext uri="{28A0092B-C50C-407E-A947-70E740481C1C}">
                <a14:useLocalDpi xmlns:a14="http://schemas.microsoft.com/office/drawing/2010/main" val="0"/>
              </a:ext>
            </a:extLst>
          </a:blip>
          <a:srcRect l="30317"/>
          <a:stretch/>
        </p:blipFill>
        <p:spPr>
          <a:xfrm>
            <a:off x="0" y="0"/>
            <a:ext cx="9128759" cy="6858001"/>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953000"/>
            <a:ext cx="79629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1" y="2743200"/>
            <a:ext cx="9144000" cy="13716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Port tonnage is up </a:t>
            </a:r>
            <a:r>
              <a:rPr lang="en-US" sz="5600" b="1" dirty="0"/>
              <a:t>8%</a:t>
            </a:r>
            <a:r>
              <a:rPr lang="en-US" sz="3600" b="1" dirty="0"/>
              <a:t>.</a:t>
            </a:r>
            <a:endParaRPr lang="en-US" sz="3600" dirty="0"/>
          </a:p>
        </p:txBody>
      </p:sp>
    </p:spTree>
    <p:extLst>
      <p:ext uri="{BB962C8B-B14F-4D97-AF65-F5344CB8AC3E}">
        <p14:creationId xmlns:p14="http://schemas.microsoft.com/office/powerpoint/2010/main" val="376246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7920874-5F27-466E-B329-4E6857281C43}"/>
              </a:ext>
            </a:extLst>
          </p:cNvPr>
          <p:cNvGraphicFramePr/>
          <p:nvPr>
            <p:extLst>
              <p:ext uri="{D42A27DB-BD31-4B8C-83A1-F6EECF244321}">
                <p14:modId xmlns:p14="http://schemas.microsoft.com/office/powerpoint/2010/main" val="1903703960"/>
              </p:ext>
            </p:extLst>
          </p:nvPr>
        </p:nvGraphicFramePr>
        <p:xfrm>
          <a:off x="0" y="1417639"/>
          <a:ext cx="9144000" cy="489108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Gross Regional Product and VMT</a:t>
            </a:r>
          </a:p>
        </p:txBody>
      </p:sp>
      <p:sp>
        <p:nvSpPr>
          <p:cNvPr id="4" name="TextBox 3">
            <a:extLst>
              <a:ext uri="{FF2B5EF4-FFF2-40B4-BE49-F238E27FC236}">
                <a16:creationId xmlns:a16="http://schemas.microsoft.com/office/drawing/2014/main" id="{B2BF7875-DCA8-471E-90D6-03909F084E94}"/>
              </a:ext>
            </a:extLst>
          </p:cNvPr>
          <p:cNvSpPr txBox="1"/>
          <p:nvPr/>
        </p:nvSpPr>
        <p:spPr>
          <a:xfrm>
            <a:off x="1524000" y="2209800"/>
            <a:ext cx="3349058" cy="646331"/>
          </a:xfrm>
          <a:prstGeom prst="rect">
            <a:avLst/>
          </a:prstGeom>
          <a:noFill/>
        </p:spPr>
        <p:txBody>
          <a:bodyPr wrap="none" rtlCol="0">
            <a:spAutoFit/>
          </a:bodyPr>
          <a:lstStyle/>
          <a:p>
            <a:r>
              <a:rPr lang="en-US" sz="3600" b="1" dirty="0">
                <a:solidFill>
                  <a:schemeClr val="tx2"/>
                </a:solidFill>
              </a:rPr>
              <a:t>18% </a:t>
            </a:r>
            <a:r>
              <a:rPr lang="en-US" sz="2800" dirty="0">
                <a:solidFill>
                  <a:schemeClr val="tx2"/>
                </a:solidFill>
              </a:rPr>
              <a:t>Increase in GRP</a:t>
            </a:r>
          </a:p>
        </p:txBody>
      </p:sp>
    </p:spTree>
    <p:extLst>
      <p:ext uri="{BB962C8B-B14F-4D97-AF65-F5344CB8AC3E}">
        <p14:creationId xmlns:p14="http://schemas.microsoft.com/office/powerpoint/2010/main" val="104431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7633" t="10284" r="15196" b="3219"/>
          <a:stretch/>
        </p:blipFill>
        <p:spPr bwMode="auto">
          <a:xfrm>
            <a:off x="-15241"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953000"/>
            <a:ext cx="79629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1" y="2667000"/>
            <a:ext cx="9144000" cy="16764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Transit ridership is up </a:t>
            </a:r>
            <a:r>
              <a:rPr lang="en-US" sz="5600" b="1" dirty="0"/>
              <a:t>16%</a:t>
            </a:r>
            <a:r>
              <a:rPr lang="en-US" sz="3600" dirty="0"/>
              <a:t> </a:t>
            </a:r>
          </a:p>
          <a:p>
            <a:pPr algn="ctr"/>
            <a:r>
              <a:rPr lang="en-US" sz="3600" dirty="0"/>
              <a:t>and </a:t>
            </a:r>
            <a:r>
              <a:rPr lang="en-US" sz="5600" b="1" dirty="0"/>
              <a:t>43%</a:t>
            </a:r>
            <a:r>
              <a:rPr lang="en-US" sz="3600" dirty="0"/>
              <a:t> since 2008.</a:t>
            </a:r>
          </a:p>
        </p:txBody>
      </p:sp>
    </p:spTree>
    <p:extLst>
      <p:ext uri="{BB962C8B-B14F-4D97-AF65-F5344CB8AC3E}">
        <p14:creationId xmlns:p14="http://schemas.microsoft.com/office/powerpoint/2010/main" val="3994629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static.pexels.com/photos/989/fashion-man-person-h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50" y="-457200"/>
            <a:ext cx="109728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400" y="1828800"/>
            <a:ext cx="78867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1" y="2743200"/>
            <a:ext cx="9144000" cy="13716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Delays increased by </a:t>
            </a:r>
            <a:r>
              <a:rPr lang="en-US" sz="5600" b="1" dirty="0">
                <a:solidFill>
                  <a:schemeClr val="bg1"/>
                </a:solidFill>
              </a:rPr>
              <a:t>11.5%</a:t>
            </a:r>
            <a:r>
              <a:rPr lang="en-US" sz="3600" dirty="0"/>
              <a:t>.</a:t>
            </a:r>
          </a:p>
        </p:txBody>
      </p:sp>
    </p:spTree>
    <p:extLst>
      <p:ext uri="{BB962C8B-B14F-4D97-AF65-F5344CB8AC3E}">
        <p14:creationId xmlns:p14="http://schemas.microsoft.com/office/powerpoint/2010/main" val="3014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1000" y="2707532"/>
            <a:ext cx="3200400" cy="1828800"/>
          </a:xfrm>
          <a:prstGeom prst="wedgeRoundRectCallout">
            <a:avLst>
              <a:gd name="adj1" fmla="val 60930"/>
              <a:gd name="adj2" fmla="val -23670"/>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have to be at work at 8 am.  My trip usually takes about 20 minutes but I leave at 7:30 am to ensure I arrive on time.</a:t>
            </a:r>
          </a:p>
        </p:txBody>
      </p:sp>
      <p:pic>
        <p:nvPicPr>
          <p:cNvPr id="9218" name="Picture 2" descr="http://cdn.karatebyjesse.com/wp-content/uploads/2013/07/angry_person.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2743200"/>
            <a:ext cx="5943600" cy="397645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static.pexels.com/photos/33488/navigation-car-drive-ro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0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62000"/>
            <a:ext cx="9144000" cy="13716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Corridor reliability</a:t>
            </a:r>
          </a:p>
        </p:txBody>
      </p:sp>
    </p:spTree>
    <p:extLst>
      <p:ext uri="{BB962C8B-B14F-4D97-AF65-F5344CB8AC3E}">
        <p14:creationId xmlns:p14="http://schemas.microsoft.com/office/powerpoint/2010/main" val="2060235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0E5A20D-5552-4C5E-A2F6-F7A9D5319918}"/>
              </a:ext>
            </a:extLst>
          </p:cNvPr>
          <p:cNvGraphicFramePr>
            <a:graphicFrameLocks/>
          </p:cNvGraphicFramePr>
          <p:nvPr>
            <p:extLst>
              <p:ext uri="{D42A27DB-BD31-4B8C-83A1-F6EECF244321}">
                <p14:modId xmlns:p14="http://schemas.microsoft.com/office/powerpoint/2010/main" val="149536533"/>
              </p:ext>
            </p:extLst>
          </p:nvPr>
        </p:nvGraphicFramePr>
        <p:xfrm>
          <a:off x="-6485" y="1295400"/>
          <a:ext cx="91440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20CBEA90-EE91-4E98-9D0C-CF4C36ED4DBD}"/>
              </a:ext>
            </a:extLst>
          </p:cNvPr>
          <p:cNvSpPr>
            <a:spLocks noGrp="1"/>
          </p:cNvSpPr>
          <p:nvPr>
            <p:ph type="title"/>
          </p:nvPr>
        </p:nvSpPr>
        <p:spPr/>
        <p:txBody>
          <a:bodyPr/>
          <a:lstStyle/>
          <a:p>
            <a:r>
              <a:rPr lang="en-US" dirty="0"/>
              <a:t>Speed by time of day</a:t>
            </a:r>
          </a:p>
        </p:txBody>
      </p:sp>
      <p:sp>
        <p:nvSpPr>
          <p:cNvPr id="4" name="TextBox 3">
            <a:extLst>
              <a:ext uri="{FF2B5EF4-FFF2-40B4-BE49-F238E27FC236}">
                <a16:creationId xmlns:a16="http://schemas.microsoft.com/office/drawing/2014/main" id="{DEB6B424-2D55-4029-98AE-DAF1FA161576}"/>
              </a:ext>
            </a:extLst>
          </p:cNvPr>
          <p:cNvSpPr txBox="1"/>
          <p:nvPr/>
        </p:nvSpPr>
        <p:spPr>
          <a:xfrm>
            <a:off x="6858000" y="3593068"/>
            <a:ext cx="2000035" cy="369332"/>
          </a:xfrm>
          <a:prstGeom prst="rect">
            <a:avLst/>
          </a:prstGeom>
          <a:noFill/>
        </p:spPr>
        <p:txBody>
          <a:bodyPr wrap="none" rtlCol="0">
            <a:spAutoFit/>
          </a:bodyPr>
          <a:lstStyle/>
          <a:p>
            <a:r>
              <a:rPr lang="en-US" dirty="0">
                <a:solidFill>
                  <a:schemeClr val="accent4"/>
                </a:solidFill>
              </a:rPr>
              <a:t>Reliable speed = 45</a:t>
            </a:r>
          </a:p>
        </p:txBody>
      </p:sp>
    </p:spTree>
    <p:extLst>
      <p:ext uri="{BB962C8B-B14F-4D97-AF65-F5344CB8AC3E}">
        <p14:creationId xmlns:p14="http://schemas.microsoft.com/office/powerpoint/2010/main" val="275645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D699-7BF6-414B-B20D-EB350888C5B5}"/>
              </a:ext>
            </a:extLst>
          </p:cNvPr>
          <p:cNvSpPr>
            <a:spLocks noGrp="1"/>
          </p:cNvSpPr>
          <p:nvPr>
            <p:ph type="ctrTitle"/>
          </p:nvPr>
        </p:nvSpPr>
        <p:spPr>
          <a:xfrm>
            <a:off x="685800" y="2514600"/>
            <a:ext cx="7772400" cy="1470025"/>
          </a:xfrm>
        </p:spPr>
        <p:txBody>
          <a:bodyPr>
            <a:noAutofit/>
          </a:bodyPr>
          <a:lstStyle/>
          <a:p>
            <a:r>
              <a:rPr lang="en-US" sz="6000" i="1" dirty="0"/>
              <a:t>The ease with which people and goods move throughout the region.</a:t>
            </a:r>
            <a:endParaRPr lang="en-US" sz="6000" dirty="0"/>
          </a:p>
        </p:txBody>
      </p:sp>
    </p:spTree>
    <p:extLst>
      <p:ext uri="{BB962C8B-B14F-4D97-AF65-F5344CB8AC3E}">
        <p14:creationId xmlns:p14="http://schemas.microsoft.com/office/powerpoint/2010/main" val="80924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838200"/>
            <a:ext cx="9076764" cy="5373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208E554-2249-4DC9-B7D2-68194C516DCB}"/>
              </a:ext>
            </a:extLst>
          </p:cNvPr>
          <p:cNvSpPr txBox="1"/>
          <p:nvPr/>
        </p:nvSpPr>
        <p:spPr>
          <a:xfrm>
            <a:off x="228600" y="6324600"/>
            <a:ext cx="3750982" cy="369332"/>
          </a:xfrm>
          <a:prstGeom prst="rect">
            <a:avLst/>
          </a:prstGeom>
          <a:noFill/>
        </p:spPr>
        <p:txBody>
          <a:bodyPr wrap="square" rtlCol="0">
            <a:spAutoFit/>
          </a:bodyPr>
          <a:lstStyle/>
          <a:p>
            <a:r>
              <a:rPr lang="en-US" dirty="0">
                <a:solidFill>
                  <a:schemeClr val="bg1"/>
                </a:solidFill>
              </a:rPr>
              <a:t>2015 Data</a:t>
            </a:r>
          </a:p>
        </p:txBody>
      </p:sp>
    </p:spTree>
    <p:extLst>
      <p:ext uri="{BB962C8B-B14F-4D97-AF65-F5344CB8AC3E}">
        <p14:creationId xmlns:p14="http://schemas.microsoft.com/office/powerpoint/2010/main" val="4191620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AF3EA33-42F8-42F4-87E5-08EB7C94EDD6}"/>
              </a:ext>
            </a:extLst>
          </p:cNvPr>
          <p:cNvGraphicFramePr>
            <a:graphicFrameLocks noGrp="1"/>
          </p:cNvGraphicFramePr>
          <p:nvPr>
            <p:extLst>
              <p:ext uri="{D42A27DB-BD31-4B8C-83A1-F6EECF244321}">
                <p14:modId xmlns:p14="http://schemas.microsoft.com/office/powerpoint/2010/main" val="659355145"/>
              </p:ext>
            </p:extLst>
          </p:nvPr>
        </p:nvGraphicFramePr>
        <p:xfrm>
          <a:off x="0" y="701041"/>
          <a:ext cx="9144000" cy="554736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674564875"/>
                    </a:ext>
                  </a:extLst>
                </a:gridCol>
                <a:gridCol w="4572000">
                  <a:extLst>
                    <a:ext uri="{9D8B030D-6E8A-4147-A177-3AD203B41FA5}">
                      <a16:colId xmlns:a16="http://schemas.microsoft.com/office/drawing/2014/main" val="3680107312"/>
                    </a:ext>
                  </a:extLst>
                </a:gridCol>
              </a:tblGrid>
              <a:tr h="1170214">
                <a:tc>
                  <a:txBody>
                    <a:bodyPr/>
                    <a:lstStyle/>
                    <a:p>
                      <a:pPr algn="ctr"/>
                      <a:r>
                        <a:rPr lang="en-US" sz="4000" dirty="0"/>
                        <a:t>Measure</a:t>
                      </a:r>
                    </a:p>
                  </a:txBody>
                  <a:tcPr/>
                </a:tc>
                <a:tc>
                  <a:txBody>
                    <a:bodyPr/>
                    <a:lstStyle/>
                    <a:p>
                      <a:pPr algn="ctr"/>
                      <a:r>
                        <a:rPr lang="en-US" sz="4000" dirty="0"/>
                        <a:t>Peak</a:t>
                      </a:r>
                    </a:p>
                    <a:p>
                      <a:pPr algn="ctr"/>
                      <a:r>
                        <a:rPr lang="en-US" sz="4000" dirty="0"/>
                        <a:t>6-10 am</a:t>
                      </a:r>
                    </a:p>
                  </a:txBody>
                  <a:tcPr/>
                </a:tc>
                <a:extLst>
                  <a:ext uri="{0D108BD9-81ED-4DB2-BD59-A6C34878D82A}">
                    <a16:rowId xmlns:a16="http://schemas.microsoft.com/office/drawing/2014/main" val="135592210"/>
                  </a:ext>
                </a:extLst>
              </a:tr>
              <a:tr h="1006929">
                <a:tc>
                  <a:txBody>
                    <a:bodyPr/>
                    <a:lstStyle/>
                    <a:p>
                      <a:r>
                        <a:rPr lang="en-US" sz="4000" dirty="0"/>
                        <a:t>On-time reliability</a:t>
                      </a:r>
                    </a:p>
                    <a:p>
                      <a:r>
                        <a:rPr lang="en-US" sz="2800" dirty="0"/>
                        <a:t>% travel at 45 mph &gt;</a:t>
                      </a:r>
                    </a:p>
                  </a:txBody>
                  <a:tcPr/>
                </a:tc>
                <a:tc>
                  <a:txBody>
                    <a:bodyPr/>
                    <a:lstStyle/>
                    <a:p>
                      <a:pPr algn="ctr"/>
                      <a:r>
                        <a:rPr lang="en-US" sz="4000" dirty="0"/>
                        <a:t>89%</a:t>
                      </a:r>
                    </a:p>
                  </a:txBody>
                  <a:tcPr anchor="ctr"/>
                </a:tc>
                <a:extLst>
                  <a:ext uri="{0D108BD9-81ED-4DB2-BD59-A6C34878D82A}">
                    <a16:rowId xmlns:a16="http://schemas.microsoft.com/office/drawing/2014/main" val="3020731073"/>
                  </a:ext>
                </a:extLst>
              </a:tr>
              <a:tr h="1387929">
                <a:tc>
                  <a:txBody>
                    <a:bodyPr/>
                    <a:lstStyle/>
                    <a:p>
                      <a:r>
                        <a:rPr lang="en-US" sz="4000" dirty="0"/>
                        <a:t>LOTTR </a:t>
                      </a:r>
                    </a:p>
                    <a:p>
                      <a:r>
                        <a:rPr lang="en-US" sz="2800" u="sng" dirty="0"/>
                        <a:t>80</a:t>
                      </a:r>
                      <a:r>
                        <a:rPr lang="en-US" sz="2800" u="sng" baseline="30000" dirty="0"/>
                        <a:t>th</a:t>
                      </a:r>
                      <a:r>
                        <a:rPr lang="en-US" sz="2800" u="sng" dirty="0"/>
                        <a:t>-percentile</a:t>
                      </a:r>
                      <a:r>
                        <a:rPr lang="en-US" sz="2800" u="none" dirty="0"/>
                        <a:t> = </a:t>
                      </a:r>
                      <a:r>
                        <a:rPr lang="en-US" sz="2800" u="sng" dirty="0"/>
                        <a:t>952 </a:t>
                      </a:r>
                      <a:r>
                        <a:rPr lang="en-US" sz="2800" u="none" dirty="0"/>
                        <a:t>(sec)</a:t>
                      </a:r>
                      <a:endParaRPr lang="en-US" sz="2800" u="sng" dirty="0"/>
                    </a:p>
                    <a:p>
                      <a:r>
                        <a:rPr lang="en-US" sz="2800" u="none" dirty="0"/>
                        <a:t>     median            253</a:t>
                      </a:r>
                      <a:endParaRPr lang="en-US" sz="2800" u="sng" dirty="0"/>
                    </a:p>
                  </a:txBody>
                  <a:tcPr/>
                </a:tc>
                <a:tc>
                  <a:txBody>
                    <a:bodyPr/>
                    <a:lstStyle/>
                    <a:p>
                      <a:pPr algn="ctr"/>
                      <a:r>
                        <a:rPr lang="en-US" sz="4000" dirty="0"/>
                        <a:t>3.76</a:t>
                      </a:r>
                    </a:p>
                  </a:txBody>
                  <a:tcPr anchor="ctr"/>
                </a:tc>
                <a:extLst>
                  <a:ext uri="{0D108BD9-81ED-4DB2-BD59-A6C34878D82A}">
                    <a16:rowId xmlns:a16="http://schemas.microsoft.com/office/drawing/2014/main" val="2572363166"/>
                  </a:ext>
                </a:extLst>
              </a:tr>
              <a:tr h="1387929">
                <a:tc>
                  <a:txBody>
                    <a:bodyPr/>
                    <a:lstStyle/>
                    <a:p>
                      <a:r>
                        <a:rPr lang="en-US" sz="4000" dirty="0"/>
                        <a:t>TTTR</a:t>
                      </a:r>
                    </a:p>
                    <a:p>
                      <a:r>
                        <a:rPr lang="en-US" sz="2800" u="sng" dirty="0"/>
                        <a:t>95</a:t>
                      </a:r>
                      <a:r>
                        <a:rPr lang="en-US" sz="2800" u="sng" baseline="30000" dirty="0"/>
                        <a:t>th</a:t>
                      </a:r>
                      <a:r>
                        <a:rPr lang="en-US" sz="2800" u="sng" dirty="0"/>
                        <a:t>-percentile</a:t>
                      </a:r>
                      <a:r>
                        <a:rPr lang="en-US" sz="2800" u="none" dirty="0"/>
                        <a:t> = </a:t>
                      </a:r>
                      <a:r>
                        <a:rPr lang="en-US" sz="2800" u="sng" dirty="0"/>
                        <a:t>1,541</a:t>
                      </a:r>
                      <a:r>
                        <a:rPr lang="en-US" sz="2800" u="none" dirty="0"/>
                        <a:t> (sec)</a:t>
                      </a:r>
                      <a:endParaRPr lang="en-US" sz="2800" u="sng" dirty="0"/>
                    </a:p>
                    <a:p>
                      <a:r>
                        <a:rPr lang="en-US" sz="2800" u="none" dirty="0"/>
                        <a:t>     median              253 </a:t>
                      </a:r>
                      <a:endParaRPr lang="en-US" sz="2800" u="sng" dirty="0"/>
                    </a:p>
                  </a:txBody>
                  <a:tcPr/>
                </a:tc>
                <a:tc>
                  <a:txBody>
                    <a:bodyPr/>
                    <a:lstStyle/>
                    <a:p>
                      <a:pPr algn="ctr"/>
                      <a:r>
                        <a:rPr lang="en-US" sz="4000" dirty="0"/>
                        <a:t>6.09</a:t>
                      </a:r>
                    </a:p>
                    <a:p>
                      <a:pPr algn="ctr"/>
                      <a:endParaRPr lang="en-US" sz="4000" dirty="0"/>
                    </a:p>
                  </a:txBody>
                  <a:tcPr anchor="ctr"/>
                </a:tc>
                <a:extLst>
                  <a:ext uri="{0D108BD9-81ED-4DB2-BD59-A6C34878D82A}">
                    <a16:rowId xmlns:a16="http://schemas.microsoft.com/office/drawing/2014/main" val="2709080198"/>
                  </a:ext>
                </a:extLst>
              </a:tr>
            </a:tbl>
          </a:graphicData>
        </a:graphic>
      </p:graphicFrame>
      <p:sp>
        <p:nvSpPr>
          <p:cNvPr id="3" name="TextBox 2">
            <a:extLst>
              <a:ext uri="{FF2B5EF4-FFF2-40B4-BE49-F238E27FC236}">
                <a16:creationId xmlns:a16="http://schemas.microsoft.com/office/drawing/2014/main" id="{4B3FCD1D-47BD-4912-97D5-463E2008EC8F}"/>
              </a:ext>
            </a:extLst>
          </p:cNvPr>
          <p:cNvSpPr txBox="1"/>
          <p:nvPr/>
        </p:nvSpPr>
        <p:spPr>
          <a:xfrm>
            <a:off x="228600" y="6324600"/>
            <a:ext cx="3750982" cy="369332"/>
          </a:xfrm>
          <a:prstGeom prst="rect">
            <a:avLst/>
          </a:prstGeom>
          <a:noFill/>
        </p:spPr>
        <p:txBody>
          <a:bodyPr wrap="square" rtlCol="0">
            <a:spAutoFit/>
          </a:bodyPr>
          <a:lstStyle/>
          <a:p>
            <a:r>
              <a:rPr lang="en-US" dirty="0">
                <a:solidFill>
                  <a:schemeClr val="bg1"/>
                </a:solidFill>
              </a:rPr>
              <a:t>2016 Data</a:t>
            </a:r>
          </a:p>
        </p:txBody>
      </p:sp>
    </p:spTree>
    <p:extLst>
      <p:ext uri="{BB962C8B-B14F-4D97-AF65-F5344CB8AC3E}">
        <p14:creationId xmlns:p14="http://schemas.microsoft.com/office/powerpoint/2010/main" val="3911523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axw00\pmwork\JOBS\42535_FCMPO GEC\Techprod\Incident Management\Training Video\Pictures\Wreck Wilson2.jpg">
            <a:extLst>
              <a:ext uri="{FF2B5EF4-FFF2-40B4-BE49-F238E27FC236}">
                <a16:creationId xmlns:a16="http://schemas.microsoft.com/office/drawing/2014/main" id="{E3206126-6A3E-40B8-87DE-5E5781B6591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 t="6300" r="-2649"/>
          <a:stretch/>
        </p:blipFill>
        <p:spPr bwMode="auto">
          <a:xfrm>
            <a:off x="-35668" y="-1"/>
            <a:ext cx="10017868" cy="68683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FDE8739-FF7A-4F28-95D4-B13C7968C1F6}"/>
              </a:ext>
            </a:extLst>
          </p:cNvPr>
          <p:cNvSpPr/>
          <p:nvPr/>
        </p:nvSpPr>
        <p:spPr>
          <a:xfrm>
            <a:off x="-15241" y="2743200"/>
            <a:ext cx="9144000" cy="13716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t>54% </a:t>
            </a:r>
            <a:r>
              <a:rPr lang="en-US" sz="4000" dirty="0"/>
              <a:t>increase in crash rate</a:t>
            </a:r>
          </a:p>
          <a:p>
            <a:pPr algn="ctr"/>
            <a:r>
              <a:rPr lang="en-US" sz="5600" b="1" dirty="0"/>
              <a:t>24% </a:t>
            </a:r>
            <a:r>
              <a:rPr lang="en-US" sz="3600" dirty="0"/>
              <a:t>increase in fatal crashes</a:t>
            </a:r>
          </a:p>
        </p:txBody>
      </p:sp>
    </p:spTree>
    <p:extLst>
      <p:ext uri="{BB962C8B-B14F-4D97-AF65-F5344CB8AC3E}">
        <p14:creationId xmlns:p14="http://schemas.microsoft.com/office/powerpoint/2010/main" val="4241161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jacksonville.com/sites/default/files/imagecache/superphoto/editorial/images/files/editorial/images/additional/108/met_3RoadRangers04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97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2000250"/>
            <a:ext cx="7715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1" y="2743200"/>
            <a:ext cx="9144000" cy="13716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Clearance times longer by </a:t>
            </a:r>
            <a:r>
              <a:rPr lang="en-US" sz="5600" b="1" dirty="0"/>
              <a:t>6 minutes</a:t>
            </a:r>
            <a:r>
              <a:rPr lang="en-US" sz="3600" dirty="0"/>
              <a:t>.</a:t>
            </a:r>
          </a:p>
        </p:txBody>
      </p:sp>
    </p:spTree>
    <p:extLst>
      <p:ext uri="{BB962C8B-B14F-4D97-AF65-F5344CB8AC3E}">
        <p14:creationId xmlns:p14="http://schemas.microsoft.com/office/powerpoint/2010/main" val="613563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5BDD7DAD-06D9-4F64-A3D5-B715CB9536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1" y="2286000"/>
            <a:ext cx="9144000" cy="18288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   Hurricane Matthew					</a:t>
            </a:r>
          </a:p>
        </p:txBody>
      </p:sp>
      <p:sp>
        <p:nvSpPr>
          <p:cNvPr id="4" name="TextBox 3">
            <a:extLst>
              <a:ext uri="{FF2B5EF4-FFF2-40B4-BE49-F238E27FC236}">
                <a16:creationId xmlns:a16="http://schemas.microsoft.com/office/drawing/2014/main" id="{9A86E872-3129-4667-8D1B-04F2F3B9B38F}"/>
              </a:ext>
            </a:extLst>
          </p:cNvPr>
          <p:cNvSpPr txBox="1"/>
          <p:nvPr/>
        </p:nvSpPr>
        <p:spPr>
          <a:xfrm>
            <a:off x="4191000" y="2209800"/>
            <a:ext cx="4828117" cy="1815882"/>
          </a:xfrm>
          <a:prstGeom prst="rect">
            <a:avLst/>
          </a:prstGeom>
          <a:noFill/>
        </p:spPr>
        <p:txBody>
          <a:bodyPr wrap="none" rtlCol="0">
            <a:spAutoFit/>
          </a:bodyPr>
          <a:lstStyle/>
          <a:p>
            <a:r>
              <a:rPr lang="en-US" sz="5600" b="1" dirty="0">
                <a:solidFill>
                  <a:schemeClr val="bg1"/>
                </a:solidFill>
              </a:rPr>
              <a:t>82 miles </a:t>
            </a:r>
            <a:r>
              <a:rPr lang="en-US" sz="3600" dirty="0">
                <a:solidFill>
                  <a:schemeClr val="bg1"/>
                </a:solidFill>
              </a:rPr>
              <a:t>evacuation</a:t>
            </a:r>
          </a:p>
          <a:p>
            <a:r>
              <a:rPr lang="en-US" sz="5600" b="1" dirty="0">
                <a:solidFill>
                  <a:schemeClr val="bg1"/>
                </a:solidFill>
              </a:rPr>
              <a:t>27 miles </a:t>
            </a:r>
            <a:r>
              <a:rPr lang="en-US" sz="3600" dirty="0">
                <a:solidFill>
                  <a:schemeClr val="bg1"/>
                </a:solidFill>
              </a:rPr>
              <a:t>recovery</a:t>
            </a:r>
          </a:p>
        </p:txBody>
      </p:sp>
    </p:spTree>
    <p:extLst>
      <p:ext uri="{BB962C8B-B14F-4D97-AF65-F5344CB8AC3E}">
        <p14:creationId xmlns:p14="http://schemas.microsoft.com/office/powerpoint/2010/main" val="14938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7D724075-D963-44A6-9857-E61005AD054C}"/>
              </a:ext>
            </a:extLst>
          </p:cNvPr>
          <p:cNvGraphicFramePr/>
          <p:nvPr>
            <p:extLst>
              <p:ext uri="{D42A27DB-BD31-4B8C-83A1-F6EECF244321}">
                <p14:modId xmlns:p14="http://schemas.microsoft.com/office/powerpoint/2010/main" val="3991056485"/>
              </p:ext>
            </p:extLst>
          </p:nvPr>
        </p:nvGraphicFramePr>
        <p:xfrm>
          <a:off x="50800" y="381000"/>
          <a:ext cx="8686800" cy="67056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4775200" y="685800"/>
            <a:ext cx="4140200" cy="13716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Congestion</a:t>
            </a:r>
            <a:br>
              <a:rPr lang="en-US" sz="3600" dirty="0"/>
            </a:br>
            <a:r>
              <a:rPr lang="en-US" sz="5600" b="1" dirty="0"/>
              <a:t>$900 million</a:t>
            </a:r>
            <a:endParaRPr lang="en-US" sz="5600" dirty="0"/>
          </a:p>
        </p:txBody>
      </p:sp>
      <p:sp>
        <p:nvSpPr>
          <p:cNvPr id="5" name="Rectangle 4">
            <a:extLst>
              <a:ext uri="{FF2B5EF4-FFF2-40B4-BE49-F238E27FC236}">
                <a16:creationId xmlns:a16="http://schemas.microsoft.com/office/drawing/2014/main" id="{B0B3FB14-74D4-4A9B-BBF6-C3CC7EF1694C}"/>
              </a:ext>
            </a:extLst>
          </p:cNvPr>
          <p:cNvSpPr/>
          <p:nvPr/>
        </p:nvSpPr>
        <p:spPr>
          <a:xfrm>
            <a:off x="-25400" y="4495800"/>
            <a:ext cx="4572000" cy="13716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Crashes</a:t>
            </a:r>
            <a:br>
              <a:rPr lang="en-US" sz="3600" dirty="0"/>
            </a:br>
            <a:r>
              <a:rPr lang="en-US" sz="5600" b="1" dirty="0"/>
              <a:t>$3.7 billion</a:t>
            </a:r>
            <a:endParaRPr lang="en-US" sz="5600" dirty="0"/>
          </a:p>
        </p:txBody>
      </p:sp>
    </p:spTree>
    <p:extLst>
      <p:ext uri="{BB962C8B-B14F-4D97-AF65-F5344CB8AC3E}">
        <p14:creationId xmlns:p14="http://schemas.microsoft.com/office/powerpoint/2010/main" val="2452960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2077F3-9A10-41A8-8C1D-2B57CF0A0875}"/>
              </a:ext>
            </a:extLst>
          </p:cNvPr>
          <p:cNvSpPr>
            <a:spLocks noGrp="1"/>
          </p:cNvSpPr>
          <p:nvPr>
            <p:ph type="title"/>
          </p:nvPr>
        </p:nvSpPr>
        <p:spPr/>
        <p:txBody>
          <a:bodyPr/>
          <a:lstStyle/>
          <a:p>
            <a:r>
              <a:rPr lang="en-US" dirty="0"/>
              <a:t>Challenges</a:t>
            </a:r>
          </a:p>
        </p:txBody>
      </p:sp>
      <p:sp>
        <p:nvSpPr>
          <p:cNvPr id="6" name="Content Placeholder 5">
            <a:extLst>
              <a:ext uri="{FF2B5EF4-FFF2-40B4-BE49-F238E27FC236}">
                <a16:creationId xmlns:a16="http://schemas.microsoft.com/office/drawing/2014/main" id="{425186F2-1C65-4896-B650-66EF4C8932F5}"/>
              </a:ext>
            </a:extLst>
          </p:cNvPr>
          <p:cNvSpPr>
            <a:spLocks noGrp="1"/>
          </p:cNvSpPr>
          <p:nvPr>
            <p:ph idx="1"/>
          </p:nvPr>
        </p:nvSpPr>
        <p:spPr/>
        <p:txBody>
          <a:bodyPr/>
          <a:lstStyle/>
          <a:p>
            <a:r>
              <a:rPr lang="en-US" dirty="0"/>
              <a:t>Communicating</a:t>
            </a:r>
          </a:p>
          <a:p>
            <a:pPr lvl="1"/>
            <a:r>
              <a:rPr lang="en-US" dirty="0"/>
              <a:t>Focus on few most important</a:t>
            </a:r>
          </a:p>
          <a:p>
            <a:pPr lvl="1"/>
            <a:r>
              <a:rPr lang="en-US" dirty="0"/>
              <a:t>Report cards for technical</a:t>
            </a:r>
          </a:p>
          <a:p>
            <a:r>
              <a:rPr lang="en-US" dirty="0"/>
              <a:t>New Measures</a:t>
            </a:r>
          </a:p>
          <a:p>
            <a:pPr lvl="1"/>
            <a:r>
              <a:rPr lang="en-US" dirty="0"/>
              <a:t>Prior years</a:t>
            </a:r>
          </a:p>
          <a:p>
            <a:r>
              <a:rPr lang="en-US" dirty="0"/>
              <a:t>Systems vs corridor reporting</a:t>
            </a:r>
          </a:p>
        </p:txBody>
      </p:sp>
    </p:spTree>
    <p:extLst>
      <p:ext uri="{BB962C8B-B14F-4D97-AF65-F5344CB8AC3E}">
        <p14:creationId xmlns:p14="http://schemas.microsoft.com/office/powerpoint/2010/main" val="3139535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3360-E204-4540-86CA-F396344D47AC}"/>
              </a:ext>
            </a:extLst>
          </p:cNvPr>
          <p:cNvSpPr>
            <a:spLocks noGrp="1"/>
          </p:cNvSpPr>
          <p:nvPr>
            <p:ph type="ctrTitle"/>
          </p:nvPr>
        </p:nvSpPr>
        <p:spPr>
          <a:xfrm>
            <a:off x="0" y="2590800"/>
            <a:ext cx="9144000" cy="1470025"/>
          </a:xfrm>
        </p:spPr>
        <p:txBody>
          <a:bodyPr>
            <a:noAutofit/>
          </a:bodyPr>
          <a:lstStyle/>
          <a:p>
            <a:r>
              <a:rPr lang="en-US" sz="4800" i="1" dirty="0"/>
              <a:t>Mobility is not an end in itself.  </a:t>
            </a:r>
            <a:br>
              <a:rPr lang="en-US" sz="4800" i="1" dirty="0"/>
            </a:br>
            <a:r>
              <a:rPr lang="en-US" sz="4800" i="1" dirty="0"/>
              <a:t>It is the means to form connections with our community through relationships, jobs and consuming the goods and services that define our quality of life.</a:t>
            </a:r>
            <a:endParaRPr lang="en-US" sz="4800" dirty="0"/>
          </a:p>
        </p:txBody>
      </p:sp>
    </p:spTree>
    <p:extLst>
      <p:ext uri="{BB962C8B-B14F-4D97-AF65-F5344CB8AC3E}">
        <p14:creationId xmlns:p14="http://schemas.microsoft.com/office/powerpoint/2010/main" val="254981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13C93-CAB8-4928-A29D-E2B2436640D8}"/>
              </a:ext>
            </a:extLst>
          </p:cNvPr>
          <p:cNvPicPr>
            <a:picLocks noChangeAspect="1"/>
          </p:cNvPicPr>
          <p:nvPr/>
        </p:nvPicPr>
        <p:blipFill>
          <a:blip r:embed="rId2"/>
          <a:stretch>
            <a:fillRect/>
          </a:stretch>
        </p:blipFill>
        <p:spPr>
          <a:xfrm>
            <a:off x="5154052" y="1600200"/>
            <a:ext cx="3532748" cy="4572000"/>
          </a:xfrm>
          <a:prstGeom prst="rect">
            <a:avLst/>
          </a:prstGeom>
        </p:spPr>
      </p:pic>
      <p:sp>
        <p:nvSpPr>
          <p:cNvPr id="13" name="Arrow: Right 12">
            <a:extLst>
              <a:ext uri="{FF2B5EF4-FFF2-40B4-BE49-F238E27FC236}">
                <a16:creationId xmlns:a16="http://schemas.microsoft.com/office/drawing/2014/main" id="{57432DED-BACE-4D9D-9186-651E21F6B2F6}"/>
              </a:ext>
            </a:extLst>
          </p:cNvPr>
          <p:cNvSpPr/>
          <p:nvPr/>
        </p:nvSpPr>
        <p:spPr>
          <a:xfrm>
            <a:off x="8745280" y="3048000"/>
            <a:ext cx="1084520" cy="762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6A7D715-439F-40F4-A08A-24716B664A90}"/>
              </a:ext>
            </a:extLst>
          </p:cNvPr>
          <p:cNvPicPr>
            <a:picLocks noChangeAspect="1"/>
          </p:cNvPicPr>
          <p:nvPr/>
        </p:nvPicPr>
        <p:blipFill rotWithShape="1">
          <a:blip r:embed="rId3"/>
          <a:srcRect l="2102" r="2741"/>
          <a:stretch/>
        </p:blipFill>
        <p:spPr>
          <a:xfrm>
            <a:off x="304799" y="1600200"/>
            <a:ext cx="3657601" cy="4572000"/>
          </a:xfrm>
          <a:prstGeom prst="rect">
            <a:avLst/>
          </a:prstGeom>
        </p:spPr>
      </p:pic>
      <p:sp>
        <p:nvSpPr>
          <p:cNvPr id="15" name="Arrow: Right 14">
            <a:extLst>
              <a:ext uri="{FF2B5EF4-FFF2-40B4-BE49-F238E27FC236}">
                <a16:creationId xmlns:a16="http://schemas.microsoft.com/office/drawing/2014/main" id="{3A32B707-4155-4480-B44A-6B2C92288AA5}"/>
              </a:ext>
            </a:extLst>
          </p:cNvPr>
          <p:cNvSpPr/>
          <p:nvPr/>
        </p:nvSpPr>
        <p:spPr>
          <a:xfrm>
            <a:off x="4038600" y="3048000"/>
            <a:ext cx="1084520" cy="762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2ACC052-623D-4404-BE64-67FE1DF631F2}"/>
              </a:ext>
            </a:extLst>
          </p:cNvPr>
          <p:cNvSpPr txBox="1"/>
          <p:nvPr/>
        </p:nvSpPr>
        <p:spPr>
          <a:xfrm>
            <a:off x="304799" y="6172200"/>
            <a:ext cx="3581401" cy="523220"/>
          </a:xfrm>
          <a:prstGeom prst="rect">
            <a:avLst/>
          </a:prstGeom>
          <a:noFill/>
        </p:spPr>
        <p:txBody>
          <a:bodyPr wrap="square" rtlCol="0">
            <a:spAutoFit/>
          </a:bodyPr>
          <a:lstStyle/>
          <a:p>
            <a:pPr algn="ctr"/>
            <a:r>
              <a:rPr lang="en-US" sz="2800" b="1" dirty="0">
                <a:solidFill>
                  <a:schemeClr val="bg1"/>
                </a:solidFill>
              </a:rPr>
              <a:t>2000</a:t>
            </a:r>
          </a:p>
        </p:txBody>
      </p:sp>
      <p:sp>
        <p:nvSpPr>
          <p:cNvPr id="17" name="TextBox 16">
            <a:extLst>
              <a:ext uri="{FF2B5EF4-FFF2-40B4-BE49-F238E27FC236}">
                <a16:creationId xmlns:a16="http://schemas.microsoft.com/office/drawing/2014/main" id="{27ED4111-E321-4D80-AE7C-DA53ED7E627F}"/>
              </a:ext>
            </a:extLst>
          </p:cNvPr>
          <p:cNvSpPr txBox="1"/>
          <p:nvPr/>
        </p:nvSpPr>
        <p:spPr>
          <a:xfrm>
            <a:off x="5154052" y="6172200"/>
            <a:ext cx="3532748" cy="523220"/>
          </a:xfrm>
          <a:prstGeom prst="rect">
            <a:avLst/>
          </a:prstGeom>
          <a:noFill/>
        </p:spPr>
        <p:txBody>
          <a:bodyPr wrap="square" rtlCol="0">
            <a:spAutoFit/>
          </a:bodyPr>
          <a:lstStyle/>
          <a:p>
            <a:pPr algn="ctr"/>
            <a:r>
              <a:rPr lang="en-US" sz="2800" b="1" dirty="0">
                <a:solidFill>
                  <a:schemeClr val="bg1"/>
                </a:solidFill>
              </a:rPr>
              <a:t>2013</a:t>
            </a:r>
          </a:p>
        </p:txBody>
      </p:sp>
      <p:sp>
        <p:nvSpPr>
          <p:cNvPr id="19" name="Title 18">
            <a:extLst>
              <a:ext uri="{FF2B5EF4-FFF2-40B4-BE49-F238E27FC236}">
                <a16:creationId xmlns:a16="http://schemas.microsoft.com/office/drawing/2014/main" id="{8C110F14-F129-456B-8494-883D02BD7B1E}"/>
              </a:ext>
            </a:extLst>
          </p:cNvPr>
          <p:cNvSpPr>
            <a:spLocks noGrp="1"/>
          </p:cNvSpPr>
          <p:nvPr>
            <p:ph type="title"/>
          </p:nvPr>
        </p:nvSpPr>
        <p:spPr/>
        <p:txBody>
          <a:bodyPr/>
          <a:lstStyle/>
          <a:p>
            <a:r>
              <a:rPr lang="en-US" dirty="0"/>
              <a:t>Foundations</a:t>
            </a:r>
          </a:p>
        </p:txBody>
      </p:sp>
    </p:spTree>
    <p:extLst>
      <p:ext uri="{BB962C8B-B14F-4D97-AF65-F5344CB8AC3E}">
        <p14:creationId xmlns:p14="http://schemas.microsoft.com/office/powerpoint/2010/main" val="1691046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2A2AF03-E9A7-4D98-BA17-B4D8BB8F2349}"/>
              </a:ext>
            </a:extLst>
          </p:cNvPr>
          <p:cNvSpPr>
            <a:spLocks noGrp="1"/>
          </p:cNvSpPr>
          <p:nvPr>
            <p:ph type="title"/>
          </p:nvPr>
        </p:nvSpPr>
        <p:spPr/>
        <p:txBody>
          <a:bodyPr/>
          <a:lstStyle/>
          <a:p>
            <a:r>
              <a:rPr lang="en-US" dirty="0"/>
              <a:t>Performance Measures</a:t>
            </a:r>
          </a:p>
        </p:txBody>
      </p:sp>
      <p:sp>
        <p:nvSpPr>
          <p:cNvPr id="3" name="Content Placeholder 2">
            <a:extLst>
              <a:ext uri="{FF2B5EF4-FFF2-40B4-BE49-F238E27FC236}">
                <a16:creationId xmlns:a16="http://schemas.microsoft.com/office/drawing/2014/main" id="{57F1FA5C-4A16-452C-A06C-30BDD47AA47A}"/>
              </a:ext>
            </a:extLst>
          </p:cNvPr>
          <p:cNvSpPr>
            <a:spLocks noGrp="1"/>
          </p:cNvSpPr>
          <p:nvPr>
            <p:ph sz="half" idx="1"/>
          </p:nvPr>
        </p:nvSpPr>
        <p:spPr/>
        <p:txBody>
          <a:bodyPr/>
          <a:lstStyle/>
          <a:p>
            <a:r>
              <a:rPr lang="en-US" dirty="0"/>
              <a:t>Quantity</a:t>
            </a:r>
          </a:p>
          <a:p>
            <a:pPr lvl="1"/>
            <a:r>
              <a:rPr lang="en-US" dirty="0"/>
              <a:t>Person miles</a:t>
            </a:r>
          </a:p>
          <a:p>
            <a:pPr lvl="1"/>
            <a:r>
              <a:rPr lang="en-US" dirty="0"/>
              <a:t>Vehicle miles</a:t>
            </a:r>
          </a:p>
          <a:p>
            <a:pPr lvl="1"/>
            <a:r>
              <a:rPr lang="en-US" dirty="0"/>
              <a:t>Truck miles</a:t>
            </a:r>
          </a:p>
          <a:p>
            <a:r>
              <a:rPr lang="en-US" dirty="0"/>
              <a:t>Quality</a:t>
            </a:r>
          </a:p>
          <a:p>
            <a:pPr lvl="1"/>
            <a:r>
              <a:rPr lang="en-US" dirty="0"/>
              <a:t>Speed</a:t>
            </a:r>
          </a:p>
          <a:p>
            <a:pPr lvl="1"/>
            <a:r>
              <a:rPr lang="en-US" dirty="0"/>
              <a:t>Delay</a:t>
            </a:r>
          </a:p>
          <a:p>
            <a:pPr lvl="1"/>
            <a:r>
              <a:rPr lang="en-US" dirty="0"/>
              <a:t>Reliability</a:t>
            </a:r>
          </a:p>
          <a:p>
            <a:pPr lvl="1"/>
            <a:r>
              <a:rPr lang="en-US" dirty="0"/>
              <a:t>Maneuverability</a:t>
            </a:r>
          </a:p>
        </p:txBody>
      </p:sp>
      <p:sp>
        <p:nvSpPr>
          <p:cNvPr id="9" name="Content Placeholder 8">
            <a:extLst>
              <a:ext uri="{FF2B5EF4-FFF2-40B4-BE49-F238E27FC236}">
                <a16:creationId xmlns:a16="http://schemas.microsoft.com/office/drawing/2014/main" id="{9EF2A922-36FC-494C-A66B-84EE11EE78A1}"/>
              </a:ext>
            </a:extLst>
          </p:cNvPr>
          <p:cNvSpPr>
            <a:spLocks noGrp="1"/>
          </p:cNvSpPr>
          <p:nvPr>
            <p:ph sz="half" idx="2"/>
          </p:nvPr>
        </p:nvSpPr>
        <p:spPr>
          <a:xfrm>
            <a:off x="4648200" y="1600200"/>
            <a:ext cx="4267200" cy="4525963"/>
          </a:xfrm>
        </p:spPr>
        <p:txBody>
          <a:bodyPr>
            <a:normAutofit lnSpcReduction="10000"/>
          </a:bodyPr>
          <a:lstStyle/>
          <a:p>
            <a:r>
              <a:rPr lang="en-US" dirty="0"/>
              <a:t>Accessibility</a:t>
            </a:r>
          </a:p>
          <a:p>
            <a:pPr lvl="1"/>
            <a:r>
              <a:rPr lang="en-US" dirty="0"/>
              <a:t>Connectivity to intermodal facilities</a:t>
            </a:r>
          </a:p>
          <a:p>
            <a:pPr lvl="1"/>
            <a:r>
              <a:rPr lang="en-US" dirty="0"/>
              <a:t>Employment proximity</a:t>
            </a:r>
          </a:p>
          <a:p>
            <a:r>
              <a:rPr lang="en-US" dirty="0"/>
              <a:t>Utilization</a:t>
            </a:r>
          </a:p>
          <a:p>
            <a:pPr lvl="1"/>
            <a:r>
              <a:rPr lang="en-US" dirty="0"/>
              <a:t>% system severely congested</a:t>
            </a:r>
          </a:p>
          <a:p>
            <a:pPr lvl="1"/>
            <a:r>
              <a:rPr lang="en-US" dirty="0"/>
              <a:t>% travel severely congested</a:t>
            </a:r>
          </a:p>
          <a:p>
            <a:pPr lvl="1"/>
            <a:r>
              <a:rPr lang="en-US" dirty="0"/>
              <a:t>Vehicles per lane mile</a:t>
            </a:r>
          </a:p>
          <a:p>
            <a:pPr lvl="1"/>
            <a:r>
              <a:rPr lang="en-US" dirty="0"/>
              <a:t>Duration of congestion</a:t>
            </a:r>
          </a:p>
          <a:p>
            <a:endParaRPr lang="en-US" dirty="0"/>
          </a:p>
        </p:txBody>
      </p:sp>
    </p:spTree>
    <p:extLst>
      <p:ext uri="{BB962C8B-B14F-4D97-AF65-F5344CB8AC3E}">
        <p14:creationId xmlns:p14="http://schemas.microsoft.com/office/powerpoint/2010/main" val="4287344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5D6F-C9C0-4DBC-8D65-6EDEB725F74B}"/>
              </a:ext>
            </a:extLst>
          </p:cNvPr>
          <p:cNvSpPr>
            <a:spLocks noGrp="1"/>
          </p:cNvSpPr>
          <p:nvPr>
            <p:ph type="title"/>
          </p:nvPr>
        </p:nvSpPr>
        <p:spPr/>
        <p:txBody>
          <a:bodyPr/>
          <a:lstStyle/>
          <a:p>
            <a:r>
              <a:rPr lang="en-US" dirty="0"/>
              <a:t>Corridor Analysis</a:t>
            </a:r>
          </a:p>
        </p:txBody>
      </p:sp>
      <p:sp>
        <p:nvSpPr>
          <p:cNvPr id="3" name="Content Placeholder 2">
            <a:extLst>
              <a:ext uri="{FF2B5EF4-FFF2-40B4-BE49-F238E27FC236}">
                <a16:creationId xmlns:a16="http://schemas.microsoft.com/office/drawing/2014/main" id="{DE76B6FC-D099-4AEF-A1B6-43FD003270DE}"/>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0D61255D-86BB-456B-947A-DCE564E56BB6}"/>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id="{3459EF3D-3DF3-4F12-85FD-B5AEC5C79DDB}"/>
              </a:ext>
            </a:extLst>
          </p:cNvPr>
          <p:cNvPicPr>
            <a:picLocks noChangeAspect="1"/>
          </p:cNvPicPr>
          <p:nvPr/>
        </p:nvPicPr>
        <p:blipFill rotWithShape="1">
          <a:blip r:embed="rId2"/>
          <a:srcRect t="-3998" b="15133"/>
          <a:stretch/>
        </p:blipFill>
        <p:spPr>
          <a:xfrm>
            <a:off x="0" y="1219200"/>
            <a:ext cx="9144000" cy="5257800"/>
          </a:xfrm>
          <a:prstGeom prst="rect">
            <a:avLst/>
          </a:prstGeom>
        </p:spPr>
      </p:pic>
      <p:sp>
        <p:nvSpPr>
          <p:cNvPr id="6" name="TextBox 5">
            <a:extLst>
              <a:ext uri="{FF2B5EF4-FFF2-40B4-BE49-F238E27FC236}">
                <a16:creationId xmlns:a16="http://schemas.microsoft.com/office/drawing/2014/main" id="{4977CCB0-C48D-41B1-A232-F32ECD2187B3}"/>
              </a:ext>
            </a:extLst>
          </p:cNvPr>
          <p:cNvSpPr txBox="1"/>
          <p:nvPr/>
        </p:nvSpPr>
        <p:spPr>
          <a:xfrm>
            <a:off x="7620000" y="6137512"/>
            <a:ext cx="1270091" cy="369332"/>
          </a:xfrm>
          <a:prstGeom prst="rect">
            <a:avLst/>
          </a:prstGeom>
          <a:noFill/>
        </p:spPr>
        <p:txBody>
          <a:bodyPr wrap="none" rtlCol="0">
            <a:spAutoFit/>
          </a:bodyPr>
          <a:lstStyle/>
          <a:p>
            <a:r>
              <a:rPr lang="en-US" dirty="0"/>
              <a:t>Westbound</a:t>
            </a:r>
          </a:p>
        </p:txBody>
      </p:sp>
    </p:spTree>
    <p:extLst>
      <p:ext uri="{BB962C8B-B14F-4D97-AF65-F5344CB8AC3E}">
        <p14:creationId xmlns:p14="http://schemas.microsoft.com/office/powerpoint/2010/main" val="210140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8119-6266-45C0-B0D5-8CD0C5D5CEA1}"/>
              </a:ext>
            </a:extLst>
          </p:cNvPr>
          <p:cNvSpPr>
            <a:spLocks noGrp="1"/>
          </p:cNvSpPr>
          <p:nvPr>
            <p:ph type="title"/>
          </p:nvPr>
        </p:nvSpPr>
        <p:spPr/>
        <p:txBody>
          <a:bodyPr/>
          <a:lstStyle/>
          <a:p>
            <a:r>
              <a:rPr lang="en-US" dirty="0"/>
              <a:t>Evolution</a:t>
            </a:r>
          </a:p>
        </p:txBody>
      </p:sp>
      <p:sp>
        <p:nvSpPr>
          <p:cNvPr id="3" name="Content Placeholder 2">
            <a:extLst>
              <a:ext uri="{FF2B5EF4-FFF2-40B4-BE49-F238E27FC236}">
                <a16:creationId xmlns:a16="http://schemas.microsoft.com/office/drawing/2014/main" id="{75C539BE-AE5D-47EB-999E-A3814B8F477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39AD3F4-BFF9-4F65-94A9-E0B574A79397}"/>
              </a:ext>
            </a:extLst>
          </p:cNvPr>
          <p:cNvPicPr>
            <a:picLocks noChangeAspect="1"/>
          </p:cNvPicPr>
          <p:nvPr/>
        </p:nvPicPr>
        <p:blipFill rotWithShape="1">
          <a:blip r:embed="rId2"/>
          <a:srcRect l="3141" t="3333" r="3337" b="1667"/>
          <a:stretch/>
        </p:blipFill>
        <p:spPr>
          <a:xfrm>
            <a:off x="501795" y="1828800"/>
            <a:ext cx="2470484" cy="3200400"/>
          </a:xfrm>
          <a:prstGeom prst="rect">
            <a:avLst/>
          </a:prstGeom>
          <a:ln w="12700" cap="sq">
            <a:solidFill>
              <a:schemeClr val="bg1"/>
            </a:solidFill>
            <a:prstDash val="solid"/>
            <a:miter lim="800000"/>
          </a:ln>
          <a:effectLst>
            <a:outerShdw blurRad="50800" dist="38100" dir="2700000" algn="tl" rotWithShape="0">
              <a:srgbClr val="000000">
                <a:alpha val="43000"/>
              </a:srgbClr>
            </a:outerShdw>
          </a:effectLst>
        </p:spPr>
      </p:pic>
      <p:sp>
        <p:nvSpPr>
          <p:cNvPr id="5" name="Arrow: Right 4">
            <a:extLst>
              <a:ext uri="{FF2B5EF4-FFF2-40B4-BE49-F238E27FC236}">
                <a16:creationId xmlns:a16="http://schemas.microsoft.com/office/drawing/2014/main" id="{B20E72F5-B826-4DEE-8A3B-E0135A940AB1}"/>
              </a:ext>
            </a:extLst>
          </p:cNvPr>
          <p:cNvSpPr/>
          <p:nvPr/>
        </p:nvSpPr>
        <p:spPr>
          <a:xfrm>
            <a:off x="-542260" y="3048000"/>
            <a:ext cx="1084520" cy="762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A84ECD2-644D-4267-B575-58448C8544C4}"/>
              </a:ext>
            </a:extLst>
          </p:cNvPr>
          <p:cNvPicPr>
            <a:picLocks noChangeAspect="1"/>
          </p:cNvPicPr>
          <p:nvPr/>
        </p:nvPicPr>
        <p:blipFill>
          <a:blip r:embed="rId3"/>
          <a:stretch>
            <a:fillRect/>
          </a:stretch>
        </p:blipFill>
        <p:spPr>
          <a:xfrm>
            <a:off x="1416194" y="2362200"/>
            <a:ext cx="2463339" cy="3200400"/>
          </a:xfrm>
          <a:prstGeom prst="rect">
            <a:avLst/>
          </a:prstGeom>
          <a:ln w="12700" cap="sq">
            <a:solidFill>
              <a:schemeClr val="bg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F744E24-5324-4E1F-BA73-625F1DE8037E}"/>
              </a:ext>
            </a:extLst>
          </p:cNvPr>
          <p:cNvPicPr>
            <a:picLocks noChangeAspect="1"/>
          </p:cNvPicPr>
          <p:nvPr/>
        </p:nvPicPr>
        <p:blipFill>
          <a:blip r:embed="rId4"/>
          <a:stretch>
            <a:fillRect/>
          </a:stretch>
        </p:blipFill>
        <p:spPr>
          <a:xfrm>
            <a:off x="5154194" y="1600200"/>
            <a:ext cx="3532606" cy="4572000"/>
          </a:xfrm>
          <a:prstGeom prst="rect">
            <a:avLst/>
          </a:prstGeom>
          <a:ln>
            <a:solidFill>
              <a:schemeClr val="bg1"/>
            </a:solidFill>
          </a:ln>
        </p:spPr>
      </p:pic>
      <p:sp>
        <p:nvSpPr>
          <p:cNvPr id="10" name="Arrow: Right 9">
            <a:extLst>
              <a:ext uri="{FF2B5EF4-FFF2-40B4-BE49-F238E27FC236}">
                <a16:creationId xmlns:a16="http://schemas.microsoft.com/office/drawing/2014/main" id="{A68C6533-B3E2-4A43-B02B-EF7DC3B1B57E}"/>
              </a:ext>
            </a:extLst>
          </p:cNvPr>
          <p:cNvSpPr/>
          <p:nvPr/>
        </p:nvSpPr>
        <p:spPr>
          <a:xfrm>
            <a:off x="3939311" y="3101181"/>
            <a:ext cx="1084520" cy="762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AA5C7072-40D7-44CD-800E-76B5BB85A251}"/>
              </a:ext>
            </a:extLst>
          </p:cNvPr>
          <p:cNvSpPr/>
          <p:nvPr/>
        </p:nvSpPr>
        <p:spPr>
          <a:xfrm>
            <a:off x="8745280" y="3048000"/>
            <a:ext cx="1084520" cy="762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7FCC19C-DD18-4899-BDF4-4A57CE541582}"/>
              </a:ext>
            </a:extLst>
          </p:cNvPr>
          <p:cNvSpPr txBox="1"/>
          <p:nvPr/>
        </p:nvSpPr>
        <p:spPr>
          <a:xfrm>
            <a:off x="1447800" y="6172200"/>
            <a:ext cx="1391728" cy="523220"/>
          </a:xfrm>
          <a:prstGeom prst="rect">
            <a:avLst/>
          </a:prstGeom>
          <a:noFill/>
        </p:spPr>
        <p:txBody>
          <a:bodyPr wrap="none" rtlCol="0">
            <a:spAutoFit/>
          </a:bodyPr>
          <a:lstStyle/>
          <a:p>
            <a:r>
              <a:rPr lang="en-US" sz="2800" b="1" dirty="0">
                <a:solidFill>
                  <a:schemeClr val="bg1"/>
                </a:solidFill>
              </a:rPr>
              <a:t>2014-15</a:t>
            </a:r>
          </a:p>
        </p:txBody>
      </p:sp>
      <p:sp>
        <p:nvSpPr>
          <p:cNvPr id="13" name="TextBox 12">
            <a:extLst>
              <a:ext uri="{FF2B5EF4-FFF2-40B4-BE49-F238E27FC236}">
                <a16:creationId xmlns:a16="http://schemas.microsoft.com/office/drawing/2014/main" id="{FE820D7B-B948-4B11-8EC2-DFA16EC6CDDF}"/>
              </a:ext>
            </a:extLst>
          </p:cNvPr>
          <p:cNvSpPr txBox="1"/>
          <p:nvPr/>
        </p:nvSpPr>
        <p:spPr>
          <a:xfrm>
            <a:off x="6462608" y="6172200"/>
            <a:ext cx="915635" cy="523220"/>
          </a:xfrm>
          <a:prstGeom prst="rect">
            <a:avLst/>
          </a:prstGeom>
          <a:noFill/>
        </p:spPr>
        <p:txBody>
          <a:bodyPr wrap="none" rtlCol="0">
            <a:spAutoFit/>
          </a:bodyPr>
          <a:lstStyle/>
          <a:p>
            <a:r>
              <a:rPr lang="en-US" sz="2800" b="1" dirty="0">
                <a:solidFill>
                  <a:schemeClr val="bg1"/>
                </a:solidFill>
              </a:rPr>
              <a:t>2015</a:t>
            </a:r>
          </a:p>
        </p:txBody>
      </p:sp>
    </p:spTree>
    <p:extLst>
      <p:ext uri="{BB962C8B-B14F-4D97-AF65-F5344CB8AC3E}">
        <p14:creationId xmlns:p14="http://schemas.microsoft.com/office/powerpoint/2010/main" val="2080262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8384-2E3A-4A34-B415-7175840E342A}"/>
              </a:ext>
            </a:extLst>
          </p:cNvPr>
          <p:cNvSpPr>
            <a:spLocks noGrp="1"/>
          </p:cNvSpPr>
          <p:nvPr>
            <p:ph type="title"/>
          </p:nvPr>
        </p:nvSpPr>
        <p:spPr/>
        <p:txBody>
          <a:bodyPr/>
          <a:lstStyle/>
          <a:p>
            <a:r>
              <a:rPr lang="en-US" dirty="0"/>
              <a:t>Evolution</a:t>
            </a:r>
          </a:p>
        </p:txBody>
      </p:sp>
      <p:sp>
        <p:nvSpPr>
          <p:cNvPr id="11" name="Text Placeholder 10">
            <a:extLst>
              <a:ext uri="{FF2B5EF4-FFF2-40B4-BE49-F238E27FC236}">
                <a16:creationId xmlns:a16="http://schemas.microsoft.com/office/drawing/2014/main" id="{933F2006-9687-476F-9320-A7882D88D277}"/>
              </a:ext>
            </a:extLst>
          </p:cNvPr>
          <p:cNvSpPr>
            <a:spLocks noGrp="1"/>
          </p:cNvSpPr>
          <p:nvPr>
            <p:ph type="body" idx="1"/>
          </p:nvPr>
        </p:nvSpPr>
        <p:spPr>
          <a:xfrm>
            <a:off x="1371599" y="1447800"/>
            <a:ext cx="7546975" cy="639762"/>
          </a:xfrm>
        </p:spPr>
        <p:txBody>
          <a:bodyPr>
            <a:normAutofit fontScale="92500"/>
          </a:bodyPr>
          <a:lstStyle/>
          <a:p>
            <a:r>
              <a:rPr lang="en-US" sz="3600" dirty="0"/>
              <a:t>New measures and benchmarks in LRTP</a:t>
            </a:r>
          </a:p>
        </p:txBody>
      </p:sp>
      <p:sp>
        <p:nvSpPr>
          <p:cNvPr id="3" name="Content Placeholder 2">
            <a:extLst>
              <a:ext uri="{FF2B5EF4-FFF2-40B4-BE49-F238E27FC236}">
                <a16:creationId xmlns:a16="http://schemas.microsoft.com/office/drawing/2014/main" id="{5267E6C4-D4B2-40D7-8ED4-D0F11F6D712C}"/>
              </a:ext>
            </a:extLst>
          </p:cNvPr>
          <p:cNvSpPr>
            <a:spLocks noGrp="1"/>
          </p:cNvSpPr>
          <p:nvPr>
            <p:ph sz="half" idx="2"/>
          </p:nvPr>
        </p:nvSpPr>
        <p:spPr>
          <a:xfrm>
            <a:off x="688975" y="2011362"/>
            <a:ext cx="4040188" cy="4800600"/>
          </a:xfrm>
        </p:spPr>
        <p:txBody>
          <a:bodyPr>
            <a:normAutofit/>
          </a:bodyPr>
          <a:lstStyle/>
          <a:p>
            <a:pPr lvl="1"/>
            <a:endParaRPr lang="en-US" sz="2400" dirty="0"/>
          </a:p>
          <a:p>
            <a:r>
              <a:rPr lang="en-US" sz="2800" dirty="0"/>
              <a:t>Quantity</a:t>
            </a:r>
          </a:p>
          <a:p>
            <a:pPr lvl="1"/>
            <a:r>
              <a:rPr lang="en-US" sz="2400" dirty="0"/>
              <a:t>Transit ridership</a:t>
            </a:r>
          </a:p>
          <a:p>
            <a:r>
              <a:rPr lang="en-US" sz="2800" dirty="0"/>
              <a:t>Safety</a:t>
            </a:r>
          </a:p>
          <a:p>
            <a:pPr lvl="1"/>
            <a:r>
              <a:rPr lang="en-US" sz="2400" dirty="0"/>
              <a:t>Total crashes</a:t>
            </a:r>
          </a:p>
          <a:p>
            <a:pPr lvl="1"/>
            <a:r>
              <a:rPr lang="en-US" sz="2400" dirty="0"/>
              <a:t>Fatal crashes</a:t>
            </a:r>
          </a:p>
          <a:p>
            <a:r>
              <a:rPr lang="en-US" sz="2800" dirty="0"/>
              <a:t>Livability</a:t>
            </a:r>
          </a:p>
          <a:p>
            <a:pPr lvl="1"/>
            <a:r>
              <a:rPr lang="en-US" sz="2400" dirty="0"/>
              <a:t>Miles with bike and pedestrian accommodations</a:t>
            </a:r>
          </a:p>
          <a:p>
            <a:pPr lvl="2"/>
            <a:endParaRPr lang="en-US" sz="2000" dirty="0"/>
          </a:p>
        </p:txBody>
      </p:sp>
      <p:sp>
        <p:nvSpPr>
          <p:cNvPr id="7" name="Content Placeholder 6">
            <a:extLst>
              <a:ext uri="{FF2B5EF4-FFF2-40B4-BE49-F238E27FC236}">
                <a16:creationId xmlns:a16="http://schemas.microsoft.com/office/drawing/2014/main" id="{B075CB4C-6C51-4339-9CE6-1CB807844B39}"/>
              </a:ext>
            </a:extLst>
          </p:cNvPr>
          <p:cNvSpPr>
            <a:spLocks noGrp="1"/>
          </p:cNvSpPr>
          <p:nvPr>
            <p:ph sz="quarter" idx="4"/>
          </p:nvPr>
        </p:nvSpPr>
        <p:spPr>
          <a:xfrm>
            <a:off x="4876800" y="2468562"/>
            <a:ext cx="4041775" cy="4800600"/>
          </a:xfrm>
        </p:spPr>
        <p:txBody>
          <a:bodyPr/>
          <a:lstStyle/>
          <a:p>
            <a:r>
              <a:rPr lang="en-US" sz="2800" dirty="0"/>
              <a:t>Utilization</a:t>
            </a:r>
          </a:p>
          <a:p>
            <a:pPr lvl="1"/>
            <a:r>
              <a:rPr lang="en-US" sz="2200" dirty="0"/>
              <a:t>Transit load factor</a:t>
            </a:r>
          </a:p>
          <a:p>
            <a:pPr lvl="1"/>
            <a:r>
              <a:rPr lang="en-US" sz="2200" dirty="0"/>
              <a:t>Lane-miles added</a:t>
            </a:r>
          </a:p>
          <a:p>
            <a:r>
              <a:rPr lang="en-US" sz="2800" dirty="0"/>
              <a:t>Economic impacts</a:t>
            </a:r>
          </a:p>
          <a:p>
            <a:pPr lvl="1"/>
            <a:r>
              <a:rPr lang="en-US" sz="2200" dirty="0"/>
              <a:t>Cost of congestion</a:t>
            </a:r>
          </a:p>
          <a:p>
            <a:pPr lvl="1"/>
            <a:r>
              <a:rPr lang="en-US" sz="2200" dirty="0"/>
              <a:t>Cost of crashes</a:t>
            </a:r>
          </a:p>
          <a:p>
            <a:endParaRPr lang="en-US" sz="2800" dirty="0"/>
          </a:p>
        </p:txBody>
      </p:sp>
      <p:sp>
        <p:nvSpPr>
          <p:cNvPr id="4" name="Plus Sign 3">
            <a:extLst>
              <a:ext uri="{FF2B5EF4-FFF2-40B4-BE49-F238E27FC236}">
                <a16:creationId xmlns:a16="http://schemas.microsoft.com/office/drawing/2014/main" id="{2129309F-92AB-48C9-893A-B6AD8F230F66}"/>
              </a:ext>
            </a:extLst>
          </p:cNvPr>
          <p:cNvSpPr/>
          <p:nvPr/>
        </p:nvSpPr>
        <p:spPr>
          <a:xfrm>
            <a:off x="228600" y="1143000"/>
            <a:ext cx="1295400" cy="1371600"/>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325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A3F9D-77D2-4134-BC6C-2128B9EE9DA9}"/>
              </a:ext>
            </a:extLst>
          </p:cNvPr>
          <p:cNvSpPr>
            <a:spLocks noGrp="1"/>
          </p:cNvSpPr>
          <p:nvPr>
            <p:ph type="title"/>
          </p:nvPr>
        </p:nvSpPr>
        <p:spPr/>
        <p:txBody>
          <a:bodyPr/>
          <a:lstStyle/>
          <a:p>
            <a:r>
              <a:rPr lang="en-US" dirty="0"/>
              <a:t>Evolution</a:t>
            </a:r>
          </a:p>
        </p:txBody>
      </p:sp>
      <p:sp>
        <p:nvSpPr>
          <p:cNvPr id="3" name="Content Placeholder 2">
            <a:extLst>
              <a:ext uri="{FF2B5EF4-FFF2-40B4-BE49-F238E27FC236}">
                <a16:creationId xmlns:a16="http://schemas.microsoft.com/office/drawing/2014/main" id="{219776DD-2DC2-49B0-BC4F-460601A35D8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985DB3D-6CDA-497B-B56E-3F7645B84274}"/>
              </a:ext>
            </a:extLst>
          </p:cNvPr>
          <p:cNvPicPr>
            <a:picLocks noChangeAspect="1"/>
          </p:cNvPicPr>
          <p:nvPr/>
        </p:nvPicPr>
        <p:blipFill>
          <a:blip r:embed="rId2"/>
          <a:stretch>
            <a:fillRect/>
          </a:stretch>
        </p:blipFill>
        <p:spPr>
          <a:xfrm>
            <a:off x="609600" y="1638300"/>
            <a:ext cx="2472824" cy="3200400"/>
          </a:xfrm>
          <a:prstGeom prst="rect">
            <a:avLst/>
          </a:prstGeom>
          <a:ln w="12700">
            <a:solidFill>
              <a:schemeClr val="bg1"/>
            </a:solidFill>
          </a:ln>
        </p:spPr>
      </p:pic>
      <p:pic>
        <p:nvPicPr>
          <p:cNvPr id="5" name="Picture 4">
            <a:extLst>
              <a:ext uri="{FF2B5EF4-FFF2-40B4-BE49-F238E27FC236}">
                <a16:creationId xmlns:a16="http://schemas.microsoft.com/office/drawing/2014/main" id="{57A4B9B3-292F-4C02-915D-FE31946437F7}"/>
              </a:ext>
            </a:extLst>
          </p:cNvPr>
          <p:cNvPicPr>
            <a:picLocks noChangeAspect="1"/>
          </p:cNvPicPr>
          <p:nvPr/>
        </p:nvPicPr>
        <p:blipFill>
          <a:blip r:embed="rId3"/>
          <a:stretch>
            <a:fillRect/>
          </a:stretch>
        </p:blipFill>
        <p:spPr>
          <a:xfrm>
            <a:off x="1382900" y="2148682"/>
            <a:ext cx="2472824" cy="3200400"/>
          </a:xfrm>
          <a:prstGeom prst="rect">
            <a:avLst/>
          </a:prstGeom>
          <a:ln w="12700">
            <a:solidFill>
              <a:schemeClr val="bg1"/>
            </a:solidFill>
          </a:ln>
        </p:spPr>
      </p:pic>
      <p:sp>
        <p:nvSpPr>
          <p:cNvPr id="6" name="Arrow: Right 5">
            <a:extLst>
              <a:ext uri="{FF2B5EF4-FFF2-40B4-BE49-F238E27FC236}">
                <a16:creationId xmlns:a16="http://schemas.microsoft.com/office/drawing/2014/main" id="{A65FD7AF-5B40-4B9C-B189-9A361942E9CF}"/>
              </a:ext>
            </a:extLst>
          </p:cNvPr>
          <p:cNvSpPr/>
          <p:nvPr/>
        </p:nvSpPr>
        <p:spPr>
          <a:xfrm>
            <a:off x="-542260" y="3048000"/>
            <a:ext cx="1084520" cy="762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1B7FFEA-E707-4F8A-B083-5FF15D698899}"/>
              </a:ext>
            </a:extLst>
          </p:cNvPr>
          <p:cNvSpPr txBox="1"/>
          <p:nvPr/>
        </p:nvSpPr>
        <p:spPr>
          <a:xfrm>
            <a:off x="1447800" y="6172200"/>
            <a:ext cx="1391728" cy="523220"/>
          </a:xfrm>
          <a:prstGeom prst="rect">
            <a:avLst/>
          </a:prstGeom>
          <a:noFill/>
        </p:spPr>
        <p:txBody>
          <a:bodyPr wrap="none" rtlCol="0">
            <a:spAutoFit/>
          </a:bodyPr>
          <a:lstStyle/>
          <a:p>
            <a:r>
              <a:rPr lang="en-US" sz="2800" dirty="0">
                <a:solidFill>
                  <a:schemeClr val="bg1"/>
                </a:solidFill>
              </a:rPr>
              <a:t>2016-17</a:t>
            </a:r>
          </a:p>
        </p:txBody>
      </p:sp>
      <p:sp>
        <p:nvSpPr>
          <p:cNvPr id="9" name="Arrow: Right 8">
            <a:extLst>
              <a:ext uri="{FF2B5EF4-FFF2-40B4-BE49-F238E27FC236}">
                <a16:creationId xmlns:a16="http://schemas.microsoft.com/office/drawing/2014/main" id="{F1D7FD76-61CB-4647-BC22-8437ADE02D61}"/>
              </a:ext>
            </a:extLst>
          </p:cNvPr>
          <p:cNvSpPr/>
          <p:nvPr/>
        </p:nvSpPr>
        <p:spPr>
          <a:xfrm>
            <a:off x="3939311" y="3101181"/>
            <a:ext cx="1084520" cy="762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68759DA-D01D-431D-9A2C-64169DD07CBF}"/>
              </a:ext>
            </a:extLst>
          </p:cNvPr>
          <p:cNvSpPr txBox="1"/>
          <p:nvPr/>
        </p:nvSpPr>
        <p:spPr>
          <a:xfrm>
            <a:off x="5334000" y="2820461"/>
            <a:ext cx="3352800" cy="1323439"/>
          </a:xfrm>
          <a:prstGeom prst="rect">
            <a:avLst/>
          </a:prstGeom>
          <a:noFill/>
        </p:spPr>
        <p:txBody>
          <a:bodyPr wrap="square" rtlCol="0">
            <a:spAutoFit/>
          </a:bodyPr>
          <a:lstStyle/>
          <a:p>
            <a:r>
              <a:rPr lang="en-US" sz="8000" b="1" dirty="0">
                <a:solidFill>
                  <a:schemeClr val="bg1"/>
                </a:solidFill>
              </a:rPr>
              <a:t>2018</a:t>
            </a:r>
          </a:p>
        </p:txBody>
      </p:sp>
    </p:spTree>
    <p:extLst>
      <p:ext uri="{BB962C8B-B14F-4D97-AF65-F5344CB8AC3E}">
        <p14:creationId xmlns:p14="http://schemas.microsoft.com/office/powerpoint/2010/main" val="200271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8384-2E3A-4A34-B415-7175840E342A}"/>
              </a:ext>
            </a:extLst>
          </p:cNvPr>
          <p:cNvSpPr>
            <a:spLocks noGrp="1"/>
          </p:cNvSpPr>
          <p:nvPr>
            <p:ph type="title"/>
          </p:nvPr>
        </p:nvSpPr>
        <p:spPr/>
        <p:txBody>
          <a:bodyPr/>
          <a:lstStyle/>
          <a:p>
            <a:r>
              <a:rPr lang="en-US" dirty="0"/>
              <a:t>Evolution</a:t>
            </a:r>
          </a:p>
        </p:txBody>
      </p:sp>
      <p:sp>
        <p:nvSpPr>
          <p:cNvPr id="11" name="Text Placeholder 10">
            <a:extLst>
              <a:ext uri="{FF2B5EF4-FFF2-40B4-BE49-F238E27FC236}">
                <a16:creationId xmlns:a16="http://schemas.microsoft.com/office/drawing/2014/main" id="{933F2006-9687-476F-9320-A7882D88D277}"/>
              </a:ext>
            </a:extLst>
          </p:cNvPr>
          <p:cNvSpPr>
            <a:spLocks noGrp="1"/>
          </p:cNvSpPr>
          <p:nvPr>
            <p:ph type="body" idx="1"/>
          </p:nvPr>
        </p:nvSpPr>
        <p:spPr>
          <a:xfrm>
            <a:off x="1371599" y="1722438"/>
            <a:ext cx="7546975" cy="639762"/>
          </a:xfrm>
        </p:spPr>
        <p:txBody>
          <a:bodyPr>
            <a:normAutofit lnSpcReduction="10000"/>
          </a:bodyPr>
          <a:lstStyle/>
          <a:p>
            <a:r>
              <a:rPr lang="en-US" sz="3600" dirty="0"/>
              <a:t>New measures (2017)</a:t>
            </a:r>
          </a:p>
        </p:txBody>
      </p:sp>
      <p:sp>
        <p:nvSpPr>
          <p:cNvPr id="3" name="Content Placeholder 2">
            <a:extLst>
              <a:ext uri="{FF2B5EF4-FFF2-40B4-BE49-F238E27FC236}">
                <a16:creationId xmlns:a16="http://schemas.microsoft.com/office/drawing/2014/main" id="{5267E6C4-D4B2-40D7-8ED4-D0F11F6D712C}"/>
              </a:ext>
            </a:extLst>
          </p:cNvPr>
          <p:cNvSpPr>
            <a:spLocks noGrp="1"/>
          </p:cNvSpPr>
          <p:nvPr>
            <p:ph sz="half" idx="2"/>
          </p:nvPr>
        </p:nvSpPr>
        <p:spPr>
          <a:xfrm>
            <a:off x="688975" y="2286000"/>
            <a:ext cx="4040188" cy="4800600"/>
          </a:xfrm>
        </p:spPr>
        <p:txBody>
          <a:bodyPr>
            <a:normAutofit/>
          </a:bodyPr>
          <a:lstStyle/>
          <a:p>
            <a:pPr lvl="1"/>
            <a:endParaRPr lang="en-US" sz="2400" dirty="0"/>
          </a:p>
          <a:p>
            <a:r>
              <a:rPr lang="en-US" sz="2800" dirty="0"/>
              <a:t>Quantity</a:t>
            </a:r>
          </a:p>
          <a:p>
            <a:pPr lvl="1"/>
            <a:r>
              <a:rPr lang="en-US" sz="2400" dirty="0"/>
              <a:t>Transit ridership</a:t>
            </a:r>
          </a:p>
          <a:p>
            <a:pPr lvl="1"/>
            <a:r>
              <a:rPr lang="en-US" sz="2400" dirty="0"/>
              <a:t>Freight shipped (port)</a:t>
            </a:r>
          </a:p>
          <a:p>
            <a:pPr lvl="1"/>
            <a:r>
              <a:rPr lang="en-US" sz="2400" dirty="0"/>
              <a:t>Enplanements (aviation)</a:t>
            </a:r>
          </a:p>
          <a:p>
            <a:pPr marL="457200" lvl="1" indent="0">
              <a:buNone/>
            </a:pPr>
            <a:endParaRPr lang="en-US" sz="2400" dirty="0"/>
          </a:p>
          <a:p>
            <a:pPr lvl="2"/>
            <a:endParaRPr lang="en-US" sz="2000" dirty="0"/>
          </a:p>
        </p:txBody>
      </p:sp>
      <p:sp>
        <p:nvSpPr>
          <p:cNvPr id="7" name="Content Placeholder 6">
            <a:extLst>
              <a:ext uri="{FF2B5EF4-FFF2-40B4-BE49-F238E27FC236}">
                <a16:creationId xmlns:a16="http://schemas.microsoft.com/office/drawing/2014/main" id="{B075CB4C-6C51-4339-9CE6-1CB807844B39}"/>
              </a:ext>
            </a:extLst>
          </p:cNvPr>
          <p:cNvSpPr>
            <a:spLocks noGrp="1"/>
          </p:cNvSpPr>
          <p:nvPr>
            <p:ph sz="quarter" idx="4"/>
          </p:nvPr>
        </p:nvSpPr>
        <p:spPr>
          <a:xfrm>
            <a:off x="688975" y="2743200"/>
            <a:ext cx="8455025" cy="4800600"/>
          </a:xfrm>
        </p:spPr>
        <p:txBody>
          <a:bodyPr/>
          <a:lstStyle/>
          <a:p>
            <a:pPr marL="4800600"/>
            <a:r>
              <a:rPr lang="en-US" sz="2800" dirty="0"/>
              <a:t>Operations</a:t>
            </a:r>
          </a:p>
          <a:p>
            <a:pPr marL="4800600" lvl="1" indent="0"/>
            <a:r>
              <a:rPr lang="en-US" sz="2200" dirty="0"/>
              <a:t>Response times</a:t>
            </a:r>
          </a:p>
          <a:p>
            <a:pPr marL="4800600" lvl="1" indent="0"/>
            <a:r>
              <a:rPr lang="en-US" sz="2200" dirty="0"/>
              <a:t>Incidence clearance</a:t>
            </a:r>
          </a:p>
          <a:p>
            <a:endParaRPr lang="en-US" sz="2600" dirty="0"/>
          </a:p>
          <a:p>
            <a:endParaRPr lang="en-US" sz="2600" dirty="0"/>
          </a:p>
          <a:p>
            <a:r>
              <a:rPr lang="en-US" sz="2600" dirty="0"/>
              <a:t>FHWA Reliability	(test)</a:t>
            </a:r>
          </a:p>
          <a:p>
            <a:pPr lvl="1"/>
            <a:r>
              <a:rPr lang="en-US" sz="2200" dirty="0"/>
              <a:t>Level of travel-time reliability (LOTTR)</a:t>
            </a:r>
          </a:p>
          <a:p>
            <a:pPr lvl="1"/>
            <a:r>
              <a:rPr lang="en-US" sz="2200" dirty="0"/>
              <a:t>Truck-time reliability (TTTR)</a:t>
            </a:r>
          </a:p>
          <a:p>
            <a:endParaRPr lang="en-US" sz="2800" dirty="0"/>
          </a:p>
        </p:txBody>
      </p:sp>
      <p:sp>
        <p:nvSpPr>
          <p:cNvPr id="4" name="Plus Sign 3">
            <a:extLst>
              <a:ext uri="{FF2B5EF4-FFF2-40B4-BE49-F238E27FC236}">
                <a16:creationId xmlns:a16="http://schemas.microsoft.com/office/drawing/2014/main" id="{2129309F-92AB-48C9-893A-B6AD8F230F66}"/>
              </a:ext>
            </a:extLst>
          </p:cNvPr>
          <p:cNvSpPr/>
          <p:nvPr/>
        </p:nvSpPr>
        <p:spPr>
          <a:xfrm>
            <a:off x="228600" y="1417638"/>
            <a:ext cx="1295400" cy="1371600"/>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8562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329</Words>
  <Application>Microsoft Office PowerPoint</Application>
  <PresentationFormat>On-screen Show (4:3)</PresentationFormat>
  <Paragraphs>124</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Mobility Performance Measures Program</vt:lpstr>
      <vt:lpstr>The ease with which people and goods move throughout the region.</vt:lpstr>
      <vt:lpstr>Foundations</vt:lpstr>
      <vt:lpstr>Performance Measures</vt:lpstr>
      <vt:lpstr>Corridor Analysis</vt:lpstr>
      <vt:lpstr>Evolution</vt:lpstr>
      <vt:lpstr>Evolution</vt:lpstr>
      <vt:lpstr>Evolution</vt:lpstr>
      <vt:lpstr>Evolution</vt:lpstr>
      <vt:lpstr>PowerPoint Presentation</vt:lpstr>
      <vt:lpstr>2017 Report</vt:lpstr>
      <vt:lpstr>PowerPoint Presentation</vt:lpstr>
      <vt:lpstr>PowerPoint Presentation</vt:lpstr>
      <vt:lpstr>PowerPoint Presentation</vt:lpstr>
      <vt:lpstr>Gross Regional Product and VMT</vt:lpstr>
      <vt:lpstr>PowerPoint Presentation</vt:lpstr>
      <vt:lpstr>PowerPoint Presentation</vt:lpstr>
      <vt:lpstr>PowerPoint Presentation</vt:lpstr>
      <vt:lpstr>Speed by time of day</vt:lpstr>
      <vt:lpstr>PowerPoint Presentation</vt:lpstr>
      <vt:lpstr>PowerPoint Presentation</vt:lpstr>
      <vt:lpstr>PowerPoint Presentation</vt:lpstr>
      <vt:lpstr>PowerPoint Presentation</vt:lpstr>
      <vt:lpstr>PowerPoint Presentation</vt:lpstr>
      <vt:lpstr>PowerPoint Presentation</vt:lpstr>
      <vt:lpstr>Challenges</vt:lpstr>
      <vt:lpstr>Mobility is not an end in itself.   It is the means to form connections with our community through relationships, jobs and consuming the goods and services that define our quality of life.</vt:lpstr>
    </vt:vector>
  </TitlesOfParts>
  <Company>HNTB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Terrel Shaw</dc:creator>
  <cp:lastModifiedBy>Terrel Shaw</cp:lastModifiedBy>
  <cp:revision>72</cp:revision>
  <cp:lastPrinted>2017-10-04T13:32:45Z</cp:lastPrinted>
  <dcterms:created xsi:type="dcterms:W3CDTF">2016-07-25T20:58:56Z</dcterms:created>
  <dcterms:modified xsi:type="dcterms:W3CDTF">2017-10-18T18:42:03Z</dcterms:modified>
</cp:coreProperties>
</file>