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7" r:id="rId1"/>
  </p:sldMasterIdLst>
  <p:notesMasterIdLst>
    <p:notesMasterId r:id="rId21"/>
  </p:notesMasterIdLst>
  <p:handoutMasterIdLst>
    <p:handoutMasterId r:id="rId22"/>
  </p:handoutMasterIdLst>
  <p:sldIdLst>
    <p:sldId id="261" r:id="rId2"/>
    <p:sldId id="482" r:id="rId3"/>
    <p:sldId id="528" r:id="rId4"/>
    <p:sldId id="529" r:id="rId5"/>
    <p:sldId id="476" r:id="rId6"/>
    <p:sldId id="530" r:id="rId7"/>
    <p:sldId id="534" r:id="rId8"/>
    <p:sldId id="535" r:id="rId9"/>
    <p:sldId id="531" r:id="rId10"/>
    <p:sldId id="533" r:id="rId11"/>
    <p:sldId id="537" r:id="rId12"/>
    <p:sldId id="490" r:id="rId13"/>
    <p:sldId id="538" r:id="rId14"/>
    <p:sldId id="539" r:id="rId15"/>
    <p:sldId id="540" r:id="rId16"/>
    <p:sldId id="542" r:id="rId17"/>
    <p:sldId id="543" r:id="rId18"/>
    <p:sldId id="544" r:id="rId19"/>
    <p:sldId id="54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whitaker" initials="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F53"/>
    <a:srgbClr val="0B7386"/>
    <a:srgbClr val="E68624"/>
    <a:srgbClr val="206A93"/>
    <a:srgbClr val="35343B"/>
    <a:srgbClr val="911146"/>
    <a:srgbClr val="CF4A30"/>
    <a:srgbClr val="ED8C2B"/>
    <a:srgbClr val="88A8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2" autoAdjust="0"/>
    <p:restoredTop sz="96864" autoAdjust="0"/>
  </p:normalViewPr>
  <p:slideViewPr>
    <p:cSldViewPr>
      <p:cViewPr varScale="1">
        <p:scale>
          <a:sx n="60" d="100"/>
          <a:sy n="60" d="100"/>
        </p:scale>
        <p:origin x="8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Historic 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Historic Funding Allocation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99F-4AEE-A231-7447F37D0E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99F-4AEE-A231-7447F37D0E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9F-4AEE-A231-7447F37D0E4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9F-4AEE-A231-7447F37D0E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9F-4AEE-A231-7447F37D0E40}"/>
              </c:ext>
            </c:extLst>
          </c:dPt>
          <c:dLbls>
            <c:dLbl>
              <c:idx val="0"/>
              <c:layout>
                <c:manualLayout>
                  <c:x val="-0.37429378531073448"/>
                  <c:y val="0.24000000000000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F-4AEE-A231-7447F37D0E40}"/>
                </c:ext>
              </c:extLst>
            </c:dLbl>
            <c:dLbl>
              <c:idx val="1"/>
              <c:layout>
                <c:manualLayout>
                  <c:x val="-0.37146892655367231"/>
                  <c:y val="0.34666666666666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F-4AEE-A231-7447F37D0E40}"/>
                </c:ext>
              </c:extLst>
            </c:dLbl>
            <c:dLbl>
              <c:idx val="2"/>
              <c:layout>
                <c:manualLayout>
                  <c:x val="0.29096045197740111"/>
                  <c:y val="-0.404444444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F-4AEE-A231-7447F37D0E40}"/>
                </c:ext>
              </c:extLst>
            </c:dLbl>
            <c:dLbl>
              <c:idx val="3"/>
              <c:layout>
                <c:manualLayout>
                  <c:x val="0.13418079096045199"/>
                  <c:y val="1.3333333333333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9F-4AEE-A231-7447F37D0E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99F-4AEE-A231-7447F37D0E4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Bicycle and Pedestrian</c:v>
                </c:pt>
                <c:pt idx="1">
                  <c:v>Transit</c:v>
                </c:pt>
                <c:pt idx="2">
                  <c:v>Corridors and Intersections</c:v>
                </c:pt>
                <c:pt idx="3">
                  <c:v>Signal Improvements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99.2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F-4AEE-A231-7447F37D0E4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Proposed 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Guideshare Allocation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6DB-4A67-AEAB-EA74E6F29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DB-4A67-AEAB-EA74E6F290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DB-4A67-AEAB-EA74E6F2903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DB-4A67-AEAB-EA74E6F290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DB-4A67-AEAB-EA74E6F290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E6DB-4A67-AEAB-EA74E6F290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DB-4A67-AEAB-EA74E6F2903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B23393-AE01-4484-AE8C-9F81C282FFD2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s</a:t>
                    </a:r>
                    <a:r>
                      <a:rPr lang="en-US" baseline="0" dirty="0"/>
                      <a:t>
</a:t>
                    </a:r>
                    <a:fld id="{1ED45C74-AF93-4CE4-A123-2BFF05C32BAE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DB-4A67-AEAB-EA74E6F2903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6DB-4A67-AEAB-EA74E6F2903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E6DB-4A67-AEAB-EA74E6F2903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Bicycle and Pedestrian</c:v>
                </c:pt>
                <c:pt idx="1">
                  <c:v>Transit</c:v>
                </c:pt>
                <c:pt idx="2">
                  <c:v>Intersection</c:v>
                </c:pt>
                <c:pt idx="3">
                  <c:v>Signal Improvements</c:v>
                </c:pt>
                <c:pt idx="4">
                  <c:v>Corridors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5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F-4AEE-A231-7447F37D0E4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A864-BF0B-4A1F-9A39-64B98B36DF3A}" type="datetimeFigureOut">
              <a:rPr lang="en-US" smtClean="0"/>
              <a:t>10/14/2017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E841B-C3FE-4D41-BD8C-25B35C5CC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57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5A3F26C-7769-4FBA-B4E9-CA8052C25D14}" type="datetimeFigureOut">
              <a:rPr lang="en-US" smtClean="0"/>
              <a:pPr/>
              <a:t>10/14/2017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B05917B-B1E6-49DD-A43B-9BC8793E28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7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9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5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" y="0"/>
            <a:ext cx="9143581" cy="685768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17" y="0"/>
            <a:ext cx="9144000" cy="6865917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19" y="5486400"/>
            <a:ext cx="8458200" cy="914400"/>
          </a:xfrm>
          <a:prstGeom prst="rect">
            <a:avLst/>
          </a:prstGeom>
          <a:solidFill>
            <a:srgbClr val="D5E7B2"/>
          </a:solidFill>
        </p:spPr>
        <p:txBody>
          <a:bodyPr lIns="274320" anchor="ctr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D5E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29" y="6629400"/>
            <a:ext cx="91440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1148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1148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39200" y="6629400"/>
            <a:ext cx="2286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2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33060" y="3025140"/>
            <a:ext cx="6324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7772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bg1"/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D5E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38200"/>
            <a:ext cx="792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731520"/>
            <a:ext cx="9144000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5" r:id="rId3"/>
    <p:sldLayoutId id="2147484288" r:id="rId4"/>
    <p:sldLayoutId id="2147484292" r:id="rId5"/>
    <p:sldLayoutId id="2147484293" r:id="rId6"/>
    <p:sldLayoutId id="2147484294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25000"/>
        <a:buFont typeface="Arial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8646"/>
            <a:ext cx="9166412" cy="43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029200"/>
            <a:ext cx="723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77F53"/>
                </a:solidFill>
              </a:rPr>
              <a:t>When Big Data Meets Better Data</a:t>
            </a:r>
          </a:p>
          <a:p>
            <a:r>
              <a:rPr lang="en-US" dirty="0">
                <a:solidFill>
                  <a:schemeClr val="bg1"/>
                </a:solidFill>
              </a:rPr>
              <a:t>APMO Conference, October 18, 2017</a:t>
            </a:r>
          </a:p>
          <a:p>
            <a:r>
              <a:rPr lang="en-US" dirty="0">
                <a:solidFill>
                  <a:schemeClr val="bg1"/>
                </a:solidFill>
              </a:rPr>
              <a:t>Keith Brockington, AICP, GPATS &amp; Greenville County, SC</a:t>
            </a:r>
          </a:p>
          <a:p>
            <a:r>
              <a:rPr lang="en-US" dirty="0">
                <a:solidFill>
                  <a:schemeClr val="bg1"/>
                </a:solidFill>
              </a:rPr>
              <a:t>Allison Fluitt, PE AICP, Kimley-Horn and Associates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777026"/>
            <a:ext cx="9144000" cy="137160"/>
          </a:xfrm>
          <a:prstGeom prst="rect">
            <a:avLst/>
          </a:prstGeom>
          <a:solidFill>
            <a:srgbClr val="8A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1486"/>
            <a:ext cx="9144000" cy="137160"/>
          </a:xfrm>
          <a:prstGeom prst="rect">
            <a:avLst/>
          </a:prstGeom>
          <a:solidFill>
            <a:srgbClr val="8A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722849"/>
            <a:ext cx="8763000" cy="37337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Statistically Valid Survey: 525 respondents (95% CI)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629400" cy="50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507266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56" y="1276350"/>
            <a:ext cx="640691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642223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71662"/>
            <a:ext cx="6154505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25" y="895350"/>
            <a:ext cx="6562374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730" y="1269724"/>
            <a:ext cx="6541214" cy="49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96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770356"/>
            <a:ext cx="8628208" cy="578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168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96885"/>
            <a:ext cx="9144000" cy="3509330"/>
          </a:xfrm>
          <a:prstGeom prst="rect">
            <a:avLst/>
          </a:prstGeom>
          <a:solidFill>
            <a:srgbClr val="0B7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2"/>
          <p:cNvSpPr>
            <a:spLocks/>
          </p:cNvSpPr>
          <p:nvPr/>
        </p:nvSpPr>
        <p:spPr bwMode="auto">
          <a:xfrm>
            <a:off x="128476" y="1616179"/>
            <a:ext cx="9334500" cy="41148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b="1" dirty="0">
              <a:solidFill>
                <a:srgbClr val="E68624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itle 2"/>
          <p:cNvSpPr>
            <a:spLocks/>
          </p:cNvSpPr>
          <p:nvPr/>
        </p:nvSpPr>
        <p:spPr bwMode="auto">
          <a:xfrm>
            <a:off x="128476" y="2163812"/>
            <a:ext cx="9334500" cy="685800"/>
          </a:xfrm>
          <a:prstGeom prst="roundRect">
            <a:avLst>
              <a:gd name="adj" fmla="val 19703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b="1" dirty="0">
              <a:solidFill>
                <a:srgbClr val="E68624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itle 2"/>
          <p:cNvSpPr>
            <a:spLocks/>
          </p:cNvSpPr>
          <p:nvPr/>
        </p:nvSpPr>
        <p:spPr bwMode="auto">
          <a:xfrm>
            <a:off x="128476" y="3811560"/>
            <a:ext cx="9334500" cy="41148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b="1" dirty="0">
              <a:solidFill>
                <a:srgbClr val="E68624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itle 2"/>
          <p:cNvSpPr>
            <a:spLocks/>
          </p:cNvSpPr>
          <p:nvPr/>
        </p:nvSpPr>
        <p:spPr bwMode="auto">
          <a:xfrm>
            <a:off x="115776" y="2989607"/>
            <a:ext cx="9334500" cy="685800"/>
          </a:xfrm>
          <a:prstGeom prst="roundRect">
            <a:avLst>
              <a:gd name="adj" fmla="val 19703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b="1" dirty="0">
              <a:solidFill>
                <a:srgbClr val="E68624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itle 2"/>
          <p:cNvSpPr>
            <a:spLocks/>
          </p:cNvSpPr>
          <p:nvPr/>
        </p:nvSpPr>
        <p:spPr bwMode="auto">
          <a:xfrm>
            <a:off x="128476" y="1075758"/>
            <a:ext cx="9334500" cy="41148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b="1" dirty="0">
              <a:solidFill>
                <a:srgbClr val="E68624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58" y="1075758"/>
            <a:ext cx="8686799" cy="31235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The region is growing rapidly, leading to increased congestion and travel delays.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Safety should be a priority as road improvements are considered.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Active transportation is popularity throughout the region, and we should expand </a:t>
            </a:r>
            <a:br>
              <a:rPr lang="en-US" dirty="0"/>
            </a:br>
            <a:r>
              <a:rPr lang="en-US" dirty="0"/>
              <a:t>the opportunities for residents to bike and walk to their destinations.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There is widespread interest to provide public transportation to expanded </a:t>
            </a:r>
            <a:br>
              <a:rPr lang="en-US" dirty="0"/>
            </a:br>
            <a:r>
              <a:rPr lang="en-US" dirty="0"/>
              <a:t>service areas.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Improving our transportation system is linked to regional economic development.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Takeaways….FROM THE PUBLIC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1600" y="6705600"/>
            <a:ext cx="3962400" cy="228600"/>
          </a:xfrm>
        </p:spPr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94" y="5574795"/>
            <a:ext cx="1337841" cy="923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52" y="5587052"/>
            <a:ext cx="1337841" cy="923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71" y="5587052"/>
            <a:ext cx="1337841" cy="923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82" y="5570911"/>
            <a:ext cx="1337841" cy="923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40" y="5567443"/>
            <a:ext cx="1337841" cy="923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617" y="5565392"/>
            <a:ext cx="1337841" cy="923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992" y="5118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21773" y="5118140"/>
            <a:ext cx="5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96111" y="5118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70283" y="5118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55081" y="5118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92937" y="5118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4300" y="4572000"/>
            <a:ext cx="8915400" cy="213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019" y="4681412"/>
            <a:ext cx="434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Our Transportation Priorities</a:t>
            </a:r>
          </a:p>
        </p:txBody>
      </p:sp>
    </p:spTree>
    <p:extLst>
      <p:ext uri="{BB962C8B-B14F-4D97-AF65-F5344CB8AC3E}">
        <p14:creationId xmlns:p14="http://schemas.microsoft.com/office/powerpoint/2010/main" val="14499469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Recommendations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53200" y="914400"/>
            <a:ext cx="2514600" cy="5496560"/>
            <a:chOff x="6629400" y="859060"/>
            <a:chExt cx="2514600" cy="5496560"/>
          </a:xfrm>
          <a:solidFill>
            <a:srgbClr val="0B7386"/>
          </a:solidFill>
        </p:grpSpPr>
        <p:sp>
          <p:nvSpPr>
            <p:cNvPr id="7" name="TextBox 6"/>
            <p:cNvSpPr txBox="1"/>
            <p:nvPr/>
          </p:nvSpPr>
          <p:spPr>
            <a:xfrm>
              <a:off x="6629400" y="859060"/>
              <a:ext cx="2514600" cy="1005840"/>
            </a:xfrm>
            <a:prstGeom prst="roundRect">
              <a:avLst>
                <a:gd name="adj" fmla="val 14299"/>
              </a:avLst>
            </a:prstGeom>
            <a:grpFill/>
          </p:spPr>
          <p:txBody>
            <a:bodyPr wrap="square" rtlCol="0" anchor="t">
              <a:no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Greenville County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94 corridors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98 intersections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9400" y="1981740"/>
              <a:ext cx="2514600" cy="1005840"/>
            </a:xfrm>
            <a:prstGeom prst="roundRect">
              <a:avLst>
                <a:gd name="adj" fmla="val 14299"/>
              </a:avLst>
            </a:prstGeom>
            <a:grpFill/>
          </p:spPr>
          <p:txBody>
            <a:bodyPr wrap="square" rtlCol="0" anchor="t">
              <a:no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Pickens County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17 corridors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23 intersections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3104420"/>
              <a:ext cx="2514600" cy="1005840"/>
            </a:xfrm>
            <a:prstGeom prst="roundRect">
              <a:avLst>
                <a:gd name="adj" fmla="val 14299"/>
              </a:avLst>
            </a:prstGeom>
            <a:grpFill/>
          </p:spPr>
          <p:txBody>
            <a:bodyPr wrap="square" rtlCol="0" anchor="t">
              <a:no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Anderson County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7 corridors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8 intersections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4227100"/>
              <a:ext cx="2514600" cy="1005840"/>
            </a:xfrm>
            <a:prstGeom prst="roundRect">
              <a:avLst>
                <a:gd name="adj" fmla="val 14299"/>
              </a:avLst>
            </a:prstGeom>
            <a:grpFill/>
          </p:spPr>
          <p:txBody>
            <a:bodyPr wrap="square" rtlCol="0" anchor="t">
              <a:no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Spartanburg County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4 corridors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1 intersection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9400" y="5349780"/>
              <a:ext cx="2514600" cy="1005840"/>
            </a:xfrm>
            <a:prstGeom prst="roundRect">
              <a:avLst>
                <a:gd name="adj" fmla="val 14299"/>
              </a:avLst>
            </a:prstGeom>
            <a:grpFill/>
          </p:spPr>
          <p:txBody>
            <a:bodyPr wrap="square" rtlCol="0" anchor="t">
              <a:no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Laurens County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1 corridor</a:t>
              </a:r>
            </a:p>
            <a:p>
              <a:pPr lvl="1" indent="-284163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1 intersection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4901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Bicycle &amp; Pedestrian Recommendations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973" r="9961" b="6862"/>
          <a:stretch/>
        </p:blipFill>
        <p:spPr>
          <a:xfrm>
            <a:off x="4610100" y="864915"/>
            <a:ext cx="3924301" cy="27164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t="29525" r="17326" b="15126"/>
          <a:stretch/>
        </p:blipFill>
        <p:spPr>
          <a:xfrm>
            <a:off x="4610100" y="3713430"/>
            <a:ext cx="3907702" cy="2625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20376"/>
            <a:ext cx="4114800" cy="5809023"/>
          </a:xfrm>
          <a:prstGeom prst="rect">
            <a:avLst/>
          </a:prstGeom>
          <a:solidFill>
            <a:srgbClr val="0B7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990600"/>
            <a:ext cx="3657600" cy="6248400"/>
          </a:xfrm>
          <a:prstGeom prst="roundRect">
            <a:avLst>
              <a:gd name="adj" fmla="val 4228"/>
            </a:avLst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sz="2400" dirty="0"/>
              <a:t>Designates on-street and off-street bicycle facilities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i="1" dirty="0"/>
              <a:t>695 proposed projects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endParaRPr lang="en-US" sz="24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sz="2400" dirty="0"/>
              <a:t>Sets priority sidewalk zones around elementary and middle schools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i="1" dirty="0"/>
              <a:t>145 designated areas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endParaRPr lang="en-US" sz="24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sz="2400" dirty="0"/>
              <a:t>Coordinates with roadway recommendations to take advantage of incidental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24156248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169423" y="1423997"/>
            <a:ext cx="3886200" cy="4802577"/>
          </a:xfrm>
          <a:prstGeom prst="roundRect">
            <a:avLst>
              <a:gd name="adj" fmla="val 6223"/>
            </a:avLst>
          </a:prstGeom>
          <a:solidFill>
            <a:schemeClr val="bg1"/>
          </a:solidFill>
          <a:ln>
            <a:solidFill>
              <a:srgbClr val="0B738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endParaRPr lang="en-US" sz="18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88377" y="1143000"/>
            <a:ext cx="3886200" cy="4267200"/>
          </a:xfrm>
          <a:prstGeom prst="roundRect">
            <a:avLst>
              <a:gd name="adj" fmla="val 6223"/>
            </a:avLst>
          </a:prstGeom>
          <a:solidFill>
            <a:schemeClr val="bg1"/>
          </a:solidFill>
          <a:ln>
            <a:solidFill>
              <a:srgbClr val="0B738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endParaRPr lang="en-US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Constraint – Costs vs.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22" y="1934700"/>
            <a:ext cx="3657600" cy="685800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Corridors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6187" y="4667727"/>
            <a:ext cx="3733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*Funding availability for years not already programmed in the currently adopted STIP.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50223"/>
              </p:ext>
            </p:extLst>
          </p:nvPr>
        </p:nvGraphicFramePr>
        <p:xfrm>
          <a:off x="5229429" y="2785755"/>
          <a:ext cx="3578157" cy="1854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206524">
                  <a:extLst>
                    <a:ext uri="{9D8B030D-6E8A-4147-A177-3AD203B41FA5}">
                      <a16:colId xmlns:a16="http://schemas.microsoft.com/office/drawing/2014/main" val="1712337994"/>
                    </a:ext>
                  </a:extLst>
                </a:gridCol>
                <a:gridCol w="2371633">
                  <a:extLst>
                    <a:ext uri="{9D8B030D-6E8A-4147-A177-3AD203B41FA5}">
                      <a16:colId xmlns:a16="http://schemas.microsoft.com/office/drawing/2014/main" val="1608827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B738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Amount</a:t>
                      </a:r>
                    </a:p>
                  </a:txBody>
                  <a:tcPr>
                    <a:solidFill>
                      <a:srgbClr val="0B73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3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$110,343,000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2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2024-2030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$126,546,000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2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2031-2040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$180,780,000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4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rgbClr val="0B738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$417,669,000</a:t>
                      </a:r>
                    </a:p>
                  </a:txBody>
                  <a:tcPr>
                    <a:solidFill>
                      <a:srgbClr val="0B73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8052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145933" y="2092460"/>
            <a:ext cx="374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dirty="0">
                <a:solidFill>
                  <a:srgbClr val="0B7386"/>
                </a:solidFill>
                <a:latin typeface="Calibri" panose="020F0502020204030204" pitchFamily="34" charset="0"/>
              </a:rPr>
              <a:t>GPATS Guideshare Revenue</a:t>
            </a:r>
            <a:br>
              <a:rPr lang="en-US" sz="2000" dirty="0">
                <a:solidFill>
                  <a:srgbClr val="0B7386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B7386"/>
                </a:solidFill>
                <a:latin typeface="Calibri" panose="020F0502020204030204" pitchFamily="34" charset="0"/>
              </a:rPr>
              <a:t>(including inflation)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88377" y="1143000"/>
            <a:ext cx="3886200" cy="710340"/>
          </a:xfrm>
          <a:prstGeom prst="roundRect">
            <a:avLst>
              <a:gd name="adj" fmla="val 28134"/>
            </a:avLst>
          </a:prstGeom>
          <a:solidFill>
            <a:srgbClr val="0B7386"/>
          </a:solidFill>
          <a:ln>
            <a:solidFill>
              <a:srgbClr val="0B738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Revenues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9423" y="1147693"/>
            <a:ext cx="3886200" cy="710340"/>
          </a:xfrm>
          <a:prstGeom prst="roundRect">
            <a:avLst>
              <a:gd name="adj" fmla="val 28134"/>
            </a:avLst>
          </a:prstGeom>
          <a:solidFill>
            <a:srgbClr val="0B7386"/>
          </a:solidFill>
          <a:ln>
            <a:solidFill>
              <a:srgbClr val="0B738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Cost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06240" y="1143000"/>
            <a:ext cx="731520" cy="731520"/>
          </a:xfrm>
          <a:prstGeom prst="ellipse">
            <a:avLst/>
          </a:prstGeom>
          <a:solidFill>
            <a:srgbClr val="E68624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45176" y="2288635"/>
            <a:ext cx="1562099" cy="9942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/>
              <a:t>$920+ </a:t>
            </a:r>
            <a:r>
              <a:rPr lang="en-US" sz="2000" dirty="0"/>
              <a:t>million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83722" y="3394419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Intersections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345176" y="3748354"/>
            <a:ext cx="1562099" cy="9942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/>
              <a:t>$430+ </a:t>
            </a:r>
            <a:r>
              <a:rPr lang="en-US" sz="2000" dirty="0"/>
              <a:t>million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0422" y="2042211"/>
            <a:ext cx="470778" cy="4707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7622" y="3501930"/>
            <a:ext cx="470778" cy="47077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83722" y="483191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Bike/Ped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45176" y="5185845"/>
            <a:ext cx="1562099" cy="9942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/>
              <a:t>$343+ </a:t>
            </a:r>
            <a:r>
              <a:rPr lang="en-US" sz="2000" dirty="0"/>
              <a:t>million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0422" y="4939421"/>
            <a:ext cx="470778" cy="4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48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Constraint – Guideshare Modal Split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206561"/>
              </p:ext>
            </p:extLst>
          </p:nvPr>
        </p:nvGraphicFramePr>
        <p:xfrm>
          <a:off x="76200" y="838200"/>
          <a:ext cx="8991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7186177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Constraint – Guideshare Modal Split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51560"/>
              </p:ext>
            </p:extLst>
          </p:nvPr>
        </p:nvGraphicFramePr>
        <p:xfrm>
          <a:off x="76200" y="838200"/>
          <a:ext cx="8991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1899930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77F53"/>
              </a:buClr>
            </a:pPr>
            <a:r>
              <a:rPr lang="en-US" sz="2800" dirty="0"/>
              <a:t>18 high priority bicycle and pedestrian projects can be funded using the allocated revenue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Funding structure is able to better respond to performance measurement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Percentages can be revisited in subsequent plans as new public feedback is analyzed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Robust public feedback dispels the notion that “we only hear from the advocates”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Elected and appointed officials can more clearly understand the voice of their constituents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GPATS?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838200"/>
            <a:ext cx="9144000" cy="2819400"/>
            <a:chOff x="0" y="838200"/>
            <a:chExt cx="9144000" cy="2819400"/>
          </a:xfrm>
        </p:grpSpPr>
        <p:sp>
          <p:nvSpPr>
            <p:cNvPr id="7" name="Rectangle 6"/>
            <p:cNvSpPr/>
            <p:nvPr/>
          </p:nvSpPr>
          <p:spPr>
            <a:xfrm>
              <a:off x="0" y="838200"/>
              <a:ext cx="9144000" cy="2819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1676400"/>
              <a:ext cx="838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solidFill>
                    <a:srgbClr val="677F53"/>
                  </a:solidFill>
                </a:rPr>
                <a:t>Funding levels are better aligned </a:t>
              </a:r>
              <a:br>
                <a:rPr lang="en-US" sz="3200" b="1" i="1" dirty="0">
                  <a:solidFill>
                    <a:srgbClr val="677F53"/>
                  </a:solidFill>
                </a:rPr>
              </a:br>
              <a:r>
                <a:rPr lang="en-US" sz="3200" b="1" i="1" dirty="0">
                  <a:solidFill>
                    <a:srgbClr val="677F53"/>
                  </a:solidFill>
                </a:rPr>
                <a:t>with public will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400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8646"/>
            <a:ext cx="9166412" cy="43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029200"/>
            <a:ext cx="723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Big Data Meets Better Data</a:t>
            </a:r>
          </a:p>
          <a:p>
            <a:r>
              <a:rPr lang="en-US" dirty="0">
                <a:solidFill>
                  <a:srgbClr val="677F53"/>
                </a:solidFill>
              </a:rPr>
              <a:t>APMO Conference, October 18, 2017</a:t>
            </a:r>
          </a:p>
          <a:p>
            <a:r>
              <a:rPr lang="en-US" dirty="0">
                <a:solidFill>
                  <a:srgbClr val="677F53"/>
                </a:solidFill>
              </a:rPr>
              <a:t>Keith Brockington, AICP, GPATS &amp; Greenville County, SC</a:t>
            </a:r>
          </a:p>
          <a:p>
            <a:r>
              <a:rPr lang="en-US" dirty="0">
                <a:solidFill>
                  <a:srgbClr val="677F53"/>
                </a:solidFill>
              </a:rPr>
              <a:t>Allison Fluitt, PE AICP, Kimley-Horn and Associates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777026"/>
            <a:ext cx="9144000" cy="137160"/>
          </a:xfrm>
          <a:prstGeom prst="rect">
            <a:avLst/>
          </a:prstGeom>
          <a:solidFill>
            <a:srgbClr val="8A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1486"/>
            <a:ext cx="9144000" cy="137160"/>
          </a:xfrm>
          <a:prstGeom prst="rect">
            <a:avLst/>
          </a:prstGeom>
          <a:solidFill>
            <a:srgbClr val="8A7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722849"/>
            <a:ext cx="8763000" cy="37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3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77F53"/>
                </a:solidFill>
              </a:rPr>
              <a:t>www.gpats.org</a:t>
            </a:r>
            <a:endParaRPr lang="en-US" dirty="0">
              <a:solidFill>
                <a:srgbClr val="677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894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52400"/>
            <a:ext cx="3733800" cy="1905000"/>
          </a:xfrm>
          <a:prstGeom prst="roundRect">
            <a:avLst>
              <a:gd name="adj" fmla="val 8077"/>
            </a:avLst>
          </a:prstGeom>
          <a:solidFill>
            <a:srgbClr val="0B7386"/>
          </a:solidFill>
        </p:spPr>
        <p:txBody>
          <a:bodyPr wrap="square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bg1"/>
                </a:solidFill>
              </a:rPr>
              <a:t>Study Area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Portions of Greenville, Pickens, Anderson, Laurens, and Spartanburg Counties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777 square miles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700,000+ population</a:t>
            </a:r>
          </a:p>
        </p:txBody>
      </p:sp>
      <p:pic>
        <p:nvPicPr>
          <p:cNvPr id="1026" name="Picture 2" descr="http://www.dot.state.sc.us/inside/images/MPO_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74" y="1219200"/>
            <a:ext cx="1343025" cy="1058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B73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val 1"/>
          <p:cNvSpPr/>
          <p:nvPr/>
        </p:nvSpPr>
        <p:spPr>
          <a:xfrm>
            <a:off x="2667000" y="1219200"/>
            <a:ext cx="304800" cy="3048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91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77F53"/>
              </a:buClr>
            </a:pPr>
            <a:r>
              <a:rPr lang="en-US" sz="2800" dirty="0"/>
              <a:t>Shifting Paradigms = Existential Crisis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Rapidly Urbanizing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National Recognition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Shifting Demographics</a:t>
            </a:r>
          </a:p>
          <a:p>
            <a:pPr lvl="2">
              <a:buClr>
                <a:srgbClr val="677F53"/>
              </a:buClr>
            </a:pPr>
            <a:r>
              <a:rPr lang="en-US" sz="2400" dirty="0"/>
              <a:t>Aging and Tech-savvy</a:t>
            </a:r>
            <a:endParaRPr lang="en-US" sz="2200" dirty="0"/>
          </a:p>
          <a:p>
            <a:pPr lvl="2">
              <a:buClr>
                <a:srgbClr val="677F53"/>
              </a:buClr>
            </a:pPr>
            <a:r>
              <a:rPr lang="en-US" sz="2200" dirty="0"/>
              <a:t>From Textiles to Educational/Healthcare/Technology Research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Modal Shifts</a:t>
            </a:r>
          </a:p>
          <a:p>
            <a:pPr lvl="2">
              <a:buClr>
                <a:srgbClr val="677F53"/>
              </a:buClr>
            </a:pPr>
            <a:r>
              <a:rPr lang="en-US" sz="2400" dirty="0"/>
              <a:t>Desire for walkable communities</a:t>
            </a:r>
          </a:p>
          <a:p>
            <a:pPr lvl="2">
              <a:buClr>
                <a:srgbClr val="677F53"/>
              </a:buClr>
            </a:pPr>
            <a:r>
              <a:rPr lang="en-US" sz="2400" dirty="0"/>
              <a:t>Shifts away from vehicle ownership</a:t>
            </a:r>
          </a:p>
          <a:p>
            <a:pPr lvl="2">
              <a:buClr>
                <a:srgbClr val="677F53"/>
              </a:buClr>
            </a:pPr>
            <a:r>
              <a:rPr lang="en-US" sz="2400" dirty="0"/>
              <a:t>Transit needs for job/education/healthcare access</a:t>
            </a:r>
          </a:p>
          <a:p>
            <a:pPr lvl="2">
              <a:buClr>
                <a:srgbClr val="677F53"/>
              </a:buClr>
            </a:pPr>
            <a:r>
              <a:rPr lang="en-US" sz="2400" dirty="0"/>
              <a:t>Strong focus from Technology sector for Automated R&amp;D</a:t>
            </a:r>
          </a:p>
          <a:p>
            <a:pPr lvl="2">
              <a:buClr>
                <a:srgbClr val="677F53"/>
              </a:buClr>
            </a:pPr>
            <a:r>
              <a:rPr lang="en-US" sz="2400" dirty="0"/>
              <a:t>Increasing Traffic Congestion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Horizon2040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2052" name="Picture 4" descr="http://cdnassets.hw.net/dims4/GG/6300f1d/2147483647/thumbnail/876x580%3E/quality/90/?url=http%3A%2F%2Fcdnassets.hw.net%2F53%2F54%2Fa5c33cf44ee7a5a5b21dfede80ec%2Ffalls-park-reely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74" y="2332382"/>
            <a:ext cx="4553217" cy="30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756357"/>
            <a:ext cx="4526713" cy="31334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878" y="3415748"/>
            <a:ext cx="4553217" cy="305916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252" y="1600200"/>
            <a:ext cx="6284843" cy="416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S:\Exchange\Jonathan\GPATS\LRTP\20160830_07585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778" y="932847"/>
            <a:ext cx="4354444" cy="49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76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Horizon2040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677F53"/>
              </a:buClr>
            </a:pPr>
            <a:r>
              <a:rPr lang="en-US" sz="2800" dirty="0"/>
              <a:t>Knowledge that Priorities have Shifted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VS. Historical Funding Priorities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South Carolina “Guideshare” (80% STBG, 20% State)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Approx. $18 million per year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New Roads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Widenings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Intersections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Recent years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Bike and Pedestrian facilities WITH Road Projects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Signal Timing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NO Dedicated Guideshare for Alternative Transportation</a:t>
            </a:r>
          </a:p>
          <a:p>
            <a:pPr>
              <a:buClr>
                <a:srgbClr val="677F53"/>
              </a:buClr>
            </a:pPr>
            <a:r>
              <a:rPr lang="en-US" sz="2800" dirty="0"/>
              <a:t>GPATS Needed to find out the actual Public Will.</a:t>
            </a:r>
          </a:p>
          <a:p>
            <a:pPr lvl="1">
              <a:buClr>
                <a:srgbClr val="677F53"/>
              </a:buClr>
            </a:pPr>
            <a:r>
              <a:rPr lang="en-US" sz="2600" dirty="0"/>
              <a:t>MASSIVE Public Outreach Effort for Horizon2040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216013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76199" y="914400"/>
            <a:ext cx="5562601" cy="57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Policy Committee Meetings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3 meetings (June 2016, April 2017, Aug 2017)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Regional Workshops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Visioning (Sept 2016)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Open House (Aug 2017)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Sub-Regional Community Meetings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Round 1 (8 meetings; Oct 2016)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Round 2 (9 meetings; May-June 2017)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Stakeholder and Small Group Interviews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25 meetings (January – April 2017)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Focus Group Work Sessions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dirty="0"/>
              <a:t>3 sessions (March 2017)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Statistically-Valid Survey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1900" dirty="0"/>
              <a:t>525 households; 95% level of confidence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MetroQuest Survey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dirty="0"/>
              <a:t>1,436 participants; 1,800 comments;  </a:t>
            </a:r>
            <a:br>
              <a:rPr lang="en-US" sz="2100" dirty="0"/>
            </a:br>
            <a:r>
              <a:rPr lang="en-US" sz="2100" dirty="0"/>
              <a:t>33,110 data points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www.GPATS.org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77F53"/>
              </a:buClr>
            </a:pPr>
            <a:r>
              <a:rPr lang="en-US" sz="2100" b="1" dirty="0"/>
              <a:t>Social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85800"/>
          </a:xfrm>
        </p:spPr>
        <p:txBody>
          <a:bodyPr/>
          <a:lstStyle/>
          <a:p>
            <a:r>
              <a:rPr lang="en-US" dirty="0"/>
              <a:t>Public Outreach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18759" y="-765390"/>
            <a:ext cx="6784920" cy="1"/>
          </a:xfrm>
          <a:prstGeom prst="line">
            <a:avLst/>
          </a:prstGeom>
          <a:ln w="38100">
            <a:solidFill>
              <a:srgbClr val="677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333998" y="815394"/>
            <a:ext cx="3810002" cy="5737806"/>
            <a:chOff x="5333998" y="802260"/>
            <a:chExt cx="3810002" cy="57378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999" y="4396940"/>
              <a:ext cx="3810001" cy="21431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3999" y="2605514"/>
              <a:ext cx="3810001" cy="2215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3999" y="802260"/>
              <a:ext cx="3810001" cy="184354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333999" y="2645803"/>
              <a:ext cx="3810001" cy="1"/>
            </a:xfrm>
            <a:prstGeom prst="line">
              <a:avLst/>
            </a:prstGeom>
            <a:ln w="38100">
              <a:solidFill>
                <a:srgbClr val="677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333998" y="4821279"/>
              <a:ext cx="3810001" cy="1"/>
            </a:xfrm>
            <a:prstGeom prst="line">
              <a:avLst/>
            </a:prstGeom>
            <a:ln w="38100">
              <a:solidFill>
                <a:srgbClr val="677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41996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267200" cy="5715000"/>
          </a:xfrm>
        </p:spPr>
        <p:txBody>
          <a:bodyPr/>
          <a:lstStyle/>
          <a:p>
            <a:pPr>
              <a:buClr>
                <a:srgbClr val="677F53"/>
              </a:buClr>
            </a:pPr>
            <a:r>
              <a:rPr lang="en-US" b="1" dirty="0"/>
              <a:t>Fall for Greenville Trolley Stop</a:t>
            </a:r>
          </a:p>
          <a:p>
            <a:pPr lvl="1">
              <a:buClr>
                <a:srgbClr val="677F53"/>
              </a:buClr>
            </a:pPr>
            <a:r>
              <a:rPr lang="en-US" dirty="0"/>
              <a:t>Captive Audience</a:t>
            </a:r>
          </a:p>
          <a:p>
            <a:pPr lvl="1">
              <a:buClr>
                <a:srgbClr val="677F53"/>
              </a:buClr>
            </a:pPr>
            <a:r>
              <a:rPr lang="en-US" dirty="0"/>
              <a:t>Regional Draw</a:t>
            </a:r>
          </a:p>
          <a:p>
            <a:pPr lvl="1">
              <a:buClr>
                <a:srgbClr val="677F53"/>
              </a:buClr>
            </a:pPr>
            <a:r>
              <a:rPr lang="en-US" dirty="0"/>
              <a:t>Getting to Event = Concerned About Transportation</a:t>
            </a:r>
          </a:p>
          <a:p>
            <a:pPr lvl="1">
              <a:buClr>
                <a:srgbClr val="677F53"/>
              </a:buClr>
            </a:pPr>
            <a:r>
              <a:rPr lang="en-US" dirty="0"/>
              <a:t>Massive Response Hike!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6" name="Picture 3" descr="S:\Transportation\2040 LRTP\Pictures\Social Media Pictures\Fall for Greenville\20161016_13521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12" y="2989443"/>
            <a:ext cx="8860988" cy="34313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Transportation\2040 LRTP\Pictures\Social Media Pictures\Fall for Greenville\20161014_1746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1" y="228600"/>
            <a:ext cx="4572000" cy="3429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501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798578" y="822960"/>
            <a:ext cx="3544822" cy="509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88A825"/>
                </a:solidFill>
              </a:rPr>
              <a:t>Culture &amp; Environment</a:t>
            </a:r>
          </a:p>
          <a:p>
            <a:pPr eaLnBrk="1" hangingPunct="1">
              <a:spcBef>
                <a:spcPct val="20000"/>
              </a:spcBef>
            </a:pPr>
            <a:r>
              <a:rPr lang="en-US" i="1" dirty="0"/>
              <a:t>Enhance the region's quality of life by preserving and promoting its valued places and natural assets. </a:t>
            </a:r>
          </a:p>
          <a:p>
            <a:pPr eaLnBrk="1" hangingPunct="1">
              <a:spcBef>
                <a:spcPct val="20000"/>
              </a:spcBef>
            </a:pPr>
            <a:endParaRPr lang="en-US" i="1" dirty="0"/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ED8C2B"/>
                </a:solidFill>
              </a:rPr>
              <a:t>Growth &amp; Development</a:t>
            </a:r>
          </a:p>
          <a:p>
            <a:pPr eaLnBrk="1" hangingPunct="1">
              <a:spcBef>
                <a:spcPct val="20000"/>
              </a:spcBef>
            </a:pPr>
            <a:r>
              <a:rPr lang="en-US" i="1" dirty="0"/>
              <a:t>Make traveling more efficient by coordinating transportation investments with land use decisions.</a:t>
            </a:r>
          </a:p>
          <a:p>
            <a:pPr eaLnBrk="1" hangingPunct="1">
              <a:spcBef>
                <a:spcPct val="20000"/>
              </a:spcBef>
            </a:pPr>
            <a:endParaRPr lang="en-US" dirty="0"/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CF4A30"/>
                </a:solidFill>
              </a:rPr>
              <a:t>Safety &amp; Security</a:t>
            </a:r>
          </a:p>
          <a:p>
            <a:pPr eaLnBrk="1" hangingPunct="1">
              <a:spcBef>
                <a:spcPct val="20000"/>
              </a:spcBef>
            </a:pPr>
            <a:r>
              <a:rPr lang="en-US" i="1" dirty="0"/>
              <a:t>Promote a safe and secure transportation system by reducing crashes, making travel reliable and predictable, and improving emergency response.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5289846" y="822960"/>
            <a:ext cx="3777954" cy="52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911146"/>
                </a:solidFill>
              </a:rPr>
              <a:t>Economic Vitality</a:t>
            </a:r>
          </a:p>
          <a:p>
            <a:r>
              <a:rPr lang="en-US" i="1" dirty="0"/>
              <a:t>Support regional economic vitality by making it easier to move people and freight within and through the region. </a:t>
            </a:r>
          </a:p>
          <a:p>
            <a:endParaRPr lang="en-US" i="1" dirty="0"/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35343B"/>
                </a:solidFill>
              </a:rPr>
              <a:t>Mobility &amp; Accessibility</a:t>
            </a:r>
            <a:br>
              <a:rPr lang="en-US" b="1" u="sng" dirty="0"/>
            </a:br>
            <a:r>
              <a:rPr lang="en-US" i="1" dirty="0"/>
              <a:t>Provide a balanced transportation system that makes it easier to bike, walk, and take transit.</a:t>
            </a:r>
          </a:p>
          <a:p>
            <a:pPr eaLnBrk="1" hangingPunct="1">
              <a:spcBef>
                <a:spcPct val="20000"/>
              </a:spcBef>
            </a:pPr>
            <a:endParaRPr lang="en-US" i="1" dirty="0"/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206A93"/>
                </a:solidFill>
              </a:rPr>
              <a:t>System Preservation </a:t>
            </a:r>
            <a:br>
              <a:rPr lang="en-US" sz="2400" b="1" dirty="0">
                <a:solidFill>
                  <a:srgbClr val="206A93"/>
                </a:solidFill>
              </a:rPr>
            </a:br>
            <a:r>
              <a:rPr lang="en-US" sz="2400" b="1" dirty="0">
                <a:solidFill>
                  <a:srgbClr val="206A93"/>
                </a:solidFill>
              </a:rPr>
              <a:t>&amp; Efficiency</a:t>
            </a:r>
          </a:p>
          <a:p>
            <a:pPr eaLnBrk="1" hangingPunct="1">
              <a:spcBef>
                <a:spcPct val="20000"/>
              </a:spcBef>
            </a:pPr>
            <a:r>
              <a:rPr lang="en-US" i="1" dirty="0"/>
              <a:t>Extend the life of the transportation system and promote fiscal responsibility by emphasizing maintenance and operational efficiency. 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574" y="4224724"/>
            <a:ext cx="687272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2" y="927457"/>
            <a:ext cx="687272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574" y="927457"/>
            <a:ext cx="687272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2" y="2593340"/>
            <a:ext cx="687272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574" y="2514600"/>
            <a:ext cx="687272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2" y="4239964"/>
            <a:ext cx="687272" cy="6858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629400"/>
            <a:ext cx="3962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GPATS Horizon 2040 Long-Range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1036339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and Sub-Regional Meetings:  ~475 participants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95536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27" y="2209800"/>
            <a:ext cx="8757759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29" y="2743200"/>
            <a:ext cx="8766544" cy="26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87" y="831055"/>
            <a:ext cx="8155513" cy="565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199" y="1202530"/>
            <a:ext cx="6523233" cy="46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343" y="1295400"/>
            <a:ext cx="660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650495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3352800" cy="5715000"/>
          </a:xfrm>
        </p:spPr>
        <p:txBody>
          <a:bodyPr/>
          <a:lstStyle/>
          <a:p>
            <a:pPr>
              <a:buClr>
                <a:srgbClr val="677F53"/>
              </a:buClr>
            </a:pPr>
            <a:r>
              <a:rPr lang="en-US" dirty="0"/>
              <a:t>Activity-Based Meetings</a:t>
            </a:r>
          </a:p>
          <a:p>
            <a:pPr>
              <a:buClr>
                <a:srgbClr val="677F53"/>
              </a:buClr>
            </a:pPr>
            <a:r>
              <a:rPr lang="en-US" dirty="0"/>
              <a:t>One Word</a:t>
            </a:r>
          </a:p>
          <a:p>
            <a:pPr>
              <a:buClr>
                <a:srgbClr val="677F53"/>
              </a:buClr>
            </a:pPr>
            <a:r>
              <a:rPr lang="en-US" dirty="0"/>
              <a:t>Priority Pyramid</a:t>
            </a:r>
          </a:p>
          <a:p>
            <a:pPr>
              <a:buClr>
                <a:srgbClr val="677F53"/>
              </a:buClr>
            </a:pPr>
            <a:r>
              <a:rPr lang="en-US" dirty="0"/>
              <a:t>Thought Wall</a:t>
            </a:r>
          </a:p>
          <a:p>
            <a:pPr>
              <a:buClr>
                <a:srgbClr val="677F53"/>
              </a:buClr>
            </a:pPr>
            <a:r>
              <a:rPr lang="en-US" dirty="0"/>
              <a:t>More or Less</a:t>
            </a:r>
          </a:p>
          <a:p>
            <a:pPr>
              <a:buClr>
                <a:srgbClr val="677F53"/>
              </a:buClr>
            </a:pPr>
            <a:r>
              <a:rPr lang="en-US" dirty="0"/>
              <a:t>Mapping</a:t>
            </a:r>
          </a:p>
          <a:p>
            <a:pPr>
              <a:buClr>
                <a:srgbClr val="677F53"/>
              </a:buClr>
            </a:pPr>
            <a:r>
              <a:rPr lang="en-US" dirty="0"/>
              <a:t>Exit Questionnaire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714" y="810746"/>
            <a:ext cx="5457486" cy="56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5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MetroQuest:  1,436 participants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GPATS Horizon 2040 Long-Range Transportation Plan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556991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25" y="1050234"/>
            <a:ext cx="8889929" cy="52147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629025" cy="516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162" y="841513"/>
            <a:ext cx="3495675" cy="549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968" y="818322"/>
            <a:ext cx="3552825" cy="564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9523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APEL HILL PPT Template">
  <a:themeElements>
    <a:clrScheme name="Chapel Hill Colors">
      <a:dk1>
        <a:sysClr val="windowText" lastClr="000000"/>
      </a:dk1>
      <a:lt1>
        <a:sysClr val="window" lastClr="FFFFFF"/>
      </a:lt1>
      <a:dk2>
        <a:srgbClr val="555555"/>
      </a:dk2>
      <a:lt2>
        <a:srgbClr val="EDD5CA"/>
      </a:lt2>
      <a:accent1>
        <a:srgbClr val="7BAFD4"/>
      </a:accent1>
      <a:accent2>
        <a:srgbClr val="0B4499"/>
      </a:accent2>
      <a:accent3>
        <a:srgbClr val="869A5F"/>
      </a:accent3>
      <a:accent4>
        <a:srgbClr val="978985"/>
      </a:accent4>
      <a:accent5>
        <a:srgbClr val="0D6826"/>
      </a:accent5>
      <a:accent6>
        <a:srgbClr val="987366"/>
      </a:accent6>
      <a:hlink>
        <a:srgbClr val="00659A"/>
      </a:hlink>
      <a:folHlink>
        <a:srgbClr val="5D1E79"/>
      </a:folHlink>
    </a:clrScheme>
    <a:fontScheme name="Chapel Hill Word-PPT">
      <a:majorFont>
        <a:latin typeface="Archer Bold"/>
        <a:ea typeface=""/>
        <a:cs typeface=""/>
      </a:majorFont>
      <a:minorFont>
        <a:latin typeface="Bryan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CHAPEL HILL PPT Template</Template>
  <TotalTime>0</TotalTime>
  <Words>826</Words>
  <Application>Microsoft Office PowerPoint</Application>
  <PresentationFormat>On-screen Show (4:3)</PresentationFormat>
  <Paragraphs>181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Bryant Pro Light</vt:lpstr>
      <vt:lpstr>Calibri</vt:lpstr>
      <vt:lpstr>Calibri Light</vt:lpstr>
      <vt:lpstr>Gill Sans MT</vt:lpstr>
      <vt:lpstr>CHAPEL HILL PPT Template</vt:lpstr>
      <vt:lpstr>PowerPoint Presentation</vt:lpstr>
      <vt:lpstr>PowerPoint Presentation</vt:lpstr>
      <vt:lpstr>Horizon2040 Approach</vt:lpstr>
      <vt:lpstr>Horizon2040 Approach</vt:lpstr>
      <vt:lpstr>Public Outreach</vt:lpstr>
      <vt:lpstr>Public Outreach</vt:lpstr>
      <vt:lpstr>Guiding Principles</vt:lpstr>
      <vt:lpstr>Regional and Sub-Regional Meetings:  ~475 participants</vt:lpstr>
      <vt:lpstr>MetroQuest:  1,436 participants</vt:lpstr>
      <vt:lpstr>Statistically Valid Survey: 525 respondents (95% CI)</vt:lpstr>
      <vt:lpstr>Final Survey</vt:lpstr>
      <vt:lpstr>Key Takeaways….FROM THE PUBLIC</vt:lpstr>
      <vt:lpstr>Roadway Recommendations</vt:lpstr>
      <vt:lpstr>Bicycle &amp; Pedestrian Recommendations</vt:lpstr>
      <vt:lpstr>Financial Constraint – Costs vs. Revenues</vt:lpstr>
      <vt:lpstr>Financial Constraint – Guideshare Modal Split</vt:lpstr>
      <vt:lpstr>Financial Constraint – Guideshare Modal Split</vt:lpstr>
      <vt:lpstr>What Does This Mean For GPATS?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bbecker</dc:creator>
  <cp:lastModifiedBy>Rachel Roper</cp:lastModifiedBy>
  <cp:revision>588</cp:revision>
  <cp:lastPrinted>2014-03-06T17:12:21Z</cp:lastPrinted>
  <dcterms:created xsi:type="dcterms:W3CDTF">2013-10-15T20:02:41Z</dcterms:created>
  <dcterms:modified xsi:type="dcterms:W3CDTF">2017-10-14T17:28:07Z</dcterms:modified>
</cp:coreProperties>
</file>