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78" r:id="rId2"/>
    <p:sldId id="280" r:id="rId3"/>
    <p:sldId id="304" r:id="rId4"/>
    <p:sldId id="299" r:id="rId5"/>
    <p:sldId id="282" r:id="rId6"/>
    <p:sldId id="295" r:id="rId7"/>
    <p:sldId id="296" r:id="rId8"/>
    <p:sldId id="297" r:id="rId9"/>
    <p:sldId id="307" r:id="rId10"/>
    <p:sldId id="284" r:id="rId11"/>
    <p:sldId id="301" r:id="rId12"/>
    <p:sldId id="302" r:id="rId13"/>
    <p:sldId id="305" r:id="rId14"/>
    <p:sldId id="259"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0328" autoAdjust="0"/>
  </p:normalViewPr>
  <p:slideViewPr>
    <p:cSldViewPr snapToGrid="0" snapToObjects="1">
      <p:cViewPr varScale="1">
        <p:scale>
          <a:sx n="45" d="100"/>
          <a:sy n="45" d="100"/>
        </p:scale>
        <p:origin x="1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48" d="100"/>
          <a:sy n="48" d="100"/>
        </p:scale>
        <p:origin x="1773"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623175-169F-3846-BA4D-E652445F38E3}" type="datetimeFigureOut">
              <a:rPr lang="en-US" smtClean="0"/>
              <a:t>10/18/2017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66097F-446C-1B4D-939C-DE6109EA7CAE}" type="slidenum">
              <a:rPr lang="en-US" smtClean="0"/>
              <a:t>‹#›</a:t>
            </a:fld>
            <a:endParaRPr lang="en-US"/>
          </a:p>
        </p:txBody>
      </p:sp>
    </p:spTree>
    <p:extLst>
      <p:ext uri="{BB962C8B-B14F-4D97-AF65-F5344CB8AC3E}">
        <p14:creationId xmlns:p14="http://schemas.microsoft.com/office/powerpoint/2010/main" val="2728928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B3D8F-114B-A443-AC93-AB6267D4A736}" type="datetimeFigureOut">
              <a:rPr lang="en-US" smtClean="0"/>
              <a:t>10/18/2017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36F691-95C7-1B40-B9ED-37CC98F20D13}" type="slidenum">
              <a:rPr lang="en-US" smtClean="0"/>
              <a:t>‹#›</a:t>
            </a:fld>
            <a:endParaRPr lang="en-US"/>
          </a:p>
        </p:txBody>
      </p:sp>
    </p:spTree>
    <p:extLst>
      <p:ext uri="{BB962C8B-B14F-4D97-AF65-F5344CB8AC3E}">
        <p14:creationId xmlns:p14="http://schemas.microsoft.com/office/powerpoint/2010/main" val="16952807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1</a:t>
            </a:fld>
            <a:endParaRPr lang="en-US"/>
          </a:p>
        </p:txBody>
      </p:sp>
    </p:spTree>
    <p:extLst>
      <p:ext uri="{BB962C8B-B14F-4D97-AF65-F5344CB8AC3E}">
        <p14:creationId xmlns:p14="http://schemas.microsoft.com/office/powerpoint/2010/main" val="149011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main things we’ve done to get content in front of people. One thing was to retool our publications—the vehicles we use.</a:t>
            </a:r>
          </a:p>
          <a:p>
            <a:endParaRPr lang="en-US" dirty="0"/>
          </a:p>
          <a:p>
            <a:pPr marL="171450" indent="-171450">
              <a:buFont typeface="Arial" panose="020B0604020202020204" pitchFamily="34" charset="0"/>
              <a:buChar char="•"/>
            </a:pPr>
            <a:r>
              <a:rPr lang="en-US" dirty="0" smtClean="0"/>
              <a:t>When I arrived in 2011, I inherited TPB News, a print newsletter</a:t>
            </a:r>
            <a:r>
              <a:rPr lang="en-US" baseline="0" dirty="0" smtClean="0"/>
              <a:t> mailed out once a month; good documentation, but the downside was it was in print, it was only monthly – we just weren’t on the internet</a:t>
            </a:r>
          </a:p>
          <a:p>
            <a:pPr marL="171450" indent="-171450">
              <a:buFont typeface="Arial" panose="020B0604020202020204" pitchFamily="34" charset="0"/>
              <a:buChar char="•"/>
            </a:pPr>
            <a:r>
              <a:rPr lang="en-US" baseline="0" dirty="0" smtClean="0"/>
              <a:t>So, in </a:t>
            </a:r>
            <a:r>
              <a:rPr lang="en-US" baseline="0" dirty="0"/>
              <a:t>2012, we launched a new weekly e-publication </a:t>
            </a:r>
            <a:r>
              <a:rPr lang="en-US" baseline="0" dirty="0" smtClean="0"/>
              <a:t>to complement print TPB News – </a:t>
            </a:r>
            <a:r>
              <a:rPr lang="en-US" baseline="0" dirty="0"/>
              <a:t>single article, kind of like a blog, but went in depth on a work product </a:t>
            </a:r>
            <a:r>
              <a:rPr lang="en-US" baseline="0" dirty="0" smtClean="0"/>
              <a:t>or </a:t>
            </a:r>
            <a:r>
              <a:rPr lang="en-US" baseline="0" dirty="0"/>
              <a:t>activity, or process, or decision by the board – </a:t>
            </a:r>
            <a:r>
              <a:rPr lang="en-US" baseline="0" dirty="0" smtClean="0"/>
              <a:t>(</a:t>
            </a:r>
            <a:r>
              <a:rPr lang="en-US" baseline="0" dirty="0"/>
              <a:t>board members, </a:t>
            </a:r>
            <a:r>
              <a:rPr lang="en-US" baseline="0" dirty="0" err="1"/>
              <a:t>cmte</a:t>
            </a:r>
            <a:r>
              <a:rPr lang="en-US" baseline="0" dirty="0"/>
              <a:t> members, </a:t>
            </a:r>
            <a:r>
              <a:rPr lang="en-US" baseline="0" dirty="0" err="1"/>
              <a:t>etc</a:t>
            </a:r>
            <a:r>
              <a:rPr lang="en-US" baseline="0" dirty="0"/>
              <a:t>)</a:t>
            </a:r>
          </a:p>
          <a:p>
            <a:pPr marL="171450" indent="-171450">
              <a:buFont typeface="Arial" panose="020B0604020202020204" pitchFamily="34" charset="0"/>
              <a:buChar char="•"/>
            </a:pPr>
            <a:r>
              <a:rPr lang="en-US" baseline="0" dirty="0"/>
              <a:t>In 2016, we retooled – we got rid of the print newsletter, totally overhauled/redesigned our electronic newsletter, made it more traditional newsletter, set up a “digital news site,” and then made a concerted effort to promote via social media and to coordinate with our central </a:t>
            </a:r>
            <a:r>
              <a:rPr lang="en-US" baseline="0" dirty="0" err="1"/>
              <a:t>comms</a:t>
            </a:r>
            <a:r>
              <a:rPr lang="en-US" baseline="0" dirty="0"/>
              <a:t>/public affairs office…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So</a:t>
            </a:r>
            <a:r>
              <a:rPr lang="en-US" baseline="0" dirty="0" smtClean="0"/>
              <a:t> that was one thing…</a:t>
            </a:r>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But, there’s more competition than ever!</a:t>
            </a:r>
          </a:p>
          <a:p>
            <a:endParaRPr lang="en-US" dirty="0"/>
          </a:p>
          <a:p>
            <a:r>
              <a:rPr lang="en-US" dirty="0"/>
              <a:t>//</a:t>
            </a:r>
          </a:p>
          <a:p>
            <a:endParaRPr lang="en-US" dirty="0"/>
          </a:p>
          <a:p>
            <a:r>
              <a:rPr lang="en-US" dirty="0"/>
              <a:t>E-newsletters are back joining with other social media trends but they need to link to compelling content or no one will read them. </a:t>
            </a:r>
          </a:p>
          <a:p>
            <a:endParaRPr lang="en-US" dirty="0"/>
          </a:p>
          <a:p>
            <a:r>
              <a:rPr lang="en-US" dirty="0"/>
              <a:t>People choose to follow you or subscribe– making it a good way to connect with your stakeholders</a:t>
            </a:r>
          </a:p>
          <a:p>
            <a:endParaRPr lang="en-US" dirty="0"/>
          </a:p>
          <a:p>
            <a:r>
              <a:rPr lang="en-US" dirty="0"/>
              <a:t>BUT– there is also more information out there and more competition than ever. Making it more important that you be clear and compelling.</a:t>
            </a:r>
          </a:p>
        </p:txBody>
      </p:sp>
      <p:sp>
        <p:nvSpPr>
          <p:cNvPr id="4" name="Slide Number Placeholder 3"/>
          <p:cNvSpPr>
            <a:spLocks noGrp="1"/>
          </p:cNvSpPr>
          <p:nvPr>
            <p:ph type="sldNum" sz="quarter" idx="10"/>
          </p:nvPr>
        </p:nvSpPr>
        <p:spPr/>
        <p:txBody>
          <a:bodyPr/>
          <a:lstStyle/>
          <a:p>
            <a:fld id="{1436F691-95C7-1B40-B9ED-37CC98F20D13}" type="slidenum">
              <a:rPr lang="en-US" smtClean="0"/>
              <a:t>10</a:t>
            </a:fld>
            <a:endParaRPr lang="en-US"/>
          </a:p>
        </p:txBody>
      </p:sp>
    </p:spTree>
    <p:extLst>
      <p:ext uri="{BB962C8B-B14F-4D97-AF65-F5344CB8AC3E}">
        <p14:creationId xmlns:p14="http://schemas.microsoft.com/office/powerpoint/2010/main" val="154900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And </a:t>
            </a:r>
            <a:r>
              <a:rPr lang="en-US" sz="2800" dirty="0" smtClean="0"/>
              <a:t>the other</a:t>
            </a:r>
            <a:r>
              <a:rPr lang="en-US" sz="2800" baseline="0" dirty="0" smtClean="0"/>
              <a:t> main thing was expanding </a:t>
            </a:r>
            <a:r>
              <a:rPr lang="en-US" sz="2800" dirty="0" smtClean="0"/>
              <a:t>to a multi-channel approach. </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This</a:t>
            </a:r>
            <a:r>
              <a:rPr lang="en-US" sz="2800" baseline="0" dirty="0" smtClean="0"/>
              <a:t> is not super-complicated, and it’s not necessarily novel – but it was new for us</a:t>
            </a:r>
            <a:endParaRPr lang="en-US" sz="2800" dirty="0"/>
          </a:p>
          <a:p>
            <a:pPr marL="0" indent="0">
              <a:buFont typeface="Arial" panose="020B0604020202020204" pitchFamily="34" charset="0"/>
              <a:buNone/>
            </a:pPr>
            <a:endParaRPr lang="en-US" sz="2800" dirty="0"/>
          </a:p>
          <a:p>
            <a:pPr marL="0" indent="0">
              <a:buFont typeface="Arial" panose="020B0604020202020204" pitchFamily="34" charset="0"/>
              <a:buNone/>
            </a:pPr>
            <a:r>
              <a:rPr lang="en-US" sz="2800" dirty="0"/>
              <a:t>Walk through diagram:</a:t>
            </a:r>
          </a:p>
          <a:p>
            <a:pPr marL="457200" indent="-457200">
              <a:buFontTx/>
              <a:buChar char="-"/>
            </a:pPr>
            <a:r>
              <a:rPr lang="en-US" sz="2800" dirty="0"/>
              <a:t>Have our email</a:t>
            </a:r>
          </a:p>
          <a:p>
            <a:pPr marL="457200" indent="-457200">
              <a:buFontTx/>
              <a:buChar char="-"/>
            </a:pPr>
            <a:r>
              <a:rPr lang="en-US" sz="2800" dirty="0"/>
              <a:t>But also make sure we’re promoting and sharing content on social media</a:t>
            </a:r>
          </a:p>
          <a:p>
            <a:pPr marL="457200" indent="-457200">
              <a:buFontTx/>
              <a:buChar char="-"/>
            </a:pPr>
            <a:r>
              <a:rPr lang="en-US" sz="2800" dirty="0"/>
              <a:t>Then worked with our </a:t>
            </a:r>
            <a:r>
              <a:rPr lang="en-US" sz="2800" dirty="0" err="1"/>
              <a:t>comms</a:t>
            </a:r>
            <a:r>
              <a:rPr lang="en-US" sz="2800" dirty="0"/>
              <a:t> office to coordinate story pitches to local reporters</a:t>
            </a:r>
          </a:p>
          <a:p>
            <a:pPr marL="457200" indent="-457200">
              <a:buFontTx/>
              <a:buChar char="-"/>
            </a:pPr>
            <a:r>
              <a:rPr lang="en-US" sz="2800" dirty="0"/>
              <a:t>Then the more we were doing on these, the more of our board members, committee members, member agencies, partner organizations would share our content</a:t>
            </a:r>
          </a:p>
          <a:p>
            <a:pPr marL="0" indent="0">
              <a:buFontTx/>
              <a:buNone/>
            </a:pPr>
            <a:endParaRPr lang="en-US" sz="2800" dirty="0" smtClean="0"/>
          </a:p>
          <a:p>
            <a:pPr marL="0" indent="0">
              <a:buFontTx/>
              <a:buNone/>
            </a:pPr>
            <a:r>
              <a:rPr lang="en-US" sz="2800" dirty="0" smtClean="0"/>
              <a:t>All</a:t>
            </a:r>
            <a:r>
              <a:rPr lang="en-US" sz="2800" baseline="0" dirty="0" smtClean="0"/>
              <a:t> of this has turned into an increase in traffic to our TPB News digital news site – that means more people are seeing what we write and post about our work – and we know more of the right people are seeing it too – agency staff, elected officials, advocacy organizations, the </a:t>
            </a:r>
            <a:r>
              <a:rPr lang="en-US" sz="2800" baseline="0" dirty="0" smtClean="0"/>
              <a:t>public</a:t>
            </a:r>
            <a:endParaRPr lang="en-US" sz="2800" dirty="0"/>
          </a:p>
        </p:txBody>
      </p:sp>
      <p:sp>
        <p:nvSpPr>
          <p:cNvPr id="4" name="Slide Number Placeholder 3"/>
          <p:cNvSpPr>
            <a:spLocks noGrp="1"/>
          </p:cNvSpPr>
          <p:nvPr>
            <p:ph type="sldNum" sz="quarter" idx="10"/>
          </p:nvPr>
        </p:nvSpPr>
        <p:spPr/>
        <p:txBody>
          <a:bodyPr/>
          <a:lstStyle/>
          <a:p>
            <a:fld id="{1436F691-95C7-1B40-B9ED-37CC98F20D13}" type="slidenum">
              <a:rPr lang="en-US" smtClean="0"/>
              <a:t>11</a:t>
            </a:fld>
            <a:endParaRPr lang="en-US"/>
          </a:p>
        </p:txBody>
      </p:sp>
    </p:spTree>
    <p:extLst>
      <p:ext uri="{BB962C8B-B14F-4D97-AF65-F5344CB8AC3E}">
        <p14:creationId xmlns:p14="http://schemas.microsoft.com/office/powerpoint/2010/main" val="422570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example – not </a:t>
            </a:r>
            <a:r>
              <a:rPr lang="en-US" smtClean="0"/>
              <a:t>just </a:t>
            </a:r>
            <a:r>
              <a:rPr lang="en-US" smtClean="0"/>
              <a:t>promoting TPB </a:t>
            </a:r>
            <a:r>
              <a:rPr lang="en-US" dirty="0" smtClean="0"/>
              <a:t>News ---- live-tweeting of our monthly</a:t>
            </a:r>
            <a:r>
              <a:rPr lang="en-US" baseline="0" dirty="0" smtClean="0"/>
              <a:t> board meetings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of all, </a:t>
            </a:r>
            <a:r>
              <a:rPr lang="en-US" dirty="0" smtClean="0"/>
              <a:t>board meetings happen from noon to 2 on Wednesdays – YOU CAN SEE WHY</a:t>
            </a:r>
            <a:r>
              <a:rPr lang="en-US" baseline="0" dirty="0" smtClean="0"/>
              <a:t> THIS MIGHT BE A PROBLEM -- not</a:t>
            </a:r>
            <a:r>
              <a:rPr lang="en-US" dirty="0" smtClean="0"/>
              <a:t> many people can come. And so, basically, if you weren’t in the room, you wouldn’t know about a lot of what was going on. </a:t>
            </a:r>
          </a:p>
          <a:p>
            <a:endParaRPr lang="en-US" baseline="0" dirty="0" smtClean="0"/>
          </a:p>
          <a:p>
            <a:r>
              <a:rPr lang="en-US" dirty="0" smtClean="0"/>
              <a:t>Not long after I started our weekly</a:t>
            </a:r>
            <a:r>
              <a:rPr lang="en-US" baseline="0" dirty="0" smtClean="0"/>
              <a:t> e-publication, </a:t>
            </a:r>
            <a:r>
              <a:rPr lang="en-US" dirty="0" smtClean="0"/>
              <a:t>I realized just how much </a:t>
            </a:r>
            <a:r>
              <a:rPr lang="en-US" dirty="0"/>
              <a:t>of our “news” was </a:t>
            </a:r>
            <a:r>
              <a:rPr lang="en-US" dirty="0" smtClean="0"/>
              <a:t>tied</a:t>
            </a:r>
            <a:r>
              <a:rPr lang="en-US" baseline="0" dirty="0" smtClean="0"/>
              <a:t> to board meetings – report releases, study findings, event proclamations – so board meetings are very rich on content</a:t>
            </a:r>
            <a:endParaRPr lang="en-US" dirty="0"/>
          </a:p>
          <a:p>
            <a:endParaRPr lang="en-US" dirty="0"/>
          </a:p>
          <a:p>
            <a:r>
              <a:rPr lang="en-US" dirty="0" smtClean="0"/>
              <a:t>And then</a:t>
            </a:r>
            <a:r>
              <a:rPr lang="en-US" baseline="0" dirty="0" smtClean="0"/>
              <a:t> I realized what a packed news cycle it is – and that our weekly publication, with one article, didn’t let us talk about everything that was going on</a:t>
            </a:r>
            <a:endParaRPr lang="en-US" dirty="0"/>
          </a:p>
          <a:p>
            <a:endParaRPr lang="en-US" dirty="0" smtClean="0"/>
          </a:p>
          <a:p>
            <a:r>
              <a:rPr lang="en-US" dirty="0" smtClean="0"/>
              <a:t>So</a:t>
            </a:r>
            <a:r>
              <a:rPr lang="en-US" dirty="0"/>
              <a:t>, I started live-tweeting the meetings.</a:t>
            </a:r>
          </a:p>
          <a:p>
            <a:endParaRPr lang="en-US" dirty="0"/>
          </a:p>
          <a:p>
            <a:r>
              <a:rPr lang="en-US" dirty="0"/>
              <a:t>In any given month, we have about 5-8 substantive items. We try to explain the highlights for each and provide helpful context for what’s going on. </a:t>
            </a:r>
            <a:endParaRPr lang="en-US" dirty="0" smtClean="0"/>
          </a:p>
          <a:p>
            <a:endParaRPr lang="en-US" dirty="0" smtClean="0"/>
          </a:p>
          <a:p>
            <a:r>
              <a:rPr lang="en-US" dirty="0" smtClean="0"/>
              <a:t>POINT</a:t>
            </a:r>
            <a:r>
              <a:rPr lang="en-US" baseline="0" dirty="0" smtClean="0"/>
              <a:t> TO EXAMPLE</a:t>
            </a:r>
            <a:endParaRPr lang="en-US" dirty="0"/>
          </a:p>
          <a:p>
            <a:endParaRPr lang="en-US" dirty="0"/>
          </a:p>
          <a:p>
            <a:r>
              <a:rPr lang="en-US" dirty="0"/>
              <a:t>We often have great </a:t>
            </a:r>
            <a:r>
              <a:rPr lang="en-US" dirty="0" smtClean="0"/>
              <a:t>slides in our PPT presentations </a:t>
            </a:r>
            <a:r>
              <a:rPr lang="en-US" dirty="0"/>
              <a:t>– data, photos, summaries – so we try to include as much graphic content as possible.</a:t>
            </a:r>
          </a:p>
          <a:p>
            <a:endParaRPr lang="en-US" dirty="0"/>
          </a:p>
          <a:p>
            <a:r>
              <a:rPr lang="en-US" dirty="0"/>
              <a:t>We use the hashtag #</a:t>
            </a:r>
            <a:r>
              <a:rPr lang="en-US" dirty="0" err="1"/>
              <a:t>TPBmtg</a:t>
            </a:r>
            <a:r>
              <a:rPr lang="en-US" dirty="0"/>
              <a:t>.</a:t>
            </a:r>
          </a:p>
          <a:p>
            <a:endParaRPr lang="en-US" dirty="0"/>
          </a:p>
          <a:p>
            <a:r>
              <a:rPr lang="en-US" dirty="0"/>
              <a:t>And we set up a webpage where this feed lives, along with a live audio player, and the meeting agenda, memos, and presentations. So it’s place where people can follow along, and also get some added-value narration</a:t>
            </a:r>
            <a:r>
              <a:rPr lang="en-US" dirty="0" smtClean="0"/>
              <a:t>.</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The secret that some people surely have figured out – we draft 80% of the tweets in advance, then our main job during the meeting is posting them at the right time, and only having to summarize in real-time the discussion among our board members, which is challenging, but having so much of the content pre-drafted helps. And that process usually takes a full day to do. We probably tweet a total of 40-60 times during most meetings. It’s a lot, but it’s also a very focused time – 2 hours once a month. We’ve mostly gotten good feedback.</a:t>
            </a:r>
          </a:p>
          <a:p>
            <a:endParaRPr lang="en-US" dirty="0"/>
          </a:p>
          <a:p>
            <a:r>
              <a:rPr lang="en-US" dirty="0" smtClean="0"/>
              <a:t>Any </a:t>
            </a:r>
            <a:r>
              <a:rPr lang="en-US" dirty="0"/>
              <a:t>given month, we have 20-30 people listening to the audio feed; and we often see a lot of Twitter interaction (likes, RTs, new followers).</a:t>
            </a:r>
          </a:p>
          <a:p>
            <a:endParaRPr lang="en-US" dirty="0"/>
          </a:p>
          <a:p>
            <a:r>
              <a:rPr lang="en-US" dirty="0"/>
              <a:t>AND, I’ll just say, that our meeting is actually today, so you can go see the feed in action at </a:t>
            </a:r>
            <a:r>
              <a:rPr lang="en-US" dirty="0" smtClean="0"/>
              <a:t>mwcog.org/</a:t>
            </a:r>
            <a:r>
              <a:rPr lang="en-US" dirty="0" err="1" smtClean="0"/>
              <a:t>TPBmtg</a:t>
            </a:r>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12</a:t>
            </a:fld>
            <a:endParaRPr lang="en-US"/>
          </a:p>
        </p:txBody>
      </p:sp>
    </p:spTree>
    <p:extLst>
      <p:ext uri="{BB962C8B-B14F-4D97-AF65-F5344CB8AC3E}">
        <p14:creationId xmlns:p14="http://schemas.microsoft.com/office/powerpoint/2010/main" val="46722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just real quick</a:t>
            </a:r>
            <a:r>
              <a:rPr lang="en-US" baseline="0" dirty="0" smtClean="0"/>
              <a:t> wanted to share a </a:t>
            </a:r>
            <a:r>
              <a:rPr lang="en-US" dirty="0" smtClean="0"/>
              <a:t>recent </a:t>
            </a:r>
            <a:r>
              <a:rPr lang="en-US" dirty="0"/>
              <a:t>example of how </a:t>
            </a:r>
            <a:r>
              <a:rPr lang="en-US" dirty="0" smtClean="0"/>
              <a:t>our </a:t>
            </a:r>
            <a:r>
              <a:rPr lang="en-US" dirty="0"/>
              <a:t>integrated, multi-channel approach </a:t>
            </a:r>
            <a:r>
              <a:rPr lang="en-US" dirty="0" smtClean="0"/>
              <a:t>activated our network</a:t>
            </a:r>
            <a:r>
              <a:rPr lang="en-US" dirty="0"/>
              <a:t>: record-breaking response to a public input survey for our new long-range plan update, called Visualize 2045.</a:t>
            </a:r>
          </a:p>
          <a:p>
            <a:endParaRPr lang="en-US" dirty="0"/>
          </a:p>
          <a:p>
            <a:pPr marL="171450" indent="-171450">
              <a:buFontTx/>
              <a:buChar char="-"/>
            </a:pPr>
            <a:r>
              <a:rPr lang="en-US" dirty="0"/>
              <a:t>We used MetroQuest to ask people about their general attitudes and opinions</a:t>
            </a:r>
          </a:p>
          <a:p>
            <a:pPr marL="171450" indent="-171450">
              <a:buFontTx/>
              <a:buChar char="-"/>
            </a:pPr>
            <a:r>
              <a:rPr lang="en-US" dirty="0"/>
              <a:t>The survey ran for about 8 weeks this summer</a:t>
            </a:r>
          </a:p>
          <a:p>
            <a:pPr marL="171450" indent="-171450">
              <a:buFontTx/>
              <a:buChar char="-"/>
            </a:pPr>
            <a:r>
              <a:rPr lang="en-US" dirty="0"/>
              <a:t>I’ll just go ahead and tell you that we got over 6,000 responses. We were hoping for about 2,500.</a:t>
            </a:r>
          </a:p>
          <a:p>
            <a:pPr marL="171450" indent="-171450">
              <a:buFontTx/>
              <a:buChar char="-"/>
            </a:pPr>
            <a:r>
              <a:rPr lang="en-US" dirty="0"/>
              <a:t>We wanted to cast a wide net and create buzz, so we planned an integrated approach, creating a website where we could direct people to take the survey but also learn; we were pretty aggressive on social media – over 350 direct tweets; we started a new “Visualize 2045” email newsletter, using the same template as for TPB News</a:t>
            </a:r>
          </a:p>
          <a:p>
            <a:pPr marL="171450" indent="-171450">
              <a:buFontTx/>
              <a:buChar char="-"/>
            </a:pPr>
            <a:r>
              <a:rPr lang="en-US" dirty="0"/>
              <a:t>And all of this activated our network – it showed them that this was a big deal. AND, we also created an ambassador program that enlisted the help of our stakeholders to spread the word --- and by having all of this in place, it made it easy for them.</a:t>
            </a:r>
          </a:p>
          <a:p>
            <a:pPr marL="0" indent="0">
              <a:buFontTx/>
              <a:buNone/>
            </a:pPr>
            <a:endParaRPr lang="en-US" dirty="0"/>
          </a:p>
          <a:p>
            <a:pPr marL="0" indent="0">
              <a:buFontTx/>
              <a:buNone/>
            </a:pPr>
            <a:r>
              <a:rPr lang="en-US" dirty="0"/>
              <a:t>So, anyway, that’s just a quick highlight of that outreach and how our multi-channel system was able to deliver results not only for directly EXPLAINING our work and telling our story, but also </a:t>
            </a:r>
            <a:r>
              <a:rPr lang="en-US" dirty="0" smtClean="0"/>
              <a:t>INVOLVING </a:t>
            </a:r>
            <a:r>
              <a:rPr lang="en-US" dirty="0"/>
              <a:t>the public.</a:t>
            </a:r>
          </a:p>
          <a:p>
            <a:pPr marL="0" indent="0">
              <a:buFontTx/>
              <a:buNone/>
            </a:pPr>
            <a:endParaRPr lang="en-US" dirty="0"/>
          </a:p>
          <a:p>
            <a:pPr marL="0" indent="0">
              <a:buFontTx/>
              <a:buNone/>
            </a:pPr>
            <a:r>
              <a:rPr lang="en-US" dirty="0"/>
              <a:t>With that, I know we’re about out of time. So, I want to </a:t>
            </a:r>
            <a:r>
              <a:rPr lang="en-US"/>
              <a:t>stop </a:t>
            </a:r>
            <a:r>
              <a:rPr lang="en-US" smtClean="0"/>
              <a:t>there…</a:t>
            </a:r>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13</a:t>
            </a:fld>
            <a:endParaRPr lang="en-US"/>
          </a:p>
        </p:txBody>
      </p:sp>
    </p:spTree>
    <p:extLst>
      <p:ext uri="{BB962C8B-B14F-4D97-AF65-F5344CB8AC3E}">
        <p14:creationId xmlns:p14="http://schemas.microsoft.com/office/powerpoint/2010/main" val="103263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2</a:t>
            </a:fld>
            <a:endParaRPr lang="en-US"/>
          </a:p>
        </p:txBody>
      </p:sp>
    </p:spTree>
    <p:extLst>
      <p:ext uri="{BB962C8B-B14F-4D97-AF65-F5344CB8AC3E}">
        <p14:creationId xmlns:p14="http://schemas.microsoft.com/office/powerpoint/2010/main" val="261081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talk today</a:t>
            </a:r>
            <a:r>
              <a:rPr lang="en-US" baseline="0" dirty="0" smtClean="0"/>
              <a:t> about using the web to tell the MPO story</a:t>
            </a:r>
          </a:p>
          <a:p>
            <a:endParaRPr lang="en-US" baseline="0" dirty="0" smtClean="0"/>
          </a:p>
          <a:p>
            <a:r>
              <a:rPr lang="en-US" baseline="0" dirty="0" smtClean="0"/>
              <a:t>Why is it so important to do that? Well, a few points we want to make here…</a:t>
            </a:r>
            <a:endParaRPr lang="en-US" dirty="0" smtClean="0"/>
          </a:p>
          <a:p>
            <a:endParaRPr lang="en-US" dirty="0"/>
          </a:p>
          <a:p>
            <a:pPr marL="171450" indent="-171450">
              <a:buFont typeface="Arial" panose="020B0604020202020204" pitchFamily="34" charset="0"/>
              <a:buChar char="•"/>
            </a:pPr>
            <a:r>
              <a:rPr lang="en-US" dirty="0"/>
              <a:t>You can tell it best – this was our biggest</a:t>
            </a:r>
            <a:r>
              <a:rPr lang="en-US" baseline="0" dirty="0"/>
              <a:t> early motivation – media coverage was down, and what coverage there was wasn’t very accurate</a:t>
            </a:r>
          </a:p>
          <a:p>
            <a:pPr marL="171450" indent="-171450">
              <a:buFont typeface="Arial" panose="020B0604020202020204" pitchFamily="34" charset="0"/>
              <a:buChar char="•"/>
            </a:pPr>
            <a:r>
              <a:rPr lang="en-US" baseline="0" dirty="0"/>
              <a:t>Internet is where people are – people in our world talk a lot about meeting people where they are – well, guess what, most people are on the internet now! (</a:t>
            </a:r>
            <a:r>
              <a:rPr lang="en-US" baseline="0" dirty="0" err="1"/>
              <a:t>esp</a:t>
            </a:r>
            <a:r>
              <a:rPr lang="en-US" baseline="0" dirty="0"/>
              <a:t> with phones, social media) – does that capture “everyone”? No. But it’s a bigger audience than it’s ever been, and keeps growing.</a:t>
            </a:r>
          </a:p>
          <a:p>
            <a:pPr marL="171450" indent="-171450">
              <a:buFont typeface="Arial" panose="020B0604020202020204" pitchFamily="34" charset="0"/>
              <a:buChar char="•"/>
            </a:pPr>
            <a:r>
              <a:rPr lang="en-US" baseline="0" dirty="0"/>
              <a:t>Other beautiful thing: publishing to the internet is (relatively) cheap and easy – you can do it yourself, great tools, etc. – sort of: it still takes skill and time to do it well, and we’ll get into that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Biggest thing that serves MPO goals – cultivating your network, getting champions to work for you to spread your message; also: b</a:t>
            </a:r>
            <a:r>
              <a:rPr lang="en-US" dirty="0"/>
              <a:t>ecause successful public involvement can’t happen without communications,</a:t>
            </a:r>
            <a:r>
              <a:rPr lang="en-US" baseline="0" dirty="0"/>
              <a:t> t</a:t>
            </a:r>
            <a:r>
              <a:rPr lang="en-US" dirty="0"/>
              <a:t>hey need to know you exist, AND they need to understand what you do, what’s going on, how they can be involved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Franklin Gothic Book" panose="020B0503020102020204" pitchFamily="34" charset="0"/>
              </a:rPr>
              <a:t>build &amp; engage a community of people (on the internet) who are passionate about a topic</a:t>
            </a:r>
            <a:endParaRPr lang="en-US" b="1"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r>
              <a:rPr lang="en-US" dirty="0"/>
              <a:t>Why? Why is it so important to use the web to tell your own story?</a:t>
            </a:r>
          </a:p>
          <a:p>
            <a:r>
              <a:rPr lang="en-US" dirty="0"/>
              <a:t>•	Because you can tell it best. (You’re closest to it)</a:t>
            </a:r>
          </a:p>
          <a:p>
            <a:r>
              <a:rPr lang="en-US" dirty="0"/>
              <a:t>•	Because the internet is where people are. (Duh. But seriously… / Meet people where they are.)  </a:t>
            </a:r>
          </a:p>
          <a:p>
            <a:r>
              <a:rPr lang="en-US" dirty="0"/>
              <a:t>•	People should hear it directly from you in an accessible way not interpreted by others. (Journalists, advocates)</a:t>
            </a:r>
          </a:p>
          <a:p>
            <a:pPr marL="628650" lvl="1" indent="-171450">
              <a:buFont typeface="Arial" panose="020B0604020202020204" pitchFamily="34" charset="0"/>
              <a:buChar char="•"/>
            </a:pPr>
            <a:r>
              <a:rPr lang="en-US" dirty="0"/>
              <a:t>One</a:t>
            </a:r>
            <a:r>
              <a:rPr lang="en-US" baseline="0" dirty="0"/>
              <a:t> of the big fears in our shop was how our story was getting reinterpreted by outsiders; we didn’t have control of our messaging</a:t>
            </a:r>
            <a:endParaRPr lang="en-US" dirty="0"/>
          </a:p>
          <a:p>
            <a:pPr marL="171450" indent="-171450">
              <a:buFont typeface="Arial" panose="020B0604020202020204" pitchFamily="34" charset="0"/>
              <a:buChar char="•"/>
            </a:pPr>
            <a:r>
              <a:rPr lang="en-US" dirty="0"/>
              <a:t>Cheap and easy—sort of</a:t>
            </a:r>
          </a:p>
          <a:p>
            <a:pPr marL="171450" indent="-171450">
              <a:buFont typeface="Arial" panose="020B0604020202020204" pitchFamily="34" charset="0"/>
              <a:buChar char="•"/>
            </a:pPr>
            <a:r>
              <a:rPr lang="en-US" dirty="0"/>
              <a:t>Cultivates</a:t>
            </a:r>
            <a:r>
              <a:rPr lang="en-US" baseline="0" dirty="0"/>
              <a:t> your network and champions (you look good, people are equipped with information that they can then share, you stay in their daily sphere – there’s a lot of MPO goals this meets!)</a:t>
            </a:r>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3</a:t>
            </a:fld>
            <a:endParaRPr lang="en-US"/>
          </a:p>
        </p:txBody>
      </p:sp>
    </p:spTree>
    <p:extLst>
      <p:ext uri="{BB962C8B-B14F-4D97-AF65-F5344CB8AC3E}">
        <p14:creationId xmlns:p14="http://schemas.microsoft.com/office/powerpoint/2010/main" val="94078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main things we focus on in our work:</a:t>
            </a:r>
          </a:p>
          <a:p>
            <a:endParaRPr lang="en-US" dirty="0"/>
          </a:p>
          <a:p>
            <a:pPr marL="171450" indent="-171450">
              <a:buFont typeface="Arial" panose="020B0604020202020204" pitchFamily="34" charset="0"/>
              <a:buChar char="•"/>
            </a:pPr>
            <a:r>
              <a:rPr lang="en-US" baseline="0" dirty="0"/>
              <a:t>Creating clear, compelling content that non-experts can understand</a:t>
            </a:r>
          </a:p>
          <a:p>
            <a:pPr marL="628650" lvl="1" indent="-171450">
              <a:buFont typeface="Arial" panose="020B0604020202020204" pitchFamily="34" charset="0"/>
              <a:buChar char="•"/>
            </a:pPr>
            <a:r>
              <a:rPr lang="en-US" baseline="0" dirty="0"/>
              <a:t>There is such thing as too-hard to understand, too-much to understand</a:t>
            </a:r>
          </a:p>
          <a:p>
            <a:pPr marL="628650" lvl="1"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Get that content</a:t>
            </a:r>
            <a:r>
              <a:rPr lang="en-US" baseline="0" dirty="0"/>
              <a:t> in front of more people</a:t>
            </a:r>
          </a:p>
          <a:p>
            <a:pPr marL="171450" indent="-171450">
              <a:buFont typeface="Arial" panose="020B0604020202020204" pitchFamily="34" charset="0"/>
              <a:buChar char="•"/>
            </a:pPr>
            <a:endParaRPr lang="en-US" baseline="0" dirty="0"/>
          </a:p>
          <a:p>
            <a:r>
              <a:rPr lang="en-US" baseline="0" dirty="0"/>
              <a:t>So, Abigail is going to start with creating clear, compelling content</a:t>
            </a:r>
          </a:p>
          <a:p>
            <a:endParaRPr lang="en-US" baseline="0" dirty="0"/>
          </a:p>
          <a:p>
            <a:r>
              <a:rPr lang="en-US" baseline="0" dirty="0"/>
              <a:t>Then, I’ll be back to talk about how we went </a:t>
            </a:r>
            <a:r>
              <a:rPr lang="en-US" baseline="0" dirty="0" smtClean="0"/>
              <a:t>about getting our content in front of people</a:t>
            </a:r>
            <a:endParaRPr lang="en-US" baseline="0" dirty="0"/>
          </a:p>
        </p:txBody>
      </p:sp>
      <p:sp>
        <p:nvSpPr>
          <p:cNvPr id="4" name="Slide Number Placeholder 3"/>
          <p:cNvSpPr>
            <a:spLocks noGrp="1"/>
          </p:cNvSpPr>
          <p:nvPr>
            <p:ph type="sldNum" sz="quarter" idx="10"/>
          </p:nvPr>
        </p:nvSpPr>
        <p:spPr/>
        <p:txBody>
          <a:bodyPr/>
          <a:lstStyle/>
          <a:p>
            <a:fld id="{1436F691-95C7-1B40-B9ED-37CC98F20D13}" type="slidenum">
              <a:rPr lang="en-US" smtClean="0"/>
              <a:t>4</a:t>
            </a:fld>
            <a:endParaRPr lang="en-US"/>
          </a:p>
        </p:txBody>
      </p:sp>
    </p:spTree>
    <p:extLst>
      <p:ext uri="{BB962C8B-B14F-4D97-AF65-F5344CB8AC3E}">
        <p14:creationId xmlns:p14="http://schemas.microsoft.com/office/powerpoint/2010/main" val="242960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them out then explain…..</a:t>
            </a:r>
          </a:p>
          <a:p>
            <a:endParaRPr lang="en-US" dirty="0"/>
          </a:p>
          <a:p>
            <a:r>
              <a:rPr lang="en-US" dirty="0"/>
              <a:t>Before you start writing, answer 2 questions:</a:t>
            </a:r>
          </a:p>
          <a:p>
            <a:r>
              <a:rPr lang="en-US" dirty="0"/>
              <a:t>	1. news </a:t>
            </a:r>
            <a:br>
              <a:rPr lang="en-US" dirty="0"/>
            </a:br>
            <a:r>
              <a:rPr lang="en-US" dirty="0"/>
              <a:t>	what facts am I reporting?  Say what you are doing</a:t>
            </a:r>
          </a:p>
          <a:p>
            <a:endParaRPr lang="en-US" dirty="0"/>
          </a:p>
          <a:p>
            <a:r>
              <a:rPr lang="en-US" dirty="0"/>
              <a:t>	2. message</a:t>
            </a:r>
            <a:br>
              <a:rPr lang="en-US" dirty="0"/>
            </a:br>
            <a:r>
              <a:rPr lang="en-US" dirty="0"/>
              <a:t>	what message should readers get from it 	and why should they care?</a:t>
            </a:r>
          </a:p>
          <a:p>
            <a:r>
              <a:rPr lang="en-US" dirty="0"/>
              <a:t>	Answer the question, “what does this mean for me?”</a:t>
            </a:r>
          </a:p>
          <a:p>
            <a:endParaRPr lang="en-US" dirty="0"/>
          </a:p>
          <a:p>
            <a:r>
              <a:rPr lang="en-US" dirty="0"/>
              <a:t>What you do, what’s going on, and how can they be involved?</a:t>
            </a:r>
          </a:p>
          <a:p>
            <a:endParaRPr lang="en-US" dirty="0"/>
          </a:p>
          <a:p>
            <a:r>
              <a:rPr lang="en-US" dirty="0"/>
              <a:t>As you write, remember:</a:t>
            </a:r>
          </a:p>
          <a:p>
            <a:r>
              <a:rPr lang="en-US" dirty="0"/>
              <a:t>	3. accessibility</a:t>
            </a:r>
            <a:br>
              <a:rPr lang="en-US" dirty="0"/>
            </a:br>
            <a:r>
              <a:rPr lang="en-US" dirty="0"/>
              <a:t>	am I writing in a way my readers (who are regular laypeople) will get the message?</a:t>
            </a:r>
          </a:p>
          <a:p>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5</a:t>
            </a:fld>
            <a:endParaRPr lang="en-US"/>
          </a:p>
        </p:txBody>
      </p:sp>
    </p:spTree>
    <p:extLst>
      <p:ext uri="{BB962C8B-B14F-4D97-AF65-F5344CB8AC3E}">
        <p14:creationId xmlns:p14="http://schemas.microsoft.com/office/powerpoint/2010/main" val="150140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busy and there’s a ton of information out there. </a:t>
            </a:r>
          </a:p>
          <a:p>
            <a:r>
              <a:rPr lang="en-US" dirty="0"/>
              <a:t>Put the most important info first.</a:t>
            </a:r>
            <a:br>
              <a:rPr lang="en-US" dirty="0"/>
            </a:br>
            <a:endParaRPr lang="en-US" dirty="0"/>
          </a:p>
          <a:p>
            <a:r>
              <a:rPr lang="en-US" dirty="0"/>
              <a:t>More specific details &amp; less important points come later.  An inverted triangle– news method.</a:t>
            </a:r>
          </a:p>
          <a:p>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6</a:t>
            </a:fld>
            <a:endParaRPr lang="en-US"/>
          </a:p>
        </p:txBody>
      </p:sp>
    </p:spTree>
    <p:extLst>
      <p:ext uri="{BB962C8B-B14F-4D97-AF65-F5344CB8AC3E}">
        <p14:creationId xmlns:p14="http://schemas.microsoft.com/office/powerpoint/2010/main" val="111088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Most blog posts only need 2 sentences to sum them up.</a:t>
            </a:r>
          </a:p>
          <a:p>
            <a:endParaRPr lang="en-US" dirty="0"/>
          </a:p>
          <a:p>
            <a:r>
              <a:rPr lang="en-US" dirty="0"/>
              <a:t>One sentence to explain whatever you’re presenting, and a 2nd to set necessary background context. You may have been trained like I was to write up background information then a thesis sentence but that buries your main point. </a:t>
            </a:r>
          </a:p>
          <a:p>
            <a:endParaRPr lang="en-US" dirty="0"/>
          </a:p>
          <a:p>
            <a:r>
              <a:rPr lang="en-US" dirty="0"/>
              <a:t>So get to that point immediately. Say what it is and why your readers should care. That way they can tell right away if they want to stick with it. If not, at least they got the main point.</a:t>
            </a:r>
          </a:p>
          <a:p>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7</a:t>
            </a:fld>
            <a:endParaRPr lang="en-US"/>
          </a:p>
        </p:txBody>
      </p:sp>
    </p:spTree>
    <p:extLst>
      <p:ext uri="{BB962C8B-B14F-4D97-AF65-F5344CB8AC3E}">
        <p14:creationId xmlns:p14="http://schemas.microsoft.com/office/powerpoint/2010/main" val="396367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is my favorite one.</a:t>
            </a:r>
          </a:p>
          <a:p>
            <a:endParaRPr lang="en-US" dirty="0"/>
          </a:p>
          <a:p>
            <a:r>
              <a:rPr lang="en-US" dirty="0"/>
              <a:t>o	Most people don’t like to read technical memos, reports, or press releases. Give them something interesting and easy.</a:t>
            </a:r>
          </a:p>
          <a:p>
            <a:endParaRPr lang="en-US" dirty="0"/>
          </a:p>
          <a:p>
            <a:r>
              <a:rPr lang="en-US" dirty="0"/>
              <a:t>o	The clearer your story is, the easier it will be for people to understand. Even technical people want to be able to read things written in a non-technical way. </a:t>
            </a:r>
          </a:p>
          <a:p>
            <a:endParaRPr lang="en-US" dirty="0"/>
          </a:p>
          <a:p>
            <a:endParaRPr lang="en-US" dirty="0"/>
          </a:p>
        </p:txBody>
      </p:sp>
      <p:sp>
        <p:nvSpPr>
          <p:cNvPr id="4" name="Slide Number Placeholder 3"/>
          <p:cNvSpPr>
            <a:spLocks noGrp="1"/>
          </p:cNvSpPr>
          <p:nvPr>
            <p:ph type="sldNum" sz="quarter" idx="10"/>
          </p:nvPr>
        </p:nvSpPr>
        <p:spPr/>
        <p:txBody>
          <a:bodyPr/>
          <a:lstStyle/>
          <a:p>
            <a:fld id="{1436F691-95C7-1B40-B9ED-37CC98F20D13}" type="slidenum">
              <a:rPr lang="en-US" smtClean="0"/>
              <a:t>8</a:t>
            </a:fld>
            <a:endParaRPr lang="en-US"/>
          </a:p>
        </p:txBody>
      </p:sp>
    </p:spTree>
    <p:extLst>
      <p:ext uri="{BB962C8B-B14F-4D97-AF65-F5344CB8AC3E}">
        <p14:creationId xmlns:p14="http://schemas.microsoft.com/office/powerpoint/2010/main" val="226147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Go the extra mile to explain jargon</a:t>
            </a:r>
            <a:r>
              <a:rPr lang="en-US" dirty="0"/>
              <a:t>. / Use plain language, avoid jargon, and have a clear message.</a:t>
            </a:r>
          </a:p>
          <a:p>
            <a:endParaRPr lang="en-US" dirty="0"/>
          </a:p>
          <a:p>
            <a:r>
              <a:rPr lang="en-US" dirty="0"/>
              <a:t>Make it easy, relatable, and conversational</a:t>
            </a:r>
          </a:p>
          <a:p>
            <a:endParaRPr lang="en-US" dirty="0"/>
          </a:p>
          <a:p>
            <a:r>
              <a:rPr lang="en-US" dirty="0"/>
              <a:t>Avoiding jargon seems simple until you realize how much jargon you use all the time. </a:t>
            </a:r>
          </a:p>
          <a:p>
            <a:endParaRPr lang="en-US" dirty="0"/>
          </a:p>
          <a:p>
            <a:r>
              <a:rPr lang="en-US" dirty="0"/>
              <a:t>EXAMPLES! </a:t>
            </a:r>
          </a:p>
          <a:p>
            <a:endParaRPr lang="en-US" dirty="0"/>
          </a:p>
          <a:p>
            <a:r>
              <a:rPr lang="en-US" dirty="0"/>
              <a:t>Refer to people who do things or live near places in your region not as abstract ideas. People who walk, people who bike, people who live in…..</a:t>
            </a:r>
          </a:p>
          <a:p>
            <a:endParaRPr lang="en-US" dirty="0"/>
          </a:p>
          <a:p>
            <a:r>
              <a:rPr lang="en-US" dirty="0"/>
              <a:t>Now that we’ve talked about great content, Ben will talk about some ways we have worked on sharing it. </a:t>
            </a:r>
          </a:p>
        </p:txBody>
      </p:sp>
      <p:sp>
        <p:nvSpPr>
          <p:cNvPr id="4" name="Slide Number Placeholder 3"/>
          <p:cNvSpPr>
            <a:spLocks noGrp="1"/>
          </p:cNvSpPr>
          <p:nvPr>
            <p:ph type="sldNum" sz="quarter" idx="10"/>
          </p:nvPr>
        </p:nvSpPr>
        <p:spPr/>
        <p:txBody>
          <a:bodyPr/>
          <a:lstStyle/>
          <a:p>
            <a:fld id="{1436F691-95C7-1B40-B9ED-37CC98F20D13}" type="slidenum">
              <a:rPr lang="en-US" smtClean="0"/>
              <a:t>9</a:t>
            </a:fld>
            <a:endParaRPr lang="en-US"/>
          </a:p>
        </p:txBody>
      </p:sp>
    </p:spTree>
    <p:extLst>
      <p:ext uri="{BB962C8B-B14F-4D97-AF65-F5344CB8AC3E}">
        <p14:creationId xmlns:p14="http://schemas.microsoft.com/office/powerpoint/2010/main" val="1024090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PB Title Slide 1">
    <p:spTree>
      <p:nvGrpSpPr>
        <p:cNvPr id="1" name=""/>
        <p:cNvGrpSpPr/>
        <p:nvPr/>
      </p:nvGrpSpPr>
      <p:grpSpPr>
        <a:xfrm>
          <a:off x="0" y="0"/>
          <a:ext cx="0" cy="0"/>
          <a:chOff x="0" y="0"/>
          <a:chExt cx="0" cy="0"/>
        </a:xfrm>
      </p:grpSpPr>
      <p:sp>
        <p:nvSpPr>
          <p:cNvPr id="6" name="Rectangle 5"/>
          <p:cNvSpPr>
            <a:spLocks/>
          </p:cNvSpPr>
          <p:nvPr userDrawn="1"/>
        </p:nvSpPr>
        <p:spPr>
          <a:xfrm>
            <a:off x="0" y="6126480"/>
            <a:ext cx="9144000" cy="7315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 y="6252462"/>
            <a:ext cx="2282870" cy="479556"/>
          </a:xfrm>
          <a:prstGeom prst="rect">
            <a:avLst/>
          </a:prstGeom>
        </p:spPr>
      </p:pic>
    </p:spTree>
    <p:extLst>
      <p:ext uri="{BB962C8B-B14F-4D97-AF65-F5344CB8AC3E}">
        <p14:creationId xmlns:p14="http://schemas.microsoft.com/office/powerpoint/2010/main" val="50637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PB Title Slide 2-Photos">
    <p:spTree>
      <p:nvGrpSpPr>
        <p:cNvPr id="1" name=""/>
        <p:cNvGrpSpPr/>
        <p:nvPr/>
      </p:nvGrpSpPr>
      <p:grpSpPr>
        <a:xfrm>
          <a:off x="0" y="0"/>
          <a:ext cx="0" cy="0"/>
          <a:chOff x="0" y="0"/>
          <a:chExt cx="0" cy="0"/>
        </a:xfrm>
      </p:grpSpPr>
      <p:sp>
        <p:nvSpPr>
          <p:cNvPr id="3" name="Rectangle 2"/>
          <p:cNvSpPr>
            <a:spLocks/>
          </p:cNvSpPr>
          <p:nvPr userDrawn="1"/>
        </p:nvSpPr>
        <p:spPr>
          <a:xfrm>
            <a:off x="0" y="6126480"/>
            <a:ext cx="9144000" cy="7315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 y="6252462"/>
            <a:ext cx="2282870" cy="479556"/>
          </a:xfrm>
          <a:prstGeom prst="rect">
            <a:avLst/>
          </a:prstGeom>
        </p:spPr>
      </p:pic>
      <p:sp>
        <p:nvSpPr>
          <p:cNvPr id="6" name="Rectangle 5"/>
          <p:cNvSpPr>
            <a:spLocks/>
          </p:cNvSpPr>
          <p:nvPr userDrawn="1"/>
        </p:nvSpPr>
        <p:spPr>
          <a:xfrm>
            <a:off x="0" y="0"/>
            <a:ext cx="9144000" cy="2057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Tree>
    <p:extLst>
      <p:ext uri="{BB962C8B-B14F-4D97-AF65-F5344CB8AC3E}">
        <p14:creationId xmlns:p14="http://schemas.microsoft.com/office/powerpoint/2010/main" val="363983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PB - Header and Content">
    <p:spTree>
      <p:nvGrpSpPr>
        <p:cNvPr id="1" name=""/>
        <p:cNvGrpSpPr/>
        <p:nvPr/>
      </p:nvGrpSpPr>
      <p:grpSpPr>
        <a:xfrm>
          <a:off x="0" y="0"/>
          <a:ext cx="0" cy="0"/>
          <a:chOff x="0" y="0"/>
          <a:chExt cx="0" cy="0"/>
        </a:xfrm>
      </p:grpSpPr>
      <p:cxnSp>
        <p:nvCxnSpPr>
          <p:cNvPr id="10" name="Straight Connector 9"/>
          <p:cNvCxnSpPr/>
          <p:nvPr userDrawn="1"/>
        </p:nvCxnSpPr>
        <p:spPr>
          <a:xfrm>
            <a:off x="8461552" y="6353741"/>
            <a:ext cx="0" cy="276999"/>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20" y="6256682"/>
            <a:ext cx="2282870" cy="479555"/>
          </a:xfrm>
          <a:prstGeom prst="rect">
            <a:avLst/>
          </a:prstGeom>
        </p:spPr>
      </p:pic>
      <p:sp>
        <p:nvSpPr>
          <p:cNvPr id="5" name="Slide Number Placeholder 5"/>
          <p:cNvSpPr>
            <a:spLocks noGrp="1"/>
          </p:cNvSpPr>
          <p:nvPr>
            <p:ph type="sldNum" sz="quarter" idx="12"/>
          </p:nvPr>
        </p:nvSpPr>
        <p:spPr>
          <a:xfrm>
            <a:off x="8659367" y="6419088"/>
            <a:ext cx="258017" cy="155448"/>
          </a:xfrm>
          <a:prstGeom prst="rect">
            <a:avLst/>
          </a:prstGeom>
        </p:spPr>
        <p:txBody>
          <a:bodyPr lIns="0" tIns="0" rIns="0" bIns="0" anchor="ctr" anchorCtr="0">
            <a:normAutofit/>
          </a:bodyPr>
          <a:lstStyle>
            <a:lvl1pPr>
              <a:defRPr sz="1000">
                <a:solidFill>
                  <a:schemeClr val="bg1">
                    <a:lumMod val="50000"/>
                  </a:schemeClr>
                </a:solidFill>
                <a:latin typeface="+mj-lt"/>
              </a:defRPr>
            </a:lvl1pPr>
          </a:lstStyle>
          <a:p>
            <a:fld id="{7CB1CFCA-EE77-9F4A-8FAE-3286F1D37F0D}" type="slidenum">
              <a:rPr lang="en-US" smtClean="0"/>
              <a:pPr/>
              <a:t>‹#›</a:t>
            </a:fld>
            <a:endParaRPr lang="en-US" dirty="0"/>
          </a:p>
        </p:txBody>
      </p:sp>
    </p:spTree>
    <p:extLst>
      <p:ext uri="{BB962C8B-B14F-4D97-AF65-F5344CB8AC3E}">
        <p14:creationId xmlns:p14="http://schemas.microsoft.com/office/powerpoint/2010/main" val="266680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PB Photo - Full Page AL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2"/>
            <a:ext cx="9144000" cy="6126480"/>
          </a:xfrm>
          <a:prstGeom prst="rect">
            <a:avLst/>
          </a:prstGeo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cxnSp>
        <p:nvCxnSpPr>
          <p:cNvPr id="10" name="Straight Connector 9"/>
          <p:cNvCxnSpPr/>
          <p:nvPr userDrawn="1"/>
        </p:nvCxnSpPr>
        <p:spPr>
          <a:xfrm>
            <a:off x="8461552" y="6353741"/>
            <a:ext cx="0" cy="276999"/>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12"/>
          </p:nvPr>
        </p:nvSpPr>
        <p:spPr>
          <a:xfrm>
            <a:off x="8659367" y="6419088"/>
            <a:ext cx="258017" cy="155448"/>
          </a:xfrm>
          <a:prstGeom prst="rect">
            <a:avLst/>
          </a:prstGeom>
        </p:spPr>
        <p:txBody>
          <a:bodyPr lIns="0" tIns="0" rIns="0" bIns="0" anchor="ctr" anchorCtr="0">
            <a:normAutofit/>
          </a:bodyPr>
          <a:lstStyle>
            <a:lvl1pPr>
              <a:defRPr sz="1000">
                <a:solidFill>
                  <a:schemeClr val="bg1">
                    <a:lumMod val="50000"/>
                  </a:schemeClr>
                </a:solidFill>
                <a:latin typeface="+mj-lt"/>
              </a:defRPr>
            </a:lvl1pPr>
          </a:lstStyle>
          <a:p>
            <a:fld id="{7CB1CFCA-EE77-9F4A-8FAE-3286F1D37F0D}"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20" y="6256682"/>
            <a:ext cx="2282870" cy="479555"/>
          </a:xfrm>
          <a:prstGeom prst="rect">
            <a:avLst/>
          </a:prstGeom>
        </p:spPr>
      </p:pic>
    </p:spTree>
    <p:extLst>
      <p:ext uri="{BB962C8B-B14F-4D97-AF65-F5344CB8AC3E}">
        <p14:creationId xmlns:p14="http://schemas.microsoft.com/office/powerpoint/2010/main" val="174730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PB - Last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2920" y="6256682"/>
            <a:ext cx="2282870" cy="479555"/>
          </a:xfrm>
          <a:prstGeom prst="rect">
            <a:avLst/>
          </a:prstGeom>
        </p:spPr>
      </p:pic>
    </p:spTree>
    <p:extLst>
      <p:ext uri="{BB962C8B-B14F-4D97-AF65-F5344CB8AC3E}">
        <p14:creationId xmlns:p14="http://schemas.microsoft.com/office/powerpoint/2010/main" val="361231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495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7" r:id="rId4"/>
    <p:sldLayoutId id="2147483660"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tpbne.w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mwcog.org/TPBmt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1101474"/>
              </p:ext>
            </p:extLst>
          </p:nvPr>
        </p:nvGraphicFramePr>
        <p:xfrm>
          <a:off x="777240" y="1952034"/>
          <a:ext cx="8366760" cy="2895600"/>
        </p:xfrm>
        <a:graphic>
          <a:graphicData uri="http://schemas.openxmlformats.org/drawingml/2006/table">
            <a:tbl>
              <a:tblPr firstRow="1">
                <a:tableStyleId>{5C22544A-7EE6-4342-B048-85BDC9FD1C3A}</a:tableStyleId>
              </a:tblPr>
              <a:tblGrid>
                <a:gridCol w="8366760">
                  <a:extLst>
                    <a:ext uri="{9D8B030D-6E8A-4147-A177-3AD203B41FA5}">
                      <a16:colId xmlns:a16="http://schemas.microsoft.com/office/drawing/2014/main" val="20000"/>
                    </a:ext>
                  </a:extLst>
                </a:gridCol>
              </a:tblGrid>
              <a:tr h="487905">
                <a:tc>
                  <a:txBody>
                    <a:bodyPr/>
                    <a:lstStyle/>
                    <a:p>
                      <a:pPr algn="l">
                        <a:lnSpc>
                          <a:spcPct val="70000"/>
                        </a:lnSpc>
                      </a:pPr>
                      <a:r>
                        <a:rPr lang="en-US" sz="4000" b="0" i="0" cap="all" spc="0" dirty="0">
                          <a:solidFill>
                            <a:schemeClr val="accent3"/>
                          </a:solidFill>
                          <a:latin typeface="+mn-lt"/>
                          <a:ea typeface="Ebrima" panose="02000000000000000000" pitchFamily="2" charset="0"/>
                          <a:cs typeface="Franklin Gothic Book"/>
                        </a:rPr>
                        <a:t>Telling the MPO story</a:t>
                      </a:r>
                    </a:p>
                  </a:txBody>
                  <a:tcPr marL="0" marR="457200" marT="0" marB="13716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573615">
                <a:tc>
                  <a:txBody>
                    <a:bodyPr/>
                    <a:lstStyle/>
                    <a:p>
                      <a:pPr algn="l">
                        <a:lnSpc>
                          <a:spcPts val="2760"/>
                        </a:lnSpc>
                      </a:pPr>
                      <a:r>
                        <a:rPr lang="en-US" sz="2800" dirty="0">
                          <a:solidFill>
                            <a:schemeClr val="tx1">
                              <a:lumMod val="50000"/>
                              <a:lumOff val="50000"/>
                            </a:schemeClr>
                          </a:solidFill>
                          <a:latin typeface="Franklin Gothic Medium"/>
                          <a:ea typeface="Ebrima" panose="02000000000000000000" pitchFamily="2" charset="0"/>
                          <a:cs typeface="Franklin Gothic Medium"/>
                        </a:rPr>
                        <a:t>Why and how to use the web to tell your story</a:t>
                      </a:r>
                    </a:p>
                  </a:txBody>
                  <a:tcPr marL="0" marR="457200" marT="137160" marB="137160">
                    <a:lnL w="12700" cmpd="sng">
                      <a:noFill/>
                    </a:lnL>
                    <a:lnR w="12700" cmpd="sng">
                      <a:noFill/>
                    </a:lnR>
                    <a:lnT w="76200" cap="flat" cmpd="sng" algn="ctr">
                      <a:solidFill>
                        <a:schemeClr val="bg1">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9461">
                <a:tc>
                  <a:txBody>
                    <a:bodyPr/>
                    <a:lstStyle/>
                    <a:p>
                      <a:pPr algn="l">
                        <a:spcBef>
                          <a:spcPts val="0"/>
                        </a:spcBef>
                      </a:pPr>
                      <a:r>
                        <a:rPr lang="en-US" sz="1400" dirty="0">
                          <a:solidFill>
                            <a:schemeClr val="bg1">
                              <a:lumMod val="50000"/>
                            </a:schemeClr>
                          </a:solidFill>
                          <a:latin typeface="Franklin Gothic Medium"/>
                          <a:ea typeface="Ebrima" panose="02000000000000000000" pitchFamily="2" charset="0"/>
                          <a:cs typeface="Franklin Gothic Medium"/>
                        </a:rPr>
                        <a:t>Ben Hampton</a:t>
                      </a:r>
                      <a:r>
                        <a:rPr lang="en-US" sz="1400" baseline="0" dirty="0">
                          <a:solidFill>
                            <a:schemeClr val="bg1">
                              <a:lumMod val="50000"/>
                            </a:schemeClr>
                          </a:solidFill>
                          <a:latin typeface="Franklin Gothic Medium"/>
                          <a:ea typeface="Ebrima" panose="02000000000000000000" pitchFamily="2" charset="0"/>
                          <a:cs typeface="Franklin Gothic Medium"/>
                        </a:rPr>
                        <a:t> and Abigail Zenner</a:t>
                      </a:r>
                      <a:endParaRPr lang="en-US" sz="1400" dirty="0">
                        <a:solidFill>
                          <a:schemeClr val="bg1">
                            <a:lumMod val="50000"/>
                          </a:schemeClr>
                        </a:solidFill>
                        <a:latin typeface="Franklin Gothic Medium"/>
                        <a:ea typeface="Ebrima" panose="02000000000000000000" pitchFamily="2" charset="0"/>
                        <a:cs typeface="Franklin Gothic Medium"/>
                      </a:endParaRPr>
                    </a:p>
                    <a:p>
                      <a:pPr algn="l">
                        <a:spcBef>
                          <a:spcPts val="0"/>
                        </a:spcBef>
                      </a:pPr>
                      <a:r>
                        <a:rPr lang="en-US" sz="1400" dirty="0">
                          <a:solidFill>
                            <a:schemeClr val="bg1">
                              <a:lumMod val="50000"/>
                            </a:schemeClr>
                          </a:solidFill>
                          <a:latin typeface="Franklin Gothic Medium"/>
                          <a:ea typeface="Ebrima" panose="02000000000000000000" pitchFamily="2" charset="0"/>
                          <a:cs typeface="Franklin Gothic Medium"/>
                        </a:rPr>
                        <a:t>TPB Communications Team</a:t>
                      </a:r>
                    </a:p>
                    <a:p>
                      <a:pPr algn="l">
                        <a:spcBef>
                          <a:spcPts val="0"/>
                        </a:spcBef>
                      </a:pPr>
                      <a:endParaRPr lang="en-US" sz="1400" dirty="0">
                        <a:solidFill>
                          <a:schemeClr val="bg1">
                            <a:lumMod val="50000"/>
                          </a:schemeClr>
                        </a:solidFill>
                        <a:latin typeface="Franklin Gothic Medium"/>
                        <a:ea typeface="Ebrima" panose="02000000000000000000" pitchFamily="2" charset="0"/>
                        <a:cs typeface="Franklin Gothic Medium"/>
                      </a:endParaRPr>
                    </a:p>
                    <a:p>
                      <a:pPr algn="l">
                        <a:spcBef>
                          <a:spcPts val="0"/>
                        </a:spcBef>
                      </a:pPr>
                      <a:r>
                        <a:rPr lang="en-US" sz="1400" dirty="0">
                          <a:solidFill>
                            <a:schemeClr val="bg1">
                              <a:lumMod val="50000"/>
                            </a:schemeClr>
                          </a:solidFill>
                          <a:latin typeface="Franklin Gothic Medium"/>
                          <a:ea typeface="Ebrima" panose="02000000000000000000" pitchFamily="2" charset="0"/>
                          <a:cs typeface="Franklin Gothic Medium"/>
                        </a:rPr>
                        <a:t>2017 AMPO Annual Conference</a:t>
                      </a:r>
                      <a:br>
                        <a:rPr lang="en-US" sz="1400" dirty="0">
                          <a:solidFill>
                            <a:schemeClr val="bg1">
                              <a:lumMod val="50000"/>
                            </a:schemeClr>
                          </a:solidFill>
                          <a:latin typeface="Franklin Gothic Medium"/>
                          <a:ea typeface="Ebrima" panose="02000000000000000000" pitchFamily="2" charset="0"/>
                          <a:cs typeface="Franklin Gothic Medium"/>
                        </a:rPr>
                      </a:br>
                      <a:r>
                        <a:rPr lang="en-US" sz="1400" dirty="0">
                          <a:solidFill>
                            <a:schemeClr val="bg1">
                              <a:lumMod val="50000"/>
                            </a:schemeClr>
                          </a:solidFill>
                          <a:latin typeface="Franklin Gothic Medium"/>
                          <a:ea typeface="Ebrima" panose="02000000000000000000" pitchFamily="2" charset="0"/>
                          <a:cs typeface="Franklin Gothic Medium"/>
                        </a:rPr>
                        <a:t>Public Involvement (Part 2)</a:t>
                      </a:r>
                    </a:p>
                    <a:p>
                      <a:pPr algn="l">
                        <a:spcBef>
                          <a:spcPts val="0"/>
                        </a:spcBef>
                      </a:pPr>
                      <a:r>
                        <a:rPr lang="en-US" sz="1400" dirty="0">
                          <a:solidFill>
                            <a:schemeClr val="bg1">
                              <a:lumMod val="50000"/>
                            </a:schemeClr>
                          </a:solidFill>
                          <a:latin typeface="Franklin Gothic Medium"/>
                          <a:ea typeface="Ebrima" panose="02000000000000000000" pitchFamily="2" charset="0"/>
                          <a:cs typeface="Franklin Gothic Medium"/>
                        </a:rPr>
                        <a:t>October 18, 2017</a:t>
                      </a:r>
                    </a:p>
                    <a:p>
                      <a:pPr algn="l">
                        <a:spcBef>
                          <a:spcPts val="0"/>
                        </a:spcBef>
                      </a:pPr>
                      <a:endParaRPr lang="en-US" sz="1200" dirty="0">
                        <a:solidFill>
                          <a:schemeClr val="bg1">
                            <a:lumMod val="50000"/>
                          </a:schemeClr>
                        </a:solidFill>
                        <a:latin typeface="Franklin Gothic Medium"/>
                        <a:ea typeface="Ebrima" panose="02000000000000000000" pitchFamily="2" charset="0"/>
                        <a:cs typeface="Franklin Gothic Medium"/>
                      </a:endParaRPr>
                    </a:p>
                  </a:txBody>
                  <a:tcPr marL="0" marR="457200" marT="228600" marB="0">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TextBox 2"/>
          <p:cNvSpPr txBox="1"/>
          <p:nvPr/>
        </p:nvSpPr>
        <p:spPr>
          <a:xfrm>
            <a:off x="6400800" y="6399907"/>
            <a:ext cx="2067116" cy="184666"/>
          </a:xfrm>
          <a:prstGeom prst="rect">
            <a:avLst/>
          </a:prstGeom>
          <a:noFill/>
        </p:spPr>
        <p:txBody>
          <a:bodyPr wrap="square" lIns="0" tIns="0" rIns="0" bIns="0" rtlCol="0">
            <a:noAutofit/>
          </a:bodyPr>
          <a:lstStyle/>
          <a:p>
            <a:pPr algn="r"/>
            <a:endParaRPr lang="en-US" sz="1400" dirty="0">
              <a:solidFill>
                <a:schemeClr val="bg1"/>
              </a:solidFill>
              <a:latin typeface="Franklin Gothic Medium"/>
              <a:cs typeface="Franklin Gothic Medium"/>
            </a:endParaRPr>
          </a:p>
        </p:txBody>
      </p:sp>
    </p:spTree>
    <p:extLst>
      <p:ext uri="{BB962C8B-B14F-4D97-AF65-F5344CB8AC3E}">
        <p14:creationId xmlns:p14="http://schemas.microsoft.com/office/powerpoint/2010/main" val="2429198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93938250"/>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Getting content</a:t>
                      </a:r>
                      <a:r>
                        <a:rPr lang="en-US" sz="3600" b="0" baseline="0" dirty="0">
                          <a:solidFill>
                            <a:schemeClr val="accent3"/>
                          </a:solidFill>
                          <a:latin typeface="Franklin Gothic Medium"/>
                          <a:cs typeface="Franklin Gothic Medium"/>
                        </a:rPr>
                        <a:t> in front of people</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10659"/>
            <a:ext cx="2054069" cy="2669344"/>
          </a:xfrm>
          <a:prstGeom prst="rect">
            <a:avLst/>
          </a:prstGeom>
          <a:ln>
            <a:solidFill>
              <a:schemeClr val="bg1">
                <a:lumMod val="50000"/>
              </a:schemeClr>
            </a:solidFill>
          </a:ln>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1571"/>
          <a:stretch/>
        </p:blipFill>
        <p:spPr>
          <a:xfrm>
            <a:off x="2761803" y="1593517"/>
            <a:ext cx="2096547" cy="2689725"/>
          </a:xfrm>
          <a:prstGeom prst="rect">
            <a:avLst/>
          </a:prstGeom>
          <a:ln>
            <a:solidFill>
              <a:schemeClr val="bg1">
                <a:lumMod val="50000"/>
              </a:schemeClr>
            </a:solidFill>
          </a:ln>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6175" t="3767" r="6175"/>
          <a:stretch/>
        </p:blipFill>
        <p:spPr>
          <a:xfrm>
            <a:off x="5091114" y="1453418"/>
            <a:ext cx="3443125" cy="4505432"/>
          </a:xfrm>
          <a:prstGeom prst="rect">
            <a:avLst/>
          </a:prstGeom>
          <a:ln w="12700">
            <a:solidFill>
              <a:schemeClr val="bg1">
                <a:lumMod val="50000"/>
              </a:schemeClr>
            </a:solidFill>
          </a:ln>
        </p:spPr>
      </p:pic>
      <p:sp>
        <p:nvSpPr>
          <p:cNvPr id="14" name="TextBox 13"/>
          <p:cNvSpPr txBox="1"/>
          <p:nvPr/>
        </p:nvSpPr>
        <p:spPr>
          <a:xfrm>
            <a:off x="197320" y="4312291"/>
            <a:ext cx="2632509" cy="461665"/>
          </a:xfrm>
          <a:prstGeom prst="rect">
            <a:avLst/>
          </a:prstGeom>
          <a:noFill/>
        </p:spPr>
        <p:txBody>
          <a:bodyPr wrap="square" rtlCol="0">
            <a:spAutoFit/>
          </a:bodyPr>
          <a:lstStyle/>
          <a:p>
            <a:pPr algn="ctr"/>
            <a:r>
              <a:rPr lang="en-US" sz="2400" dirty="0" smtClean="0">
                <a:latin typeface="+mj-lt"/>
              </a:rPr>
              <a:t>Print-Only</a:t>
            </a:r>
            <a:endParaRPr lang="en-US" sz="2400" dirty="0">
              <a:latin typeface="+mj-lt"/>
            </a:endParaRPr>
          </a:p>
        </p:txBody>
      </p:sp>
      <p:sp>
        <p:nvSpPr>
          <p:cNvPr id="15" name="TextBox 14"/>
          <p:cNvSpPr txBox="1"/>
          <p:nvPr/>
        </p:nvSpPr>
        <p:spPr>
          <a:xfrm>
            <a:off x="2489335" y="4321986"/>
            <a:ext cx="2632509" cy="461665"/>
          </a:xfrm>
          <a:prstGeom prst="rect">
            <a:avLst/>
          </a:prstGeom>
          <a:noFill/>
        </p:spPr>
        <p:txBody>
          <a:bodyPr wrap="square" rtlCol="0">
            <a:spAutoFit/>
          </a:bodyPr>
          <a:lstStyle/>
          <a:p>
            <a:pPr algn="ctr"/>
            <a:r>
              <a:rPr lang="en-US" sz="2400" dirty="0">
                <a:latin typeface="+mj-lt"/>
              </a:rPr>
              <a:t>E-Publication</a:t>
            </a:r>
          </a:p>
        </p:txBody>
      </p:sp>
      <p:sp>
        <p:nvSpPr>
          <p:cNvPr id="16" name="TextBox 15"/>
          <p:cNvSpPr txBox="1"/>
          <p:nvPr/>
        </p:nvSpPr>
        <p:spPr>
          <a:xfrm>
            <a:off x="2489614" y="5389669"/>
            <a:ext cx="2632509" cy="646331"/>
          </a:xfrm>
          <a:prstGeom prst="rect">
            <a:avLst/>
          </a:prstGeom>
          <a:noFill/>
        </p:spPr>
        <p:txBody>
          <a:bodyPr wrap="square" rtlCol="0">
            <a:spAutoFit/>
          </a:bodyPr>
          <a:lstStyle/>
          <a:p>
            <a:pPr algn="ctr"/>
            <a:r>
              <a:rPr lang="en-US" sz="3600" dirty="0" smtClean="0">
                <a:latin typeface="+mj-lt"/>
              </a:rPr>
              <a:t>“TPB News”</a:t>
            </a:r>
            <a:endParaRPr lang="en-US" sz="3600" dirty="0">
              <a:latin typeface="+mj-lt"/>
            </a:endParaRPr>
          </a:p>
        </p:txBody>
      </p:sp>
      <p:cxnSp>
        <p:nvCxnSpPr>
          <p:cNvPr id="17" name="Straight Arrow Connector 16"/>
          <p:cNvCxnSpPr/>
          <p:nvPr/>
        </p:nvCxnSpPr>
        <p:spPr>
          <a:xfrm>
            <a:off x="2319690" y="4578975"/>
            <a:ext cx="410668" cy="0"/>
          </a:xfrm>
          <a:prstGeom prst="straightConnector1">
            <a:avLst/>
          </a:prstGeom>
          <a:ln w="635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794406" y="4841401"/>
            <a:ext cx="0" cy="552594"/>
          </a:xfrm>
          <a:prstGeom prst="straightConnector1">
            <a:avLst/>
          </a:prstGeom>
          <a:ln w="1270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11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42883303"/>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Getting content</a:t>
                      </a:r>
                      <a:r>
                        <a:rPr lang="en-US" sz="3600" b="0" baseline="0" dirty="0">
                          <a:solidFill>
                            <a:schemeClr val="accent3"/>
                          </a:solidFill>
                          <a:latin typeface="Franklin Gothic Medium"/>
                          <a:cs typeface="Franklin Gothic Medium"/>
                        </a:rPr>
                        <a:t> in front of people</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9" name="Rounded Rectangle 8">
            <a:hlinkClick r:id="rId3"/>
          </p:cNvPr>
          <p:cNvSpPr/>
          <p:nvPr/>
        </p:nvSpPr>
        <p:spPr>
          <a:xfrm>
            <a:off x="2950286" y="4206405"/>
            <a:ext cx="3257006" cy="1689463"/>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latin typeface="+mj-lt"/>
              </a:rPr>
              <a:t>“TPB News”</a:t>
            </a:r>
            <a:br>
              <a:rPr lang="en-US" sz="3600" dirty="0">
                <a:latin typeface="+mj-lt"/>
              </a:rPr>
            </a:br>
            <a:r>
              <a:rPr lang="en-US" sz="2800" dirty="0"/>
              <a:t>tpbne.ws</a:t>
            </a:r>
          </a:p>
        </p:txBody>
      </p:sp>
      <p:sp>
        <p:nvSpPr>
          <p:cNvPr id="14" name="Oval 13"/>
          <p:cNvSpPr/>
          <p:nvPr/>
        </p:nvSpPr>
        <p:spPr>
          <a:xfrm>
            <a:off x="612233" y="1797021"/>
            <a:ext cx="1872345" cy="194556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mj-lt"/>
              </a:rPr>
              <a:t>EMAIL</a:t>
            </a:r>
          </a:p>
        </p:txBody>
      </p:sp>
      <p:sp>
        <p:nvSpPr>
          <p:cNvPr id="15" name="Oval 14"/>
          <p:cNvSpPr/>
          <p:nvPr/>
        </p:nvSpPr>
        <p:spPr>
          <a:xfrm>
            <a:off x="4757517" y="1570412"/>
            <a:ext cx="1872345" cy="194556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mj-lt"/>
              </a:rPr>
              <a:t>LOCALMEDIA</a:t>
            </a:r>
          </a:p>
        </p:txBody>
      </p:sp>
      <p:sp>
        <p:nvSpPr>
          <p:cNvPr id="16" name="Oval 15"/>
          <p:cNvSpPr/>
          <p:nvPr/>
        </p:nvSpPr>
        <p:spPr>
          <a:xfrm>
            <a:off x="6801583" y="1797020"/>
            <a:ext cx="1872345" cy="194556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800" dirty="0">
                <a:latin typeface="+mj-lt"/>
              </a:rPr>
              <a:t>PARTNERS</a:t>
            </a:r>
          </a:p>
        </p:txBody>
      </p:sp>
      <p:sp>
        <p:nvSpPr>
          <p:cNvPr id="17" name="Oval 16"/>
          <p:cNvSpPr/>
          <p:nvPr/>
        </p:nvSpPr>
        <p:spPr>
          <a:xfrm>
            <a:off x="2684875" y="1570587"/>
            <a:ext cx="1872345" cy="194556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mj-lt"/>
              </a:rPr>
              <a:t>SOCIAL</a:t>
            </a:r>
            <a:br>
              <a:rPr lang="en-US" sz="2800" dirty="0">
                <a:latin typeface="+mj-lt"/>
              </a:rPr>
            </a:br>
            <a:r>
              <a:rPr lang="en-US" sz="2800" dirty="0">
                <a:latin typeface="+mj-lt"/>
              </a:rPr>
              <a:t>MEDIA</a:t>
            </a:r>
          </a:p>
        </p:txBody>
      </p:sp>
      <p:cxnSp>
        <p:nvCxnSpPr>
          <p:cNvPr id="18" name="Straight Arrow Connector 17"/>
          <p:cNvCxnSpPr/>
          <p:nvPr/>
        </p:nvCxnSpPr>
        <p:spPr>
          <a:xfrm>
            <a:off x="2249674" y="3547627"/>
            <a:ext cx="522515" cy="511883"/>
          </a:xfrm>
          <a:prstGeom prst="straightConnector1">
            <a:avLst/>
          </a:prstGeom>
          <a:ln w="1270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6423952" y="3573644"/>
            <a:ext cx="518160" cy="511883"/>
          </a:xfrm>
          <a:prstGeom prst="straightConnector1">
            <a:avLst/>
          </a:prstGeom>
          <a:ln w="1270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199161" y="3541592"/>
            <a:ext cx="102255" cy="489043"/>
          </a:xfrm>
          <a:prstGeom prst="straightConnector1">
            <a:avLst/>
          </a:prstGeom>
          <a:ln w="1270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962736" y="3547184"/>
            <a:ext cx="150826" cy="458198"/>
          </a:xfrm>
          <a:prstGeom prst="straightConnector1">
            <a:avLst/>
          </a:prstGeom>
          <a:ln w="127000">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322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1056566"/>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Getting content</a:t>
                      </a:r>
                      <a:r>
                        <a:rPr lang="en-US" sz="3600" b="0" baseline="0" dirty="0">
                          <a:solidFill>
                            <a:schemeClr val="accent3"/>
                          </a:solidFill>
                          <a:latin typeface="Franklin Gothic Medium"/>
                          <a:cs typeface="Franklin Gothic Medium"/>
                        </a:rPr>
                        <a:t> in front of people</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421" y="1377089"/>
            <a:ext cx="3968954" cy="4178515"/>
          </a:xfrm>
          <a:prstGeom prst="rect">
            <a:avLst/>
          </a:prstGeom>
        </p:spPr>
      </p:pic>
      <p:sp>
        <p:nvSpPr>
          <p:cNvPr id="24" name="TextBox 23"/>
          <p:cNvSpPr txBox="1"/>
          <p:nvPr/>
        </p:nvSpPr>
        <p:spPr>
          <a:xfrm>
            <a:off x="457199" y="1377089"/>
            <a:ext cx="4362221" cy="2893100"/>
          </a:xfrm>
          <a:prstGeom prst="rect">
            <a:avLst/>
          </a:prstGeom>
          <a:noFill/>
        </p:spPr>
        <p:txBody>
          <a:bodyPr wrap="square" rtlCol="0">
            <a:spAutoFit/>
          </a:bodyPr>
          <a:lstStyle/>
          <a:p>
            <a:pPr>
              <a:spcBef>
                <a:spcPts val="1200"/>
              </a:spcBef>
              <a:spcAft>
                <a:spcPts val="0"/>
              </a:spcAft>
              <a:buClrTx/>
            </a:pPr>
            <a:r>
              <a:rPr lang="en-US" sz="2800" dirty="0">
                <a:latin typeface="+mj-lt"/>
              </a:rPr>
              <a:t>Example: “Live-tweeting” Monthly MPO meetings</a:t>
            </a:r>
          </a:p>
          <a:p>
            <a:pPr marL="457200" indent="-457200">
              <a:spcBef>
                <a:spcPts val="1200"/>
              </a:spcBef>
              <a:buFont typeface="Arial" panose="020B0604020202020204" pitchFamily="34" charset="0"/>
              <a:buChar char="•"/>
            </a:pPr>
            <a:r>
              <a:rPr lang="en-US" sz="2400" dirty="0"/>
              <a:t>Meetings are in the middle of the workday</a:t>
            </a:r>
          </a:p>
          <a:p>
            <a:pPr marL="457200" indent="-457200">
              <a:spcBef>
                <a:spcPts val="1200"/>
              </a:spcBef>
              <a:buFont typeface="Arial" panose="020B0604020202020204" pitchFamily="34" charset="0"/>
              <a:buChar char="•"/>
            </a:pPr>
            <a:r>
              <a:rPr lang="en-US" sz="2400" dirty="0" smtClean="0"/>
              <a:t>News happens</a:t>
            </a:r>
            <a:endParaRPr lang="en-US" sz="2400" dirty="0"/>
          </a:p>
          <a:p>
            <a:pPr marL="457200" indent="-457200">
              <a:spcBef>
                <a:spcPts val="1200"/>
              </a:spcBef>
              <a:buFont typeface="Arial" panose="020B0604020202020204" pitchFamily="34" charset="0"/>
              <a:buChar char="•"/>
            </a:pPr>
            <a:r>
              <a:rPr lang="en-US" sz="2400" dirty="0" smtClean="0"/>
              <a:t>Packed news cycle</a:t>
            </a:r>
            <a:endParaRPr lang="en-US" sz="2400" dirty="0"/>
          </a:p>
        </p:txBody>
      </p:sp>
      <p:sp>
        <p:nvSpPr>
          <p:cNvPr id="20" name="TextBox 19">
            <a:hlinkClick r:id="rId3"/>
          </p:cNvPr>
          <p:cNvSpPr txBox="1"/>
          <p:nvPr/>
        </p:nvSpPr>
        <p:spPr>
          <a:xfrm>
            <a:off x="533400" y="4448701"/>
            <a:ext cx="3826933" cy="1231106"/>
          </a:xfrm>
          <a:prstGeom prst="rect">
            <a:avLst/>
          </a:prstGeom>
          <a:noFill/>
        </p:spPr>
        <p:txBody>
          <a:bodyPr wrap="square" rtlCol="0">
            <a:spAutoFit/>
          </a:bodyPr>
          <a:lstStyle/>
          <a:p>
            <a:pPr algn="ctr"/>
            <a:r>
              <a:rPr lang="en-US" sz="3200" dirty="0" smtClean="0">
                <a:solidFill>
                  <a:schemeClr val="accent1"/>
                </a:solidFill>
                <a:latin typeface="+mj-lt"/>
              </a:rPr>
              <a:t>#</a:t>
            </a:r>
            <a:r>
              <a:rPr lang="en-US" sz="3200" dirty="0" err="1" smtClean="0">
                <a:solidFill>
                  <a:schemeClr val="accent1"/>
                </a:solidFill>
                <a:latin typeface="+mj-lt"/>
              </a:rPr>
              <a:t>TPBmtg</a:t>
            </a:r>
            <a:endParaRPr lang="en-US" sz="3200" dirty="0" smtClean="0">
              <a:solidFill>
                <a:schemeClr val="accent1"/>
              </a:solidFill>
              <a:latin typeface="+mj-lt"/>
            </a:endParaRPr>
          </a:p>
          <a:p>
            <a:pPr algn="ctr">
              <a:spcBef>
                <a:spcPts val="1000"/>
              </a:spcBef>
            </a:pPr>
            <a:r>
              <a:rPr lang="en-US" sz="3200" dirty="0" smtClean="0">
                <a:solidFill>
                  <a:schemeClr val="accent1"/>
                </a:solidFill>
                <a:latin typeface="+mj-lt"/>
              </a:rPr>
              <a:t>mwcog.org/</a:t>
            </a:r>
            <a:r>
              <a:rPr lang="en-US" sz="3200" dirty="0" err="1" smtClean="0">
                <a:solidFill>
                  <a:schemeClr val="accent1"/>
                </a:solidFill>
                <a:latin typeface="+mj-lt"/>
              </a:rPr>
              <a:t>TPBmtg</a:t>
            </a:r>
            <a:endParaRPr lang="en-US" sz="3200" dirty="0" smtClean="0">
              <a:solidFill>
                <a:schemeClr val="accent1"/>
              </a:solidFill>
              <a:latin typeface="+mj-lt"/>
            </a:endParaRPr>
          </a:p>
        </p:txBody>
      </p:sp>
    </p:spTree>
    <p:extLst>
      <p:ext uri="{BB962C8B-B14F-4D97-AF65-F5344CB8AC3E}">
        <p14:creationId xmlns:p14="http://schemas.microsoft.com/office/powerpoint/2010/main" val="349595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51056566"/>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Getting content</a:t>
                      </a:r>
                      <a:r>
                        <a:rPr lang="en-US" sz="3600" b="0" baseline="0" dirty="0">
                          <a:solidFill>
                            <a:schemeClr val="accent3"/>
                          </a:solidFill>
                          <a:latin typeface="Franklin Gothic Medium"/>
                          <a:cs typeface="Franklin Gothic Medium"/>
                        </a:rPr>
                        <a:t> in front of people</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24" name="TextBox 23"/>
          <p:cNvSpPr txBox="1"/>
          <p:nvPr/>
        </p:nvSpPr>
        <p:spPr>
          <a:xfrm>
            <a:off x="457199" y="1377089"/>
            <a:ext cx="4362221" cy="4308872"/>
          </a:xfrm>
          <a:prstGeom prst="rect">
            <a:avLst/>
          </a:prstGeom>
          <a:noFill/>
        </p:spPr>
        <p:txBody>
          <a:bodyPr wrap="square" rtlCol="0">
            <a:spAutoFit/>
          </a:bodyPr>
          <a:lstStyle/>
          <a:p>
            <a:pPr>
              <a:spcBef>
                <a:spcPts val="1200"/>
              </a:spcBef>
              <a:spcAft>
                <a:spcPts val="0"/>
              </a:spcAft>
              <a:buClrTx/>
            </a:pPr>
            <a:r>
              <a:rPr lang="en-US" sz="2800" dirty="0">
                <a:latin typeface="+mj-lt"/>
              </a:rPr>
              <a:t>Example: Record-breaking Visualize 2045 response</a:t>
            </a:r>
          </a:p>
          <a:p>
            <a:pPr marL="457200" indent="-457200">
              <a:spcBef>
                <a:spcPts val="1200"/>
              </a:spcBef>
              <a:buFont typeface="Arial" panose="020B0604020202020204" pitchFamily="34" charset="0"/>
              <a:buChar char="•"/>
            </a:pPr>
            <a:r>
              <a:rPr lang="en-US" sz="2400" dirty="0"/>
              <a:t>MetroQuest public input survey</a:t>
            </a:r>
          </a:p>
          <a:p>
            <a:pPr marL="457200" indent="-457200">
              <a:spcBef>
                <a:spcPts val="1200"/>
              </a:spcBef>
              <a:buFont typeface="Arial" panose="020B0604020202020204" pitchFamily="34" charset="0"/>
              <a:buChar char="•"/>
            </a:pPr>
            <a:r>
              <a:rPr lang="en-US" sz="2400" dirty="0"/>
              <a:t>6,215 survey responses!</a:t>
            </a:r>
          </a:p>
          <a:p>
            <a:pPr marL="457200" indent="-457200">
              <a:spcBef>
                <a:spcPts val="1200"/>
              </a:spcBef>
              <a:buFont typeface="Arial" panose="020B0604020202020204" pitchFamily="34" charset="0"/>
              <a:buChar char="•"/>
            </a:pPr>
            <a:r>
              <a:rPr lang="en-US" sz="2400" dirty="0"/>
              <a:t>Web + social + email integrated approach</a:t>
            </a:r>
          </a:p>
          <a:p>
            <a:pPr marL="457200" indent="-457200">
              <a:spcBef>
                <a:spcPts val="1200"/>
              </a:spcBef>
              <a:buFont typeface="Arial" panose="020B0604020202020204" pitchFamily="34" charset="0"/>
              <a:buChar char="•"/>
            </a:pPr>
            <a:r>
              <a:rPr lang="en-US" sz="2400" dirty="0"/>
              <a:t>Network activation</a:t>
            </a:r>
          </a:p>
          <a:p>
            <a:pPr marL="457200" indent="-457200">
              <a:spcBef>
                <a:spcPts val="1200"/>
              </a:spcBef>
              <a:buFont typeface="Arial" panose="020B0604020202020204" pitchFamily="34" charset="0"/>
              <a:buChar char="•"/>
            </a:pPr>
            <a:endParaRPr lang="en-US" sz="2400" dirty="0"/>
          </a:p>
        </p:txBody>
      </p:sp>
      <p:pic>
        <p:nvPicPr>
          <p:cNvPr id="8" name="Picture 7">
            <a:extLst>
              <a:ext uri="{FF2B5EF4-FFF2-40B4-BE49-F238E27FC236}">
                <a16:creationId xmlns:a16="http://schemas.microsoft.com/office/drawing/2014/main" id="{CC9C805F-4EB1-48DC-8837-8F509C0F5AE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10000"/>
                    </a14:imgEffect>
                  </a14:imgLayer>
                </a14:imgProps>
              </a:ext>
            </a:extLst>
          </a:blip>
          <a:srcRect l="42541" t="8830" r="7026" b="10724"/>
          <a:stretch/>
        </p:blipFill>
        <p:spPr>
          <a:xfrm>
            <a:off x="5018743" y="1504094"/>
            <a:ext cx="3456288" cy="4134952"/>
          </a:xfrm>
          <a:prstGeom prst="rect">
            <a:avLst/>
          </a:prstGeom>
          <a:ln w="12700">
            <a:solidFill>
              <a:schemeClr val="bg1">
                <a:lumMod val="50000"/>
              </a:schemeClr>
            </a:solidFill>
          </a:ln>
        </p:spPr>
      </p:pic>
    </p:spTree>
    <p:extLst>
      <p:ext uri="{BB962C8B-B14F-4D97-AF65-F5344CB8AC3E}">
        <p14:creationId xmlns:p14="http://schemas.microsoft.com/office/powerpoint/2010/main" val="13199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5371839"/>
              </p:ext>
            </p:extLst>
          </p:nvPr>
        </p:nvGraphicFramePr>
        <p:xfrm>
          <a:off x="457200" y="1087625"/>
          <a:ext cx="8686800" cy="5559121"/>
        </p:xfrm>
        <a:graphic>
          <a:graphicData uri="http://schemas.openxmlformats.org/drawingml/2006/table">
            <a:tbl>
              <a:tblPr firstRow="1">
                <a:tableStyleId>{5C22544A-7EE6-4342-B048-85BDC9FD1C3A}</a:tableStyleId>
              </a:tblPr>
              <a:tblGrid>
                <a:gridCol w="4773252">
                  <a:extLst>
                    <a:ext uri="{9D8B030D-6E8A-4147-A177-3AD203B41FA5}">
                      <a16:colId xmlns:a16="http://schemas.microsoft.com/office/drawing/2014/main" val="20000"/>
                    </a:ext>
                  </a:extLst>
                </a:gridCol>
                <a:gridCol w="3913548">
                  <a:extLst>
                    <a:ext uri="{9D8B030D-6E8A-4147-A177-3AD203B41FA5}">
                      <a16:colId xmlns:a16="http://schemas.microsoft.com/office/drawing/2014/main" val="20001"/>
                    </a:ext>
                  </a:extLst>
                </a:gridCol>
              </a:tblGrid>
              <a:tr h="1024166">
                <a:tc>
                  <a:txBody>
                    <a:bodyPr/>
                    <a:lstStyle/>
                    <a:p>
                      <a:pPr marL="0" marR="0" indent="0" algn="l" defTabSz="914400" rtl="0" eaLnBrk="1" fontAlgn="auto" latinLnBrk="0" hangingPunct="1">
                        <a:lnSpc>
                          <a:spcPts val="3260"/>
                        </a:lnSpc>
                        <a:spcBef>
                          <a:spcPts val="190"/>
                        </a:spcBef>
                        <a:spcAft>
                          <a:spcPts val="0"/>
                        </a:spcAft>
                        <a:buClrTx/>
                        <a:buSzTx/>
                        <a:buFontTx/>
                        <a:buNone/>
                        <a:tabLst/>
                        <a:defRPr/>
                      </a:pPr>
                      <a:r>
                        <a:rPr lang="en-US" sz="2000" b="0" cap="none" dirty="0">
                          <a:solidFill>
                            <a:srgbClr val="000000"/>
                          </a:solidFill>
                          <a:latin typeface="Franklin Gothic Medium"/>
                          <a:cs typeface="Franklin Gothic Medium"/>
                        </a:rPr>
                        <a:t>Ben Hampton</a:t>
                      </a:r>
                    </a:p>
                    <a:p>
                      <a:pPr marL="0" indent="0">
                        <a:spcBef>
                          <a:spcPts val="190"/>
                        </a:spcBef>
                        <a:spcAft>
                          <a:spcPts val="0"/>
                        </a:spcAft>
                        <a:buNone/>
                      </a:pPr>
                      <a:r>
                        <a:rPr lang="en-US" sz="1400" b="0" dirty="0">
                          <a:solidFill>
                            <a:srgbClr val="000000"/>
                          </a:solidFill>
                          <a:latin typeface="Franklin Gothic Book"/>
                          <a:cs typeface="Franklin Gothic Book"/>
                        </a:rPr>
                        <a:t>TPB Communications Manager</a:t>
                      </a:r>
                    </a:p>
                    <a:p>
                      <a:pPr marL="0" marR="0" indent="0" algn="l" defTabSz="457200" rtl="0" eaLnBrk="1" fontAlgn="auto" latinLnBrk="0" hangingPunct="1">
                        <a:lnSpc>
                          <a:spcPct val="100000"/>
                        </a:lnSpc>
                        <a:spcBef>
                          <a:spcPts val="190"/>
                        </a:spcBef>
                        <a:spcAft>
                          <a:spcPts val="0"/>
                        </a:spcAft>
                        <a:buClrTx/>
                        <a:buSzTx/>
                        <a:buFontTx/>
                        <a:buNone/>
                        <a:tabLst/>
                        <a:defRPr/>
                      </a:pPr>
                      <a:r>
                        <a:rPr lang="en-US" sz="1400" b="0" dirty="0">
                          <a:solidFill>
                            <a:srgbClr val="000000"/>
                          </a:solidFill>
                          <a:latin typeface="Franklin Gothic Book"/>
                          <a:cs typeface="Franklin Gothic Book"/>
                        </a:rPr>
                        <a:t>(202) 962-3275</a:t>
                      </a:r>
                      <a:endParaRPr lang="en-US" sz="1400" b="0" dirty="0">
                        <a:latin typeface="Franklin Gothic Book"/>
                        <a:cs typeface="Franklin Gothic Book"/>
                      </a:endParaRPr>
                    </a:p>
                    <a:p>
                      <a:pPr marL="0" marR="0" indent="0" algn="l" defTabSz="457200" rtl="0" eaLnBrk="1" fontAlgn="auto" latinLnBrk="0" hangingPunct="1">
                        <a:lnSpc>
                          <a:spcPct val="100000"/>
                        </a:lnSpc>
                        <a:spcBef>
                          <a:spcPts val="190"/>
                        </a:spcBef>
                        <a:spcAft>
                          <a:spcPts val="0"/>
                        </a:spcAft>
                        <a:buClrTx/>
                        <a:buSzTx/>
                        <a:buFontTx/>
                        <a:buNone/>
                        <a:tabLst/>
                        <a:defRPr/>
                      </a:pPr>
                      <a:r>
                        <a:rPr lang="en-US" sz="1400" b="0" dirty="0">
                          <a:solidFill>
                            <a:srgbClr val="000000"/>
                          </a:solidFill>
                          <a:latin typeface="Franklin Gothic Book"/>
                          <a:cs typeface="Franklin Gothic Book"/>
                        </a:rPr>
                        <a:t>bhampton@mwcog.org</a:t>
                      </a:r>
                    </a:p>
                    <a:p>
                      <a:pPr marL="0" marR="0" indent="0" algn="l" defTabSz="914400" rtl="0" eaLnBrk="1" fontAlgn="auto" latinLnBrk="0" hangingPunct="1">
                        <a:lnSpc>
                          <a:spcPts val="3260"/>
                        </a:lnSpc>
                        <a:spcBef>
                          <a:spcPts val="190"/>
                        </a:spcBef>
                        <a:spcAft>
                          <a:spcPts val="0"/>
                        </a:spcAft>
                        <a:buClrTx/>
                        <a:buSzTx/>
                        <a:buFontTx/>
                        <a:buNone/>
                        <a:tabLst/>
                        <a:defRPr/>
                      </a:pPr>
                      <a:r>
                        <a:rPr lang="en-US" sz="2000" b="0" cap="none" dirty="0">
                          <a:solidFill>
                            <a:srgbClr val="000000"/>
                          </a:solidFill>
                          <a:latin typeface="Franklin Gothic Medium"/>
                          <a:cs typeface="Franklin Gothic Medium"/>
                        </a:rPr>
                        <a:t>Abigail Zenner</a:t>
                      </a:r>
                    </a:p>
                    <a:p>
                      <a:pPr marL="0" indent="0">
                        <a:spcBef>
                          <a:spcPts val="190"/>
                        </a:spcBef>
                        <a:spcAft>
                          <a:spcPts val="0"/>
                        </a:spcAft>
                        <a:buNone/>
                      </a:pPr>
                      <a:r>
                        <a:rPr lang="en-US" sz="1400" b="0" dirty="0">
                          <a:solidFill>
                            <a:srgbClr val="000000"/>
                          </a:solidFill>
                          <a:latin typeface="+mn-lt"/>
                          <a:cs typeface="Franklin Gothic Book"/>
                        </a:rPr>
                        <a:t>TPB Communications Specialist</a:t>
                      </a:r>
                    </a:p>
                    <a:p>
                      <a:pPr marL="0" marR="0" indent="0" algn="l" defTabSz="457200" rtl="0" eaLnBrk="1" fontAlgn="auto" latinLnBrk="0" hangingPunct="1">
                        <a:lnSpc>
                          <a:spcPct val="100000"/>
                        </a:lnSpc>
                        <a:spcBef>
                          <a:spcPts val="190"/>
                        </a:spcBef>
                        <a:spcAft>
                          <a:spcPts val="0"/>
                        </a:spcAft>
                        <a:buClrTx/>
                        <a:buSzTx/>
                        <a:buFontTx/>
                        <a:buNone/>
                        <a:tabLst/>
                        <a:defRPr/>
                      </a:pPr>
                      <a:r>
                        <a:rPr lang="en-US" sz="1400" b="0" dirty="0">
                          <a:solidFill>
                            <a:srgbClr val="000000"/>
                          </a:solidFill>
                          <a:latin typeface="+mn-lt"/>
                          <a:cs typeface="Franklin Gothic Book"/>
                        </a:rPr>
                        <a:t>(202) 962-3237</a:t>
                      </a:r>
                      <a:endParaRPr lang="en-US" sz="1400" b="0" dirty="0">
                        <a:latin typeface="+mn-lt"/>
                        <a:cs typeface="Franklin Gothic Book"/>
                      </a:endParaRPr>
                    </a:p>
                    <a:p>
                      <a:pPr marL="0" marR="0" indent="0" algn="l" defTabSz="457200" rtl="0" eaLnBrk="1" fontAlgn="auto" latinLnBrk="0" hangingPunct="1">
                        <a:lnSpc>
                          <a:spcPct val="100000"/>
                        </a:lnSpc>
                        <a:spcBef>
                          <a:spcPts val="190"/>
                        </a:spcBef>
                        <a:spcAft>
                          <a:spcPts val="0"/>
                        </a:spcAft>
                        <a:buClrTx/>
                        <a:buSzTx/>
                        <a:buFontTx/>
                        <a:buNone/>
                        <a:tabLst/>
                        <a:defRPr/>
                      </a:pPr>
                      <a:r>
                        <a:rPr lang="en-US" sz="1400" b="0" dirty="0">
                          <a:solidFill>
                            <a:srgbClr val="000000"/>
                          </a:solidFill>
                          <a:latin typeface="+mn-lt"/>
                          <a:cs typeface="Franklin Gothic Book"/>
                        </a:rPr>
                        <a:t>azenner@mwcog.org</a:t>
                      </a:r>
                    </a:p>
                    <a:p>
                      <a:pPr marL="0" marR="0" indent="0" algn="l" defTabSz="457200" rtl="0" eaLnBrk="1" fontAlgn="auto" latinLnBrk="0" hangingPunct="1">
                        <a:lnSpc>
                          <a:spcPct val="100000"/>
                        </a:lnSpc>
                        <a:spcBef>
                          <a:spcPts val="190"/>
                        </a:spcBef>
                        <a:spcAft>
                          <a:spcPts val="0"/>
                        </a:spcAft>
                        <a:buClrTx/>
                        <a:buSzTx/>
                        <a:buFontTx/>
                        <a:buNone/>
                        <a:tabLst/>
                        <a:defRPr/>
                      </a:pPr>
                      <a:endParaRPr lang="en-US" sz="1400" b="0" dirty="0">
                        <a:solidFill>
                          <a:srgbClr val="000000"/>
                        </a:solidFill>
                        <a:latin typeface="Franklin Gothic Book"/>
                        <a:cs typeface="Franklin Gothic Book"/>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190"/>
                        </a:spcBef>
                        <a:spcAft>
                          <a:spcPts val="0"/>
                        </a:spcAft>
                        <a:buClrTx/>
                        <a:buSzTx/>
                        <a:buFontTx/>
                        <a:buNone/>
                        <a:tabLst/>
                        <a:defRPr/>
                      </a:pPr>
                      <a:r>
                        <a:rPr lang="en-US" sz="2800" b="0" dirty="0">
                          <a:solidFill>
                            <a:schemeClr val="accent3"/>
                          </a:solidFill>
                          <a:latin typeface="Franklin Gothic Medium"/>
                          <a:cs typeface="Franklin Gothic Medium"/>
                        </a:rPr>
                        <a:t>mwcog.org/TPB</a:t>
                      </a:r>
                      <a:endParaRPr lang="en-US" sz="2800" dirty="0">
                        <a:solidFill>
                          <a:schemeClr val="accent3"/>
                        </a:solidFill>
                        <a:latin typeface="Franklin Gothic Medium"/>
                        <a:cs typeface="Franklin Gothic Medium"/>
                      </a:endParaRPr>
                    </a:p>
                  </a:txBody>
                  <a:tcPr marL="0" marR="457200" marT="0" marB="228600" anchor="b">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2795601">
                <a:tc gridSpan="2">
                  <a:txBody>
                    <a:bodyPr/>
                    <a:lstStyle/>
                    <a:p>
                      <a:pPr marL="0" indent="0">
                        <a:spcBef>
                          <a:spcPts val="300"/>
                        </a:spcBef>
                        <a:buNone/>
                      </a:pPr>
                      <a:r>
                        <a:rPr lang="en-US" sz="1400" dirty="0">
                          <a:latin typeface="Franklin Gothic Book"/>
                          <a:cs typeface="Franklin Gothic Book"/>
                        </a:rPr>
                        <a:t>Metropolitan Washington Council of Governments</a:t>
                      </a:r>
                    </a:p>
                    <a:p>
                      <a:pPr marL="0" indent="0">
                        <a:spcBef>
                          <a:spcPts val="300"/>
                        </a:spcBef>
                        <a:buNone/>
                      </a:pPr>
                      <a:r>
                        <a:rPr lang="en-US" sz="1400" dirty="0">
                          <a:latin typeface="Franklin Gothic Book"/>
                          <a:cs typeface="Franklin Gothic Book"/>
                        </a:rPr>
                        <a:t>777 North Capitol Street NE, </a:t>
                      </a:r>
                      <a:r>
                        <a:rPr lang="fr-FR" sz="1400" dirty="0">
                          <a:latin typeface="Franklin Gothic Book"/>
                          <a:cs typeface="Franklin Gothic Book"/>
                        </a:rPr>
                        <a:t>Suite 300</a:t>
                      </a:r>
                      <a:endParaRPr lang="en-US" sz="1400" dirty="0">
                        <a:latin typeface="Franklin Gothic Book"/>
                        <a:cs typeface="Franklin Gothic Book"/>
                      </a:endParaRPr>
                    </a:p>
                    <a:p>
                      <a:pPr marL="0" indent="0">
                        <a:spcBef>
                          <a:spcPts val="300"/>
                        </a:spcBef>
                        <a:buFont typeface="Arial" pitchFamily="34" charset="0"/>
                        <a:buNone/>
                      </a:pPr>
                      <a:r>
                        <a:rPr lang="en-US" sz="1400" dirty="0">
                          <a:latin typeface="Franklin Gothic Book"/>
                          <a:cs typeface="Franklin Gothic Book"/>
                        </a:rPr>
                        <a:t>Washington, DC 20002</a:t>
                      </a:r>
                    </a:p>
                  </a:txBody>
                  <a:tcPr marL="0" marR="0" marT="210312" marB="0">
                    <a:lnL w="12700" cmpd="sng">
                      <a:noFill/>
                    </a:lnL>
                    <a:lnR w="12700" cmpd="sng">
                      <a:noFill/>
                    </a:lnR>
                    <a:lnT w="762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indent="0">
                        <a:spcBef>
                          <a:spcPts val="300"/>
                        </a:spcBef>
                        <a:buFont typeface="Arial" pitchFamily="34" charset="0"/>
                        <a:buNone/>
                      </a:pPr>
                      <a:endParaRPr lang="en-US" sz="1200" dirty="0">
                        <a:latin typeface="Franklin Gothic Book"/>
                        <a:cs typeface="Franklin Gothic Book"/>
                      </a:endParaRPr>
                    </a:p>
                  </a:txBody>
                  <a:tcPr marL="0" marR="0" marT="210312" marB="0">
                    <a:lnL w="12700" cmpd="sng">
                      <a:noFill/>
                    </a:lnL>
                    <a:lnR w="12700" cmpd="sng">
                      <a:noFill/>
                    </a:lnR>
                    <a:lnT w="76200" cap="flat" cmpd="sng" algn="ctr">
                      <a:solidFill>
                        <a:srgbClr val="82B1C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519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05897467"/>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About the TPB</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8" name="TextBox 7"/>
          <p:cNvSpPr txBox="1"/>
          <p:nvPr/>
        </p:nvSpPr>
        <p:spPr>
          <a:xfrm>
            <a:off x="457199" y="1380744"/>
            <a:ext cx="4121589" cy="4154984"/>
          </a:xfrm>
          <a:prstGeom prst="rect">
            <a:avLst/>
          </a:prstGeom>
          <a:noFill/>
        </p:spPr>
        <p:txBody>
          <a:bodyPr wrap="square" rtlCol="0">
            <a:spAutoFit/>
          </a:bodyPr>
          <a:lstStyle/>
          <a:p>
            <a:pPr marL="256032" indent="-256032">
              <a:spcBef>
                <a:spcPts val="1200"/>
              </a:spcBef>
              <a:spcAft>
                <a:spcPts val="0"/>
              </a:spcAft>
              <a:buClrTx/>
              <a:buFont typeface="Arial"/>
              <a:buChar char="•"/>
            </a:pPr>
            <a:r>
              <a:rPr lang="en-US" sz="2800" dirty="0">
                <a:solidFill>
                  <a:schemeClr val="dk1"/>
                </a:solidFill>
              </a:rPr>
              <a:t>MPO for the National Capital Region</a:t>
            </a:r>
          </a:p>
          <a:p>
            <a:pPr marL="256032" indent="-256032">
              <a:spcBef>
                <a:spcPts val="1200"/>
              </a:spcBef>
              <a:spcAft>
                <a:spcPts val="0"/>
              </a:spcAft>
              <a:buClrTx/>
              <a:buFont typeface="Arial"/>
              <a:buChar char="•"/>
            </a:pPr>
            <a:r>
              <a:rPr lang="en-US" sz="2800" dirty="0">
                <a:solidFill>
                  <a:schemeClr val="dk1"/>
                </a:solidFill>
              </a:rPr>
              <a:t>3 states, 23 member jurisdictions</a:t>
            </a:r>
          </a:p>
          <a:p>
            <a:pPr marL="256032" indent="-256032">
              <a:spcBef>
                <a:spcPts val="1200"/>
              </a:spcBef>
              <a:spcAft>
                <a:spcPts val="0"/>
              </a:spcAft>
              <a:buClrTx/>
              <a:buFont typeface="Arial"/>
              <a:buChar char="•"/>
            </a:pPr>
            <a:r>
              <a:rPr lang="en-US" sz="2800" dirty="0">
                <a:solidFill>
                  <a:schemeClr val="dk1"/>
                </a:solidFill>
              </a:rPr>
              <a:t>3,500+ square miles</a:t>
            </a:r>
          </a:p>
          <a:p>
            <a:pPr marL="256032" indent="-256032">
              <a:spcBef>
                <a:spcPts val="1200"/>
              </a:spcBef>
              <a:spcAft>
                <a:spcPts val="0"/>
              </a:spcAft>
              <a:buClrTx/>
              <a:buFont typeface="Arial"/>
              <a:buChar char="•"/>
            </a:pPr>
            <a:r>
              <a:rPr lang="en-US" sz="2800" dirty="0">
                <a:solidFill>
                  <a:schemeClr val="dk1"/>
                </a:solidFill>
              </a:rPr>
              <a:t>5.5 million people,</a:t>
            </a:r>
            <a:br>
              <a:rPr lang="en-US" sz="2800" dirty="0">
                <a:solidFill>
                  <a:schemeClr val="dk1"/>
                </a:solidFill>
              </a:rPr>
            </a:br>
            <a:r>
              <a:rPr lang="en-US" sz="2800" dirty="0">
                <a:solidFill>
                  <a:schemeClr val="dk1"/>
                </a:solidFill>
              </a:rPr>
              <a:t>3.2 million jobs</a:t>
            </a:r>
          </a:p>
          <a:p>
            <a:pPr marL="256032" indent="-256032">
              <a:spcBef>
                <a:spcPts val="1200"/>
              </a:spcBef>
              <a:spcAft>
                <a:spcPts val="0"/>
              </a:spcAft>
              <a:buClrTx/>
              <a:buFont typeface="Arial"/>
              <a:buChar char="•"/>
            </a:pPr>
            <a:r>
              <a:rPr lang="en-US" sz="2800" dirty="0">
                <a:solidFill>
                  <a:schemeClr val="dk1"/>
                </a:solidFill>
              </a:rPr>
              <a:t>Multimodal system</a:t>
            </a:r>
          </a:p>
        </p:txBody>
      </p:sp>
      <p:pic>
        <p:nvPicPr>
          <p:cNvPr id="9" name="Picture 2" descr="C:\Users\dsonenklar\Desktop\TPB Map - Small print_TRN Project Ma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63" b="1"/>
          <a:stretch/>
        </p:blipFill>
        <p:spPr bwMode="auto">
          <a:xfrm>
            <a:off x="5202233" y="1337479"/>
            <a:ext cx="3327480" cy="46525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3784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29636689"/>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Using</a:t>
                      </a:r>
                      <a:r>
                        <a:rPr lang="en-US" sz="3600" b="0" baseline="0" dirty="0">
                          <a:solidFill>
                            <a:schemeClr val="accent3"/>
                          </a:solidFill>
                          <a:latin typeface="Franklin Gothic Medium"/>
                          <a:cs typeface="Franklin Gothic Medium"/>
                        </a:rPr>
                        <a:t> the web to tell your story</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6" name="TextBox 5"/>
          <p:cNvSpPr txBox="1"/>
          <p:nvPr/>
        </p:nvSpPr>
        <p:spPr>
          <a:xfrm>
            <a:off x="457200" y="1377089"/>
            <a:ext cx="8017934" cy="3570208"/>
          </a:xfrm>
          <a:prstGeom prst="rect">
            <a:avLst/>
          </a:prstGeom>
          <a:noFill/>
        </p:spPr>
        <p:txBody>
          <a:bodyPr wrap="square" rtlCol="0">
            <a:spAutoFit/>
          </a:bodyPr>
          <a:lstStyle/>
          <a:p>
            <a:pPr>
              <a:spcBef>
                <a:spcPts val="1200"/>
              </a:spcBef>
              <a:spcAft>
                <a:spcPts val="0"/>
              </a:spcAft>
              <a:buClrTx/>
            </a:pPr>
            <a:r>
              <a:rPr lang="en-US" sz="2800" dirty="0">
                <a:latin typeface="+mj-lt"/>
              </a:rPr>
              <a:t>Why is it so important to tell your own story, and to do it using the web? </a:t>
            </a:r>
            <a:r>
              <a:rPr lang="en-US" sz="2800" i="1" dirty="0">
                <a:latin typeface="+mj-lt"/>
              </a:rPr>
              <a:t>Because…</a:t>
            </a:r>
          </a:p>
          <a:p>
            <a:pPr marL="713232" lvl="1" indent="-256032">
              <a:spcBef>
                <a:spcPts val="1200"/>
              </a:spcBef>
              <a:buFont typeface="Arial"/>
              <a:buChar char="•"/>
            </a:pPr>
            <a:r>
              <a:rPr lang="en-US" sz="2800" dirty="0"/>
              <a:t>You can tell it best</a:t>
            </a:r>
          </a:p>
          <a:p>
            <a:pPr marL="713232" lvl="1" indent="-256032">
              <a:spcBef>
                <a:spcPts val="1200"/>
              </a:spcBef>
              <a:buFont typeface="Arial"/>
              <a:buChar char="•"/>
            </a:pPr>
            <a:r>
              <a:rPr lang="en-US" sz="2800" dirty="0"/>
              <a:t>The internet is where people are</a:t>
            </a:r>
          </a:p>
          <a:p>
            <a:pPr marL="713232" lvl="1" indent="-256032">
              <a:spcBef>
                <a:spcPts val="1200"/>
              </a:spcBef>
              <a:buFont typeface="Arial"/>
              <a:buChar char="•"/>
            </a:pPr>
            <a:r>
              <a:rPr lang="en-US" sz="2800" dirty="0"/>
              <a:t>It’s </a:t>
            </a:r>
            <a:r>
              <a:rPr lang="en-US" sz="2800" dirty="0" smtClean="0"/>
              <a:t>easy and inexpensive—sort </a:t>
            </a:r>
            <a:r>
              <a:rPr lang="en-US" sz="2800" dirty="0"/>
              <a:t>of</a:t>
            </a:r>
          </a:p>
          <a:p>
            <a:pPr marL="713232" lvl="1" indent="-256032">
              <a:spcBef>
                <a:spcPts val="1200"/>
              </a:spcBef>
              <a:buFont typeface="Arial"/>
              <a:buChar char="•"/>
            </a:pPr>
            <a:r>
              <a:rPr lang="en-US" sz="2800" dirty="0"/>
              <a:t>You can cultivate your network and champions</a:t>
            </a:r>
          </a:p>
          <a:p>
            <a:endParaRPr lang="en-US" dirty="0"/>
          </a:p>
        </p:txBody>
      </p:sp>
    </p:spTree>
    <p:extLst>
      <p:ext uri="{BB962C8B-B14F-4D97-AF65-F5344CB8AC3E}">
        <p14:creationId xmlns:p14="http://schemas.microsoft.com/office/powerpoint/2010/main" val="194357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64234011"/>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What we challenge ourselves</a:t>
                      </a:r>
                      <a:r>
                        <a:rPr lang="en-US" sz="3600" b="0" baseline="0" dirty="0">
                          <a:solidFill>
                            <a:schemeClr val="accent3"/>
                          </a:solidFill>
                          <a:latin typeface="Franklin Gothic Medium"/>
                          <a:cs typeface="Franklin Gothic Medium"/>
                        </a:rPr>
                        <a:t> to do</a:t>
                      </a:r>
                      <a:endParaRPr lang="en-US" sz="3600" b="0" dirty="0">
                        <a:solidFill>
                          <a:schemeClr val="accent3"/>
                        </a:solidFill>
                        <a:latin typeface="Franklin Gothic Medium"/>
                        <a:cs typeface="Franklin Gothic Medium"/>
                      </a:endParaRP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grpSp>
        <p:nvGrpSpPr>
          <p:cNvPr id="4" name="Group 3"/>
          <p:cNvGrpSpPr/>
          <p:nvPr/>
        </p:nvGrpSpPr>
        <p:grpSpPr>
          <a:xfrm>
            <a:off x="1135807" y="1735361"/>
            <a:ext cx="6771327" cy="3600986"/>
            <a:chOff x="924874" y="1727339"/>
            <a:chExt cx="6771327" cy="3600986"/>
          </a:xfrm>
        </p:grpSpPr>
        <p:sp>
          <p:nvSpPr>
            <p:cNvPr id="6" name="TextBox 5"/>
            <p:cNvSpPr txBox="1"/>
            <p:nvPr/>
          </p:nvSpPr>
          <p:spPr>
            <a:xfrm>
              <a:off x="1786468" y="1882525"/>
              <a:ext cx="5909733" cy="2723823"/>
            </a:xfrm>
            <a:prstGeom prst="rect">
              <a:avLst/>
            </a:prstGeom>
            <a:noFill/>
          </p:spPr>
          <p:txBody>
            <a:bodyPr wrap="square" rtlCol="0">
              <a:spAutoFit/>
            </a:bodyPr>
            <a:lstStyle/>
            <a:p>
              <a:pPr>
                <a:spcBef>
                  <a:spcPts val="1200"/>
                </a:spcBef>
                <a:spcAft>
                  <a:spcPts val="0"/>
                </a:spcAft>
                <a:buClrTx/>
              </a:pPr>
              <a:r>
                <a:rPr lang="en-US" sz="3200" dirty="0">
                  <a:latin typeface="+mj-lt"/>
                </a:rPr>
                <a:t>Create clear, compelling content that non-experts can understand</a:t>
              </a:r>
            </a:p>
            <a:p>
              <a:pPr>
                <a:spcBef>
                  <a:spcPts val="3000"/>
                </a:spcBef>
                <a:spcAft>
                  <a:spcPts val="0"/>
                </a:spcAft>
                <a:buClrTx/>
              </a:pPr>
              <a:r>
                <a:rPr lang="en-US" sz="3200" dirty="0">
                  <a:latin typeface="+mj-lt"/>
                </a:rPr>
                <a:t>Get that content in front of more (of the right) people more often</a:t>
              </a:r>
            </a:p>
            <a:p>
              <a:endParaRPr lang="en-US" dirty="0"/>
            </a:p>
          </p:txBody>
        </p:sp>
        <p:sp>
          <p:nvSpPr>
            <p:cNvPr id="8" name="TextBox 7"/>
            <p:cNvSpPr txBox="1"/>
            <p:nvPr/>
          </p:nvSpPr>
          <p:spPr>
            <a:xfrm>
              <a:off x="924874" y="1727339"/>
              <a:ext cx="776925" cy="3600986"/>
            </a:xfrm>
            <a:prstGeom prst="rect">
              <a:avLst/>
            </a:prstGeom>
            <a:noFill/>
          </p:spPr>
          <p:txBody>
            <a:bodyPr wrap="square" rtlCol="0">
              <a:spAutoFit/>
            </a:bodyPr>
            <a:lstStyle/>
            <a:p>
              <a:pPr>
                <a:spcBef>
                  <a:spcPts val="1200"/>
                </a:spcBef>
                <a:spcAft>
                  <a:spcPts val="0"/>
                </a:spcAft>
                <a:buClrTx/>
              </a:pPr>
              <a:r>
                <a:rPr lang="en-US" sz="8500" dirty="0">
                  <a:solidFill>
                    <a:schemeClr val="accent1"/>
                  </a:solidFill>
                  <a:latin typeface="Franklin Gothic Demi" panose="020B0703020102020204" pitchFamily="34" charset="0"/>
                </a:rPr>
                <a:t>1</a:t>
              </a:r>
            </a:p>
            <a:p>
              <a:pPr marL="457200" indent="-457200">
                <a:spcBef>
                  <a:spcPts val="600"/>
                </a:spcBef>
                <a:spcAft>
                  <a:spcPts val="0"/>
                </a:spcAft>
                <a:buClrTx/>
              </a:pPr>
              <a:r>
                <a:rPr lang="en-US" sz="8500" dirty="0">
                  <a:solidFill>
                    <a:schemeClr val="accent1"/>
                  </a:solidFill>
                  <a:latin typeface="Franklin Gothic Demi" panose="020B0703020102020204" pitchFamily="34" charset="0"/>
                </a:rPr>
                <a:t>2</a:t>
              </a:r>
            </a:p>
            <a:p>
              <a:endParaRPr lang="en-US" sz="4800" dirty="0">
                <a:solidFill>
                  <a:schemeClr val="accent1"/>
                </a:solidFill>
                <a:latin typeface="+mj-lt"/>
              </a:endParaRPr>
            </a:p>
          </p:txBody>
        </p:sp>
      </p:grpSp>
    </p:spTree>
    <p:extLst>
      <p:ext uri="{BB962C8B-B14F-4D97-AF65-F5344CB8AC3E}">
        <p14:creationId xmlns:p14="http://schemas.microsoft.com/office/powerpoint/2010/main" val="846899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1602596"/>
              </p:ext>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How to be clear and compelling?</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4" name="Rectangle 3">
            <a:extLst>
              <a:ext uri="{FF2B5EF4-FFF2-40B4-BE49-F238E27FC236}">
                <a16:creationId xmlns:a16="http://schemas.microsoft.com/office/drawing/2014/main" id="{CA05C0B6-DE81-40AB-8F27-14B1F77120AF}"/>
              </a:ext>
            </a:extLst>
          </p:cNvPr>
          <p:cNvSpPr/>
          <p:nvPr/>
        </p:nvSpPr>
        <p:spPr>
          <a:xfrm>
            <a:off x="1422875" y="2203666"/>
            <a:ext cx="4572000" cy="1384995"/>
          </a:xfrm>
          <a:prstGeom prst="rect">
            <a:avLst/>
          </a:prstGeom>
        </p:spPr>
        <p:txBody>
          <a:bodyPr>
            <a:spAutoFit/>
          </a:bodyPr>
          <a:lstStyle/>
          <a:p>
            <a:r>
              <a:rPr lang="en-US" sz="2800" dirty="0"/>
              <a:t>1. </a:t>
            </a:r>
            <a:r>
              <a:rPr lang="en-US" sz="2800" dirty="0" smtClean="0"/>
              <a:t> News </a:t>
            </a:r>
            <a:endParaRPr lang="en-US" sz="2800" dirty="0"/>
          </a:p>
          <a:p>
            <a:r>
              <a:rPr lang="en-US" sz="2800" dirty="0"/>
              <a:t>2. </a:t>
            </a:r>
            <a:r>
              <a:rPr lang="en-US" sz="2800" dirty="0" smtClean="0"/>
              <a:t> Message</a:t>
            </a:r>
            <a:endParaRPr lang="en-US" sz="2800" dirty="0"/>
          </a:p>
          <a:p>
            <a:r>
              <a:rPr lang="en-US" sz="2800" dirty="0"/>
              <a:t>3. </a:t>
            </a:r>
            <a:r>
              <a:rPr lang="en-US" sz="2800" dirty="0" smtClean="0"/>
              <a:t> Accessibility</a:t>
            </a:r>
            <a:endParaRPr lang="en-US" sz="2800" dirty="0"/>
          </a:p>
        </p:txBody>
      </p:sp>
      <p:sp>
        <p:nvSpPr>
          <p:cNvPr id="5" name="Rectangle 4">
            <a:extLst>
              <a:ext uri="{FF2B5EF4-FFF2-40B4-BE49-F238E27FC236}">
                <a16:creationId xmlns:a16="http://schemas.microsoft.com/office/drawing/2014/main" id="{CCC199BB-F89E-4A2C-AC0F-B73D43A45DEB}"/>
              </a:ext>
            </a:extLst>
          </p:cNvPr>
          <p:cNvSpPr/>
          <p:nvPr/>
        </p:nvSpPr>
        <p:spPr>
          <a:xfrm>
            <a:off x="645208" y="1449717"/>
            <a:ext cx="7193188" cy="523220"/>
          </a:xfrm>
          <a:prstGeom prst="rect">
            <a:avLst/>
          </a:prstGeom>
        </p:spPr>
        <p:txBody>
          <a:bodyPr wrap="none">
            <a:spAutoFit/>
          </a:bodyPr>
          <a:lstStyle/>
          <a:p>
            <a:r>
              <a:rPr lang="en-US" sz="2800" dirty="0">
                <a:latin typeface="+mj-lt"/>
              </a:rPr>
              <a:t>What makes a good story, blog post, content?</a:t>
            </a:r>
          </a:p>
        </p:txBody>
      </p:sp>
      <p:sp>
        <p:nvSpPr>
          <p:cNvPr id="8" name="Rectangle 7">
            <a:extLst>
              <a:ext uri="{FF2B5EF4-FFF2-40B4-BE49-F238E27FC236}">
                <a16:creationId xmlns:a16="http://schemas.microsoft.com/office/drawing/2014/main" id="{3E77974D-F16F-4529-8693-D2E48AF0B11F}"/>
              </a:ext>
            </a:extLst>
          </p:cNvPr>
          <p:cNvSpPr/>
          <p:nvPr/>
        </p:nvSpPr>
        <p:spPr>
          <a:xfrm>
            <a:off x="3942854" y="1577455"/>
            <a:ext cx="575022" cy="2215991"/>
          </a:xfrm>
          <a:prstGeom prst="rect">
            <a:avLst/>
          </a:prstGeom>
        </p:spPr>
        <p:txBody>
          <a:bodyPr wrap="square">
            <a:spAutoFit/>
          </a:bodyPr>
          <a:lstStyle/>
          <a:p>
            <a:r>
              <a:rPr lang="en-US" sz="13800" dirty="0">
                <a:solidFill>
                  <a:schemeClr val="accent5"/>
                </a:solidFill>
              </a:rPr>
              <a:t>}</a:t>
            </a:r>
          </a:p>
        </p:txBody>
      </p:sp>
      <p:sp>
        <p:nvSpPr>
          <p:cNvPr id="9" name="Rectangle 8">
            <a:extLst>
              <a:ext uri="{FF2B5EF4-FFF2-40B4-BE49-F238E27FC236}">
                <a16:creationId xmlns:a16="http://schemas.microsoft.com/office/drawing/2014/main" id="{1C030D77-8B9F-49EA-A0DD-32570D9AA63F}"/>
              </a:ext>
            </a:extLst>
          </p:cNvPr>
          <p:cNvSpPr/>
          <p:nvPr/>
        </p:nvSpPr>
        <p:spPr>
          <a:xfrm>
            <a:off x="4621653" y="2378093"/>
            <a:ext cx="4572000" cy="1977464"/>
          </a:xfrm>
          <a:prstGeom prst="rect">
            <a:avLst/>
          </a:prstGeom>
        </p:spPr>
        <p:txBody>
          <a:bodyPr>
            <a:spAutoFit/>
          </a:bodyPr>
          <a:lstStyle/>
          <a:p>
            <a:r>
              <a:rPr lang="en-US" altLang="en-US" sz="2800" dirty="0">
                <a:solidFill>
                  <a:schemeClr val="accent5"/>
                </a:solidFill>
                <a:latin typeface="+mj-lt"/>
              </a:rPr>
              <a:t>2 out of 3</a:t>
            </a:r>
          </a:p>
          <a:p>
            <a:r>
              <a:rPr lang="en-US" altLang="en-US" sz="2800" dirty="0">
                <a:solidFill>
                  <a:schemeClr val="accent5"/>
                </a:solidFill>
                <a:latin typeface="+mj-lt"/>
              </a:rPr>
              <a:t>i</a:t>
            </a:r>
            <a:r>
              <a:rPr lang="en-US" altLang="en-US" sz="2800" dirty="0" smtClean="0">
                <a:solidFill>
                  <a:schemeClr val="accent5"/>
                </a:solidFill>
                <a:latin typeface="+mj-lt"/>
              </a:rPr>
              <a:t>sn’t</a:t>
            </a:r>
            <a:r>
              <a:rPr lang="en-US" altLang="ja-JP" sz="2800" dirty="0" smtClean="0">
                <a:solidFill>
                  <a:schemeClr val="accent5"/>
                </a:solidFill>
                <a:latin typeface="+mj-lt"/>
              </a:rPr>
              <a:t> </a:t>
            </a:r>
            <a:r>
              <a:rPr lang="en-US" altLang="ja-JP" sz="2800" dirty="0">
                <a:solidFill>
                  <a:schemeClr val="accent5"/>
                </a:solidFill>
                <a:latin typeface="+mj-lt"/>
              </a:rPr>
              <a:t>enough</a:t>
            </a:r>
          </a:p>
          <a:p>
            <a:r>
              <a:rPr lang="en-US" altLang="en-US" sz="1050" dirty="0">
                <a:solidFill>
                  <a:schemeClr val="accent5"/>
                </a:solidFill>
                <a:latin typeface="Franklin Gothic Book" panose="020B0503020102020204" pitchFamily="34" charset="0"/>
              </a:rPr>
              <a:t/>
            </a:r>
            <a:br>
              <a:rPr lang="en-US" altLang="en-US" sz="1050" dirty="0">
                <a:solidFill>
                  <a:schemeClr val="accent5"/>
                </a:solidFill>
                <a:latin typeface="Franklin Gothic Book" panose="020B0503020102020204" pitchFamily="34" charset="0"/>
              </a:rPr>
            </a:br>
            <a:r>
              <a:rPr lang="en-US" altLang="en-US" sz="2800" i="1" dirty="0" smtClean="0">
                <a:solidFill>
                  <a:schemeClr val="accent5"/>
                </a:solidFill>
                <a:latin typeface="Franklin Gothic Book" panose="020B0503020102020204" pitchFamily="34" charset="0"/>
              </a:rPr>
              <a:t>…and </a:t>
            </a:r>
            <a:r>
              <a:rPr lang="en-US" altLang="en-US" sz="2800" i="1" dirty="0">
                <a:solidFill>
                  <a:schemeClr val="accent5"/>
                </a:solidFill>
                <a:latin typeface="Franklin Gothic Book" panose="020B0503020102020204" pitchFamily="34" charset="0"/>
              </a:rPr>
              <a:t>they get </a:t>
            </a:r>
            <a:r>
              <a:rPr lang="en-US" altLang="en-US" sz="2800" i="1" dirty="0" smtClean="0">
                <a:solidFill>
                  <a:schemeClr val="accent5"/>
                </a:solidFill>
                <a:latin typeface="Franklin Gothic Book" panose="020B0503020102020204" pitchFamily="34" charset="0"/>
              </a:rPr>
              <a:t/>
            </a:r>
            <a:br>
              <a:rPr lang="en-US" altLang="en-US" sz="2800" i="1" dirty="0" smtClean="0">
                <a:solidFill>
                  <a:schemeClr val="accent5"/>
                </a:solidFill>
                <a:latin typeface="Franklin Gothic Book" panose="020B0503020102020204" pitchFamily="34" charset="0"/>
              </a:rPr>
            </a:br>
            <a:r>
              <a:rPr lang="en-US" altLang="en-US" sz="2800" i="1" dirty="0" smtClean="0">
                <a:solidFill>
                  <a:schemeClr val="accent5"/>
                </a:solidFill>
                <a:latin typeface="Franklin Gothic Book" panose="020B0503020102020204" pitchFamily="34" charset="0"/>
              </a:rPr>
              <a:t>progressively </a:t>
            </a:r>
            <a:r>
              <a:rPr lang="en-US" altLang="en-US" sz="2800" i="1" dirty="0">
                <a:solidFill>
                  <a:schemeClr val="accent5"/>
                </a:solidFill>
                <a:latin typeface="Franklin Gothic Book" panose="020B0503020102020204" pitchFamily="34" charset="0"/>
              </a:rPr>
              <a:t>harder</a:t>
            </a:r>
          </a:p>
        </p:txBody>
      </p:sp>
    </p:spTree>
    <p:extLst>
      <p:ext uri="{BB962C8B-B14F-4D97-AF65-F5344CB8AC3E}">
        <p14:creationId xmlns:p14="http://schemas.microsoft.com/office/powerpoint/2010/main" val="15545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6</a:t>
            </a:fld>
            <a:endParaRPr lang="en-US" dirty="0"/>
          </a:p>
        </p:txBody>
      </p:sp>
      <p:graphicFrame>
        <p:nvGraphicFramePr>
          <p:cNvPr id="3" name="Table 2"/>
          <p:cNvGraphicFramePr>
            <a:graphicFrameLocks noGrp="1"/>
          </p:cNvGraphicFramePr>
          <p:nvPr>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How to be clear and compelling?</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a:p>
            <a:pPr algn="r"/>
            <a:endParaRPr lang="en-US" sz="1000" dirty="0">
              <a:solidFill>
                <a:schemeClr val="bg1">
                  <a:lumMod val="50000"/>
                </a:schemeClr>
              </a:solidFill>
              <a:latin typeface="Franklin Gothic Medium"/>
              <a:cs typeface="Franklin Gothic Medium"/>
            </a:endParaRPr>
          </a:p>
        </p:txBody>
      </p:sp>
      <p:sp>
        <p:nvSpPr>
          <p:cNvPr id="6" name="Content Placeholder 2">
            <a:extLst>
              <a:ext uri="{FF2B5EF4-FFF2-40B4-BE49-F238E27FC236}">
                <a16:creationId xmlns:a16="http://schemas.microsoft.com/office/drawing/2014/main" id="{62F9E5F3-05B7-4DF6-8741-65E30C7DAD7E}"/>
              </a:ext>
            </a:extLst>
          </p:cNvPr>
          <p:cNvSpPr txBox="1">
            <a:spLocks/>
          </p:cNvSpPr>
          <p:nvPr/>
        </p:nvSpPr>
        <p:spPr>
          <a:xfrm>
            <a:off x="688283" y="1689212"/>
            <a:ext cx="4495800" cy="3793901"/>
          </a:xfrm>
          <a:prstGeom prst="rect">
            <a:avLst/>
          </a:prstGeom>
        </p:spPr>
        <p:txBody>
          <a:bodyPr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defRPr/>
            </a:pPr>
            <a:r>
              <a:rPr lang="en-US" sz="3600" dirty="0">
                <a:latin typeface="Franklin Gothic Book" panose="020B0503020102020204" pitchFamily="34" charset="0"/>
              </a:rPr>
              <a:t>Put the most important info first.</a:t>
            </a:r>
            <a:br>
              <a:rPr lang="en-US" sz="3600" dirty="0">
                <a:latin typeface="Franklin Gothic Book" panose="020B0503020102020204" pitchFamily="34" charset="0"/>
              </a:rPr>
            </a:br>
            <a:endParaRPr lang="en-US" sz="1200" dirty="0">
              <a:latin typeface="Franklin Gothic Book" panose="020B0503020102020204" pitchFamily="34" charset="0"/>
            </a:endParaRPr>
          </a:p>
          <a:p>
            <a:pPr marL="0" indent="0">
              <a:buFont typeface="Arial" pitchFamily="34" charset="0"/>
              <a:buNone/>
              <a:defRPr/>
            </a:pPr>
            <a:r>
              <a:rPr lang="en-US" sz="3600" dirty="0">
                <a:latin typeface="Franklin Gothic Book" panose="020B0503020102020204" pitchFamily="34" charset="0"/>
              </a:rPr>
              <a:t>More specific details </a:t>
            </a:r>
            <a:r>
              <a:rPr lang="en-US" sz="3600" dirty="0" smtClean="0">
                <a:latin typeface="Franklin Gothic Book" panose="020B0503020102020204" pitchFamily="34" charset="0"/>
              </a:rPr>
              <a:t>and </a:t>
            </a:r>
            <a:r>
              <a:rPr lang="en-US" sz="3600" dirty="0">
                <a:latin typeface="Franklin Gothic Book" panose="020B0503020102020204" pitchFamily="34" charset="0"/>
              </a:rPr>
              <a:t>less important points come later.</a:t>
            </a:r>
          </a:p>
          <a:p>
            <a:pPr marL="0" indent="0">
              <a:buFont typeface="Arial" pitchFamily="34" charset="0"/>
              <a:buNone/>
              <a:defRPr/>
            </a:pPr>
            <a:endParaRPr lang="en-US" sz="3600" dirty="0">
              <a:solidFill>
                <a:schemeClr val="accent1">
                  <a:lumMod val="50000"/>
                </a:schemeClr>
              </a:solidFill>
            </a:endParaRPr>
          </a:p>
        </p:txBody>
      </p:sp>
      <p:sp>
        <p:nvSpPr>
          <p:cNvPr id="8" name="Isosceles Triangle 7">
            <a:extLst>
              <a:ext uri="{FF2B5EF4-FFF2-40B4-BE49-F238E27FC236}">
                <a16:creationId xmlns:a16="http://schemas.microsoft.com/office/drawing/2014/main" id="{602421F9-3BD2-4F1D-B258-B0FD1F9B643B}"/>
              </a:ext>
            </a:extLst>
          </p:cNvPr>
          <p:cNvSpPr/>
          <p:nvPr/>
        </p:nvSpPr>
        <p:spPr>
          <a:xfrm flipV="1">
            <a:off x="5562600" y="1676400"/>
            <a:ext cx="2438400" cy="3810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5">
            <a:extLst>
              <a:ext uri="{FF2B5EF4-FFF2-40B4-BE49-F238E27FC236}">
                <a16:creationId xmlns:a16="http://schemas.microsoft.com/office/drawing/2014/main" id="{35A5B255-89C2-4BB2-A8B9-0EEEA1C4882B}"/>
              </a:ext>
            </a:extLst>
          </p:cNvPr>
          <p:cNvSpPr txBox="1">
            <a:spLocks noChangeArrowheads="1"/>
          </p:cNvSpPr>
          <p:nvPr/>
        </p:nvSpPr>
        <p:spPr bwMode="auto">
          <a:xfrm>
            <a:off x="5715000" y="167640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dirty="0">
                <a:solidFill>
                  <a:schemeClr val="bg1"/>
                </a:solidFill>
                <a:latin typeface="Franklin Gothic Demi" panose="020B0703020102020204" pitchFamily="34" charset="0"/>
              </a:rPr>
              <a:t>most important message</a:t>
            </a:r>
          </a:p>
        </p:txBody>
      </p:sp>
      <p:sp>
        <p:nvSpPr>
          <p:cNvPr id="11" name="TextBox 10">
            <a:extLst>
              <a:ext uri="{FF2B5EF4-FFF2-40B4-BE49-F238E27FC236}">
                <a16:creationId xmlns:a16="http://schemas.microsoft.com/office/drawing/2014/main" id="{853293A2-D4A2-41B1-B243-B00F48D4F755}"/>
              </a:ext>
            </a:extLst>
          </p:cNvPr>
          <p:cNvSpPr txBox="1">
            <a:spLocks noChangeArrowheads="1"/>
          </p:cNvSpPr>
          <p:nvPr/>
        </p:nvSpPr>
        <p:spPr bwMode="auto">
          <a:xfrm>
            <a:off x="5715000" y="3441694"/>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dirty="0">
                <a:solidFill>
                  <a:schemeClr val="bg1"/>
                </a:solidFill>
                <a:latin typeface="Franklin Gothic Demi" panose="020B0703020102020204" pitchFamily="34" charset="0"/>
              </a:rPr>
              <a:t>details</a:t>
            </a:r>
          </a:p>
        </p:txBody>
      </p:sp>
    </p:spTree>
    <p:extLst>
      <p:ext uri="{BB962C8B-B14F-4D97-AF65-F5344CB8AC3E}">
        <p14:creationId xmlns:p14="http://schemas.microsoft.com/office/powerpoint/2010/main" val="67971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7</a:t>
            </a:fld>
            <a:endParaRPr lang="en-US" dirty="0"/>
          </a:p>
        </p:txBody>
      </p:sp>
      <p:graphicFrame>
        <p:nvGraphicFramePr>
          <p:cNvPr id="3" name="Table 2"/>
          <p:cNvGraphicFramePr>
            <a:graphicFrameLocks noGrp="1"/>
          </p:cNvGraphicFramePr>
          <p:nvPr>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How to be clear and compelling?</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p:txBody>
      </p:sp>
      <p:sp>
        <p:nvSpPr>
          <p:cNvPr id="10" name="TextBox 7">
            <a:extLst>
              <a:ext uri="{FF2B5EF4-FFF2-40B4-BE49-F238E27FC236}">
                <a16:creationId xmlns:a16="http://schemas.microsoft.com/office/drawing/2014/main" id="{62A676C5-1BBE-4E6C-A750-22E4DAA9DD0D}"/>
              </a:ext>
            </a:extLst>
          </p:cNvPr>
          <p:cNvSpPr txBox="1">
            <a:spLocks noChangeArrowheads="1"/>
          </p:cNvSpPr>
          <p:nvPr/>
        </p:nvSpPr>
        <p:spPr bwMode="auto">
          <a:xfrm>
            <a:off x="457200" y="2028976"/>
            <a:ext cx="4114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800" dirty="0">
                <a:latin typeface="Franklin Gothic Book" panose="020B0503020102020204" pitchFamily="34" charset="0"/>
              </a:rPr>
              <a:t>Most blog posts only need 2 sentences to sum them up.</a:t>
            </a:r>
          </a:p>
          <a:p>
            <a:pPr eaLnBrk="1" hangingPunct="1"/>
            <a:endParaRPr lang="en-US" altLang="ja-JP" sz="2800" dirty="0">
              <a:latin typeface="Franklin Gothic Book" panose="020B0503020102020204" pitchFamily="34" charset="0"/>
            </a:endParaRPr>
          </a:p>
          <a:p>
            <a:pPr eaLnBrk="1" hangingPunct="1"/>
            <a:r>
              <a:rPr lang="en-US" altLang="ja-JP" sz="2800" dirty="0">
                <a:latin typeface="Franklin Gothic Book" panose="020B0503020102020204" pitchFamily="34" charset="0"/>
              </a:rPr>
              <a:t>One sentence to explain what it is, and </a:t>
            </a:r>
            <a:r>
              <a:rPr lang="en-US" altLang="ja-JP" sz="2800" dirty="0" smtClean="0">
                <a:latin typeface="Franklin Gothic Book" panose="020B0503020102020204" pitchFamily="34" charset="0"/>
              </a:rPr>
              <a:t>a 2nd to </a:t>
            </a:r>
            <a:r>
              <a:rPr lang="en-US" altLang="ja-JP" sz="2800" dirty="0">
                <a:latin typeface="Franklin Gothic Book" panose="020B0503020102020204" pitchFamily="34" charset="0"/>
              </a:rPr>
              <a:t>set context.</a:t>
            </a:r>
          </a:p>
          <a:p>
            <a:pPr eaLnBrk="1" hangingPunct="1"/>
            <a:endParaRPr lang="en-US" altLang="en-US" sz="2800" dirty="0">
              <a:solidFill>
                <a:srgbClr val="254061"/>
              </a:solidFill>
              <a:latin typeface="Gill Sans MT" pitchFamily="34" charset="0"/>
            </a:endParaRPr>
          </a:p>
          <a:p>
            <a:pPr eaLnBrk="1" hangingPunct="1"/>
            <a:endParaRPr lang="en-US" altLang="en-US" sz="2800" dirty="0">
              <a:solidFill>
                <a:srgbClr val="254061"/>
              </a:solidFill>
              <a:latin typeface="Gill Sans MT" pitchFamily="34" charset="0"/>
            </a:endParaRPr>
          </a:p>
        </p:txBody>
      </p:sp>
      <p:pic>
        <p:nvPicPr>
          <p:cNvPr id="12" name="Picture 11">
            <a:extLst>
              <a:ext uri="{FF2B5EF4-FFF2-40B4-BE49-F238E27FC236}">
                <a16:creationId xmlns:a16="http://schemas.microsoft.com/office/drawing/2014/main" id="{A73BE974-6D19-4C01-871D-2AA0A7B16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317883"/>
            <a:ext cx="3923028" cy="4765828"/>
          </a:xfrm>
          <a:prstGeom prst="rect">
            <a:avLst/>
          </a:prstGeom>
          <a:ln w="25400">
            <a:solidFill>
              <a:schemeClr val="tx2"/>
            </a:solidFill>
          </a:ln>
        </p:spPr>
      </p:pic>
    </p:spTree>
    <p:extLst>
      <p:ext uri="{BB962C8B-B14F-4D97-AF65-F5344CB8AC3E}">
        <p14:creationId xmlns:p14="http://schemas.microsoft.com/office/powerpoint/2010/main" val="239534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8</a:t>
            </a:fld>
            <a:endParaRPr lang="en-US" dirty="0"/>
          </a:p>
        </p:txBody>
      </p:sp>
      <p:graphicFrame>
        <p:nvGraphicFramePr>
          <p:cNvPr id="3" name="Table 2"/>
          <p:cNvGraphicFramePr>
            <a:graphicFrameLocks noGrp="1"/>
          </p:cNvGraphicFramePr>
          <p:nvPr>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How to be clear and compelling?</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a:p>
            <a:pPr algn="r"/>
            <a:endParaRPr lang="en-US" sz="1000" dirty="0">
              <a:solidFill>
                <a:schemeClr val="bg1">
                  <a:lumMod val="50000"/>
                </a:schemeClr>
              </a:solidFill>
              <a:latin typeface="Franklin Gothic Medium"/>
              <a:cs typeface="Franklin Gothic Medium"/>
            </a:endParaRPr>
          </a:p>
        </p:txBody>
      </p:sp>
      <p:sp>
        <p:nvSpPr>
          <p:cNvPr id="8" name="TextBox 7">
            <a:extLst>
              <a:ext uri="{FF2B5EF4-FFF2-40B4-BE49-F238E27FC236}">
                <a16:creationId xmlns:a16="http://schemas.microsoft.com/office/drawing/2014/main" id="{C01DD49F-5957-4A74-A8FB-5F22077C1FDB}"/>
              </a:ext>
            </a:extLst>
          </p:cNvPr>
          <p:cNvSpPr txBox="1"/>
          <p:nvPr/>
        </p:nvSpPr>
        <p:spPr>
          <a:xfrm>
            <a:off x="2796662" y="1876005"/>
            <a:ext cx="3716338" cy="954087"/>
          </a:xfrm>
          <a:prstGeom prst="rect">
            <a:avLst/>
          </a:prstGeom>
          <a:noFill/>
        </p:spPr>
        <p:txBody>
          <a:bodyPr>
            <a:spAutoFit/>
          </a:bodyPr>
          <a:lstStyle/>
          <a:p>
            <a:pPr eaLnBrk="1" hangingPunct="1">
              <a:defRPr/>
            </a:pPr>
            <a:r>
              <a:rPr lang="en-US" sz="5600" dirty="0">
                <a:solidFill>
                  <a:schemeClr val="tx2"/>
                </a:solidFill>
                <a:latin typeface="Franklin Gothic Medium Cond" panose="020B0606030402020204" pitchFamily="34" charset="0"/>
                <a:ea typeface="+mn-ea"/>
              </a:rPr>
              <a:t>ALWAYS USE</a:t>
            </a:r>
          </a:p>
        </p:txBody>
      </p:sp>
      <p:grpSp>
        <p:nvGrpSpPr>
          <p:cNvPr id="11" name="Group 13">
            <a:extLst>
              <a:ext uri="{FF2B5EF4-FFF2-40B4-BE49-F238E27FC236}">
                <a16:creationId xmlns:a16="http://schemas.microsoft.com/office/drawing/2014/main" id="{264782C1-B8C0-4BFB-90AB-C4593B516B27}"/>
              </a:ext>
            </a:extLst>
          </p:cNvPr>
          <p:cNvGrpSpPr>
            <a:grpSpLocks/>
          </p:cNvGrpSpPr>
          <p:nvPr/>
        </p:nvGrpSpPr>
        <p:grpSpPr bwMode="auto">
          <a:xfrm>
            <a:off x="2691886" y="2587161"/>
            <a:ext cx="3840162" cy="2486476"/>
            <a:chOff x="669636" y="940596"/>
            <a:chExt cx="3840026" cy="2486021"/>
          </a:xfrm>
        </p:grpSpPr>
        <p:sp>
          <p:nvSpPr>
            <p:cNvPr id="13" name="Rectangle 12">
              <a:extLst>
                <a:ext uri="{FF2B5EF4-FFF2-40B4-BE49-F238E27FC236}">
                  <a16:creationId xmlns:a16="http://schemas.microsoft.com/office/drawing/2014/main" id="{7ADD503C-A08C-48CD-94D7-E1D79770CF41}"/>
                </a:ext>
              </a:extLst>
            </p:cNvPr>
            <p:cNvSpPr/>
            <p:nvPr/>
          </p:nvSpPr>
          <p:spPr>
            <a:xfrm>
              <a:off x="686306" y="940596"/>
              <a:ext cx="3701918" cy="1585623"/>
            </a:xfrm>
            <a:prstGeom prst="rect">
              <a:avLst/>
            </a:prstGeom>
          </p:spPr>
          <p:txBody>
            <a:bodyPr wrap="none">
              <a:spAutoFit/>
            </a:bodyPr>
            <a:lstStyle/>
            <a:p>
              <a:pPr eaLnBrk="1" hangingPunct="1">
                <a:defRPr/>
              </a:pPr>
              <a:r>
                <a:rPr lang="en-US" sz="9700" dirty="0">
                  <a:solidFill>
                    <a:schemeClr val="tx2"/>
                  </a:solidFill>
                  <a:latin typeface="Franklin Gothic Medium Cond" panose="020B0606030402020204" pitchFamily="34" charset="0"/>
                  <a:ea typeface="+mn-ea"/>
                </a:rPr>
                <a:t>SIMPLE</a:t>
              </a:r>
            </a:p>
          </p:txBody>
        </p:sp>
        <p:sp>
          <p:nvSpPr>
            <p:cNvPr id="14" name="Rectangle 13">
              <a:extLst>
                <a:ext uri="{FF2B5EF4-FFF2-40B4-BE49-F238E27FC236}">
                  <a16:creationId xmlns:a16="http://schemas.microsoft.com/office/drawing/2014/main" id="{333EA24F-CF35-4AFB-A088-F939DA32B6AB}"/>
                </a:ext>
              </a:extLst>
            </p:cNvPr>
            <p:cNvSpPr/>
            <p:nvPr/>
          </p:nvSpPr>
          <p:spPr>
            <a:xfrm>
              <a:off x="669636" y="2256843"/>
              <a:ext cx="3840026" cy="1169774"/>
            </a:xfrm>
            <a:prstGeom prst="rect">
              <a:avLst/>
            </a:prstGeom>
          </p:spPr>
          <p:txBody>
            <a:bodyPr wrap="none">
              <a:spAutoFit/>
            </a:bodyPr>
            <a:lstStyle/>
            <a:p>
              <a:pPr eaLnBrk="1" hangingPunct="1">
                <a:defRPr/>
              </a:pPr>
              <a:r>
                <a:rPr lang="en-US" sz="6800" dirty="0">
                  <a:solidFill>
                    <a:schemeClr val="tx2"/>
                  </a:solidFill>
                  <a:latin typeface="Franklin Gothic Medium Cond" panose="020B0606030402020204" pitchFamily="34" charset="0"/>
                  <a:ea typeface="+mn-ea"/>
                </a:rPr>
                <a:t>LANGUAGE</a:t>
              </a:r>
            </a:p>
          </p:txBody>
        </p:sp>
      </p:grpSp>
    </p:spTree>
    <p:extLst>
      <p:ext uri="{BB962C8B-B14F-4D97-AF65-F5344CB8AC3E}">
        <p14:creationId xmlns:p14="http://schemas.microsoft.com/office/powerpoint/2010/main" val="161428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normAutofit/>
          </a:bodyPr>
          <a:lstStyle/>
          <a:p>
            <a:fld id="{7CB1CFCA-EE77-9F4A-8FAE-3286F1D37F0D}" type="slidenum">
              <a:rPr lang="en-US" smtClean="0"/>
              <a:pPr/>
              <a:t>9</a:t>
            </a:fld>
            <a:endParaRPr lang="en-US" dirty="0"/>
          </a:p>
        </p:txBody>
      </p:sp>
      <p:graphicFrame>
        <p:nvGraphicFramePr>
          <p:cNvPr id="3" name="Table 2"/>
          <p:cNvGraphicFramePr>
            <a:graphicFrameLocks noGrp="1"/>
          </p:cNvGraphicFramePr>
          <p:nvPr>
            <p:extLst/>
          </p:nvPr>
        </p:nvGraphicFramePr>
        <p:xfrm>
          <a:off x="457200" y="465181"/>
          <a:ext cx="8686800" cy="647700"/>
        </p:xfrm>
        <a:graphic>
          <a:graphicData uri="http://schemas.openxmlformats.org/drawingml/2006/table">
            <a:tbl>
              <a:tblPr firstRow="1">
                <a:tableStyleId>{5C22544A-7EE6-4342-B048-85BDC9FD1C3A}</a:tableStyleId>
              </a:tblPr>
              <a:tblGrid>
                <a:gridCol w="8686800">
                  <a:extLst>
                    <a:ext uri="{9D8B030D-6E8A-4147-A177-3AD203B41FA5}">
                      <a16:colId xmlns:a16="http://schemas.microsoft.com/office/drawing/2014/main" val="20000"/>
                    </a:ext>
                  </a:extLst>
                </a:gridCol>
              </a:tblGrid>
              <a:tr h="639461">
                <a:tc>
                  <a:txBody>
                    <a:bodyPr/>
                    <a:lstStyle/>
                    <a:p>
                      <a:pPr algn="l">
                        <a:lnSpc>
                          <a:spcPts val="3260"/>
                        </a:lnSpc>
                      </a:pPr>
                      <a:r>
                        <a:rPr lang="en-US" sz="3600" b="0" dirty="0">
                          <a:solidFill>
                            <a:schemeClr val="accent3"/>
                          </a:solidFill>
                          <a:latin typeface="Franklin Gothic Medium"/>
                          <a:cs typeface="Franklin Gothic Medium"/>
                        </a:rPr>
                        <a:t>How to be clear and compelling?</a:t>
                      </a:r>
                    </a:p>
                  </a:txBody>
                  <a:tcPr marL="0" marR="457200" marT="0" marB="228600">
                    <a:lnL w="12700" cmpd="sng">
                      <a:noFill/>
                    </a:lnL>
                    <a:lnR w="12700" cmpd="sng">
                      <a:noFill/>
                    </a:lnR>
                    <a:lnT w="12700" cmpd="sng">
                      <a:noFill/>
                    </a:lnT>
                    <a:lnB w="762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le 6"/>
          <p:cNvSpPr/>
          <p:nvPr/>
        </p:nvSpPr>
        <p:spPr>
          <a:xfrm>
            <a:off x="4578789" y="6353741"/>
            <a:ext cx="3798707" cy="276999"/>
          </a:xfrm>
          <a:prstGeom prst="rect">
            <a:avLst/>
          </a:prstGeom>
        </p:spPr>
        <p:txBody>
          <a:bodyPr wrap="square" lIns="0" tIns="0" rIns="0" bIns="0">
            <a:noAutofit/>
          </a:bodyPr>
          <a:lstStyle/>
          <a:p>
            <a:pPr algn="r"/>
            <a:r>
              <a:rPr lang="en-US" sz="900" dirty="0">
                <a:solidFill>
                  <a:schemeClr val="bg1">
                    <a:lumMod val="50000"/>
                  </a:schemeClr>
                </a:solidFill>
                <a:latin typeface="Franklin Gothic Medium"/>
                <a:cs typeface="Franklin Gothic Medium"/>
              </a:rPr>
              <a:t>2017 AMPO Annual Meeting</a:t>
            </a:r>
          </a:p>
          <a:p>
            <a:pPr algn="r"/>
            <a:r>
              <a:rPr lang="en-US" sz="900" dirty="0">
                <a:solidFill>
                  <a:schemeClr val="bg1">
                    <a:lumMod val="50000"/>
                  </a:schemeClr>
                </a:solidFill>
                <a:latin typeface="Franklin Gothic Medium"/>
                <a:cs typeface="Franklin Gothic Medium"/>
              </a:rPr>
              <a:t>October 18, 2017</a:t>
            </a:r>
          </a:p>
          <a:p>
            <a:pPr algn="r"/>
            <a:endParaRPr lang="en-US" sz="1000" dirty="0">
              <a:solidFill>
                <a:schemeClr val="bg1">
                  <a:lumMod val="50000"/>
                </a:schemeClr>
              </a:solidFill>
              <a:latin typeface="Franklin Gothic Medium"/>
              <a:cs typeface="Franklin Gothic Medium"/>
            </a:endParaRPr>
          </a:p>
        </p:txBody>
      </p:sp>
      <p:sp>
        <p:nvSpPr>
          <p:cNvPr id="5" name="TextBox 4">
            <a:extLst>
              <a:ext uri="{FF2B5EF4-FFF2-40B4-BE49-F238E27FC236}">
                <a16:creationId xmlns:a16="http://schemas.microsoft.com/office/drawing/2014/main" id="{FEAEFB13-AD01-47A2-9B71-450112A7BF10}"/>
              </a:ext>
            </a:extLst>
          </p:cNvPr>
          <p:cNvSpPr txBox="1"/>
          <p:nvPr/>
        </p:nvSpPr>
        <p:spPr>
          <a:xfrm>
            <a:off x="1448313" y="1467320"/>
            <a:ext cx="1502705" cy="523220"/>
          </a:xfrm>
          <a:prstGeom prst="rect">
            <a:avLst/>
          </a:prstGeom>
          <a:noFill/>
        </p:spPr>
        <p:txBody>
          <a:bodyPr wrap="square" rtlCol="0">
            <a:spAutoFit/>
          </a:bodyPr>
          <a:lstStyle/>
          <a:p>
            <a:r>
              <a:rPr lang="en-US" sz="2800" strike="sngStrike" dirty="0">
                <a:solidFill>
                  <a:schemeClr val="accent5"/>
                </a:solidFill>
                <a:latin typeface="+mj-lt"/>
              </a:rPr>
              <a:t>JARGON</a:t>
            </a:r>
          </a:p>
        </p:txBody>
      </p:sp>
      <p:sp>
        <p:nvSpPr>
          <p:cNvPr id="6" name="TextBox 5">
            <a:extLst>
              <a:ext uri="{FF2B5EF4-FFF2-40B4-BE49-F238E27FC236}">
                <a16:creationId xmlns:a16="http://schemas.microsoft.com/office/drawing/2014/main" id="{DAFE138B-FDDA-4C32-8DF1-FDDEBA7C0BEE}"/>
              </a:ext>
            </a:extLst>
          </p:cNvPr>
          <p:cNvSpPr txBox="1"/>
          <p:nvPr/>
        </p:nvSpPr>
        <p:spPr>
          <a:xfrm>
            <a:off x="457200" y="2203052"/>
            <a:ext cx="3836680" cy="4062651"/>
          </a:xfrm>
          <a:prstGeom prst="rect">
            <a:avLst/>
          </a:prstGeom>
          <a:noFill/>
        </p:spPr>
        <p:txBody>
          <a:bodyPr wrap="square" rtlCol="0">
            <a:spAutoFit/>
          </a:bodyPr>
          <a:lstStyle/>
          <a:p>
            <a:pPr marL="342900" indent="-342900">
              <a:buFont typeface="Arial" panose="020B0604020202020204" pitchFamily="34" charset="0"/>
              <a:buChar char="•"/>
            </a:pPr>
            <a:r>
              <a:rPr lang="en-US" sz="2000" dirty="0"/>
              <a:t>Stakeholders– who are they?</a:t>
            </a:r>
          </a:p>
          <a:p>
            <a:endParaRPr lang="en-US" sz="2000" dirty="0" smtClean="0"/>
          </a:p>
          <a:p>
            <a:endParaRPr lang="en-US" sz="2000" dirty="0"/>
          </a:p>
          <a:p>
            <a:pPr marL="342900" indent="-342900">
              <a:buFont typeface="Arial" panose="020B0604020202020204" pitchFamily="34" charset="0"/>
              <a:buChar char="•"/>
            </a:pPr>
            <a:r>
              <a:rPr lang="en-US" sz="2000" dirty="0"/>
              <a:t>Improvements– what kind?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AVs– audio visual?</a:t>
            </a:r>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r>
              <a:rPr lang="en-US" sz="2000" dirty="0"/>
              <a:t>TNCs– what the heck is a Transportation Network Company? </a:t>
            </a:r>
          </a:p>
          <a:p>
            <a:endParaRPr lang="en-US" dirty="0"/>
          </a:p>
        </p:txBody>
      </p:sp>
      <p:sp>
        <p:nvSpPr>
          <p:cNvPr id="9" name="TextBox 8">
            <a:extLst>
              <a:ext uri="{FF2B5EF4-FFF2-40B4-BE49-F238E27FC236}">
                <a16:creationId xmlns:a16="http://schemas.microsoft.com/office/drawing/2014/main" id="{9481323C-034E-4EFB-AE14-69944D964FC0}"/>
              </a:ext>
            </a:extLst>
          </p:cNvPr>
          <p:cNvSpPr txBox="1"/>
          <p:nvPr/>
        </p:nvSpPr>
        <p:spPr>
          <a:xfrm>
            <a:off x="4694357" y="1989277"/>
            <a:ext cx="409401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Residents, people who live near a project….</a:t>
            </a:r>
          </a:p>
          <a:p>
            <a:endParaRPr lang="en-US" sz="2000" dirty="0"/>
          </a:p>
          <a:p>
            <a:pPr marL="285750" indent="-285750">
              <a:buFont typeface="Arial" panose="020B0604020202020204" pitchFamily="34" charset="0"/>
              <a:buChar char="•"/>
            </a:pPr>
            <a:r>
              <a:rPr lang="en-US" sz="2000" dirty="0"/>
              <a:t>Explain: adding a new sidewalk, adding lanes, repaving, planting trees, fixing broken pavement….</a:t>
            </a:r>
          </a:p>
          <a:p>
            <a:endParaRPr lang="en-US" sz="2000" dirty="0"/>
          </a:p>
          <a:p>
            <a:pPr marL="285750" indent="-285750">
              <a:buFont typeface="Arial" panose="020B0604020202020204" pitchFamily="34" charset="0"/>
              <a:buChar char="•"/>
            </a:pPr>
            <a:r>
              <a:rPr lang="en-US" sz="2000" dirty="0"/>
              <a:t>Autonomous, driverless, self-driving-- vehicles </a:t>
            </a:r>
          </a:p>
          <a:p>
            <a:endParaRPr lang="en-US" sz="2000" dirty="0"/>
          </a:p>
          <a:p>
            <a:pPr marL="285750" indent="-285750">
              <a:buFont typeface="Arial" panose="020B0604020202020204" pitchFamily="34" charset="0"/>
              <a:buChar char="•"/>
            </a:pPr>
            <a:r>
              <a:rPr lang="en-US" sz="2000" dirty="0"/>
              <a:t>App based ride-hailing companies like Uber or Lyft. Avoid calling it “sharing.”</a:t>
            </a:r>
          </a:p>
        </p:txBody>
      </p:sp>
      <p:sp>
        <p:nvSpPr>
          <p:cNvPr id="10" name="TextBox 9">
            <a:extLst>
              <a:ext uri="{FF2B5EF4-FFF2-40B4-BE49-F238E27FC236}">
                <a16:creationId xmlns:a16="http://schemas.microsoft.com/office/drawing/2014/main" id="{23AA5854-1BB3-4CDF-BAB3-92B5469F6883}"/>
              </a:ext>
            </a:extLst>
          </p:cNvPr>
          <p:cNvSpPr txBox="1"/>
          <p:nvPr/>
        </p:nvSpPr>
        <p:spPr>
          <a:xfrm>
            <a:off x="4615898" y="1467320"/>
            <a:ext cx="4528102" cy="523220"/>
          </a:xfrm>
          <a:prstGeom prst="rect">
            <a:avLst/>
          </a:prstGeom>
          <a:noFill/>
        </p:spPr>
        <p:txBody>
          <a:bodyPr wrap="square" rtlCol="0">
            <a:spAutoFit/>
          </a:bodyPr>
          <a:lstStyle/>
          <a:p>
            <a:r>
              <a:rPr lang="en-US" sz="2800" dirty="0">
                <a:solidFill>
                  <a:schemeClr val="accent5"/>
                </a:solidFill>
                <a:latin typeface="+mj-lt"/>
              </a:rPr>
              <a:t>EXPLAIN WHAT YOU MEAN!</a:t>
            </a:r>
          </a:p>
        </p:txBody>
      </p:sp>
    </p:spTree>
    <p:extLst>
      <p:ext uri="{BB962C8B-B14F-4D97-AF65-F5344CB8AC3E}">
        <p14:creationId xmlns:p14="http://schemas.microsoft.com/office/powerpoint/2010/main" val="3276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004F7C"/>
      </a:dk2>
      <a:lt2>
        <a:srgbClr val="CECAAB"/>
      </a:lt2>
      <a:accent1>
        <a:srgbClr val="5093B5"/>
      </a:accent1>
      <a:accent2>
        <a:srgbClr val="39AA81"/>
      </a:accent2>
      <a:accent3>
        <a:srgbClr val="8AC75A"/>
      </a:accent3>
      <a:accent4>
        <a:srgbClr val="F58345"/>
      </a:accent4>
      <a:accent5>
        <a:srgbClr val="871568"/>
      </a:accent5>
      <a:accent6>
        <a:srgbClr val="647883"/>
      </a:accent6>
      <a:hlink>
        <a:srgbClr val="000000"/>
      </a:hlink>
      <a:folHlink>
        <a:srgbClr val="00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PB B - Green" id="{78653BA5-C86F-4198-A51C-AA8BC801DFDE}" vid="{B01157B9-E05C-46B5-B91C-7BB8C0C21F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TPB B - Green</Template>
  <TotalTime>1021</TotalTime>
  <Words>2234</Words>
  <Application>Microsoft Office PowerPoint</Application>
  <PresentationFormat>On-screen Show (4:3)</PresentationFormat>
  <Paragraphs>286</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ＭＳ Ｐゴシック</vt:lpstr>
      <vt:lpstr>Arial</vt:lpstr>
      <vt:lpstr>Calibri</vt:lpstr>
      <vt:lpstr>Ebrima</vt:lpstr>
      <vt:lpstr>Franklin Gothic Book</vt:lpstr>
      <vt:lpstr>Franklin Gothic Demi</vt:lpstr>
      <vt:lpstr>Franklin Gothic Medium</vt:lpstr>
      <vt:lpstr>Franklin Gothic Medium Cond</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Lloyd Greenberg Design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Zenner</dc:creator>
  <cp:lastModifiedBy>Benjamin Hampton</cp:lastModifiedBy>
  <cp:revision>81</cp:revision>
  <cp:lastPrinted>2016-01-21T16:31:28Z</cp:lastPrinted>
  <dcterms:created xsi:type="dcterms:W3CDTF">2017-10-05T16:45:58Z</dcterms:created>
  <dcterms:modified xsi:type="dcterms:W3CDTF">2017-10-18T13:45:03Z</dcterms:modified>
</cp:coreProperties>
</file>