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260" r:id="rId3"/>
    <p:sldId id="262" r:id="rId4"/>
    <p:sldId id="263" r:id="rId5"/>
    <p:sldId id="271" r:id="rId6"/>
    <p:sldId id="272" r:id="rId7"/>
    <p:sldId id="274" r:id="rId8"/>
    <p:sldId id="278" r:id="rId9"/>
    <p:sldId id="279" r:id="rId10"/>
    <p:sldId id="280" r:id="rId11"/>
    <p:sldId id="281" r:id="rId12"/>
    <p:sldId id="282" r:id="rId13"/>
    <p:sldId id="283" r:id="rId14"/>
    <p:sldId id="285" r:id="rId15"/>
    <p:sldId id="284" r:id="rId16"/>
    <p:sldId id="286" r:id="rId17"/>
    <p:sldId id="264" r:id="rId18"/>
    <p:sldId id="265" r:id="rId19"/>
    <p:sldId id="266" r:id="rId20"/>
    <p:sldId id="267" r:id="rId21"/>
    <p:sldId id="268" r:id="rId22"/>
    <p:sldId id="270" r:id="rId23"/>
    <p:sldId id="26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C3C"/>
    <a:srgbClr val="132D3C"/>
    <a:srgbClr val="506C47"/>
    <a:srgbClr val="EA9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9" autoAdjust="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138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37119-D532-48D6-A241-86D05952AB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CFB97-2497-40F6-88C7-BFD927653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64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56C64-CF23-4448-B651-E7ABA61FA4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1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this graphic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 Peak is defined as 7 am - 9 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is from October 2016, Monday through Thursday work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week periods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56C64-CF23-4448-B651-E7ABA61FA4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04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56C64-CF23-4448-B651-E7ABA61FA4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58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04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56C64-CF23-4448-B651-E7ABA61FA4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So…where</a:t>
            </a:r>
            <a:r>
              <a:rPr lang="en-US" baseline="0" dirty="0"/>
              <a:t> does the data come from?  What goes into Streetlytics?</a:t>
            </a:r>
          </a:p>
          <a:p>
            <a:pPr marL="171450" indent="-171450">
              <a:buFontTx/>
              <a:buChar char="-"/>
            </a:pPr>
            <a:r>
              <a:rPr lang="en-US" b="1" baseline="0" dirty="0"/>
              <a:t>4 main components: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7D277-3C8B-8B45-A62F-ED6B98DC6BC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821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8FC8DB82-E7E5-4D45-8170-B4B0681D3A23}" type="slidenum">
              <a:rPr lang="en-US" sz="1800" kern="0">
                <a:solidFill>
                  <a:sysClr val="windowText" lastClr="000000"/>
                </a:solidFill>
              </a:rPr>
              <a:pPr defTabSz="931774">
                <a:defRPr/>
              </a:pPr>
              <a:t>5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031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02D3EE2C-98CB-764E-966B-ECBE66E56BF8}" type="slidenum">
              <a:rPr lang="en-US" sz="1800" kern="0">
                <a:solidFill>
                  <a:sysClr val="windowText" lastClr="000000"/>
                </a:solidFill>
              </a:rPr>
              <a:pPr defTabSz="931774">
                <a:defRPr/>
              </a:pPr>
              <a:t>6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62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7D277-3C8B-8B45-A62F-ED6B98DC6B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19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7D277-3C8B-8B45-A62F-ED6B98DC6B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575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7D277-3C8B-8B45-A62F-ED6B98DC6B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953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7D277-3C8B-8B45-A62F-ED6B98DC6B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659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7D277-3C8B-8B45-A62F-ED6B98DC6B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801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A79F-F81D-F14B-B496-797C9086D93A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8A4B-FC4B-0645-8514-4510C0271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81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A79F-F81D-F14B-B496-797C9086D93A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8A4B-FC4B-0645-8514-4510C0271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0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A79F-F81D-F14B-B496-797C9086D93A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8A4B-FC4B-0645-8514-4510C0271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93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100"/>
            </a:lvl2pPr>
            <a:lvl3pPr marL="914340" indent="0" algn="ctr">
              <a:buNone/>
              <a:defRPr sz="1900"/>
            </a:lvl3pPr>
            <a:lvl4pPr marL="1371511" indent="0" algn="ctr">
              <a:buNone/>
              <a:defRPr sz="1500"/>
            </a:lvl4pPr>
            <a:lvl5pPr marL="1828681" indent="0" algn="ctr">
              <a:buNone/>
              <a:defRPr sz="1500"/>
            </a:lvl5pPr>
            <a:lvl6pPr marL="2285852" indent="0" algn="ctr">
              <a:buNone/>
              <a:defRPr sz="1500"/>
            </a:lvl6pPr>
            <a:lvl7pPr marL="2743022" indent="0" algn="ctr">
              <a:buNone/>
              <a:defRPr sz="1500"/>
            </a:lvl7pPr>
            <a:lvl8pPr marL="3200192" indent="0" algn="ctr">
              <a:buNone/>
              <a:defRPr sz="1500"/>
            </a:lvl8pPr>
            <a:lvl9pPr marL="3657363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03B-A2C0-604C-B938-AC4B5C0911BF}" type="datetimeFigureOut">
              <a:rPr lang="en-US" smtClean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989E6-34A9-184A-981C-E5E21BDAE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376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03B-A2C0-604C-B938-AC4B5C0911BF}" type="datetimeFigureOut">
              <a:rPr lang="en-US" smtClean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989E6-34A9-184A-981C-E5E21BDAE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29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17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3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3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03B-A2C0-604C-B938-AC4B5C0911BF}" type="datetimeFigureOut">
              <a:rPr lang="en-US" smtClean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989E6-34A9-184A-981C-E5E21BDAE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33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03B-A2C0-604C-B938-AC4B5C0911BF}" type="datetimeFigureOut">
              <a:rPr lang="en-US" smtClean="0"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989E6-34A9-184A-981C-E5E21BDAE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27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100" b="1"/>
            </a:lvl2pPr>
            <a:lvl3pPr marL="914340" indent="0">
              <a:buNone/>
              <a:defRPr sz="1900" b="1"/>
            </a:lvl3pPr>
            <a:lvl4pPr marL="1371511" indent="0">
              <a:buNone/>
              <a:defRPr sz="1500" b="1"/>
            </a:lvl4pPr>
            <a:lvl5pPr marL="1828681" indent="0">
              <a:buNone/>
              <a:defRPr sz="1500" b="1"/>
            </a:lvl5pPr>
            <a:lvl6pPr marL="2285852" indent="0">
              <a:buNone/>
              <a:defRPr sz="1500" b="1"/>
            </a:lvl6pPr>
            <a:lvl7pPr marL="2743022" indent="0">
              <a:buNone/>
              <a:defRPr sz="1500" b="1"/>
            </a:lvl7pPr>
            <a:lvl8pPr marL="3200192" indent="0">
              <a:buNone/>
              <a:defRPr sz="1500" b="1"/>
            </a:lvl8pPr>
            <a:lvl9pPr marL="3657363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8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100" b="1"/>
            </a:lvl2pPr>
            <a:lvl3pPr marL="914340" indent="0">
              <a:buNone/>
              <a:defRPr sz="1900" b="1"/>
            </a:lvl3pPr>
            <a:lvl4pPr marL="1371511" indent="0">
              <a:buNone/>
              <a:defRPr sz="1500" b="1"/>
            </a:lvl4pPr>
            <a:lvl5pPr marL="1828681" indent="0">
              <a:buNone/>
              <a:defRPr sz="1500" b="1"/>
            </a:lvl5pPr>
            <a:lvl6pPr marL="2285852" indent="0">
              <a:buNone/>
              <a:defRPr sz="1500" b="1"/>
            </a:lvl6pPr>
            <a:lvl7pPr marL="2743022" indent="0">
              <a:buNone/>
              <a:defRPr sz="1500" b="1"/>
            </a:lvl7pPr>
            <a:lvl8pPr marL="3200192" indent="0">
              <a:buNone/>
              <a:defRPr sz="1500" b="1"/>
            </a:lvl8pPr>
            <a:lvl9pPr marL="3657363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8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03B-A2C0-604C-B938-AC4B5C0911BF}" type="datetimeFigureOut">
              <a:rPr lang="en-US" smtClean="0"/>
              <a:t>10/12/2017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989E6-34A9-184A-981C-E5E21BDAE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248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03B-A2C0-604C-B938-AC4B5C0911BF}" type="datetimeFigureOut">
              <a:rPr lang="en-US" smtClean="0"/>
              <a:t>10/12/2017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989E6-34A9-184A-981C-E5E21BDAE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31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03B-A2C0-604C-B938-AC4B5C0911BF}" type="datetimeFigureOut">
              <a:rPr lang="en-US" smtClean="0"/>
              <a:t>10/12/2017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989E6-34A9-184A-981C-E5E21BDAE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09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71" indent="0">
              <a:buNone/>
              <a:defRPr sz="1500"/>
            </a:lvl2pPr>
            <a:lvl3pPr marL="914340" indent="0">
              <a:buNone/>
              <a:defRPr sz="1200"/>
            </a:lvl3pPr>
            <a:lvl4pPr marL="1371511" indent="0">
              <a:buNone/>
              <a:defRPr sz="1100"/>
            </a:lvl4pPr>
            <a:lvl5pPr marL="1828681" indent="0">
              <a:buNone/>
              <a:defRPr sz="1100"/>
            </a:lvl5pPr>
            <a:lvl6pPr marL="2285852" indent="0">
              <a:buNone/>
              <a:defRPr sz="1100"/>
            </a:lvl6pPr>
            <a:lvl7pPr marL="2743022" indent="0">
              <a:buNone/>
              <a:defRPr sz="1100"/>
            </a:lvl7pPr>
            <a:lvl8pPr marL="3200192" indent="0">
              <a:buNone/>
              <a:defRPr sz="1100"/>
            </a:lvl8pPr>
            <a:lvl9pPr marL="365736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03B-A2C0-604C-B938-AC4B5C0911BF}" type="datetimeFigureOut">
              <a:rPr lang="en-US" smtClean="0"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989E6-34A9-184A-981C-E5E21BDAE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38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A79F-F81D-F14B-B496-797C9086D93A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8A4B-FC4B-0645-8514-4510C0271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71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1" indent="0">
              <a:buNone/>
              <a:defRPr sz="2800"/>
            </a:lvl2pPr>
            <a:lvl3pPr marL="914340" indent="0">
              <a:buNone/>
              <a:defRPr sz="2400"/>
            </a:lvl3pPr>
            <a:lvl4pPr marL="1371511" indent="0">
              <a:buNone/>
              <a:defRPr sz="2100"/>
            </a:lvl4pPr>
            <a:lvl5pPr marL="1828681" indent="0">
              <a:buNone/>
              <a:defRPr sz="2100"/>
            </a:lvl5pPr>
            <a:lvl6pPr marL="2285852" indent="0">
              <a:buNone/>
              <a:defRPr sz="2100"/>
            </a:lvl6pPr>
            <a:lvl7pPr marL="2743022" indent="0">
              <a:buNone/>
              <a:defRPr sz="2100"/>
            </a:lvl7pPr>
            <a:lvl8pPr marL="3200192" indent="0">
              <a:buNone/>
              <a:defRPr sz="2100"/>
            </a:lvl8pPr>
            <a:lvl9pPr marL="3657363" indent="0">
              <a:buNone/>
              <a:defRPr sz="21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71" indent="0">
              <a:buNone/>
              <a:defRPr sz="1500"/>
            </a:lvl2pPr>
            <a:lvl3pPr marL="914340" indent="0">
              <a:buNone/>
              <a:defRPr sz="1200"/>
            </a:lvl3pPr>
            <a:lvl4pPr marL="1371511" indent="0">
              <a:buNone/>
              <a:defRPr sz="1100"/>
            </a:lvl4pPr>
            <a:lvl5pPr marL="1828681" indent="0">
              <a:buNone/>
              <a:defRPr sz="1100"/>
            </a:lvl5pPr>
            <a:lvl6pPr marL="2285852" indent="0">
              <a:buNone/>
              <a:defRPr sz="1100"/>
            </a:lvl6pPr>
            <a:lvl7pPr marL="2743022" indent="0">
              <a:buNone/>
              <a:defRPr sz="1100"/>
            </a:lvl7pPr>
            <a:lvl8pPr marL="3200192" indent="0">
              <a:buNone/>
              <a:defRPr sz="1100"/>
            </a:lvl8pPr>
            <a:lvl9pPr marL="365736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03B-A2C0-604C-B938-AC4B5C0911BF}" type="datetimeFigureOut">
              <a:rPr lang="en-US" smtClean="0"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989E6-34A9-184A-981C-E5E21BDAE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79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03B-A2C0-604C-B938-AC4B5C0911BF}" type="datetimeFigureOut">
              <a:rPr lang="en-US" smtClean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989E6-34A9-184A-981C-E5E21BDAE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658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9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03B-A2C0-604C-B938-AC4B5C0911BF}" type="datetimeFigureOut">
              <a:rPr lang="en-US" smtClean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989E6-34A9-184A-981C-E5E21BDAE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A79F-F81D-F14B-B496-797C9086D93A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8A4B-FC4B-0645-8514-4510C0271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7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A79F-F81D-F14B-B496-797C9086D93A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8A4B-FC4B-0645-8514-4510C0271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5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A79F-F81D-F14B-B496-797C9086D93A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8A4B-FC4B-0645-8514-4510C0271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4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A79F-F81D-F14B-B496-797C9086D93A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8A4B-FC4B-0645-8514-4510C0271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0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A79F-F81D-F14B-B496-797C9086D93A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8A4B-FC4B-0645-8514-4510C0271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3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A79F-F81D-F14B-B496-797C9086D93A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8A4B-FC4B-0645-8514-4510C0271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0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A79F-F81D-F14B-B496-797C9086D93A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8A4B-FC4B-0645-8514-4510C0271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7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RC2012PowerPointbg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641739"/>
            <a:ext cx="2133600" cy="215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fld id="{FEC7A79F-F81D-F14B-B496-797C9086D93A}" type="datetimeFigureOut">
              <a:rPr lang="en-US" smtClean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41739"/>
            <a:ext cx="2895600" cy="215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641739"/>
            <a:ext cx="2133600" cy="215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fld id="{6A018A4B-FC4B-0645-8514-4510C02712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6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EA9922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EA9922"/>
        </a:buClr>
        <a:buFont typeface="Arial"/>
        <a:buChar char="•"/>
        <a:defRPr sz="3200" kern="1200">
          <a:solidFill>
            <a:srgbClr val="506C47"/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1F03B-A2C0-604C-B938-AC4B5C0911BF}" type="datetimeFigureOut">
              <a:rPr lang="en-US" smtClean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989E6-34A9-184A-981C-E5E21BDAE7C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6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5" indent="-228585" algn="l" defTabSz="91434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6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6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7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6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2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2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3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rcg.is/0LC1m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eetlytics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ntaregional.com/transportation/model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hyperlink" Target="http://www.investatlanta.com/i85aliv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eocounts.com/gdot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30713"/>
            <a:ext cx="7772400" cy="78014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 dirty="0"/>
              <a:t>October 18, 2017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914401"/>
            <a:ext cx="77724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EA9922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How Big Data Helped Atlanta during the I-85 Bridge Collapse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AMPO Annual Conference</a:t>
            </a:r>
          </a:p>
          <a:p>
            <a:r>
              <a:rPr lang="en-US" dirty="0"/>
              <a:t>Response, Recovery &amp; Resiliency</a:t>
            </a:r>
          </a:p>
          <a:p>
            <a:r>
              <a:rPr lang="en-US" dirty="0"/>
              <a:t>by</a:t>
            </a:r>
          </a:p>
          <a:p>
            <a:r>
              <a:rPr lang="en-US" dirty="0"/>
              <a:t>Guy Rousseau, Atlanta Regional Commission</a:t>
            </a:r>
          </a:p>
          <a:p>
            <a:r>
              <a:rPr lang="en-US" dirty="0"/>
              <a:t>Matt Pettit, </a:t>
            </a:r>
            <a:r>
              <a:rPr lang="en-US" dirty="0" err="1"/>
              <a:t>Citilabs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228600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04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500789-9AE4-47CF-9CB3-674B9ED79B51}"/>
              </a:ext>
            </a:extLst>
          </p:cNvPr>
          <p:cNvSpPr txBox="1"/>
          <p:nvPr/>
        </p:nvSpPr>
        <p:spPr>
          <a:xfrm>
            <a:off x="1257104" y="104466"/>
            <a:ext cx="6629792" cy="68757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855878"/>
            <a:r>
              <a:rPr lang="en-US" sz="4000" kern="0" dirty="0">
                <a:solidFill>
                  <a:srgbClr val="FFFFFF"/>
                </a:solidFill>
                <a:latin typeface="+mj-lt"/>
              </a:rPr>
              <a:t>Select Link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8C877-5DAE-421B-A5DE-F10190E5B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7155"/>
            <a:ext cx="9144000" cy="44636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0430C6-96D0-4138-A869-79841D7AE7FA}"/>
              </a:ext>
            </a:extLst>
          </p:cNvPr>
          <p:cNvSpPr/>
          <p:nvPr/>
        </p:nvSpPr>
        <p:spPr>
          <a:xfrm>
            <a:off x="4002833" y="3834882"/>
            <a:ext cx="447869" cy="34523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76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500789-9AE4-47CF-9CB3-674B9ED79B51}"/>
              </a:ext>
            </a:extLst>
          </p:cNvPr>
          <p:cNvSpPr txBox="1"/>
          <p:nvPr/>
        </p:nvSpPr>
        <p:spPr>
          <a:xfrm>
            <a:off x="268059" y="188802"/>
            <a:ext cx="6629792" cy="68757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855878"/>
            <a:r>
              <a:rPr lang="en-US" sz="4000" b="1" kern="0" dirty="0">
                <a:solidFill>
                  <a:srgbClr val="FFFFFF"/>
                </a:solidFill>
                <a:latin typeface="+mj-lt"/>
              </a:rPr>
              <a:t>What Do We Want to Know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1F56B-51D8-4F8C-BF16-67A7EE6CB237}"/>
              </a:ext>
            </a:extLst>
          </p:cNvPr>
          <p:cNvSpPr txBox="1"/>
          <p:nvPr/>
        </p:nvSpPr>
        <p:spPr>
          <a:xfrm>
            <a:off x="268058" y="1096981"/>
            <a:ext cx="5125036" cy="635066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571500" indent="-571500" defTabSz="855878">
              <a:buFont typeface="Arial" panose="020B0604020202020204" pitchFamily="34" charset="0"/>
              <a:buChar char="•"/>
            </a:pPr>
            <a:r>
              <a:rPr lang="en-US" sz="3000" kern="0" dirty="0">
                <a:solidFill>
                  <a:srgbClr val="FFFFFF"/>
                </a:solidFill>
                <a:latin typeface="+mj-lt"/>
              </a:rPr>
              <a:t>What are the vehicular volumes and trip patterns throughout the day</a:t>
            </a:r>
          </a:p>
          <a:p>
            <a:pPr marL="1028700" lvl="1" indent="-571500" defTabSz="855878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+mj-lt"/>
              </a:rPr>
              <a:t>AM Peak vs. PM Peak travel</a:t>
            </a:r>
          </a:p>
          <a:p>
            <a:pPr lvl="1" defTabSz="855878"/>
            <a:endParaRPr lang="en-US" sz="2400" kern="0" dirty="0">
              <a:solidFill>
                <a:srgbClr val="FFFFFF"/>
              </a:solidFill>
              <a:latin typeface="+mj-lt"/>
            </a:endParaRPr>
          </a:p>
          <a:p>
            <a:pPr marL="571500" indent="-571500" defTabSz="855878">
              <a:buFont typeface="Arial" panose="020B0604020202020204" pitchFamily="34" charset="0"/>
              <a:buChar char="•"/>
            </a:pPr>
            <a:r>
              <a:rPr lang="en-US" sz="3000" kern="0" dirty="0">
                <a:solidFill>
                  <a:srgbClr val="FFFFFF"/>
                </a:solidFill>
                <a:latin typeface="+mj-lt"/>
              </a:rPr>
              <a:t>What are the vehicular volumes and trip patterns of adjacent roadways</a:t>
            </a:r>
          </a:p>
          <a:p>
            <a:pPr marL="571500" indent="-571500" defTabSz="855878">
              <a:buFont typeface="Arial" panose="020B0604020202020204" pitchFamily="34" charset="0"/>
              <a:buChar char="•"/>
            </a:pPr>
            <a:r>
              <a:rPr lang="en-US" sz="3000" kern="0" dirty="0">
                <a:solidFill>
                  <a:srgbClr val="FFFFFF"/>
                </a:solidFill>
                <a:latin typeface="+mj-lt"/>
              </a:rPr>
              <a:t>ArcGIS Online Story Map created to demonstrate impact</a:t>
            </a:r>
          </a:p>
          <a:p>
            <a:pPr defTabSz="855878"/>
            <a:r>
              <a:rPr lang="en-US" sz="3000" kern="0" dirty="0">
                <a:solidFill>
                  <a:srgbClr val="FFFFFF"/>
                </a:solidFill>
                <a:latin typeface="+mj-lt"/>
                <a:hlinkClick r:id="rId3"/>
              </a:rPr>
              <a:t>http://arcg.is/0LC1mW</a:t>
            </a:r>
            <a:endParaRPr lang="en-US" sz="3000" kern="0" dirty="0">
              <a:solidFill>
                <a:srgbClr val="FFFFFF"/>
              </a:solidFill>
              <a:latin typeface="+mj-lt"/>
            </a:endParaRPr>
          </a:p>
          <a:p>
            <a:pPr defTabSz="855878"/>
            <a:endParaRPr lang="en-US" sz="3000" kern="0" dirty="0">
              <a:solidFill>
                <a:srgbClr val="FFFFFF"/>
              </a:solidFill>
              <a:latin typeface="+mj-lt"/>
            </a:endParaRPr>
          </a:p>
          <a:p>
            <a:pPr defTabSz="855878"/>
            <a:endParaRPr lang="en-US" sz="3000" kern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4B3136-8D5B-4F67-AEBD-E5B85B955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094" y="1719651"/>
            <a:ext cx="3847778" cy="344299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77166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6F5C1-C745-4F5A-AE4C-A4A6746E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9960"/>
            <a:ext cx="7886700" cy="77444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AM Trip Destinations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E90A1-D65B-474A-876F-E90A55352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685"/>
            <a:ext cx="9144000" cy="480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28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FA943-3E8E-4235-A1A9-B6C6D0521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685"/>
            <a:ext cx="9144001" cy="4805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56F5C1-C745-4F5A-AE4C-A4A6746E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9960"/>
            <a:ext cx="7886700" cy="77444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AM Trip Destinations</a:t>
            </a:r>
          </a:p>
        </p:txBody>
      </p:sp>
    </p:spTree>
    <p:extLst>
      <p:ext uri="{BB962C8B-B14F-4D97-AF65-F5344CB8AC3E}">
        <p14:creationId xmlns:p14="http://schemas.microsoft.com/office/powerpoint/2010/main" val="44807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2D309E-C20C-4207-A5E3-1B88F0AEC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1143684"/>
            <a:ext cx="9148762" cy="4819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56F5C1-C745-4F5A-AE4C-A4A6746E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9960"/>
            <a:ext cx="7886700" cy="77444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AM Trip Origins</a:t>
            </a:r>
          </a:p>
        </p:txBody>
      </p:sp>
    </p:spTree>
    <p:extLst>
      <p:ext uri="{BB962C8B-B14F-4D97-AF65-F5344CB8AC3E}">
        <p14:creationId xmlns:p14="http://schemas.microsoft.com/office/powerpoint/2010/main" val="316475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A9C7E-AD3B-4C3E-838F-39C5E792E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684"/>
            <a:ext cx="9144000" cy="4788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56F5C1-C745-4F5A-AE4C-A4A6746E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9960"/>
            <a:ext cx="7886700" cy="77444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AM Trip Origins</a:t>
            </a:r>
          </a:p>
        </p:txBody>
      </p:sp>
    </p:spTree>
    <p:extLst>
      <p:ext uri="{BB962C8B-B14F-4D97-AF65-F5344CB8AC3E}">
        <p14:creationId xmlns:p14="http://schemas.microsoft.com/office/powerpoint/2010/main" val="821773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251" y="333459"/>
            <a:ext cx="5915025" cy="291061"/>
          </a:xfrm>
        </p:spPr>
        <p:txBody>
          <a:bodyPr>
            <a:noAutofit/>
          </a:bodyPr>
          <a:lstStyle/>
          <a:p>
            <a:r>
              <a:rPr lang="en-US" sz="4800" dirty="0"/>
              <a:t>Who travels on I-85?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271" y="1588339"/>
            <a:ext cx="4636770" cy="1746848"/>
          </a:xfrm>
        </p:spPr>
        <p:txBody>
          <a:bodyPr>
            <a:noAutofit/>
          </a:bodyPr>
          <a:lstStyle/>
          <a:p>
            <a:r>
              <a:rPr lang="en-US" sz="1600" dirty="0"/>
              <a:t>The affected area on I-85 is a critical link in the transportation network</a:t>
            </a:r>
          </a:p>
          <a:p>
            <a:r>
              <a:rPr lang="en-US" sz="1600" dirty="0"/>
              <a:t>In the morning travel period, trips routinely flow from as far south as Newnan and from as far north as Cumming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852904" y="5448484"/>
            <a:ext cx="2784096" cy="207815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101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Source: </a:t>
            </a:r>
            <a:r>
              <a:rPr lang="en-US" sz="1013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Citilabs</a:t>
            </a:r>
            <a:r>
              <a:rPr lang="en-US" sz="101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Analysis for ARC using </a:t>
            </a:r>
            <a:r>
              <a:rPr lang="en-US" sz="1013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Streetlytics</a:t>
            </a:r>
            <a:r>
              <a:rPr lang="en-US" sz="101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859147" y="5602769"/>
            <a:ext cx="164019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hlinkClick r:id="rId3"/>
              </a:rPr>
              <a:t>https://www.streetlytics.com/</a:t>
            </a:r>
            <a:r>
              <a:rPr lang="en-US" sz="900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6736" t="17306" r="61373" b="9320"/>
          <a:stretch/>
        </p:blipFill>
        <p:spPr>
          <a:xfrm>
            <a:off x="95611" y="1498720"/>
            <a:ext cx="4179209" cy="39397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4399" t="22948" r="50856" b="46563"/>
          <a:stretch/>
        </p:blipFill>
        <p:spPr>
          <a:xfrm>
            <a:off x="4533922" y="3280789"/>
            <a:ext cx="1198428" cy="21657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4562" t="24491" r="51115" b="44523"/>
          <a:stretch/>
        </p:blipFill>
        <p:spPr>
          <a:xfrm>
            <a:off x="5978894" y="3235656"/>
            <a:ext cx="1078089" cy="2173293"/>
          </a:xfrm>
          <a:prstGeom prst="rect">
            <a:avLst/>
          </a:prstGeom>
        </p:spPr>
      </p:pic>
      <p:sp>
        <p:nvSpPr>
          <p:cNvPr id="12" name="Line Callout 2 23"/>
          <p:cNvSpPr/>
          <p:nvPr/>
        </p:nvSpPr>
        <p:spPr>
          <a:xfrm>
            <a:off x="2619161" y="3632864"/>
            <a:ext cx="625792" cy="197947"/>
          </a:xfrm>
          <a:prstGeom prst="borderCallout2">
            <a:avLst>
              <a:gd name="adj1" fmla="val 48832"/>
              <a:gd name="adj2" fmla="val 1519"/>
              <a:gd name="adj3" fmla="val 11663"/>
              <a:gd name="adj4" fmla="val -35546"/>
              <a:gd name="adj5" fmla="val -105481"/>
              <a:gd name="adj6" fmla="val -106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b="1" dirty="0"/>
              <a:t>I-85 Closure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0861" y="3045679"/>
            <a:ext cx="79380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u="sng" dirty="0"/>
              <a:t>Trip Origins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78894" y="3045679"/>
            <a:ext cx="108395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u="sng" dirty="0"/>
              <a:t>Trip Destinations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7058611" y="3685282"/>
            <a:ext cx="20853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</a:rPr>
              <a:t>Green</a:t>
            </a:r>
            <a:r>
              <a:rPr lang="en-US" sz="1350" dirty="0"/>
              <a:t> = trip origins</a:t>
            </a:r>
          </a:p>
          <a:p>
            <a:r>
              <a:rPr lang="en-US" sz="1350" b="1" dirty="0">
                <a:solidFill>
                  <a:srgbClr val="0070C0"/>
                </a:solidFill>
              </a:rPr>
              <a:t>Blue</a:t>
            </a:r>
            <a:r>
              <a:rPr lang="en-US" sz="1350" dirty="0"/>
              <a:t> = trip destinations</a:t>
            </a:r>
          </a:p>
        </p:txBody>
      </p:sp>
    </p:spTree>
    <p:extLst>
      <p:ext uri="{BB962C8B-B14F-4D97-AF65-F5344CB8AC3E}">
        <p14:creationId xmlns:p14="http://schemas.microsoft.com/office/powerpoint/2010/main" val="2349413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088423" y="1845166"/>
            <a:ext cx="4853353" cy="3360894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</a:rPr>
              <a:t>AM Peak Period Traffic Congestion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System-Wide Impacts</a:t>
            </a:r>
          </a:p>
          <a:p>
            <a:pPr marL="417910" lvl="1" indent="-160735"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417910" lvl="1" indent="-160735">
              <a:buFont typeface="Courier New" panose="02070309020205020404" pitchFamily="49" charset="0"/>
              <a:buChar char="o"/>
            </a:pPr>
            <a:r>
              <a:rPr lang="en-US" sz="2000" dirty="0"/>
              <a:t>Minimum of 30% increases in volume throughout network; some areas 50%</a:t>
            </a:r>
            <a:br>
              <a:rPr lang="en-US" sz="2000" dirty="0"/>
            </a:br>
            <a:endParaRPr lang="en-US" sz="2000" dirty="0"/>
          </a:p>
          <a:p>
            <a:pPr marL="675085" lvl="2" indent="-160735">
              <a:buFont typeface="Arial" panose="020B0604020202020204" pitchFamily="34" charset="0"/>
              <a:buChar char="•"/>
            </a:pPr>
            <a:r>
              <a:rPr lang="en-US" sz="2000" dirty="0"/>
              <a:t>Congestion on Arterials</a:t>
            </a:r>
          </a:p>
          <a:p>
            <a:pPr marL="675085" lvl="2" indent="-160735">
              <a:buFont typeface="Arial" panose="020B0604020202020204" pitchFamily="34" charset="0"/>
              <a:buChar char="•"/>
            </a:pPr>
            <a:r>
              <a:rPr lang="en-US" sz="2000" dirty="0"/>
              <a:t>Congestion in Unexpected Places</a:t>
            </a:r>
          </a:p>
          <a:p>
            <a:pPr marL="675085" lvl="2" indent="-160735">
              <a:buFont typeface="Arial" panose="020B0604020202020204" pitchFamily="34" charset="0"/>
              <a:buChar char="•"/>
            </a:pPr>
            <a:r>
              <a:rPr lang="en-US" sz="2000" dirty="0"/>
              <a:t>Slower Travel Speeds</a:t>
            </a:r>
          </a:p>
          <a:p>
            <a:pPr marL="417910" lvl="1" indent="-160735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417910" lvl="1" indent="-160735">
              <a:buFont typeface="Courier New" panose="02070309020205020404" pitchFamily="49" charset="0"/>
              <a:buChar char="o"/>
            </a:pPr>
            <a:r>
              <a:rPr lang="en-US" sz="2000" dirty="0"/>
              <a:t>“Peak Spreading”: Starting Earlier &amp; Ending Later</a:t>
            </a:r>
          </a:p>
          <a:p>
            <a:endParaRPr lang="en-US" sz="150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8701" y="5467791"/>
            <a:ext cx="4740215" cy="629019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r>
              <a:rPr lang="en-US" sz="7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Source: ARC Activity Based Travel Model,  Network 2015</a:t>
            </a:r>
          </a:p>
          <a:p>
            <a:r>
              <a:rPr lang="en-US" sz="7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 Simulation Parameters: I-85 Closure, Piedmont partially open with operational restrictions</a:t>
            </a:r>
          </a:p>
          <a:p>
            <a:r>
              <a:rPr lang="en-US" sz="7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 Period: AM Peak (6-10 AM) </a:t>
            </a:r>
          </a:p>
          <a:p>
            <a:r>
              <a:rPr lang="en-US" sz="7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http://www.atlantaregional.com/transportation/modeling</a:t>
            </a:r>
            <a:r>
              <a:rPr lang="en-US" sz="7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endParaRPr lang="en-US" sz="7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363" t="6622" r="8199" b="5933"/>
          <a:stretch/>
        </p:blipFill>
        <p:spPr>
          <a:xfrm>
            <a:off x="0" y="857250"/>
            <a:ext cx="3779520" cy="46488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5206060"/>
            <a:ext cx="29114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% Change in Volume :  Red = Increase</a:t>
            </a:r>
            <a:endParaRPr lang="en-US" sz="1350" b="1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0778" y="857250"/>
            <a:ext cx="5737861" cy="745629"/>
          </a:xfrm>
        </p:spPr>
        <p:txBody>
          <a:bodyPr>
            <a:normAutofit/>
          </a:bodyPr>
          <a:lstStyle/>
          <a:p>
            <a:r>
              <a:rPr lang="en-US" sz="2800" b="1" dirty="0"/>
              <a:t>The Impact: Traffic Congestion</a:t>
            </a:r>
          </a:p>
        </p:txBody>
      </p:sp>
    </p:spTree>
    <p:extLst>
      <p:ext uri="{BB962C8B-B14F-4D97-AF65-F5344CB8AC3E}">
        <p14:creationId xmlns:p14="http://schemas.microsoft.com/office/powerpoint/2010/main" val="4211861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3228" y="5585094"/>
            <a:ext cx="3718112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7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Source: MARTA ridership data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1801" y="196369"/>
            <a:ext cx="3974938" cy="35091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Transit Usage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5494" y="857250"/>
            <a:ext cx="3993776" cy="514349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/>
              <a:t>This chart uses MARTA ridership data to show the change in average weekday ridership by rail station before and after the I-85 bridge collapse. </a:t>
            </a:r>
          </a:p>
          <a:p>
            <a:pPr algn="l"/>
            <a:endParaRPr lang="en-US" sz="1600" dirty="0"/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600" dirty="0"/>
              <a:t>The chart compares the average number of riders boarding stations on weekdays during March 31 – April 29 (after the collapse) to the average number of riders during weekdays March 24 – 31 (before the collapse). </a:t>
            </a:r>
          </a:p>
          <a:p>
            <a:endParaRPr lang="en-US" sz="1600" b="1" i="1" dirty="0"/>
          </a:p>
          <a:p>
            <a:endParaRPr lang="en-US" sz="1600" dirty="0"/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600" dirty="0"/>
              <a:t>The MARTA stations in </a:t>
            </a:r>
            <a:r>
              <a:rPr lang="en-US" sz="1600" b="1" dirty="0">
                <a:solidFill>
                  <a:schemeClr val="tx2"/>
                </a:solidFill>
              </a:rPr>
              <a:t>blue</a:t>
            </a:r>
            <a:r>
              <a:rPr lang="en-US" sz="1600" dirty="0"/>
              <a:t> had the greatest % increase in ridership. Many of the northern stations experienced large increases, such as the Brookhaven station which had a 67% increase in ridership.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022" y="857250"/>
            <a:ext cx="39185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71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3228" y="5585094"/>
            <a:ext cx="3718112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7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Source: MARTA ridership data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73681" y="231671"/>
            <a:ext cx="3974938" cy="35091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Transit Usage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75" y="857251"/>
            <a:ext cx="3482154" cy="490096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/>
              <a:t>This map uses the same MARTA ridership data to show the change in average weekday ridership by station.</a:t>
            </a:r>
          </a:p>
          <a:p>
            <a:pPr algn="l"/>
            <a:endParaRPr lang="en-US" sz="2000" dirty="0"/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The circles are symbolized by the % values shown in the previous chart.  </a:t>
            </a:r>
            <a:endParaRPr lang="en-US" sz="2000" b="1" i="1" dirty="0"/>
          </a:p>
          <a:p>
            <a:endParaRPr lang="en-US" sz="2000" dirty="0"/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The MARTA stations symbolized by large </a:t>
            </a:r>
            <a:r>
              <a:rPr lang="en-US" sz="2000" b="1" dirty="0">
                <a:solidFill>
                  <a:schemeClr val="tx2"/>
                </a:solidFill>
              </a:rPr>
              <a:t>blue </a:t>
            </a:r>
            <a:r>
              <a:rPr lang="en-US" sz="2000" dirty="0"/>
              <a:t>circles had the greatest % increase in ridership. Many of the northern stations experienced large increases.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239" y="857250"/>
            <a:ext cx="55907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30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010" y="165289"/>
            <a:ext cx="6172200" cy="461426"/>
          </a:xfrm>
        </p:spPr>
        <p:txBody>
          <a:bodyPr>
            <a:noAutofit/>
          </a:bodyPr>
          <a:lstStyle/>
          <a:p>
            <a:r>
              <a:rPr lang="en-US" sz="3600" dirty="0"/>
              <a:t>Introduction &amp; Context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99" y="739047"/>
            <a:ext cx="4891178" cy="5345229"/>
          </a:xfrm>
        </p:spPr>
        <p:txBody>
          <a:bodyPr>
            <a:noAutofit/>
          </a:bodyPr>
          <a:lstStyle/>
          <a:p>
            <a:r>
              <a:rPr lang="en-US" sz="1400" dirty="0"/>
              <a:t>March 30: Fire underneath I-85 caused the bridge to collapse and altered the commutes for hundreds of thousands of commuters.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Around 243,000 trips go through the impacted area each weekday.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Eastern half of the I-285 perimeter impacted the most, but travel was impacted all throughout the region, with a minimum of 30% increase in volumes across network.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Many MARTA stations, especially those in the northern part of the region, have experienced large increases in ridership after the bridge collapse. 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75% of the businesses in the area have experienced a loss of customers due to the collapse.</a:t>
            </a:r>
          </a:p>
          <a:p>
            <a:endParaRPr lang="en-US" sz="1400" dirty="0"/>
          </a:p>
          <a:p>
            <a:r>
              <a:rPr lang="en-US" sz="1400" dirty="0"/>
              <a:t>Bridge reopened on May 15, 6 weeks later …</a:t>
            </a:r>
          </a:p>
          <a:p>
            <a:endParaRPr lang="en-US" sz="1275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763" y="1251197"/>
            <a:ext cx="3781237" cy="1838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764" y="3024462"/>
            <a:ext cx="3781237" cy="229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5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49569" y="0"/>
            <a:ext cx="7763608" cy="7456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Business / Economic Impact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59" r="673"/>
          <a:stretch/>
        </p:blipFill>
        <p:spPr>
          <a:xfrm>
            <a:off x="4322083" y="857251"/>
            <a:ext cx="4731884" cy="51532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857251"/>
            <a:ext cx="4297319" cy="26860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400" dirty="0"/>
              <a:t>The red on the map shows commercial parcels within 3, 5, and 10 minutes drive to the site of the bridge collapse under normal conditions</a:t>
            </a:r>
            <a:br>
              <a:rPr lang="en-US" sz="1400" dirty="0"/>
            </a:br>
            <a:endParaRPr lang="en-US" sz="14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400" dirty="0"/>
              <a:t>The Invest Atlanta “I-85 Business Impact Survey” found that 75% of impacted businesses in the area had experienced a loss of customers due to the I-85 closure.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5354" y="5495491"/>
            <a:ext cx="151279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Source: ARC analysis, Fulton County parcels; </a:t>
            </a:r>
            <a:r>
              <a:rPr lang="en-US" sz="7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Invest Atlanta  </a:t>
            </a:r>
            <a:endParaRPr lang="en-US" sz="7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9982" t="18613" r="5764"/>
          <a:stretch/>
        </p:blipFill>
        <p:spPr>
          <a:xfrm>
            <a:off x="24764" y="3465592"/>
            <a:ext cx="4284044" cy="202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63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985" y="1016900"/>
            <a:ext cx="3585287" cy="4460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634" y="276693"/>
            <a:ext cx="8141970" cy="576163"/>
          </a:xfrm>
        </p:spPr>
        <p:txBody>
          <a:bodyPr>
            <a:noAutofit/>
          </a:bodyPr>
          <a:lstStyle/>
          <a:p>
            <a:r>
              <a:rPr lang="en-US" sz="5400" b="1" dirty="0"/>
              <a:t>Examples of Responses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" y="1016900"/>
            <a:ext cx="4911090" cy="5014623"/>
          </a:xfrm>
        </p:spPr>
        <p:txBody>
          <a:bodyPr>
            <a:noAutofit/>
          </a:bodyPr>
          <a:lstStyle/>
          <a:p>
            <a:r>
              <a:rPr lang="en-US" sz="1400" dirty="0"/>
              <a:t>Detours, Reroutes &amp; Closures in place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/>
              <a:t>Alter Signal Timing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/>
              <a:t>Increase Capacity Substantially on Arterials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Local governments adding police to intersections to ensure that people “Don’t Block the Box”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City of Atlanta suspending all non-essential roadwork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Transit systems have implemented route adjustments to avoid the I-85 closure</a:t>
            </a:r>
          </a:p>
          <a:p>
            <a:endParaRPr lang="en-US" sz="1400" dirty="0"/>
          </a:p>
          <a:p>
            <a:r>
              <a:rPr lang="en-US" sz="1400" dirty="0"/>
              <a:t>MARTA has increased headways on rail system during peak travel periods and added nearly 1,200 new parking spaces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Gwinnett County and GRTA added routes from park and ride lots to MARTA’s Chamblee and Doraville stations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036" y="2233246"/>
            <a:ext cx="562698" cy="54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8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&amp; 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Invest in “Big Data” &amp; Traffic Models</a:t>
            </a:r>
          </a:p>
          <a:p>
            <a:r>
              <a:rPr lang="en-US" dirty="0"/>
              <a:t>Work with Planning Partners &amp; Stakeholders</a:t>
            </a:r>
          </a:p>
          <a:p>
            <a:r>
              <a:rPr lang="en-US" dirty="0"/>
              <a:t>Analyze Effective Connections between Specific Origin-Destination Pairs</a:t>
            </a:r>
          </a:p>
          <a:p>
            <a:r>
              <a:rPr lang="en-US" dirty="0"/>
              <a:t>Freight Planning &amp; Distribution Logistics</a:t>
            </a:r>
          </a:p>
          <a:p>
            <a:r>
              <a:rPr lang="en-US" dirty="0"/>
              <a:t>Develop a Resiliency Framework:</a:t>
            </a:r>
          </a:p>
          <a:p>
            <a:pPr lvl="1"/>
            <a:r>
              <a:rPr lang="en-US" dirty="0"/>
              <a:t>Network Redundancy</a:t>
            </a:r>
          </a:p>
          <a:p>
            <a:pPr lvl="1"/>
            <a:r>
              <a:rPr lang="en-US" dirty="0"/>
              <a:t>Travel Alternative Diversity</a:t>
            </a:r>
          </a:p>
          <a:p>
            <a:pPr lvl="1"/>
            <a:r>
              <a:rPr lang="en-US" dirty="0"/>
              <a:t>Network Spare Residual Capacity</a:t>
            </a:r>
          </a:p>
        </p:txBody>
      </p:sp>
    </p:spTree>
    <p:extLst>
      <p:ext uri="{BB962C8B-B14F-4D97-AF65-F5344CB8AC3E}">
        <p14:creationId xmlns:p14="http://schemas.microsoft.com/office/powerpoint/2010/main" val="2253177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350" y="361412"/>
            <a:ext cx="6157451" cy="454144"/>
          </a:xfrm>
        </p:spPr>
        <p:txBody>
          <a:bodyPr>
            <a:noAutofit/>
          </a:bodyPr>
          <a:lstStyle/>
          <a:p>
            <a:r>
              <a:rPr lang="en-US" dirty="0"/>
              <a:t>Historic Traffic Counts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789" y="2103950"/>
            <a:ext cx="2029138" cy="932600"/>
          </a:xfrm>
        </p:spPr>
        <p:txBody>
          <a:bodyPr>
            <a:noAutofit/>
          </a:bodyPr>
          <a:lstStyle/>
          <a:p>
            <a:r>
              <a:rPr lang="en-US" sz="2000" dirty="0"/>
              <a:t>Around 243,000 trips travel through the affected area daily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18" y="1796971"/>
            <a:ext cx="2738506" cy="33597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3272464" y="2037663"/>
            <a:ext cx="4663023" cy="2309305"/>
            <a:chOff x="1850953" y="1053592"/>
            <a:chExt cx="8289818" cy="4105431"/>
          </a:xfrm>
        </p:grpSpPr>
        <p:sp>
          <p:nvSpPr>
            <p:cNvPr id="6" name="Oval 5"/>
            <p:cNvSpPr/>
            <p:nvPr/>
          </p:nvSpPr>
          <p:spPr>
            <a:xfrm>
              <a:off x="5938058" y="2917767"/>
              <a:ext cx="157942" cy="16625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" name="Line Callout 2 6"/>
            <p:cNvSpPr/>
            <p:nvPr/>
          </p:nvSpPr>
          <p:spPr>
            <a:xfrm>
              <a:off x="8843360" y="3763415"/>
              <a:ext cx="1123602" cy="39901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91921"/>
                <a:gd name="adj6" fmla="val -249812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88" dirty="0"/>
                <a:t>243,000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7545185" y="1607560"/>
              <a:ext cx="157942" cy="16625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9" name="Line Callout 2 8"/>
            <p:cNvSpPr/>
            <p:nvPr/>
          </p:nvSpPr>
          <p:spPr>
            <a:xfrm>
              <a:off x="9022726" y="1690687"/>
              <a:ext cx="1112518" cy="351905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5447"/>
                <a:gd name="adj6" fmla="val -122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88" dirty="0"/>
                <a:t>297,300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7306887" y="2371898"/>
              <a:ext cx="157942" cy="16625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1" name="Line Callout 2 10"/>
            <p:cNvSpPr/>
            <p:nvPr/>
          </p:nvSpPr>
          <p:spPr>
            <a:xfrm>
              <a:off x="9017169" y="2797817"/>
              <a:ext cx="1112518" cy="351905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98490"/>
                <a:gd name="adj6" fmla="val -14571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88" dirty="0"/>
                <a:t>194,900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6030883" y="1202574"/>
              <a:ext cx="157942" cy="16625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3" name="Line Callout 2 12"/>
            <p:cNvSpPr/>
            <p:nvPr/>
          </p:nvSpPr>
          <p:spPr>
            <a:xfrm>
              <a:off x="9017169" y="1053592"/>
              <a:ext cx="1112518" cy="351905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69226"/>
                <a:gd name="adj6" fmla="val -25705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88" dirty="0"/>
                <a:t>191,000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609375" y="1565996"/>
              <a:ext cx="157942" cy="16625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5" name="Line Callout 2 14"/>
            <p:cNvSpPr/>
            <p:nvPr/>
          </p:nvSpPr>
          <p:spPr>
            <a:xfrm>
              <a:off x="1850953" y="1902015"/>
              <a:ext cx="1112518" cy="351905"/>
            </a:xfrm>
            <a:prstGeom prst="borderCallout2">
              <a:avLst>
                <a:gd name="adj1" fmla="val 32923"/>
                <a:gd name="adj2" fmla="val 103000"/>
                <a:gd name="adj3" fmla="val 14026"/>
                <a:gd name="adj4" fmla="val 124553"/>
                <a:gd name="adj5" fmla="val -74868"/>
                <a:gd name="adj6" fmla="val 25253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88" dirty="0"/>
                <a:t>297,000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642924" y="3441466"/>
              <a:ext cx="157942" cy="16625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7" name="Line Callout 2 16"/>
            <p:cNvSpPr/>
            <p:nvPr/>
          </p:nvSpPr>
          <p:spPr>
            <a:xfrm>
              <a:off x="1857187" y="3859010"/>
              <a:ext cx="1112518" cy="351905"/>
            </a:xfrm>
            <a:prstGeom prst="borderCallout2">
              <a:avLst>
                <a:gd name="adj1" fmla="val 32923"/>
                <a:gd name="adj2" fmla="val 103000"/>
                <a:gd name="adj3" fmla="val 16388"/>
                <a:gd name="adj4" fmla="val 118576"/>
                <a:gd name="adj5" fmla="val -93766"/>
                <a:gd name="adj6" fmla="val 3466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88" dirty="0"/>
                <a:t>350,000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6291317" y="3914646"/>
              <a:ext cx="157942" cy="16625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" name="Line Callout 2 18"/>
            <p:cNvSpPr/>
            <p:nvPr/>
          </p:nvSpPr>
          <p:spPr>
            <a:xfrm>
              <a:off x="9017169" y="4760013"/>
              <a:ext cx="1123602" cy="39901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87754"/>
                <a:gd name="adj6" fmla="val -23353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88" dirty="0"/>
                <a:t>171,000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5110910" y="2261709"/>
              <a:ext cx="157942" cy="16625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1" name="Line Callout 2 21"/>
            <p:cNvSpPr/>
            <p:nvPr/>
          </p:nvSpPr>
          <p:spPr>
            <a:xfrm>
              <a:off x="1857187" y="3295778"/>
              <a:ext cx="1112518" cy="351905"/>
            </a:xfrm>
            <a:prstGeom prst="borderCallout2">
              <a:avLst>
                <a:gd name="adj1" fmla="val 32923"/>
                <a:gd name="adj2" fmla="val 103000"/>
                <a:gd name="adj3" fmla="val 9301"/>
                <a:gd name="adj4" fmla="val 123059"/>
                <a:gd name="adj5" fmla="val -261483"/>
                <a:gd name="adj6" fmla="val 29961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88" dirty="0"/>
                <a:t>185,000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5938058" y="1829016"/>
              <a:ext cx="157942" cy="16625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3" name="Line Callout 2 23"/>
            <p:cNvSpPr/>
            <p:nvPr/>
          </p:nvSpPr>
          <p:spPr>
            <a:xfrm>
              <a:off x="1850953" y="2581942"/>
              <a:ext cx="1112518" cy="351905"/>
            </a:xfrm>
            <a:prstGeom prst="borderCallout2">
              <a:avLst>
                <a:gd name="adj1" fmla="val 32923"/>
                <a:gd name="adj2" fmla="val 103000"/>
                <a:gd name="adj3" fmla="val 11663"/>
                <a:gd name="adj4" fmla="val 123806"/>
                <a:gd name="adj5" fmla="val -192979"/>
                <a:gd name="adj6" fmla="val 3735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88" dirty="0"/>
                <a:t>134,000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6935586" y="2113989"/>
              <a:ext cx="157942" cy="16625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Line Callout 2 25"/>
            <p:cNvSpPr/>
            <p:nvPr/>
          </p:nvSpPr>
          <p:spPr>
            <a:xfrm>
              <a:off x="9022726" y="2214171"/>
              <a:ext cx="1112518" cy="351905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4002"/>
                <a:gd name="adj6" fmla="val -17934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88" dirty="0"/>
                <a:t>214,000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5521715" y="4419386"/>
              <a:ext cx="157942" cy="16625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7" name="Line Callout 2 27"/>
            <p:cNvSpPr/>
            <p:nvPr/>
          </p:nvSpPr>
          <p:spPr>
            <a:xfrm>
              <a:off x="1850953" y="4513588"/>
              <a:ext cx="1112518" cy="351905"/>
            </a:xfrm>
            <a:prstGeom prst="borderCallout2">
              <a:avLst>
                <a:gd name="adj1" fmla="val 32923"/>
                <a:gd name="adj2" fmla="val 103000"/>
                <a:gd name="adj3" fmla="val 25837"/>
                <a:gd name="adj4" fmla="val 119323"/>
                <a:gd name="adj5" fmla="val -6364"/>
                <a:gd name="adj6" fmla="val 3369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88"/>
                <a:t>289,000</a:t>
              </a:r>
              <a:endParaRPr lang="en-US" sz="788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1906406" y="5442954"/>
            <a:ext cx="1791837" cy="415692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r>
              <a:rPr lang="en-US" sz="78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Source: Georgia DOT Traffic Counts</a:t>
            </a:r>
          </a:p>
          <a:p>
            <a:r>
              <a:rPr lang="en-US" sz="78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2015 Average Annual Daily Traffic (AADT)</a:t>
            </a:r>
          </a:p>
          <a:p>
            <a:r>
              <a:rPr lang="en-US" sz="78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http://geocounts.com/gdot/</a:t>
            </a:r>
            <a:r>
              <a:rPr lang="en-US" sz="78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691510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</a:rPr>
              <a:t>How big data can Help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How to Leverage the Strength of All Available Data</a:t>
            </a:r>
          </a:p>
        </p:txBody>
      </p:sp>
    </p:spTree>
    <p:extLst>
      <p:ext uri="{BB962C8B-B14F-4D97-AF65-F5344CB8AC3E}">
        <p14:creationId xmlns:p14="http://schemas.microsoft.com/office/powerpoint/2010/main" val="3056826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7104" y="1009652"/>
            <a:ext cx="6629792" cy="33363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855878"/>
            <a:r>
              <a:rPr lang="en-US" sz="1700" kern="0" dirty="0">
                <a:solidFill>
                  <a:srgbClr val="FFFFFF"/>
                </a:solidFill>
              </a:rPr>
              <a:t>Mobile Location Contribution to Streetlytics Fusion Engine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16C2A8-60F1-4AFF-BA57-4BE21622ACAE}"/>
              </a:ext>
            </a:extLst>
          </p:cNvPr>
          <p:cNvSpPr/>
          <p:nvPr/>
        </p:nvSpPr>
        <p:spPr>
          <a:xfrm>
            <a:off x="0" y="0"/>
            <a:ext cx="9144000" cy="1714500"/>
          </a:xfrm>
          <a:prstGeom prst="rect">
            <a:avLst/>
          </a:prstGeom>
          <a:solidFill>
            <a:srgbClr val="132D3C"/>
          </a:solidFill>
          <a:ln>
            <a:solidFill>
              <a:srgbClr val="0F2C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FC2604-112E-4ABC-A560-8B3F4819743A}"/>
              </a:ext>
            </a:extLst>
          </p:cNvPr>
          <p:cNvSpPr txBox="1"/>
          <p:nvPr/>
        </p:nvSpPr>
        <p:spPr>
          <a:xfrm>
            <a:off x="1257104" y="225764"/>
            <a:ext cx="6629792" cy="130312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855878"/>
            <a:r>
              <a:rPr lang="en-US" sz="4000" kern="0" dirty="0">
                <a:solidFill>
                  <a:srgbClr val="FFFFFF"/>
                </a:solidFill>
                <a:latin typeface="+mj-lt"/>
              </a:rPr>
              <a:t>Mobile Location Contribution to Streetlytics Fusion Engine</a:t>
            </a:r>
          </a:p>
        </p:txBody>
      </p:sp>
    </p:spTree>
    <p:extLst>
      <p:ext uri="{BB962C8B-B14F-4D97-AF65-F5344CB8AC3E}">
        <p14:creationId xmlns:p14="http://schemas.microsoft.com/office/powerpoint/2010/main" val="2073716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05CE69-D888-4C63-8A29-AD48D37E8861}"/>
              </a:ext>
            </a:extLst>
          </p:cNvPr>
          <p:cNvSpPr/>
          <p:nvPr/>
        </p:nvSpPr>
        <p:spPr>
          <a:xfrm>
            <a:off x="0" y="0"/>
            <a:ext cx="9144000" cy="1714500"/>
          </a:xfrm>
          <a:prstGeom prst="rect">
            <a:avLst/>
          </a:prstGeom>
          <a:solidFill>
            <a:srgbClr val="132D3C"/>
          </a:solidFill>
          <a:ln>
            <a:solidFill>
              <a:srgbClr val="0F2C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47480" y="467124"/>
            <a:ext cx="6202609" cy="994172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Streetlytics Process</a:t>
            </a:r>
            <a:br>
              <a:rPr lang="en-US" b="1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</a:rPr>
              <a:t>From Data to Insights</a:t>
            </a:r>
            <a:endParaRPr lang="en-US" sz="25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548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</a:rPr>
              <a:t>What Can We Understand</a:t>
            </a:r>
          </a:p>
        </p:txBody>
      </p:sp>
    </p:spTree>
    <p:extLst>
      <p:ext uri="{BB962C8B-B14F-4D97-AF65-F5344CB8AC3E}">
        <p14:creationId xmlns:p14="http://schemas.microsoft.com/office/powerpoint/2010/main" val="1369278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A7A049-0A04-488C-932F-A1A321120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9766"/>
            <a:ext cx="9144000" cy="5118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500789-9AE4-47CF-9CB3-674B9ED79B51}"/>
              </a:ext>
            </a:extLst>
          </p:cNvPr>
          <p:cNvSpPr txBox="1"/>
          <p:nvPr/>
        </p:nvSpPr>
        <p:spPr>
          <a:xfrm>
            <a:off x="1257104" y="104466"/>
            <a:ext cx="6629792" cy="68757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855878"/>
            <a:r>
              <a:rPr lang="en-US" sz="4000" kern="0" dirty="0">
                <a:solidFill>
                  <a:srgbClr val="FFFFFF"/>
                </a:solidFill>
                <a:latin typeface="+mj-lt"/>
              </a:rPr>
              <a:t>Vehicular Volumes</a:t>
            </a:r>
          </a:p>
        </p:txBody>
      </p:sp>
    </p:spTree>
    <p:extLst>
      <p:ext uri="{BB962C8B-B14F-4D97-AF65-F5344CB8AC3E}">
        <p14:creationId xmlns:p14="http://schemas.microsoft.com/office/powerpoint/2010/main" val="4240854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500789-9AE4-47CF-9CB3-674B9ED79B51}"/>
              </a:ext>
            </a:extLst>
          </p:cNvPr>
          <p:cNvSpPr txBox="1"/>
          <p:nvPr/>
        </p:nvSpPr>
        <p:spPr>
          <a:xfrm>
            <a:off x="1257104" y="104466"/>
            <a:ext cx="6629792" cy="68757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855878"/>
            <a:r>
              <a:rPr lang="en-US" sz="4000" kern="0" dirty="0">
                <a:solidFill>
                  <a:srgbClr val="FFFFFF"/>
                </a:solidFill>
                <a:latin typeface="+mj-lt"/>
              </a:rPr>
              <a:t>Trip Patterns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A4A27-139D-4AB3-97A1-9CC2171D4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413"/>
            <a:ext cx="9144000" cy="464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17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reetlyt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769</Words>
  <Application>Microsoft Office PowerPoint</Application>
  <PresentationFormat>On-screen Show (4:3)</PresentationFormat>
  <Paragraphs>135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Trebuchet MS</vt:lpstr>
      <vt:lpstr>Office Theme</vt:lpstr>
      <vt:lpstr>Streetlytics</vt:lpstr>
      <vt:lpstr>October 18, 2017</vt:lpstr>
      <vt:lpstr>Introduction &amp; Context </vt:lpstr>
      <vt:lpstr>Historic Traffic Counts</vt:lpstr>
      <vt:lpstr>How big data can Help</vt:lpstr>
      <vt:lpstr>PowerPoint Presentation</vt:lpstr>
      <vt:lpstr>Streetlytics Process From Data to Insights</vt:lpstr>
      <vt:lpstr>What Can We Understand</vt:lpstr>
      <vt:lpstr>PowerPoint Presentation</vt:lpstr>
      <vt:lpstr>PowerPoint Presentation</vt:lpstr>
      <vt:lpstr>PowerPoint Presentation</vt:lpstr>
      <vt:lpstr>PowerPoint Presentation</vt:lpstr>
      <vt:lpstr>AM Trip Destinations</vt:lpstr>
      <vt:lpstr>AM Trip Destinations</vt:lpstr>
      <vt:lpstr>AM Trip Origins</vt:lpstr>
      <vt:lpstr>AM Trip Origins</vt:lpstr>
      <vt:lpstr>Who travels on I-85?</vt:lpstr>
      <vt:lpstr>The Impact: Traffic Congestion</vt:lpstr>
      <vt:lpstr>Transit Usage</vt:lpstr>
      <vt:lpstr>Transit Usage</vt:lpstr>
      <vt:lpstr>PowerPoint Presentation</vt:lpstr>
      <vt:lpstr>Examples of Responses</vt:lpstr>
      <vt:lpstr>Conclusion &amp; Lessons Learned</vt:lpstr>
    </vt:vector>
  </TitlesOfParts>
  <Company>Atlanta Regional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mpettit</dc:creator>
  <cp:lastModifiedBy>Rachel Roper</cp:lastModifiedBy>
  <cp:revision>59</cp:revision>
  <dcterms:created xsi:type="dcterms:W3CDTF">2012-04-02T14:09:06Z</dcterms:created>
  <dcterms:modified xsi:type="dcterms:W3CDTF">2017-10-12T15:08:03Z</dcterms:modified>
</cp:coreProperties>
</file>