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68" r:id="rId2"/>
    <p:sldId id="349" r:id="rId3"/>
    <p:sldId id="353" r:id="rId4"/>
    <p:sldId id="351" r:id="rId5"/>
    <p:sldId id="355" r:id="rId6"/>
    <p:sldId id="354" r:id="rId7"/>
    <p:sldId id="352" r:id="rId8"/>
    <p:sldId id="356" r:id="rId9"/>
    <p:sldId id="357" r:id="rId10"/>
    <p:sldId id="358" r:id="rId11"/>
    <p:sldId id="359" r:id="rId12"/>
    <p:sldId id="360" r:id="rId13"/>
    <p:sldId id="361" r:id="rId14"/>
    <p:sldId id="363" r:id="rId15"/>
    <p:sldId id="348" r:id="rId16"/>
  </p:sldIdLst>
  <p:sldSz cx="12192000" cy="6858000"/>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C1"/>
    <a:srgbClr val="FFE8A7"/>
    <a:srgbClr val="E2E2E2"/>
    <a:srgbClr val="FFF2CC"/>
    <a:srgbClr val="4ED6B2"/>
    <a:srgbClr val="13ADB5"/>
    <a:srgbClr val="29AF8C"/>
    <a:srgbClr val="307AA0"/>
    <a:srgbClr val="C9492C"/>
    <a:srgbClr val="A26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249" autoAdjust="0"/>
  </p:normalViewPr>
  <p:slideViewPr>
    <p:cSldViewPr snapToGrid="0">
      <p:cViewPr varScale="1">
        <p:scale>
          <a:sx n="48" d="100"/>
          <a:sy n="48" d="100"/>
        </p:scale>
        <p:origin x="1364" y="44"/>
      </p:cViewPr>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p:cViewPr varScale="1">
        <p:scale>
          <a:sx n="67" d="100"/>
          <a:sy n="67" d="100"/>
        </p:scale>
        <p:origin x="2419"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3248"/>
          </a:xfrm>
          <a:prstGeom prst="rect">
            <a:avLst/>
          </a:prstGeom>
        </p:spPr>
        <p:txBody>
          <a:bodyPr vert="horz" lIns="92382" tIns="46191" rIns="92382" bIns="46191" rtlCol="0"/>
          <a:lstStyle>
            <a:lvl1pPr algn="r">
              <a:defRPr sz="1200"/>
            </a:lvl1pPr>
          </a:lstStyle>
          <a:p>
            <a:fld id="{5D9FC490-684A-49BD-9C90-B7F158ADDFE2}" type="datetimeFigureOut">
              <a:rPr lang="en-US" smtClean="0"/>
              <a:t>10/17/2017</a:t>
            </a:fld>
            <a:endParaRPr lang="en-US"/>
          </a:p>
        </p:txBody>
      </p:sp>
      <p:sp>
        <p:nvSpPr>
          <p:cNvPr id="4" name="Footer Placeholder 3"/>
          <p:cNvSpPr>
            <a:spLocks noGrp="1"/>
          </p:cNvSpPr>
          <p:nvPr>
            <p:ph type="ftr" sz="quarter" idx="2"/>
          </p:nvPr>
        </p:nvSpPr>
        <p:spPr>
          <a:xfrm>
            <a:off x="0" y="8769653"/>
            <a:ext cx="3004820" cy="463247"/>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3247"/>
          </a:xfrm>
          <a:prstGeom prst="rect">
            <a:avLst/>
          </a:prstGeom>
        </p:spPr>
        <p:txBody>
          <a:bodyPr vert="horz" lIns="92382" tIns="46191" rIns="92382" bIns="46191" rtlCol="0" anchor="b"/>
          <a:lstStyle>
            <a:lvl1pPr algn="r">
              <a:defRPr sz="1200"/>
            </a:lvl1pPr>
          </a:lstStyle>
          <a:p>
            <a:fld id="{F74DE5E5-F38F-416E-BCBC-D62C0148D421}" type="slidenum">
              <a:rPr lang="en-US" smtClean="0"/>
              <a:t>‹#›</a:t>
            </a:fld>
            <a:endParaRPr lang="en-US"/>
          </a:p>
        </p:txBody>
      </p:sp>
    </p:spTree>
    <p:extLst>
      <p:ext uri="{BB962C8B-B14F-4D97-AF65-F5344CB8AC3E}">
        <p14:creationId xmlns:p14="http://schemas.microsoft.com/office/powerpoint/2010/main" val="2129187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3248"/>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3248"/>
          </a:xfrm>
          <a:prstGeom prst="rect">
            <a:avLst/>
          </a:prstGeom>
        </p:spPr>
        <p:txBody>
          <a:bodyPr vert="horz" lIns="92382" tIns="46191" rIns="92382" bIns="46191" rtlCol="0"/>
          <a:lstStyle>
            <a:lvl1pPr algn="r">
              <a:defRPr sz="1200"/>
            </a:lvl1pPr>
          </a:lstStyle>
          <a:p>
            <a:fld id="{B4DAA920-7CAF-48BE-9E07-471FB76F8704}" type="datetimeFigureOut">
              <a:rPr lang="en-US" smtClean="0"/>
              <a:t>10/17/2017</a:t>
            </a:fld>
            <a:endParaRPr lang="en-US"/>
          </a:p>
        </p:txBody>
      </p:sp>
      <p:sp>
        <p:nvSpPr>
          <p:cNvPr id="4" name="Slide Image Placeholder 3"/>
          <p:cNvSpPr>
            <a:spLocks noGrp="1" noRot="1" noChangeAspect="1"/>
          </p:cNvSpPr>
          <p:nvPr>
            <p:ph type="sldImg" idx="2"/>
          </p:nvPr>
        </p:nvSpPr>
        <p:spPr>
          <a:xfrm>
            <a:off x="696913" y="1154113"/>
            <a:ext cx="5540375" cy="3116262"/>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443333"/>
            <a:ext cx="5547360" cy="3635454"/>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3247"/>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3247"/>
          </a:xfrm>
          <a:prstGeom prst="rect">
            <a:avLst/>
          </a:prstGeom>
        </p:spPr>
        <p:txBody>
          <a:bodyPr vert="horz" lIns="92382" tIns="46191" rIns="92382" bIns="46191" rtlCol="0" anchor="b"/>
          <a:lstStyle>
            <a:lvl1pPr algn="r">
              <a:defRPr sz="1200"/>
            </a:lvl1pPr>
          </a:lstStyle>
          <a:p>
            <a:fld id="{880837EF-5F59-4405-900D-F86484FB183D}" type="slidenum">
              <a:rPr lang="en-US" smtClean="0"/>
              <a:t>‹#›</a:t>
            </a:fld>
            <a:endParaRPr lang="en-US"/>
          </a:p>
        </p:txBody>
      </p:sp>
    </p:spTree>
    <p:extLst>
      <p:ext uri="{BB962C8B-B14F-4D97-AF65-F5344CB8AC3E}">
        <p14:creationId xmlns:p14="http://schemas.microsoft.com/office/powerpoint/2010/main" val="1483094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t>1</a:t>
            </a:fld>
            <a:endParaRPr lang="en-US"/>
          </a:p>
        </p:txBody>
      </p:sp>
    </p:spTree>
    <p:extLst>
      <p:ext uri="{BB962C8B-B14F-4D97-AF65-F5344CB8AC3E}">
        <p14:creationId xmlns:p14="http://schemas.microsoft.com/office/powerpoint/2010/main" val="201646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In discussing the </a:t>
            </a:r>
            <a:r>
              <a:rPr lang="en-US" sz="1200" kern="1200" baseline="0" dirty="0" smtClean="0">
                <a:solidFill>
                  <a:schemeClr val="tx1"/>
                </a:solidFill>
                <a:effectLst/>
                <a:latin typeface="+mn-lt"/>
                <a:ea typeface="+mn-ea"/>
                <a:cs typeface="+mn-cs"/>
              </a:rPr>
              <a:t>different metrics for the various performance measurement topics, it’s important to note a distinction in scale of applicability:</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these metrics are only measurable and relevant at the individual corridor scale and are thus only useful in evaluating/comparing individual projects (green)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them are only measurable at community wide scale and are thus only useful in evaluating the efficacy of the transportation system overall (gold)</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 metrics are scalable and are applicable/useful in comparing individual projects AND in evaluating the performance of the </a:t>
            </a:r>
            <a:r>
              <a:rPr lang="en-US" sz="1200" kern="1200" baseline="0" dirty="0" err="1" smtClean="0">
                <a:solidFill>
                  <a:schemeClr val="tx1"/>
                </a:solidFill>
                <a:effectLst/>
                <a:latin typeface="+mn-lt"/>
                <a:ea typeface="+mn-ea"/>
                <a:cs typeface="+mn-cs"/>
              </a:rPr>
              <a:t>transpo</a:t>
            </a:r>
            <a:r>
              <a:rPr lang="en-US" sz="1200" kern="1200" baseline="0" dirty="0" smtClean="0">
                <a:solidFill>
                  <a:schemeClr val="tx1"/>
                </a:solidFill>
                <a:effectLst/>
                <a:latin typeface="+mn-lt"/>
                <a:ea typeface="+mn-ea"/>
                <a:cs typeface="+mn-cs"/>
              </a:rPr>
              <a:t> system overall (dark blue)</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0869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I alluded</a:t>
            </a:r>
            <a:r>
              <a:rPr lang="en-US" sz="1200" kern="1200" baseline="0" dirty="0" smtClean="0">
                <a:solidFill>
                  <a:schemeClr val="tx1"/>
                </a:solidFill>
                <a:effectLst/>
                <a:latin typeface="+mn-lt"/>
                <a:ea typeface="+mn-ea"/>
                <a:cs typeface="+mn-cs"/>
              </a:rPr>
              <a:t> earlier to our MPO’s focus on non-vehicular modes.  Last year at this event, I presented the first phase of our Strategic Plan for Active Mobility, our Bicycle Mobility Plan.  That work has been identified as a national best practice and implementation is well underway; I’d welcome the chance to visit with any of you about that work after this session, but I mention it now b/c I want to share a discrete tool that we’ve set up to foster accountability and transparency in our evaluation of that program.  We report the data for all of our bicycle mobility related performance metrics—which are part of our larger performance-based framework– through a story map that is available through our program website.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You can see from these screen grabs that we report 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kern="1200" baseline="0" dirty="0" smtClean="0">
                <a:solidFill>
                  <a:schemeClr val="tx1"/>
                </a:solidFill>
                <a:effectLst/>
                <a:latin typeface="+mn-lt"/>
                <a:ea typeface="+mn-ea"/>
                <a:cs typeface="+mn-cs"/>
              </a:rPr>
              <a:t>the status of infrastructure</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kern="1200" baseline="0" dirty="0" smtClean="0">
                <a:solidFill>
                  <a:schemeClr val="tx1"/>
                </a:solidFill>
                <a:effectLst/>
                <a:latin typeface="+mn-lt"/>
                <a:ea typeface="+mn-ea"/>
                <a:cs typeface="+mn-cs"/>
              </a:rPr>
              <a:t>trends in bike demand (as measured through bicycle counts)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kern="1200" baseline="0" dirty="0" smtClean="0">
                <a:solidFill>
                  <a:schemeClr val="tx1"/>
                </a:solidFill>
                <a:effectLst/>
                <a:latin typeface="+mn-lt"/>
                <a:ea typeface="+mn-ea"/>
                <a:cs typeface="+mn-cs"/>
              </a:rPr>
              <a:t>rider experience (per a community survey that we plan to repeat every 3 years or so).</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kern="1200" baseline="0" dirty="0" smtClean="0">
                <a:solidFill>
                  <a:schemeClr val="tx1"/>
                </a:solidFill>
                <a:effectLst/>
                <a:latin typeface="+mn-lt"/>
                <a:ea typeface="+mn-ea"/>
                <a:cs typeface="+mn-cs"/>
              </a:rPr>
              <a:t>trends in safety metrics </a:t>
            </a: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7065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Pilot</a:t>
            </a:r>
            <a:r>
              <a:rPr lang="en-US" sz="1200" kern="1200" baseline="0" dirty="0" smtClean="0">
                <a:solidFill>
                  <a:schemeClr val="tx1"/>
                </a:solidFill>
                <a:effectLst/>
                <a:latin typeface="+mn-lt"/>
                <a:ea typeface="+mn-ea"/>
                <a:cs typeface="+mn-cs"/>
              </a:rPr>
              <a:t> application: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All projects in MTP were scored for all metrics; no weighting factors or multipliers except for one: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&gt; Volume to design capacity ratio: multiplied by 100 to make scale of data ranges commensurate with metrics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Yes/no binary metrics scored with 25 for yes, 0 for no, which translates into a meaningful, but not overly influential, value.  ** This value is infinitely </a:t>
            </a:r>
            <a:r>
              <a:rPr lang="en-US" sz="1200" kern="1200" baseline="0" dirty="0" err="1" smtClean="0">
                <a:solidFill>
                  <a:schemeClr val="tx1"/>
                </a:solidFill>
                <a:effectLst/>
                <a:latin typeface="+mn-lt"/>
                <a:ea typeface="+mn-ea"/>
                <a:cs typeface="+mn-cs"/>
              </a:rPr>
              <a:t>cusomizable</a:t>
            </a: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Obviously units are highly variable for different metrics; units are irrelevant.  All metric scores for a given project added to yield composite score and afford apples to apples comparison</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10600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02522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Entire</a:t>
            </a:r>
            <a:r>
              <a:rPr lang="en-US" sz="1200" kern="1200" baseline="0" dirty="0" smtClean="0">
                <a:solidFill>
                  <a:schemeClr val="tx1"/>
                </a:solidFill>
                <a:effectLst/>
                <a:latin typeface="+mn-lt"/>
                <a:ea typeface="+mn-ea"/>
                <a:cs typeface="+mn-cs"/>
              </a:rPr>
              <a:t> performance-based planning framework lives is embedded in our Congestion Management Process.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We’ve learned the hard way that (from FHWA feedback) that this is an unconventional way to approach the CMP, but our justification for this is straightforward and goes something like this: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200" kern="1200" baseline="0" dirty="0" smtClean="0">
                <a:solidFill>
                  <a:schemeClr val="tx1"/>
                </a:solidFill>
                <a:effectLst/>
                <a:latin typeface="+mn-lt"/>
                <a:ea typeface="+mn-ea"/>
                <a:cs typeface="+mn-cs"/>
              </a:rPr>
              <a:t>As a region, recurring congestion is not the principal determinant of how we prioritize capital investments in transportation.  In other words, for our MPO, the “desired outcomes” referenced in this quote from FHWA aren’t explicitly related to congestion.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  We have 6 metrics in our performance-based planning framework that address congestion explicitly, and thus we have a data basis for this decision (that recurring congestion is not our biggest issue)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3.  As such, we’ve made the decision to address congestion (recurring and non-recurring) implicitly—although still directly– in the context of broader mobility and efficiency objectives under the following premise: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effectLst/>
                <a:latin typeface="Calibri" panose="020F0502020204030204" pitchFamily="34" charset="0"/>
                <a:ea typeface="Calibri" panose="020F0502020204030204" pitchFamily="34" charset="0"/>
                <a:cs typeface="Calibri" panose="020F0502020204030204" pitchFamily="34" charset="0"/>
              </a:rPr>
              <a:t>In so much as congestion is a function of inefficiency in the transportation system, all of the activities undertaken by an MPO to enhance transportation efficiency—from travel demand management to capacity projects—are congestion management strategies and fall under the CMP.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effectLst/>
                <a:latin typeface="Calibri" panose="020F0502020204030204" pitchFamily="34" charset="0"/>
                <a:ea typeface="Calibri" panose="020F0502020204030204" pitchFamily="34" charset="0"/>
                <a:cs typeface="Calibri" panose="020F0502020204030204" pitchFamily="34" charset="0"/>
              </a:rPr>
              <a:t>4. The</a:t>
            </a:r>
            <a:r>
              <a:rPr lang="en-US" sz="1200" baseline="0" dirty="0" smtClean="0">
                <a:effectLst/>
                <a:latin typeface="Calibri" panose="020F0502020204030204" pitchFamily="34" charset="0"/>
                <a:ea typeface="Calibri" panose="020F0502020204030204" pitchFamily="34" charset="0"/>
                <a:cs typeface="Calibri" panose="020F0502020204030204" pitchFamily="34" charset="0"/>
              </a:rPr>
              <a:t> objectives that we’ve defined for our regional transportation system (as required by the CMP) correlate to the 4 goal areas that highest tier of organization for our performance-based planning framework, and thus the performance measurement topics and associated performance metrics are our means of evaluating progress toward these regional objectives</a:t>
            </a: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43670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1827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335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Urbanized areas  about 325K</a:t>
            </a: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92425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smtClean="0">
                <a:solidFill>
                  <a:schemeClr val="tx1"/>
                </a:solidFill>
                <a:effectLst/>
                <a:latin typeface="+mn-lt"/>
                <a:ea typeface="+mn-ea"/>
                <a:cs typeface="+mn-cs"/>
              </a:rPr>
              <a:t>In short, we are a small TMA with relatively few jurisdiction who have a </a:t>
            </a:r>
            <a:r>
              <a:rPr lang="en-US" sz="1400" kern="1200" dirty="0" smtClean="0">
                <a:solidFill>
                  <a:schemeClr val="tx1"/>
                </a:solidFill>
                <a:effectLst/>
                <a:latin typeface="+mn-lt"/>
                <a:ea typeface="+mn-ea"/>
                <a:cs typeface="+mn-cs"/>
              </a:rPr>
              <a:t>historically </a:t>
            </a:r>
            <a:r>
              <a:rPr lang="en-US" sz="1400" kern="1200" dirty="0" smtClean="0">
                <a:solidFill>
                  <a:schemeClr val="tx1"/>
                </a:solidFill>
                <a:effectLst/>
                <a:latin typeface="+mn-lt"/>
                <a:ea typeface="+mn-ea"/>
                <a:cs typeface="+mn-cs"/>
              </a:rPr>
              <a:t>been very congenial</a:t>
            </a:r>
            <a:r>
              <a:rPr lang="en-US" sz="1400" kern="1200" baseline="0" dirty="0" smtClean="0">
                <a:solidFill>
                  <a:schemeClr val="tx1"/>
                </a:solidFill>
                <a:effectLst/>
                <a:latin typeface="+mn-lt"/>
                <a:ea typeface="+mn-ea"/>
                <a:cs typeface="+mn-cs"/>
              </a:rPr>
              <a:t> and </a:t>
            </a:r>
            <a:r>
              <a:rPr lang="en-US" sz="1400" kern="1200" dirty="0" smtClean="0">
                <a:solidFill>
                  <a:schemeClr val="tx1"/>
                </a:solidFill>
                <a:effectLst/>
                <a:latin typeface="+mn-lt"/>
                <a:ea typeface="+mn-ea"/>
                <a:cs typeface="+mn-cs"/>
              </a:rPr>
              <a:t>made decisions about</a:t>
            </a:r>
            <a:r>
              <a:rPr lang="en-US" sz="1400" kern="1200" baseline="0" dirty="0" smtClean="0">
                <a:solidFill>
                  <a:schemeClr val="tx1"/>
                </a:solidFill>
                <a:effectLst/>
                <a:latin typeface="+mn-lt"/>
                <a:ea typeface="+mn-ea"/>
                <a:cs typeface="+mn-cs"/>
              </a:rPr>
              <a:t> prioritizing capital expenditures collaboratively, albeit in a rather reactionary and subjective way.  Bottom line is that the system wasn’t broken and no one was particularly looking to fix anything.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smtClean="0">
                <a:solidFill>
                  <a:schemeClr val="tx1"/>
                </a:solidFill>
                <a:effectLst/>
                <a:latin typeface="+mn-lt"/>
                <a:ea typeface="+mn-ea"/>
                <a:cs typeface="+mn-cs"/>
              </a:rPr>
              <a:t>This is the context onto which was overlain the fed/state requirements for a performance basis for planning was overlain. . .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smtClean="0">
                <a:solidFill>
                  <a:schemeClr val="tx1"/>
                </a:solidFill>
                <a:effectLst/>
                <a:latin typeface="+mn-lt"/>
                <a:ea typeface="+mn-ea"/>
                <a:cs typeface="+mn-cs"/>
              </a:rPr>
              <a:t/>
            </a:r>
            <a:br>
              <a:rPr lang="en-US" sz="1400" kern="1200" baseline="0" dirty="0" smtClean="0">
                <a:solidFill>
                  <a:schemeClr val="tx1"/>
                </a:solidFill>
                <a:effectLst/>
                <a:latin typeface="+mn-lt"/>
                <a:ea typeface="+mn-ea"/>
                <a:cs typeface="+mn-cs"/>
              </a:rPr>
            </a:b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1093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smtClean="0">
                <a:solidFill>
                  <a:schemeClr val="tx1"/>
                </a:solidFill>
                <a:effectLst/>
                <a:latin typeface="+mn-lt"/>
                <a:ea typeface="+mn-ea"/>
                <a:cs typeface="+mn-cs"/>
              </a:rPr>
              <a:t>Anyone here from</a:t>
            </a:r>
            <a:r>
              <a:rPr lang="en-US" sz="1400" kern="1200" baseline="0" dirty="0" smtClean="0">
                <a:solidFill>
                  <a:schemeClr val="tx1"/>
                </a:solidFill>
                <a:effectLst/>
                <a:latin typeface="+mn-lt"/>
                <a:ea typeface="+mn-ea"/>
                <a:cs typeface="+mn-cs"/>
              </a:rPr>
              <a:t> the TX Legislature?  In their infinite wisdom, our state legislature passed a bill adding another layer to the MPO planning framework, because everyone knows that best way to fix inefficiency and budget shortfalls is more process.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smtClean="0">
                <a:solidFill>
                  <a:schemeClr val="tx1"/>
                </a:solidFill>
                <a:effectLst/>
                <a:latin typeface="+mn-lt"/>
                <a:ea typeface="+mn-ea"/>
                <a:cs typeface="+mn-cs"/>
              </a:rPr>
              <a:t>As it turns out, HB 20 proved to be the cover that I needed to justify “fixing” a system that wasn’t broken, and it forced us to undertake a very long, hard look at the dusty laundry list of projects that was our MTP.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smtClean="0">
                <a:solidFill>
                  <a:schemeClr val="tx1"/>
                </a:solidFill>
                <a:effectLst/>
                <a:latin typeface="+mn-lt"/>
                <a:ea typeface="+mn-ea"/>
                <a:cs typeface="+mn-cs"/>
              </a:rPr>
              <a:t>What’s more, admittedly, the requisite 10-year plan has proven to be a very practical scale over which to plan transportation projects b/c it dovetails with the state’s 10-year Unified Transportation Program . . .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smtClean="0">
                <a:solidFill>
                  <a:schemeClr val="tx1"/>
                </a:solidFill>
                <a:effectLst/>
                <a:latin typeface="+mn-lt"/>
                <a:ea typeface="+mn-ea"/>
                <a:cs typeface="+mn-cs"/>
              </a:rPr>
              <a:t/>
            </a:r>
            <a:br>
              <a:rPr lang="en-US" sz="1400" kern="1200" baseline="0" dirty="0" smtClean="0">
                <a:solidFill>
                  <a:schemeClr val="tx1"/>
                </a:solidFill>
                <a:effectLst/>
                <a:latin typeface="+mn-lt"/>
                <a:ea typeface="+mn-ea"/>
                <a:cs typeface="+mn-cs"/>
              </a:rPr>
            </a:br>
            <a:endParaRPr lang="en-US" sz="14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0687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smtClean="0">
                <a:solidFill>
                  <a:schemeClr val="tx1"/>
                </a:solidFill>
                <a:effectLst/>
                <a:latin typeface="Arial" panose="020B0604020202020204" pitchFamily="34" charset="0"/>
                <a:ea typeface="+mn-ea"/>
                <a:cs typeface="Arial" panose="020B0604020202020204" pitchFamily="34" charset="0"/>
              </a:rPr>
              <a:t>Internally, our ambition in proactively</a:t>
            </a:r>
            <a:r>
              <a:rPr lang="en-US" sz="1800" kern="1200" baseline="0" dirty="0" smtClean="0">
                <a:solidFill>
                  <a:schemeClr val="tx1"/>
                </a:solidFill>
                <a:effectLst/>
                <a:latin typeface="Arial" panose="020B0604020202020204" pitchFamily="34" charset="0"/>
                <a:ea typeface="+mn-ea"/>
                <a:cs typeface="Arial" panose="020B0604020202020204" pitchFamily="34" charset="0"/>
              </a:rPr>
              <a:t> defining a performance-based planning framework </a:t>
            </a:r>
            <a:r>
              <a:rPr lang="en-US" sz="1800" kern="1200" dirty="0" smtClean="0">
                <a:solidFill>
                  <a:schemeClr val="tx1"/>
                </a:solidFill>
                <a:effectLst/>
                <a:latin typeface="Arial" panose="020B0604020202020204" pitchFamily="34" charset="0"/>
                <a:ea typeface="+mn-ea"/>
                <a:cs typeface="Arial" panose="020B0604020202020204" pitchFamily="34" charset="0"/>
              </a:rPr>
              <a:t>was twofold: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smtClean="0">
              <a:solidFill>
                <a:schemeClr val="tx1"/>
              </a:solidFill>
              <a:effectLst/>
              <a:latin typeface="Arial" panose="020B0604020202020204" pitchFamily="34" charset="0"/>
              <a:ea typeface="+mn-ea"/>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UcPeriod"/>
              <a:tabLst/>
              <a:defRPr/>
            </a:pPr>
            <a:r>
              <a:rPr lang="en-US" sz="1800" kern="1200" baseline="0" dirty="0" smtClean="0">
                <a:solidFill>
                  <a:schemeClr val="tx1"/>
                </a:solidFill>
                <a:effectLst/>
                <a:latin typeface="Arial" panose="020B0604020202020204" pitchFamily="34" charset="0"/>
                <a:ea typeface="+mn-ea"/>
                <a:cs typeface="Arial" panose="020B0604020202020204" pitchFamily="34" charset="0"/>
              </a:rPr>
              <a:t>Create a framework that was flexible and customizable enough not to undermine the spirit of regional collaboration or preclude the opportunity for local on-the-ground knowledge to influence decisions about funding allocations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baseline="0" dirty="0" smtClean="0">
                <a:solidFill>
                  <a:schemeClr val="tx1"/>
                </a:solidFill>
                <a:effectLst/>
                <a:latin typeface="Arial" panose="020B0604020202020204" pitchFamily="34" charset="0"/>
                <a:ea typeface="+mn-ea"/>
                <a:cs typeface="Arial" panose="020B0604020202020204" pitchFamily="34" charset="0"/>
              </a:rPr>
              <a:t>B.    Reflect—and </a:t>
            </a:r>
            <a:r>
              <a:rPr lang="en-US" sz="1800" kern="1200" baseline="0" dirty="0" smtClean="0">
                <a:solidFill>
                  <a:schemeClr val="tx1"/>
                </a:solidFill>
                <a:effectLst/>
                <a:latin typeface="Arial" panose="020B0604020202020204" pitchFamily="34" charset="0"/>
                <a:ea typeface="+mn-ea"/>
                <a:cs typeface="Arial" panose="020B0604020202020204" pitchFamily="34" charset="0"/>
              </a:rPr>
              <a:t>codify– the philosophical principals that motivate and guide us at the staff level and have been IMPLICITLY—although not necessarily EXPLICITYLY-- established at the Policy Board level, such as a commitment to fostering multi-modalism, particularly active modes of mobility and a commitment to exhausting non-capacity interventions before considering capacity projects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dirty="0" smtClean="0">
                <a:solidFill>
                  <a:schemeClr val="tx1"/>
                </a:solidFill>
                <a:effectLst/>
                <a:latin typeface="+mn-lt"/>
                <a:ea typeface="+mn-ea"/>
                <a:cs typeface="+mn-cs"/>
              </a:rPr>
              <a:t>4</a:t>
            </a:r>
            <a:r>
              <a:rPr lang="en-US" sz="1200" kern="1200" baseline="0" dirty="0" smtClean="0">
                <a:solidFill>
                  <a:schemeClr val="tx1"/>
                </a:solidFill>
                <a:effectLst/>
                <a:latin typeface="+mn-lt"/>
                <a:ea typeface="+mn-ea"/>
                <a:cs typeface="+mn-cs"/>
              </a:rPr>
              <a:t> Goal Areas, 8 Performance Measurement Topics, 60 Performance Metrics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Master matrix includes </a:t>
            </a:r>
            <a:r>
              <a:rPr lang="en-US" sz="1200" b="1" kern="1200" baseline="0" dirty="0" smtClean="0">
                <a:solidFill>
                  <a:schemeClr val="tx1"/>
                </a:solidFill>
                <a:effectLst/>
                <a:latin typeface="+mn-lt"/>
                <a:ea typeface="+mn-ea"/>
                <a:cs typeface="+mn-cs"/>
              </a:rPr>
              <a:t>definition, Data Source, and Scoring Methodology </a:t>
            </a:r>
            <a:r>
              <a:rPr lang="en-US" sz="1200" kern="1200" baseline="0" dirty="0" smtClean="0">
                <a:solidFill>
                  <a:schemeClr val="tx1"/>
                </a:solidFill>
                <a:effectLst/>
                <a:latin typeface="+mn-lt"/>
                <a:ea typeface="+mn-ea"/>
                <a:cs typeface="+mn-cs"/>
              </a:rPr>
              <a:t>for all metrics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Infinitely customizable in terms of ability to weight metrics and/or compare only a subset of metrics/performance measurement topics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All metrics pass the sniff test, i.e. data are available without unreasonable process or assumptions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00798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318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In discussing the </a:t>
            </a:r>
            <a:r>
              <a:rPr lang="en-US" sz="1200" kern="1200" baseline="0" dirty="0" smtClean="0">
                <a:solidFill>
                  <a:schemeClr val="tx1"/>
                </a:solidFill>
                <a:effectLst/>
                <a:latin typeface="+mn-lt"/>
                <a:ea typeface="+mn-ea"/>
                <a:cs typeface="+mn-cs"/>
              </a:rPr>
              <a:t>different metrics for the various performance measurement topics, it’s important to note a distinction in scale of applicability:</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these metrics are only measurable and relevant at the individual corridor scale and are thus only useful in evaluating/comparing individual projects (green)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them are only measurable at community wide scale and are thus only useful in evaluating the efficacy of the transportation system overall (gold)</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kern="1200" baseline="0" dirty="0" smtClean="0">
                <a:solidFill>
                  <a:schemeClr val="tx1"/>
                </a:solidFill>
                <a:effectLst/>
                <a:latin typeface="+mn-lt"/>
                <a:ea typeface="+mn-ea"/>
                <a:cs typeface="+mn-cs"/>
              </a:rPr>
              <a:t>Some of the metrics are scalable and are applicable/useful in comparing individual projects AND in </a:t>
            </a:r>
            <a:r>
              <a:rPr lang="en-US" sz="1200" kern="1200" baseline="0" dirty="0" smtClean="0">
                <a:solidFill>
                  <a:schemeClr val="tx1"/>
                </a:solidFill>
                <a:effectLst/>
                <a:latin typeface="+mn-lt"/>
                <a:ea typeface="+mn-ea"/>
                <a:cs typeface="+mn-cs"/>
              </a:rPr>
              <a:t>evaluating the performance of the </a:t>
            </a:r>
            <a:r>
              <a:rPr lang="en-US" sz="1200" kern="1200" baseline="0" dirty="0" err="1" smtClean="0">
                <a:solidFill>
                  <a:schemeClr val="tx1"/>
                </a:solidFill>
                <a:effectLst/>
                <a:latin typeface="+mn-lt"/>
                <a:ea typeface="+mn-ea"/>
                <a:cs typeface="+mn-cs"/>
              </a:rPr>
              <a:t>transpo</a:t>
            </a:r>
            <a:r>
              <a:rPr lang="en-US" sz="1200" kern="1200" baseline="0" dirty="0" smtClean="0">
                <a:solidFill>
                  <a:schemeClr val="tx1"/>
                </a:solidFill>
                <a:effectLst/>
                <a:latin typeface="+mn-lt"/>
                <a:ea typeface="+mn-ea"/>
                <a:cs typeface="+mn-cs"/>
              </a:rPr>
              <a:t> system overall (dark blue)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593245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discussing the different metrics for the various performance measurement topics, it’s important to note a distinction in scale of applicability: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of these metrics are only measurable and relevant at the individual corridor scale and are thus only useful in evaluating/comparing individual projects (green)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of them are only measurable at community wide scale and are thus only useful in evaluating the efficacy of the transportation system overall (gold)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of the metrics are scalable and are applicable/useful in comparing individual projects AND in evaluating the performance of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transpo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system overall (dark blue)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0837EF-5F59-4405-900D-F86484FB18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6795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E803AFB-8685-46FA-8332-2C72543CB728}"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178646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03AFB-8685-46FA-8332-2C72543CB728}"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379125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03AFB-8685-46FA-8332-2C72543CB728}"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395626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803AFB-8685-46FA-8332-2C72543CB728}"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96418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803AFB-8685-46FA-8332-2C72543CB728}"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160980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803AFB-8685-46FA-8332-2C72543CB728}"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01319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803AFB-8685-46FA-8332-2C72543CB728}" type="datetimeFigureOut">
              <a:rPr lang="en-US" smtClean="0"/>
              <a:t>10/17/2017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383484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E803AFB-8685-46FA-8332-2C72543CB728}" type="datetimeFigureOut">
              <a:rPr lang="en-US" smtClean="0"/>
              <a:t>10/17/2017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54647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03AFB-8685-46FA-8332-2C72543CB728}" type="datetimeFigureOut">
              <a:rPr lang="en-US" smtClean="0"/>
              <a:t>10/17/2017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90467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03AFB-8685-46FA-8332-2C72543CB728}"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04197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03AFB-8685-46FA-8332-2C72543CB728}"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25C4A-059E-4394-A35D-C4EF2E7FCC27}" type="slidenum">
              <a:rPr lang="en-US" smtClean="0"/>
              <a:t>‹#›</a:t>
            </a:fld>
            <a:endParaRPr lang="en-US"/>
          </a:p>
        </p:txBody>
      </p:sp>
    </p:spTree>
    <p:extLst>
      <p:ext uri="{BB962C8B-B14F-4D97-AF65-F5344CB8AC3E}">
        <p14:creationId xmlns:p14="http://schemas.microsoft.com/office/powerpoint/2010/main" val="23374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03AFB-8685-46FA-8332-2C72543CB728}" type="datetimeFigureOut">
              <a:rPr lang="en-US" smtClean="0"/>
              <a:t>10/17/2017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5C4A-059E-4394-A35D-C4EF2E7FCC27}" type="slidenum">
              <a:rPr lang="en-US" smtClean="0"/>
              <a:t>‹#›</a:t>
            </a:fld>
            <a:endParaRPr lang="en-US"/>
          </a:p>
        </p:txBody>
      </p:sp>
    </p:spTree>
    <p:extLst>
      <p:ext uri="{BB962C8B-B14F-4D97-AF65-F5344CB8AC3E}">
        <p14:creationId xmlns:p14="http://schemas.microsoft.com/office/powerpoint/2010/main" val="38457763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9" name="TextBox 8"/>
          <p:cNvSpPr txBox="1"/>
          <p:nvPr/>
        </p:nvSpPr>
        <p:spPr>
          <a:xfrm>
            <a:off x="1936785" y="2025926"/>
            <a:ext cx="8344929" cy="1692771"/>
          </a:xfrm>
          <a:prstGeom prst="rect">
            <a:avLst/>
          </a:prstGeom>
          <a:noFill/>
        </p:spPr>
        <p:txBody>
          <a:bodyPr wrap="square" rtlCol="0">
            <a:spAutoFit/>
          </a:bodyPr>
          <a:lstStyle/>
          <a:p>
            <a:pPr algn="ctr"/>
            <a:endParaRPr lang="en-US" sz="3600" dirty="0" smtClean="0">
              <a:solidFill>
                <a:schemeClr val="bg1"/>
              </a:solidFill>
              <a:cs typeface="Arial" panose="020B0604020202020204" pitchFamily="34" charset="0"/>
            </a:endParaRPr>
          </a:p>
          <a:p>
            <a:pPr algn="ctr"/>
            <a:r>
              <a:rPr lang="en-US" sz="3600" dirty="0" smtClean="0">
                <a:effectLst>
                  <a:outerShdw blurRad="38100" dist="38100" dir="2700000" algn="tl">
                    <a:srgbClr val="000000">
                      <a:alpha val="43137"/>
                    </a:srgbClr>
                  </a:outerShdw>
                </a:effectLst>
                <a:cs typeface="Arial" panose="020B0604020202020204" pitchFamily="34" charset="0"/>
              </a:rPr>
              <a:t>AMPO – Performance Panel I</a:t>
            </a:r>
          </a:p>
          <a:p>
            <a:pPr algn="ctr"/>
            <a:r>
              <a:rPr lang="en-US" sz="3200" dirty="0" smtClean="0">
                <a:effectLst>
                  <a:outerShdw blurRad="38100" dist="38100" dir="2700000" algn="tl">
                    <a:srgbClr val="000000">
                      <a:alpha val="43137"/>
                    </a:srgbClr>
                  </a:outerShdw>
                </a:effectLst>
                <a:cs typeface="Arial" panose="020B0604020202020204" pitchFamily="34" charset="0"/>
              </a:rPr>
              <a:t>October 18, 2017</a:t>
            </a:r>
          </a:p>
        </p:txBody>
      </p:sp>
      <p:sp>
        <p:nvSpPr>
          <p:cNvPr id="10" name="TextBox 9"/>
          <p:cNvSpPr txBox="1"/>
          <p:nvPr/>
        </p:nvSpPr>
        <p:spPr>
          <a:xfrm>
            <a:off x="2197046" y="3966254"/>
            <a:ext cx="8179974" cy="1384995"/>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cs typeface="Arial" panose="020B0604020202020204" pitchFamily="34" charset="0"/>
              </a:rPr>
              <a:t>Jeff Pollack</a:t>
            </a:r>
            <a:r>
              <a:rPr lang="en-US" sz="2800" dirty="0" smtClean="0">
                <a:effectLst>
                  <a:outerShdw blurRad="38100" dist="38100" dir="2700000" algn="tl">
                    <a:srgbClr val="000000">
                      <a:alpha val="43137"/>
                    </a:srgbClr>
                  </a:outerShdw>
                </a:effectLst>
                <a:cs typeface="Arial" panose="020B0604020202020204" pitchFamily="34" charset="0"/>
              </a:rPr>
              <a:t>, AICP, ENV SP </a:t>
            </a:r>
            <a:endParaRPr lang="en-US" sz="2800" dirty="0">
              <a:effectLst>
                <a:outerShdw blurRad="38100" dist="38100" dir="2700000" algn="tl">
                  <a:srgbClr val="000000">
                    <a:alpha val="43137"/>
                  </a:srgbClr>
                </a:outerShdw>
              </a:effectLst>
              <a:cs typeface="Arial" panose="020B0604020202020204" pitchFamily="34" charset="0"/>
            </a:endParaRPr>
          </a:p>
          <a:p>
            <a:pPr algn="ctr"/>
            <a:r>
              <a:rPr lang="en-US" sz="2800" dirty="0" smtClean="0">
                <a:effectLst>
                  <a:outerShdw blurRad="38100" dist="38100" dir="2700000" algn="tl">
                    <a:srgbClr val="000000">
                      <a:alpha val="43137"/>
                    </a:srgbClr>
                  </a:outerShdw>
                </a:effectLst>
                <a:cs typeface="Arial" panose="020B0604020202020204" pitchFamily="34" charset="0"/>
              </a:rPr>
              <a:t>Transportation Planning Director, Corpus Christi MPO</a:t>
            </a:r>
          </a:p>
          <a:p>
            <a:r>
              <a:rPr lang="en-US" sz="2800" b="1" dirty="0" smtClean="0">
                <a:solidFill>
                  <a:schemeClr val="bg1"/>
                </a:solidFill>
                <a:cs typeface="Arial" panose="020B0604020202020204" pitchFamily="34" charset="0"/>
              </a:rPr>
              <a:t> </a:t>
            </a:r>
            <a:endParaRPr lang="en-US" sz="2800" dirty="0">
              <a:solidFill>
                <a:schemeClr val="bg1"/>
              </a:solidFill>
              <a:cs typeface="Arial" panose="020B0604020202020204" pitchFamily="34" charset="0"/>
            </a:endParaRPr>
          </a:p>
        </p:txBody>
      </p:sp>
      <p:sp>
        <p:nvSpPr>
          <p:cNvPr id="3" name="TextBox 2"/>
          <p:cNvSpPr txBox="1"/>
          <p:nvPr/>
        </p:nvSpPr>
        <p:spPr>
          <a:xfrm>
            <a:off x="166468" y="671709"/>
            <a:ext cx="11885561" cy="1354217"/>
          </a:xfrm>
          <a:prstGeom prst="rect">
            <a:avLst/>
          </a:prstGeom>
          <a:noFill/>
        </p:spPr>
        <p:txBody>
          <a:bodyPr wrap="none" rtlCol="0">
            <a:spAutoFit/>
          </a:bodyPr>
          <a:lstStyle/>
          <a:p>
            <a:pPr algn="ctr"/>
            <a:r>
              <a:rPr lang="en-US" sz="4400" b="1" dirty="0" smtClean="0">
                <a:solidFill>
                  <a:schemeClr val="accent1">
                    <a:lumMod val="40000"/>
                    <a:lumOff val="60000"/>
                  </a:schemeClr>
                </a:solidFill>
                <a:effectLst>
                  <a:outerShdw blurRad="38100" dist="38100" dir="2700000" algn="tl">
                    <a:srgbClr val="000000">
                      <a:alpha val="43137"/>
                    </a:srgbClr>
                  </a:outerShdw>
                </a:effectLst>
              </a:rPr>
              <a:t>Performance Metrics: </a:t>
            </a:r>
          </a:p>
          <a:p>
            <a:pPr algn="ctr"/>
            <a:r>
              <a:rPr lang="en-US" sz="3800" b="1" dirty="0" smtClean="0">
                <a:solidFill>
                  <a:schemeClr val="accent1">
                    <a:lumMod val="40000"/>
                    <a:lumOff val="60000"/>
                  </a:schemeClr>
                </a:solidFill>
                <a:effectLst>
                  <a:outerShdw blurRad="38100" dist="38100" dir="2700000" algn="tl">
                    <a:srgbClr val="000000">
                      <a:alpha val="43137"/>
                    </a:srgbClr>
                  </a:outerShdw>
                </a:effectLst>
              </a:rPr>
              <a:t>[Making lemonade out of federal and state Requirements]</a:t>
            </a:r>
            <a:endParaRPr lang="en-US" sz="3800" b="1" dirty="0">
              <a:solidFill>
                <a:schemeClr val="accent1">
                  <a:lumMod val="40000"/>
                  <a:lumOff val="60000"/>
                </a:schemeClr>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508" y="5189255"/>
            <a:ext cx="3732897" cy="1387651"/>
          </a:xfrm>
          <a:prstGeom prst="rect">
            <a:avLst/>
          </a:prstGeom>
        </p:spPr>
      </p:pic>
    </p:spTree>
    <p:extLst>
      <p:ext uri="{BB962C8B-B14F-4D97-AF65-F5344CB8AC3E}">
        <p14:creationId xmlns:p14="http://schemas.microsoft.com/office/powerpoint/2010/main" val="464427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2643286"/>
              </p:ext>
            </p:extLst>
          </p:nvPr>
        </p:nvGraphicFramePr>
        <p:xfrm>
          <a:off x="156118" y="212226"/>
          <a:ext cx="11916936" cy="6467408"/>
        </p:xfrm>
        <a:graphic>
          <a:graphicData uri="http://schemas.openxmlformats.org/drawingml/2006/table">
            <a:tbl>
              <a:tblPr/>
              <a:tblGrid>
                <a:gridCol w="859924"/>
                <a:gridCol w="2150904"/>
                <a:gridCol w="944137"/>
                <a:gridCol w="7961971"/>
              </a:tblGrid>
              <a:tr h="1192828">
                <a:tc>
                  <a:txBody>
                    <a:bodyPr/>
                    <a:lstStyle/>
                    <a:p>
                      <a:pPr algn="ctr" fontAlgn="ctr"/>
                      <a:r>
                        <a:rPr lang="en-US" sz="2400" b="1" i="0" u="none" strike="noStrike" dirty="0">
                          <a:solidFill>
                            <a:srgbClr val="000000"/>
                          </a:solidFill>
                          <a:effectLst/>
                          <a:latin typeface="Calibri" panose="020F0502020204030204" pitchFamily="34" charset="0"/>
                        </a:rPr>
                        <a:t>Goal Areas</a:t>
                      </a:r>
                    </a:p>
                  </a:txBody>
                  <a:tcPr marL="7620" marR="7620" marT="7620" marB="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ctr" fontAlgn="ctr"/>
                      <a:r>
                        <a:rPr lang="en-US" sz="2400" b="1" i="0" u="none" strike="noStrike" dirty="0">
                          <a:solidFill>
                            <a:srgbClr val="000000"/>
                          </a:solidFill>
                          <a:effectLst/>
                          <a:latin typeface="Calibri" panose="020F0502020204030204" pitchFamily="34" charset="0"/>
                        </a:rPr>
                        <a:t>Performance Measurement Topics</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ctr" fontAlgn="ctr"/>
                      <a:r>
                        <a:rPr lang="en-US" sz="2400" b="1" i="0" u="none" strike="noStrike" dirty="0">
                          <a:solidFill>
                            <a:srgbClr val="000000"/>
                          </a:solidFill>
                          <a:effectLst/>
                          <a:latin typeface="Calibri" panose="020F0502020204030204" pitchFamily="34" charset="0"/>
                        </a:rPr>
                        <a:t>(Sub-Topic)</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b="1" i="0" u="none" strike="noStrike" dirty="0">
                          <a:solidFill>
                            <a:srgbClr val="FFFFFF"/>
                          </a:solidFill>
                          <a:effectLst/>
                          <a:latin typeface="Calibri" panose="020F0502020204030204" pitchFamily="34" charset="0"/>
                        </a:rPr>
                        <a:t>Performance Indicators (Metrics)</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497B0"/>
                    </a:solidFill>
                  </a:tcPr>
                </a:tc>
              </a:tr>
              <a:tr h="689710">
                <a:tc rowSpan="9">
                  <a:txBody>
                    <a:bodyPr/>
                    <a:lstStyle/>
                    <a:p>
                      <a:pPr algn="ctr" fontAlgn="ctr"/>
                      <a:r>
                        <a:rPr lang="en-US" sz="2800" b="1" i="0" u="none" strike="noStrike" dirty="0">
                          <a:solidFill>
                            <a:srgbClr val="000000"/>
                          </a:solidFill>
                          <a:effectLst/>
                          <a:latin typeface="Calibri" panose="020F0502020204030204" pitchFamily="34" charset="0"/>
                        </a:rPr>
                        <a:t>Stewardship</a:t>
                      </a:r>
                    </a:p>
                  </a:txBody>
                  <a:tcPr marL="7620" marR="7620" marT="7620" marB="0" vert="vert27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rowSpan="6">
                  <a:txBody>
                    <a:bodyPr/>
                    <a:lstStyle/>
                    <a:p>
                      <a:pPr algn="ctr" fontAlgn="ctr"/>
                      <a:r>
                        <a:rPr lang="en-US" sz="2400" b="1" i="0" u="none" strike="noStrike" dirty="0">
                          <a:solidFill>
                            <a:srgbClr val="000000"/>
                          </a:solidFill>
                          <a:effectLst/>
                          <a:latin typeface="Calibri" panose="020F0502020204030204" pitchFamily="34" charset="0"/>
                        </a:rPr>
                        <a:t>Equity</a:t>
                      </a:r>
                      <a:r>
                        <a:rPr lang="en-US" sz="2400" b="1" i="0" u="none" strike="noStrike" dirty="0" smtClean="0">
                          <a:solidFill>
                            <a:srgbClr val="000000"/>
                          </a:solidFill>
                          <a:effectLst/>
                          <a:latin typeface="Calibri" panose="020F0502020204030204" pitchFamily="34" charset="0"/>
                        </a:rPr>
                        <a:t>/ Accessibility</a:t>
                      </a:r>
                      <a:endParaRPr lang="en-US" sz="2400" b="1" i="0" u="none" strike="noStrike" dirty="0">
                        <a:solidFill>
                          <a:srgbClr val="000000"/>
                        </a:solidFill>
                        <a:effectLst/>
                        <a:latin typeface="Calibri" panose="020F0502020204030204" pitchFamily="34" charset="0"/>
                      </a:endParaRP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rowSpan="6">
                  <a:txBody>
                    <a:bodyPr/>
                    <a:lstStyle/>
                    <a:p>
                      <a:pPr algn="ctr" fontAlgn="b"/>
                      <a:r>
                        <a:rPr lang="en-US" sz="2000" b="0" i="0" u="none" strike="noStrike" dirty="0">
                          <a:solidFill>
                            <a:srgbClr val="000000"/>
                          </a:solidFill>
                          <a:effectLst/>
                          <a:latin typeface="Calibri" panose="020F0502020204030204" pitchFamily="34" charset="0"/>
                        </a:rPr>
                        <a:t> </a:t>
                      </a:r>
                    </a:p>
                  </a:txBody>
                  <a:tcPr marL="7620" marR="7620" marT="762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rgbClr val="000000"/>
                          </a:solidFill>
                          <a:effectLst/>
                          <a:latin typeface="Calibri" panose="020F0502020204030204" pitchFamily="34" charset="0"/>
                        </a:rPr>
                        <a:t>Project in "Equity Target Area" (e.g. area scores ≥ 70% per </a:t>
                      </a:r>
                      <a:endParaRPr lang="en-US" sz="2000" b="0" i="0" u="none" strike="noStrike" dirty="0" smtClean="0">
                        <a:solidFill>
                          <a:srgbClr val="000000"/>
                        </a:solidFill>
                        <a:effectLst/>
                        <a:latin typeface="Calibri" panose="020F0502020204030204" pitchFamily="34" charset="0"/>
                      </a:endParaRPr>
                    </a:p>
                    <a:p>
                      <a:pPr algn="ctr" fontAlgn="ctr"/>
                      <a:r>
                        <a:rPr lang="en-US" sz="2000" b="0" i="0" u="none" strike="noStrike" dirty="0" smtClean="0">
                          <a:solidFill>
                            <a:srgbClr val="000000"/>
                          </a:solidFill>
                          <a:effectLst/>
                          <a:latin typeface="Calibri" panose="020F0502020204030204" pitchFamily="34" charset="0"/>
                        </a:rPr>
                        <a:t>demographic </a:t>
                      </a:r>
                      <a:r>
                        <a:rPr lang="en-US" sz="2000" b="0" i="0" u="none" strike="noStrike" dirty="0">
                          <a:solidFill>
                            <a:srgbClr val="000000"/>
                          </a:solidFill>
                          <a:effectLst/>
                          <a:latin typeface="Calibri" panose="020F0502020204030204" pitchFamily="34" charset="0"/>
                        </a:rPr>
                        <a:t>indicators in EJ Screen Tool)?</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704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limits include direct access to school</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63292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limits include direct access point to low income housing</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63292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limits include direct access point to primary food resource</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63292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limits include direct access to primary medical resource</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704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limits include direct access to civic institution</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2EFDA"/>
                    </a:solidFill>
                  </a:tcPr>
                </a:tc>
              </a:tr>
              <a:tr h="941673">
                <a:tc vMerge="1">
                  <a:txBody>
                    <a:bodyPr/>
                    <a:lstStyle/>
                    <a:p>
                      <a:endParaRPr lang="en-US"/>
                    </a:p>
                  </a:txBody>
                  <a:tcPr/>
                </a:tc>
                <a:tc rowSpan="3">
                  <a:txBody>
                    <a:bodyPr/>
                    <a:lstStyle/>
                    <a:p>
                      <a:pPr algn="ctr" fontAlgn="ctr"/>
                      <a:r>
                        <a:rPr lang="en-US" sz="2400" b="1" i="0" u="none" strike="noStrike" dirty="0">
                          <a:solidFill>
                            <a:srgbClr val="000000"/>
                          </a:solidFill>
                          <a:effectLst/>
                          <a:latin typeface="Calibri" panose="020F0502020204030204" pitchFamily="34" charset="0"/>
                        </a:rPr>
                        <a:t>Environmental Impact</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rowSpan="3">
                  <a:txBody>
                    <a:bodyPr/>
                    <a:lstStyle/>
                    <a:p>
                      <a:pPr algn="ctr" fontAlgn="b"/>
                      <a:r>
                        <a:rPr lang="en-US" sz="2000" b="0" i="0" u="none" strike="noStrike" dirty="0">
                          <a:solidFill>
                            <a:srgbClr val="000000"/>
                          </a:solidFill>
                          <a:effectLst/>
                          <a:latin typeface="Calibri" panose="020F0502020204030204" pitchFamily="34" charset="0"/>
                        </a:rPr>
                        <a:t> </a:t>
                      </a:r>
                    </a:p>
                  </a:txBody>
                  <a:tcPr marL="7620" marR="7620" marT="762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rgbClr val="000000"/>
                          </a:solidFill>
                          <a:effectLst/>
                          <a:latin typeface="Calibri" panose="020F0502020204030204" pitchFamily="34" charset="0"/>
                        </a:rPr>
                        <a:t>Project Avoids Environmental Target Areas? (e.g. area scores ≥ 70% </a:t>
                      </a:r>
                      <a:endParaRPr lang="en-US" sz="2000" b="0" i="0" u="none" strike="noStrike" dirty="0" smtClean="0">
                        <a:solidFill>
                          <a:srgbClr val="000000"/>
                        </a:solidFill>
                        <a:effectLst/>
                        <a:latin typeface="Calibri" panose="020F0502020204030204" pitchFamily="34" charset="0"/>
                      </a:endParaRPr>
                    </a:p>
                    <a:p>
                      <a:pPr algn="ctr" fontAlgn="ctr"/>
                      <a:r>
                        <a:rPr lang="en-US" sz="2000" b="0" i="0" u="none" strike="noStrike" dirty="0" smtClean="0">
                          <a:solidFill>
                            <a:srgbClr val="000000"/>
                          </a:solidFill>
                          <a:effectLst/>
                          <a:latin typeface="Calibri" panose="020F0502020204030204" pitchFamily="34" charset="0"/>
                        </a:rPr>
                        <a:t>per </a:t>
                      </a:r>
                      <a:r>
                        <a:rPr lang="en-US" sz="2000" b="0" i="0" u="none" strike="noStrike" dirty="0">
                          <a:solidFill>
                            <a:srgbClr val="000000"/>
                          </a:solidFill>
                          <a:effectLst/>
                          <a:latin typeface="Calibri" panose="020F0502020204030204" pitchFamily="34" charset="0"/>
                        </a:rPr>
                        <a:t>environmental indicators in EJ Screen Tool)</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3704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Project Includes Water Quality BMP?</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63292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Number of 8-hour Exceedances above Federal Ozone Standard</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bl>
          </a:graphicData>
        </a:graphic>
      </p:graphicFrame>
    </p:spTree>
    <p:extLst>
      <p:ext uri="{BB962C8B-B14F-4D97-AF65-F5344CB8AC3E}">
        <p14:creationId xmlns:p14="http://schemas.microsoft.com/office/powerpoint/2010/main" val="1058968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236" r="1200" b="5955"/>
          <a:stretch/>
        </p:blipFill>
        <p:spPr>
          <a:xfrm>
            <a:off x="626592" y="694944"/>
            <a:ext cx="10444168" cy="5306399"/>
          </a:xfrm>
          <a:prstGeom prst="rect">
            <a:avLst/>
          </a:prstGeom>
        </p:spPr>
      </p:pic>
      <p:pic>
        <p:nvPicPr>
          <p:cNvPr id="10" name="Picture 9"/>
          <p:cNvPicPr>
            <a:picLocks noChangeAspect="1"/>
          </p:cNvPicPr>
          <p:nvPr/>
        </p:nvPicPr>
        <p:blipFill rotWithShape="1">
          <a:blip r:embed="rId4"/>
          <a:srcRect t="14247" r="7913" b="7560"/>
          <a:stretch/>
        </p:blipFill>
        <p:spPr>
          <a:xfrm>
            <a:off x="499131" y="496073"/>
            <a:ext cx="11244009" cy="5718542"/>
          </a:xfrm>
          <a:prstGeom prst="rect">
            <a:avLst/>
          </a:prstGeom>
        </p:spPr>
      </p:pic>
      <p:pic>
        <p:nvPicPr>
          <p:cNvPr id="4" name="Picture 3"/>
          <p:cNvPicPr>
            <a:picLocks noChangeAspect="1"/>
          </p:cNvPicPr>
          <p:nvPr/>
        </p:nvPicPr>
        <p:blipFill rotWithShape="1">
          <a:blip r:embed="rId5"/>
          <a:srcRect t="18362" r="1000" b="5156"/>
          <a:stretch/>
        </p:blipFill>
        <p:spPr>
          <a:xfrm>
            <a:off x="218307" y="481672"/>
            <a:ext cx="11844307" cy="5480639"/>
          </a:xfrm>
          <a:prstGeom prst="rect">
            <a:avLst/>
          </a:prstGeom>
        </p:spPr>
      </p:pic>
      <p:pic>
        <p:nvPicPr>
          <p:cNvPr id="5" name="Picture 4"/>
          <p:cNvPicPr>
            <a:picLocks noChangeAspect="1"/>
          </p:cNvPicPr>
          <p:nvPr/>
        </p:nvPicPr>
        <p:blipFill rotWithShape="1">
          <a:blip r:embed="rId6"/>
          <a:srcRect t="15491" r="899" b="5356"/>
          <a:stretch/>
        </p:blipFill>
        <p:spPr>
          <a:xfrm>
            <a:off x="234355" y="481672"/>
            <a:ext cx="11850623" cy="5669281"/>
          </a:xfrm>
          <a:prstGeom prst="rect">
            <a:avLst/>
          </a:prstGeom>
        </p:spPr>
      </p:pic>
      <p:pic>
        <p:nvPicPr>
          <p:cNvPr id="7" name="Picture 6"/>
          <p:cNvPicPr>
            <a:picLocks noChangeAspect="1"/>
          </p:cNvPicPr>
          <p:nvPr/>
        </p:nvPicPr>
        <p:blipFill rotWithShape="1">
          <a:blip r:embed="rId7"/>
          <a:srcRect t="17894" r="5820" b="7062"/>
          <a:stretch/>
        </p:blipFill>
        <p:spPr>
          <a:xfrm>
            <a:off x="157319" y="501311"/>
            <a:ext cx="11878863" cy="5669280"/>
          </a:xfrm>
          <a:prstGeom prst="rect">
            <a:avLst/>
          </a:prstGeom>
        </p:spPr>
      </p:pic>
      <p:pic>
        <p:nvPicPr>
          <p:cNvPr id="8" name="Picture 7"/>
          <p:cNvPicPr>
            <a:picLocks noChangeAspect="1"/>
          </p:cNvPicPr>
          <p:nvPr/>
        </p:nvPicPr>
        <p:blipFill rotWithShape="1">
          <a:blip r:embed="rId8"/>
          <a:srcRect t="16188" r="894" b="5192"/>
          <a:stretch/>
        </p:blipFill>
        <p:spPr>
          <a:xfrm>
            <a:off x="157319" y="528660"/>
            <a:ext cx="11931251" cy="5669282"/>
          </a:xfrm>
          <a:prstGeom prst="rect">
            <a:avLst/>
          </a:prstGeom>
        </p:spPr>
      </p:pic>
      <p:sp>
        <p:nvSpPr>
          <p:cNvPr id="9" name="TextBox 8"/>
          <p:cNvSpPr txBox="1"/>
          <p:nvPr/>
        </p:nvSpPr>
        <p:spPr>
          <a:xfrm>
            <a:off x="7774006" y="6364224"/>
            <a:ext cx="4417994" cy="461665"/>
          </a:xfrm>
          <a:prstGeom prst="rect">
            <a:avLst/>
          </a:prstGeom>
          <a:noFill/>
        </p:spPr>
        <p:txBody>
          <a:bodyPr wrap="square" rtlCol="0">
            <a:spAutoFit/>
          </a:bodyPr>
          <a:lstStyle/>
          <a:p>
            <a:r>
              <a:rPr lang="en-US" sz="2400" b="1" dirty="0" smtClean="0">
                <a:solidFill>
                  <a:srgbClr val="4ED6B2"/>
                </a:solidFill>
                <a:effectLst>
                  <a:outerShdw blurRad="38100" dist="38100" dir="2700000" algn="tl">
                    <a:srgbClr val="000000">
                      <a:alpha val="43137"/>
                    </a:srgbClr>
                  </a:outerShdw>
                </a:effectLst>
              </a:rPr>
              <a:t>www.Coastal BendInMotion.org</a:t>
            </a:r>
            <a:endParaRPr lang="en-US" sz="2400" b="1" dirty="0">
              <a:solidFill>
                <a:srgbClr val="4ED6B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430" t="10402" r="12710" b="21662"/>
          <a:stretch/>
        </p:blipFill>
        <p:spPr>
          <a:xfrm>
            <a:off x="150648" y="120912"/>
            <a:ext cx="11902314" cy="6604840"/>
          </a:xfrm>
          <a:prstGeom prst="rect">
            <a:avLst/>
          </a:prstGeom>
        </p:spPr>
      </p:pic>
    </p:spTree>
    <p:extLst>
      <p:ext uri="{BB962C8B-B14F-4D97-AF65-F5344CB8AC3E}">
        <p14:creationId xmlns:p14="http://schemas.microsoft.com/office/powerpoint/2010/main" val="4119401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499" t="11779" r="5714" b="8740"/>
          <a:stretch/>
        </p:blipFill>
        <p:spPr>
          <a:xfrm>
            <a:off x="115080" y="168471"/>
            <a:ext cx="11950539" cy="6521718"/>
          </a:xfrm>
          <a:prstGeom prst="rect">
            <a:avLst/>
          </a:prstGeom>
        </p:spPr>
      </p:pic>
    </p:spTree>
    <p:extLst>
      <p:ext uri="{BB962C8B-B14F-4D97-AF65-F5344CB8AC3E}">
        <p14:creationId xmlns:p14="http://schemas.microsoft.com/office/powerpoint/2010/main" val="1591214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3" name="Rectangle 2"/>
          <p:cNvSpPr/>
          <p:nvPr/>
        </p:nvSpPr>
        <p:spPr>
          <a:xfrm>
            <a:off x="730208" y="1084832"/>
            <a:ext cx="10620441" cy="2185214"/>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latin typeface="Arial" panose="020B0604020202020204" pitchFamily="34" charset="0"/>
              </a:rPr>
              <a:t>“</a:t>
            </a:r>
            <a:r>
              <a:rPr lang="en-US" sz="2400" b="1" dirty="0" smtClean="0">
                <a:effectLst>
                  <a:outerShdw blurRad="38100" dist="38100" dir="2700000" algn="tl">
                    <a:srgbClr val="000000">
                      <a:alpha val="43137"/>
                    </a:srgbClr>
                  </a:outerShdw>
                </a:effectLst>
                <a:latin typeface="Arial" panose="020B0604020202020204" pitchFamily="34" charset="0"/>
              </a:rPr>
              <a:t>The </a:t>
            </a:r>
            <a:r>
              <a:rPr lang="en-US" sz="2400" b="1" dirty="0">
                <a:effectLst>
                  <a:outerShdw blurRad="38100" dist="38100" dir="2700000" algn="tl">
                    <a:srgbClr val="000000">
                      <a:alpha val="43137"/>
                    </a:srgbClr>
                  </a:outerShdw>
                </a:effectLst>
                <a:latin typeface="Arial" panose="020B0604020202020204" pitchFamily="34" charset="0"/>
              </a:rPr>
              <a:t>CMP uses an objectives-driven, performance-based approach to planning for congestion management. Through the use of congestion management objectives and performance measures, the CMP provides a mechanism for ensuring that investment decisions are made with a clear focus on desired </a:t>
            </a:r>
            <a:r>
              <a:rPr lang="en-US" sz="2400" b="1" dirty="0" smtClean="0">
                <a:effectLst>
                  <a:outerShdw blurRad="38100" dist="38100" dir="2700000" algn="tl">
                    <a:srgbClr val="000000">
                      <a:alpha val="43137"/>
                    </a:srgbClr>
                  </a:outerShdw>
                </a:effectLst>
                <a:latin typeface="Arial" panose="020B0604020202020204" pitchFamily="34" charset="0"/>
              </a:rPr>
              <a:t>outcomes.</a:t>
            </a:r>
            <a:r>
              <a:rPr lang="en-US" sz="3200" b="1" dirty="0" smtClean="0">
                <a:effectLst>
                  <a:outerShdw blurRad="38100" dist="38100" dir="2700000" algn="tl">
                    <a:srgbClr val="000000">
                      <a:alpha val="43137"/>
                    </a:srgbClr>
                  </a:outerShdw>
                </a:effectLst>
                <a:latin typeface="Arial" panose="020B0604020202020204" pitchFamily="34" charset="0"/>
              </a:rPr>
              <a:t>”</a:t>
            </a:r>
            <a:endParaRPr lang="en-US" sz="3200" b="1" dirty="0">
              <a:effectLst>
                <a:outerShdw blurRad="38100" dist="38100" dir="2700000" algn="tl">
                  <a:srgbClr val="000000">
                    <a:alpha val="43137"/>
                  </a:srgbClr>
                </a:outerShdw>
              </a:effectLst>
            </a:endParaRPr>
          </a:p>
        </p:txBody>
      </p:sp>
      <p:sp>
        <p:nvSpPr>
          <p:cNvPr id="4" name="Rectangle 3"/>
          <p:cNvSpPr/>
          <p:nvPr/>
        </p:nvSpPr>
        <p:spPr>
          <a:xfrm>
            <a:off x="693633" y="3683755"/>
            <a:ext cx="10693593" cy="1815882"/>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Arial" panose="020B0604020202020204" pitchFamily="34" charset="0"/>
              </a:rPr>
              <a:t> </a:t>
            </a:r>
            <a:r>
              <a:rPr lang="en-US" sz="3200" b="1" dirty="0" smtClean="0">
                <a:effectLst>
                  <a:outerShdw blurRad="38100" dist="38100" dir="2700000" algn="tl">
                    <a:srgbClr val="000000">
                      <a:alpha val="43137"/>
                    </a:srgbClr>
                  </a:outerShdw>
                </a:effectLst>
                <a:latin typeface="Arial" panose="020B0604020202020204" pitchFamily="34" charset="0"/>
              </a:rPr>
              <a:t>“</a:t>
            </a:r>
            <a:r>
              <a:rPr lang="en-US" sz="2400" b="1" dirty="0" smtClean="0">
                <a:effectLst>
                  <a:outerShdw blurRad="38100" dist="38100" dir="2700000" algn="tl">
                    <a:srgbClr val="000000">
                      <a:alpha val="43137"/>
                    </a:srgbClr>
                  </a:outerShdw>
                </a:effectLst>
                <a:latin typeface="Arial" panose="020B0604020202020204" pitchFamily="34" charset="0"/>
              </a:rPr>
              <a:t>. . . the </a:t>
            </a:r>
            <a:r>
              <a:rPr lang="en-US" sz="2400" b="1" dirty="0">
                <a:effectLst>
                  <a:outerShdw blurRad="38100" dist="38100" dir="2700000" algn="tl">
                    <a:srgbClr val="000000">
                      <a:alpha val="43137"/>
                    </a:srgbClr>
                  </a:outerShdw>
                </a:effectLst>
                <a:latin typeface="Arial" panose="020B0604020202020204" pitchFamily="34" charset="0"/>
              </a:rPr>
              <a:t>CMP shall be developed and implemented as an integrated part of the metropolitan transportation planning process; however, Federal regulations are not prescriptive regarding the methods and approaches that must be used to implement a </a:t>
            </a:r>
            <a:r>
              <a:rPr lang="en-US" sz="2400" b="1" dirty="0" smtClean="0">
                <a:effectLst>
                  <a:outerShdw blurRad="38100" dist="38100" dir="2700000" algn="tl">
                    <a:srgbClr val="000000">
                      <a:alpha val="43137"/>
                    </a:srgbClr>
                  </a:outerShdw>
                </a:effectLst>
                <a:latin typeface="Arial" panose="020B0604020202020204" pitchFamily="34" charset="0"/>
              </a:rPr>
              <a:t>CMP.</a:t>
            </a:r>
            <a:r>
              <a:rPr lang="en-US" sz="3200" b="1" dirty="0" smtClean="0">
                <a:effectLst>
                  <a:outerShdw blurRad="38100" dist="38100" dir="2700000" algn="tl">
                    <a:srgbClr val="000000">
                      <a:alpha val="43137"/>
                    </a:srgbClr>
                  </a:outerShdw>
                </a:effectLst>
                <a:latin typeface="Arial" panose="020B0604020202020204" pitchFamily="34" charset="0"/>
              </a:rPr>
              <a:t>”</a:t>
            </a:r>
            <a:endParaRPr lang="en-US" sz="3200" b="1" dirty="0">
              <a:effectLst>
                <a:outerShdw blurRad="38100" dist="38100" dir="2700000" algn="tl">
                  <a:srgbClr val="000000">
                    <a:alpha val="43137"/>
                  </a:srgbClr>
                </a:outerShdw>
              </a:effectLst>
            </a:endParaRPr>
          </a:p>
        </p:txBody>
      </p:sp>
      <p:sp>
        <p:nvSpPr>
          <p:cNvPr id="5" name="TextBox 4"/>
          <p:cNvSpPr txBox="1"/>
          <p:nvPr/>
        </p:nvSpPr>
        <p:spPr>
          <a:xfrm>
            <a:off x="8278107" y="6072044"/>
            <a:ext cx="3547510" cy="523220"/>
          </a:xfrm>
          <a:prstGeom prst="rect">
            <a:avLst/>
          </a:prstGeom>
          <a:noFill/>
        </p:spPr>
        <p:txBody>
          <a:bodyPr wrap="none" rtlCol="0">
            <a:spAutoFit/>
          </a:bodyPr>
          <a:lstStyle/>
          <a:p>
            <a:r>
              <a:rPr lang="en-US" sz="2800" dirty="0" smtClean="0">
                <a:solidFill>
                  <a:srgbClr val="4ED6B2"/>
                </a:solidFill>
              </a:rPr>
              <a:t>www.ops.fhwa.dot.gov</a:t>
            </a:r>
            <a:endParaRPr lang="en-US" sz="2800" dirty="0">
              <a:solidFill>
                <a:srgbClr val="4ED6B2"/>
              </a:solidFill>
            </a:endParaRPr>
          </a:p>
        </p:txBody>
      </p:sp>
    </p:spTree>
    <p:extLst>
      <p:ext uri="{BB962C8B-B14F-4D97-AF65-F5344CB8AC3E}">
        <p14:creationId xmlns:p14="http://schemas.microsoft.com/office/powerpoint/2010/main" val="1361236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43659" y="1736034"/>
            <a:ext cx="7770269" cy="2369880"/>
          </a:xfrm>
          <a:prstGeom prst="rect">
            <a:avLst/>
          </a:prstGeom>
          <a:noFill/>
        </p:spPr>
        <p:txBody>
          <a:bodyPr wrap="square" rtlCol="0">
            <a:spAutoFit/>
          </a:bodyPr>
          <a:lstStyle/>
          <a:p>
            <a:pPr algn="ctr"/>
            <a:r>
              <a:rPr lang="en-US" sz="4400" b="1" dirty="0" smtClean="0">
                <a:solidFill>
                  <a:schemeClr val="accent1">
                    <a:lumMod val="40000"/>
                    <a:lumOff val="60000"/>
                  </a:schemeClr>
                </a:solidFill>
                <a:effectLst>
                  <a:outerShdw blurRad="38100" dist="38100" dir="2700000" algn="tl">
                    <a:srgbClr val="000000">
                      <a:alpha val="43137"/>
                    </a:srgbClr>
                  </a:outerShdw>
                </a:effectLst>
              </a:rPr>
              <a:t>jpollack@cctxmpo.us</a:t>
            </a:r>
          </a:p>
          <a:p>
            <a:pPr algn="ctr"/>
            <a:endParaRPr lang="en-US" sz="3200" b="1" dirty="0" smtClean="0">
              <a:solidFill>
                <a:prstClr val="black"/>
              </a:solidFill>
            </a:endParaRPr>
          </a:p>
          <a:p>
            <a:pPr algn="ctr"/>
            <a:r>
              <a:rPr lang="en-US" sz="3600" b="1" dirty="0" smtClean="0">
                <a:effectLst>
                  <a:outerShdw blurRad="38100" dist="38100" dir="2700000" algn="tl">
                    <a:srgbClr val="000000">
                      <a:alpha val="43137"/>
                    </a:srgbClr>
                  </a:outerShdw>
                </a:effectLst>
              </a:rPr>
              <a:t>www.corpuschristi-mpo.org</a:t>
            </a:r>
          </a:p>
          <a:p>
            <a:pPr algn="ctr"/>
            <a:r>
              <a:rPr lang="en-US" sz="3600" b="1" dirty="0" smtClean="0">
                <a:effectLst>
                  <a:outerShdw blurRad="38100" dist="38100" dir="2700000" algn="tl">
                    <a:srgbClr val="000000">
                      <a:alpha val="43137"/>
                    </a:srgbClr>
                  </a:outerShdw>
                </a:effectLst>
                <a:cs typeface="Arial" panose="020B0604020202020204" pitchFamily="34" charset="0"/>
              </a:rPr>
              <a:t>www.CoastalBendInMotion.org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508" y="4594523"/>
            <a:ext cx="3732897" cy="1387651"/>
          </a:xfrm>
          <a:prstGeom prst="rect">
            <a:avLst/>
          </a:prstGeom>
        </p:spPr>
      </p:pic>
    </p:spTree>
    <p:extLst>
      <p:ext uri="{BB962C8B-B14F-4D97-AF65-F5344CB8AC3E}">
        <p14:creationId xmlns:p14="http://schemas.microsoft.com/office/powerpoint/2010/main" val="1828494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4" y="-13426"/>
            <a:ext cx="12390783" cy="6909387"/>
          </a:xfrm>
          <a:prstGeom prst="rect">
            <a:avLst/>
          </a:prstGeom>
        </p:spPr>
      </p:pic>
    </p:spTree>
    <p:extLst>
      <p:ext uri="{BB962C8B-B14F-4D97-AF65-F5344CB8AC3E}">
        <p14:creationId xmlns:p14="http://schemas.microsoft.com/office/powerpoint/2010/main" val="3361962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70" y="0"/>
            <a:ext cx="10969144" cy="6857999"/>
          </a:xfrm>
          <a:prstGeom prst="rect">
            <a:avLst/>
          </a:prstGeom>
        </p:spPr>
      </p:pic>
    </p:spTree>
    <p:extLst>
      <p:ext uri="{BB962C8B-B14F-4D97-AF65-F5344CB8AC3E}">
        <p14:creationId xmlns:p14="http://schemas.microsoft.com/office/powerpoint/2010/main" val="2580831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49356" y="463826"/>
            <a:ext cx="10906540" cy="4770537"/>
          </a:xfrm>
          <a:prstGeom prst="rect">
            <a:avLst/>
          </a:prstGeom>
          <a:noFill/>
        </p:spPr>
        <p:txBody>
          <a:bodyPr wrap="square" rtlCol="0">
            <a:spAutoFit/>
          </a:bodyPr>
          <a:lstStyle/>
          <a:p>
            <a:r>
              <a:rPr lang="en-US" sz="4000" b="1" dirty="0" smtClean="0">
                <a:solidFill>
                  <a:schemeClr val="accent1">
                    <a:lumMod val="40000"/>
                    <a:lumOff val="60000"/>
                  </a:schemeClr>
                </a:solidFill>
                <a:effectLst>
                  <a:outerShdw blurRad="38100" dist="38100" dir="2700000" algn="tl">
                    <a:srgbClr val="000000">
                      <a:alpha val="43137"/>
                    </a:srgbClr>
                  </a:outerShdw>
                </a:effectLst>
              </a:rPr>
              <a:t>Member Entities:</a:t>
            </a:r>
          </a:p>
          <a:p>
            <a:endParaRPr lang="en-US" sz="1200" b="1" dirty="0" smtClean="0">
              <a:solidFill>
                <a:schemeClr val="accent1">
                  <a:lumMod val="40000"/>
                  <a:lumOff val="60000"/>
                </a:schemeClr>
              </a:solidFill>
              <a:effectLst>
                <a:outerShdw blurRad="38100" dist="38100" dir="2700000" algn="tl">
                  <a:srgbClr val="000000">
                    <a:alpha val="43137"/>
                  </a:srgbClr>
                </a:outerShdw>
              </a:effectLst>
            </a:endParaRPr>
          </a:p>
          <a:p>
            <a:pPr marL="742950" indent="-742950">
              <a:buFont typeface="+mj-lt"/>
              <a:buAutoNum type="arabicPeriod"/>
            </a:pPr>
            <a:r>
              <a:rPr lang="en-US" sz="3600" b="1" dirty="0" smtClean="0">
                <a:effectLst>
                  <a:outerShdw blurRad="38100" dist="38100" dir="2700000" algn="tl">
                    <a:srgbClr val="000000">
                      <a:alpha val="43137"/>
                    </a:srgbClr>
                  </a:outerShdw>
                </a:effectLst>
              </a:rPr>
              <a:t>City of Corpus Christi</a:t>
            </a:r>
          </a:p>
          <a:p>
            <a:pPr marL="742950" indent="-742950">
              <a:buFont typeface="+mj-lt"/>
              <a:buAutoNum type="arabicPeriod"/>
            </a:pPr>
            <a:r>
              <a:rPr lang="en-US" sz="3600" b="1" dirty="0" smtClean="0">
                <a:effectLst>
                  <a:outerShdw blurRad="38100" dist="38100" dir="2700000" algn="tl">
                    <a:srgbClr val="000000">
                      <a:alpha val="43137"/>
                    </a:srgbClr>
                  </a:outerShdw>
                </a:effectLst>
              </a:rPr>
              <a:t>City of Portland</a:t>
            </a:r>
          </a:p>
          <a:p>
            <a:pPr marL="742950" indent="-742950">
              <a:buFont typeface="+mj-lt"/>
              <a:buAutoNum type="arabicPeriod"/>
            </a:pPr>
            <a:r>
              <a:rPr lang="en-US" sz="3600" b="1" dirty="0" smtClean="0">
                <a:effectLst>
                  <a:outerShdw blurRad="38100" dist="38100" dir="2700000" algn="tl">
                    <a:srgbClr val="000000">
                      <a:alpha val="43137"/>
                    </a:srgbClr>
                  </a:outerShdw>
                </a:effectLst>
              </a:rPr>
              <a:t>Nueces County</a:t>
            </a:r>
          </a:p>
          <a:p>
            <a:pPr marL="742950" indent="-742950">
              <a:buFont typeface="+mj-lt"/>
              <a:buAutoNum type="arabicPeriod"/>
            </a:pPr>
            <a:r>
              <a:rPr lang="en-US" sz="3600" b="1" dirty="0" smtClean="0">
                <a:effectLst>
                  <a:outerShdw blurRad="38100" dist="38100" dir="2700000" algn="tl">
                    <a:srgbClr val="000000">
                      <a:alpha val="43137"/>
                    </a:srgbClr>
                  </a:outerShdw>
                </a:effectLst>
              </a:rPr>
              <a:t>San Patricio County</a:t>
            </a:r>
          </a:p>
          <a:p>
            <a:pPr marL="742950" indent="-742950">
              <a:buFont typeface="+mj-lt"/>
              <a:buAutoNum type="arabicPeriod"/>
            </a:pPr>
            <a:r>
              <a:rPr lang="en-US" sz="3600" b="1" dirty="0" smtClean="0">
                <a:effectLst>
                  <a:outerShdw blurRad="38100" dist="38100" dir="2700000" algn="tl">
                    <a:srgbClr val="000000">
                      <a:alpha val="43137"/>
                    </a:srgbClr>
                  </a:outerShdw>
                </a:effectLst>
              </a:rPr>
              <a:t>TxDOT Corpus Christi District</a:t>
            </a:r>
          </a:p>
          <a:p>
            <a:pPr marL="742950" lvl="0" indent="-742950">
              <a:buFont typeface="+mj-lt"/>
              <a:buAutoNum type="arabicPeriod"/>
            </a:pPr>
            <a:r>
              <a:rPr lang="en-US" sz="3600" b="1" dirty="0">
                <a:solidFill>
                  <a:prstClr val="white"/>
                </a:solidFill>
                <a:effectLst>
                  <a:outerShdw blurRad="38100" dist="38100" dir="2700000" algn="tl">
                    <a:srgbClr val="000000">
                      <a:alpha val="43137"/>
                    </a:srgbClr>
                  </a:outerShdw>
                </a:effectLst>
              </a:rPr>
              <a:t>Port of Corpus Christi Authority</a:t>
            </a:r>
          </a:p>
          <a:p>
            <a:pPr marL="742950" indent="-742950">
              <a:buFont typeface="+mj-lt"/>
              <a:buAutoNum type="arabicPeriod"/>
            </a:pPr>
            <a:r>
              <a:rPr lang="en-US" sz="3600" b="1" dirty="0" smtClean="0">
                <a:effectLst>
                  <a:outerShdw blurRad="38100" dist="38100" dir="2700000" algn="tl">
                    <a:srgbClr val="000000">
                      <a:alpha val="43137"/>
                    </a:srgbClr>
                  </a:outerShdw>
                </a:effectLst>
              </a:rPr>
              <a:t>Corpus Christi Regional Transportation Authority</a:t>
            </a:r>
          </a:p>
        </p:txBody>
      </p:sp>
    </p:spTree>
    <p:extLst>
      <p:ext uri="{BB962C8B-B14F-4D97-AF65-F5344CB8AC3E}">
        <p14:creationId xmlns:p14="http://schemas.microsoft.com/office/powerpoint/2010/main" val="1139798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49356" y="463826"/>
            <a:ext cx="10906540" cy="5324535"/>
          </a:xfrm>
          <a:prstGeom prst="rect">
            <a:avLst/>
          </a:prstGeom>
          <a:noFill/>
        </p:spPr>
        <p:txBody>
          <a:bodyPr wrap="square" rtlCol="0">
            <a:spAutoFit/>
          </a:bodyPr>
          <a:lstStyle/>
          <a:p>
            <a:r>
              <a:rPr lang="en-US" sz="4000" b="1" dirty="0" smtClean="0">
                <a:solidFill>
                  <a:srgbClr val="29AF8C">
                    <a:lumMod val="40000"/>
                    <a:lumOff val="60000"/>
                  </a:srgbClr>
                </a:solidFill>
                <a:effectLst>
                  <a:outerShdw blurRad="38100" dist="38100" dir="2700000" algn="tl">
                    <a:srgbClr val="000000">
                      <a:alpha val="43137"/>
                    </a:srgbClr>
                  </a:outerShdw>
                </a:effectLst>
              </a:rPr>
              <a:t>Texas House Bill 20</a:t>
            </a:r>
          </a:p>
          <a:p>
            <a:endParaRPr lang="en-US" sz="1200" b="1" dirty="0" smtClean="0">
              <a:solidFill>
                <a:srgbClr val="29AF8C">
                  <a:lumMod val="40000"/>
                  <a:lumOff val="60000"/>
                </a:srgbClr>
              </a:solidFill>
              <a:effectLst>
                <a:outerShdw blurRad="38100" dist="38100" dir="2700000" algn="tl">
                  <a:srgbClr val="000000">
                    <a:alpha val="43137"/>
                  </a:srgbClr>
                </a:outerShdw>
              </a:effectLst>
            </a:endParaRPr>
          </a:p>
          <a:p>
            <a:r>
              <a:rPr lang="en-US" sz="3600" dirty="0" smtClean="0">
                <a:solidFill>
                  <a:prstClr val="white"/>
                </a:solidFill>
                <a:effectLst>
                  <a:outerShdw blurRad="38100" dist="38100" dir="2700000" algn="tl">
                    <a:srgbClr val="000000">
                      <a:alpha val="43137"/>
                    </a:srgbClr>
                  </a:outerShdw>
                </a:effectLst>
              </a:rPr>
              <a:t>Texas Transportation Commission must:</a:t>
            </a:r>
          </a:p>
          <a:p>
            <a:pPr marL="742950" indent="-742950">
              <a:buFont typeface="Arial" panose="020B0604020202020204" pitchFamily="34" charset="0"/>
              <a:buChar char="•"/>
            </a:pPr>
            <a:r>
              <a:rPr lang="en-US" sz="3600" dirty="0" smtClean="0">
                <a:solidFill>
                  <a:prstClr val="white"/>
                </a:solidFill>
                <a:effectLst>
                  <a:outerShdw blurRad="38100" dist="38100" dir="2700000" algn="tl">
                    <a:srgbClr val="000000">
                      <a:alpha val="43137"/>
                    </a:srgbClr>
                  </a:outerShdw>
                </a:effectLst>
              </a:rPr>
              <a:t>Adopt/review performance measures and metrics</a:t>
            </a:r>
          </a:p>
          <a:p>
            <a:pPr marL="742950" indent="-742950">
              <a:buFont typeface="Arial" panose="020B0604020202020204" pitchFamily="34" charset="0"/>
              <a:buChar char="•"/>
            </a:pPr>
            <a:r>
              <a:rPr lang="en-US" sz="3600" dirty="0" smtClean="0">
                <a:solidFill>
                  <a:prstClr val="white"/>
                </a:solidFill>
                <a:effectLst>
                  <a:outerShdw blurRad="38100" dist="38100" dir="2700000" algn="tl">
                    <a:srgbClr val="000000">
                      <a:alpha val="43137"/>
                    </a:srgbClr>
                  </a:outerShdw>
                </a:effectLst>
              </a:rPr>
              <a:t>Evaluate projects selected for funding (per state UTP)</a:t>
            </a:r>
          </a:p>
          <a:p>
            <a:pPr marL="742950" indent="-742950">
              <a:buFont typeface="Arial" panose="020B0604020202020204" pitchFamily="34" charset="0"/>
              <a:buChar char="•"/>
            </a:pPr>
            <a:r>
              <a:rPr lang="en-US" sz="3600" dirty="0" smtClean="0">
                <a:solidFill>
                  <a:prstClr val="white"/>
                </a:solidFill>
                <a:effectLst>
                  <a:outerShdw blurRad="38100" dist="38100" dir="2700000" algn="tl">
                    <a:srgbClr val="000000">
                      <a:alpha val="43137"/>
                    </a:srgbClr>
                  </a:outerShdw>
                </a:effectLst>
              </a:rPr>
              <a:t>Evaluate project delivery</a:t>
            </a:r>
          </a:p>
          <a:p>
            <a:pPr marL="742950" indent="-742950">
              <a:buFont typeface="Arial" panose="020B0604020202020204" pitchFamily="34" charset="0"/>
              <a:buChar char="•"/>
            </a:pPr>
            <a:endParaRPr lang="en-US" sz="3600" dirty="0">
              <a:solidFill>
                <a:prstClr val="white"/>
              </a:solidFill>
              <a:effectLst>
                <a:outerShdw blurRad="38100" dist="38100" dir="2700000" algn="tl">
                  <a:srgbClr val="000000">
                    <a:alpha val="43137"/>
                  </a:srgbClr>
                </a:outerShdw>
              </a:effectLst>
            </a:endParaRPr>
          </a:p>
          <a:p>
            <a:r>
              <a:rPr lang="en-US" sz="3600" dirty="0" smtClean="0">
                <a:solidFill>
                  <a:prstClr val="white"/>
                </a:solidFill>
                <a:effectLst>
                  <a:outerShdw blurRad="38100" dist="38100" dir="2700000" algn="tl">
                    <a:srgbClr val="000000">
                      <a:alpha val="43137"/>
                    </a:srgbClr>
                  </a:outerShdw>
                </a:effectLst>
              </a:rPr>
              <a:t>MPOs must:</a:t>
            </a:r>
          </a:p>
          <a:p>
            <a:pPr marL="571500" indent="-571500">
              <a:buFont typeface="Arial" panose="020B0604020202020204" pitchFamily="34" charset="0"/>
              <a:buChar char="•"/>
            </a:pPr>
            <a:r>
              <a:rPr lang="en-US" sz="3600" dirty="0" smtClean="0">
                <a:solidFill>
                  <a:prstClr val="white"/>
                </a:solidFill>
                <a:effectLst>
                  <a:outerShdw blurRad="38100" dist="38100" dir="2700000" algn="tl">
                    <a:srgbClr val="000000">
                      <a:alpha val="43137"/>
                    </a:srgbClr>
                  </a:outerShdw>
                </a:effectLst>
              </a:rPr>
              <a:t>Develop a 10-year plan</a:t>
            </a:r>
          </a:p>
          <a:p>
            <a:pPr marL="571500" indent="-571500">
              <a:buFont typeface="Arial" panose="020B0604020202020204" pitchFamily="34" charset="0"/>
              <a:buChar char="•"/>
            </a:pPr>
            <a:r>
              <a:rPr lang="en-US" sz="3600" dirty="0" smtClean="0">
                <a:solidFill>
                  <a:prstClr val="white"/>
                </a:solidFill>
                <a:effectLst>
                  <a:outerShdw blurRad="38100" dist="38100" dir="2700000" algn="tl">
                    <a:srgbClr val="000000">
                      <a:alpha val="43137"/>
                    </a:srgbClr>
                  </a:outerShdw>
                </a:effectLst>
              </a:rPr>
              <a:t>Develop project recommendation criteria </a:t>
            </a:r>
          </a:p>
        </p:txBody>
      </p:sp>
    </p:spTree>
    <p:extLst>
      <p:ext uri="{BB962C8B-B14F-4D97-AF65-F5344CB8AC3E}">
        <p14:creationId xmlns:p14="http://schemas.microsoft.com/office/powerpoint/2010/main" val="1076536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31764266"/>
              </p:ext>
            </p:extLst>
          </p:nvPr>
        </p:nvGraphicFramePr>
        <p:xfrm>
          <a:off x="200722" y="105912"/>
          <a:ext cx="11775688" cy="6604019"/>
        </p:xfrm>
        <a:graphic>
          <a:graphicData uri="http://schemas.openxmlformats.org/drawingml/2006/table">
            <a:tbl>
              <a:tblPr/>
              <a:tblGrid>
                <a:gridCol w="3214302"/>
                <a:gridCol w="5679860"/>
                <a:gridCol w="2881526"/>
              </a:tblGrid>
              <a:tr h="864357">
                <a:tc>
                  <a:txBody>
                    <a:bodyPr/>
                    <a:lstStyle/>
                    <a:p>
                      <a:pPr algn="ctr" fontAlgn="ctr"/>
                      <a:r>
                        <a:rPr lang="en-US" sz="2800" b="1" i="0" u="none" strike="noStrike" dirty="0">
                          <a:solidFill>
                            <a:schemeClr val="bg1"/>
                          </a:solidFill>
                          <a:effectLst/>
                          <a:latin typeface="Calibri" panose="020F0502020204030204" pitchFamily="34" charset="0"/>
                        </a:rPr>
                        <a:t>Regional Goal Areas</a:t>
                      </a:r>
                    </a:p>
                  </a:txBody>
                  <a:tcPr marL="6643" marR="6643" marT="6643" marB="0" anchor="ctr">
                    <a:lnL w="1270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fontAlgn="ctr"/>
                      <a:r>
                        <a:rPr lang="en-US" sz="2800" b="1" i="0" u="none" strike="noStrike" dirty="0">
                          <a:solidFill>
                            <a:schemeClr val="bg1"/>
                          </a:solidFill>
                          <a:effectLst/>
                          <a:latin typeface="Calibri" panose="020F0502020204030204" pitchFamily="34" charset="0"/>
                        </a:rPr>
                        <a:t>Performance Measurement Topics</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fontAlgn="ctr"/>
                      <a:r>
                        <a:rPr lang="en-US" sz="2800" b="1" i="0" u="none" strike="noStrike" dirty="0">
                          <a:solidFill>
                            <a:schemeClr val="tx1"/>
                          </a:solidFill>
                          <a:effectLst/>
                          <a:latin typeface="Calibri" panose="020F0502020204030204" pitchFamily="34" charset="0"/>
                        </a:rPr>
                        <a:t>Performance Metrics  </a:t>
                      </a:r>
                    </a:p>
                  </a:txBody>
                  <a:tcPr marL="6643" marR="6643" marT="6643" marB="0" anchor="ctr">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r>
              <a:tr h="308770">
                <a:tc rowSpan="4">
                  <a:txBody>
                    <a:bodyPr/>
                    <a:lstStyle/>
                    <a:p>
                      <a:pPr algn="ctr" fontAlgn="ctr"/>
                      <a:r>
                        <a:rPr lang="en-US" sz="2600" b="1" i="0" u="none" strike="noStrike" dirty="0">
                          <a:solidFill>
                            <a:schemeClr val="bg1"/>
                          </a:solidFill>
                          <a:effectLst/>
                          <a:latin typeface="Calibri" panose="020F0502020204030204" pitchFamily="34" charset="0"/>
                        </a:rPr>
                        <a:t>Safety</a:t>
                      </a:r>
                    </a:p>
                  </a:txBody>
                  <a:tcPr marL="6643" marR="6643" marT="6643" marB="0" anchor="ctr">
                    <a:lnL w="1270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rowSpan="2">
                  <a:txBody>
                    <a:bodyPr/>
                    <a:lstStyle/>
                    <a:p>
                      <a:pPr algn="ctr" fontAlgn="ctr"/>
                      <a:r>
                        <a:rPr lang="en-US" sz="2200" b="1" i="0" u="none" strike="noStrike" dirty="0">
                          <a:solidFill>
                            <a:srgbClr val="000000"/>
                          </a:solidFill>
                          <a:effectLst/>
                          <a:latin typeface="Calibri" panose="020F0502020204030204" pitchFamily="34" charset="0"/>
                        </a:rPr>
                        <a:t>Crashes</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Metric 1</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Metric 2</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rowSpan="2">
                  <a:txBody>
                    <a:bodyPr/>
                    <a:lstStyle/>
                    <a:p>
                      <a:pPr algn="ctr" fontAlgn="ctr"/>
                      <a:r>
                        <a:rPr lang="en-US" sz="2200" b="1" i="0" u="none" strike="noStrike" dirty="0" smtClean="0">
                          <a:solidFill>
                            <a:srgbClr val="000000"/>
                          </a:solidFill>
                          <a:effectLst/>
                          <a:latin typeface="Calibri" panose="020F0502020204030204" pitchFamily="34" charset="0"/>
                        </a:rPr>
                        <a:t>Fatalities</a:t>
                      </a:r>
                      <a:endParaRPr lang="en-US" sz="2200" b="1" i="0" u="none" strike="noStrike" dirty="0">
                        <a:solidFill>
                          <a:srgbClr val="000000"/>
                        </a:solidFill>
                        <a:effectLst/>
                        <a:latin typeface="Calibri" panose="020F0502020204030204" pitchFamily="34" charset="0"/>
                      </a:endParaRP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Metric 1</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Metric 2</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r>
              <a:tr h="378287">
                <a:tc rowSpan="5">
                  <a:txBody>
                    <a:bodyPr/>
                    <a:lstStyle/>
                    <a:p>
                      <a:pPr algn="ctr" fontAlgn="ctr"/>
                      <a:r>
                        <a:rPr lang="en-US" sz="2600" b="1" i="0" u="none" strike="noStrike" dirty="0">
                          <a:solidFill>
                            <a:schemeClr val="bg1"/>
                          </a:solidFill>
                          <a:effectLst/>
                          <a:latin typeface="Calibri" panose="020F0502020204030204" pitchFamily="34" charset="0"/>
                        </a:rPr>
                        <a:t>System Reliability </a:t>
                      </a:r>
                    </a:p>
                  </a:txBody>
                  <a:tcPr marL="6643" marR="6643" marT="6643" marB="0" anchor="ctr">
                    <a:lnL w="1270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rowSpan="2">
                  <a:txBody>
                    <a:bodyPr/>
                    <a:lstStyle/>
                    <a:p>
                      <a:pPr algn="ctr" fontAlgn="ctr"/>
                      <a:r>
                        <a:rPr lang="en-US" sz="2200" b="1" i="0" u="none" strike="noStrike" dirty="0">
                          <a:solidFill>
                            <a:srgbClr val="000000"/>
                          </a:solidFill>
                          <a:effectLst/>
                          <a:latin typeface="Calibri" panose="020F0502020204030204" pitchFamily="34" charset="0"/>
                        </a:rPr>
                        <a:t>Efficiency and Economic </a:t>
                      </a:r>
                      <a:r>
                        <a:rPr lang="en-US" sz="2200" b="1" i="0" u="none" strike="noStrike" dirty="0" smtClean="0">
                          <a:solidFill>
                            <a:srgbClr val="000000"/>
                          </a:solidFill>
                          <a:effectLst/>
                          <a:latin typeface="Calibri" panose="020F0502020204030204" pitchFamily="34" charset="0"/>
                        </a:rPr>
                        <a:t/>
                      </a:r>
                      <a:br>
                        <a:rPr lang="en-US" sz="2200" b="1" i="0" u="none" strike="noStrike" dirty="0" smtClean="0">
                          <a:solidFill>
                            <a:srgbClr val="000000"/>
                          </a:solidFill>
                          <a:effectLst/>
                          <a:latin typeface="Calibri" panose="020F0502020204030204" pitchFamily="34" charset="0"/>
                        </a:rPr>
                      </a:br>
                      <a:r>
                        <a:rPr lang="en-US" sz="2200" b="1" i="0" u="none" strike="noStrike" dirty="0" smtClean="0">
                          <a:solidFill>
                            <a:srgbClr val="000000"/>
                          </a:solidFill>
                          <a:effectLst/>
                          <a:latin typeface="Calibri" panose="020F0502020204030204" pitchFamily="34" charset="0"/>
                        </a:rPr>
                        <a:t>Competitiveness </a:t>
                      </a:r>
                      <a:r>
                        <a:rPr lang="en-US" sz="2200" b="1" i="0" u="none" strike="noStrike" dirty="0">
                          <a:solidFill>
                            <a:srgbClr val="000000"/>
                          </a:solidFill>
                          <a:effectLst/>
                          <a:latin typeface="Calibri" panose="020F0502020204030204" pitchFamily="34" charset="0"/>
                        </a:rPr>
                        <a:t>(Congestion)</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smtClean="0">
                          <a:solidFill>
                            <a:schemeClr val="tx1"/>
                          </a:solidFill>
                          <a:effectLst/>
                          <a:latin typeface="Calibri" panose="020F0502020204030204" pitchFamily="34" charset="0"/>
                        </a:rPr>
                        <a:t>…</a:t>
                      </a:r>
                      <a:endParaRPr lang="en-US" sz="2000" b="1" i="0" u="none" strike="noStrike" dirty="0">
                        <a:solidFill>
                          <a:schemeClr val="tx1"/>
                        </a:solidFill>
                        <a:effectLst/>
                        <a:latin typeface="Calibri" panose="020F0502020204030204" pitchFamily="34" charset="0"/>
                      </a:endParaRP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8287">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smtClean="0">
                          <a:solidFill>
                            <a:schemeClr val="tx1"/>
                          </a:solidFill>
                          <a:effectLst/>
                          <a:latin typeface="Calibri" panose="020F0502020204030204" pitchFamily="34" charset="0"/>
                        </a:rPr>
                        <a:t>…</a:t>
                      </a:r>
                      <a:endParaRPr lang="en-US" sz="2000" b="1" i="0" u="none" strike="noStrike" dirty="0">
                        <a:solidFill>
                          <a:schemeClr val="tx1"/>
                        </a:solidFill>
                        <a:effectLst/>
                        <a:latin typeface="Calibri" panose="020F0502020204030204" pitchFamily="34" charset="0"/>
                      </a:endParaRP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rowSpan="3">
                  <a:txBody>
                    <a:bodyPr/>
                    <a:lstStyle/>
                    <a:p>
                      <a:pPr algn="ctr" fontAlgn="ctr"/>
                      <a:r>
                        <a:rPr lang="en-US" sz="2200" b="1" i="0" u="none" strike="noStrike" dirty="0">
                          <a:solidFill>
                            <a:srgbClr val="000000"/>
                          </a:solidFill>
                          <a:effectLst/>
                          <a:latin typeface="Calibri" panose="020F0502020204030204" pitchFamily="34" charset="0"/>
                        </a:rPr>
                        <a:t>Infrastructure Condition</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r>
              <a:tr h="308770">
                <a:tc rowSpan="4">
                  <a:txBody>
                    <a:bodyPr/>
                    <a:lstStyle/>
                    <a:p>
                      <a:pPr algn="ctr" fontAlgn="ctr"/>
                      <a:r>
                        <a:rPr lang="en-US" sz="2600" b="1" i="0" u="none" strike="noStrike" dirty="0">
                          <a:solidFill>
                            <a:schemeClr val="bg1"/>
                          </a:solidFill>
                          <a:effectLst/>
                          <a:latin typeface="Calibri" panose="020F0502020204030204" pitchFamily="34" charset="0"/>
                        </a:rPr>
                        <a:t>Multimodal Use </a:t>
                      </a:r>
                      <a:r>
                        <a:rPr lang="en-US" sz="2600" b="1" i="0" u="none" strike="noStrike" dirty="0" smtClean="0">
                          <a:solidFill>
                            <a:schemeClr val="bg1"/>
                          </a:solidFill>
                          <a:effectLst/>
                          <a:latin typeface="Calibri" panose="020F0502020204030204" pitchFamily="34" charset="0"/>
                        </a:rPr>
                        <a:t/>
                      </a:r>
                      <a:br>
                        <a:rPr lang="en-US" sz="2600" b="1" i="0" u="none" strike="noStrike" dirty="0" smtClean="0">
                          <a:solidFill>
                            <a:schemeClr val="bg1"/>
                          </a:solidFill>
                          <a:effectLst/>
                          <a:latin typeface="Calibri" panose="020F0502020204030204" pitchFamily="34" charset="0"/>
                        </a:rPr>
                      </a:br>
                      <a:r>
                        <a:rPr lang="en-US" sz="2600" b="1" i="0" u="none" strike="noStrike" dirty="0" smtClean="0">
                          <a:solidFill>
                            <a:schemeClr val="bg1"/>
                          </a:solidFill>
                          <a:effectLst/>
                          <a:latin typeface="Calibri" panose="020F0502020204030204" pitchFamily="34" charset="0"/>
                        </a:rPr>
                        <a:t>&amp; </a:t>
                      </a:r>
                      <a:r>
                        <a:rPr lang="en-US" sz="2600" b="1" i="0" u="none" strike="noStrike" dirty="0">
                          <a:solidFill>
                            <a:schemeClr val="bg1"/>
                          </a:solidFill>
                          <a:effectLst/>
                          <a:latin typeface="Calibri" panose="020F0502020204030204" pitchFamily="34" charset="0"/>
                        </a:rPr>
                        <a:t>Opportunity</a:t>
                      </a:r>
                    </a:p>
                  </a:txBody>
                  <a:tcPr marL="6643" marR="6643" marT="6643" marB="0" anchor="ctr">
                    <a:lnL w="1270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0000"/>
                        <a:lumOff val="80000"/>
                      </a:schemeClr>
                    </a:solidFill>
                  </a:tcPr>
                </a:tc>
                <a:tc rowSpan="2">
                  <a:txBody>
                    <a:bodyPr/>
                    <a:lstStyle/>
                    <a:p>
                      <a:pPr algn="ctr" fontAlgn="ctr"/>
                      <a:r>
                        <a:rPr lang="en-US" sz="2200" b="1" i="0" u="none" strike="noStrike" dirty="0">
                          <a:solidFill>
                            <a:srgbClr val="000000"/>
                          </a:solidFill>
                          <a:effectLst/>
                          <a:latin typeface="Calibri" panose="020F0502020204030204" pitchFamily="34" charset="0"/>
                        </a:rPr>
                        <a:t>Active Mobility</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rowSpan="2">
                  <a:txBody>
                    <a:bodyPr/>
                    <a:lstStyle/>
                    <a:p>
                      <a:pPr algn="ctr" fontAlgn="ctr"/>
                      <a:r>
                        <a:rPr lang="en-US" sz="2200" b="1" i="0" u="none" strike="noStrike" dirty="0">
                          <a:solidFill>
                            <a:srgbClr val="000000"/>
                          </a:solidFill>
                          <a:effectLst/>
                          <a:latin typeface="Calibri" panose="020F0502020204030204" pitchFamily="34" charset="0"/>
                        </a:rPr>
                        <a:t>Transit</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60000"/>
                        <a:lumOff val="40000"/>
                      </a:schemeClr>
                    </a:solidFill>
                  </a:tcPr>
                </a:tc>
              </a:tr>
              <a:tr h="308770">
                <a:tc rowSpan="5">
                  <a:txBody>
                    <a:bodyPr/>
                    <a:lstStyle/>
                    <a:p>
                      <a:pPr algn="ctr" fontAlgn="ctr"/>
                      <a:r>
                        <a:rPr lang="en-US" sz="2600" b="1" i="0" u="none" strike="noStrike" dirty="0">
                          <a:solidFill>
                            <a:schemeClr val="bg1"/>
                          </a:solidFill>
                          <a:effectLst/>
                          <a:latin typeface="Calibri" panose="020F0502020204030204" pitchFamily="34" charset="0"/>
                        </a:rPr>
                        <a:t>Stewardship</a:t>
                      </a:r>
                    </a:p>
                  </a:txBody>
                  <a:tcPr marL="6643" marR="6643" marT="6643" marB="0" anchor="ctr">
                    <a:lnL w="1270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rowSpan="3">
                  <a:txBody>
                    <a:bodyPr/>
                    <a:lstStyle/>
                    <a:p>
                      <a:pPr algn="ctr" fontAlgn="ctr"/>
                      <a:r>
                        <a:rPr lang="en-US" sz="2200" b="1" i="0" u="none" strike="noStrike" dirty="0">
                          <a:solidFill>
                            <a:srgbClr val="000000"/>
                          </a:solidFill>
                          <a:effectLst/>
                          <a:latin typeface="Calibri" panose="020F0502020204030204" pitchFamily="34" charset="0"/>
                        </a:rPr>
                        <a:t>Equity / Accessibility</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rowSpan="2">
                  <a:txBody>
                    <a:bodyPr/>
                    <a:lstStyle/>
                    <a:p>
                      <a:pPr algn="ctr" fontAlgn="ctr"/>
                      <a:r>
                        <a:rPr lang="en-US" sz="2200" b="1" i="0" u="none" strike="noStrike" dirty="0">
                          <a:solidFill>
                            <a:srgbClr val="000000"/>
                          </a:solidFill>
                          <a:effectLst/>
                          <a:latin typeface="Calibri" panose="020F0502020204030204" pitchFamily="34" charset="0"/>
                        </a:rPr>
                        <a:t>Environmental Impact</a:t>
                      </a:r>
                    </a:p>
                  </a:txBody>
                  <a:tcPr marL="6643" marR="6643" marT="6643"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08770">
                <a:tc vMerge="1">
                  <a:txBody>
                    <a:bodyPr/>
                    <a:lstStyle/>
                    <a:p>
                      <a:endParaRPr lang="en-US"/>
                    </a:p>
                  </a:txBody>
                  <a:tcPr/>
                </a:tc>
                <a:tc vMerge="1">
                  <a:txBody>
                    <a:bodyPr/>
                    <a:lstStyle/>
                    <a:p>
                      <a:endParaRPr lang="en-US"/>
                    </a:p>
                  </a:txBody>
                  <a:tcPr/>
                </a:tc>
                <a:tc>
                  <a:txBody>
                    <a:bodyPr/>
                    <a:lstStyle/>
                    <a:p>
                      <a:pPr algn="ctr" fontAlgn="b"/>
                      <a:r>
                        <a:rPr lang="en-US" sz="2000" b="1" i="0" u="none" strike="noStrike" dirty="0">
                          <a:solidFill>
                            <a:schemeClr val="tx1"/>
                          </a:solidFill>
                          <a:effectLst/>
                          <a:latin typeface="Calibri" panose="020F0502020204030204" pitchFamily="34" charset="0"/>
                        </a:rPr>
                        <a:t>…</a:t>
                      </a:r>
                    </a:p>
                  </a:txBody>
                  <a:tcPr marL="6643" marR="6643" marT="6643" marB="0" anchor="b">
                    <a:lnL w="28575" cap="flat" cmpd="sng" algn="ctr">
                      <a:solidFill>
                        <a:schemeClr val="bg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60000"/>
                        <a:lumOff val="40000"/>
                      </a:schemeClr>
                    </a:solidFill>
                  </a:tcPr>
                </a:tc>
              </a:tr>
            </a:tbl>
          </a:graphicData>
        </a:graphic>
      </p:graphicFrame>
    </p:spTree>
    <p:extLst>
      <p:ext uri="{BB962C8B-B14F-4D97-AF65-F5344CB8AC3E}">
        <p14:creationId xmlns:p14="http://schemas.microsoft.com/office/powerpoint/2010/main" val="3503138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878885"/>
              </p:ext>
            </p:extLst>
          </p:nvPr>
        </p:nvGraphicFramePr>
        <p:xfrm>
          <a:off x="141249" y="133518"/>
          <a:ext cx="11835161" cy="6565775"/>
        </p:xfrm>
        <a:graphic>
          <a:graphicData uri="http://schemas.openxmlformats.org/drawingml/2006/table">
            <a:tbl>
              <a:tblPr/>
              <a:tblGrid>
                <a:gridCol w="974957"/>
                <a:gridCol w="1967746"/>
                <a:gridCol w="966670"/>
                <a:gridCol w="7925788"/>
              </a:tblGrid>
              <a:tr h="1341120">
                <a:tc>
                  <a:txBody>
                    <a:bodyPr/>
                    <a:lstStyle/>
                    <a:p>
                      <a:pPr algn="ctr" fontAlgn="ctr"/>
                      <a:r>
                        <a:rPr lang="en-US" sz="2400" b="1" i="0" u="none" strike="noStrike" dirty="0">
                          <a:solidFill>
                            <a:srgbClr val="000000"/>
                          </a:solidFill>
                          <a:effectLst/>
                          <a:latin typeface="Calibri" panose="020F0502020204030204" pitchFamily="34" charset="0"/>
                        </a:rPr>
                        <a:t>Goal Areas</a:t>
                      </a:r>
                    </a:p>
                  </a:txBody>
                  <a:tcPr marL="6576" marR="6576" marT="6576" marB="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ctr" fontAlgn="ctr"/>
                      <a:r>
                        <a:rPr lang="en-US" sz="2400" b="1" i="0" u="none" strike="noStrike" dirty="0">
                          <a:solidFill>
                            <a:srgbClr val="000000"/>
                          </a:solidFill>
                          <a:effectLst/>
                          <a:latin typeface="Calibri" panose="020F0502020204030204" pitchFamily="34" charset="0"/>
                        </a:rPr>
                        <a:t>Performance Measurement Topics</a:t>
                      </a:r>
                    </a:p>
                  </a:txBody>
                  <a:tcPr marL="6576" marR="6576" marT="6576"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ctr" fontAlgn="ctr"/>
                      <a:r>
                        <a:rPr lang="en-US" sz="2400" b="1" i="0" u="none" strike="noStrike" dirty="0">
                          <a:solidFill>
                            <a:srgbClr val="000000"/>
                          </a:solidFill>
                          <a:effectLst/>
                          <a:latin typeface="Calibri" panose="020F0502020204030204" pitchFamily="34" charset="0"/>
                        </a:rPr>
                        <a:t>(Sub-Topic)</a:t>
                      </a:r>
                    </a:p>
                  </a:txBody>
                  <a:tcPr marL="6576" marR="6576" marT="6576"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b="1" i="0" u="none" strike="noStrike" dirty="0">
                          <a:solidFill>
                            <a:schemeClr val="tx1"/>
                          </a:solidFill>
                          <a:effectLst/>
                          <a:latin typeface="Calibri" panose="020F0502020204030204" pitchFamily="34" charset="0"/>
                        </a:rPr>
                        <a:t>Performance </a:t>
                      </a:r>
                      <a:r>
                        <a:rPr lang="en-US" sz="2400" b="1" i="0" u="none" strike="noStrike" dirty="0" smtClean="0">
                          <a:solidFill>
                            <a:schemeClr val="tx1"/>
                          </a:solidFill>
                          <a:effectLst/>
                          <a:latin typeface="Calibri" panose="020F0502020204030204" pitchFamily="34" charset="0"/>
                        </a:rPr>
                        <a:t>Metrics</a:t>
                      </a:r>
                      <a:endParaRPr lang="en-US" sz="2400" b="1" i="0" u="none" strike="noStrike" dirty="0">
                        <a:solidFill>
                          <a:schemeClr val="tx1"/>
                        </a:solidFill>
                        <a:effectLst/>
                        <a:latin typeface="Calibri" panose="020F0502020204030204" pitchFamily="34" charset="0"/>
                      </a:endParaRP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497B0"/>
                    </a:solidFill>
                  </a:tcPr>
                </a:tc>
              </a:tr>
              <a:tr h="213180">
                <a:tc rowSpan="14">
                  <a:txBody>
                    <a:bodyPr/>
                    <a:lstStyle/>
                    <a:p>
                      <a:pPr algn="ctr" fontAlgn="ctr"/>
                      <a:r>
                        <a:rPr lang="en-US" sz="2800" b="1" i="0" u="none" strike="noStrike" dirty="0">
                          <a:solidFill>
                            <a:srgbClr val="000000"/>
                          </a:solidFill>
                          <a:effectLst/>
                          <a:latin typeface="Calibri" panose="020F0502020204030204" pitchFamily="34" charset="0"/>
                        </a:rPr>
                        <a:t>Safety</a:t>
                      </a:r>
                    </a:p>
                  </a:txBody>
                  <a:tcPr marL="6576" marR="6576" marT="6576" marB="0" vert="vert27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rowSpan="8">
                  <a:txBody>
                    <a:bodyPr/>
                    <a:lstStyle/>
                    <a:p>
                      <a:pPr algn="ctr" fontAlgn="ctr"/>
                      <a:r>
                        <a:rPr lang="en-US" sz="2400" b="1" i="0" u="none" strike="noStrike" dirty="0">
                          <a:solidFill>
                            <a:srgbClr val="000000"/>
                          </a:solidFill>
                          <a:effectLst/>
                          <a:latin typeface="Calibri" panose="020F0502020204030204" pitchFamily="34" charset="0"/>
                        </a:rPr>
                        <a:t>Crashes</a:t>
                      </a:r>
                    </a:p>
                  </a:txBody>
                  <a:tcPr marL="6576" marR="6576" marT="6576"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rowSpan="6">
                  <a:txBody>
                    <a:bodyPr/>
                    <a:lstStyle/>
                    <a:p>
                      <a:pPr algn="ctr" fontAlgn="b"/>
                      <a:r>
                        <a:rPr lang="en-US" sz="2000" b="0" i="0" u="none" strike="noStrike" dirty="0">
                          <a:solidFill>
                            <a:srgbClr val="000000"/>
                          </a:solidFill>
                          <a:effectLst/>
                          <a:latin typeface="Calibri" panose="020F0502020204030204" pitchFamily="34" charset="0"/>
                        </a:rPr>
                        <a:t> </a:t>
                      </a:r>
                    </a:p>
                  </a:txBody>
                  <a:tcPr marL="6576" marR="6576" marT="6576"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chemeClr val="tx1"/>
                          </a:solidFill>
                          <a:effectLst/>
                          <a:latin typeface="Calibri" panose="020F0502020204030204" pitchFamily="34" charset="0"/>
                        </a:rPr>
                        <a:t>Annual total crashes (all types)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vehicle-on-vehicle crashes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vehicle-on-pedestrian crashes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Averages Crashes (all types)/Mile</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Average Vehicle-on-vehicle Crashes/Mile</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Average Vehicle-on-pedestrian Crashes/Mile</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408596">
                <a:tc vMerge="1">
                  <a:txBody>
                    <a:bodyPr/>
                    <a:lstStyle/>
                    <a:p>
                      <a:endParaRPr lang="en-US"/>
                    </a:p>
                  </a:txBody>
                  <a:tcPr/>
                </a:tc>
                <a:tc vMerge="1">
                  <a:txBody>
                    <a:bodyPr/>
                    <a:lstStyle/>
                    <a:p>
                      <a:endParaRPr lang="en-US"/>
                    </a:p>
                  </a:txBody>
                  <a:tcPr/>
                </a:tc>
                <a:tc rowSpan="4">
                  <a:txBody>
                    <a:bodyPr/>
                    <a:lstStyle/>
                    <a:p>
                      <a:pPr algn="ctr" fontAlgn="ctr"/>
                      <a:r>
                        <a:rPr lang="en-US" sz="2400" b="0" i="0" u="none" strike="noStrike" dirty="0">
                          <a:solidFill>
                            <a:srgbClr val="000000"/>
                          </a:solidFill>
                          <a:effectLst/>
                          <a:latin typeface="Calibri" panose="020F0502020204030204" pitchFamily="34" charset="0"/>
                        </a:rPr>
                        <a:t>Bike Safety</a:t>
                      </a:r>
                    </a:p>
                  </a:txBody>
                  <a:tcPr marL="6576" marR="6576" marT="6576"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chemeClr val="tx1"/>
                          </a:solidFill>
                          <a:effectLst/>
                          <a:latin typeface="Calibri" panose="020F0502020204030204" pitchFamily="34" charset="0"/>
                        </a:rPr>
                        <a:t>Annual Average Vehicle-on-bicycle Crashes/Mile</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40859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vehicle-on-bicycle crashes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408596">
                <a:tc vMerge="1">
                  <a:txBody>
                    <a:bodyPr/>
                    <a:lstStyle/>
                    <a:p>
                      <a:endParaRPr lang="en-US"/>
                    </a:p>
                  </a:txBody>
                  <a:tcPr/>
                </a:tc>
                <a:tc rowSpan="6">
                  <a:txBody>
                    <a:bodyPr/>
                    <a:lstStyle/>
                    <a:p>
                      <a:pPr algn="ctr" fontAlgn="ctr"/>
                      <a:r>
                        <a:rPr lang="en-US" sz="2400" b="1" i="0" u="none" strike="noStrike" dirty="0">
                          <a:solidFill>
                            <a:srgbClr val="000000"/>
                          </a:solidFill>
                          <a:effectLst/>
                          <a:latin typeface="Calibri" panose="020F0502020204030204" pitchFamily="34" charset="0"/>
                        </a:rPr>
                        <a:t>Injuries &amp; Fatalities</a:t>
                      </a:r>
                    </a:p>
                  </a:txBody>
                  <a:tcPr marL="6576" marR="6576" marT="6576"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Pedestrian &amp; Bike Fatalities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40859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Average Pedestrian &amp; Bike Fatalities/VMT</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rowSpan="4">
                  <a:txBody>
                    <a:bodyPr/>
                    <a:lstStyle/>
                    <a:p>
                      <a:pPr algn="ctr" fontAlgn="b"/>
                      <a:r>
                        <a:rPr lang="en-US" sz="2000" b="0" i="0" u="none" strike="noStrike" dirty="0">
                          <a:solidFill>
                            <a:srgbClr val="000000"/>
                          </a:solidFill>
                          <a:effectLst/>
                          <a:latin typeface="Calibri" panose="020F0502020204030204" pitchFamily="34" charset="0"/>
                        </a:rPr>
                        <a:t> </a:t>
                      </a:r>
                    </a:p>
                  </a:txBody>
                  <a:tcPr marL="6576" marR="6576" marT="6576"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chemeClr val="tx1"/>
                          </a:solidFill>
                          <a:effectLst/>
                          <a:latin typeface="Calibri" panose="020F0502020204030204" pitchFamily="34" charset="0"/>
                        </a:rPr>
                        <a:t>Annual Average Fatalities (all modes)/VMT</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3794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Average Incapacitating Injuries (all modes)/VMT</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2131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Incapacitating Injuries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r h="2131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chemeClr val="tx1"/>
                          </a:solidFill>
                          <a:effectLst/>
                          <a:latin typeface="Calibri" panose="020F0502020204030204" pitchFamily="34" charset="0"/>
                        </a:rPr>
                        <a:t>Annual Total Fatalities (all modes)</a:t>
                      </a:r>
                    </a:p>
                  </a:txBody>
                  <a:tcPr marL="6576" marR="6576" marT="6576"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tr>
            </a:tbl>
          </a:graphicData>
        </a:graphic>
      </p:graphicFrame>
    </p:spTree>
    <p:extLst>
      <p:ext uri="{BB962C8B-B14F-4D97-AF65-F5344CB8AC3E}">
        <p14:creationId xmlns:p14="http://schemas.microsoft.com/office/powerpoint/2010/main" val="2761438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055279917"/>
              </p:ext>
            </p:extLst>
          </p:nvPr>
        </p:nvGraphicFramePr>
        <p:xfrm>
          <a:off x="89210" y="76423"/>
          <a:ext cx="11954108" cy="6688647"/>
        </p:xfrm>
        <a:graphic>
          <a:graphicData uri="http://schemas.openxmlformats.org/drawingml/2006/table">
            <a:tbl>
              <a:tblPr/>
              <a:tblGrid>
                <a:gridCol w="794622"/>
                <a:gridCol w="2201339"/>
                <a:gridCol w="944136"/>
                <a:gridCol w="8014011"/>
              </a:tblGrid>
              <a:tr h="1108695">
                <a:tc>
                  <a:txBody>
                    <a:bodyPr/>
                    <a:lstStyle/>
                    <a:p>
                      <a:pPr algn="ctr" fontAlgn="ctr"/>
                      <a:r>
                        <a:rPr lang="en-US" sz="2400" b="1" i="0" u="none" strike="noStrike" dirty="0">
                          <a:solidFill>
                            <a:srgbClr val="000000"/>
                          </a:solidFill>
                          <a:effectLst/>
                          <a:latin typeface="Calibri" panose="020F0502020204030204" pitchFamily="34" charset="0"/>
                        </a:rPr>
                        <a:t>Goal Areas</a:t>
                      </a:r>
                    </a:p>
                  </a:txBody>
                  <a:tcPr marL="7620" marR="7620" marT="7620" marB="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ctr" fontAlgn="ctr"/>
                      <a:r>
                        <a:rPr lang="en-US" sz="2400" b="1" i="0" u="none" strike="noStrike" dirty="0">
                          <a:solidFill>
                            <a:srgbClr val="000000"/>
                          </a:solidFill>
                          <a:effectLst/>
                          <a:latin typeface="Calibri" panose="020F0502020204030204" pitchFamily="34" charset="0"/>
                        </a:rPr>
                        <a:t>Performance Measurement Topics</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ctr" fontAlgn="ctr"/>
                      <a:r>
                        <a:rPr lang="en-US" sz="2400" b="1" i="0" u="none" strike="noStrike" dirty="0">
                          <a:solidFill>
                            <a:srgbClr val="000000"/>
                          </a:solidFill>
                          <a:effectLst/>
                          <a:latin typeface="Calibri" panose="020F0502020204030204" pitchFamily="34" charset="0"/>
                        </a:rPr>
                        <a:t>(Sub-Topic)</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b="1" i="0" u="none" strike="noStrike" dirty="0">
                          <a:solidFill>
                            <a:srgbClr val="FFFFFF"/>
                          </a:solidFill>
                          <a:effectLst/>
                          <a:latin typeface="Calibri" panose="020F0502020204030204" pitchFamily="34" charset="0"/>
                        </a:rPr>
                        <a:t>Performance Indicators (Metrics)</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497B0"/>
                    </a:solidFill>
                  </a:tcPr>
                </a:tc>
              </a:tr>
              <a:tr h="313492">
                <a:tc rowSpan="16">
                  <a:txBody>
                    <a:bodyPr/>
                    <a:lstStyle/>
                    <a:p>
                      <a:pPr algn="ctr" fontAlgn="ctr"/>
                      <a:r>
                        <a:rPr lang="en-US" sz="2800" b="1" i="0" u="none" strike="noStrike" dirty="0">
                          <a:solidFill>
                            <a:srgbClr val="000000"/>
                          </a:solidFill>
                          <a:effectLst/>
                          <a:latin typeface="Calibri" panose="020F0502020204030204" pitchFamily="34" charset="0"/>
                        </a:rPr>
                        <a:t>System </a:t>
                      </a:r>
                      <a:r>
                        <a:rPr lang="en-US" sz="2800" b="1" i="0" u="none" strike="noStrike" dirty="0" smtClean="0">
                          <a:solidFill>
                            <a:srgbClr val="000000"/>
                          </a:solidFill>
                          <a:effectLst/>
                          <a:latin typeface="Calibri" panose="020F0502020204030204" pitchFamily="34" charset="0"/>
                        </a:rPr>
                        <a:t>Reliability</a:t>
                      </a:r>
                      <a:endParaRPr lang="en-US" sz="2800" b="1" i="0" u="none" strike="noStrike" dirty="0">
                        <a:solidFill>
                          <a:srgbClr val="000000"/>
                        </a:solidFill>
                        <a:effectLst/>
                        <a:latin typeface="Calibri" panose="020F0502020204030204" pitchFamily="34" charset="0"/>
                      </a:endParaRPr>
                    </a:p>
                  </a:txBody>
                  <a:tcPr marL="7620" marR="7620" marT="7620" marB="0" vert="vert27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rowSpan="9">
                  <a:txBody>
                    <a:bodyPr/>
                    <a:lstStyle/>
                    <a:p>
                      <a:pPr algn="ctr" fontAlgn="ctr"/>
                      <a:r>
                        <a:rPr lang="en-US" sz="2400" b="1" i="0" u="none" strike="noStrike" dirty="0">
                          <a:solidFill>
                            <a:srgbClr val="000000"/>
                          </a:solidFill>
                          <a:effectLst/>
                          <a:latin typeface="Calibri" panose="020F0502020204030204" pitchFamily="34" charset="0"/>
                        </a:rPr>
                        <a:t>Efficiency and </a:t>
                      </a:r>
                      <a:endParaRPr lang="en-US" sz="2400" b="1" i="0" u="none" strike="noStrike" dirty="0" smtClean="0">
                        <a:solidFill>
                          <a:srgbClr val="000000"/>
                        </a:solidFill>
                        <a:effectLst/>
                        <a:latin typeface="Calibri" panose="020F0502020204030204" pitchFamily="34" charset="0"/>
                      </a:endParaRPr>
                    </a:p>
                    <a:p>
                      <a:pPr algn="ctr" fontAlgn="ctr"/>
                      <a:r>
                        <a:rPr lang="en-US" sz="2400" b="1" i="0" u="none" strike="noStrike" dirty="0" smtClean="0">
                          <a:solidFill>
                            <a:srgbClr val="000000"/>
                          </a:solidFill>
                          <a:effectLst/>
                          <a:latin typeface="Calibri" panose="020F0502020204030204" pitchFamily="34" charset="0"/>
                        </a:rPr>
                        <a:t>Economic </a:t>
                      </a:r>
                      <a:r>
                        <a:rPr lang="en-US" sz="2400" b="1" i="0" u="none" strike="noStrike" dirty="0">
                          <a:solidFill>
                            <a:srgbClr val="000000"/>
                          </a:solidFill>
                          <a:effectLst/>
                          <a:latin typeface="Calibri" panose="020F0502020204030204" pitchFamily="34" charset="0"/>
                        </a:rPr>
                        <a:t>Competitiveness (Congestion)</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rowSpan="9">
                  <a:txBody>
                    <a:bodyPr/>
                    <a:lstStyle/>
                    <a:p>
                      <a:pPr algn="ctr" fontAlgn="b"/>
                      <a:r>
                        <a:rPr lang="en-US" sz="2000" b="0" i="0" u="none" strike="noStrike" dirty="0">
                          <a:solidFill>
                            <a:srgbClr val="000000"/>
                          </a:solidFill>
                          <a:effectLst/>
                          <a:latin typeface="Calibri" panose="020F0502020204030204" pitchFamily="34" charset="0"/>
                        </a:rPr>
                        <a:t> </a:t>
                      </a:r>
                    </a:p>
                  </a:txBody>
                  <a:tcPr marL="7620" marR="7620" marT="762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rgbClr val="FFFFFF"/>
                          </a:solidFill>
                          <a:effectLst/>
                          <a:latin typeface="Calibri" panose="020F0502020204030204" pitchFamily="34" charset="0"/>
                        </a:rPr>
                        <a:t>Planning Time Index</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FFFFFF"/>
                          </a:solidFill>
                          <a:effectLst/>
                          <a:latin typeface="Calibri" panose="020F0502020204030204" pitchFamily="34" charset="0"/>
                        </a:rPr>
                        <a:t>Commuter Stress Index</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FFFFFF"/>
                          </a:solidFill>
                          <a:effectLst/>
                          <a:latin typeface="Calibri" panose="020F0502020204030204" pitchFamily="34" charset="0"/>
                        </a:rPr>
                        <a:t>Travel Time Index</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TomTom Traffic Index (*when available)</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INRIX Average Annual Hours Spent in Congestion</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FFFFFF"/>
                          </a:solidFill>
                          <a:effectLst/>
                          <a:latin typeface="Calibri" panose="020F0502020204030204" pitchFamily="34" charset="0"/>
                        </a:rPr>
                        <a:t>Level of Service (LOS)</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FFFFFF"/>
                          </a:solidFill>
                          <a:effectLst/>
                          <a:latin typeface="Calibri" panose="020F0502020204030204" pitchFamily="34" charset="0"/>
                        </a:rPr>
                        <a:t>Volume (ADT) to design (daily) capacity ratio</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48572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Ratio: (% </a:t>
                      </a:r>
                      <a:r>
                        <a:rPr lang="en-US" sz="2000" b="0" i="0" u="none" strike="noStrike" dirty="0">
                          <a:solidFill>
                            <a:srgbClr val="000000"/>
                          </a:solidFill>
                          <a:effectLst/>
                          <a:latin typeface="Wingdings 3" panose="05040102010807070707" pitchFamily="18" charset="2"/>
                        </a:rPr>
                        <a:t>r</a:t>
                      </a:r>
                      <a:r>
                        <a:rPr lang="en-US" sz="2000" b="0" i="0" u="none" strike="noStrike" dirty="0">
                          <a:solidFill>
                            <a:srgbClr val="000000"/>
                          </a:solidFill>
                          <a:effectLst/>
                          <a:latin typeface="Calibri" panose="020F0502020204030204" pitchFamily="34" charset="0"/>
                        </a:rPr>
                        <a:t> in total VMT) to (% </a:t>
                      </a:r>
                      <a:r>
                        <a:rPr lang="en-US" sz="2000" b="0" i="0" u="none" strike="noStrike" dirty="0">
                          <a:solidFill>
                            <a:srgbClr val="000000"/>
                          </a:solidFill>
                          <a:effectLst/>
                          <a:latin typeface="Wingdings 3" panose="05040102010807070707" pitchFamily="18" charset="2"/>
                        </a:rPr>
                        <a:t>r</a:t>
                      </a:r>
                      <a:r>
                        <a:rPr lang="en-US" sz="2000" b="0" i="0" u="none" strike="noStrike" dirty="0">
                          <a:solidFill>
                            <a:srgbClr val="000000"/>
                          </a:solidFill>
                          <a:effectLst/>
                          <a:latin typeface="Calibri" panose="020F0502020204030204" pitchFamily="34" charset="0"/>
                        </a:rPr>
                        <a:t> in population) for 5 </a:t>
                      </a:r>
                      <a:r>
                        <a:rPr lang="en-US" sz="2000" b="0" i="0" u="none" strike="noStrike" dirty="0" err="1">
                          <a:solidFill>
                            <a:srgbClr val="000000"/>
                          </a:solidFill>
                          <a:effectLst/>
                          <a:latin typeface="Calibri" panose="020F0502020204030204" pitchFamily="34" charset="0"/>
                        </a:rPr>
                        <a:t>yrs</a:t>
                      </a:r>
                      <a:endParaRPr lang="en-US" sz="2000" b="0" i="0" u="none" strike="noStrike" dirty="0">
                        <a:solidFill>
                          <a:srgbClr val="000000"/>
                        </a:solidFill>
                        <a:effectLst/>
                        <a:latin typeface="Calibri" panose="020F0502020204030204" pitchFamily="34" charset="0"/>
                      </a:endParaRP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Total Freight Throughput (Port Tonnage)</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FC1"/>
                    </a:solidFill>
                  </a:tcPr>
                </a:tc>
              </a:tr>
              <a:tr h="313492">
                <a:tc vMerge="1">
                  <a:txBody>
                    <a:bodyPr/>
                    <a:lstStyle/>
                    <a:p>
                      <a:endParaRPr lang="en-US"/>
                    </a:p>
                  </a:txBody>
                  <a:tcPr/>
                </a:tc>
                <a:tc rowSpan="7">
                  <a:txBody>
                    <a:bodyPr/>
                    <a:lstStyle/>
                    <a:p>
                      <a:pPr algn="ctr" fontAlgn="ctr"/>
                      <a:r>
                        <a:rPr lang="en-US" sz="2400" b="1" i="0" u="none" strike="noStrike" dirty="0">
                          <a:solidFill>
                            <a:srgbClr val="000000"/>
                          </a:solidFill>
                          <a:effectLst/>
                          <a:latin typeface="Calibri" panose="020F0502020204030204" pitchFamily="34" charset="0"/>
                        </a:rPr>
                        <a:t>Infrastructure </a:t>
                      </a:r>
                      <a:endParaRPr lang="en-US" sz="2400" b="1" i="0" u="none" strike="noStrike" dirty="0" smtClean="0">
                        <a:solidFill>
                          <a:srgbClr val="000000"/>
                        </a:solidFill>
                        <a:effectLst/>
                        <a:latin typeface="Calibri" panose="020F0502020204030204" pitchFamily="34" charset="0"/>
                      </a:endParaRPr>
                    </a:p>
                    <a:p>
                      <a:pPr algn="ctr" fontAlgn="ctr"/>
                      <a:r>
                        <a:rPr lang="en-US" sz="2400" b="1" i="0" u="none" strike="noStrike" dirty="0" smtClean="0">
                          <a:solidFill>
                            <a:srgbClr val="000000"/>
                          </a:solidFill>
                          <a:effectLst/>
                          <a:latin typeface="Calibri" panose="020F0502020204030204" pitchFamily="34" charset="0"/>
                        </a:rPr>
                        <a:t>Condition</a:t>
                      </a:r>
                      <a:endParaRPr lang="en-US" sz="2400" b="1" i="0" u="none" strike="noStrike" dirty="0">
                        <a:solidFill>
                          <a:srgbClr val="000000"/>
                        </a:solidFill>
                        <a:effectLst/>
                        <a:latin typeface="Calibri" panose="020F0502020204030204" pitchFamily="34" charset="0"/>
                      </a:endParaRP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rowSpan="3">
                  <a:txBody>
                    <a:bodyPr/>
                    <a:lstStyle/>
                    <a:p>
                      <a:pPr algn="ctr" fontAlgn="b"/>
                      <a:r>
                        <a:rPr lang="en-US" sz="2200" b="0" i="0" u="none" strike="noStrike" dirty="0">
                          <a:solidFill>
                            <a:srgbClr val="000000"/>
                          </a:solidFill>
                          <a:effectLst/>
                          <a:latin typeface="Calibri" panose="020F0502020204030204" pitchFamily="34" charset="0"/>
                        </a:rPr>
                        <a:t> </a:t>
                      </a:r>
                    </a:p>
                  </a:txBody>
                  <a:tcPr marL="7620" marR="7620" marT="7620"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rgbClr val="FFFFFF"/>
                          </a:solidFill>
                          <a:effectLst/>
                          <a:latin typeface="Calibri" panose="020F0502020204030204" pitchFamily="34" charset="0"/>
                        </a:rPr>
                        <a:t>Pavement Condition Index (PCI) </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FFFFFF"/>
                          </a:solidFill>
                          <a:effectLst/>
                          <a:latin typeface="Calibri" panose="020F0502020204030204" pitchFamily="34" charset="0"/>
                        </a:rPr>
                        <a:t>On Freight Priority Network?</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97B0"/>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Average PCI of Freight Priority Network</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13492">
                <a:tc vMerge="1">
                  <a:txBody>
                    <a:bodyPr/>
                    <a:lstStyle/>
                    <a:p>
                      <a:endParaRPr lang="en-US"/>
                    </a:p>
                  </a:txBody>
                  <a:tcPr/>
                </a:tc>
                <a:tc vMerge="1">
                  <a:txBody>
                    <a:bodyPr/>
                    <a:lstStyle/>
                    <a:p>
                      <a:endParaRPr lang="en-US"/>
                    </a:p>
                  </a:txBody>
                  <a:tcPr/>
                </a:tc>
                <a:tc rowSpan="4">
                  <a:txBody>
                    <a:bodyPr/>
                    <a:lstStyle/>
                    <a:p>
                      <a:pPr algn="ctr" fontAlgn="ctr">
                        <a:spcAft>
                          <a:spcPts val="0"/>
                        </a:spcAft>
                      </a:pPr>
                      <a:r>
                        <a:rPr lang="en-US" sz="2000" b="0" i="0" u="none" strike="noStrike" dirty="0">
                          <a:solidFill>
                            <a:srgbClr val="000000"/>
                          </a:solidFill>
                          <a:effectLst/>
                          <a:latin typeface="Calibri" panose="020F0502020204030204" pitchFamily="34" charset="0"/>
                        </a:rPr>
                        <a:t>Bike Infrastructure Condition</a:t>
                      </a:r>
                    </a:p>
                  </a:txBody>
                  <a:tcPr marL="7620" marR="7620" marT="7620"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2000" b="0" i="0" u="none" strike="noStrike" dirty="0">
                          <a:solidFill>
                            <a:srgbClr val="000000"/>
                          </a:solidFill>
                          <a:effectLst/>
                          <a:latin typeface="Calibri" panose="020F0502020204030204" pitchFamily="34" charset="0"/>
                        </a:rPr>
                        <a:t>% of RTA Stops/Stations with Bike Parking</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134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Miles of Cycle Track Constructed in Reporting Year</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48572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Miles of Off-road Multi-use Trails Constructed in Reporting Year</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53311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2000" b="0" i="0" u="none" strike="noStrike" dirty="0">
                          <a:solidFill>
                            <a:srgbClr val="000000"/>
                          </a:solidFill>
                          <a:effectLst/>
                          <a:latin typeface="Calibri" panose="020F0502020204030204" pitchFamily="34" charset="0"/>
                        </a:rPr>
                        <a:t>Miles of Bicycle Boulevards Implemented in Reporting Year</a:t>
                      </a:r>
                    </a:p>
                  </a:txBody>
                  <a:tcPr marL="7620" marR="7620" marT="7620"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bl>
          </a:graphicData>
        </a:graphic>
      </p:graphicFrame>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2983"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200" b="0" i="0" u="none" strike="noStrike" cap="none" normalizeH="0" baseline="0" smtClean="0">
                <a:ln>
                  <a:noFill/>
                </a:ln>
                <a:solidFill>
                  <a:schemeClr val="tx1"/>
                </a:solidFill>
                <a:effectLst/>
                <a:latin typeface="Calibri" panose="020F0502020204030204" pitchFamily="34" charset="0"/>
                <a:ea typeface="+mn-ea"/>
                <a:cs typeface="+mn-cs"/>
              </a:rPr>
              <a:t>evaluating the performance of the transpo system overall (dark blue)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2079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05968752"/>
              </p:ext>
            </p:extLst>
          </p:nvPr>
        </p:nvGraphicFramePr>
        <p:xfrm>
          <a:off x="105982" y="74346"/>
          <a:ext cx="11959636" cy="6712153"/>
        </p:xfrm>
        <a:graphic>
          <a:graphicData uri="http://schemas.openxmlformats.org/drawingml/2006/table">
            <a:tbl>
              <a:tblPr/>
              <a:tblGrid>
                <a:gridCol w="805122"/>
                <a:gridCol w="2233540"/>
                <a:gridCol w="906966"/>
                <a:gridCol w="8014008"/>
              </a:tblGrid>
              <a:tr h="1084513">
                <a:tc>
                  <a:txBody>
                    <a:bodyPr/>
                    <a:lstStyle/>
                    <a:p>
                      <a:pPr algn="ctr" fontAlgn="ctr"/>
                      <a:r>
                        <a:rPr lang="en-US" sz="2400" b="1" i="0" u="none" strike="noStrike" dirty="0">
                          <a:solidFill>
                            <a:srgbClr val="000000"/>
                          </a:solidFill>
                          <a:effectLst/>
                          <a:latin typeface="Calibri" panose="020F0502020204030204" pitchFamily="34" charset="0"/>
                        </a:rPr>
                        <a:t>Goal Areas</a:t>
                      </a:r>
                    </a:p>
                  </a:txBody>
                  <a:tcPr marL="5145" marR="5145" marT="5145" marB="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ctr" fontAlgn="ctr"/>
                      <a:r>
                        <a:rPr lang="en-US" sz="2400" b="1" i="0" u="none" strike="noStrike" dirty="0">
                          <a:solidFill>
                            <a:srgbClr val="000000"/>
                          </a:solidFill>
                          <a:effectLst/>
                          <a:latin typeface="Calibri" panose="020F0502020204030204" pitchFamily="34" charset="0"/>
                        </a:rPr>
                        <a:t>Performance Measurement Topics</a:t>
                      </a:r>
                    </a:p>
                  </a:txBody>
                  <a:tcPr marL="5145" marR="5145" marT="514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ctr" fontAlgn="ctr"/>
                      <a:r>
                        <a:rPr lang="en-US" sz="2400" b="1" i="0" u="none" strike="noStrike" dirty="0">
                          <a:solidFill>
                            <a:srgbClr val="000000"/>
                          </a:solidFill>
                          <a:effectLst/>
                          <a:latin typeface="Calibri" panose="020F0502020204030204" pitchFamily="34" charset="0"/>
                        </a:rPr>
                        <a:t>(Sub-Topic)</a:t>
                      </a:r>
                    </a:p>
                  </a:txBody>
                  <a:tcPr marL="5145" marR="5145" marT="514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2400" b="1" i="0" u="none" strike="noStrike" dirty="0">
                          <a:solidFill>
                            <a:srgbClr val="FFFFFF"/>
                          </a:solidFill>
                          <a:effectLst/>
                          <a:latin typeface="Calibri" panose="020F0502020204030204" pitchFamily="34" charset="0"/>
                        </a:rPr>
                        <a:t>Performance Indicators (Metrics)</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8497B0"/>
                    </a:solidFill>
                  </a:tcPr>
                </a:tc>
              </a:tr>
              <a:tr h="214955">
                <a:tc rowSpan="22">
                  <a:txBody>
                    <a:bodyPr/>
                    <a:lstStyle/>
                    <a:p>
                      <a:pPr algn="ctr" fontAlgn="ctr"/>
                      <a:r>
                        <a:rPr lang="en-US" sz="2800" b="1" i="0" u="none" strike="noStrike" dirty="0">
                          <a:solidFill>
                            <a:srgbClr val="000000"/>
                          </a:solidFill>
                          <a:effectLst/>
                          <a:latin typeface="Calibri" panose="020F0502020204030204" pitchFamily="34" charset="0"/>
                        </a:rPr>
                        <a:t>Multimodal Use and Opportunity</a:t>
                      </a:r>
                    </a:p>
                  </a:txBody>
                  <a:tcPr marL="5145" marR="5145" marT="5145" marB="0" vert="vert270" anchor="ctr">
                    <a:lnL w="6350" cap="flat" cmpd="sng" algn="ctr">
                      <a:solidFill>
                        <a:srgbClr val="000000"/>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CE4"/>
                    </a:solidFill>
                  </a:tcPr>
                </a:tc>
                <a:tc rowSpan="16">
                  <a:txBody>
                    <a:bodyPr/>
                    <a:lstStyle/>
                    <a:p>
                      <a:pPr algn="ctr" fontAlgn="ctr"/>
                      <a:r>
                        <a:rPr lang="en-US" sz="2400" b="1" i="0" u="none" strike="noStrike" dirty="0">
                          <a:solidFill>
                            <a:srgbClr val="000000"/>
                          </a:solidFill>
                          <a:effectLst/>
                          <a:latin typeface="Calibri" panose="020F0502020204030204" pitchFamily="34" charset="0"/>
                        </a:rPr>
                        <a:t>Active </a:t>
                      </a:r>
                      <a:endParaRPr lang="en-US" sz="2400" b="1" i="0" u="none" strike="noStrike" dirty="0" smtClean="0">
                        <a:solidFill>
                          <a:srgbClr val="000000"/>
                        </a:solidFill>
                        <a:effectLst/>
                        <a:latin typeface="Calibri" panose="020F0502020204030204" pitchFamily="34" charset="0"/>
                      </a:endParaRPr>
                    </a:p>
                    <a:p>
                      <a:pPr algn="ctr" fontAlgn="ctr"/>
                      <a:r>
                        <a:rPr lang="en-US" sz="2400" b="1" i="0" u="none" strike="noStrike" dirty="0" smtClean="0">
                          <a:solidFill>
                            <a:srgbClr val="000000"/>
                          </a:solidFill>
                          <a:effectLst/>
                          <a:latin typeface="Calibri" panose="020F0502020204030204" pitchFamily="34" charset="0"/>
                        </a:rPr>
                        <a:t>Mobility</a:t>
                      </a:r>
                      <a:endParaRPr lang="en-US" sz="2400" b="1" i="0" u="none" strike="noStrike" dirty="0">
                        <a:solidFill>
                          <a:srgbClr val="000000"/>
                        </a:solidFill>
                        <a:effectLst/>
                        <a:latin typeface="Calibri" panose="020F0502020204030204" pitchFamily="34" charset="0"/>
                      </a:endParaRPr>
                    </a:p>
                  </a:txBody>
                  <a:tcPr marL="5145" marR="5145" marT="514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rowSpan="11">
                  <a:txBody>
                    <a:bodyPr/>
                    <a:lstStyle/>
                    <a:p>
                      <a:pPr algn="ctr" fontAlgn="ctr"/>
                      <a:r>
                        <a:rPr lang="en-US" sz="2000" b="0" i="0" u="none" strike="noStrike" dirty="0">
                          <a:solidFill>
                            <a:srgbClr val="000000"/>
                          </a:solidFill>
                          <a:effectLst/>
                          <a:latin typeface="Calibri" panose="020F0502020204030204" pitchFamily="34" charset="0"/>
                        </a:rPr>
                        <a:t>Bike </a:t>
                      </a:r>
                      <a:r>
                        <a:rPr lang="en-US" sz="2000" b="0" i="0" u="none" strike="noStrike" dirty="0" smtClean="0">
                          <a:solidFill>
                            <a:srgbClr val="000000"/>
                          </a:solidFill>
                          <a:effectLst/>
                          <a:latin typeface="Calibri" panose="020F0502020204030204" pitchFamily="34" charset="0"/>
                        </a:rPr>
                        <a:t>Demand</a:t>
                      </a:r>
                      <a:endParaRPr lang="en-US" sz="2000" b="0" i="0" u="none" strike="noStrike" dirty="0">
                        <a:solidFill>
                          <a:srgbClr val="000000"/>
                        </a:solidFill>
                        <a:effectLst/>
                        <a:latin typeface="Calibri" panose="020F0502020204030204" pitchFamily="34" charset="0"/>
                      </a:endParaRPr>
                    </a:p>
                  </a:txBody>
                  <a:tcPr marL="5145" marR="5145" marT="514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lvl="0" algn="ctr" fontAlgn="ctr"/>
                      <a:r>
                        <a:rPr lang="en-US" sz="1400" b="0" i="0" u="none" strike="noStrike" dirty="0" err="1">
                          <a:solidFill>
                            <a:srgbClr val="000000"/>
                          </a:solidFill>
                          <a:effectLst/>
                          <a:latin typeface="Calibri" panose="020F0502020204030204" pitchFamily="34" charset="0"/>
                        </a:rPr>
                        <a:t>Bikeshare</a:t>
                      </a:r>
                      <a:r>
                        <a:rPr lang="en-US" sz="1400" b="0" i="0" u="none" strike="noStrike" dirty="0">
                          <a:solidFill>
                            <a:srgbClr val="000000"/>
                          </a:solidFill>
                          <a:effectLst/>
                          <a:latin typeface="Calibri" panose="020F0502020204030204" pitchFamily="34" charset="0"/>
                        </a:rPr>
                        <a:t> annual calories burned</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err="1">
                          <a:solidFill>
                            <a:srgbClr val="000000"/>
                          </a:solidFill>
                          <a:effectLst/>
                          <a:latin typeface="Calibri" panose="020F0502020204030204" pitchFamily="34" charset="0"/>
                        </a:rPr>
                        <a:t>Bikeshare</a:t>
                      </a:r>
                      <a:r>
                        <a:rPr lang="en-US" sz="1400" b="0" i="0" u="none" strike="noStrike" dirty="0">
                          <a:solidFill>
                            <a:srgbClr val="000000"/>
                          </a:solidFill>
                          <a:effectLst/>
                          <a:latin typeface="Calibri" panose="020F0502020204030204" pitchFamily="34" charset="0"/>
                        </a:rPr>
                        <a:t> annual total miles ridden</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err="1">
                          <a:solidFill>
                            <a:srgbClr val="000000"/>
                          </a:solidFill>
                          <a:effectLst/>
                          <a:latin typeface="Calibri" panose="020F0502020204030204" pitchFamily="34" charset="0"/>
                        </a:rPr>
                        <a:t>Bikesharetotal</a:t>
                      </a:r>
                      <a:r>
                        <a:rPr lang="en-US" sz="1400" b="0" i="0" u="none" strike="noStrike" dirty="0">
                          <a:solidFill>
                            <a:srgbClr val="000000"/>
                          </a:solidFill>
                          <a:effectLst/>
                          <a:latin typeface="Calibri" panose="020F0502020204030204" pitchFamily="34" charset="0"/>
                        </a:rPr>
                        <a:t> active members</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err="1">
                          <a:solidFill>
                            <a:srgbClr val="000000"/>
                          </a:solidFill>
                          <a:effectLst/>
                          <a:latin typeface="Calibri" panose="020F0502020204030204" pitchFamily="34" charset="0"/>
                        </a:rPr>
                        <a:t>Bikeshare</a:t>
                      </a:r>
                      <a:r>
                        <a:rPr lang="en-US" sz="1400" b="0" i="0" u="none" strike="noStrike" dirty="0">
                          <a:solidFill>
                            <a:srgbClr val="000000"/>
                          </a:solidFill>
                          <a:effectLst/>
                          <a:latin typeface="Calibri" panose="020F0502020204030204" pitchFamily="34" charset="0"/>
                        </a:rPr>
                        <a:t> annual trips taken</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(annual) commuter bicycle trips logged on </a:t>
                      </a:r>
                      <a:r>
                        <a:rPr lang="en-US" sz="1400" b="0" i="0" u="none" strike="noStrike" dirty="0" err="1">
                          <a:solidFill>
                            <a:srgbClr val="000000"/>
                          </a:solidFill>
                          <a:effectLst/>
                          <a:latin typeface="Calibri" panose="020F0502020204030204" pitchFamily="34" charset="0"/>
                        </a:rPr>
                        <a:t>Strava</a:t>
                      </a:r>
                      <a:r>
                        <a:rPr lang="en-US" sz="1400" b="0" i="0" u="none" strike="noStrike" dirty="0">
                          <a:solidFill>
                            <a:srgbClr val="000000"/>
                          </a:solidFill>
                          <a:effectLst/>
                          <a:latin typeface="Calibri" panose="020F0502020204030204" pitchFamily="34" charset="0"/>
                        </a:rPr>
                        <a:t> </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4754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(annual) registered bicycle commuter users on </a:t>
                      </a:r>
                      <a:r>
                        <a:rPr lang="en-US" sz="1400" b="0" i="0" u="none" strike="noStrike" dirty="0" err="1">
                          <a:solidFill>
                            <a:srgbClr val="000000"/>
                          </a:solidFill>
                          <a:effectLst/>
                          <a:latin typeface="Calibri" panose="020F0502020204030204" pitchFamily="34" charset="0"/>
                        </a:rPr>
                        <a:t>Strava</a:t>
                      </a:r>
                      <a:endParaRPr lang="en-US" sz="1400" b="0" i="0" u="none" strike="noStrike" dirty="0">
                        <a:solidFill>
                          <a:srgbClr val="000000"/>
                        </a:solidFill>
                        <a:effectLst/>
                        <a:latin typeface="Calibri" panose="020F0502020204030204" pitchFamily="34" charset="0"/>
                      </a:endParaRP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4754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of respondents ride a bike (for any reason) at least once a week</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4248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of respondents (to a community survey to be repeated every 3-years) </a:t>
                      </a:r>
                      <a:endParaRPr lang="en-US" sz="1400" b="0" i="0" u="none" strike="noStrike" dirty="0" smtClean="0">
                        <a:solidFill>
                          <a:srgbClr val="000000"/>
                        </a:solidFill>
                        <a:effectLst/>
                        <a:latin typeface="Calibri" panose="020F0502020204030204" pitchFamily="34" charset="0"/>
                      </a:endParaRPr>
                    </a:p>
                    <a:p>
                      <a:pPr lvl="0" algn="ctr" fontAlgn="ctr"/>
                      <a:r>
                        <a:rPr lang="en-US" sz="1400" b="0" i="0" u="none" strike="noStrike" dirty="0" smtClean="0">
                          <a:solidFill>
                            <a:srgbClr val="000000"/>
                          </a:solidFill>
                          <a:effectLst/>
                          <a:latin typeface="Calibri" panose="020F0502020204030204" pitchFamily="34" charset="0"/>
                        </a:rPr>
                        <a:t>who </a:t>
                      </a:r>
                      <a:r>
                        <a:rPr lang="en-US" sz="1400" b="0" i="0" u="none" strike="noStrike" dirty="0">
                          <a:solidFill>
                            <a:srgbClr val="000000"/>
                          </a:solidFill>
                          <a:effectLst/>
                          <a:latin typeface="Calibri" panose="020F0502020204030204" pitchFamily="34" charset="0"/>
                        </a:rPr>
                        <a:t>agree/agree strongly </a:t>
                      </a:r>
                      <a:r>
                        <a:rPr lang="en-US" sz="1400" b="0" i="0" u="none" strike="noStrike" dirty="0" smtClean="0">
                          <a:solidFill>
                            <a:srgbClr val="000000"/>
                          </a:solidFill>
                          <a:effectLst/>
                          <a:latin typeface="Calibri" panose="020F0502020204030204" pitchFamily="34" charset="0"/>
                        </a:rPr>
                        <a:t>with </a:t>
                      </a:r>
                      <a:r>
                        <a:rPr lang="en-US" sz="1400" b="0" i="0" u="none" strike="noStrike" dirty="0">
                          <a:solidFill>
                            <a:srgbClr val="000000"/>
                          </a:solidFill>
                          <a:effectLst/>
                          <a:latin typeface="Calibri" panose="020F0502020204030204" pitchFamily="34" charset="0"/>
                        </a:rPr>
                        <a:t>BMP vision statement</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On Bicycle Mobility Network?</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Bike  ADT  </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(or #) of Individuals cycling to Work</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a:txBody>
                    <a:bodyPr/>
                    <a:lstStyle/>
                    <a:p>
                      <a:pPr algn="l" fontAlgn="b"/>
                      <a:r>
                        <a:rPr lang="en-US" sz="2200" b="0" i="0" u="none" strike="noStrike" dirty="0">
                          <a:solidFill>
                            <a:srgbClr val="000000"/>
                          </a:solidFill>
                          <a:effectLst/>
                          <a:latin typeface="Calibri" panose="020F0502020204030204" pitchFamily="34" charset="0"/>
                        </a:rPr>
                        <a:t> </a:t>
                      </a:r>
                    </a:p>
                  </a:txBody>
                  <a:tcPr marL="5145" marR="5145" marT="514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lvl="0" algn="ctr" fontAlgn="ctr"/>
                      <a:r>
                        <a:rPr lang="en-US" sz="1400" b="0" i="0" u="none" strike="noStrike" dirty="0">
                          <a:solidFill>
                            <a:srgbClr val="000000"/>
                          </a:solidFill>
                          <a:effectLst/>
                          <a:latin typeface="Calibri" panose="020F0502020204030204" pitchFamily="34" charset="0"/>
                        </a:rPr>
                        <a:t>% (or #) of Individuals walking to Work</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424848">
                <a:tc vMerge="1">
                  <a:txBody>
                    <a:bodyPr/>
                    <a:lstStyle/>
                    <a:p>
                      <a:endParaRPr lang="en-US"/>
                    </a:p>
                  </a:txBody>
                  <a:tcPr/>
                </a:tc>
                <a:tc vMerge="1">
                  <a:txBody>
                    <a:bodyPr/>
                    <a:lstStyle/>
                    <a:p>
                      <a:endParaRPr lang="en-US"/>
                    </a:p>
                  </a:txBody>
                  <a:tcPr/>
                </a:tc>
                <a:tc rowSpan="4">
                  <a:txBody>
                    <a:bodyPr/>
                    <a:lstStyle/>
                    <a:p>
                      <a:pPr algn="ctr" fontAlgn="ctr"/>
                      <a:r>
                        <a:rPr lang="en-US" sz="2000" b="0" i="0" u="none" strike="noStrike" dirty="0">
                          <a:solidFill>
                            <a:srgbClr val="000000"/>
                          </a:solidFill>
                          <a:effectLst/>
                          <a:latin typeface="Calibri" panose="020F0502020204030204" pitchFamily="34" charset="0"/>
                        </a:rPr>
                        <a:t>Rider Experience</a:t>
                      </a:r>
                    </a:p>
                  </a:txBody>
                  <a:tcPr marL="5145" marR="5145" marT="5145"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lvl="0" algn="ctr" fontAlgn="ctr"/>
                      <a:r>
                        <a:rPr lang="en-US" sz="1400" b="0" i="0" u="none" strike="noStrike" dirty="0">
                          <a:solidFill>
                            <a:srgbClr val="000000"/>
                          </a:solidFill>
                          <a:effectLst/>
                          <a:latin typeface="Calibri" panose="020F0502020204030204" pitchFamily="34" charset="0"/>
                        </a:rPr>
                        <a:t>% respondents (to a community survey to be repeated every 3-years) </a:t>
                      </a:r>
                      <a:endParaRPr lang="en-US" sz="1400" b="0" i="0" u="none" strike="noStrike" dirty="0" smtClean="0">
                        <a:solidFill>
                          <a:srgbClr val="000000"/>
                        </a:solidFill>
                        <a:effectLst/>
                        <a:latin typeface="Calibri" panose="020F0502020204030204" pitchFamily="34" charset="0"/>
                      </a:endParaRPr>
                    </a:p>
                    <a:p>
                      <a:pPr lvl="0" algn="ctr" fontAlgn="ctr"/>
                      <a:r>
                        <a:rPr lang="en-US" sz="1400" b="0" i="0" u="none" strike="noStrike" dirty="0" smtClean="0">
                          <a:solidFill>
                            <a:srgbClr val="000000"/>
                          </a:solidFill>
                          <a:effectLst/>
                          <a:latin typeface="Calibri" panose="020F0502020204030204" pitchFamily="34" charset="0"/>
                        </a:rPr>
                        <a:t>feel </a:t>
                      </a:r>
                      <a:r>
                        <a:rPr lang="en-US" sz="1400" b="0" i="0" u="none" strike="noStrike" dirty="0">
                          <a:solidFill>
                            <a:srgbClr val="000000"/>
                          </a:solidFill>
                          <a:effectLst/>
                          <a:latin typeface="Calibri" panose="020F0502020204030204" pitchFamily="34" charset="0"/>
                        </a:rPr>
                        <a:t>that local drivers are </a:t>
                      </a:r>
                      <a:r>
                        <a:rPr lang="en-US" sz="1400" b="0" i="0" u="none" strike="noStrike" dirty="0" smtClean="0">
                          <a:solidFill>
                            <a:srgbClr val="000000"/>
                          </a:solidFill>
                          <a:effectLst/>
                          <a:latin typeface="Calibri" panose="020F0502020204030204" pitchFamily="34" charset="0"/>
                        </a:rPr>
                        <a:t>too </a:t>
                      </a:r>
                      <a:r>
                        <a:rPr lang="en-US" sz="1400" b="0" i="0" u="none" strike="noStrike" dirty="0">
                          <a:solidFill>
                            <a:srgbClr val="000000"/>
                          </a:solidFill>
                          <a:effectLst/>
                          <a:latin typeface="Calibri" panose="020F0502020204030204" pitchFamily="34" charset="0"/>
                        </a:rPr>
                        <a:t>aggressive toward cyclists</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32296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of respondents didn't feel safe from vehicles on the existing bike facilities.</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4248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of respondents (to a community survey to be repeated every 3-years) reported an absence of </a:t>
                      </a:r>
                      <a:r>
                        <a:rPr lang="en-US" sz="1400" b="0" i="0" u="none" strike="noStrike" dirty="0" smtClean="0">
                          <a:solidFill>
                            <a:srgbClr val="000000"/>
                          </a:solidFill>
                          <a:effectLst/>
                          <a:latin typeface="Calibri" panose="020F0502020204030204" pitchFamily="34" charset="0"/>
                        </a:rPr>
                        <a:t/>
                      </a:r>
                      <a:br>
                        <a:rPr lang="en-US" sz="1400" b="0" i="0" u="none" strike="noStrike" dirty="0" smtClean="0">
                          <a:solidFill>
                            <a:srgbClr val="000000"/>
                          </a:solidFill>
                          <a:effectLst/>
                          <a:latin typeface="Calibri" panose="020F0502020204030204" pitchFamily="34" charset="0"/>
                        </a:rPr>
                      </a:br>
                      <a:r>
                        <a:rPr lang="en-US" sz="1400" b="0" i="0" u="none" strike="noStrike" dirty="0" smtClean="0">
                          <a:solidFill>
                            <a:srgbClr val="000000"/>
                          </a:solidFill>
                          <a:effectLst/>
                          <a:latin typeface="Calibri" panose="020F0502020204030204" pitchFamily="34" charset="0"/>
                        </a:rPr>
                        <a:t>bike </a:t>
                      </a:r>
                      <a:r>
                        <a:rPr lang="en-US" sz="1400" b="0" i="0" u="none" strike="noStrike" dirty="0">
                          <a:solidFill>
                            <a:srgbClr val="000000"/>
                          </a:solidFill>
                          <a:effectLst/>
                          <a:latin typeface="Calibri" panose="020F0502020204030204" pitchFamily="34" charset="0"/>
                        </a:rPr>
                        <a:t>facilities </a:t>
                      </a:r>
                      <a:r>
                        <a:rPr lang="en-US" sz="1400" b="0" i="0" u="none" strike="noStrike" dirty="0" smtClean="0">
                          <a:solidFill>
                            <a:srgbClr val="000000"/>
                          </a:solidFill>
                          <a:effectLst/>
                          <a:latin typeface="Calibri" panose="020F0502020204030204" pitchFamily="34" charset="0"/>
                        </a:rPr>
                        <a:t>(</a:t>
                      </a:r>
                      <a:r>
                        <a:rPr lang="en-US" sz="1400" b="0" i="0" u="none" strike="noStrike" dirty="0">
                          <a:solidFill>
                            <a:srgbClr val="000000"/>
                          </a:solidFill>
                          <a:effectLst/>
                          <a:latin typeface="Calibri" panose="020F0502020204030204" pitchFamily="34" charset="0"/>
                        </a:rPr>
                        <a:t>e.g. bike lanes or paths) along the streets on which they would like to ride.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 of respondents cited the poor condition of existing bike facilities as a reason for not riding more often</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EFC1"/>
                    </a:solidFill>
                  </a:tcPr>
                </a:tc>
              </a:tr>
              <a:tr h="214955">
                <a:tc vMerge="1">
                  <a:txBody>
                    <a:bodyPr/>
                    <a:lstStyle/>
                    <a:p>
                      <a:endParaRPr lang="en-US"/>
                    </a:p>
                  </a:txBody>
                  <a:tcPr/>
                </a:tc>
                <a:tc rowSpan="6">
                  <a:txBody>
                    <a:bodyPr/>
                    <a:lstStyle/>
                    <a:p>
                      <a:pPr algn="ctr" fontAlgn="ctr"/>
                      <a:r>
                        <a:rPr lang="en-US" sz="2400" b="1" i="0" u="none" strike="noStrike" dirty="0">
                          <a:solidFill>
                            <a:srgbClr val="000000"/>
                          </a:solidFill>
                          <a:effectLst/>
                          <a:latin typeface="Calibri" panose="020F0502020204030204" pitchFamily="34" charset="0"/>
                        </a:rPr>
                        <a:t>Transit</a:t>
                      </a:r>
                    </a:p>
                  </a:txBody>
                  <a:tcPr marL="5145" marR="5145" marT="514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rowSpan="6">
                  <a:txBody>
                    <a:bodyPr/>
                    <a:lstStyle/>
                    <a:p>
                      <a:pPr algn="ctr" fontAlgn="b"/>
                      <a:r>
                        <a:rPr lang="en-US" sz="2000" b="0" i="0" u="none" strike="noStrike" dirty="0">
                          <a:solidFill>
                            <a:srgbClr val="000000"/>
                          </a:solidFill>
                          <a:effectLst/>
                          <a:latin typeface="Calibri" panose="020F0502020204030204" pitchFamily="34" charset="0"/>
                        </a:rPr>
                        <a:t> </a:t>
                      </a:r>
                    </a:p>
                  </a:txBody>
                  <a:tcPr marL="5145" marR="5145" marT="5145" marB="0" vert="vert27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lvl="0" algn="ctr" fontAlgn="ctr"/>
                      <a:r>
                        <a:rPr lang="en-US" sz="1400" b="0" i="0" u="none" strike="noStrike" dirty="0">
                          <a:solidFill>
                            <a:srgbClr val="000000"/>
                          </a:solidFill>
                          <a:effectLst/>
                          <a:latin typeface="Calibri" panose="020F0502020204030204" pitchFamily="34" charset="0"/>
                        </a:rPr>
                        <a:t>Is Project on a Transit Fixed Route?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Is Project on a High Frequency Transit Fixed Route?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Annual Transit </a:t>
                      </a:r>
                      <a:r>
                        <a:rPr lang="en-US" sz="1400" b="0" i="0" u="none" strike="noStrike" dirty="0" err="1">
                          <a:solidFill>
                            <a:srgbClr val="000000"/>
                          </a:solidFill>
                          <a:effectLst/>
                          <a:latin typeface="Calibri" panose="020F0502020204030204" pitchFamily="34" charset="0"/>
                        </a:rPr>
                        <a:t>Boardings</a:t>
                      </a:r>
                      <a:r>
                        <a:rPr lang="en-US" sz="1400" b="0" i="0" u="none" strike="noStrike" dirty="0">
                          <a:solidFill>
                            <a:srgbClr val="000000"/>
                          </a:solidFill>
                          <a:effectLst/>
                          <a:latin typeface="Calibri" panose="020F0502020204030204" pitchFamily="34" charset="0"/>
                        </a:rPr>
                        <a:t> (fixed route)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Annual Bike </a:t>
                      </a:r>
                      <a:r>
                        <a:rPr lang="en-US" sz="1400" b="0" i="0" u="none" strike="noStrike" dirty="0" err="1">
                          <a:solidFill>
                            <a:srgbClr val="000000"/>
                          </a:solidFill>
                          <a:effectLst/>
                          <a:latin typeface="Calibri" panose="020F0502020204030204" pitchFamily="34" charset="0"/>
                        </a:rPr>
                        <a:t>Boardings</a:t>
                      </a:r>
                      <a:r>
                        <a:rPr lang="en-US" sz="1400" b="0" i="0" u="none" strike="noStrike" dirty="0">
                          <a:solidFill>
                            <a:srgbClr val="000000"/>
                          </a:solidFill>
                          <a:effectLst/>
                          <a:latin typeface="Calibri" panose="020F0502020204030204" pitchFamily="34" charset="0"/>
                        </a:rPr>
                        <a:t> (fixed route)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Annual Non-ambulatory </a:t>
                      </a:r>
                      <a:r>
                        <a:rPr lang="en-US" sz="1400" b="0" i="0" u="none" strike="noStrike" dirty="0" err="1">
                          <a:solidFill>
                            <a:srgbClr val="000000"/>
                          </a:solidFill>
                          <a:effectLst/>
                          <a:latin typeface="Calibri" panose="020F0502020204030204" pitchFamily="34" charset="0"/>
                        </a:rPr>
                        <a:t>Boardings</a:t>
                      </a:r>
                      <a:r>
                        <a:rPr lang="en-US" sz="1400" b="0" i="0" u="none" strike="noStrike" dirty="0">
                          <a:solidFill>
                            <a:srgbClr val="000000"/>
                          </a:solidFill>
                          <a:effectLst/>
                          <a:latin typeface="Calibri" panose="020F0502020204030204" pitchFamily="34" charset="0"/>
                        </a:rPr>
                        <a:t> (fixed route)</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r h="21495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lvl="0" algn="ctr" fontAlgn="ctr"/>
                      <a:r>
                        <a:rPr lang="en-US" sz="1400" b="0" i="0" u="none" strike="noStrike" dirty="0">
                          <a:solidFill>
                            <a:srgbClr val="000000"/>
                          </a:solidFill>
                          <a:effectLst/>
                          <a:latin typeface="Calibri" panose="020F0502020204030204" pitchFamily="34" charset="0"/>
                        </a:rPr>
                        <a:t>Annual Transit Revenue Service Hours</a:t>
                      </a:r>
                    </a:p>
                  </a:txBody>
                  <a:tcPr marL="5145" marR="5145" marT="5145" marB="0" anchor="ctr">
                    <a:lnL w="28575" cap="flat" cmpd="sng" algn="ctr">
                      <a:solidFill>
                        <a:schemeClr val="bg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FC1"/>
                    </a:solidFill>
                  </a:tcPr>
                </a:tc>
              </a:tr>
            </a:tbl>
          </a:graphicData>
        </a:graphic>
      </p:graphicFrame>
    </p:spTree>
    <p:extLst>
      <p:ext uri="{BB962C8B-B14F-4D97-AF65-F5344CB8AC3E}">
        <p14:creationId xmlns:p14="http://schemas.microsoft.com/office/powerpoint/2010/main" val="1820151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41376</TotalTime>
  <Words>2079</Words>
  <Application>Microsoft Office PowerPoint</Application>
  <PresentationFormat>Widescreen</PresentationFormat>
  <Paragraphs>255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dc:creator>
  <cp:lastModifiedBy>Jeff</cp:lastModifiedBy>
  <cp:revision>397</cp:revision>
  <cp:lastPrinted>2015-02-19T15:42:12Z</cp:lastPrinted>
  <dcterms:created xsi:type="dcterms:W3CDTF">2015-02-17T20:15:29Z</dcterms:created>
  <dcterms:modified xsi:type="dcterms:W3CDTF">2017-10-18T00:16:59Z</dcterms:modified>
</cp:coreProperties>
</file>