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2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809" r:id="rId5"/>
    <p:sldMasterId id="2147483849" r:id="rId6"/>
  </p:sldMasterIdLst>
  <p:notesMasterIdLst>
    <p:notesMasterId r:id="rId15"/>
  </p:notesMasterIdLst>
  <p:handoutMasterIdLst>
    <p:handoutMasterId r:id="rId16"/>
  </p:handoutMasterIdLst>
  <p:sldIdLst>
    <p:sldId id="863" r:id="rId7"/>
    <p:sldId id="864" r:id="rId8"/>
    <p:sldId id="865" r:id="rId9"/>
    <p:sldId id="855" r:id="rId10"/>
    <p:sldId id="856" r:id="rId11"/>
    <p:sldId id="857" r:id="rId12"/>
    <p:sldId id="850" r:id="rId13"/>
    <p:sldId id="80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92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1534"/>
    </p:cViewPr>
  </p:sorterViewPr>
  <p:notesViewPr>
    <p:cSldViewPr snapToGrid="0">
      <p:cViewPr varScale="1">
        <p:scale>
          <a:sx n="81" d="100"/>
          <a:sy n="81" d="100"/>
        </p:scale>
        <p:origin x="3076" y="5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424934-9E39-4069-A31C-EA214FFE8A3E}" type="datetimeFigureOut">
              <a:rPr lang="en-US" smtClean="0"/>
              <a:t>12/7/2017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2F8D6B-C61B-46A4-B865-4FF19006B2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206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7270A4-D4C3-4CFA-9EF2-03EB109BA3C5}" type="datetimeFigureOut">
              <a:rPr lang="en-US" smtClean="0"/>
              <a:t>12/7/2017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E30C90-4338-447C-9390-99AB29E7DB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999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7.jpg"/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8.jpg"/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9.jpg"/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0.jpg"/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1.jpg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2.jpg"/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2.png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jpe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2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4.jp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5.jpg"/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6.jp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" t="16780" r="25882" b="9647"/>
          <a:stretch/>
        </p:blipFill>
        <p:spPr>
          <a:xfrm>
            <a:off x="-38100" y="-1219200"/>
            <a:ext cx="12249151" cy="80917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6235" y="3396102"/>
            <a:ext cx="11460480" cy="1470025"/>
          </a:xfrm>
        </p:spPr>
        <p:txBody>
          <a:bodyPr anchor="t"/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Page with </a:t>
            </a:r>
            <a:br>
              <a:rPr lang="en-US" dirty="0"/>
            </a:br>
            <a:r>
              <a:rPr lang="en-US" dirty="0"/>
              <a:t>Two Line 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760" y="5029200"/>
            <a:ext cx="11460480" cy="1097280"/>
          </a:xfr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NAME</a:t>
            </a:r>
          </a:p>
          <a:p>
            <a:r>
              <a:rPr lang="en-US" dirty="0"/>
              <a:t>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5760" y="6431300"/>
            <a:ext cx="1998133" cy="2743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© INRIX, 2017. Proprietary and Confidential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365759" y="274320"/>
            <a:ext cx="3048000" cy="27432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>
              <a:defRPr lang="en-US" sz="1200" smtClean="0">
                <a:solidFill>
                  <a:schemeClr val="bg1"/>
                </a:solidFill>
              </a:defRPr>
            </a:lvl1pPr>
          </a:lstStyle>
          <a:p>
            <a:endParaRPr dirty="0">
              <a:solidFill>
                <a:prstClr val="white"/>
              </a:solidFill>
            </a:endParaRPr>
          </a:p>
        </p:txBody>
      </p:sp>
      <p:sp>
        <p:nvSpPr>
          <p:cNvPr id="11" name="Freeform 10">
            <a:hlinkClick r:id="" action="ppaction://noaction"/>
          </p:cNvPr>
          <p:cNvSpPr>
            <a:spLocks noEditPoints="1"/>
          </p:cNvSpPr>
          <p:nvPr userDrawn="1"/>
        </p:nvSpPr>
        <p:spPr bwMode="auto">
          <a:xfrm>
            <a:off x="10915779" y="6259126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9553"/>
            <a:ext cx="10650635" cy="24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10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-50569" y="0"/>
            <a:ext cx="4059936" cy="68580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760" y="274320"/>
            <a:ext cx="3291840" cy="2057400"/>
          </a:xfrm>
        </p:spPr>
        <p:txBody>
          <a:bodyPr anchor="t"/>
          <a:lstStyle>
            <a:lvl1pPr algn="l">
              <a:defRPr sz="3600" b="0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© INRIX, 2017. Proprietary and Confidential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C94321-FAEA-47AE-93E9-6F9F4558791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9553"/>
            <a:ext cx="10650635" cy="243861"/>
          </a:xfrm>
          <a:prstGeom prst="rect">
            <a:avLst/>
          </a:prstGeom>
        </p:spPr>
      </p:pic>
      <p:sp>
        <p:nvSpPr>
          <p:cNvPr id="13" name="Freeform 12"/>
          <p:cNvSpPr>
            <a:spLocks noEditPoints="1"/>
          </p:cNvSpPr>
          <p:nvPr userDrawn="1"/>
        </p:nvSpPr>
        <p:spPr bwMode="auto">
          <a:xfrm>
            <a:off x="10925304" y="6259126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65760" y="2951018"/>
            <a:ext cx="3291840" cy="2809702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Overview copy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4"/>
          <a:stretch/>
        </p:blipFill>
        <p:spPr>
          <a:xfrm>
            <a:off x="4000500" y="-9826"/>
            <a:ext cx="8191500" cy="686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38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 w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 userDrawn="1"/>
        </p:nvSpPr>
        <p:spPr>
          <a:xfrm>
            <a:off x="0" y="5943600"/>
            <a:ext cx="12192000" cy="9144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760" y="274638"/>
            <a:ext cx="7044690" cy="548640"/>
          </a:xfrm>
        </p:spPr>
        <p:txBody>
          <a:bodyPr/>
          <a:lstStyle>
            <a:lvl1pPr>
              <a:defRPr>
                <a:latin typeface="Franklin Gothic Medium" panose="020B0603020102020204" pitchFamily="34" charset="0"/>
              </a:defRPr>
            </a:lvl1pPr>
          </a:lstStyle>
          <a:p>
            <a:r>
              <a:rPr lang="en-US" dirty="0" smtClean="0"/>
              <a:t>Page Header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280160"/>
            <a:ext cx="7044690" cy="45259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94321-FAEA-47AE-93E9-6F9F4558791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5760" y="823279"/>
            <a:ext cx="7044690" cy="456881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Subhead</a:t>
            </a:r>
            <a:endParaRPr lang="en-US" dirty="0"/>
          </a:p>
        </p:txBody>
      </p:sp>
      <p:sp>
        <p:nvSpPr>
          <p:cNvPr id="15" name="Freeform 14"/>
          <p:cNvSpPr>
            <a:spLocks noEditPoints="1"/>
          </p:cNvSpPr>
          <p:nvPr userDrawn="1"/>
        </p:nvSpPr>
        <p:spPr bwMode="auto">
          <a:xfrm>
            <a:off x="10925304" y="6259126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3290" y="-1"/>
            <a:ext cx="4115193" cy="59346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"/>
          <a:stretch/>
        </p:blipFill>
        <p:spPr>
          <a:xfrm>
            <a:off x="11288" y="6300396"/>
            <a:ext cx="10251212" cy="20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49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w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 userDrawn="1"/>
        </p:nvSpPr>
        <p:spPr>
          <a:xfrm>
            <a:off x="0" y="5943600"/>
            <a:ext cx="12192000" cy="9144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760" y="274638"/>
            <a:ext cx="7044690" cy="548640"/>
          </a:xfrm>
        </p:spPr>
        <p:txBody>
          <a:bodyPr/>
          <a:lstStyle>
            <a:lvl1pPr>
              <a:defRPr>
                <a:latin typeface="Franklin Gothic Medium" panose="020B0603020102020204" pitchFamily="34" charset="0"/>
              </a:defRPr>
            </a:lvl1pPr>
          </a:lstStyle>
          <a:p>
            <a:r>
              <a:rPr lang="en-US" dirty="0" smtClean="0"/>
              <a:t>Page Header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280160"/>
            <a:ext cx="7044690" cy="45259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94321-FAEA-47AE-93E9-6F9F4558791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5760" y="823279"/>
            <a:ext cx="7044690" cy="456881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Subhead</a:t>
            </a:r>
            <a:endParaRPr lang="en-US" dirty="0"/>
          </a:p>
        </p:txBody>
      </p:sp>
      <p:sp>
        <p:nvSpPr>
          <p:cNvPr id="15" name="Freeform 14"/>
          <p:cNvSpPr>
            <a:spLocks noEditPoints="1"/>
          </p:cNvSpPr>
          <p:nvPr userDrawn="1"/>
        </p:nvSpPr>
        <p:spPr bwMode="auto">
          <a:xfrm>
            <a:off x="10925304" y="6259126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9939" y="-1"/>
            <a:ext cx="4207700" cy="59498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"/>
          <a:stretch/>
        </p:blipFill>
        <p:spPr>
          <a:xfrm>
            <a:off x="11288" y="6300396"/>
            <a:ext cx="10251212" cy="20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95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 w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 userDrawn="1"/>
        </p:nvSpPr>
        <p:spPr>
          <a:xfrm>
            <a:off x="0" y="5943600"/>
            <a:ext cx="12192000" cy="9144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760" y="274638"/>
            <a:ext cx="7044690" cy="548640"/>
          </a:xfrm>
        </p:spPr>
        <p:txBody>
          <a:bodyPr/>
          <a:lstStyle>
            <a:lvl1pPr>
              <a:defRPr>
                <a:latin typeface="Franklin Gothic Medium" panose="020B0603020102020204" pitchFamily="34" charset="0"/>
              </a:defRPr>
            </a:lvl1pPr>
          </a:lstStyle>
          <a:p>
            <a:r>
              <a:rPr lang="en-US" dirty="0" smtClean="0"/>
              <a:t>Page Header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280160"/>
            <a:ext cx="7044690" cy="45259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94321-FAEA-47AE-93E9-6F9F4558791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5760" y="823279"/>
            <a:ext cx="7044690" cy="456881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Subhead</a:t>
            </a:r>
            <a:endParaRPr lang="en-US" dirty="0"/>
          </a:p>
        </p:txBody>
      </p:sp>
      <p:sp>
        <p:nvSpPr>
          <p:cNvPr id="15" name="Freeform 14"/>
          <p:cNvSpPr>
            <a:spLocks noEditPoints="1"/>
          </p:cNvSpPr>
          <p:nvPr userDrawn="1"/>
        </p:nvSpPr>
        <p:spPr bwMode="auto">
          <a:xfrm>
            <a:off x="10925304" y="6259126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4350" y="-69950"/>
            <a:ext cx="4079622" cy="60181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"/>
          <a:stretch/>
        </p:blipFill>
        <p:spPr>
          <a:xfrm>
            <a:off x="11288" y="6300396"/>
            <a:ext cx="10251212" cy="20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12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 w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 userDrawn="1"/>
        </p:nvSpPr>
        <p:spPr>
          <a:xfrm>
            <a:off x="9939" y="5953539"/>
            <a:ext cx="12192000" cy="9144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760" y="274638"/>
            <a:ext cx="7044690" cy="548640"/>
          </a:xfrm>
        </p:spPr>
        <p:txBody>
          <a:bodyPr/>
          <a:lstStyle>
            <a:lvl1pPr>
              <a:defRPr>
                <a:latin typeface="Franklin Gothic Medium" panose="020B0603020102020204" pitchFamily="34" charset="0"/>
              </a:defRPr>
            </a:lvl1pPr>
          </a:lstStyle>
          <a:p>
            <a:r>
              <a:rPr lang="en-US" dirty="0" smtClean="0"/>
              <a:t>Page Header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280160"/>
            <a:ext cx="7044690" cy="45259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94321-FAEA-47AE-93E9-6F9F4558791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5760" y="823279"/>
            <a:ext cx="7044690" cy="456881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Subhead</a:t>
            </a:r>
            <a:endParaRPr lang="en-US" dirty="0"/>
          </a:p>
        </p:txBody>
      </p:sp>
      <p:sp>
        <p:nvSpPr>
          <p:cNvPr id="15" name="Freeform 14"/>
          <p:cNvSpPr>
            <a:spLocks noEditPoints="1"/>
          </p:cNvSpPr>
          <p:nvPr userDrawn="1"/>
        </p:nvSpPr>
        <p:spPr bwMode="auto">
          <a:xfrm>
            <a:off x="10925304" y="6259126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050" y="-31846"/>
            <a:ext cx="4184973" cy="60099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"/>
          <a:stretch/>
        </p:blipFill>
        <p:spPr>
          <a:xfrm>
            <a:off x="11288" y="6300396"/>
            <a:ext cx="10251212" cy="20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52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 w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 userDrawn="1"/>
        </p:nvSpPr>
        <p:spPr>
          <a:xfrm>
            <a:off x="9939" y="5953539"/>
            <a:ext cx="12192000" cy="9144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760" y="274638"/>
            <a:ext cx="7044690" cy="548640"/>
          </a:xfrm>
        </p:spPr>
        <p:txBody>
          <a:bodyPr/>
          <a:lstStyle>
            <a:lvl1pPr>
              <a:defRPr>
                <a:latin typeface="Franklin Gothic Medium" panose="020B0603020102020204" pitchFamily="34" charset="0"/>
              </a:defRPr>
            </a:lvl1pPr>
          </a:lstStyle>
          <a:p>
            <a:r>
              <a:rPr lang="en-US" dirty="0" smtClean="0"/>
              <a:t>Page Header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280160"/>
            <a:ext cx="7044690" cy="45259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94321-FAEA-47AE-93E9-6F9F4558791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5760" y="823279"/>
            <a:ext cx="7044690" cy="456881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Subhead</a:t>
            </a:r>
            <a:endParaRPr lang="en-US" dirty="0"/>
          </a:p>
        </p:txBody>
      </p:sp>
      <p:sp>
        <p:nvSpPr>
          <p:cNvPr id="15" name="Freeform 14"/>
          <p:cNvSpPr>
            <a:spLocks noEditPoints="1"/>
          </p:cNvSpPr>
          <p:nvPr userDrawn="1"/>
        </p:nvSpPr>
        <p:spPr bwMode="auto">
          <a:xfrm>
            <a:off x="10925304" y="6259126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7094" y="-1"/>
            <a:ext cx="3984783" cy="59771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"/>
          <a:stretch/>
        </p:blipFill>
        <p:spPr>
          <a:xfrm>
            <a:off x="11288" y="6300396"/>
            <a:ext cx="10251212" cy="20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0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 w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 userDrawn="1"/>
        </p:nvSpPr>
        <p:spPr>
          <a:xfrm>
            <a:off x="9939" y="5953539"/>
            <a:ext cx="12192000" cy="9144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760" y="274638"/>
            <a:ext cx="7044690" cy="548640"/>
          </a:xfrm>
        </p:spPr>
        <p:txBody>
          <a:bodyPr/>
          <a:lstStyle>
            <a:lvl1pPr>
              <a:defRPr>
                <a:latin typeface="Franklin Gothic Medium" panose="020B0603020102020204" pitchFamily="34" charset="0"/>
              </a:defRPr>
            </a:lvl1pPr>
          </a:lstStyle>
          <a:p>
            <a:r>
              <a:rPr lang="en-US" dirty="0" smtClean="0"/>
              <a:t>Page Header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280160"/>
            <a:ext cx="7044690" cy="45259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94321-FAEA-47AE-93E9-6F9F4558791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5760" y="823279"/>
            <a:ext cx="7044690" cy="456881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Subhead</a:t>
            </a:r>
            <a:endParaRPr lang="en-US" dirty="0"/>
          </a:p>
        </p:txBody>
      </p:sp>
      <p:sp>
        <p:nvSpPr>
          <p:cNvPr id="15" name="Freeform 14"/>
          <p:cNvSpPr>
            <a:spLocks noEditPoints="1"/>
          </p:cNvSpPr>
          <p:nvPr userDrawn="1"/>
        </p:nvSpPr>
        <p:spPr bwMode="auto">
          <a:xfrm>
            <a:off x="10925304" y="6259126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9099" y="-56071"/>
            <a:ext cx="4165883" cy="60141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"/>
          <a:stretch/>
        </p:blipFill>
        <p:spPr>
          <a:xfrm>
            <a:off x="11288" y="6300396"/>
            <a:ext cx="10251212" cy="20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08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losing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5760" y="2693989"/>
            <a:ext cx="11460480" cy="1297819"/>
          </a:xfrm>
        </p:spPr>
        <p:txBody>
          <a:bodyPr anchor="t"/>
          <a:lstStyle>
            <a:lvl1pPr algn="l">
              <a:defRPr sz="320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 smtClean="0"/>
              <a:t>Closing Headline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760" y="3991808"/>
            <a:ext cx="11460480" cy="1097280"/>
          </a:xfr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</a:t>
            </a:r>
          </a:p>
          <a:p>
            <a:r>
              <a:rPr lang="en-US" dirty="0" smtClean="0"/>
              <a:t>Contact</a:t>
            </a:r>
            <a:endParaRPr lang="en-US" dirty="0"/>
          </a:p>
        </p:txBody>
      </p:sp>
      <p:sp>
        <p:nvSpPr>
          <p:cNvPr id="11" name="Freeform 10"/>
          <p:cNvSpPr>
            <a:spLocks noEditPoints="1"/>
          </p:cNvSpPr>
          <p:nvPr userDrawn="1"/>
        </p:nvSpPr>
        <p:spPr bwMode="auto">
          <a:xfrm>
            <a:off x="10925304" y="6259126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"/>
          <a:stretch/>
        </p:blipFill>
        <p:spPr>
          <a:xfrm>
            <a:off x="11288" y="6300396"/>
            <a:ext cx="10251212" cy="20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44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© INRIX, 2017. Proprietary and Confidential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499C94-4E24-440D-8888-36AC0AE1D7B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062752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© INRIX, 2017. Proprietary and Confidential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499C94-4E24-440D-8888-36AC0AE1D7B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56060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4180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 userDrawn="1"/>
        </p:nvSpPr>
        <p:spPr>
          <a:xfrm>
            <a:off x="0" y="5943600"/>
            <a:ext cx="12192000" cy="9144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280160"/>
            <a:ext cx="11460480" cy="4525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© INRIX, 2017. Proprietary and Confidential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C94321-FAEA-47AE-93E9-6F9F4558791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5760" y="823279"/>
            <a:ext cx="11460480" cy="456882"/>
          </a:xfrm>
        </p:spPr>
        <p:txBody>
          <a:bodyPr/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9553"/>
            <a:ext cx="10650635" cy="243861"/>
          </a:xfrm>
          <a:prstGeom prst="rect">
            <a:avLst/>
          </a:prstGeom>
        </p:spPr>
      </p:pic>
      <p:sp>
        <p:nvSpPr>
          <p:cNvPr id="12" name="Freeform 11">
            <a:hlinkClick r:id="" action="ppaction://noaction"/>
          </p:cNvPr>
          <p:cNvSpPr>
            <a:spLocks noEditPoints="1"/>
          </p:cNvSpPr>
          <p:nvPr userDrawn="1"/>
        </p:nvSpPr>
        <p:spPr bwMode="auto">
          <a:xfrm>
            <a:off x="10925304" y="6259126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84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" y="1181099"/>
            <a:ext cx="12198766" cy="650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 userDrawn="1"/>
        </p:nvSpPr>
        <p:spPr bwMode="auto">
          <a:xfrm>
            <a:off x="15" y="993775"/>
            <a:ext cx="12191991" cy="3876413"/>
          </a:xfrm>
          <a:prstGeom prst="rect">
            <a:avLst/>
          </a:prstGeom>
          <a:gradFill flip="none" rotWithShape="1">
            <a:gsLst>
              <a:gs pos="3400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  <a:headEnd/>
            <a:tailEnd/>
          </a:ln>
          <a:effectLst/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w="0" h="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440" tIns="91440" rIns="91440" bIns="91440" rtlCol="0" anchor="t"/>
          <a:lstStyle/>
          <a:p>
            <a:pPr marL="115885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E366A"/>
              </a:buClr>
              <a:buSzPct val="75000"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E366A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568063" y="-12065"/>
            <a:ext cx="5512697" cy="7170854"/>
          </a:xfrm>
          <a:prstGeom prst="rect">
            <a:avLst/>
          </a:prstGeom>
          <a:gradFill>
            <a:gsLst>
              <a:gs pos="417">
                <a:schemeClr val="tx2">
                  <a:alpha val="89000"/>
                </a:schemeClr>
              </a:gs>
              <a:gs pos="23000">
                <a:schemeClr val="tx2">
                  <a:alpha val="89000"/>
                </a:schemeClr>
              </a:gs>
              <a:gs pos="100000">
                <a:schemeClr val="tx2">
                  <a:alpha val="0"/>
                </a:schemeClr>
              </a:gs>
            </a:gsLst>
            <a:lin ang="5400000" scaled="0"/>
          </a:gradFill>
          <a:ln>
            <a:gradFill>
              <a:gsLst>
                <a:gs pos="28000">
                  <a:schemeClr val="accent5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headEnd/>
            <a:tailEnd/>
          </a:ln>
          <a:effectLst/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w="0" h="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440" tIns="91440" rIns="91440" bIns="91440" rtlCol="0" anchor="t"/>
          <a:lstStyle/>
          <a:p>
            <a:pPr marL="115888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E366A"/>
              </a:buClr>
              <a:buSzPct val="75000"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E366A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980832" y="1433297"/>
            <a:ext cx="4580365" cy="1261884"/>
          </a:xfr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 sz="3800" b="1" kern="120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+mj-ea"/>
                <a:cs typeface="Franklin Gothic Book" panose="020B0503020102020204" pitchFamily="34" charset="0"/>
              </a:defRPr>
            </a:lvl1pPr>
          </a:lstStyle>
          <a:p>
            <a:pPr marL="0" lvl="0" algn="l" defTabSz="914400" rtl="0" eaLnBrk="1" latinLnBrk="0" hangingPunct="1">
              <a:spcBef>
                <a:spcPct val="0"/>
              </a:spcBef>
              <a:spcAft>
                <a:spcPts val="1200"/>
              </a:spcAft>
              <a:buNone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quarter" idx="10"/>
          </p:nvPr>
        </p:nvSpPr>
        <p:spPr>
          <a:xfrm>
            <a:off x="974684" y="981709"/>
            <a:ext cx="4605867" cy="374650"/>
          </a:xfr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spcAft>
                <a:spcPts val="1200"/>
              </a:spcAft>
              <a:buNone/>
              <a:defRPr lang="en-US" sz="2000" b="0" kern="1200" dirty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+mj-ea"/>
                <a:cs typeface="Franklin Gothic Book" panose="020B0503020102020204" pitchFamily="34" charset="0"/>
              </a:defRPr>
            </a:lvl1pPr>
            <a:lvl2pPr marL="0" indent="0" algn="l" defTabSz="914400" rtl="0" eaLnBrk="1" latinLnBrk="0" hangingPunct="1">
              <a:spcBef>
                <a:spcPct val="0"/>
              </a:spcBef>
              <a:spcAft>
                <a:spcPts val="1200"/>
              </a:spcAft>
              <a:buNone/>
              <a:defRPr lang="en-US" sz="2000" b="0" kern="1200" dirty="0" smtClean="0">
                <a:solidFill>
                  <a:schemeClr val="bg1"/>
                </a:solidFill>
                <a:effectLst/>
                <a:latin typeface="+mj-lt"/>
                <a:ea typeface="+mj-ea"/>
                <a:cs typeface="Calibri" pitchFamily="34" charset="0"/>
              </a:defRPr>
            </a:lvl2pPr>
            <a:lvl3pPr marL="0" indent="0" algn="l" defTabSz="914400" rtl="0" eaLnBrk="1" latinLnBrk="0" hangingPunct="1">
              <a:spcBef>
                <a:spcPct val="0"/>
              </a:spcBef>
              <a:spcAft>
                <a:spcPts val="1200"/>
              </a:spcAft>
              <a:buNone/>
              <a:defRPr lang="en-US" sz="2000" b="0" kern="1200" dirty="0" smtClean="0">
                <a:solidFill>
                  <a:schemeClr val="bg1"/>
                </a:solidFill>
                <a:effectLst/>
                <a:latin typeface="+mj-lt"/>
                <a:ea typeface="+mj-ea"/>
                <a:cs typeface="Calibri" pitchFamily="34" charset="0"/>
              </a:defRPr>
            </a:lvl3pPr>
            <a:lvl4pPr marL="0" indent="0" algn="l" defTabSz="914400" rtl="0" eaLnBrk="1" latinLnBrk="0" hangingPunct="1">
              <a:spcBef>
                <a:spcPct val="0"/>
              </a:spcBef>
              <a:spcAft>
                <a:spcPts val="1200"/>
              </a:spcAft>
              <a:buNone/>
              <a:defRPr lang="en-US" sz="2000" b="0" kern="1200" dirty="0" smtClean="0">
                <a:solidFill>
                  <a:schemeClr val="bg1"/>
                </a:solidFill>
                <a:effectLst/>
                <a:latin typeface="+mj-lt"/>
                <a:ea typeface="+mj-ea"/>
                <a:cs typeface="Calibri" pitchFamily="34" charset="0"/>
              </a:defRPr>
            </a:lvl4pPr>
            <a:lvl5pPr marL="0" indent="0" algn="l" defTabSz="914400" rtl="0" eaLnBrk="1" latinLnBrk="0" hangingPunct="1">
              <a:spcBef>
                <a:spcPct val="0"/>
              </a:spcBef>
              <a:spcAft>
                <a:spcPts val="1200"/>
              </a:spcAft>
              <a:buNone/>
              <a:defRPr lang="en-US" sz="2000" b="0" kern="1200" dirty="0">
                <a:solidFill>
                  <a:schemeClr val="bg1"/>
                </a:solidFill>
                <a:effectLst/>
                <a:latin typeface="+mj-lt"/>
                <a:ea typeface="+mj-ea"/>
                <a:cs typeface="Calibr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E77C2-969A-476B-A39B-EB27A691243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 | </a:t>
            </a: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Calibri" pitchFamily="34" charset="0"/>
              </a:rPr>
              <a:t>Confidential &amp; Proprietary 2016</a:t>
            </a:r>
            <a:endParaRPr kumimoji="0" lang="en-US" sz="9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  <p:pic>
        <p:nvPicPr>
          <p:cNvPr id="9" name="Picture 2" descr="C:\Users\JacksonU\Dropbox\Marketing\Corporate\INRIX logo\01_Standard_Logo\PNG\INRIX_r.png">
            <a:hlinkClick r:id="" action="ppaction://noaction"/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0962" y="6089658"/>
            <a:ext cx="1356230" cy="87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4619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lt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/>
          <p:cNvSpPr>
            <a:spLocks noGrp="1"/>
          </p:cNvSpPr>
          <p:nvPr>
            <p:ph type="subTitle" idx="10"/>
          </p:nvPr>
        </p:nvSpPr>
        <p:spPr>
          <a:xfrm>
            <a:off x="634129" y="1781629"/>
            <a:ext cx="8534400" cy="457200"/>
          </a:xfrm>
        </p:spPr>
        <p:txBody>
          <a:bodyPr vert="horz" lIns="91440" tIns="45720" rIns="91440" bIns="45720" rtlCol="0">
            <a:noAutofit/>
          </a:bodyPr>
          <a:lstStyle>
            <a:lvl1pPr marL="342900" indent="-342900">
              <a:buNone/>
              <a:defRPr lang="en-US" sz="2000" dirty="0">
                <a:solidFill>
                  <a:schemeClr val="accent2"/>
                </a:solidFill>
              </a:defRPr>
            </a:lvl1pPr>
          </a:lstStyle>
          <a:p>
            <a:pPr marL="0" lvl="0" indent="0"/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634129" y="315688"/>
            <a:ext cx="10363200" cy="1470025"/>
          </a:xfrm>
        </p:spPr>
        <p:txBody>
          <a:bodyPr anchor="b"/>
          <a:lstStyle>
            <a:lvl1pPr marL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lang="en-US" sz="4800" kern="0" dirty="0">
                <a:solidFill>
                  <a:srgbClr val="013A81"/>
                </a:solidFill>
                <a:latin typeface="+mn-lt"/>
                <a:ea typeface="+mn-ea"/>
                <a:cs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5" name="Picture 2" descr="V:\Clients\Inrix (INR)\_Assets\_Brand\Images\INRIX_Brand_Image_Archive\iStockPhoto.com\iStock_000010422289Small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3" b="40220"/>
          <a:stretch/>
        </p:blipFill>
        <p:spPr bwMode="auto">
          <a:xfrm>
            <a:off x="3" y="2307816"/>
            <a:ext cx="12192007" cy="394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 userDrawn="1"/>
        </p:nvSpPr>
        <p:spPr bwMode="auto">
          <a:xfrm>
            <a:off x="14" y="2307807"/>
            <a:ext cx="12191998" cy="1833579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  <a:headEnd/>
            <a:tailEnd/>
          </a:ln>
          <a:effectLst/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w="0" h="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440" tIns="91440" rIns="91440" bIns="91440" rtlCol="0" anchor="t"/>
          <a:lstStyle/>
          <a:p>
            <a:pPr marL="115885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E366A"/>
              </a:buClr>
              <a:buSzPct val="75000"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E366A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E77C2-969A-476B-A39B-EB27A691243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 | </a:t>
            </a: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Franklin Gothic Book"/>
                <a:ea typeface="+mn-ea"/>
                <a:cs typeface="Calibri" pitchFamily="34" charset="0"/>
              </a:rPr>
              <a:t>Confidential &amp; Proprietary 2015</a:t>
            </a:r>
            <a:endParaRPr kumimoji="0" lang="en-US" sz="900" b="0" i="0" u="none" strike="noStrike" kern="0" cap="none" spc="0" normalizeH="0" baseline="0" noProof="0" dirty="0" smtClean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3962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56"/>
          <a:stretch/>
        </p:blipFill>
        <p:spPr>
          <a:xfrm>
            <a:off x="8039101" y="-19050"/>
            <a:ext cx="4152899" cy="5998508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0" y="5943600"/>
            <a:ext cx="12192000" cy="9144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760" y="274638"/>
            <a:ext cx="7044690" cy="54864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Page 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280160"/>
            <a:ext cx="7044690" cy="4525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© INRIX, 2017. Proprietary and Confidential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C94321-FAEA-47AE-93E9-6F9F4558791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5760" y="823279"/>
            <a:ext cx="7044690" cy="456881"/>
          </a:xfrm>
        </p:spPr>
        <p:txBody>
          <a:bodyPr/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9553"/>
            <a:ext cx="10650635" cy="243861"/>
          </a:xfrm>
          <a:prstGeom prst="rect">
            <a:avLst/>
          </a:prstGeom>
        </p:spPr>
      </p:pic>
      <p:sp>
        <p:nvSpPr>
          <p:cNvPr id="15" name="Freeform 14">
            <a:hlinkClick r:id="" action="ppaction://noaction"/>
          </p:cNvPr>
          <p:cNvSpPr>
            <a:spLocks noEditPoints="1"/>
          </p:cNvSpPr>
          <p:nvPr userDrawn="1"/>
        </p:nvSpPr>
        <p:spPr bwMode="auto">
          <a:xfrm>
            <a:off x="10925304" y="6259126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95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w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 userDrawn="1"/>
        </p:nvSpPr>
        <p:spPr>
          <a:xfrm>
            <a:off x="0" y="5943600"/>
            <a:ext cx="12192000" cy="9144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760" y="274638"/>
            <a:ext cx="7044690" cy="54864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Page 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280160"/>
            <a:ext cx="7044690" cy="4525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© INRIX, 2017. Proprietary and Confidential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C94321-FAEA-47AE-93E9-6F9F4558791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5760" y="823279"/>
            <a:ext cx="7044690" cy="456881"/>
          </a:xfrm>
        </p:spPr>
        <p:txBody>
          <a:bodyPr/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9553"/>
            <a:ext cx="10650635" cy="243861"/>
          </a:xfrm>
          <a:prstGeom prst="rect">
            <a:avLst/>
          </a:prstGeom>
        </p:spPr>
      </p:pic>
      <p:sp>
        <p:nvSpPr>
          <p:cNvPr id="15" name="Freeform 14">
            <a:hlinkClick r:id="" action="ppaction://noaction"/>
          </p:cNvPr>
          <p:cNvSpPr>
            <a:spLocks noEditPoints="1"/>
          </p:cNvSpPr>
          <p:nvPr userDrawn="1"/>
        </p:nvSpPr>
        <p:spPr bwMode="auto">
          <a:xfrm>
            <a:off x="10925304" y="6259126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776" y="-1"/>
            <a:ext cx="3975224" cy="596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55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 w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 userDrawn="1"/>
        </p:nvSpPr>
        <p:spPr>
          <a:xfrm>
            <a:off x="0" y="5943600"/>
            <a:ext cx="12192000" cy="9144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760" y="274638"/>
            <a:ext cx="7044690" cy="54864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Page 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280160"/>
            <a:ext cx="7044690" cy="4525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© INRIX, 2017. Proprietary and Confidential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C94321-FAEA-47AE-93E9-6F9F4558791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5760" y="823279"/>
            <a:ext cx="7044690" cy="456881"/>
          </a:xfrm>
        </p:spPr>
        <p:txBody>
          <a:bodyPr/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9553"/>
            <a:ext cx="10650635" cy="243861"/>
          </a:xfrm>
          <a:prstGeom prst="rect">
            <a:avLst/>
          </a:prstGeom>
        </p:spPr>
      </p:pic>
      <p:sp>
        <p:nvSpPr>
          <p:cNvPr id="15" name="Freeform 14">
            <a:hlinkClick r:id="" action="ppaction://noaction"/>
          </p:cNvPr>
          <p:cNvSpPr>
            <a:spLocks noEditPoints="1"/>
          </p:cNvSpPr>
          <p:nvPr userDrawn="1"/>
        </p:nvSpPr>
        <p:spPr bwMode="auto">
          <a:xfrm>
            <a:off x="10925304" y="6259126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4" b="5245"/>
          <a:stretch/>
        </p:blipFill>
        <p:spPr>
          <a:xfrm>
            <a:off x="7924800" y="-19050"/>
            <a:ext cx="4267200" cy="596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36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 w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 userDrawn="1"/>
        </p:nvSpPr>
        <p:spPr>
          <a:xfrm>
            <a:off x="0" y="5943600"/>
            <a:ext cx="12192000" cy="9144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760" y="274638"/>
            <a:ext cx="7044690" cy="54864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Page 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280160"/>
            <a:ext cx="7044690" cy="4525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© INRIX, 2017. Proprietary and Confidential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C94321-FAEA-47AE-93E9-6F9F4558791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5760" y="823279"/>
            <a:ext cx="7044690" cy="456881"/>
          </a:xfrm>
        </p:spPr>
        <p:txBody>
          <a:bodyPr/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9553"/>
            <a:ext cx="10650635" cy="243861"/>
          </a:xfrm>
          <a:prstGeom prst="rect">
            <a:avLst/>
          </a:prstGeom>
        </p:spPr>
      </p:pic>
      <p:sp>
        <p:nvSpPr>
          <p:cNvPr id="15" name="Freeform 14">
            <a:hlinkClick r:id="" action="ppaction://noaction"/>
          </p:cNvPr>
          <p:cNvSpPr>
            <a:spLocks noEditPoints="1"/>
          </p:cNvSpPr>
          <p:nvPr userDrawn="1"/>
        </p:nvSpPr>
        <p:spPr bwMode="auto">
          <a:xfrm>
            <a:off x="10925304" y="6259126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1" b="2744"/>
          <a:stretch/>
        </p:blipFill>
        <p:spPr>
          <a:xfrm>
            <a:off x="7969827" y="-20783"/>
            <a:ext cx="4222173" cy="5964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99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w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 userDrawn="1"/>
        </p:nvSpPr>
        <p:spPr>
          <a:xfrm>
            <a:off x="9939" y="5953539"/>
            <a:ext cx="12192000" cy="9144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760" y="274638"/>
            <a:ext cx="7044690" cy="54864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Page 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280160"/>
            <a:ext cx="7044690" cy="4525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© INRIX, 2017. Proprietary and Confidential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C94321-FAEA-47AE-93E9-6F9F4558791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5760" y="823279"/>
            <a:ext cx="7044690" cy="456881"/>
          </a:xfrm>
        </p:spPr>
        <p:txBody>
          <a:bodyPr/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9553"/>
            <a:ext cx="10650635" cy="243861"/>
          </a:xfrm>
          <a:prstGeom prst="rect">
            <a:avLst/>
          </a:prstGeom>
        </p:spPr>
      </p:pic>
      <p:sp>
        <p:nvSpPr>
          <p:cNvPr id="15" name="Freeform 14">
            <a:hlinkClick r:id="" action="ppaction://noaction"/>
          </p:cNvPr>
          <p:cNvSpPr>
            <a:spLocks noEditPoints="1"/>
          </p:cNvSpPr>
          <p:nvPr userDrawn="1"/>
        </p:nvSpPr>
        <p:spPr bwMode="auto">
          <a:xfrm>
            <a:off x="10925304" y="6259126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50"/>
          <a:stretch/>
        </p:blipFill>
        <p:spPr>
          <a:xfrm>
            <a:off x="5012032" y="0"/>
            <a:ext cx="7179968" cy="595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56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 w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 userDrawn="1"/>
        </p:nvSpPr>
        <p:spPr>
          <a:xfrm>
            <a:off x="9939" y="5953539"/>
            <a:ext cx="12192000" cy="9144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760" y="274638"/>
            <a:ext cx="7044690" cy="54864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Page 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280160"/>
            <a:ext cx="7044690" cy="4525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© INRIX, 2017. Proprietary and Confidential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C94321-FAEA-47AE-93E9-6F9F4558791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5760" y="823279"/>
            <a:ext cx="7044690" cy="456881"/>
          </a:xfrm>
        </p:spPr>
        <p:txBody>
          <a:bodyPr/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9553"/>
            <a:ext cx="10650635" cy="243861"/>
          </a:xfrm>
          <a:prstGeom prst="rect">
            <a:avLst/>
          </a:prstGeom>
        </p:spPr>
      </p:pic>
      <p:sp>
        <p:nvSpPr>
          <p:cNvPr id="15" name="Freeform 14">
            <a:hlinkClick r:id="" action="ppaction://noaction"/>
          </p:cNvPr>
          <p:cNvSpPr>
            <a:spLocks noEditPoints="1"/>
          </p:cNvSpPr>
          <p:nvPr userDrawn="1"/>
        </p:nvSpPr>
        <p:spPr bwMode="auto">
          <a:xfrm>
            <a:off x="10925304" y="6283345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45"/>
          <a:stretch/>
        </p:blipFill>
        <p:spPr>
          <a:xfrm>
            <a:off x="7855526" y="-7408"/>
            <a:ext cx="4333011" cy="597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52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 userDrawn="1"/>
        </p:nvSpPr>
        <p:spPr>
          <a:xfrm>
            <a:off x="0" y="5943600"/>
            <a:ext cx="12192000" cy="9144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274638"/>
            <a:ext cx="11460480" cy="5486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1280160"/>
            <a:ext cx="5486400" cy="45259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9840" y="1280160"/>
            <a:ext cx="5486400" cy="45259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© INRIX, 2017. Proprietary and Confidential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C94321-FAEA-47AE-93E9-6F9F4558791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5760" y="823279"/>
            <a:ext cx="11460480" cy="456882"/>
          </a:xfrm>
        </p:spPr>
        <p:txBody>
          <a:bodyPr/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9553"/>
            <a:ext cx="10650635" cy="243861"/>
          </a:xfrm>
          <a:prstGeom prst="rect">
            <a:avLst/>
          </a:prstGeom>
        </p:spPr>
      </p:pic>
      <p:sp>
        <p:nvSpPr>
          <p:cNvPr id="17" name="Freeform 16">
            <a:hlinkClick r:id="" action="ppaction://noaction"/>
          </p:cNvPr>
          <p:cNvSpPr>
            <a:spLocks noEditPoints="1"/>
          </p:cNvSpPr>
          <p:nvPr userDrawn="1"/>
        </p:nvSpPr>
        <p:spPr bwMode="auto">
          <a:xfrm>
            <a:off x="10925304" y="6259126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17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0" y="5943600"/>
            <a:ext cx="12192000" cy="9144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274638"/>
            <a:ext cx="11460480" cy="54864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280160"/>
            <a:ext cx="5486400" cy="457200"/>
          </a:xfrm>
        </p:spPr>
        <p:txBody>
          <a:bodyPr anchor="t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5760" y="1919922"/>
            <a:ext cx="5486400" cy="3951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9840" y="1280160"/>
            <a:ext cx="5486400" cy="457200"/>
          </a:xfrm>
        </p:spPr>
        <p:txBody>
          <a:bodyPr anchor="t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9840" y="1919922"/>
            <a:ext cx="5486400" cy="3951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© INRIX, 2017. Proprietary and Confidential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C94321-FAEA-47AE-93E9-6F9F4558791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5760" y="823279"/>
            <a:ext cx="11460480" cy="456882"/>
          </a:xfrm>
        </p:spPr>
        <p:txBody>
          <a:bodyPr/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9553"/>
            <a:ext cx="10650635" cy="243861"/>
          </a:xfrm>
          <a:prstGeom prst="rect">
            <a:avLst/>
          </a:prstGeom>
        </p:spPr>
      </p:pic>
      <p:sp>
        <p:nvSpPr>
          <p:cNvPr id="18" name="Freeform 17">
            <a:hlinkClick r:id="" action="ppaction://noaction"/>
          </p:cNvPr>
          <p:cNvSpPr>
            <a:spLocks noEditPoints="1"/>
          </p:cNvSpPr>
          <p:nvPr userDrawn="1"/>
        </p:nvSpPr>
        <p:spPr bwMode="auto">
          <a:xfrm>
            <a:off x="10925304" y="6259126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66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3380" y="5479727"/>
            <a:ext cx="11460480" cy="703943"/>
          </a:xfr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NAME</a:t>
            </a:r>
          </a:p>
          <a:p>
            <a:r>
              <a:rPr lang="en-US" dirty="0"/>
              <a:t>Title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5760" y="6431300"/>
            <a:ext cx="1998133" cy="2743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© INRIX, 2017. Proprietary and Confidential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Freeform 10">
            <a:hlinkClick r:id="" action="ppaction://noaction"/>
          </p:cNvPr>
          <p:cNvSpPr>
            <a:spLocks noEditPoints="1"/>
          </p:cNvSpPr>
          <p:nvPr userDrawn="1"/>
        </p:nvSpPr>
        <p:spPr bwMode="auto">
          <a:xfrm>
            <a:off x="10925304" y="6259126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9553"/>
            <a:ext cx="10650635" cy="2438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5759" y="3589866"/>
            <a:ext cx="11460480" cy="1470025"/>
          </a:xfrm>
        </p:spPr>
        <p:txBody>
          <a:bodyPr anchor="t"/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Page with </a:t>
            </a:r>
            <a:br>
              <a:rPr lang="en-US" dirty="0"/>
            </a:br>
            <a:r>
              <a:rPr lang="en-US" dirty="0"/>
              <a:t>Two Line Headline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365759" y="237612"/>
            <a:ext cx="3048000" cy="27432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>
              <a:defRPr lang="en-US" sz="1200" smtClean="0">
                <a:solidFill>
                  <a:schemeClr val="bg1"/>
                </a:solidFill>
              </a:defRPr>
            </a:lvl1pPr>
          </a:lstStyle>
          <a:p>
            <a:endParaRPr dirty="0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45" b="14882"/>
          <a:stretch/>
        </p:blipFill>
        <p:spPr>
          <a:xfrm>
            <a:off x="0" y="-1"/>
            <a:ext cx="12262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02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 userDrawn="1"/>
        </p:nvSpPr>
        <p:spPr>
          <a:xfrm>
            <a:off x="0" y="5943600"/>
            <a:ext cx="12192000" cy="9144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© INRIX, 2017. Proprietary and Confidential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C94321-FAEA-47AE-93E9-6F9F4558791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5760" y="823279"/>
            <a:ext cx="11460480" cy="456882"/>
          </a:xfrm>
        </p:spPr>
        <p:txBody>
          <a:bodyPr/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9553"/>
            <a:ext cx="10650635" cy="243861"/>
          </a:xfrm>
          <a:prstGeom prst="rect">
            <a:avLst/>
          </a:prstGeom>
        </p:spPr>
      </p:pic>
      <p:sp>
        <p:nvSpPr>
          <p:cNvPr id="14" name="Freeform 13">
            <a:hlinkClick r:id="" action="ppaction://noaction"/>
          </p:cNvPr>
          <p:cNvSpPr>
            <a:spLocks noEditPoints="1"/>
          </p:cNvSpPr>
          <p:nvPr userDrawn="1"/>
        </p:nvSpPr>
        <p:spPr bwMode="auto">
          <a:xfrm>
            <a:off x="10925304" y="6259126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20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0" y="5943600"/>
            <a:ext cx="12192000" cy="9144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© INRIX, 2017. Proprietary and Confidential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C94321-FAEA-47AE-93E9-6F9F4558791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9553"/>
            <a:ext cx="10650635" cy="243861"/>
          </a:xfrm>
          <a:prstGeom prst="rect">
            <a:avLst/>
          </a:prstGeom>
        </p:spPr>
      </p:pic>
      <p:sp>
        <p:nvSpPr>
          <p:cNvPr id="12" name="Freeform 11">
            <a:hlinkClick r:id="" action="ppaction://noaction"/>
          </p:cNvPr>
          <p:cNvSpPr>
            <a:spLocks noEditPoints="1"/>
          </p:cNvSpPr>
          <p:nvPr userDrawn="1"/>
        </p:nvSpPr>
        <p:spPr bwMode="auto">
          <a:xfrm>
            <a:off x="10925304" y="6237505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58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No Blue Ba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280160"/>
            <a:ext cx="11460480" cy="4525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>
                <a:solidFill>
                  <a:srgbClr val="0E366A"/>
                </a:solidFill>
              </a:rPr>
              <a:t>© INRIX, 2017. Proprietary and Confidential</a:t>
            </a:r>
            <a:endParaRPr lang="en-US" dirty="0">
              <a:solidFill>
                <a:srgbClr val="0E366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1C94321-FAEA-47AE-93E9-6F9F45587916}" type="slidenum">
              <a:rPr lang="en-US" smtClean="0">
                <a:solidFill>
                  <a:srgbClr val="0E366A"/>
                </a:solidFill>
              </a:rPr>
              <a:pPr/>
              <a:t>‹#›</a:t>
            </a:fld>
            <a:endParaRPr lang="en-US" dirty="0">
              <a:solidFill>
                <a:srgbClr val="0E366A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5760" y="823279"/>
            <a:ext cx="11460480" cy="456882"/>
          </a:xfrm>
        </p:spPr>
        <p:txBody>
          <a:bodyPr/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9553"/>
            <a:ext cx="10650635" cy="243861"/>
          </a:xfrm>
          <a:prstGeom prst="rect">
            <a:avLst/>
          </a:prstGeom>
        </p:spPr>
      </p:pic>
      <p:sp>
        <p:nvSpPr>
          <p:cNvPr id="11" name="Freeform 10">
            <a:hlinkClick r:id="" action="ppaction://noaction"/>
          </p:cNvPr>
          <p:cNvSpPr>
            <a:spLocks noEditPoints="1"/>
          </p:cNvSpPr>
          <p:nvPr userDrawn="1"/>
        </p:nvSpPr>
        <p:spPr bwMode="auto">
          <a:xfrm>
            <a:off x="10925304" y="6257423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88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" t="27773"/>
          <a:stretch/>
        </p:blipFill>
        <p:spPr>
          <a:xfrm>
            <a:off x="0" y="0"/>
            <a:ext cx="12192000" cy="5964967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0" y="5943600"/>
            <a:ext cx="12192000" cy="9144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60" y="2982483"/>
            <a:ext cx="11460480" cy="1470025"/>
          </a:xfrm>
        </p:spPr>
        <p:txBody>
          <a:bodyPr anchor="t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5760" y="6431300"/>
            <a:ext cx="1998133" cy="2743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© INRIX, 2017. Proprietary and Confidential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Freeform 18">
            <a:hlinkClick r:id="" action="ppaction://noaction"/>
          </p:cNvPr>
          <p:cNvSpPr>
            <a:spLocks noEditPoints="1"/>
          </p:cNvSpPr>
          <p:nvPr userDrawn="1"/>
        </p:nvSpPr>
        <p:spPr bwMode="auto">
          <a:xfrm>
            <a:off x="10925304" y="6289553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9553"/>
            <a:ext cx="10650635" cy="24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9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6"/>
          <a:stretch/>
        </p:blipFill>
        <p:spPr>
          <a:xfrm>
            <a:off x="0" y="-1"/>
            <a:ext cx="12192000" cy="5964967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0" y="5943600"/>
            <a:ext cx="12192000" cy="9144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60" y="819855"/>
            <a:ext cx="11460480" cy="1470025"/>
          </a:xfrm>
        </p:spPr>
        <p:txBody>
          <a:bodyPr anchor="t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5760" y="6431300"/>
            <a:ext cx="1998133" cy="2743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© INRIX, 2017. Proprietary and Confidential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Freeform 18">
            <a:hlinkClick r:id="" action="ppaction://noaction"/>
          </p:cNvPr>
          <p:cNvSpPr>
            <a:spLocks noEditPoints="1"/>
          </p:cNvSpPr>
          <p:nvPr userDrawn="1"/>
        </p:nvSpPr>
        <p:spPr bwMode="auto">
          <a:xfrm>
            <a:off x="10925304" y="6259126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9553"/>
            <a:ext cx="10650635" cy="24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147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9" r="24758"/>
          <a:stretch/>
        </p:blipFill>
        <p:spPr>
          <a:xfrm>
            <a:off x="-19050" y="-1"/>
            <a:ext cx="12211050" cy="5964967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0" y="5943600"/>
            <a:ext cx="12192000" cy="9144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6235" y="3532261"/>
            <a:ext cx="11460480" cy="1470025"/>
          </a:xfrm>
        </p:spPr>
        <p:txBody>
          <a:bodyPr anchor="t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5760" y="6431300"/>
            <a:ext cx="1998133" cy="2743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© INRIX, 2017. Proprietary and Confidential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Freeform 18">
            <a:hlinkClick r:id="" action="ppaction://noaction"/>
          </p:cNvPr>
          <p:cNvSpPr>
            <a:spLocks noEditPoints="1"/>
          </p:cNvSpPr>
          <p:nvPr userDrawn="1"/>
        </p:nvSpPr>
        <p:spPr bwMode="auto">
          <a:xfrm>
            <a:off x="10925304" y="6259126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9553"/>
            <a:ext cx="10650635" cy="24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11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losing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5760" y="2693989"/>
            <a:ext cx="11460480" cy="1297819"/>
          </a:xfrm>
        </p:spPr>
        <p:txBody>
          <a:bodyPr anchor="t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Closing 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760" y="3991808"/>
            <a:ext cx="11460480" cy="1097280"/>
          </a:xfr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NAME</a:t>
            </a:r>
          </a:p>
          <a:p>
            <a:r>
              <a:rPr lang="en-US" dirty="0"/>
              <a:t>Contact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© INRIX, 2017. Proprietary and Confidential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0B5917-3209-483C-B241-B96939A1BB1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9553"/>
            <a:ext cx="10650635" cy="243861"/>
          </a:xfrm>
          <a:prstGeom prst="rect">
            <a:avLst/>
          </a:prstGeom>
        </p:spPr>
      </p:pic>
      <p:sp>
        <p:nvSpPr>
          <p:cNvPr id="11" name="Freeform 10">
            <a:hlinkClick r:id="" action="ppaction://noaction"/>
          </p:cNvPr>
          <p:cNvSpPr>
            <a:spLocks noEditPoints="1"/>
          </p:cNvSpPr>
          <p:nvPr userDrawn="1"/>
        </p:nvSpPr>
        <p:spPr bwMode="auto">
          <a:xfrm>
            <a:off x="10925304" y="6237505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77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/>
            </a:lvl1pPr>
          </a:lstStyle>
          <a:p>
            <a:pPr lvl="0" algn="l" eaLnBrk="0" fontAlgn="base" hangingPunct="0"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88277"/>
            <a:ext cx="5386917" cy="63976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828039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188277"/>
            <a:ext cx="5389033" cy="63976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828039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8830952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0"/>
          <a:stretch/>
        </p:blipFill>
        <p:spPr>
          <a:xfrm>
            <a:off x="3999244" y="0"/>
            <a:ext cx="8196284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-50569" y="0"/>
            <a:ext cx="4059936" cy="68580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760" y="274320"/>
            <a:ext cx="3291840" cy="2057400"/>
          </a:xfrm>
        </p:spPr>
        <p:txBody>
          <a:bodyPr anchor="t"/>
          <a:lstStyle>
            <a:lvl1pPr algn="l">
              <a:defRPr sz="3600" b="0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© INRIX, 2017. Proprietary and Confidential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C94321-FAEA-47AE-93E9-6F9F4558791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9553"/>
            <a:ext cx="10650635" cy="243861"/>
          </a:xfrm>
          <a:prstGeom prst="rect">
            <a:avLst/>
          </a:prstGeom>
        </p:spPr>
      </p:pic>
      <p:sp>
        <p:nvSpPr>
          <p:cNvPr id="13" name="Freeform 12">
            <a:hlinkClick r:id="" action="ppaction://noaction"/>
          </p:cNvPr>
          <p:cNvSpPr>
            <a:spLocks noEditPoints="1"/>
          </p:cNvSpPr>
          <p:nvPr userDrawn="1"/>
        </p:nvSpPr>
        <p:spPr bwMode="auto">
          <a:xfrm>
            <a:off x="10925304" y="6237505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65760" y="2951018"/>
            <a:ext cx="3291840" cy="2809702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Overview copy</a:t>
            </a:r>
          </a:p>
        </p:txBody>
      </p:sp>
    </p:spTree>
    <p:extLst>
      <p:ext uri="{BB962C8B-B14F-4D97-AF65-F5344CB8AC3E}">
        <p14:creationId xmlns:p14="http://schemas.microsoft.com/office/powerpoint/2010/main" val="348015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04" r="4064"/>
          <a:stretch/>
        </p:blipFill>
        <p:spPr>
          <a:xfrm>
            <a:off x="3991429" y="0"/>
            <a:ext cx="8200572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-50569" y="0"/>
            <a:ext cx="4059936" cy="68580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760" y="274320"/>
            <a:ext cx="3291840" cy="2057400"/>
          </a:xfrm>
        </p:spPr>
        <p:txBody>
          <a:bodyPr anchor="t"/>
          <a:lstStyle>
            <a:lvl1pPr algn="l">
              <a:defRPr sz="3600" b="0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© INRIX, 2017. Proprietary and Confidential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C94321-FAEA-47AE-93E9-6F9F4558791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9553"/>
            <a:ext cx="10650635" cy="243861"/>
          </a:xfrm>
          <a:prstGeom prst="rect">
            <a:avLst/>
          </a:prstGeom>
        </p:spPr>
      </p:pic>
      <p:sp>
        <p:nvSpPr>
          <p:cNvPr id="13" name="Freeform 12">
            <a:hlinkClick r:id="" action="ppaction://noaction"/>
          </p:cNvPr>
          <p:cNvSpPr>
            <a:spLocks noEditPoints="1"/>
          </p:cNvSpPr>
          <p:nvPr userDrawn="1"/>
        </p:nvSpPr>
        <p:spPr bwMode="auto">
          <a:xfrm>
            <a:off x="10925304" y="6259126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65760" y="2951018"/>
            <a:ext cx="3291840" cy="2809702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Overview copy</a:t>
            </a:r>
          </a:p>
        </p:txBody>
      </p:sp>
    </p:spTree>
    <p:extLst>
      <p:ext uri="{BB962C8B-B14F-4D97-AF65-F5344CB8AC3E}">
        <p14:creationId xmlns:p14="http://schemas.microsoft.com/office/powerpoint/2010/main" val="106455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3" t="11390" r="3771" b="7018"/>
          <a:stretch/>
        </p:blipFill>
        <p:spPr>
          <a:xfrm>
            <a:off x="-69669" y="-101600"/>
            <a:ext cx="12444932" cy="7010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5760" y="3056839"/>
            <a:ext cx="11460480" cy="1470025"/>
          </a:xfrm>
        </p:spPr>
        <p:txBody>
          <a:bodyPr anchor="t"/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Page with </a:t>
            </a:r>
            <a:br>
              <a:rPr lang="en-US" dirty="0"/>
            </a:br>
            <a:r>
              <a:rPr lang="en-US" dirty="0"/>
              <a:t>Two Line 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760" y="5029200"/>
            <a:ext cx="11460480" cy="703943"/>
          </a:xfr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NAME</a:t>
            </a:r>
          </a:p>
          <a:p>
            <a:r>
              <a:rPr lang="en-US" dirty="0"/>
              <a:t>Title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5760" y="6431300"/>
            <a:ext cx="1998133" cy="2743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© INRIX, 2017. Proprietary and Confidential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365759" y="5997816"/>
            <a:ext cx="3048000" cy="27432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>
              <a:defRPr lang="en-US" sz="1200" smtClean="0">
                <a:solidFill>
                  <a:schemeClr val="bg1"/>
                </a:solidFill>
              </a:defRPr>
            </a:lvl1pPr>
          </a:lstStyle>
          <a:p>
            <a:endParaRPr dirty="0">
              <a:solidFill>
                <a:prstClr val="white"/>
              </a:solidFill>
            </a:endParaRPr>
          </a:p>
        </p:txBody>
      </p:sp>
      <p:sp>
        <p:nvSpPr>
          <p:cNvPr id="11" name="Freeform 10">
            <a:hlinkClick r:id="" action="ppaction://noaction"/>
          </p:cNvPr>
          <p:cNvSpPr>
            <a:spLocks noEditPoints="1"/>
          </p:cNvSpPr>
          <p:nvPr userDrawn="1"/>
        </p:nvSpPr>
        <p:spPr bwMode="auto">
          <a:xfrm>
            <a:off x="10925304" y="6259126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9553"/>
            <a:ext cx="10650635" cy="24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54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" y="3154661"/>
            <a:ext cx="12192000" cy="283086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15686"/>
            <a:ext cx="10363200" cy="1470025"/>
          </a:xfrm>
        </p:spPr>
        <p:txBody>
          <a:bodyPr anchor="b"/>
          <a:lstStyle>
            <a:lvl1pPr marL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lang="en-US" sz="4800" kern="0" dirty="0">
                <a:solidFill>
                  <a:srgbClr val="013A81"/>
                </a:solidFill>
                <a:latin typeface="+mn-lt"/>
                <a:ea typeface="+mn-ea"/>
                <a:cs typeface="Calibr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1781629"/>
            <a:ext cx="8534400" cy="457200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2238829"/>
            <a:ext cx="8534400" cy="304800"/>
          </a:xfrm>
        </p:spPr>
        <p:txBody>
          <a:bodyPr vert="horz" lIns="91440" tIns="45720" rIns="91440" bIns="45720" rtlCol="0">
            <a:noAutofit/>
          </a:bodyPr>
          <a:lstStyle>
            <a:lvl1pPr marL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lang="en-US" sz="1400" kern="1200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+mn-lt"/>
                <a:ea typeface="+mn-ea"/>
                <a:cs typeface="Calibri" pitchFamily="34" charset="0"/>
              </a:defRPr>
            </a:lvl1pPr>
            <a:lvl2pPr>
              <a:defRPr lang="en-US" smtClean="0">
                <a:solidFill>
                  <a:schemeClr val="tx1">
                    <a:tint val="75000"/>
                  </a:schemeClr>
                </a:solidFill>
              </a:defRPr>
            </a:lvl2pPr>
            <a:lvl3pPr>
              <a:defRPr lang="en-US" smtClean="0">
                <a:solidFill>
                  <a:schemeClr val="tx1">
                    <a:tint val="75000"/>
                  </a:schemeClr>
                </a:solidFill>
              </a:defRPr>
            </a:lvl3pPr>
            <a:lvl4pPr>
              <a:defRPr lang="en-US" smtClean="0">
                <a:solidFill>
                  <a:schemeClr val="tx1">
                    <a:tint val="75000"/>
                  </a:schemeClr>
                </a:solidFill>
              </a:defRPr>
            </a:lvl4pPr>
            <a:lvl5pPr>
              <a:defRPr lang="en-US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marL="0" lvl="0" indent="0">
              <a:buNone/>
            </a:pPr>
            <a:r>
              <a:rPr lang="en-US" dirty="0"/>
              <a:t>Click to edit Master Presenter Name style</a:t>
            </a: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-9" y="5748243"/>
            <a:ext cx="12192009" cy="1109758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  <a:effectLst/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w="0" h="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440" tIns="91440" rIns="91440" bIns="91440" rtlCol="0" anchor="t"/>
          <a:lstStyle/>
          <a:p>
            <a:pPr marL="115888" algn="ctr">
              <a:spcAft>
                <a:spcPts val="1800"/>
              </a:spcAft>
              <a:buClr>
                <a:schemeClr val="tx2"/>
              </a:buClr>
              <a:buSzPct val="75000"/>
            </a:pPr>
            <a:endParaRPr lang="en-US" sz="2000" dirty="0">
              <a:solidFill>
                <a:schemeClr val="tx2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70219" y="5748242"/>
            <a:ext cx="2323587" cy="1127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914400" y="6181249"/>
            <a:ext cx="255230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chemeClr val="bg1">
                    <a:lumMod val="50000"/>
                  </a:schemeClr>
                </a:solidFill>
                <a:effectLst/>
              </a:rPr>
              <a:t>©2015 INRIX</a:t>
            </a:r>
            <a:r>
              <a:rPr lang="en-US" sz="1100" baseline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cs typeface="Calibri" pitchFamily="34" charset="0"/>
              </a:rPr>
              <a:t>Confidential &amp; Proprietary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720909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6"/>
          <a:stretch/>
        </p:blipFill>
        <p:spPr>
          <a:xfrm>
            <a:off x="4023360" y="0"/>
            <a:ext cx="8168639" cy="6858000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4059936" y="3560164"/>
            <a:ext cx="8132064" cy="3297836"/>
          </a:xfrm>
          <a:prstGeom prst="rect">
            <a:avLst/>
          </a:prstGeom>
          <a:gradFill>
            <a:gsLst>
              <a:gs pos="100000">
                <a:schemeClr val="tx1">
                  <a:alpha val="50000"/>
                </a:schemeClr>
              </a:gs>
              <a:gs pos="0">
                <a:schemeClr val="tx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0"/>
            <a:ext cx="4059936" cy="68580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760" y="274320"/>
            <a:ext cx="3291840" cy="2057400"/>
          </a:xfrm>
        </p:spPr>
        <p:txBody>
          <a:bodyPr anchor="t"/>
          <a:lstStyle>
            <a:lvl1pPr algn="l">
              <a:defRPr sz="3600" b="0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© INRIX, 2017. Proprietary and Confidential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C94321-FAEA-47AE-93E9-6F9F4558791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9553"/>
            <a:ext cx="10650635" cy="243861"/>
          </a:xfrm>
          <a:prstGeom prst="rect">
            <a:avLst/>
          </a:prstGeom>
        </p:spPr>
      </p:pic>
      <p:sp>
        <p:nvSpPr>
          <p:cNvPr id="13" name="Freeform 12">
            <a:hlinkClick r:id="" action="ppaction://noaction"/>
          </p:cNvPr>
          <p:cNvSpPr>
            <a:spLocks noEditPoints="1"/>
          </p:cNvSpPr>
          <p:nvPr userDrawn="1"/>
        </p:nvSpPr>
        <p:spPr bwMode="auto">
          <a:xfrm>
            <a:off x="10925304" y="6259126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65760" y="2951018"/>
            <a:ext cx="3291840" cy="2809702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Overview copy</a:t>
            </a:r>
          </a:p>
        </p:txBody>
      </p:sp>
    </p:spTree>
    <p:extLst>
      <p:ext uri="{BB962C8B-B14F-4D97-AF65-F5344CB8AC3E}">
        <p14:creationId xmlns:p14="http://schemas.microsoft.com/office/powerpoint/2010/main" val="107664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46407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601230"/>
            <a:ext cx="12192000" cy="414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 userDrawn="1"/>
        </p:nvSpPr>
        <p:spPr bwMode="auto">
          <a:xfrm>
            <a:off x="-1" y="1590938"/>
            <a:ext cx="12191991" cy="3876412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  <a:headEnd/>
            <a:tailEnd/>
          </a:ln>
          <a:effectLst/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w="0" h="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440" tIns="91440" rIns="91440" bIns="91440" rtlCol="0" anchor="t"/>
          <a:lstStyle/>
          <a:p>
            <a:pPr marL="115888" algn="ctr">
              <a:spcAft>
                <a:spcPts val="1800"/>
              </a:spcAft>
              <a:buClr>
                <a:srgbClr val="013A81"/>
              </a:buClr>
              <a:buSzPct val="75000"/>
            </a:pPr>
            <a:endParaRPr lang="en-US" sz="2000" dirty="0">
              <a:solidFill>
                <a:srgbClr val="013A81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1231074" y="1"/>
            <a:ext cx="5419107" cy="6262254"/>
          </a:xfrm>
          <a:prstGeom prst="rect">
            <a:avLst/>
          </a:prstGeom>
          <a:gradFill>
            <a:gsLst>
              <a:gs pos="417">
                <a:schemeClr val="tx2">
                  <a:alpha val="89000"/>
                </a:schemeClr>
              </a:gs>
              <a:gs pos="23000">
                <a:schemeClr val="tx2">
                  <a:alpha val="89000"/>
                </a:schemeClr>
              </a:gs>
              <a:gs pos="100000">
                <a:schemeClr val="tx2">
                  <a:alpha val="0"/>
                </a:schemeClr>
              </a:gs>
            </a:gsLst>
            <a:lin ang="5400000" scaled="0"/>
          </a:gradFill>
          <a:ln>
            <a:gradFill>
              <a:gsLst>
                <a:gs pos="28000">
                  <a:schemeClr val="accent5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headEnd/>
            <a:tailEnd/>
          </a:ln>
          <a:effectLst/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w="0" h="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440" tIns="91440" rIns="91440" bIns="91440" rtlCol="0" anchor="t"/>
          <a:lstStyle/>
          <a:p>
            <a:pPr marL="115888" algn="ctr">
              <a:spcAft>
                <a:spcPts val="1800"/>
              </a:spcAft>
              <a:buClr>
                <a:srgbClr val="013A81"/>
              </a:buClr>
              <a:buSzPct val="75000"/>
            </a:pPr>
            <a:endParaRPr lang="en-US" sz="2000" dirty="0">
              <a:solidFill>
                <a:srgbClr val="013A81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767216" y="1445362"/>
            <a:ext cx="4580365" cy="1261884"/>
          </a:xfr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 sz="3800" b="1" kern="1200" dirty="0">
                <a:solidFill>
                  <a:schemeClr val="bg1"/>
                </a:solidFill>
                <a:effectLst/>
                <a:latin typeface="+mj-lt"/>
                <a:ea typeface="+mj-ea"/>
                <a:cs typeface="Calibri" pitchFamily="34" charset="0"/>
              </a:defRPr>
            </a:lvl1pPr>
          </a:lstStyle>
          <a:p>
            <a:pPr marL="0" lvl="0" algn="l" defTabSz="914400" rtl="0" eaLnBrk="1" latinLnBrk="0" hangingPunct="1">
              <a:spcBef>
                <a:spcPct val="0"/>
              </a:spcBef>
              <a:spcAft>
                <a:spcPts val="1200"/>
              </a:spcAft>
              <a:buNone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quarter" idx="10"/>
          </p:nvPr>
        </p:nvSpPr>
        <p:spPr>
          <a:xfrm>
            <a:off x="1761067" y="993775"/>
            <a:ext cx="4605867" cy="374650"/>
          </a:xfr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spcAft>
                <a:spcPts val="1200"/>
              </a:spcAft>
              <a:buNone/>
              <a:defRPr lang="en-US" sz="2000" b="0" kern="1200" dirty="0" smtClean="0">
                <a:solidFill>
                  <a:schemeClr val="bg1"/>
                </a:solidFill>
                <a:effectLst/>
                <a:latin typeface="+mj-lt"/>
                <a:ea typeface="+mj-ea"/>
                <a:cs typeface="Calibri" pitchFamily="34" charset="0"/>
              </a:defRPr>
            </a:lvl1pPr>
            <a:lvl2pPr marL="0" indent="0" algn="l" defTabSz="914400" rtl="0" eaLnBrk="1" latinLnBrk="0" hangingPunct="1">
              <a:spcBef>
                <a:spcPct val="0"/>
              </a:spcBef>
              <a:spcAft>
                <a:spcPts val="1200"/>
              </a:spcAft>
              <a:buNone/>
              <a:defRPr lang="en-US" sz="2000" b="0" kern="1200" dirty="0" smtClean="0">
                <a:solidFill>
                  <a:schemeClr val="bg1"/>
                </a:solidFill>
                <a:effectLst/>
                <a:latin typeface="+mj-lt"/>
                <a:ea typeface="+mj-ea"/>
                <a:cs typeface="Calibri" pitchFamily="34" charset="0"/>
              </a:defRPr>
            </a:lvl2pPr>
            <a:lvl3pPr marL="0" indent="0" algn="l" defTabSz="914400" rtl="0" eaLnBrk="1" latinLnBrk="0" hangingPunct="1">
              <a:spcBef>
                <a:spcPct val="0"/>
              </a:spcBef>
              <a:spcAft>
                <a:spcPts val="1200"/>
              </a:spcAft>
              <a:buNone/>
              <a:defRPr lang="en-US" sz="2000" b="0" kern="1200" dirty="0" smtClean="0">
                <a:solidFill>
                  <a:schemeClr val="bg1"/>
                </a:solidFill>
                <a:effectLst/>
                <a:latin typeface="+mj-lt"/>
                <a:ea typeface="+mj-ea"/>
                <a:cs typeface="Calibri" pitchFamily="34" charset="0"/>
              </a:defRPr>
            </a:lvl3pPr>
            <a:lvl4pPr marL="0" indent="0" algn="l" defTabSz="914400" rtl="0" eaLnBrk="1" latinLnBrk="0" hangingPunct="1">
              <a:spcBef>
                <a:spcPct val="0"/>
              </a:spcBef>
              <a:spcAft>
                <a:spcPts val="1200"/>
              </a:spcAft>
              <a:buNone/>
              <a:defRPr lang="en-US" sz="2000" b="0" kern="1200" dirty="0" smtClean="0">
                <a:solidFill>
                  <a:schemeClr val="bg1"/>
                </a:solidFill>
                <a:effectLst/>
                <a:latin typeface="+mj-lt"/>
                <a:ea typeface="+mj-ea"/>
                <a:cs typeface="Calibri" pitchFamily="34" charset="0"/>
              </a:defRPr>
            </a:lvl4pPr>
            <a:lvl5pPr marL="0" indent="0" algn="l" defTabSz="914400" rtl="0" eaLnBrk="1" latinLnBrk="0" hangingPunct="1">
              <a:spcBef>
                <a:spcPct val="0"/>
              </a:spcBef>
              <a:spcAft>
                <a:spcPts val="1200"/>
              </a:spcAft>
              <a:buNone/>
              <a:defRPr lang="en-US" sz="2000" b="0" kern="1200" dirty="0">
                <a:solidFill>
                  <a:schemeClr val="bg1"/>
                </a:solidFill>
                <a:effectLst/>
                <a:latin typeface="+mj-lt"/>
                <a:ea typeface="+mj-ea"/>
                <a:cs typeface="Calibri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ectangle 10"/>
          <p:cNvSpPr/>
          <p:nvPr userDrawn="1"/>
        </p:nvSpPr>
        <p:spPr bwMode="auto">
          <a:xfrm>
            <a:off x="-9" y="5748243"/>
            <a:ext cx="12192009" cy="1109758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  <a:effectLst/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w="0" h="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440" tIns="91440" rIns="91440" bIns="91440" rtlCol="0" anchor="t"/>
          <a:lstStyle/>
          <a:p>
            <a:pPr marL="115888" algn="ctr">
              <a:spcAft>
                <a:spcPts val="1800"/>
              </a:spcAft>
              <a:buClr>
                <a:srgbClr val="013A81"/>
              </a:buClr>
              <a:buSzPct val="75000"/>
            </a:pPr>
            <a:endParaRPr lang="en-US" sz="2000" dirty="0">
              <a:solidFill>
                <a:srgbClr val="013A81"/>
              </a:solidFill>
            </a:endParaRPr>
          </a:p>
        </p:txBody>
      </p:sp>
      <p:pic>
        <p:nvPicPr>
          <p:cNvPr id="12" name="Picture 2">
            <a:hlinkClick r:id="" action="ppaction://noaction"/>
          </p:cNvPr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870219" y="5748242"/>
            <a:ext cx="2323587" cy="1127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 userDrawn="1"/>
        </p:nvSpPr>
        <p:spPr>
          <a:xfrm>
            <a:off x="914401" y="6181249"/>
            <a:ext cx="226055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dirty="0">
                <a:solidFill>
                  <a:srgbClr val="FFFFFF">
                    <a:lumMod val="50000"/>
                  </a:srgbClr>
                </a:solidFill>
              </a:rPr>
              <a:t>© 2015. </a:t>
            </a:r>
            <a:r>
              <a:rPr lang="en-US" sz="1100" kern="0" dirty="0">
                <a:solidFill>
                  <a:srgbClr val="FFFFFF">
                    <a:lumMod val="50000"/>
                  </a:srgbClr>
                </a:solidFill>
                <a:cs typeface="Calibri" pitchFamily="34" charset="0"/>
              </a:rPr>
              <a:t>Confidential &amp; proprietary</a:t>
            </a:r>
            <a:endParaRPr lang="en-US" sz="1100" kern="0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744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" r="17029"/>
          <a:stretch/>
        </p:blipFill>
        <p:spPr>
          <a:xfrm>
            <a:off x="4" y="0"/>
            <a:ext cx="12218504" cy="887306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 userDrawn="1"/>
        </p:nvSpPr>
        <p:spPr bwMode="auto">
          <a:xfrm>
            <a:off x="5" y="3"/>
            <a:ext cx="4152896" cy="6262255"/>
          </a:xfrm>
          <a:prstGeom prst="rect">
            <a:avLst/>
          </a:prstGeom>
          <a:gradFill>
            <a:gsLst>
              <a:gs pos="417">
                <a:schemeClr val="tx2">
                  <a:alpha val="89000"/>
                </a:schemeClr>
              </a:gs>
              <a:gs pos="23000">
                <a:schemeClr val="tx2">
                  <a:alpha val="89000"/>
                </a:schemeClr>
              </a:gs>
              <a:gs pos="100000">
                <a:schemeClr val="tx2">
                  <a:alpha val="0"/>
                </a:schemeClr>
              </a:gs>
            </a:gsLst>
            <a:lin ang="5400000" scaled="0"/>
          </a:gradFill>
          <a:ln>
            <a:noFill/>
            <a:headEnd/>
            <a:tailEnd/>
          </a:ln>
          <a:effectLst/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w="0" h="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21920" tIns="121920" rIns="121920" bIns="121920" rtlCol="0" anchor="t"/>
          <a:lstStyle/>
          <a:p>
            <a:pPr marL="154513" algn="ctr">
              <a:spcAft>
                <a:spcPts val="2400"/>
              </a:spcAft>
              <a:buClr>
                <a:schemeClr val="tx2"/>
              </a:buClr>
              <a:buSzPct val="75000"/>
            </a:pPr>
            <a:endParaRPr lang="en-US" sz="2667" dirty="0">
              <a:solidFill>
                <a:schemeClr val="tx2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559180" y="1445364"/>
            <a:ext cx="3499480" cy="2431628"/>
          </a:xfr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 sz="5067" b="1" kern="1200" dirty="0">
                <a:solidFill>
                  <a:schemeClr val="bg1"/>
                </a:solidFill>
                <a:effectLst/>
                <a:latin typeface="+mj-lt"/>
                <a:ea typeface="+mj-ea"/>
                <a:cs typeface="Calibri" pitchFamily="34" charset="0"/>
              </a:defRPr>
            </a:lvl1pPr>
          </a:lstStyle>
          <a:p>
            <a:pPr marL="0" lvl="0" algn="l" defTabSz="1219170" rtl="0" eaLnBrk="1" latinLnBrk="0" hangingPunct="1">
              <a:spcBef>
                <a:spcPct val="0"/>
              </a:spcBef>
              <a:spcAft>
                <a:spcPts val="1600"/>
              </a:spcAft>
              <a:buNone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quarter" idx="10"/>
          </p:nvPr>
        </p:nvSpPr>
        <p:spPr>
          <a:xfrm>
            <a:off x="553030" y="993776"/>
            <a:ext cx="3518964" cy="374651"/>
          </a:xfr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>
            <a:lvl1pPr marL="0" indent="0" algn="l" defTabSz="1219170" rtl="0" eaLnBrk="1" latinLnBrk="0" hangingPunct="1">
              <a:spcBef>
                <a:spcPct val="0"/>
              </a:spcBef>
              <a:spcAft>
                <a:spcPts val="1600"/>
              </a:spcAft>
              <a:buNone/>
              <a:defRPr lang="en-US" sz="2667" b="0" kern="1200" dirty="0" smtClean="0">
                <a:solidFill>
                  <a:schemeClr val="bg1"/>
                </a:solidFill>
                <a:effectLst/>
                <a:latin typeface="+mj-lt"/>
                <a:ea typeface="+mj-ea"/>
                <a:cs typeface="Calibri" pitchFamily="34" charset="0"/>
              </a:defRPr>
            </a:lvl1pPr>
            <a:lvl2pPr marL="0" indent="0" algn="l" defTabSz="1219170" rtl="0" eaLnBrk="1" latinLnBrk="0" hangingPunct="1">
              <a:spcBef>
                <a:spcPct val="0"/>
              </a:spcBef>
              <a:spcAft>
                <a:spcPts val="1600"/>
              </a:spcAft>
              <a:buNone/>
              <a:defRPr lang="en-US" sz="2667" b="0" kern="1200" dirty="0" smtClean="0">
                <a:solidFill>
                  <a:schemeClr val="bg1"/>
                </a:solidFill>
                <a:effectLst/>
                <a:latin typeface="+mj-lt"/>
                <a:ea typeface="+mj-ea"/>
                <a:cs typeface="Calibri" pitchFamily="34" charset="0"/>
              </a:defRPr>
            </a:lvl2pPr>
            <a:lvl3pPr marL="0" indent="0" algn="l" defTabSz="1219170" rtl="0" eaLnBrk="1" latinLnBrk="0" hangingPunct="1">
              <a:spcBef>
                <a:spcPct val="0"/>
              </a:spcBef>
              <a:spcAft>
                <a:spcPts val="1600"/>
              </a:spcAft>
              <a:buNone/>
              <a:defRPr lang="en-US" sz="2667" b="0" kern="1200" dirty="0" smtClean="0">
                <a:solidFill>
                  <a:schemeClr val="bg1"/>
                </a:solidFill>
                <a:effectLst/>
                <a:latin typeface="+mj-lt"/>
                <a:ea typeface="+mj-ea"/>
                <a:cs typeface="Calibri" pitchFamily="34" charset="0"/>
              </a:defRPr>
            </a:lvl3pPr>
            <a:lvl4pPr marL="0" indent="0" algn="l" defTabSz="1219170" rtl="0" eaLnBrk="1" latinLnBrk="0" hangingPunct="1">
              <a:spcBef>
                <a:spcPct val="0"/>
              </a:spcBef>
              <a:spcAft>
                <a:spcPts val="1600"/>
              </a:spcAft>
              <a:buNone/>
              <a:defRPr lang="en-US" sz="2667" b="0" kern="1200" dirty="0" smtClean="0">
                <a:solidFill>
                  <a:schemeClr val="bg1"/>
                </a:solidFill>
                <a:effectLst/>
                <a:latin typeface="+mj-lt"/>
                <a:ea typeface="+mj-ea"/>
                <a:cs typeface="Calibri" pitchFamily="34" charset="0"/>
              </a:defRPr>
            </a:lvl4pPr>
            <a:lvl5pPr marL="0" indent="0" algn="l" defTabSz="1219170" rtl="0" eaLnBrk="1" latinLnBrk="0" hangingPunct="1">
              <a:spcBef>
                <a:spcPct val="0"/>
              </a:spcBef>
              <a:spcAft>
                <a:spcPts val="1600"/>
              </a:spcAft>
              <a:buNone/>
              <a:defRPr lang="en-US" sz="2667" b="0" kern="1200" dirty="0">
                <a:solidFill>
                  <a:schemeClr val="bg1"/>
                </a:solidFill>
                <a:effectLst/>
                <a:latin typeface="+mj-lt"/>
                <a:ea typeface="+mj-ea"/>
                <a:cs typeface="Calibri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60307" y="5333880"/>
            <a:ext cx="2323587" cy="150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5" y="6858000"/>
            <a:ext cx="12572996" cy="2971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05501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lt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:\Clients\Inrix (INR)\_Assets\_Brand\Images\INRIX_Brand_Image_Archive\iStockPhoto.com\iStock_000010422289Small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3" b="62210"/>
          <a:stretch/>
        </p:blipFill>
        <p:spPr bwMode="auto">
          <a:xfrm>
            <a:off x="-12690" y="5300899"/>
            <a:ext cx="12206433" cy="1569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 bwMode="auto">
          <a:xfrm>
            <a:off x="1" y="5276183"/>
            <a:ext cx="12179299" cy="123583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  <a:headEnd/>
            <a:tailEnd/>
          </a:ln>
          <a:effectLst/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w="0" h="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21920" tIns="121920" rIns="121920" bIns="121920" rtlCol="0" anchor="t"/>
          <a:lstStyle/>
          <a:p>
            <a:pPr marL="154513" algn="ctr">
              <a:spcAft>
                <a:spcPts val="2400"/>
              </a:spcAft>
              <a:buClr>
                <a:srgbClr val="013A81"/>
              </a:buClr>
              <a:buSzPct val="75000"/>
            </a:pPr>
            <a:endParaRPr lang="en-US" sz="2667" dirty="0">
              <a:solidFill>
                <a:srgbClr val="013A81"/>
              </a:solidFill>
            </a:endParaRPr>
          </a:p>
        </p:txBody>
      </p:sp>
      <p:sp>
        <p:nvSpPr>
          <p:cNvPr id="11" name="Subtitle 2"/>
          <p:cNvSpPr>
            <a:spLocks noGrp="1"/>
          </p:cNvSpPr>
          <p:nvPr>
            <p:ph type="subTitle" idx="10"/>
          </p:nvPr>
        </p:nvSpPr>
        <p:spPr>
          <a:xfrm>
            <a:off x="972457" y="1781629"/>
            <a:ext cx="8534400" cy="457200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sz="2667" dirty="0">
                <a:solidFill>
                  <a:schemeClr val="accent2"/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972457" y="315690"/>
            <a:ext cx="10363200" cy="1470025"/>
          </a:xfrm>
        </p:spPr>
        <p:txBody>
          <a:bodyPr anchor="b"/>
          <a:lstStyle>
            <a:lvl1pPr marL="0" algn="l" defTabSz="121917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defRPr lang="en-US" sz="6400" kern="0" dirty="0">
                <a:solidFill>
                  <a:srgbClr val="013A81"/>
                </a:solidFill>
                <a:latin typeface="+mn-lt"/>
                <a:ea typeface="+mn-ea"/>
                <a:cs typeface="Calibr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311498" y="6429323"/>
            <a:ext cx="2892971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67" dirty="0">
                <a:solidFill>
                  <a:schemeClr val="bg1"/>
                </a:solidFill>
                <a:effectLst/>
              </a:rPr>
              <a:t>© 2016 </a:t>
            </a:r>
            <a:r>
              <a:rPr kumimoji="0" lang="en-US" sz="1467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Calibri" pitchFamily="34" charset="0"/>
              </a:rPr>
              <a:t>Confidential &amp; Proprietary</a:t>
            </a:r>
            <a:endParaRPr kumimoji="0" lang="en-US" sz="1467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60307" y="5333880"/>
            <a:ext cx="2323587" cy="150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16083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lang="en-US"/>
            </a:lvl1pPr>
          </a:lstStyle>
          <a:p>
            <a:pPr lvl="0" algn="l" eaLnBrk="0" fontAlgn="base" hangingPunct="0"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09600" y="632872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fld id="{EB5E77C2-969A-476B-A39B-EB27A691243A}" type="slidenum">
              <a:rPr lang="en-US" smtClean="0"/>
              <a:pPr/>
              <a:t>‹#›</a:t>
            </a:fld>
            <a:r>
              <a:rPr lang="en-US" dirty="0" smtClean="0"/>
              <a:t> | © INRIX, 2</a:t>
            </a:r>
            <a:r>
              <a:rPr lang="en-US" kern="0" dirty="0" smtClean="0">
                <a:cs typeface="Calibri" pitchFamily="34" charset="0"/>
              </a:rPr>
              <a:t>015</a:t>
            </a:r>
            <a:endParaRPr lang="en-US" kern="0" dirty="0" smtClean="0"/>
          </a:p>
        </p:txBody>
      </p:sp>
    </p:spTree>
    <p:extLst>
      <p:ext uri="{BB962C8B-B14F-4D97-AF65-F5344CB8AC3E}">
        <p14:creationId xmlns:p14="http://schemas.microsoft.com/office/powerpoint/2010/main" val="28563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/>
            </a:lvl1pPr>
          </a:lstStyle>
          <a:p>
            <a:pPr lvl="0" algn="l" eaLnBrk="0" fontAlgn="base" hangingPunct="0">
              <a:spcAft>
                <a:spcPct val="0"/>
              </a:spcAft>
            </a:pPr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6"/>
          <p:cNvSpPr txBox="1">
            <a:spLocks/>
          </p:cNvSpPr>
          <p:nvPr userDrawn="1"/>
        </p:nvSpPr>
        <p:spPr>
          <a:xfrm>
            <a:off x="0" y="648112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E797404-7491-4A0C-B446-12B2B6CDA888}" type="slidenum">
              <a:rPr lang="en-US" smtClean="0"/>
              <a:pPr/>
              <a:t>‹#›</a:t>
            </a:fld>
            <a:r>
              <a:rPr lang="en-US" dirty="0" smtClean="0"/>
              <a:t> | © INRIX, 2</a:t>
            </a:r>
            <a:r>
              <a:rPr lang="en-US" kern="0" dirty="0" smtClean="0">
                <a:cs typeface="Calibri" pitchFamily="34" charset="0"/>
              </a:rPr>
              <a:t>015. Confidential and Proprietary</a:t>
            </a:r>
            <a:endParaRPr lang="en-US" kern="0" dirty="0" smtClean="0"/>
          </a:p>
        </p:txBody>
      </p:sp>
    </p:spTree>
    <p:extLst>
      <p:ext uri="{BB962C8B-B14F-4D97-AF65-F5344CB8AC3E}">
        <p14:creationId xmlns:p14="http://schemas.microsoft.com/office/powerpoint/2010/main" val="761715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601"/>
            <a:ext cx="10972800" cy="47545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6"/>
            <a:ext cx="3860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© INRIX, 2017. Proprietary and Confidential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785601" y="6381750"/>
            <a:ext cx="2844800" cy="476251"/>
          </a:xfrm>
          <a:prstGeom prst="rect">
            <a:avLst/>
          </a:prstGeom>
        </p:spPr>
        <p:txBody>
          <a:bodyPr/>
          <a:lstStyle/>
          <a:p>
            <a:fld id="{91521EF9-93CA-7D4E-AB12-1803AAC497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9850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C94321-FAEA-47AE-93E9-6F9F4558791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80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9074" y="0"/>
            <a:ext cx="8201025" cy="6857999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4059936" y="3560164"/>
            <a:ext cx="8132064" cy="3297836"/>
          </a:xfrm>
          <a:prstGeom prst="rect">
            <a:avLst/>
          </a:prstGeom>
          <a:gradFill>
            <a:gsLst>
              <a:gs pos="100000">
                <a:schemeClr val="tx1">
                  <a:alpha val="50000"/>
                </a:schemeClr>
              </a:gs>
              <a:gs pos="0">
                <a:schemeClr val="tx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0"/>
            <a:ext cx="4059936" cy="68580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760" y="274320"/>
            <a:ext cx="3291840" cy="2057400"/>
          </a:xfrm>
        </p:spPr>
        <p:txBody>
          <a:bodyPr anchor="t"/>
          <a:lstStyle>
            <a:lvl1pPr algn="l">
              <a:defRPr sz="3600" b="0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© INRIX, 2017. Proprietary and Confidential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C94321-FAEA-47AE-93E9-6F9F4558791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9553"/>
            <a:ext cx="10650635" cy="243861"/>
          </a:xfrm>
          <a:prstGeom prst="rect">
            <a:avLst/>
          </a:prstGeom>
        </p:spPr>
      </p:pic>
      <p:sp>
        <p:nvSpPr>
          <p:cNvPr id="13" name="Freeform 12"/>
          <p:cNvSpPr>
            <a:spLocks noEditPoints="1"/>
          </p:cNvSpPr>
          <p:nvPr userDrawn="1"/>
        </p:nvSpPr>
        <p:spPr bwMode="auto">
          <a:xfrm>
            <a:off x="10925304" y="6259126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65760" y="2951018"/>
            <a:ext cx="3291840" cy="2809702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Overview copy</a:t>
            </a:r>
          </a:p>
        </p:txBody>
      </p:sp>
    </p:spTree>
    <p:extLst>
      <p:ext uri="{BB962C8B-B14F-4D97-AF65-F5344CB8AC3E}">
        <p14:creationId xmlns:p14="http://schemas.microsoft.com/office/powerpoint/2010/main" val="353853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 userDrawn="1"/>
        </p:nvSpPr>
        <p:spPr>
          <a:xfrm>
            <a:off x="0" y="5943600"/>
            <a:ext cx="12192000" cy="9144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Franklin Gothic Medium" panose="020B06030201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280160"/>
            <a:ext cx="11460480" cy="45259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94321-FAEA-47AE-93E9-6F9F4558791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5760" y="823279"/>
            <a:ext cx="11460480" cy="456882"/>
          </a:xfrm>
        </p:spPr>
        <p:txBody>
          <a:bodyPr/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Subhead</a:t>
            </a:r>
            <a:endParaRPr lang="en-US" dirty="0"/>
          </a:p>
        </p:txBody>
      </p:sp>
      <p:sp>
        <p:nvSpPr>
          <p:cNvPr id="12" name="Freeform 11"/>
          <p:cNvSpPr>
            <a:spLocks noEditPoints="1"/>
          </p:cNvSpPr>
          <p:nvPr userDrawn="1"/>
        </p:nvSpPr>
        <p:spPr bwMode="auto">
          <a:xfrm>
            <a:off x="10925304" y="6259126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"/>
          <a:stretch/>
        </p:blipFill>
        <p:spPr>
          <a:xfrm>
            <a:off x="11288" y="6300396"/>
            <a:ext cx="10251212" cy="20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44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 userDrawn="1"/>
        </p:nvSpPr>
        <p:spPr>
          <a:xfrm>
            <a:off x="0" y="5943600"/>
            <a:ext cx="12192000" cy="9144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Franklin Gothic Medium" panose="020B06030201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280160"/>
            <a:ext cx="11460480" cy="45259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94321-FAEA-47AE-93E9-6F9F4558791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5760" y="823279"/>
            <a:ext cx="11460480" cy="456882"/>
          </a:xfrm>
        </p:spPr>
        <p:txBody>
          <a:bodyPr/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Subhead</a:t>
            </a:r>
            <a:endParaRPr lang="en-US" dirty="0"/>
          </a:p>
        </p:txBody>
      </p:sp>
      <p:sp>
        <p:nvSpPr>
          <p:cNvPr id="12" name="Freeform 11"/>
          <p:cNvSpPr>
            <a:spLocks noEditPoints="1"/>
          </p:cNvSpPr>
          <p:nvPr userDrawn="1"/>
        </p:nvSpPr>
        <p:spPr bwMode="auto">
          <a:xfrm>
            <a:off x="10925304" y="6259126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"/>
          <a:stretch/>
        </p:blipFill>
        <p:spPr>
          <a:xfrm>
            <a:off x="11288" y="6300396"/>
            <a:ext cx="10251212" cy="20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98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" t="16780" r="25882" b="9647"/>
          <a:stretch/>
        </p:blipFill>
        <p:spPr>
          <a:xfrm>
            <a:off x="-38100" y="-1219200"/>
            <a:ext cx="12249151" cy="80917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6235" y="3396102"/>
            <a:ext cx="11460480" cy="1470025"/>
          </a:xfrm>
        </p:spPr>
        <p:txBody>
          <a:bodyPr anchor="t"/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Page with </a:t>
            </a:r>
            <a:br>
              <a:rPr lang="en-US" dirty="0"/>
            </a:br>
            <a:r>
              <a:rPr lang="en-US" dirty="0"/>
              <a:t>Two Line 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760" y="5029200"/>
            <a:ext cx="11460480" cy="1097280"/>
          </a:xfr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NAME</a:t>
            </a:r>
          </a:p>
          <a:p>
            <a:r>
              <a:rPr lang="en-US" dirty="0"/>
              <a:t>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5760" y="6431300"/>
            <a:ext cx="1998133" cy="2743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© INRIX, 2017. Proprietary and Confidential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365759" y="274320"/>
            <a:ext cx="3048000" cy="27432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>
              <a:defRPr lang="en-US" sz="1200" smtClean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1" name="Freeform 10">
            <a:hlinkClick r:id="" action="ppaction://noaction"/>
          </p:cNvPr>
          <p:cNvSpPr>
            <a:spLocks noEditPoints="1"/>
          </p:cNvSpPr>
          <p:nvPr userDrawn="1"/>
        </p:nvSpPr>
        <p:spPr bwMode="auto">
          <a:xfrm>
            <a:off x="10915779" y="6259126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9553"/>
            <a:ext cx="10650635" cy="24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49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3380" y="5479727"/>
            <a:ext cx="11460480" cy="703943"/>
          </a:xfr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NAME</a:t>
            </a:r>
          </a:p>
          <a:p>
            <a:r>
              <a:rPr lang="en-US" dirty="0"/>
              <a:t>Title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5760" y="6431300"/>
            <a:ext cx="1998133" cy="2743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© INRIX, 2017. Proprietary and Confidential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1" name="Freeform 10">
            <a:hlinkClick r:id="" action="ppaction://noaction"/>
          </p:cNvPr>
          <p:cNvSpPr>
            <a:spLocks noEditPoints="1"/>
          </p:cNvSpPr>
          <p:nvPr userDrawn="1"/>
        </p:nvSpPr>
        <p:spPr bwMode="auto">
          <a:xfrm>
            <a:off x="10925304" y="6259126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9553"/>
            <a:ext cx="10650635" cy="2438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5759" y="3589866"/>
            <a:ext cx="11460480" cy="1470025"/>
          </a:xfrm>
        </p:spPr>
        <p:txBody>
          <a:bodyPr anchor="t"/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Page with </a:t>
            </a:r>
            <a:br>
              <a:rPr lang="en-US" dirty="0"/>
            </a:br>
            <a:r>
              <a:rPr lang="en-US" dirty="0"/>
              <a:t>Two Line Headline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365759" y="237612"/>
            <a:ext cx="3048000" cy="27432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>
              <a:defRPr lang="en-US" sz="1200" smtClean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45" b="14882"/>
          <a:stretch/>
        </p:blipFill>
        <p:spPr>
          <a:xfrm>
            <a:off x="0" y="-1"/>
            <a:ext cx="12262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77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3" t="11390" r="3771" b="7018"/>
          <a:stretch/>
        </p:blipFill>
        <p:spPr>
          <a:xfrm>
            <a:off x="-69669" y="-101600"/>
            <a:ext cx="12444932" cy="7010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5760" y="3056839"/>
            <a:ext cx="11460480" cy="1470025"/>
          </a:xfrm>
        </p:spPr>
        <p:txBody>
          <a:bodyPr anchor="t"/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Page with </a:t>
            </a:r>
            <a:br>
              <a:rPr lang="en-US" dirty="0"/>
            </a:br>
            <a:r>
              <a:rPr lang="en-US" dirty="0"/>
              <a:t>Two Line 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760" y="5029200"/>
            <a:ext cx="11460480" cy="703943"/>
          </a:xfr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NAME</a:t>
            </a:r>
          </a:p>
          <a:p>
            <a:r>
              <a:rPr lang="en-US" dirty="0"/>
              <a:t>Title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5760" y="6431300"/>
            <a:ext cx="1998133" cy="2743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© INRIX, 2017. Proprietary and Confidential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365759" y="5997816"/>
            <a:ext cx="3048000" cy="27432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>
              <a:defRPr lang="en-US" sz="1200" smtClean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1" name="Freeform 10">
            <a:hlinkClick r:id="" action="ppaction://noaction"/>
          </p:cNvPr>
          <p:cNvSpPr>
            <a:spLocks noEditPoints="1"/>
          </p:cNvSpPr>
          <p:nvPr userDrawn="1"/>
        </p:nvSpPr>
        <p:spPr bwMode="auto">
          <a:xfrm>
            <a:off x="10925304" y="6259126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9553"/>
            <a:ext cx="10650635" cy="24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27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9074" y="0"/>
            <a:ext cx="8201025" cy="6857999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4059936" y="3560164"/>
            <a:ext cx="8132064" cy="3297836"/>
          </a:xfrm>
          <a:prstGeom prst="rect">
            <a:avLst/>
          </a:prstGeom>
          <a:gradFill>
            <a:gsLst>
              <a:gs pos="100000">
                <a:schemeClr val="tx1">
                  <a:alpha val="50000"/>
                </a:schemeClr>
              </a:gs>
              <a:gs pos="0">
                <a:schemeClr val="tx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0"/>
            <a:ext cx="4059936" cy="68580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760" y="274320"/>
            <a:ext cx="3291840" cy="2057400"/>
          </a:xfrm>
        </p:spPr>
        <p:txBody>
          <a:bodyPr anchor="t"/>
          <a:lstStyle>
            <a:lvl1pPr algn="l">
              <a:defRPr sz="3600" b="0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© INRIX, 2017. Proprietary and Confidential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94321-FAEA-47AE-93E9-6F9F4558791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9553"/>
            <a:ext cx="10650635" cy="243861"/>
          </a:xfrm>
          <a:prstGeom prst="rect">
            <a:avLst/>
          </a:prstGeom>
        </p:spPr>
      </p:pic>
      <p:sp>
        <p:nvSpPr>
          <p:cNvPr id="13" name="Freeform 12"/>
          <p:cNvSpPr>
            <a:spLocks noEditPoints="1"/>
          </p:cNvSpPr>
          <p:nvPr userDrawn="1"/>
        </p:nvSpPr>
        <p:spPr bwMode="auto">
          <a:xfrm>
            <a:off x="10925304" y="6259126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65760" y="2951018"/>
            <a:ext cx="3291840" cy="2809702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Overview copy</a:t>
            </a:r>
          </a:p>
        </p:txBody>
      </p:sp>
    </p:spTree>
    <p:extLst>
      <p:ext uri="{BB962C8B-B14F-4D97-AF65-F5344CB8AC3E}">
        <p14:creationId xmlns:p14="http://schemas.microsoft.com/office/powerpoint/2010/main" val="31087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4059936" y="3560164"/>
            <a:ext cx="8132064" cy="3297836"/>
          </a:xfrm>
          <a:prstGeom prst="rect">
            <a:avLst/>
          </a:prstGeom>
          <a:gradFill>
            <a:gsLst>
              <a:gs pos="100000">
                <a:schemeClr val="tx1">
                  <a:alpha val="50000"/>
                </a:schemeClr>
              </a:gs>
              <a:gs pos="0">
                <a:schemeClr val="tx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-50569" y="0"/>
            <a:ext cx="4059936" cy="68580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760" y="274320"/>
            <a:ext cx="3291840" cy="2057400"/>
          </a:xfrm>
        </p:spPr>
        <p:txBody>
          <a:bodyPr anchor="t"/>
          <a:lstStyle>
            <a:lvl1pPr algn="l">
              <a:defRPr sz="3600" b="0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© INRIX, 2017. Proprietary and Confidential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94321-FAEA-47AE-93E9-6F9F4558791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9553"/>
            <a:ext cx="10650635" cy="243861"/>
          </a:xfrm>
          <a:prstGeom prst="rect">
            <a:avLst/>
          </a:prstGeom>
        </p:spPr>
      </p:pic>
      <p:sp>
        <p:nvSpPr>
          <p:cNvPr id="13" name="Freeform 12"/>
          <p:cNvSpPr>
            <a:spLocks noEditPoints="1"/>
          </p:cNvSpPr>
          <p:nvPr userDrawn="1"/>
        </p:nvSpPr>
        <p:spPr bwMode="auto">
          <a:xfrm>
            <a:off x="10925304" y="6259126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65760" y="2951018"/>
            <a:ext cx="3291840" cy="2809702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Overview copy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6" b="13347"/>
          <a:stretch/>
        </p:blipFill>
        <p:spPr>
          <a:xfrm>
            <a:off x="4009367" y="0"/>
            <a:ext cx="81826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20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-50569" y="0"/>
            <a:ext cx="4059936" cy="68580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760" y="274320"/>
            <a:ext cx="3291840" cy="2057400"/>
          </a:xfrm>
        </p:spPr>
        <p:txBody>
          <a:bodyPr anchor="t"/>
          <a:lstStyle>
            <a:lvl1pPr algn="l">
              <a:defRPr sz="3600" b="0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© INRIX, 2017. Proprietary and Confidential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94321-FAEA-47AE-93E9-6F9F4558791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9553"/>
            <a:ext cx="10650635" cy="243861"/>
          </a:xfrm>
          <a:prstGeom prst="rect">
            <a:avLst/>
          </a:prstGeom>
        </p:spPr>
      </p:pic>
      <p:sp>
        <p:nvSpPr>
          <p:cNvPr id="13" name="Freeform 12"/>
          <p:cNvSpPr>
            <a:spLocks noEditPoints="1"/>
          </p:cNvSpPr>
          <p:nvPr userDrawn="1"/>
        </p:nvSpPr>
        <p:spPr bwMode="auto">
          <a:xfrm>
            <a:off x="10925304" y="6259126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65760" y="2951018"/>
            <a:ext cx="3291840" cy="2809702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Overview copy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7"/>
          <a:stretch/>
        </p:blipFill>
        <p:spPr>
          <a:xfrm>
            <a:off x="4000500" y="-1"/>
            <a:ext cx="8191500" cy="688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848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-50569" y="0"/>
            <a:ext cx="4059936" cy="68580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760" y="274320"/>
            <a:ext cx="3291840" cy="2057400"/>
          </a:xfrm>
        </p:spPr>
        <p:txBody>
          <a:bodyPr anchor="t"/>
          <a:lstStyle>
            <a:lvl1pPr algn="l">
              <a:defRPr sz="3600" b="0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© INRIX, 2017. Proprietary and Confidential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94321-FAEA-47AE-93E9-6F9F4558791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9553"/>
            <a:ext cx="10650635" cy="243861"/>
          </a:xfrm>
          <a:prstGeom prst="rect">
            <a:avLst/>
          </a:prstGeom>
        </p:spPr>
      </p:pic>
      <p:sp>
        <p:nvSpPr>
          <p:cNvPr id="13" name="Freeform 12"/>
          <p:cNvSpPr>
            <a:spLocks noEditPoints="1"/>
          </p:cNvSpPr>
          <p:nvPr userDrawn="1"/>
        </p:nvSpPr>
        <p:spPr bwMode="auto">
          <a:xfrm>
            <a:off x="10925304" y="6259126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65760" y="2951018"/>
            <a:ext cx="3291840" cy="2809702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Overview copy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7"/>
          <a:stretch/>
        </p:blipFill>
        <p:spPr>
          <a:xfrm>
            <a:off x="4000500" y="-1"/>
            <a:ext cx="8191500" cy="688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58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4059936" y="3560164"/>
            <a:ext cx="8132064" cy="3297836"/>
          </a:xfrm>
          <a:prstGeom prst="rect">
            <a:avLst/>
          </a:prstGeom>
          <a:gradFill>
            <a:gsLst>
              <a:gs pos="100000">
                <a:schemeClr val="tx1">
                  <a:alpha val="50000"/>
                </a:schemeClr>
              </a:gs>
              <a:gs pos="0">
                <a:schemeClr val="tx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-50569" y="0"/>
            <a:ext cx="4059936" cy="68580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760" y="274320"/>
            <a:ext cx="3291840" cy="2057400"/>
          </a:xfrm>
        </p:spPr>
        <p:txBody>
          <a:bodyPr anchor="t"/>
          <a:lstStyle>
            <a:lvl1pPr algn="l">
              <a:defRPr sz="3600" b="0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© INRIX, 2017. Proprietary and Confidential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94321-FAEA-47AE-93E9-6F9F4558791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9553"/>
            <a:ext cx="10650635" cy="243861"/>
          </a:xfrm>
          <a:prstGeom prst="rect">
            <a:avLst/>
          </a:prstGeom>
        </p:spPr>
      </p:pic>
      <p:sp>
        <p:nvSpPr>
          <p:cNvPr id="13" name="Freeform 12"/>
          <p:cNvSpPr>
            <a:spLocks noEditPoints="1"/>
          </p:cNvSpPr>
          <p:nvPr userDrawn="1"/>
        </p:nvSpPr>
        <p:spPr bwMode="auto">
          <a:xfrm>
            <a:off x="10925304" y="6259126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65760" y="2951018"/>
            <a:ext cx="3291840" cy="2809702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Overview copy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4" r="5981"/>
          <a:stretch/>
        </p:blipFill>
        <p:spPr>
          <a:xfrm>
            <a:off x="3979722" y="0"/>
            <a:ext cx="8219208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0" r="12930"/>
          <a:stretch/>
        </p:blipFill>
        <p:spPr>
          <a:xfrm>
            <a:off x="3943350" y="0"/>
            <a:ext cx="8248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12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4059936" y="3560164"/>
            <a:ext cx="8132064" cy="3297836"/>
          </a:xfrm>
          <a:prstGeom prst="rect">
            <a:avLst/>
          </a:prstGeom>
          <a:gradFill>
            <a:gsLst>
              <a:gs pos="100000">
                <a:schemeClr val="tx1">
                  <a:alpha val="50000"/>
                </a:schemeClr>
              </a:gs>
              <a:gs pos="0">
                <a:schemeClr val="tx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-50569" y="0"/>
            <a:ext cx="4059936" cy="68580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760" y="274320"/>
            <a:ext cx="3291840" cy="2057400"/>
          </a:xfrm>
        </p:spPr>
        <p:txBody>
          <a:bodyPr anchor="t"/>
          <a:lstStyle>
            <a:lvl1pPr algn="l">
              <a:defRPr sz="3600" b="0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© INRIX, 2017. Proprietary and Confidential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C94321-FAEA-47AE-93E9-6F9F4558791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9553"/>
            <a:ext cx="10650635" cy="243861"/>
          </a:xfrm>
          <a:prstGeom prst="rect">
            <a:avLst/>
          </a:prstGeom>
        </p:spPr>
      </p:pic>
      <p:sp>
        <p:nvSpPr>
          <p:cNvPr id="13" name="Freeform 12"/>
          <p:cNvSpPr>
            <a:spLocks noEditPoints="1"/>
          </p:cNvSpPr>
          <p:nvPr userDrawn="1"/>
        </p:nvSpPr>
        <p:spPr bwMode="auto">
          <a:xfrm>
            <a:off x="10925304" y="6259126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65760" y="2951018"/>
            <a:ext cx="3291840" cy="2809702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Overview copy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6" b="13347"/>
          <a:stretch/>
        </p:blipFill>
        <p:spPr>
          <a:xfrm>
            <a:off x="4009367" y="0"/>
            <a:ext cx="81826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00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-50569" y="0"/>
            <a:ext cx="4059936" cy="68580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760" y="274320"/>
            <a:ext cx="3291840" cy="2057400"/>
          </a:xfrm>
        </p:spPr>
        <p:txBody>
          <a:bodyPr anchor="t"/>
          <a:lstStyle>
            <a:lvl1pPr algn="l">
              <a:defRPr sz="3600" b="0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© INRIX, 2017. Proprietary and Confidential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94321-FAEA-47AE-93E9-6F9F4558791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9553"/>
            <a:ext cx="10650635" cy="243861"/>
          </a:xfrm>
          <a:prstGeom prst="rect">
            <a:avLst/>
          </a:prstGeom>
        </p:spPr>
      </p:pic>
      <p:sp>
        <p:nvSpPr>
          <p:cNvPr id="13" name="Freeform 12"/>
          <p:cNvSpPr>
            <a:spLocks noEditPoints="1"/>
          </p:cNvSpPr>
          <p:nvPr userDrawn="1"/>
        </p:nvSpPr>
        <p:spPr bwMode="auto">
          <a:xfrm>
            <a:off x="10925304" y="6259126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65760" y="2951018"/>
            <a:ext cx="3291840" cy="2809702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Overview copy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2"/>
          <a:stretch/>
        </p:blipFill>
        <p:spPr>
          <a:xfrm>
            <a:off x="3943350" y="0"/>
            <a:ext cx="8248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4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-50569" y="0"/>
            <a:ext cx="4059936" cy="68580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760" y="274320"/>
            <a:ext cx="3291840" cy="2057400"/>
          </a:xfrm>
        </p:spPr>
        <p:txBody>
          <a:bodyPr anchor="t"/>
          <a:lstStyle>
            <a:lvl1pPr algn="l">
              <a:defRPr sz="3600" b="0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© INRIX, 2017. Proprietary and Confidential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94321-FAEA-47AE-93E9-6F9F4558791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9553"/>
            <a:ext cx="10650635" cy="243861"/>
          </a:xfrm>
          <a:prstGeom prst="rect">
            <a:avLst/>
          </a:prstGeom>
        </p:spPr>
      </p:pic>
      <p:sp>
        <p:nvSpPr>
          <p:cNvPr id="13" name="Freeform 12"/>
          <p:cNvSpPr>
            <a:spLocks noEditPoints="1"/>
          </p:cNvSpPr>
          <p:nvPr userDrawn="1"/>
        </p:nvSpPr>
        <p:spPr bwMode="auto">
          <a:xfrm>
            <a:off x="10925304" y="6259126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65760" y="2951018"/>
            <a:ext cx="3291840" cy="2809702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Overview copy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4"/>
          <a:stretch/>
        </p:blipFill>
        <p:spPr>
          <a:xfrm>
            <a:off x="4000500" y="-9826"/>
            <a:ext cx="8191500" cy="686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79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 userDrawn="1"/>
        </p:nvSpPr>
        <p:spPr>
          <a:xfrm>
            <a:off x="0" y="5943600"/>
            <a:ext cx="12192000" cy="9144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280160"/>
            <a:ext cx="11460480" cy="4525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© INRIX, 2017. Proprietary and Confidential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94321-FAEA-47AE-93E9-6F9F4558791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5760" y="823279"/>
            <a:ext cx="11460480" cy="456882"/>
          </a:xfrm>
        </p:spPr>
        <p:txBody>
          <a:bodyPr/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9553"/>
            <a:ext cx="10650635" cy="243861"/>
          </a:xfrm>
          <a:prstGeom prst="rect">
            <a:avLst/>
          </a:prstGeom>
        </p:spPr>
      </p:pic>
      <p:sp>
        <p:nvSpPr>
          <p:cNvPr id="12" name="Freeform 11">
            <a:hlinkClick r:id="" action="ppaction://noaction"/>
          </p:cNvPr>
          <p:cNvSpPr>
            <a:spLocks noEditPoints="1"/>
          </p:cNvSpPr>
          <p:nvPr userDrawn="1"/>
        </p:nvSpPr>
        <p:spPr bwMode="auto">
          <a:xfrm>
            <a:off x="10925304" y="6259126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174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56"/>
          <a:stretch/>
        </p:blipFill>
        <p:spPr>
          <a:xfrm>
            <a:off x="8039101" y="-19050"/>
            <a:ext cx="4152899" cy="5998508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0" y="5943600"/>
            <a:ext cx="12192000" cy="9144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760" y="274638"/>
            <a:ext cx="7044690" cy="54864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Page 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280160"/>
            <a:ext cx="7044690" cy="4525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© INRIX, 2017. Proprietary and Confidential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94321-FAEA-47AE-93E9-6F9F4558791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5760" y="823279"/>
            <a:ext cx="7044690" cy="456881"/>
          </a:xfrm>
        </p:spPr>
        <p:txBody>
          <a:bodyPr/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9553"/>
            <a:ext cx="10650635" cy="243861"/>
          </a:xfrm>
          <a:prstGeom prst="rect">
            <a:avLst/>
          </a:prstGeom>
        </p:spPr>
      </p:pic>
      <p:sp>
        <p:nvSpPr>
          <p:cNvPr id="15" name="Freeform 14">
            <a:hlinkClick r:id="" action="ppaction://noaction"/>
          </p:cNvPr>
          <p:cNvSpPr>
            <a:spLocks noEditPoints="1"/>
          </p:cNvSpPr>
          <p:nvPr userDrawn="1"/>
        </p:nvSpPr>
        <p:spPr bwMode="auto">
          <a:xfrm>
            <a:off x="10925304" y="6259126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994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w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 userDrawn="1"/>
        </p:nvSpPr>
        <p:spPr>
          <a:xfrm>
            <a:off x="0" y="5943600"/>
            <a:ext cx="12192000" cy="9144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760" y="274638"/>
            <a:ext cx="7044690" cy="54864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Page 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280160"/>
            <a:ext cx="7044690" cy="4525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© INRIX, 2017. Proprietary and Confidential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94321-FAEA-47AE-93E9-6F9F4558791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5760" y="823279"/>
            <a:ext cx="7044690" cy="456881"/>
          </a:xfrm>
        </p:spPr>
        <p:txBody>
          <a:bodyPr/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9553"/>
            <a:ext cx="10650635" cy="243861"/>
          </a:xfrm>
          <a:prstGeom prst="rect">
            <a:avLst/>
          </a:prstGeom>
        </p:spPr>
      </p:pic>
      <p:sp>
        <p:nvSpPr>
          <p:cNvPr id="15" name="Freeform 14">
            <a:hlinkClick r:id="" action="ppaction://noaction"/>
          </p:cNvPr>
          <p:cNvSpPr>
            <a:spLocks noEditPoints="1"/>
          </p:cNvSpPr>
          <p:nvPr userDrawn="1"/>
        </p:nvSpPr>
        <p:spPr bwMode="auto">
          <a:xfrm>
            <a:off x="10925304" y="6259126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776" y="-1"/>
            <a:ext cx="3975224" cy="596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12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 w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 userDrawn="1"/>
        </p:nvSpPr>
        <p:spPr>
          <a:xfrm>
            <a:off x="0" y="5943600"/>
            <a:ext cx="12192000" cy="9144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760" y="274638"/>
            <a:ext cx="7044690" cy="54864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Page 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280160"/>
            <a:ext cx="7044690" cy="4525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© INRIX, 2017. Proprietary and Confidential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94321-FAEA-47AE-93E9-6F9F4558791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5760" y="823279"/>
            <a:ext cx="7044690" cy="456881"/>
          </a:xfrm>
        </p:spPr>
        <p:txBody>
          <a:bodyPr/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9553"/>
            <a:ext cx="10650635" cy="243861"/>
          </a:xfrm>
          <a:prstGeom prst="rect">
            <a:avLst/>
          </a:prstGeom>
        </p:spPr>
      </p:pic>
      <p:sp>
        <p:nvSpPr>
          <p:cNvPr id="15" name="Freeform 14">
            <a:hlinkClick r:id="" action="ppaction://noaction"/>
          </p:cNvPr>
          <p:cNvSpPr>
            <a:spLocks noEditPoints="1"/>
          </p:cNvSpPr>
          <p:nvPr userDrawn="1"/>
        </p:nvSpPr>
        <p:spPr bwMode="auto">
          <a:xfrm>
            <a:off x="10925304" y="6259126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4" b="5245"/>
          <a:stretch/>
        </p:blipFill>
        <p:spPr>
          <a:xfrm>
            <a:off x="7924800" y="-19050"/>
            <a:ext cx="4267200" cy="596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19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 w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 userDrawn="1"/>
        </p:nvSpPr>
        <p:spPr>
          <a:xfrm>
            <a:off x="0" y="5943600"/>
            <a:ext cx="12192000" cy="9144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760" y="274638"/>
            <a:ext cx="7044690" cy="54864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Page 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280160"/>
            <a:ext cx="7044690" cy="4525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© INRIX, 2017. Proprietary and Confidential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94321-FAEA-47AE-93E9-6F9F4558791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5760" y="823279"/>
            <a:ext cx="7044690" cy="456881"/>
          </a:xfrm>
        </p:spPr>
        <p:txBody>
          <a:bodyPr/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9553"/>
            <a:ext cx="10650635" cy="243861"/>
          </a:xfrm>
          <a:prstGeom prst="rect">
            <a:avLst/>
          </a:prstGeom>
        </p:spPr>
      </p:pic>
      <p:sp>
        <p:nvSpPr>
          <p:cNvPr id="15" name="Freeform 14">
            <a:hlinkClick r:id="" action="ppaction://noaction"/>
          </p:cNvPr>
          <p:cNvSpPr>
            <a:spLocks noEditPoints="1"/>
          </p:cNvSpPr>
          <p:nvPr userDrawn="1"/>
        </p:nvSpPr>
        <p:spPr bwMode="auto">
          <a:xfrm>
            <a:off x="10925304" y="6259126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1" b="2744"/>
          <a:stretch/>
        </p:blipFill>
        <p:spPr>
          <a:xfrm>
            <a:off x="7969827" y="-20783"/>
            <a:ext cx="4222173" cy="5964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04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w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 userDrawn="1"/>
        </p:nvSpPr>
        <p:spPr>
          <a:xfrm>
            <a:off x="9939" y="5953539"/>
            <a:ext cx="12192000" cy="9144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760" y="274638"/>
            <a:ext cx="7044690" cy="54864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Page 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280160"/>
            <a:ext cx="7044690" cy="4525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© INRIX, 2017. Proprietary and Confidential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94321-FAEA-47AE-93E9-6F9F4558791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5760" y="823279"/>
            <a:ext cx="7044690" cy="456881"/>
          </a:xfrm>
        </p:spPr>
        <p:txBody>
          <a:bodyPr/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9553"/>
            <a:ext cx="10650635" cy="243861"/>
          </a:xfrm>
          <a:prstGeom prst="rect">
            <a:avLst/>
          </a:prstGeom>
        </p:spPr>
      </p:pic>
      <p:sp>
        <p:nvSpPr>
          <p:cNvPr id="15" name="Freeform 14">
            <a:hlinkClick r:id="" action="ppaction://noaction"/>
          </p:cNvPr>
          <p:cNvSpPr>
            <a:spLocks noEditPoints="1"/>
          </p:cNvSpPr>
          <p:nvPr userDrawn="1"/>
        </p:nvSpPr>
        <p:spPr bwMode="auto">
          <a:xfrm>
            <a:off x="10925304" y="6259126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50"/>
          <a:stretch/>
        </p:blipFill>
        <p:spPr>
          <a:xfrm>
            <a:off x="5012032" y="0"/>
            <a:ext cx="7179968" cy="595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78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 w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 userDrawn="1"/>
        </p:nvSpPr>
        <p:spPr>
          <a:xfrm>
            <a:off x="9939" y="5953539"/>
            <a:ext cx="12192000" cy="9144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760" y="274638"/>
            <a:ext cx="7044690" cy="54864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Page 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280160"/>
            <a:ext cx="7044690" cy="4525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© INRIX, 2017. Proprietary and Confidential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94321-FAEA-47AE-93E9-6F9F4558791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5760" y="823279"/>
            <a:ext cx="7044690" cy="456881"/>
          </a:xfrm>
        </p:spPr>
        <p:txBody>
          <a:bodyPr/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9553"/>
            <a:ext cx="10650635" cy="243861"/>
          </a:xfrm>
          <a:prstGeom prst="rect">
            <a:avLst/>
          </a:prstGeom>
        </p:spPr>
      </p:pic>
      <p:sp>
        <p:nvSpPr>
          <p:cNvPr id="15" name="Freeform 14">
            <a:hlinkClick r:id="" action="ppaction://noaction"/>
          </p:cNvPr>
          <p:cNvSpPr>
            <a:spLocks noEditPoints="1"/>
          </p:cNvSpPr>
          <p:nvPr userDrawn="1"/>
        </p:nvSpPr>
        <p:spPr bwMode="auto">
          <a:xfrm>
            <a:off x="10925304" y="6283345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45"/>
          <a:stretch/>
        </p:blipFill>
        <p:spPr>
          <a:xfrm>
            <a:off x="7855526" y="-7408"/>
            <a:ext cx="4333011" cy="597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71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 userDrawn="1"/>
        </p:nvSpPr>
        <p:spPr>
          <a:xfrm>
            <a:off x="0" y="5943600"/>
            <a:ext cx="12192000" cy="9144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274638"/>
            <a:ext cx="11460480" cy="5486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1280160"/>
            <a:ext cx="5486400" cy="45259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9840" y="1280160"/>
            <a:ext cx="5486400" cy="45259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© INRIX, 2017. Proprietary and Confidential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94321-FAEA-47AE-93E9-6F9F4558791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5760" y="823279"/>
            <a:ext cx="11460480" cy="456882"/>
          </a:xfrm>
        </p:spPr>
        <p:txBody>
          <a:bodyPr/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9553"/>
            <a:ext cx="10650635" cy="243861"/>
          </a:xfrm>
          <a:prstGeom prst="rect">
            <a:avLst/>
          </a:prstGeom>
        </p:spPr>
      </p:pic>
      <p:sp>
        <p:nvSpPr>
          <p:cNvPr id="17" name="Freeform 16">
            <a:hlinkClick r:id="" action="ppaction://noaction"/>
          </p:cNvPr>
          <p:cNvSpPr>
            <a:spLocks noEditPoints="1"/>
          </p:cNvSpPr>
          <p:nvPr userDrawn="1"/>
        </p:nvSpPr>
        <p:spPr bwMode="auto">
          <a:xfrm>
            <a:off x="10925304" y="6259126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66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-50569" y="0"/>
            <a:ext cx="4059936" cy="68580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760" y="274320"/>
            <a:ext cx="3291840" cy="2057400"/>
          </a:xfrm>
        </p:spPr>
        <p:txBody>
          <a:bodyPr anchor="t"/>
          <a:lstStyle>
            <a:lvl1pPr algn="l">
              <a:defRPr sz="3600" b="0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© INRIX, 2017. Proprietary and Confidential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C94321-FAEA-47AE-93E9-6F9F4558791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9553"/>
            <a:ext cx="10650635" cy="243861"/>
          </a:xfrm>
          <a:prstGeom prst="rect">
            <a:avLst/>
          </a:prstGeom>
        </p:spPr>
      </p:pic>
      <p:sp>
        <p:nvSpPr>
          <p:cNvPr id="13" name="Freeform 12"/>
          <p:cNvSpPr>
            <a:spLocks noEditPoints="1"/>
          </p:cNvSpPr>
          <p:nvPr userDrawn="1"/>
        </p:nvSpPr>
        <p:spPr bwMode="auto">
          <a:xfrm>
            <a:off x="10925304" y="6259126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65760" y="2951018"/>
            <a:ext cx="3291840" cy="2809702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Overview copy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7"/>
          <a:stretch/>
        </p:blipFill>
        <p:spPr>
          <a:xfrm>
            <a:off x="4000500" y="-1"/>
            <a:ext cx="8191500" cy="688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3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0" y="5943600"/>
            <a:ext cx="12192000" cy="9144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274638"/>
            <a:ext cx="11460480" cy="54864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280160"/>
            <a:ext cx="5486400" cy="457200"/>
          </a:xfrm>
        </p:spPr>
        <p:txBody>
          <a:bodyPr anchor="t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5760" y="1919922"/>
            <a:ext cx="5486400" cy="3951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9840" y="1280160"/>
            <a:ext cx="5486400" cy="457200"/>
          </a:xfrm>
        </p:spPr>
        <p:txBody>
          <a:bodyPr anchor="t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9840" y="1919922"/>
            <a:ext cx="5486400" cy="3951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© INRIX, 2017. Proprietary and Confidential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94321-FAEA-47AE-93E9-6F9F4558791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5760" y="823279"/>
            <a:ext cx="11460480" cy="456882"/>
          </a:xfrm>
        </p:spPr>
        <p:txBody>
          <a:bodyPr/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9553"/>
            <a:ext cx="10650635" cy="243861"/>
          </a:xfrm>
          <a:prstGeom prst="rect">
            <a:avLst/>
          </a:prstGeom>
        </p:spPr>
      </p:pic>
      <p:sp>
        <p:nvSpPr>
          <p:cNvPr id="18" name="Freeform 17">
            <a:hlinkClick r:id="" action="ppaction://noaction"/>
          </p:cNvPr>
          <p:cNvSpPr>
            <a:spLocks noEditPoints="1"/>
          </p:cNvSpPr>
          <p:nvPr userDrawn="1"/>
        </p:nvSpPr>
        <p:spPr bwMode="auto">
          <a:xfrm>
            <a:off x="10925304" y="6259126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62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 userDrawn="1"/>
        </p:nvSpPr>
        <p:spPr>
          <a:xfrm>
            <a:off x="0" y="5943600"/>
            <a:ext cx="12192000" cy="9144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© INRIX, 2017. Proprietary and Confidential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94321-FAEA-47AE-93E9-6F9F4558791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5760" y="823279"/>
            <a:ext cx="11460480" cy="456882"/>
          </a:xfrm>
        </p:spPr>
        <p:txBody>
          <a:bodyPr/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9553"/>
            <a:ext cx="10650635" cy="243861"/>
          </a:xfrm>
          <a:prstGeom prst="rect">
            <a:avLst/>
          </a:prstGeom>
        </p:spPr>
      </p:pic>
      <p:sp>
        <p:nvSpPr>
          <p:cNvPr id="14" name="Freeform 13">
            <a:hlinkClick r:id="" action="ppaction://noaction"/>
          </p:cNvPr>
          <p:cNvSpPr>
            <a:spLocks noEditPoints="1"/>
          </p:cNvSpPr>
          <p:nvPr userDrawn="1"/>
        </p:nvSpPr>
        <p:spPr bwMode="auto">
          <a:xfrm>
            <a:off x="10925304" y="6259126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756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0" y="5943600"/>
            <a:ext cx="12192000" cy="9144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© INRIX, 2017. Proprietary and Confidential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94321-FAEA-47AE-93E9-6F9F4558791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9553"/>
            <a:ext cx="10650635" cy="243861"/>
          </a:xfrm>
          <a:prstGeom prst="rect">
            <a:avLst/>
          </a:prstGeom>
        </p:spPr>
      </p:pic>
      <p:sp>
        <p:nvSpPr>
          <p:cNvPr id="12" name="Freeform 11">
            <a:hlinkClick r:id="" action="ppaction://noaction"/>
          </p:cNvPr>
          <p:cNvSpPr>
            <a:spLocks noEditPoints="1"/>
          </p:cNvSpPr>
          <p:nvPr userDrawn="1"/>
        </p:nvSpPr>
        <p:spPr bwMode="auto">
          <a:xfrm>
            <a:off x="10925304" y="6237505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608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No Blue Ba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280160"/>
            <a:ext cx="11460480" cy="4525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E366A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© INRIX, 2017. Proprietary and Confidential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E366A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94321-FAEA-47AE-93E9-6F9F4558791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E366A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E366A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5760" y="823279"/>
            <a:ext cx="11460480" cy="456882"/>
          </a:xfrm>
        </p:spPr>
        <p:txBody>
          <a:bodyPr/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9553"/>
            <a:ext cx="10650635" cy="243861"/>
          </a:xfrm>
          <a:prstGeom prst="rect">
            <a:avLst/>
          </a:prstGeom>
        </p:spPr>
      </p:pic>
      <p:sp>
        <p:nvSpPr>
          <p:cNvPr id="11" name="Freeform 10">
            <a:hlinkClick r:id="" action="ppaction://noaction"/>
          </p:cNvPr>
          <p:cNvSpPr>
            <a:spLocks noEditPoints="1"/>
          </p:cNvSpPr>
          <p:nvPr userDrawn="1"/>
        </p:nvSpPr>
        <p:spPr bwMode="auto">
          <a:xfrm>
            <a:off x="10925304" y="6257423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68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" t="27773"/>
          <a:stretch/>
        </p:blipFill>
        <p:spPr>
          <a:xfrm>
            <a:off x="0" y="0"/>
            <a:ext cx="12192000" cy="5964967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0" y="5943600"/>
            <a:ext cx="12192000" cy="9144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60" y="2982483"/>
            <a:ext cx="11460480" cy="1470025"/>
          </a:xfrm>
        </p:spPr>
        <p:txBody>
          <a:bodyPr anchor="t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5760" y="6431300"/>
            <a:ext cx="1998133" cy="2743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© INRIX, 2017. Proprietary and Confidential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9" name="Freeform 18">
            <a:hlinkClick r:id="" action="ppaction://noaction"/>
          </p:cNvPr>
          <p:cNvSpPr>
            <a:spLocks noEditPoints="1"/>
          </p:cNvSpPr>
          <p:nvPr userDrawn="1"/>
        </p:nvSpPr>
        <p:spPr bwMode="auto">
          <a:xfrm>
            <a:off x="10925304" y="6289553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9553"/>
            <a:ext cx="10650635" cy="24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0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6"/>
          <a:stretch/>
        </p:blipFill>
        <p:spPr>
          <a:xfrm>
            <a:off x="0" y="-1"/>
            <a:ext cx="12192000" cy="5964967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0" y="5943600"/>
            <a:ext cx="12192000" cy="9144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60" y="819855"/>
            <a:ext cx="11460480" cy="1470025"/>
          </a:xfrm>
        </p:spPr>
        <p:txBody>
          <a:bodyPr anchor="t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5760" y="6431300"/>
            <a:ext cx="1998133" cy="2743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© INRIX, 2017. Proprietary and Confidential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9" name="Freeform 18">
            <a:hlinkClick r:id="" action="ppaction://noaction"/>
          </p:cNvPr>
          <p:cNvSpPr>
            <a:spLocks noEditPoints="1"/>
          </p:cNvSpPr>
          <p:nvPr userDrawn="1"/>
        </p:nvSpPr>
        <p:spPr bwMode="auto">
          <a:xfrm>
            <a:off x="10925304" y="6259126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9553"/>
            <a:ext cx="10650635" cy="24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57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9" r="24758"/>
          <a:stretch/>
        </p:blipFill>
        <p:spPr>
          <a:xfrm>
            <a:off x="-19050" y="-1"/>
            <a:ext cx="12211050" cy="5964967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0" y="5943600"/>
            <a:ext cx="12192000" cy="9144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6235" y="3532261"/>
            <a:ext cx="11460480" cy="1470025"/>
          </a:xfrm>
        </p:spPr>
        <p:txBody>
          <a:bodyPr anchor="t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5760" y="6431300"/>
            <a:ext cx="1998133" cy="2743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© INRIX, 2017. Proprietary and Confidential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9" name="Freeform 18">
            <a:hlinkClick r:id="" action="ppaction://noaction"/>
          </p:cNvPr>
          <p:cNvSpPr>
            <a:spLocks noEditPoints="1"/>
          </p:cNvSpPr>
          <p:nvPr userDrawn="1"/>
        </p:nvSpPr>
        <p:spPr bwMode="auto">
          <a:xfrm>
            <a:off x="10925304" y="6259126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9553"/>
            <a:ext cx="10650635" cy="24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88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losing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5760" y="2693989"/>
            <a:ext cx="11460480" cy="1297819"/>
          </a:xfrm>
        </p:spPr>
        <p:txBody>
          <a:bodyPr anchor="t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Closing 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760" y="3991808"/>
            <a:ext cx="11460480" cy="1097280"/>
          </a:xfr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NAME</a:t>
            </a:r>
          </a:p>
          <a:p>
            <a:r>
              <a:rPr lang="en-US" dirty="0"/>
              <a:t>Contact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© INRIX, 2017. Proprietary and Confidential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B5917-3209-483C-B241-B96939A1BB1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9553"/>
            <a:ext cx="10650635" cy="243861"/>
          </a:xfrm>
          <a:prstGeom prst="rect">
            <a:avLst/>
          </a:prstGeom>
        </p:spPr>
      </p:pic>
      <p:sp>
        <p:nvSpPr>
          <p:cNvPr id="11" name="Freeform 10">
            <a:hlinkClick r:id="" action="ppaction://noaction"/>
          </p:cNvPr>
          <p:cNvSpPr>
            <a:spLocks noEditPoints="1"/>
          </p:cNvSpPr>
          <p:nvPr userDrawn="1"/>
        </p:nvSpPr>
        <p:spPr bwMode="auto">
          <a:xfrm>
            <a:off x="10925304" y="6237505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88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/>
            </a:lvl1pPr>
          </a:lstStyle>
          <a:p>
            <a:pPr lvl="0" algn="l" eaLnBrk="0" fontAlgn="base" hangingPunct="0"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88277"/>
            <a:ext cx="5386917" cy="63976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828039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188277"/>
            <a:ext cx="5389033" cy="63976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828039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5702979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0"/>
          <a:stretch/>
        </p:blipFill>
        <p:spPr>
          <a:xfrm>
            <a:off x="3999244" y="0"/>
            <a:ext cx="8196284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-50569" y="0"/>
            <a:ext cx="4059936" cy="68580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760" y="274320"/>
            <a:ext cx="3291840" cy="2057400"/>
          </a:xfrm>
        </p:spPr>
        <p:txBody>
          <a:bodyPr anchor="t"/>
          <a:lstStyle>
            <a:lvl1pPr algn="l">
              <a:defRPr sz="3600" b="0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© INRIX, 2017. Proprietary and Confidential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94321-FAEA-47AE-93E9-6F9F4558791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9553"/>
            <a:ext cx="10650635" cy="243861"/>
          </a:xfrm>
          <a:prstGeom prst="rect">
            <a:avLst/>
          </a:prstGeom>
        </p:spPr>
      </p:pic>
      <p:sp>
        <p:nvSpPr>
          <p:cNvPr id="13" name="Freeform 12">
            <a:hlinkClick r:id="" action="ppaction://noaction"/>
          </p:cNvPr>
          <p:cNvSpPr>
            <a:spLocks noEditPoints="1"/>
          </p:cNvSpPr>
          <p:nvPr userDrawn="1"/>
        </p:nvSpPr>
        <p:spPr bwMode="auto">
          <a:xfrm>
            <a:off x="10925304" y="6237505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65760" y="2951018"/>
            <a:ext cx="3291840" cy="2809702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Overview copy</a:t>
            </a:r>
          </a:p>
        </p:txBody>
      </p:sp>
    </p:spTree>
    <p:extLst>
      <p:ext uri="{BB962C8B-B14F-4D97-AF65-F5344CB8AC3E}">
        <p14:creationId xmlns:p14="http://schemas.microsoft.com/office/powerpoint/2010/main" val="181009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-50569" y="0"/>
            <a:ext cx="4059936" cy="68580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760" y="274320"/>
            <a:ext cx="3291840" cy="2057400"/>
          </a:xfrm>
        </p:spPr>
        <p:txBody>
          <a:bodyPr anchor="t"/>
          <a:lstStyle>
            <a:lvl1pPr algn="l">
              <a:defRPr sz="3600" b="0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© INRIX, 2017. Proprietary and Confidential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C94321-FAEA-47AE-93E9-6F9F4558791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9553"/>
            <a:ext cx="10650635" cy="243861"/>
          </a:xfrm>
          <a:prstGeom prst="rect">
            <a:avLst/>
          </a:prstGeom>
        </p:spPr>
      </p:pic>
      <p:sp>
        <p:nvSpPr>
          <p:cNvPr id="13" name="Freeform 12"/>
          <p:cNvSpPr>
            <a:spLocks noEditPoints="1"/>
          </p:cNvSpPr>
          <p:nvPr userDrawn="1"/>
        </p:nvSpPr>
        <p:spPr bwMode="auto">
          <a:xfrm>
            <a:off x="10925304" y="6259126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65760" y="2951018"/>
            <a:ext cx="3291840" cy="2809702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Overview copy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7"/>
          <a:stretch/>
        </p:blipFill>
        <p:spPr>
          <a:xfrm>
            <a:off x="4000500" y="-1"/>
            <a:ext cx="8191500" cy="688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97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04" r="4064"/>
          <a:stretch/>
        </p:blipFill>
        <p:spPr>
          <a:xfrm>
            <a:off x="3991429" y="0"/>
            <a:ext cx="8200572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-50569" y="0"/>
            <a:ext cx="4059936" cy="68580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760" y="274320"/>
            <a:ext cx="3291840" cy="2057400"/>
          </a:xfrm>
        </p:spPr>
        <p:txBody>
          <a:bodyPr anchor="t"/>
          <a:lstStyle>
            <a:lvl1pPr algn="l">
              <a:defRPr sz="3600" b="0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© INRIX, 2017. Proprietary and Confidential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94321-FAEA-47AE-93E9-6F9F4558791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9553"/>
            <a:ext cx="10650635" cy="243861"/>
          </a:xfrm>
          <a:prstGeom prst="rect">
            <a:avLst/>
          </a:prstGeom>
        </p:spPr>
      </p:pic>
      <p:sp>
        <p:nvSpPr>
          <p:cNvPr id="13" name="Freeform 12">
            <a:hlinkClick r:id="" action="ppaction://noaction"/>
          </p:cNvPr>
          <p:cNvSpPr>
            <a:spLocks noEditPoints="1"/>
          </p:cNvSpPr>
          <p:nvPr userDrawn="1"/>
        </p:nvSpPr>
        <p:spPr bwMode="auto">
          <a:xfrm>
            <a:off x="10925304" y="6259126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65760" y="2951018"/>
            <a:ext cx="3291840" cy="2809702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Overview copy</a:t>
            </a:r>
          </a:p>
        </p:txBody>
      </p:sp>
    </p:spTree>
    <p:extLst>
      <p:ext uri="{BB962C8B-B14F-4D97-AF65-F5344CB8AC3E}">
        <p14:creationId xmlns:p14="http://schemas.microsoft.com/office/powerpoint/2010/main" val="355749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" y="3154661"/>
            <a:ext cx="12192000" cy="283086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15686"/>
            <a:ext cx="10363200" cy="1470025"/>
          </a:xfrm>
        </p:spPr>
        <p:txBody>
          <a:bodyPr anchor="b"/>
          <a:lstStyle>
            <a:lvl1pPr marL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lang="en-US" sz="4800" kern="0" dirty="0">
                <a:solidFill>
                  <a:srgbClr val="013A81"/>
                </a:solidFill>
                <a:latin typeface="+mn-lt"/>
                <a:ea typeface="+mn-ea"/>
                <a:cs typeface="Calibr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1781629"/>
            <a:ext cx="8534400" cy="457200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2238829"/>
            <a:ext cx="8534400" cy="304800"/>
          </a:xfrm>
        </p:spPr>
        <p:txBody>
          <a:bodyPr vert="horz" lIns="91440" tIns="45720" rIns="91440" bIns="45720" rtlCol="0">
            <a:noAutofit/>
          </a:bodyPr>
          <a:lstStyle>
            <a:lvl1pPr marL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lang="en-US" sz="1400" kern="1200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+mn-lt"/>
                <a:ea typeface="+mn-ea"/>
                <a:cs typeface="Calibri" pitchFamily="34" charset="0"/>
              </a:defRPr>
            </a:lvl1pPr>
            <a:lvl2pPr>
              <a:defRPr lang="en-US" smtClean="0">
                <a:solidFill>
                  <a:schemeClr val="tx1">
                    <a:tint val="75000"/>
                  </a:schemeClr>
                </a:solidFill>
              </a:defRPr>
            </a:lvl2pPr>
            <a:lvl3pPr>
              <a:defRPr lang="en-US" smtClean="0">
                <a:solidFill>
                  <a:schemeClr val="tx1">
                    <a:tint val="75000"/>
                  </a:schemeClr>
                </a:solidFill>
              </a:defRPr>
            </a:lvl3pPr>
            <a:lvl4pPr>
              <a:defRPr lang="en-US" smtClean="0">
                <a:solidFill>
                  <a:schemeClr val="tx1">
                    <a:tint val="75000"/>
                  </a:schemeClr>
                </a:solidFill>
              </a:defRPr>
            </a:lvl4pPr>
            <a:lvl5pPr>
              <a:defRPr lang="en-US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marL="0" lvl="0" indent="0">
              <a:buNone/>
            </a:pPr>
            <a:r>
              <a:rPr lang="en-US" dirty="0"/>
              <a:t>Click to edit Master Presenter Name style</a:t>
            </a: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-9" y="5748243"/>
            <a:ext cx="12192009" cy="1109758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  <a:effectLst/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w="0" h="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440" tIns="91440" rIns="91440" bIns="91440" rtlCol="0" anchor="t"/>
          <a:lstStyle/>
          <a:p>
            <a:pPr marL="115888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E366A"/>
              </a:buClr>
              <a:buSzPct val="75000"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E366A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70219" y="5748242"/>
            <a:ext cx="2323587" cy="1127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914400" y="6181249"/>
            <a:ext cx="255230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©2015 INRIX 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Franklin Gothic Book"/>
                <a:ea typeface="+mn-ea"/>
                <a:cs typeface="Calibri" pitchFamily="34" charset="0"/>
              </a:rPr>
              <a:t>Confidential &amp; Proprietary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14038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6"/>
          <a:stretch/>
        </p:blipFill>
        <p:spPr>
          <a:xfrm>
            <a:off x="4023360" y="0"/>
            <a:ext cx="8168639" cy="6858000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4059936" y="3560164"/>
            <a:ext cx="8132064" cy="3297836"/>
          </a:xfrm>
          <a:prstGeom prst="rect">
            <a:avLst/>
          </a:prstGeom>
          <a:gradFill>
            <a:gsLst>
              <a:gs pos="100000">
                <a:schemeClr val="tx1">
                  <a:alpha val="50000"/>
                </a:schemeClr>
              </a:gs>
              <a:gs pos="0">
                <a:schemeClr val="tx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0"/>
            <a:ext cx="4059936" cy="68580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760" y="274320"/>
            <a:ext cx="3291840" cy="2057400"/>
          </a:xfrm>
        </p:spPr>
        <p:txBody>
          <a:bodyPr anchor="t"/>
          <a:lstStyle>
            <a:lvl1pPr algn="l">
              <a:defRPr sz="3600" b="0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© INRIX, 2017. Proprietary and Confidential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94321-FAEA-47AE-93E9-6F9F4558791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9553"/>
            <a:ext cx="10650635" cy="243861"/>
          </a:xfrm>
          <a:prstGeom prst="rect">
            <a:avLst/>
          </a:prstGeom>
        </p:spPr>
      </p:pic>
      <p:sp>
        <p:nvSpPr>
          <p:cNvPr id="13" name="Freeform 12">
            <a:hlinkClick r:id="" action="ppaction://noaction"/>
          </p:cNvPr>
          <p:cNvSpPr>
            <a:spLocks noEditPoints="1"/>
          </p:cNvSpPr>
          <p:nvPr userDrawn="1"/>
        </p:nvSpPr>
        <p:spPr bwMode="auto">
          <a:xfrm>
            <a:off x="10925304" y="6259126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65760" y="2951018"/>
            <a:ext cx="3291840" cy="2809702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Overview copy</a:t>
            </a:r>
          </a:p>
        </p:txBody>
      </p:sp>
    </p:spTree>
    <p:extLst>
      <p:ext uri="{BB962C8B-B14F-4D97-AF65-F5344CB8AC3E}">
        <p14:creationId xmlns:p14="http://schemas.microsoft.com/office/powerpoint/2010/main" val="43496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lt section 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V:\Clients\Inrix (INR)\_Assets\_Brand\Images\INRIX_Brand_Image_Archive\Gettyimages.com\GettyImages_142728431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 userDrawn="1"/>
        </p:nvSpPr>
        <p:spPr bwMode="auto">
          <a:xfrm>
            <a:off x="992699" y="733425"/>
            <a:ext cx="5419107" cy="5528830"/>
          </a:xfrm>
          <a:prstGeom prst="rect">
            <a:avLst/>
          </a:prstGeom>
          <a:gradFill>
            <a:gsLst>
              <a:gs pos="417">
                <a:schemeClr val="tx2">
                  <a:alpha val="89000"/>
                </a:schemeClr>
              </a:gs>
              <a:gs pos="23000">
                <a:schemeClr val="tx2">
                  <a:alpha val="89000"/>
                </a:schemeClr>
              </a:gs>
              <a:gs pos="100000">
                <a:schemeClr val="tx2">
                  <a:alpha val="0"/>
                </a:schemeClr>
              </a:gs>
            </a:gsLst>
            <a:lin ang="5400000" scaled="0"/>
          </a:gradFill>
          <a:ln>
            <a:gradFill>
              <a:gsLst>
                <a:gs pos="28000">
                  <a:schemeClr val="accent1">
                    <a:lumMod val="20000"/>
                    <a:lumOff val="8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headEnd/>
            <a:tailEnd/>
          </a:ln>
          <a:effectLst/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w="0" h="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440" tIns="91440" rIns="91440" bIns="91440" rtlCol="0" anchor="t"/>
          <a:lstStyle/>
          <a:p>
            <a:pPr marL="115888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13A81"/>
              </a:buClr>
              <a:buSzPct val="75000"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13A81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1528840" y="1445362"/>
            <a:ext cx="4580365" cy="1261884"/>
          </a:xfr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 sz="3800" b="0" kern="1200" dirty="0">
                <a:solidFill>
                  <a:schemeClr val="bg1"/>
                </a:solidFill>
                <a:effectLst/>
                <a:latin typeface="+mj-lt"/>
                <a:ea typeface="+mj-ea"/>
                <a:cs typeface="Calibri" pitchFamily="34" charset="0"/>
              </a:defRPr>
            </a:lvl1pPr>
          </a:lstStyle>
          <a:p>
            <a:pPr marL="0" lvl="0" algn="l" defTabSz="914400" rtl="0" eaLnBrk="1" latinLnBrk="0" hangingPunct="1">
              <a:spcBef>
                <a:spcPct val="0"/>
              </a:spcBef>
              <a:spcAft>
                <a:spcPts val="1200"/>
              </a:spcAft>
              <a:buNone/>
            </a:pPr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1522690" y="993775"/>
            <a:ext cx="4605867" cy="374650"/>
          </a:xfr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spcAft>
                <a:spcPts val="1200"/>
              </a:spcAft>
              <a:buNone/>
              <a:defRPr lang="en-US" sz="2000" b="0" kern="1200" dirty="0" smtClean="0">
                <a:solidFill>
                  <a:schemeClr val="bg1"/>
                </a:solidFill>
                <a:effectLst/>
                <a:latin typeface="+mj-lt"/>
                <a:ea typeface="+mj-ea"/>
                <a:cs typeface="Calibri" pitchFamily="34" charset="0"/>
              </a:defRPr>
            </a:lvl1pPr>
            <a:lvl2pPr marL="0" indent="0" algn="l" defTabSz="914400" rtl="0" eaLnBrk="1" latinLnBrk="0" hangingPunct="1">
              <a:spcBef>
                <a:spcPct val="0"/>
              </a:spcBef>
              <a:spcAft>
                <a:spcPts val="1200"/>
              </a:spcAft>
              <a:buNone/>
              <a:defRPr lang="en-US" sz="2000" b="0" kern="1200" dirty="0" smtClean="0">
                <a:solidFill>
                  <a:schemeClr val="bg1"/>
                </a:solidFill>
                <a:effectLst/>
                <a:latin typeface="+mj-lt"/>
                <a:ea typeface="+mj-ea"/>
                <a:cs typeface="Calibri" pitchFamily="34" charset="0"/>
              </a:defRPr>
            </a:lvl2pPr>
            <a:lvl3pPr marL="0" indent="0" algn="l" defTabSz="914400" rtl="0" eaLnBrk="1" latinLnBrk="0" hangingPunct="1">
              <a:spcBef>
                <a:spcPct val="0"/>
              </a:spcBef>
              <a:spcAft>
                <a:spcPts val="1200"/>
              </a:spcAft>
              <a:buNone/>
              <a:defRPr lang="en-US" sz="2000" b="0" kern="1200" dirty="0" smtClean="0">
                <a:solidFill>
                  <a:schemeClr val="bg1"/>
                </a:solidFill>
                <a:effectLst/>
                <a:latin typeface="+mj-lt"/>
                <a:ea typeface="+mj-ea"/>
                <a:cs typeface="Calibri" pitchFamily="34" charset="0"/>
              </a:defRPr>
            </a:lvl3pPr>
            <a:lvl4pPr marL="0" indent="0" algn="l" defTabSz="914400" rtl="0" eaLnBrk="1" latinLnBrk="0" hangingPunct="1">
              <a:spcBef>
                <a:spcPct val="0"/>
              </a:spcBef>
              <a:spcAft>
                <a:spcPts val="1200"/>
              </a:spcAft>
              <a:buNone/>
              <a:defRPr lang="en-US" sz="2000" b="0" kern="1200" dirty="0" smtClean="0">
                <a:solidFill>
                  <a:schemeClr val="bg1"/>
                </a:solidFill>
                <a:effectLst/>
                <a:latin typeface="+mj-lt"/>
                <a:ea typeface="+mj-ea"/>
                <a:cs typeface="Calibri" pitchFamily="34" charset="0"/>
              </a:defRPr>
            </a:lvl4pPr>
            <a:lvl5pPr marL="0" indent="0" algn="l" defTabSz="914400" rtl="0" eaLnBrk="1" latinLnBrk="0" hangingPunct="1">
              <a:spcBef>
                <a:spcPct val="0"/>
              </a:spcBef>
              <a:spcAft>
                <a:spcPts val="1200"/>
              </a:spcAft>
              <a:buNone/>
              <a:defRPr lang="en-US" sz="2000" b="0" kern="1200" dirty="0">
                <a:solidFill>
                  <a:schemeClr val="bg1"/>
                </a:solidFill>
                <a:effectLst/>
                <a:latin typeface="+mj-lt"/>
                <a:ea typeface="+mj-ea"/>
                <a:cs typeface="Calibri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2" descr="C:\Users\Rose\Documents\INRIX\Images-TM-R\Logos-INRIX\INRIX_logo_NEW\INRIX_logo_NEW\01_Standard_Logo\PNG\INRIX_r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0282" y="5727401"/>
            <a:ext cx="2319017" cy="1125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095567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0991439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601230"/>
            <a:ext cx="12192000" cy="414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 userDrawn="1"/>
        </p:nvSpPr>
        <p:spPr bwMode="auto">
          <a:xfrm>
            <a:off x="-1" y="1590938"/>
            <a:ext cx="12191991" cy="3876412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  <a:headEnd/>
            <a:tailEnd/>
          </a:ln>
          <a:effectLst/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w="0" h="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440" tIns="91440" rIns="91440" bIns="91440" rtlCol="0" anchor="t"/>
          <a:lstStyle/>
          <a:p>
            <a:pPr marL="115888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13A81"/>
              </a:buClr>
              <a:buSzPct val="75000"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13A81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1231074" y="1"/>
            <a:ext cx="5419107" cy="6262254"/>
          </a:xfrm>
          <a:prstGeom prst="rect">
            <a:avLst/>
          </a:prstGeom>
          <a:gradFill>
            <a:gsLst>
              <a:gs pos="417">
                <a:schemeClr val="tx2">
                  <a:alpha val="89000"/>
                </a:schemeClr>
              </a:gs>
              <a:gs pos="23000">
                <a:schemeClr val="tx2">
                  <a:alpha val="89000"/>
                </a:schemeClr>
              </a:gs>
              <a:gs pos="100000">
                <a:schemeClr val="tx2">
                  <a:alpha val="0"/>
                </a:schemeClr>
              </a:gs>
            </a:gsLst>
            <a:lin ang="5400000" scaled="0"/>
          </a:gradFill>
          <a:ln>
            <a:gradFill>
              <a:gsLst>
                <a:gs pos="28000">
                  <a:schemeClr val="accent5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headEnd/>
            <a:tailEnd/>
          </a:ln>
          <a:effectLst/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w="0" h="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440" tIns="91440" rIns="91440" bIns="91440" rtlCol="0" anchor="t"/>
          <a:lstStyle/>
          <a:p>
            <a:pPr marL="115888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13A81"/>
              </a:buClr>
              <a:buSzPct val="75000"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13A81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767216" y="1445362"/>
            <a:ext cx="4580365" cy="1261884"/>
          </a:xfr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 sz="3800" b="1" kern="1200" dirty="0">
                <a:solidFill>
                  <a:schemeClr val="bg1"/>
                </a:solidFill>
                <a:effectLst/>
                <a:latin typeface="+mj-lt"/>
                <a:ea typeface="+mj-ea"/>
                <a:cs typeface="Calibri" pitchFamily="34" charset="0"/>
              </a:defRPr>
            </a:lvl1pPr>
          </a:lstStyle>
          <a:p>
            <a:pPr marL="0" lvl="0" algn="l" defTabSz="914400" rtl="0" eaLnBrk="1" latinLnBrk="0" hangingPunct="1">
              <a:spcBef>
                <a:spcPct val="0"/>
              </a:spcBef>
              <a:spcAft>
                <a:spcPts val="1200"/>
              </a:spcAft>
              <a:buNone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quarter" idx="10"/>
          </p:nvPr>
        </p:nvSpPr>
        <p:spPr>
          <a:xfrm>
            <a:off x="1761067" y="993775"/>
            <a:ext cx="4605867" cy="374650"/>
          </a:xfr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spcAft>
                <a:spcPts val="1200"/>
              </a:spcAft>
              <a:buNone/>
              <a:defRPr lang="en-US" sz="2000" b="0" kern="1200" dirty="0" smtClean="0">
                <a:solidFill>
                  <a:schemeClr val="bg1"/>
                </a:solidFill>
                <a:effectLst/>
                <a:latin typeface="+mj-lt"/>
                <a:ea typeface="+mj-ea"/>
                <a:cs typeface="Calibri" pitchFamily="34" charset="0"/>
              </a:defRPr>
            </a:lvl1pPr>
            <a:lvl2pPr marL="0" indent="0" algn="l" defTabSz="914400" rtl="0" eaLnBrk="1" latinLnBrk="0" hangingPunct="1">
              <a:spcBef>
                <a:spcPct val="0"/>
              </a:spcBef>
              <a:spcAft>
                <a:spcPts val="1200"/>
              </a:spcAft>
              <a:buNone/>
              <a:defRPr lang="en-US" sz="2000" b="0" kern="1200" dirty="0" smtClean="0">
                <a:solidFill>
                  <a:schemeClr val="bg1"/>
                </a:solidFill>
                <a:effectLst/>
                <a:latin typeface="+mj-lt"/>
                <a:ea typeface="+mj-ea"/>
                <a:cs typeface="Calibri" pitchFamily="34" charset="0"/>
              </a:defRPr>
            </a:lvl2pPr>
            <a:lvl3pPr marL="0" indent="0" algn="l" defTabSz="914400" rtl="0" eaLnBrk="1" latinLnBrk="0" hangingPunct="1">
              <a:spcBef>
                <a:spcPct val="0"/>
              </a:spcBef>
              <a:spcAft>
                <a:spcPts val="1200"/>
              </a:spcAft>
              <a:buNone/>
              <a:defRPr lang="en-US" sz="2000" b="0" kern="1200" dirty="0" smtClean="0">
                <a:solidFill>
                  <a:schemeClr val="bg1"/>
                </a:solidFill>
                <a:effectLst/>
                <a:latin typeface="+mj-lt"/>
                <a:ea typeface="+mj-ea"/>
                <a:cs typeface="Calibri" pitchFamily="34" charset="0"/>
              </a:defRPr>
            </a:lvl3pPr>
            <a:lvl4pPr marL="0" indent="0" algn="l" defTabSz="914400" rtl="0" eaLnBrk="1" latinLnBrk="0" hangingPunct="1">
              <a:spcBef>
                <a:spcPct val="0"/>
              </a:spcBef>
              <a:spcAft>
                <a:spcPts val="1200"/>
              </a:spcAft>
              <a:buNone/>
              <a:defRPr lang="en-US" sz="2000" b="0" kern="1200" dirty="0" smtClean="0">
                <a:solidFill>
                  <a:schemeClr val="bg1"/>
                </a:solidFill>
                <a:effectLst/>
                <a:latin typeface="+mj-lt"/>
                <a:ea typeface="+mj-ea"/>
                <a:cs typeface="Calibri" pitchFamily="34" charset="0"/>
              </a:defRPr>
            </a:lvl4pPr>
            <a:lvl5pPr marL="0" indent="0" algn="l" defTabSz="914400" rtl="0" eaLnBrk="1" latinLnBrk="0" hangingPunct="1">
              <a:spcBef>
                <a:spcPct val="0"/>
              </a:spcBef>
              <a:spcAft>
                <a:spcPts val="1200"/>
              </a:spcAft>
              <a:buNone/>
              <a:defRPr lang="en-US" sz="2000" b="0" kern="1200" dirty="0">
                <a:solidFill>
                  <a:schemeClr val="bg1"/>
                </a:solidFill>
                <a:effectLst/>
                <a:latin typeface="+mj-lt"/>
                <a:ea typeface="+mj-ea"/>
                <a:cs typeface="Calibri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ectangle 10"/>
          <p:cNvSpPr/>
          <p:nvPr userDrawn="1"/>
        </p:nvSpPr>
        <p:spPr bwMode="auto">
          <a:xfrm>
            <a:off x="-9" y="5748243"/>
            <a:ext cx="12192009" cy="1109758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  <a:effectLst/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w="0" h="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440" tIns="91440" rIns="91440" bIns="91440" rtlCol="0" anchor="t"/>
          <a:lstStyle/>
          <a:p>
            <a:pPr marL="115888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13A81"/>
              </a:buClr>
              <a:buSzPct val="75000"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13A81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12" name="Picture 2">
            <a:hlinkClick r:id="" action="ppaction://noaction"/>
          </p:cNvPr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870219" y="5748242"/>
            <a:ext cx="2323587" cy="1127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 userDrawn="1"/>
        </p:nvSpPr>
        <p:spPr>
          <a:xfrm>
            <a:off x="914401" y="6181249"/>
            <a:ext cx="226055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© 2015. 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Calibri" pitchFamily="34" charset="0"/>
              </a:rPr>
              <a:t>Confidential &amp; proprietary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370957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" r="17029"/>
          <a:stretch/>
        </p:blipFill>
        <p:spPr>
          <a:xfrm>
            <a:off x="4" y="0"/>
            <a:ext cx="12218504" cy="887306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 userDrawn="1"/>
        </p:nvSpPr>
        <p:spPr bwMode="auto">
          <a:xfrm>
            <a:off x="5" y="3"/>
            <a:ext cx="4152896" cy="6262255"/>
          </a:xfrm>
          <a:prstGeom prst="rect">
            <a:avLst/>
          </a:prstGeom>
          <a:gradFill>
            <a:gsLst>
              <a:gs pos="417">
                <a:schemeClr val="tx2">
                  <a:alpha val="89000"/>
                </a:schemeClr>
              </a:gs>
              <a:gs pos="23000">
                <a:schemeClr val="tx2">
                  <a:alpha val="89000"/>
                </a:schemeClr>
              </a:gs>
              <a:gs pos="100000">
                <a:schemeClr val="tx2">
                  <a:alpha val="0"/>
                </a:schemeClr>
              </a:gs>
            </a:gsLst>
            <a:lin ang="5400000" scaled="0"/>
          </a:gradFill>
          <a:ln>
            <a:noFill/>
            <a:headEnd/>
            <a:tailEnd/>
          </a:ln>
          <a:effectLst/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w="0" h="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21920" tIns="121920" rIns="121920" bIns="121920" rtlCol="0" anchor="t"/>
          <a:lstStyle/>
          <a:p>
            <a:pPr marL="154513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E366A"/>
              </a:buClr>
              <a:buSzPct val="75000"/>
              <a:buFontTx/>
              <a:buNone/>
              <a:tabLst/>
              <a:defRPr/>
            </a:pP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E366A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559180" y="1445364"/>
            <a:ext cx="3499480" cy="2431628"/>
          </a:xfr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 sz="5067" b="1" kern="1200" dirty="0">
                <a:solidFill>
                  <a:schemeClr val="bg1"/>
                </a:solidFill>
                <a:effectLst/>
                <a:latin typeface="+mj-lt"/>
                <a:ea typeface="+mj-ea"/>
                <a:cs typeface="Calibri" pitchFamily="34" charset="0"/>
              </a:defRPr>
            </a:lvl1pPr>
          </a:lstStyle>
          <a:p>
            <a:pPr marL="0" lvl="0" algn="l" defTabSz="1219170" rtl="0" eaLnBrk="1" latinLnBrk="0" hangingPunct="1">
              <a:spcBef>
                <a:spcPct val="0"/>
              </a:spcBef>
              <a:spcAft>
                <a:spcPts val="1600"/>
              </a:spcAft>
              <a:buNone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quarter" idx="10"/>
          </p:nvPr>
        </p:nvSpPr>
        <p:spPr>
          <a:xfrm>
            <a:off x="553030" y="993776"/>
            <a:ext cx="3518964" cy="374651"/>
          </a:xfr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>
            <a:lvl1pPr marL="0" indent="0" algn="l" defTabSz="1219170" rtl="0" eaLnBrk="1" latinLnBrk="0" hangingPunct="1">
              <a:spcBef>
                <a:spcPct val="0"/>
              </a:spcBef>
              <a:spcAft>
                <a:spcPts val="1600"/>
              </a:spcAft>
              <a:buNone/>
              <a:defRPr lang="en-US" sz="2667" b="0" kern="1200" dirty="0" smtClean="0">
                <a:solidFill>
                  <a:schemeClr val="bg1"/>
                </a:solidFill>
                <a:effectLst/>
                <a:latin typeface="+mj-lt"/>
                <a:ea typeface="+mj-ea"/>
                <a:cs typeface="Calibri" pitchFamily="34" charset="0"/>
              </a:defRPr>
            </a:lvl1pPr>
            <a:lvl2pPr marL="0" indent="0" algn="l" defTabSz="1219170" rtl="0" eaLnBrk="1" latinLnBrk="0" hangingPunct="1">
              <a:spcBef>
                <a:spcPct val="0"/>
              </a:spcBef>
              <a:spcAft>
                <a:spcPts val="1600"/>
              </a:spcAft>
              <a:buNone/>
              <a:defRPr lang="en-US" sz="2667" b="0" kern="1200" dirty="0" smtClean="0">
                <a:solidFill>
                  <a:schemeClr val="bg1"/>
                </a:solidFill>
                <a:effectLst/>
                <a:latin typeface="+mj-lt"/>
                <a:ea typeface="+mj-ea"/>
                <a:cs typeface="Calibri" pitchFamily="34" charset="0"/>
              </a:defRPr>
            </a:lvl2pPr>
            <a:lvl3pPr marL="0" indent="0" algn="l" defTabSz="1219170" rtl="0" eaLnBrk="1" latinLnBrk="0" hangingPunct="1">
              <a:spcBef>
                <a:spcPct val="0"/>
              </a:spcBef>
              <a:spcAft>
                <a:spcPts val="1600"/>
              </a:spcAft>
              <a:buNone/>
              <a:defRPr lang="en-US" sz="2667" b="0" kern="1200" dirty="0" smtClean="0">
                <a:solidFill>
                  <a:schemeClr val="bg1"/>
                </a:solidFill>
                <a:effectLst/>
                <a:latin typeface="+mj-lt"/>
                <a:ea typeface="+mj-ea"/>
                <a:cs typeface="Calibri" pitchFamily="34" charset="0"/>
              </a:defRPr>
            </a:lvl3pPr>
            <a:lvl4pPr marL="0" indent="0" algn="l" defTabSz="1219170" rtl="0" eaLnBrk="1" latinLnBrk="0" hangingPunct="1">
              <a:spcBef>
                <a:spcPct val="0"/>
              </a:spcBef>
              <a:spcAft>
                <a:spcPts val="1600"/>
              </a:spcAft>
              <a:buNone/>
              <a:defRPr lang="en-US" sz="2667" b="0" kern="1200" dirty="0" smtClean="0">
                <a:solidFill>
                  <a:schemeClr val="bg1"/>
                </a:solidFill>
                <a:effectLst/>
                <a:latin typeface="+mj-lt"/>
                <a:ea typeface="+mj-ea"/>
                <a:cs typeface="Calibri" pitchFamily="34" charset="0"/>
              </a:defRPr>
            </a:lvl4pPr>
            <a:lvl5pPr marL="0" indent="0" algn="l" defTabSz="1219170" rtl="0" eaLnBrk="1" latinLnBrk="0" hangingPunct="1">
              <a:spcBef>
                <a:spcPct val="0"/>
              </a:spcBef>
              <a:spcAft>
                <a:spcPts val="1600"/>
              </a:spcAft>
              <a:buNone/>
              <a:defRPr lang="en-US" sz="2667" b="0" kern="1200" dirty="0">
                <a:solidFill>
                  <a:schemeClr val="bg1"/>
                </a:solidFill>
                <a:effectLst/>
                <a:latin typeface="+mj-lt"/>
                <a:ea typeface="+mj-ea"/>
                <a:cs typeface="Calibri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60307" y="5333880"/>
            <a:ext cx="2323587" cy="150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5" y="6858000"/>
            <a:ext cx="12572996" cy="2971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87898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lt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:\Clients\Inrix (INR)\_Assets\_Brand\Images\INRIX_Brand_Image_Archive\iStockPhoto.com\iStock_000010422289Small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3" b="62210"/>
          <a:stretch/>
        </p:blipFill>
        <p:spPr bwMode="auto">
          <a:xfrm>
            <a:off x="-12690" y="5300899"/>
            <a:ext cx="12206433" cy="1569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 bwMode="auto">
          <a:xfrm>
            <a:off x="1" y="5276183"/>
            <a:ext cx="12179299" cy="123583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  <a:headEnd/>
            <a:tailEnd/>
          </a:ln>
          <a:effectLst/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w="0" h="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21920" tIns="121920" rIns="121920" bIns="121920" rtlCol="0" anchor="t"/>
          <a:lstStyle/>
          <a:p>
            <a:pPr marL="154513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13A81"/>
              </a:buClr>
              <a:buSzPct val="75000"/>
              <a:buFontTx/>
              <a:buNone/>
              <a:tabLst/>
              <a:defRPr/>
            </a:pP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13A81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1" name="Subtitle 2"/>
          <p:cNvSpPr>
            <a:spLocks noGrp="1"/>
          </p:cNvSpPr>
          <p:nvPr>
            <p:ph type="subTitle" idx="10"/>
          </p:nvPr>
        </p:nvSpPr>
        <p:spPr>
          <a:xfrm>
            <a:off x="972457" y="1781629"/>
            <a:ext cx="8534400" cy="457200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sz="2667" dirty="0">
                <a:solidFill>
                  <a:schemeClr val="accent2"/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972457" y="315690"/>
            <a:ext cx="10363200" cy="1470025"/>
          </a:xfrm>
        </p:spPr>
        <p:txBody>
          <a:bodyPr anchor="b"/>
          <a:lstStyle>
            <a:lvl1pPr marL="0" algn="l" defTabSz="121917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defRPr lang="en-US" sz="6400" kern="0" dirty="0">
                <a:solidFill>
                  <a:srgbClr val="013A81"/>
                </a:solidFill>
                <a:latin typeface="+mn-lt"/>
                <a:ea typeface="+mn-ea"/>
                <a:cs typeface="Calibr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311498" y="6429323"/>
            <a:ext cx="2892971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© 2016 </a:t>
            </a:r>
            <a:r>
              <a:rPr kumimoji="0" lang="en-US" sz="1467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Calibri" pitchFamily="34" charset="0"/>
              </a:rPr>
              <a:t>Confidential &amp; Proprietary</a:t>
            </a:r>
            <a:endParaRPr kumimoji="0" lang="en-US" sz="1467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60307" y="5333880"/>
            <a:ext cx="2323587" cy="150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500122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209799"/>
            <a:ext cx="10972800" cy="3916364"/>
          </a:xfrm>
        </p:spPr>
        <p:txBody>
          <a:bodyPr/>
          <a:lstStyle>
            <a:lvl1pPr>
              <a:defRPr>
                <a:latin typeface="Franklin Gothic Medium" panose="020B0603020102020204" pitchFamily="34" charset="0"/>
              </a:defRPr>
            </a:lvl1pPr>
            <a:lvl2pPr>
              <a:defRPr>
                <a:latin typeface="Franklin Gothic Medium" panose="020B0603020102020204" pitchFamily="34" charset="0"/>
              </a:defRPr>
            </a:lvl2pPr>
            <a:lvl3pPr>
              <a:defRPr>
                <a:latin typeface="Franklin Gothic Medium" panose="020B0603020102020204" pitchFamily="34" charset="0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09600" y="482600"/>
            <a:ext cx="10871200" cy="609600"/>
          </a:xfrm>
        </p:spPr>
        <p:txBody>
          <a:bodyPr/>
          <a:lstStyle>
            <a:lvl1pPr>
              <a:defRPr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0" y="1701800"/>
            <a:ext cx="12192000" cy="467360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582400" y="6477000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Franklin Gothic Medium" panose="020B0603020102020204" pitchFamily="34" charset="0"/>
                <a:cs typeface="Futur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21EF9-93CA-7D4E-AB12-1803AAC49720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Futur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Futura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08749"/>
            <a:ext cx="3860800" cy="476251"/>
          </a:xfrm>
          <a:prstGeom prst="rect">
            <a:avLst/>
          </a:prstGeom>
        </p:spPr>
        <p:txBody>
          <a:bodyPr/>
          <a:lstStyle>
            <a:lvl1pPr>
              <a:defRPr>
                <a:latin typeface="Franklin Gothic Medium" panose="020B06030201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© INRIX, 2017. Proprietary and Confidential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475591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5333"/>
            <a:ext cx="12230101" cy="70387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6235" y="3396102"/>
            <a:ext cx="11460480" cy="1470025"/>
          </a:xfrm>
        </p:spPr>
        <p:txBody>
          <a:bodyPr anchor="t"/>
          <a:lstStyle>
            <a:lvl1pPr algn="l">
              <a:defRPr sz="4000" baseline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 smtClean="0"/>
              <a:t>Title Page with </a:t>
            </a:r>
            <a:br>
              <a:rPr lang="en-US" dirty="0" smtClean="0"/>
            </a:br>
            <a:r>
              <a:rPr lang="en-US" dirty="0" smtClean="0"/>
              <a:t>Two Line Headline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760" y="5029200"/>
            <a:ext cx="11460480" cy="1097280"/>
          </a:xfr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</a:t>
            </a:r>
          </a:p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365759" y="274320"/>
            <a:ext cx="3048000" cy="27432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>
              <a:defRPr lang="en-US" sz="1200" smtClean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 noEditPoints="1"/>
          </p:cNvSpPr>
          <p:nvPr userDrawn="1"/>
        </p:nvSpPr>
        <p:spPr bwMode="auto">
          <a:xfrm>
            <a:off x="10915779" y="6259126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"/>
          <a:stretch/>
        </p:blipFill>
        <p:spPr>
          <a:xfrm>
            <a:off x="11288" y="6300396"/>
            <a:ext cx="10251212" cy="20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85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4059936" y="3560164"/>
            <a:ext cx="8132064" cy="3297836"/>
          </a:xfrm>
          <a:prstGeom prst="rect">
            <a:avLst/>
          </a:prstGeom>
          <a:gradFill>
            <a:gsLst>
              <a:gs pos="100000">
                <a:schemeClr val="tx1">
                  <a:alpha val="50000"/>
                </a:schemeClr>
              </a:gs>
              <a:gs pos="0">
                <a:schemeClr val="tx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-50569" y="0"/>
            <a:ext cx="4059936" cy="68580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760" y="274320"/>
            <a:ext cx="3291840" cy="2057400"/>
          </a:xfrm>
        </p:spPr>
        <p:txBody>
          <a:bodyPr anchor="t"/>
          <a:lstStyle>
            <a:lvl1pPr algn="l">
              <a:defRPr sz="3600" b="0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© INRIX, 2017. Proprietary and Confidential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C94321-FAEA-47AE-93E9-6F9F4558791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9553"/>
            <a:ext cx="10650635" cy="243861"/>
          </a:xfrm>
          <a:prstGeom prst="rect">
            <a:avLst/>
          </a:prstGeom>
        </p:spPr>
      </p:pic>
      <p:sp>
        <p:nvSpPr>
          <p:cNvPr id="13" name="Freeform 12"/>
          <p:cNvSpPr>
            <a:spLocks noEditPoints="1"/>
          </p:cNvSpPr>
          <p:nvPr userDrawn="1"/>
        </p:nvSpPr>
        <p:spPr bwMode="auto">
          <a:xfrm>
            <a:off x="10925304" y="6259126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65760" y="2951018"/>
            <a:ext cx="3291840" cy="2809702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Overview copy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4" r="5981"/>
          <a:stretch/>
        </p:blipFill>
        <p:spPr>
          <a:xfrm>
            <a:off x="3979722" y="0"/>
            <a:ext cx="8219208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0" r="12930"/>
          <a:stretch/>
        </p:blipFill>
        <p:spPr>
          <a:xfrm>
            <a:off x="3943350" y="0"/>
            <a:ext cx="8248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47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703"/>
            <a:ext cx="12344401" cy="6934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6235" y="3396102"/>
            <a:ext cx="11460480" cy="1470025"/>
          </a:xfrm>
        </p:spPr>
        <p:txBody>
          <a:bodyPr anchor="t"/>
          <a:lstStyle>
            <a:lvl1pPr algn="r">
              <a:defRPr sz="4000" baseline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 smtClean="0"/>
              <a:t>Title Page with </a:t>
            </a:r>
            <a:br>
              <a:rPr lang="en-US" dirty="0" smtClean="0"/>
            </a:br>
            <a:r>
              <a:rPr lang="en-US" dirty="0" smtClean="0"/>
              <a:t>Two Line Headline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760" y="5029200"/>
            <a:ext cx="11460480" cy="1097280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</a:t>
            </a:r>
          </a:p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365759" y="274320"/>
            <a:ext cx="3048000" cy="27432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>
              <a:defRPr lang="en-US" sz="1200" smtClean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 noEditPoints="1"/>
          </p:cNvSpPr>
          <p:nvPr userDrawn="1"/>
        </p:nvSpPr>
        <p:spPr bwMode="auto">
          <a:xfrm>
            <a:off x="10915779" y="6259126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"/>
          <a:stretch/>
        </p:blipFill>
        <p:spPr>
          <a:xfrm>
            <a:off x="11288" y="6300396"/>
            <a:ext cx="10251212" cy="20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02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" y="-19050"/>
            <a:ext cx="12194657" cy="69913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6235" y="3396102"/>
            <a:ext cx="11460480" cy="1470025"/>
          </a:xfrm>
        </p:spPr>
        <p:txBody>
          <a:bodyPr anchor="t"/>
          <a:lstStyle>
            <a:lvl1pPr algn="l">
              <a:defRPr sz="4000" baseline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 smtClean="0"/>
              <a:t>Title Page with </a:t>
            </a:r>
            <a:br>
              <a:rPr lang="en-US" dirty="0" smtClean="0"/>
            </a:br>
            <a:r>
              <a:rPr lang="en-US" dirty="0" smtClean="0"/>
              <a:t>Two Line Headline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760" y="5029200"/>
            <a:ext cx="11460480" cy="1097280"/>
          </a:xfr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</a:t>
            </a:r>
          </a:p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365759" y="274320"/>
            <a:ext cx="3048000" cy="27432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>
              <a:defRPr lang="en-US" sz="1200" smtClean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 noEditPoints="1"/>
          </p:cNvSpPr>
          <p:nvPr userDrawn="1"/>
        </p:nvSpPr>
        <p:spPr bwMode="auto">
          <a:xfrm>
            <a:off x="10915779" y="6259126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"/>
          <a:stretch/>
        </p:blipFill>
        <p:spPr>
          <a:xfrm>
            <a:off x="11288" y="6300396"/>
            <a:ext cx="10251212" cy="20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5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5516" y="0"/>
            <a:ext cx="8136484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0" y="7258"/>
            <a:ext cx="4059936" cy="68580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760" y="274320"/>
            <a:ext cx="3291840" cy="2057400"/>
          </a:xfrm>
        </p:spPr>
        <p:txBody>
          <a:bodyPr anchor="t"/>
          <a:lstStyle>
            <a:lvl1pPr algn="l">
              <a:defRPr sz="3200" b="0" cap="none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 smtClean="0"/>
              <a:t>Section</a:t>
            </a:r>
            <a:br>
              <a:rPr lang="en-US" dirty="0" smtClean="0"/>
            </a:br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94321-FAEA-47AE-93E9-6F9F4558791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3" name="Freeform 12"/>
          <p:cNvSpPr>
            <a:spLocks noEditPoints="1"/>
          </p:cNvSpPr>
          <p:nvPr userDrawn="1"/>
        </p:nvSpPr>
        <p:spPr bwMode="auto">
          <a:xfrm>
            <a:off x="10925304" y="6259126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65760" y="2384967"/>
            <a:ext cx="3291840" cy="2809702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Overview copy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"/>
          <a:stretch/>
        </p:blipFill>
        <p:spPr>
          <a:xfrm>
            <a:off x="11288" y="6300396"/>
            <a:ext cx="10251212" cy="20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78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9936" y="0"/>
            <a:ext cx="81534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0" y="0"/>
            <a:ext cx="4059936" cy="68580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760" y="274320"/>
            <a:ext cx="3291840" cy="2057400"/>
          </a:xfrm>
        </p:spPr>
        <p:txBody>
          <a:bodyPr anchor="t"/>
          <a:lstStyle>
            <a:lvl1pPr algn="l">
              <a:defRPr sz="3200" b="0" cap="none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 smtClean="0"/>
              <a:t>Section</a:t>
            </a:r>
            <a:br>
              <a:rPr lang="en-US" dirty="0" smtClean="0"/>
            </a:br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94321-FAEA-47AE-93E9-6F9F4558791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3" name="Freeform 12"/>
          <p:cNvSpPr>
            <a:spLocks noEditPoints="1"/>
          </p:cNvSpPr>
          <p:nvPr userDrawn="1"/>
        </p:nvSpPr>
        <p:spPr bwMode="auto">
          <a:xfrm>
            <a:off x="10925304" y="6259126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65760" y="2384969"/>
            <a:ext cx="3291840" cy="2809702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Overview copy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"/>
          <a:stretch/>
        </p:blipFill>
        <p:spPr>
          <a:xfrm>
            <a:off x="11288" y="6300396"/>
            <a:ext cx="10251212" cy="20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3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0337" y="0"/>
            <a:ext cx="8148025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0" y="0"/>
            <a:ext cx="4059936" cy="68580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760" y="274320"/>
            <a:ext cx="3291840" cy="2057400"/>
          </a:xfrm>
        </p:spPr>
        <p:txBody>
          <a:bodyPr anchor="t"/>
          <a:lstStyle>
            <a:lvl1pPr algn="l">
              <a:defRPr sz="3200" b="0" cap="none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 smtClean="0"/>
              <a:t>Section</a:t>
            </a:r>
            <a:br>
              <a:rPr lang="en-US" dirty="0" smtClean="0"/>
            </a:br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94321-FAEA-47AE-93E9-6F9F4558791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3" name="Freeform 12"/>
          <p:cNvSpPr>
            <a:spLocks noEditPoints="1"/>
          </p:cNvSpPr>
          <p:nvPr userDrawn="1"/>
        </p:nvSpPr>
        <p:spPr bwMode="auto">
          <a:xfrm>
            <a:off x="10925304" y="6259126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72048" y="2396556"/>
            <a:ext cx="3291840" cy="2809702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Overview copy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"/>
          <a:stretch/>
        </p:blipFill>
        <p:spPr>
          <a:xfrm>
            <a:off x="11288" y="6300396"/>
            <a:ext cx="10251212" cy="20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14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8444" y="0"/>
            <a:ext cx="8193555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-50569" y="0"/>
            <a:ext cx="4059936" cy="68580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760" y="274320"/>
            <a:ext cx="3291840" cy="2057400"/>
          </a:xfrm>
        </p:spPr>
        <p:txBody>
          <a:bodyPr anchor="t"/>
          <a:lstStyle>
            <a:lvl1pPr algn="l">
              <a:defRPr sz="3200" b="0" cap="none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 smtClean="0"/>
              <a:t>Section</a:t>
            </a:r>
            <a:br>
              <a:rPr lang="en-US" dirty="0" smtClean="0"/>
            </a:br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94321-FAEA-47AE-93E9-6F9F4558791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3" name="Freeform 12"/>
          <p:cNvSpPr>
            <a:spLocks noEditPoints="1"/>
          </p:cNvSpPr>
          <p:nvPr userDrawn="1"/>
        </p:nvSpPr>
        <p:spPr bwMode="auto">
          <a:xfrm>
            <a:off x="10925304" y="6259126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65760" y="2388187"/>
            <a:ext cx="3291840" cy="2809702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Overview copy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"/>
          <a:stretch/>
        </p:blipFill>
        <p:spPr>
          <a:xfrm>
            <a:off x="11288" y="6300396"/>
            <a:ext cx="10251212" cy="20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27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737" y="0"/>
            <a:ext cx="8201025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-50569" y="0"/>
            <a:ext cx="4059936" cy="68580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760" y="274320"/>
            <a:ext cx="3291840" cy="2057400"/>
          </a:xfrm>
        </p:spPr>
        <p:txBody>
          <a:bodyPr anchor="t"/>
          <a:lstStyle>
            <a:lvl1pPr algn="l">
              <a:defRPr sz="3200" b="0" cap="none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 smtClean="0"/>
              <a:t>Section</a:t>
            </a:r>
            <a:br>
              <a:rPr lang="en-US" dirty="0" smtClean="0"/>
            </a:br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94321-FAEA-47AE-93E9-6F9F4558791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3" name="Freeform 12"/>
          <p:cNvSpPr>
            <a:spLocks noEditPoints="1"/>
          </p:cNvSpPr>
          <p:nvPr userDrawn="1"/>
        </p:nvSpPr>
        <p:spPr bwMode="auto">
          <a:xfrm>
            <a:off x="10925304" y="6259126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65760" y="2404964"/>
            <a:ext cx="3291840" cy="2809702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Overview copy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"/>
          <a:stretch/>
        </p:blipFill>
        <p:spPr>
          <a:xfrm>
            <a:off x="11288" y="6300396"/>
            <a:ext cx="10251212" cy="20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35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9635" y="0"/>
            <a:ext cx="821055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-50569" y="0"/>
            <a:ext cx="4059936" cy="68580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274320"/>
            <a:ext cx="3291840" cy="2057400"/>
          </a:xfrm>
        </p:spPr>
        <p:txBody>
          <a:bodyPr anchor="t"/>
          <a:lstStyle>
            <a:lvl1pPr algn="l">
              <a:defRPr sz="3200" b="0" cap="none" baseline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94321-FAEA-47AE-93E9-6F9F4558791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65760" y="2380553"/>
            <a:ext cx="3291840" cy="2809702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Overview copy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"/>
          <a:stretch/>
        </p:blipFill>
        <p:spPr>
          <a:xfrm>
            <a:off x="11288" y="6300396"/>
            <a:ext cx="10251212" cy="2072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6" t="24803" r="14654" b="26791"/>
          <a:stretch/>
        </p:blipFill>
        <p:spPr>
          <a:xfrm>
            <a:off x="10828822" y="6179124"/>
            <a:ext cx="1039258" cy="44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47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1925" y="0"/>
            <a:ext cx="824865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-50569" y="0"/>
            <a:ext cx="4059936" cy="68580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760" y="274320"/>
            <a:ext cx="3291840" cy="2057400"/>
          </a:xfrm>
        </p:spPr>
        <p:txBody>
          <a:bodyPr anchor="t"/>
          <a:lstStyle>
            <a:lvl1pPr algn="l">
              <a:defRPr sz="3200" b="0" cap="none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 smtClean="0"/>
              <a:t>Section</a:t>
            </a:r>
            <a:br>
              <a:rPr lang="en-US" dirty="0" smtClean="0"/>
            </a:br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94321-FAEA-47AE-93E9-6F9F4558791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3" name="Freeform 12"/>
          <p:cNvSpPr>
            <a:spLocks noEditPoints="1"/>
          </p:cNvSpPr>
          <p:nvPr userDrawn="1"/>
        </p:nvSpPr>
        <p:spPr bwMode="auto">
          <a:xfrm>
            <a:off x="10925304" y="6259126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65760" y="2380553"/>
            <a:ext cx="3291840" cy="2809702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Overview copy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"/>
          <a:stretch/>
        </p:blipFill>
        <p:spPr>
          <a:xfrm>
            <a:off x="11288" y="6300396"/>
            <a:ext cx="10251212" cy="20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85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737" y="0"/>
            <a:ext cx="8239125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-50569" y="0"/>
            <a:ext cx="4059936" cy="68580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760" y="317863"/>
            <a:ext cx="3291840" cy="2057400"/>
          </a:xfrm>
        </p:spPr>
        <p:txBody>
          <a:bodyPr anchor="t"/>
          <a:lstStyle>
            <a:lvl1pPr algn="l">
              <a:defRPr sz="3200" b="0" cap="none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 smtClean="0"/>
              <a:t>Section</a:t>
            </a:r>
            <a:br>
              <a:rPr lang="en-US" dirty="0" smtClean="0"/>
            </a:br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94321-FAEA-47AE-93E9-6F9F4558791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3" name="Freeform 12"/>
          <p:cNvSpPr>
            <a:spLocks noEditPoints="1"/>
          </p:cNvSpPr>
          <p:nvPr userDrawn="1"/>
        </p:nvSpPr>
        <p:spPr bwMode="auto">
          <a:xfrm>
            <a:off x="10925304" y="6259126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65760" y="2435961"/>
            <a:ext cx="3291840" cy="2809702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Overview copy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"/>
          <a:stretch/>
        </p:blipFill>
        <p:spPr>
          <a:xfrm>
            <a:off x="11288" y="6300396"/>
            <a:ext cx="10251212" cy="20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66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-50569" y="0"/>
            <a:ext cx="4059936" cy="68580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760" y="274320"/>
            <a:ext cx="3291840" cy="2057400"/>
          </a:xfrm>
        </p:spPr>
        <p:txBody>
          <a:bodyPr anchor="t"/>
          <a:lstStyle>
            <a:lvl1pPr algn="l">
              <a:defRPr sz="3600" b="0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© INRIX, 2017. Proprietary and Confidential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C94321-FAEA-47AE-93E9-6F9F4558791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9553"/>
            <a:ext cx="10650635" cy="243861"/>
          </a:xfrm>
          <a:prstGeom prst="rect">
            <a:avLst/>
          </a:prstGeom>
        </p:spPr>
      </p:pic>
      <p:sp>
        <p:nvSpPr>
          <p:cNvPr id="13" name="Freeform 12"/>
          <p:cNvSpPr>
            <a:spLocks noEditPoints="1"/>
          </p:cNvSpPr>
          <p:nvPr userDrawn="1"/>
        </p:nvSpPr>
        <p:spPr bwMode="auto">
          <a:xfrm>
            <a:off x="10925304" y="6259126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65760" y="2951018"/>
            <a:ext cx="3291840" cy="2809702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Overview copy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2"/>
          <a:stretch/>
        </p:blipFill>
        <p:spPr>
          <a:xfrm>
            <a:off x="3943350" y="0"/>
            <a:ext cx="8248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80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 userDrawn="1"/>
        </p:nvSpPr>
        <p:spPr>
          <a:xfrm>
            <a:off x="0" y="5943600"/>
            <a:ext cx="12192000" cy="9144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Franklin Gothic Medium" panose="020B06030201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280160"/>
            <a:ext cx="11460480" cy="45259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94321-FAEA-47AE-93E9-6F9F4558791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5760" y="823279"/>
            <a:ext cx="11460480" cy="456882"/>
          </a:xfrm>
        </p:spPr>
        <p:txBody>
          <a:bodyPr/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Subhead</a:t>
            </a:r>
            <a:endParaRPr lang="en-US" dirty="0"/>
          </a:p>
        </p:txBody>
      </p:sp>
      <p:sp>
        <p:nvSpPr>
          <p:cNvPr id="12" name="Freeform 11"/>
          <p:cNvSpPr>
            <a:spLocks noEditPoints="1"/>
          </p:cNvSpPr>
          <p:nvPr userDrawn="1"/>
        </p:nvSpPr>
        <p:spPr bwMode="auto">
          <a:xfrm>
            <a:off x="10925304" y="6259126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"/>
          <a:stretch/>
        </p:blipFill>
        <p:spPr>
          <a:xfrm>
            <a:off x="11288" y="6300396"/>
            <a:ext cx="10251212" cy="20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73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 userDrawn="1"/>
        </p:nvSpPr>
        <p:spPr>
          <a:xfrm>
            <a:off x="0" y="5943600"/>
            <a:ext cx="12192000" cy="9144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Franklin Gothic Medium" panose="020B06030201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280160"/>
            <a:ext cx="11460480" cy="45259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94321-FAEA-47AE-93E9-6F9F4558791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5760" y="823279"/>
            <a:ext cx="11460480" cy="456882"/>
          </a:xfrm>
        </p:spPr>
        <p:txBody>
          <a:bodyPr/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Subhead</a:t>
            </a:r>
            <a:endParaRPr lang="en-US" dirty="0"/>
          </a:p>
        </p:txBody>
      </p:sp>
      <p:sp>
        <p:nvSpPr>
          <p:cNvPr id="12" name="Freeform 11"/>
          <p:cNvSpPr>
            <a:spLocks noEditPoints="1"/>
          </p:cNvSpPr>
          <p:nvPr userDrawn="1"/>
        </p:nvSpPr>
        <p:spPr bwMode="auto">
          <a:xfrm>
            <a:off x="10925304" y="6259126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"/>
          <a:stretch/>
        </p:blipFill>
        <p:spPr>
          <a:xfrm>
            <a:off x="11288" y="6300396"/>
            <a:ext cx="10251212" cy="20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51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 userDrawn="1"/>
        </p:nvSpPr>
        <p:spPr>
          <a:xfrm>
            <a:off x="0" y="5943600"/>
            <a:ext cx="12192000" cy="9144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274638"/>
            <a:ext cx="11460480" cy="548640"/>
          </a:xfrm>
        </p:spPr>
        <p:txBody>
          <a:bodyPr/>
          <a:lstStyle>
            <a:lvl1pPr>
              <a:defRPr>
                <a:latin typeface="Franklin Gothic Medium" panose="020B06030201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1280160"/>
            <a:ext cx="5486400" cy="4525963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9840" y="1280160"/>
            <a:ext cx="5486400" cy="4525963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94321-FAEA-47AE-93E9-6F9F4558791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5760" y="823279"/>
            <a:ext cx="11460480" cy="456882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Subhead</a:t>
            </a:r>
            <a:endParaRPr lang="en-US" dirty="0"/>
          </a:p>
        </p:txBody>
      </p:sp>
      <p:sp>
        <p:nvSpPr>
          <p:cNvPr id="17" name="Freeform 16"/>
          <p:cNvSpPr>
            <a:spLocks noEditPoints="1"/>
          </p:cNvSpPr>
          <p:nvPr userDrawn="1"/>
        </p:nvSpPr>
        <p:spPr bwMode="auto">
          <a:xfrm>
            <a:off x="10925304" y="6259126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"/>
          <a:stretch/>
        </p:blipFill>
        <p:spPr>
          <a:xfrm>
            <a:off x="11288" y="6300396"/>
            <a:ext cx="10251212" cy="20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34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0" y="5943600"/>
            <a:ext cx="12192000" cy="9144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274638"/>
            <a:ext cx="11460480" cy="548640"/>
          </a:xfrm>
        </p:spPr>
        <p:txBody>
          <a:bodyPr/>
          <a:lstStyle>
            <a:lvl1pPr>
              <a:defRPr>
                <a:latin typeface="Franklin Gothic Medium" panose="020B06030201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280160"/>
            <a:ext cx="5486400" cy="457200"/>
          </a:xfrm>
        </p:spPr>
        <p:txBody>
          <a:bodyPr anchor="t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5760" y="1919922"/>
            <a:ext cx="5486400" cy="3951288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9840" y="1280160"/>
            <a:ext cx="5486400" cy="457200"/>
          </a:xfrm>
        </p:spPr>
        <p:txBody>
          <a:bodyPr anchor="t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9840" y="1919922"/>
            <a:ext cx="5486400" cy="3951288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94321-FAEA-47AE-93E9-6F9F4558791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5760" y="823279"/>
            <a:ext cx="11460480" cy="456882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Subhead</a:t>
            </a:r>
            <a:endParaRPr lang="en-US" dirty="0"/>
          </a:p>
        </p:txBody>
      </p:sp>
      <p:sp>
        <p:nvSpPr>
          <p:cNvPr id="18" name="Freeform 17"/>
          <p:cNvSpPr>
            <a:spLocks noEditPoints="1"/>
          </p:cNvSpPr>
          <p:nvPr userDrawn="1"/>
        </p:nvSpPr>
        <p:spPr bwMode="auto">
          <a:xfrm>
            <a:off x="10925304" y="6259126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"/>
          <a:stretch/>
        </p:blipFill>
        <p:spPr>
          <a:xfrm>
            <a:off x="11288" y="6300396"/>
            <a:ext cx="10251212" cy="20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36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 userDrawn="1"/>
        </p:nvSpPr>
        <p:spPr>
          <a:xfrm>
            <a:off x="0" y="5943600"/>
            <a:ext cx="12192000" cy="9144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Franklin Gothic Medium" panose="020B06030201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94321-FAEA-47AE-93E9-6F9F4558791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5760" y="823279"/>
            <a:ext cx="11460480" cy="456882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Subhead</a:t>
            </a:r>
            <a:endParaRPr lang="en-US" dirty="0"/>
          </a:p>
        </p:txBody>
      </p:sp>
      <p:sp>
        <p:nvSpPr>
          <p:cNvPr id="14" name="Freeform 13"/>
          <p:cNvSpPr>
            <a:spLocks noEditPoints="1"/>
          </p:cNvSpPr>
          <p:nvPr userDrawn="1"/>
        </p:nvSpPr>
        <p:spPr bwMode="auto">
          <a:xfrm>
            <a:off x="10925304" y="6259126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"/>
          <a:stretch/>
        </p:blipFill>
        <p:spPr>
          <a:xfrm>
            <a:off x="11288" y="6300396"/>
            <a:ext cx="10251212" cy="20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82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No Blue Ba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Franklin Gothic Medium" panose="020B06030201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280160"/>
            <a:ext cx="11460480" cy="45259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94321-FAEA-47AE-93E9-6F9F4558791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E366A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E366A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5760" y="823279"/>
            <a:ext cx="11460480" cy="456882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Subhead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"/>
          <a:stretch/>
        </p:blipFill>
        <p:spPr>
          <a:xfrm>
            <a:off x="11288" y="6300396"/>
            <a:ext cx="10251212" cy="2072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6" t="24803" r="14654" b="26791"/>
          <a:stretch/>
        </p:blipFill>
        <p:spPr>
          <a:xfrm>
            <a:off x="10828822" y="6179124"/>
            <a:ext cx="1039258" cy="44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13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-50569" y="0"/>
            <a:ext cx="4059936" cy="68580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760" y="274320"/>
            <a:ext cx="3291840" cy="2057400"/>
          </a:xfrm>
        </p:spPr>
        <p:txBody>
          <a:bodyPr anchor="t"/>
          <a:lstStyle>
            <a:lvl1pPr algn="l">
              <a:defRPr sz="3200" b="0" cap="none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 smtClean="0"/>
              <a:t>Section</a:t>
            </a:r>
            <a:br>
              <a:rPr lang="en-US" dirty="0" smtClean="0"/>
            </a:br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94321-FAEA-47AE-93E9-6F9F4558791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3" name="Freeform 12"/>
          <p:cNvSpPr>
            <a:spLocks noEditPoints="1"/>
          </p:cNvSpPr>
          <p:nvPr userDrawn="1"/>
        </p:nvSpPr>
        <p:spPr bwMode="auto">
          <a:xfrm>
            <a:off x="10925304" y="6259126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65760" y="2380537"/>
            <a:ext cx="3291840" cy="2809702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Overview copy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"/>
          <a:stretch/>
        </p:blipFill>
        <p:spPr>
          <a:xfrm>
            <a:off x="11288" y="6300396"/>
            <a:ext cx="10251212" cy="2072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6" t="24803" r="14654" b="26791"/>
          <a:stretch/>
        </p:blipFill>
        <p:spPr>
          <a:xfrm>
            <a:off x="10828822" y="6179124"/>
            <a:ext cx="1039258" cy="44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82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 w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 userDrawn="1"/>
        </p:nvSpPr>
        <p:spPr>
          <a:xfrm>
            <a:off x="0" y="5943600"/>
            <a:ext cx="12192000" cy="9144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760" y="274638"/>
            <a:ext cx="7044690" cy="548640"/>
          </a:xfrm>
        </p:spPr>
        <p:txBody>
          <a:bodyPr/>
          <a:lstStyle>
            <a:lvl1pPr>
              <a:defRPr>
                <a:latin typeface="Franklin Gothic Medium" panose="020B0603020102020204" pitchFamily="34" charset="0"/>
              </a:defRPr>
            </a:lvl1pPr>
          </a:lstStyle>
          <a:p>
            <a:r>
              <a:rPr lang="en-US" dirty="0" smtClean="0"/>
              <a:t>Page Header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280160"/>
            <a:ext cx="7044690" cy="45259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94321-FAEA-47AE-93E9-6F9F4558791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5760" y="823279"/>
            <a:ext cx="7044690" cy="456881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Subhead</a:t>
            </a:r>
            <a:endParaRPr lang="en-US" dirty="0"/>
          </a:p>
        </p:txBody>
      </p:sp>
      <p:sp>
        <p:nvSpPr>
          <p:cNvPr id="15" name="Freeform 14"/>
          <p:cNvSpPr>
            <a:spLocks noEditPoints="1"/>
          </p:cNvSpPr>
          <p:nvPr userDrawn="1"/>
        </p:nvSpPr>
        <p:spPr bwMode="auto">
          <a:xfrm>
            <a:off x="10925304" y="6259126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"/>
          <a:stretch/>
        </p:blipFill>
        <p:spPr>
          <a:xfrm>
            <a:off x="11288" y="6300396"/>
            <a:ext cx="10251212" cy="20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64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 userDrawn="1"/>
        </p:nvSpPr>
        <p:spPr>
          <a:xfrm>
            <a:off x="0" y="5943600"/>
            <a:ext cx="12192000" cy="9144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760" y="274638"/>
            <a:ext cx="7044690" cy="548640"/>
          </a:xfrm>
        </p:spPr>
        <p:txBody>
          <a:bodyPr/>
          <a:lstStyle>
            <a:lvl1pPr>
              <a:defRPr>
                <a:latin typeface="Franklin Gothic Medium" panose="020B0603020102020204" pitchFamily="34" charset="0"/>
              </a:defRPr>
            </a:lvl1pPr>
          </a:lstStyle>
          <a:p>
            <a:r>
              <a:rPr lang="en-US" dirty="0" smtClean="0"/>
              <a:t>Page Header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280160"/>
            <a:ext cx="7044690" cy="45259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94321-FAEA-47AE-93E9-6F9F4558791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5760" y="823279"/>
            <a:ext cx="7044690" cy="456881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Subhead</a:t>
            </a:r>
            <a:endParaRPr lang="en-US" dirty="0"/>
          </a:p>
        </p:txBody>
      </p:sp>
      <p:sp>
        <p:nvSpPr>
          <p:cNvPr id="15" name="Freeform 14"/>
          <p:cNvSpPr>
            <a:spLocks noEditPoints="1"/>
          </p:cNvSpPr>
          <p:nvPr userDrawn="1"/>
        </p:nvSpPr>
        <p:spPr bwMode="auto">
          <a:xfrm>
            <a:off x="10925304" y="6259126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6700" y="-15484"/>
            <a:ext cx="4305300" cy="59758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"/>
          <a:stretch/>
        </p:blipFill>
        <p:spPr>
          <a:xfrm>
            <a:off x="11288" y="6300396"/>
            <a:ext cx="10251212" cy="20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87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 w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 userDrawn="1"/>
        </p:nvSpPr>
        <p:spPr>
          <a:xfrm>
            <a:off x="0" y="5943600"/>
            <a:ext cx="12192000" cy="9144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760" y="274638"/>
            <a:ext cx="7044690" cy="548640"/>
          </a:xfrm>
        </p:spPr>
        <p:txBody>
          <a:bodyPr/>
          <a:lstStyle>
            <a:lvl1pPr>
              <a:defRPr>
                <a:latin typeface="Franklin Gothic Medium" panose="020B0603020102020204" pitchFamily="34" charset="0"/>
              </a:defRPr>
            </a:lvl1pPr>
          </a:lstStyle>
          <a:p>
            <a:r>
              <a:rPr lang="en-US" dirty="0" smtClean="0"/>
              <a:t>Page Header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280160"/>
            <a:ext cx="7044690" cy="45259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94321-FAEA-47AE-93E9-6F9F4558791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5760" y="823279"/>
            <a:ext cx="7044690" cy="456881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Subhead</a:t>
            </a:r>
            <a:endParaRPr lang="en-US" dirty="0"/>
          </a:p>
        </p:txBody>
      </p:sp>
      <p:sp>
        <p:nvSpPr>
          <p:cNvPr id="15" name="Freeform 14"/>
          <p:cNvSpPr>
            <a:spLocks noEditPoints="1"/>
          </p:cNvSpPr>
          <p:nvPr userDrawn="1"/>
        </p:nvSpPr>
        <p:spPr bwMode="auto">
          <a:xfrm>
            <a:off x="10925304" y="6259126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1694" y="-1"/>
            <a:ext cx="4220306" cy="59771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"/>
          <a:stretch/>
        </p:blipFill>
        <p:spPr>
          <a:xfrm>
            <a:off x="11288" y="6300396"/>
            <a:ext cx="10251212" cy="20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66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26" Type="http://schemas.openxmlformats.org/officeDocument/2006/relationships/slideLayout" Target="../slideLayouts/slideLayout67.xml"/><Relationship Id="rId21" Type="http://schemas.openxmlformats.org/officeDocument/2006/relationships/slideLayout" Target="../slideLayouts/slideLayout62.xml"/><Relationship Id="rId34" Type="http://schemas.openxmlformats.org/officeDocument/2006/relationships/slideLayout" Target="../slideLayouts/slideLayout75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5" Type="http://schemas.openxmlformats.org/officeDocument/2006/relationships/slideLayout" Target="../slideLayouts/slideLayout66.xml"/><Relationship Id="rId33" Type="http://schemas.openxmlformats.org/officeDocument/2006/relationships/slideLayout" Target="../slideLayouts/slideLayout74.xml"/><Relationship Id="rId38" Type="http://schemas.openxmlformats.org/officeDocument/2006/relationships/theme" Target="../theme/theme2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70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24" Type="http://schemas.openxmlformats.org/officeDocument/2006/relationships/slideLayout" Target="../slideLayouts/slideLayout65.xml"/><Relationship Id="rId32" Type="http://schemas.openxmlformats.org/officeDocument/2006/relationships/slideLayout" Target="../slideLayouts/slideLayout73.xml"/><Relationship Id="rId37" Type="http://schemas.openxmlformats.org/officeDocument/2006/relationships/slideLayout" Target="../slideLayouts/slideLayout78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23" Type="http://schemas.openxmlformats.org/officeDocument/2006/relationships/slideLayout" Target="../slideLayouts/slideLayout64.xml"/><Relationship Id="rId28" Type="http://schemas.openxmlformats.org/officeDocument/2006/relationships/slideLayout" Target="../slideLayouts/slideLayout69.xml"/><Relationship Id="rId36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60.xml"/><Relationship Id="rId31" Type="http://schemas.openxmlformats.org/officeDocument/2006/relationships/slideLayout" Target="../slideLayouts/slideLayout72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Relationship Id="rId22" Type="http://schemas.openxmlformats.org/officeDocument/2006/relationships/slideLayout" Target="../slideLayouts/slideLayout63.xml"/><Relationship Id="rId27" Type="http://schemas.openxmlformats.org/officeDocument/2006/relationships/slideLayout" Target="../slideLayouts/slideLayout68.xml"/><Relationship Id="rId30" Type="http://schemas.openxmlformats.org/officeDocument/2006/relationships/slideLayout" Target="../slideLayouts/slideLayout71.xml"/><Relationship Id="rId35" Type="http://schemas.openxmlformats.org/officeDocument/2006/relationships/slideLayout" Target="../slideLayouts/slideLayout76.xml"/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1.xml"/><Relationship Id="rId18" Type="http://schemas.openxmlformats.org/officeDocument/2006/relationships/slideLayout" Target="../slideLayouts/slideLayout96.xml"/><Relationship Id="rId26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81.xml"/><Relationship Id="rId21" Type="http://schemas.openxmlformats.org/officeDocument/2006/relationships/slideLayout" Target="../slideLayouts/slideLayout99.xml"/><Relationship Id="rId34" Type="http://schemas.openxmlformats.org/officeDocument/2006/relationships/theme" Target="../theme/theme3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17" Type="http://schemas.openxmlformats.org/officeDocument/2006/relationships/slideLayout" Target="../slideLayouts/slideLayout95.xml"/><Relationship Id="rId25" Type="http://schemas.openxmlformats.org/officeDocument/2006/relationships/slideLayout" Target="../slideLayouts/slideLayout103.xml"/><Relationship Id="rId33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80.xml"/><Relationship Id="rId16" Type="http://schemas.openxmlformats.org/officeDocument/2006/relationships/slideLayout" Target="../slideLayouts/slideLayout94.xml"/><Relationship Id="rId20" Type="http://schemas.openxmlformats.org/officeDocument/2006/relationships/slideLayout" Target="../slideLayouts/slideLayout98.xml"/><Relationship Id="rId29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24" Type="http://schemas.openxmlformats.org/officeDocument/2006/relationships/slideLayout" Target="../slideLayouts/slideLayout102.xml"/><Relationship Id="rId32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93.xml"/><Relationship Id="rId23" Type="http://schemas.openxmlformats.org/officeDocument/2006/relationships/slideLayout" Target="../slideLayouts/slideLayout101.xml"/><Relationship Id="rId28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88.xml"/><Relationship Id="rId19" Type="http://schemas.openxmlformats.org/officeDocument/2006/relationships/slideLayout" Target="../slideLayouts/slideLayout97.xml"/><Relationship Id="rId31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Relationship Id="rId22" Type="http://schemas.openxmlformats.org/officeDocument/2006/relationships/slideLayout" Target="../slideLayouts/slideLayout100.xml"/><Relationship Id="rId27" Type="http://schemas.openxmlformats.org/officeDocument/2006/relationships/slideLayout" Target="../slideLayouts/slideLayout105.xml"/><Relationship Id="rId30" Type="http://schemas.openxmlformats.org/officeDocument/2006/relationships/slideLayout" Target="../slideLayouts/slideLayout108.xml"/><Relationship Id="rId8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5760" y="274638"/>
            <a:ext cx="11460480" cy="548640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280160"/>
            <a:ext cx="11460480" cy="452596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5360" y="6431300"/>
            <a:ext cx="1998133" cy="27432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l">
              <a:defRPr sz="900">
                <a:solidFill>
                  <a:schemeClr val="accent5"/>
                </a:solidFill>
              </a:defRPr>
            </a:lvl1pPr>
          </a:lstStyle>
          <a:p>
            <a:r>
              <a:rPr lang="en-US" dirty="0" smtClean="0">
                <a:solidFill>
                  <a:srgbClr val="7F7F7F"/>
                </a:solidFill>
              </a:rPr>
              <a:t>© INRIX, 2017. Proprietary and Confidential</a:t>
            </a:r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5760" y="6431300"/>
            <a:ext cx="609600" cy="27432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l">
              <a:defRPr sz="900">
                <a:solidFill>
                  <a:schemeClr val="accent5"/>
                </a:solidFill>
              </a:defRPr>
            </a:lvl1pPr>
          </a:lstStyle>
          <a:p>
            <a:fld id="{81C94321-FAEA-47AE-93E9-6F9F45587916}" type="slidenum">
              <a:rPr lang="en-US" smtClean="0">
                <a:solidFill>
                  <a:srgbClr val="7F7F7F"/>
                </a:solidFill>
              </a:rPr>
              <a:pPr/>
              <a:t>‹#›</a:t>
            </a:fld>
            <a:endParaRPr lang="en-US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646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9" r:id="rId27"/>
    <p:sldLayoutId id="2147483690" r:id="rId28"/>
    <p:sldLayoutId id="2147483691" r:id="rId29"/>
    <p:sldLayoutId id="2147483694" r:id="rId30"/>
    <p:sldLayoutId id="2147483696" r:id="rId31"/>
    <p:sldLayoutId id="2147483713" r:id="rId32"/>
    <p:sldLayoutId id="2147483716" r:id="rId33"/>
    <p:sldLayoutId id="2147483737" r:id="rId34"/>
    <p:sldLayoutId id="2147483738" r:id="rId35"/>
    <p:sldLayoutId id="2147483973" r:id="rId36"/>
    <p:sldLayoutId id="2147483974" r:id="rId37"/>
    <p:sldLayoutId id="2147483975" r:id="rId38"/>
    <p:sldLayoutId id="2147483978" r:id="rId39"/>
    <p:sldLayoutId id="2147483979" r:id="rId40"/>
    <p:sldLayoutId id="2147483980" r:id="rId4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2001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1145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5760" y="274638"/>
            <a:ext cx="11460480" cy="548640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280160"/>
            <a:ext cx="11460480" cy="452596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5360" y="6431300"/>
            <a:ext cx="1998133" cy="27432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l">
              <a:defRPr sz="900">
                <a:solidFill>
                  <a:schemeClr val="accent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© INRIX, 2017. Proprietary and Confidential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5760" y="6431300"/>
            <a:ext cx="609600" cy="27432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l">
              <a:defRPr sz="900">
                <a:solidFill>
                  <a:schemeClr val="accent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94321-FAEA-47AE-93E9-6F9F4558791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171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  <p:sldLayoutId id="2147483822" r:id="rId13"/>
    <p:sldLayoutId id="2147483823" r:id="rId14"/>
    <p:sldLayoutId id="2147483824" r:id="rId15"/>
    <p:sldLayoutId id="2147483825" r:id="rId16"/>
    <p:sldLayoutId id="2147483826" r:id="rId17"/>
    <p:sldLayoutId id="2147483827" r:id="rId18"/>
    <p:sldLayoutId id="2147483828" r:id="rId19"/>
    <p:sldLayoutId id="2147483829" r:id="rId20"/>
    <p:sldLayoutId id="2147483830" r:id="rId21"/>
    <p:sldLayoutId id="2147483831" r:id="rId22"/>
    <p:sldLayoutId id="2147483832" r:id="rId23"/>
    <p:sldLayoutId id="2147483833" r:id="rId24"/>
    <p:sldLayoutId id="2147483834" r:id="rId25"/>
    <p:sldLayoutId id="2147483835" r:id="rId26"/>
    <p:sldLayoutId id="2147483836" r:id="rId27"/>
    <p:sldLayoutId id="2147483837" r:id="rId28"/>
    <p:sldLayoutId id="2147483838" r:id="rId29"/>
    <p:sldLayoutId id="2147483839" r:id="rId30"/>
    <p:sldLayoutId id="2147483840" r:id="rId31"/>
    <p:sldLayoutId id="2147483841" r:id="rId32"/>
    <p:sldLayoutId id="2147483842" r:id="rId33"/>
    <p:sldLayoutId id="2147483843" r:id="rId34"/>
    <p:sldLayoutId id="2147483844" r:id="rId35"/>
    <p:sldLayoutId id="2147483845" r:id="rId36"/>
    <p:sldLayoutId id="2147483848" r:id="rId37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2001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1145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5760" y="274638"/>
            <a:ext cx="11460480" cy="548640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280160"/>
            <a:ext cx="11460480" cy="452596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5760" y="6431300"/>
            <a:ext cx="609600" cy="27432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l">
              <a:defRPr sz="900">
                <a:solidFill>
                  <a:schemeClr val="accent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94321-FAEA-47AE-93E9-6F9F4558791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4040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61" r:id="rId12"/>
    <p:sldLayoutId id="2147483862" r:id="rId13"/>
    <p:sldLayoutId id="2147483863" r:id="rId14"/>
    <p:sldLayoutId id="2147483864" r:id="rId15"/>
    <p:sldLayoutId id="2147483865" r:id="rId16"/>
    <p:sldLayoutId id="2147483866" r:id="rId17"/>
    <p:sldLayoutId id="2147483867" r:id="rId18"/>
    <p:sldLayoutId id="2147483868" r:id="rId19"/>
    <p:sldLayoutId id="2147483869" r:id="rId20"/>
    <p:sldLayoutId id="2147483870" r:id="rId21"/>
    <p:sldLayoutId id="2147483871" r:id="rId22"/>
    <p:sldLayoutId id="2147483872" r:id="rId23"/>
    <p:sldLayoutId id="2147483873" r:id="rId24"/>
    <p:sldLayoutId id="2147483874" r:id="rId25"/>
    <p:sldLayoutId id="2147483875" r:id="rId26"/>
    <p:sldLayoutId id="2147483876" r:id="rId27"/>
    <p:sldLayoutId id="2147483877" r:id="rId28"/>
    <p:sldLayoutId id="2147483878" r:id="rId29"/>
    <p:sldLayoutId id="2147483879" r:id="rId30"/>
    <p:sldLayoutId id="2147483880" r:id="rId31"/>
    <p:sldLayoutId id="2147483881" r:id="rId32"/>
    <p:sldLayoutId id="2147483882" r:id="rId33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2001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1145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6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Thursday Oct 6, 2016, </a:t>
            </a:r>
            <a:r>
              <a:rPr lang="en-US" dirty="0" smtClean="0"/>
              <a:t>9:05pm </a:t>
            </a:r>
            <a:r>
              <a:rPr lang="en-US" dirty="0"/>
              <a:t>– day prior to Hurricane Matthew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F7F7F"/>
                </a:solidFill>
              </a:rPr>
              <a:t>© INRIX, 2017. Proprietary and Confidential</a:t>
            </a:r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E2D1E-1491-46A8-80F4-90F5190D3BBB}" type="slidenum">
              <a:rPr lang="en-US" smtClean="0">
                <a:solidFill>
                  <a:srgbClr val="7F7F7F"/>
                </a:solidFill>
              </a:rPr>
              <a:pPr/>
              <a:t>1</a:t>
            </a:fld>
            <a:endParaRPr lang="en-US" dirty="0">
              <a:solidFill>
                <a:srgbClr val="7F7F7F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975360" y="823278"/>
            <a:ext cx="8878888" cy="4994275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85997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Thursday Oct 6, 2016, </a:t>
            </a:r>
            <a:r>
              <a:rPr lang="en-US" dirty="0" smtClean="0"/>
              <a:t>11:07pm </a:t>
            </a:r>
            <a:r>
              <a:rPr lang="en-US" dirty="0"/>
              <a:t>– day prior to Hurricane Matthew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F7F7F"/>
                </a:solidFill>
              </a:rPr>
              <a:t>© INRIX, 2017. Proprietary and Confidential</a:t>
            </a:r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E2D1E-1491-46A8-80F4-90F5190D3BBB}" type="slidenum">
              <a:rPr lang="en-US" smtClean="0">
                <a:solidFill>
                  <a:srgbClr val="7F7F7F"/>
                </a:solidFill>
              </a:rPr>
              <a:pPr/>
              <a:t>2</a:t>
            </a:fld>
            <a:endParaRPr lang="en-US" dirty="0">
              <a:solidFill>
                <a:srgbClr val="7F7F7F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082842" y="823278"/>
            <a:ext cx="8937625" cy="502761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81312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535" y="303213"/>
            <a:ext cx="11082368" cy="548640"/>
          </a:xfrm>
        </p:spPr>
        <p:txBody>
          <a:bodyPr/>
          <a:lstStyle/>
          <a:p>
            <a:r>
              <a:rPr lang="en-US" dirty="0" smtClean="0"/>
              <a:t>Hurricane Matthew Evacuation – NB Florida’s Turnpike, </a:t>
            </a:r>
            <a:br>
              <a:rPr lang="en-US" dirty="0" smtClean="0"/>
            </a:br>
            <a:r>
              <a:rPr lang="en-US" dirty="0" smtClean="0"/>
              <a:t>October 5, 2017 (one day before landfall)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</a:rPr>
              <a:t>© INRIX, 2017. Proprietary and Confidential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94321-FAEA-47AE-93E9-6F9F45587916}" type="slidenum">
              <a:rPr lang="en-US" smtClean="0">
                <a:solidFill>
                  <a:prstClr val="white"/>
                </a:solidFill>
              </a:rPr>
              <a:pPr/>
              <a:t>3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2336800"/>
            <a:ext cx="6781800" cy="4521200"/>
          </a:xfrm>
          <a:prstGeom prst="rect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1529" t="21755" r="35280" b="4889"/>
          <a:stretch/>
        </p:blipFill>
        <p:spPr>
          <a:xfrm>
            <a:off x="-1" y="1647825"/>
            <a:ext cx="4352175" cy="5210175"/>
          </a:xfrm>
          <a:prstGeom prst="rect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3013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Oroville Dam Mandatory Evacuation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94321-FAEA-47AE-93E9-6F9F4558791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5505" t="8745" r="28874" b="8984"/>
          <a:stretch/>
        </p:blipFill>
        <p:spPr>
          <a:xfrm>
            <a:off x="19316" y="915878"/>
            <a:ext cx="5694743" cy="5562772"/>
          </a:xfrm>
          <a:prstGeom prst="rect">
            <a:avLst/>
          </a:prstGeom>
        </p:spPr>
      </p:pic>
      <p:pic>
        <p:nvPicPr>
          <p:cNvPr id="1026" name="Picture 1" descr="image00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1" r="1656"/>
          <a:stretch/>
        </p:blipFill>
        <p:spPr bwMode="auto">
          <a:xfrm>
            <a:off x="5787342" y="3206187"/>
            <a:ext cx="6285053" cy="3634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759615" y="1261641"/>
            <a:ext cx="51413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Approximately 70 miles north of Sacramento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Approximately 180,000 people evacuated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Impacted </a:t>
            </a:r>
            <a:r>
              <a:rPr lang="en-US" dirty="0" smtClean="0"/>
              <a:t>three counties Butte</a:t>
            </a:r>
            <a:r>
              <a:rPr lang="en-US" dirty="0"/>
              <a:t>, Sutter and Yuba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Mandatory evacuation lasted three days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8744673" y="4658810"/>
            <a:ext cx="225707" cy="22570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69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94321-FAEA-47AE-93E9-6F9F4558791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6" name="Orovill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7953" y="0"/>
            <a:ext cx="11414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17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274637"/>
            <a:ext cx="5236754" cy="1321933"/>
          </a:xfrm>
        </p:spPr>
        <p:txBody>
          <a:bodyPr/>
          <a:lstStyle/>
          <a:p>
            <a:r>
              <a:rPr lang="en-US" dirty="0" smtClean="0"/>
              <a:t>NB CA 99/149 and SB CA 70 Exiting Oroville – Sunday, February 12, 2017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8"/>
          <a:stretch/>
        </p:blipFill>
        <p:spPr>
          <a:xfrm>
            <a:off x="5892800" y="0"/>
            <a:ext cx="6299200" cy="3470787"/>
          </a:xfrm>
          <a:ln w="15875">
            <a:solidFill>
              <a:srgbClr val="FF0000"/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94321-FAEA-47AE-93E9-6F9F4558791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82"/>
          <a:stretch/>
        </p:blipFill>
        <p:spPr>
          <a:xfrm>
            <a:off x="5892800" y="3554092"/>
            <a:ext cx="6299200" cy="3303907"/>
          </a:xfrm>
          <a:prstGeom prst="rect">
            <a:avLst/>
          </a:prstGeom>
          <a:ln w="15875">
            <a:solidFill>
              <a:srgbClr val="00B05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35121" t="13860" r="39900" b="25617"/>
          <a:stretch/>
        </p:blipFill>
        <p:spPr>
          <a:xfrm>
            <a:off x="13669" y="1843315"/>
            <a:ext cx="3820912" cy="50146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00" t="86772" r="23474" b="3704"/>
          <a:stretch/>
        </p:blipFill>
        <p:spPr>
          <a:xfrm>
            <a:off x="6814457" y="2307771"/>
            <a:ext cx="4847772" cy="65314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50696" y="3015483"/>
            <a:ext cx="1651818" cy="107721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9050" cmpd="thickThin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Mandatory evacuation order given at 4:58 pm 2/12/17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24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280160"/>
            <a:ext cx="5828563" cy="4525963"/>
          </a:xfrm>
        </p:spPr>
        <p:txBody>
          <a:bodyPr/>
          <a:lstStyle/>
          <a:p>
            <a:r>
              <a:rPr lang="en-US" dirty="0" smtClean="0"/>
              <a:t>Probe Data Has Many Before and After Uses</a:t>
            </a:r>
          </a:p>
          <a:p>
            <a:pPr lvl="1"/>
            <a:r>
              <a:rPr lang="en-US" dirty="0" smtClean="0"/>
              <a:t>General Uses:</a:t>
            </a:r>
          </a:p>
          <a:p>
            <a:pPr lvl="2"/>
            <a:r>
              <a:rPr lang="en-US" sz="1800" dirty="0" smtClean="0"/>
              <a:t>Calibrate </a:t>
            </a:r>
            <a:r>
              <a:rPr lang="en-US" sz="1800" dirty="0"/>
              <a:t>Travel Demand Models</a:t>
            </a:r>
          </a:p>
          <a:p>
            <a:pPr lvl="2"/>
            <a:r>
              <a:rPr lang="en-US" sz="1800" dirty="0" smtClean="0"/>
              <a:t>Trips </a:t>
            </a:r>
            <a:r>
              <a:rPr lang="en-US" sz="1800" dirty="0"/>
              <a:t>patterns with routing </a:t>
            </a:r>
          </a:p>
          <a:p>
            <a:pPr lvl="2"/>
            <a:r>
              <a:rPr lang="en-US" sz="1800" dirty="0"/>
              <a:t>Detailed speed and travel time profiles</a:t>
            </a:r>
          </a:p>
          <a:p>
            <a:pPr lvl="2"/>
            <a:r>
              <a:rPr lang="en-US" sz="1800" dirty="0"/>
              <a:t>Assessing system changes over time </a:t>
            </a:r>
          </a:p>
          <a:p>
            <a:pPr lvl="2"/>
            <a:r>
              <a:rPr lang="en-US" sz="1800" dirty="0"/>
              <a:t>Relative trip volumes</a:t>
            </a:r>
          </a:p>
          <a:p>
            <a:pPr lvl="2"/>
            <a:r>
              <a:rPr lang="en-US" sz="1800" dirty="0"/>
              <a:t>Linking demographic information with associated trips</a:t>
            </a:r>
          </a:p>
          <a:p>
            <a:pPr lvl="2"/>
            <a:r>
              <a:rPr lang="en-US" sz="1800" dirty="0"/>
              <a:t>Freight Movements</a:t>
            </a:r>
          </a:p>
          <a:p>
            <a:pPr lvl="2"/>
            <a:r>
              <a:rPr lang="en-US" sz="1800" dirty="0"/>
              <a:t>Signal System Performance</a:t>
            </a:r>
          </a:p>
          <a:p>
            <a:pPr lvl="2"/>
            <a:r>
              <a:rPr lang="en-US" sz="1800" dirty="0"/>
              <a:t>Work Zone Performance</a:t>
            </a:r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94321-FAEA-47AE-93E9-6F9F4558791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096000" y="1592748"/>
            <a:ext cx="6467659" cy="452596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 smtClean="0"/>
              <a:t>Emergency Operations - Before:</a:t>
            </a:r>
          </a:p>
          <a:p>
            <a:pPr lvl="2"/>
            <a:r>
              <a:rPr lang="en-US" dirty="0" smtClean="0"/>
              <a:t>Plan Evacuation/Diversion Routes</a:t>
            </a:r>
          </a:p>
          <a:p>
            <a:pPr lvl="2"/>
            <a:r>
              <a:rPr lang="en-US" dirty="0" smtClean="0"/>
              <a:t>Calibrate Travel Demand Models</a:t>
            </a:r>
          </a:p>
          <a:p>
            <a:pPr lvl="2"/>
            <a:endParaRPr lang="en-US" dirty="0"/>
          </a:p>
          <a:p>
            <a:pPr marL="914400" lvl="2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Emergency </a:t>
            </a:r>
            <a:r>
              <a:rPr lang="en-US" dirty="0"/>
              <a:t>Operations </a:t>
            </a:r>
            <a:r>
              <a:rPr lang="en-US" dirty="0" smtClean="0"/>
              <a:t>After:</a:t>
            </a:r>
          </a:p>
          <a:p>
            <a:pPr lvl="2"/>
            <a:r>
              <a:rPr lang="en-US" dirty="0" smtClean="0"/>
              <a:t>Assess Actual Driver Behavior</a:t>
            </a:r>
          </a:p>
          <a:p>
            <a:pPr lvl="2"/>
            <a:r>
              <a:rPr lang="en-US" dirty="0" smtClean="0"/>
              <a:t>Evaluate Actual Routes used </a:t>
            </a:r>
          </a:p>
          <a:p>
            <a:pPr lvl="2"/>
            <a:r>
              <a:rPr lang="en-US" dirty="0" smtClean="0"/>
              <a:t>Efficiency of Operations, </a:t>
            </a:r>
          </a:p>
          <a:p>
            <a:pPr lvl="2"/>
            <a:r>
              <a:rPr lang="en-US" dirty="0" smtClean="0"/>
              <a:t>Develop Lessons Learned for Future Operations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29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california fires roadway evacuati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34"/>
          <a:stretch/>
        </p:blipFill>
        <p:spPr bwMode="auto">
          <a:xfrm>
            <a:off x="0" y="-43543"/>
            <a:ext cx="12192000" cy="6901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1520" y="1257700"/>
            <a:ext cx="11460480" cy="1297819"/>
          </a:xfrm>
        </p:spPr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/>
                </a:solidFill>
              </a:rPr>
              <a:t>© INRIX, 2017. Proprietary and Confidential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B5917-3209-483C-B241-B96939A1BB11}" type="slidenum">
              <a:rPr lang="en-US" smtClean="0">
                <a:solidFill>
                  <a:prstClr val="white"/>
                </a:solidFill>
              </a:rPr>
              <a:pPr/>
              <a:t>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365760" y="4443381"/>
            <a:ext cx="7094583" cy="109728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Gary Carlin</a:t>
            </a:r>
          </a:p>
          <a:p>
            <a:r>
              <a:rPr lang="en-US" sz="2400" dirty="0" smtClean="0"/>
              <a:t>425-495-5476	</a:t>
            </a:r>
          </a:p>
          <a:p>
            <a:r>
              <a:rPr lang="en-US" sz="2400" dirty="0" smtClean="0"/>
              <a:t>gary.carlin@inrix.com	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8606972" y="6568460"/>
            <a:ext cx="34264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Photo credit: UPI.com – Blue Cut Fire 2016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41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NRIX Presentation Template">
  <a:themeElements>
    <a:clrScheme name="INRIX">
      <a:dk1>
        <a:sysClr val="windowText" lastClr="000000"/>
      </a:dk1>
      <a:lt1>
        <a:sysClr val="window" lastClr="FFFFFF"/>
      </a:lt1>
      <a:dk2>
        <a:srgbClr val="0E366A"/>
      </a:dk2>
      <a:lt2>
        <a:srgbClr val="D8D8D8"/>
      </a:lt2>
      <a:accent1>
        <a:srgbClr val="0E366A"/>
      </a:accent1>
      <a:accent2>
        <a:srgbClr val="005EB8"/>
      </a:accent2>
      <a:accent3>
        <a:srgbClr val="69B3E7"/>
      </a:accent3>
      <a:accent4>
        <a:srgbClr val="F1C400"/>
      </a:accent4>
      <a:accent5>
        <a:srgbClr val="7F7F7F"/>
      </a:accent5>
      <a:accent6>
        <a:srgbClr val="3F3F3F"/>
      </a:accent6>
      <a:hlink>
        <a:srgbClr val="F1C400"/>
      </a:hlink>
      <a:folHlink>
        <a:srgbClr val="7F7F7F"/>
      </a:folHlink>
    </a:clrScheme>
    <a:fontScheme name="Custom 2">
      <a:majorFont>
        <a:latin typeface="Franklin Gothic Book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INRIX Presentation Template">
  <a:themeElements>
    <a:clrScheme name="INRIX">
      <a:dk1>
        <a:sysClr val="windowText" lastClr="000000"/>
      </a:dk1>
      <a:lt1>
        <a:sysClr val="window" lastClr="FFFFFF"/>
      </a:lt1>
      <a:dk2>
        <a:srgbClr val="0E366A"/>
      </a:dk2>
      <a:lt2>
        <a:srgbClr val="D8D8D8"/>
      </a:lt2>
      <a:accent1>
        <a:srgbClr val="0E366A"/>
      </a:accent1>
      <a:accent2>
        <a:srgbClr val="005EB8"/>
      </a:accent2>
      <a:accent3>
        <a:srgbClr val="69B3E7"/>
      </a:accent3>
      <a:accent4>
        <a:srgbClr val="F1C400"/>
      </a:accent4>
      <a:accent5>
        <a:srgbClr val="7F7F7F"/>
      </a:accent5>
      <a:accent6>
        <a:srgbClr val="3F3F3F"/>
      </a:accent6>
      <a:hlink>
        <a:srgbClr val="F1C400"/>
      </a:hlink>
      <a:folHlink>
        <a:srgbClr val="7F7F7F"/>
      </a:folHlink>
    </a:clrScheme>
    <a:fontScheme name="Custom 2">
      <a:majorFont>
        <a:latin typeface="Franklin Gothic Book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INRIX Presentation Template">
  <a:themeElements>
    <a:clrScheme name="INRIX">
      <a:dk1>
        <a:sysClr val="windowText" lastClr="000000"/>
      </a:dk1>
      <a:lt1>
        <a:sysClr val="window" lastClr="FFFFFF"/>
      </a:lt1>
      <a:dk2>
        <a:srgbClr val="0E366A"/>
      </a:dk2>
      <a:lt2>
        <a:srgbClr val="D8D8D8"/>
      </a:lt2>
      <a:accent1>
        <a:srgbClr val="0E366A"/>
      </a:accent1>
      <a:accent2>
        <a:srgbClr val="005EB8"/>
      </a:accent2>
      <a:accent3>
        <a:srgbClr val="69B3E7"/>
      </a:accent3>
      <a:accent4>
        <a:srgbClr val="F1C400"/>
      </a:accent4>
      <a:accent5>
        <a:srgbClr val="7F7F7F"/>
      </a:accent5>
      <a:accent6>
        <a:srgbClr val="3F3F3F"/>
      </a:accent6>
      <a:hlink>
        <a:srgbClr val="F1C400"/>
      </a:hlink>
      <a:folHlink>
        <a:srgbClr val="7F7F7F"/>
      </a:folHlink>
    </a:clrScheme>
    <a:fontScheme name="Custom 2">
      <a:majorFont>
        <a:latin typeface="Franklin Gothic Book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BD02C6E26DA943840DA26921395659" ma:contentTypeVersion="2" ma:contentTypeDescription="Create a new document." ma:contentTypeScope="" ma:versionID="b454d5ab33d93dc563261ae130cb1c00">
  <xsd:schema xmlns:xsd="http://www.w3.org/2001/XMLSchema" xmlns:xs="http://www.w3.org/2001/XMLSchema" xmlns:p="http://schemas.microsoft.com/office/2006/metadata/properties" xmlns:ns2="8826365d-139f-48c8-a8a0-fefa715e6e86" targetNamespace="http://schemas.microsoft.com/office/2006/metadata/properties" ma:root="true" ma:fieldsID="feac844aa691f3e8794939a949fc5f07" ns2:_="">
    <xsd:import namespace="8826365d-139f-48c8-a8a0-fefa715e6e8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26365d-139f-48c8-a8a0-fefa715e6e8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B91ABE6-4D53-4179-98CD-01FD7F1B17D1}">
  <ds:schemaRefs>
    <ds:schemaRef ds:uri="http://schemas.microsoft.com/office/2006/documentManagement/types"/>
    <ds:schemaRef ds:uri="http://schemas.microsoft.com/office/2006/metadata/properties"/>
    <ds:schemaRef ds:uri="http://www.w3.org/XML/1998/namespace"/>
    <ds:schemaRef ds:uri="8826365d-139f-48c8-a8a0-fefa715e6e86"/>
    <ds:schemaRef ds:uri="http://purl.org/dc/terms/"/>
    <ds:schemaRef ds:uri="http://purl.org/dc/elements/1.1/"/>
    <ds:schemaRef ds:uri="http://purl.org/dc/dcmitype/"/>
    <ds:schemaRef ds:uri="http://schemas.microsoft.com/office/infopath/2007/PartnerControl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85E8F0E9-3FEE-4622-96F8-4ED7188C4B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826365d-139f-48c8-a8a0-fefa715e6e8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7029869-4793-4069-9EB5-9D4708E50C8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17105</TotalTime>
  <Words>221</Words>
  <Application>Microsoft Office PowerPoint</Application>
  <PresentationFormat>Widescreen</PresentationFormat>
  <Paragraphs>49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Calibri</vt:lpstr>
      <vt:lpstr>Franklin Gothic Book</vt:lpstr>
      <vt:lpstr>Franklin Gothic Medium</vt:lpstr>
      <vt:lpstr>Futura</vt:lpstr>
      <vt:lpstr>INRIX Presentation Template</vt:lpstr>
      <vt:lpstr>2_INRIX Presentation Template</vt:lpstr>
      <vt:lpstr>3_INRIX Presentation Template</vt:lpstr>
      <vt:lpstr>Thursday Oct 6, 2016, 9:05pm – day prior to Hurricane Matthew</vt:lpstr>
      <vt:lpstr>Thursday Oct 6, 2016, 11:07pm – day prior to Hurricane Matthew</vt:lpstr>
      <vt:lpstr>Hurricane Matthew Evacuation – NB Florida’s Turnpike,  October 5, 2017 (one day before landfall)</vt:lpstr>
      <vt:lpstr>Oroville Dam Mandatory Evacuation</vt:lpstr>
      <vt:lpstr>PowerPoint Presentation</vt:lpstr>
      <vt:lpstr>NB CA 99/149 and SB CA 70 Exiting Oroville – Sunday, February 12, 2017</vt:lpstr>
      <vt:lpstr>Conclusions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Intelligence that Moves the World INRIX Public Sector Solutions</dc:title>
  <dc:creator>Maya Babish</dc:creator>
  <cp:lastModifiedBy>Savannah  Kaiser</cp:lastModifiedBy>
  <cp:revision>169</cp:revision>
  <dcterms:created xsi:type="dcterms:W3CDTF">2016-04-04T19:19:48Z</dcterms:created>
  <dcterms:modified xsi:type="dcterms:W3CDTF">2017-12-07T17:32:34Z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0x01010097BD02C6E26DA943840DA26921395659</vt:lpwstr>
  </property>
</Properties>
</file>