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sldIdLst>
    <p:sldId id="257" r:id="rId5"/>
    <p:sldId id="280" r:id="rId6"/>
    <p:sldId id="272" r:id="rId7"/>
    <p:sldId id="273" r:id="rId8"/>
    <p:sldId id="274" r:id="rId9"/>
    <p:sldId id="283" r:id="rId10"/>
    <p:sldId id="286" r:id="rId11"/>
    <p:sldId id="287" r:id="rId12"/>
    <p:sldId id="288" r:id="rId13"/>
    <p:sldId id="300" r:id="rId14"/>
    <p:sldId id="289" r:id="rId15"/>
    <p:sldId id="290" r:id="rId16"/>
    <p:sldId id="291" r:id="rId17"/>
    <p:sldId id="292" r:id="rId18"/>
    <p:sldId id="293" r:id="rId19"/>
    <p:sldId id="294" r:id="rId20"/>
    <p:sldId id="295" r:id="rId21"/>
    <p:sldId id="296" r:id="rId22"/>
    <p:sldId id="297" r:id="rId23"/>
    <p:sldId id="298" r:id="rId24"/>
    <p:sldId id="285" r:id="rId25"/>
    <p:sldId id="278" r:id="rId26"/>
    <p:sldId id="279" r:id="rId27"/>
    <p:sldId id="277" r:id="rId28"/>
    <p:sldId id="299" r:id="rId29"/>
    <p:sldId id="27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500000"/>
    <a:srgbClr val="4C0000"/>
    <a:srgbClr val="2E0000"/>
    <a:srgbClr val="4B77B6"/>
    <a:srgbClr val="8FA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800" y="-370"/>
      </p:cViewPr>
      <p:guideLst>
        <p:guide orient="horz" pos="2160"/>
        <p:guide pos="2880"/>
      </p:guideLst>
    </p:cSldViewPr>
  </p:slideViewPr>
  <p:notesTextViewPr>
    <p:cViewPr>
      <p:scale>
        <a:sx n="1" d="1"/>
        <a:sy n="1" d="1"/>
      </p:scale>
      <p:origin x="0" y="0"/>
    </p:cViewPr>
  </p:notesTextViewPr>
  <p:sorterViewPr>
    <p:cViewPr>
      <p:scale>
        <a:sx n="100" d="100"/>
        <a:sy n="100" d="100"/>
      </p:scale>
      <p:origin x="0" y="2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002C2-6942-4189-87BE-49B0795180CD}" type="datetimeFigureOut">
              <a:rPr lang="en-US" smtClean="0"/>
              <a:t>10/20/2016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1D614-7CD3-41B7-844C-80B5F1C38C87}" type="slidenum">
              <a:rPr lang="en-US" smtClean="0"/>
              <a:t>‹#›</a:t>
            </a:fld>
            <a:endParaRPr lang="en-US"/>
          </a:p>
        </p:txBody>
      </p:sp>
    </p:spTree>
    <p:extLst>
      <p:ext uri="{BB962C8B-B14F-4D97-AF65-F5344CB8AC3E}">
        <p14:creationId xmlns:p14="http://schemas.microsoft.com/office/powerpoint/2010/main" val="46194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121C3F5-97B4-4C77-9CB3-509871784D48}" type="slidenum">
              <a:rPr lang="en-US" smtClean="0"/>
              <a:t>7</a:t>
            </a:fld>
            <a:endParaRPr lang="en-US"/>
          </a:p>
        </p:txBody>
      </p:sp>
    </p:spTree>
    <p:extLst>
      <p:ext uri="{BB962C8B-B14F-4D97-AF65-F5344CB8AC3E}">
        <p14:creationId xmlns:p14="http://schemas.microsoft.com/office/powerpoint/2010/main" val="138992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121C3F5-97B4-4C77-9CB3-509871784D48}" type="slidenum">
              <a:rPr lang="en-US" smtClean="0"/>
              <a:t>16</a:t>
            </a:fld>
            <a:endParaRPr lang="en-US"/>
          </a:p>
        </p:txBody>
      </p:sp>
    </p:spTree>
    <p:extLst>
      <p:ext uri="{BB962C8B-B14F-4D97-AF65-F5344CB8AC3E}">
        <p14:creationId xmlns:p14="http://schemas.microsoft.com/office/powerpoint/2010/main" val="44717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121C3F5-97B4-4C77-9CB3-509871784D48}" type="slidenum">
              <a:rPr lang="en-US" smtClean="0"/>
              <a:t>25</a:t>
            </a:fld>
            <a:endParaRPr lang="en-US"/>
          </a:p>
        </p:txBody>
      </p:sp>
    </p:spTree>
    <p:extLst>
      <p:ext uri="{BB962C8B-B14F-4D97-AF65-F5344CB8AC3E}">
        <p14:creationId xmlns:p14="http://schemas.microsoft.com/office/powerpoint/2010/main" val="298502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2FECFAD-5401-814B-85CE-EC51AE032045}"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EE17E-049E-C347-AF35-84308FC01E71}" type="slidenum">
              <a:rPr lang="en-US" smtClean="0"/>
              <a:t>‹#›</a:t>
            </a:fld>
            <a:endParaRPr lang="en-US"/>
          </a:p>
        </p:txBody>
      </p:sp>
    </p:spTree>
    <p:extLst>
      <p:ext uri="{BB962C8B-B14F-4D97-AF65-F5344CB8AC3E}">
        <p14:creationId xmlns:p14="http://schemas.microsoft.com/office/powerpoint/2010/main" val="37751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702D4B6-D6B2-4777-A114-58CFED74EEF6}"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4B16D-3C07-4354-BD57-C2A46F0B6918}" type="slidenum">
              <a:rPr lang="en-US" smtClean="0"/>
              <a:t>‹#›</a:t>
            </a:fld>
            <a:endParaRPr lang="en-US"/>
          </a:p>
        </p:txBody>
      </p:sp>
      <p:sp>
        <p:nvSpPr>
          <p:cNvPr id="7" name="Text Placeholder 6"/>
          <p:cNvSpPr>
            <a:spLocks noGrp="1"/>
          </p:cNvSpPr>
          <p:nvPr>
            <p:ph type="body" sz="quarter" idx="13"/>
          </p:nvPr>
        </p:nvSpPr>
        <p:spPr>
          <a:xfrm>
            <a:off x="457200" y="17526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676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8CA2A-7E6B-4EA9-9B6E-25B7F08772F2}"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C6A59-D578-42C7-914D-6BB1F813FBA6}" type="slidenum">
              <a:rPr lang="en-US" smtClean="0"/>
              <a:t>‹#›</a:t>
            </a:fld>
            <a:endParaRPr lang="en-US"/>
          </a:p>
        </p:txBody>
      </p:sp>
    </p:spTree>
    <p:extLst>
      <p:ext uri="{BB962C8B-B14F-4D97-AF65-F5344CB8AC3E}">
        <p14:creationId xmlns:p14="http://schemas.microsoft.com/office/powerpoint/2010/main" val="4175485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800000"/>
            </a:gs>
            <a:gs pos="45000">
              <a:srgbClr val="4C0000"/>
            </a:gs>
            <a:gs pos="100000">
              <a:srgbClr val="2E0000"/>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2D4B6-D6B2-4777-A114-58CFED74EEF6}" type="datetimeFigureOut">
              <a:rPr lang="en-US" smtClean="0"/>
              <a:t>10/20/2016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4B16D-3C07-4354-BD57-C2A46F0B6918}" type="slidenum">
              <a:rPr lang="en-US" smtClean="0"/>
              <a:t>‹#›</a:t>
            </a:fld>
            <a:endParaRPr lang="en-US"/>
          </a:p>
        </p:txBody>
      </p:sp>
      <p:sp>
        <p:nvSpPr>
          <p:cNvPr id="7" name="Rectangle 6"/>
          <p:cNvSpPr/>
          <p:nvPr userDrawn="1"/>
        </p:nvSpPr>
        <p:spPr>
          <a:xfrm>
            <a:off x="0" y="63246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640080" rtlCol="0" anchor="ctr"/>
          <a:lstStyle/>
          <a:p>
            <a:pPr algn="l"/>
            <a:endParaRPr lang="en-US" b="1" dirty="0">
              <a:solidFill>
                <a:srgbClr val="500000"/>
              </a:solidFill>
            </a:endParaRPr>
          </a:p>
        </p:txBody>
      </p:sp>
      <p:pic>
        <p:nvPicPr>
          <p:cNvPr id="8" name="Picture 7" descr="TTI-Color.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987" y="6400800"/>
            <a:ext cx="2125813" cy="410423"/>
          </a:xfrm>
          <a:prstGeom prst="rect">
            <a:avLst/>
          </a:prstGeom>
        </p:spPr>
      </p:pic>
      <p:pic>
        <p:nvPicPr>
          <p:cNvPr id="9" name="Picture 8" descr="TTI slogan.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62400" y="6400800"/>
            <a:ext cx="5029200" cy="358496"/>
          </a:xfrm>
          <a:prstGeom prst="rect">
            <a:avLst/>
          </a:prstGeom>
        </p:spPr>
      </p:pic>
    </p:spTree>
    <p:extLst>
      <p:ext uri="{BB962C8B-B14F-4D97-AF65-F5344CB8AC3E}">
        <p14:creationId xmlns:p14="http://schemas.microsoft.com/office/powerpoint/2010/main" val="182072317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fhwa.dot.gov/planning/scenario_and_visualization/scenario_planning/scenario_planning_guidebook/index.cfm"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ieeexplore.ieee.org/stamp/stamp.jsp?tp=&amp;arnumber=5213898"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Approach </a:t>
            </a:r>
            <a:r>
              <a:rPr lang="en-US" b="1" dirty="0" smtClean="0"/>
              <a:t>to Transportation Planning for Connected and Automated Vehicles</a:t>
            </a:r>
            <a:endParaRPr lang="en-US" dirty="0"/>
          </a:p>
        </p:txBody>
      </p:sp>
      <p:sp>
        <p:nvSpPr>
          <p:cNvPr id="3" name="Subtitle 2"/>
          <p:cNvSpPr>
            <a:spLocks noGrp="1"/>
          </p:cNvSpPr>
          <p:nvPr>
            <p:ph type="subTitle" idx="1"/>
          </p:nvPr>
        </p:nvSpPr>
        <p:spPr>
          <a:xfrm>
            <a:off x="1371600" y="4191000"/>
            <a:ext cx="6400800" cy="1752600"/>
          </a:xfrm>
        </p:spPr>
        <p:txBody>
          <a:bodyPr>
            <a:normAutofit fontScale="92500" lnSpcReduction="20000"/>
          </a:bodyPr>
          <a:lstStyle/>
          <a:p>
            <a:r>
              <a:rPr lang="en-US" dirty="0" smtClean="0"/>
              <a:t>Association of Metropolitan Planning Organizations</a:t>
            </a:r>
          </a:p>
          <a:p>
            <a:r>
              <a:rPr lang="en-US" dirty="0" smtClean="0"/>
              <a:t>Annual Conference</a:t>
            </a:r>
          </a:p>
          <a:p>
            <a:r>
              <a:rPr lang="en-US" dirty="0" smtClean="0"/>
              <a:t>Fort Worth, Texas October 2016</a:t>
            </a:r>
            <a:endParaRPr lang="en-US" dirty="0"/>
          </a:p>
        </p:txBody>
      </p:sp>
    </p:spTree>
    <p:extLst>
      <p:ext uri="{BB962C8B-B14F-4D97-AF65-F5344CB8AC3E}">
        <p14:creationId xmlns:p14="http://schemas.microsoft.com/office/powerpoint/2010/main" val="2738930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Needs for AV Integrated Data System</a:t>
            </a:r>
            <a:endParaRPr lang="en-US" dirty="0"/>
          </a:p>
        </p:txBody>
      </p:sp>
      <p:sp>
        <p:nvSpPr>
          <p:cNvPr id="3" name="Content Placeholder 2"/>
          <p:cNvSpPr>
            <a:spLocks noGrp="1"/>
          </p:cNvSpPr>
          <p:nvPr>
            <p:ph idx="1"/>
          </p:nvPr>
        </p:nvSpPr>
        <p:spPr/>
        <p:txBody>
          <a:bodyPr>
            <a:normAutofit fontScale="92500" lnSpcReduction="10000"/>
          </a:bodyPr>
          <a:lstStyle/>
          <a:p>
            <a:pPr lvl="1"/>
            <a:r>
              <a:rPr lang="en-US" b="1" dirty="0"/>
              <a:t>Policy:</a:t>
            </a:r>
            <a:r>
              <a:rPr lang="en-US" dirty="0"/>
              <a:t> Cooperatively Determine which Data is held Privately and which Data can/must be in Public Domain</a:t>
            </a:r>
          </a:p>
          <a:p>
            <a:pPr lvl="1"/>
            <a:r>
              <a:rPr lang="en-US" b="1" dirty="0"/>
              <a:t>Technology:</a:t>
            </a:r>
            <a:r>
              <a:rPr lang="en-US" dirty="0"/>
              <a:t> Create Transportation Management Centers (TMCs) and other Public Institutions to Gather, Process, Disseminate Data</a:t>
            </a:r>
          </a:p>
          <a:p>
            <a:pPr lvl="1"/>
            <a:r>
              <a:rPr lang="en-US" b="1" dirty="0"/>
              <a:t>Sharing:</a:t>
            </a:r>
            <a:r>
              <a:rPr lang="en-US" dirty="0"/>
              <a:t> Create and Incentivize Data Sharing at ALL Levels</a:t>
            </a:r>
          </a:p>
          <a:p>
            <a:pPr lvl="2"/>
            <a:r>
              <a:rPr lang="en-US" dirty="0"/>
              <a:t>User – Trip/Tour Planning</a:t>
            </a:r>
          </a:p>
          <a:p>
            <a:pPr lvl="2"/>
            <a:r>
              <a:rPr lang="en-US" dirty="0"/>
              <a:t>Corporate - value added services</a:t>
            </a:r>
          </a:p>
          <a:p>
            <a:pPr lvl="2"/>
            <a:r>
              <a:rPr lang="en-US" dirty="0"/>
              <a:t>Public Agency – Planning, Research &amp; Development</a:t>
            </a:r>
          </a:p>
          <a:p>
            <a:endParaRPr lang="en-US" dirty="0"/>
          </a:p>
        </p:txBody>
      </p:sp>
    </p:spTree>
    <p:extLst>
      <p:ext uri="{BB962C8B-B14F-4D97-AF65-F5344CB8AC3E}">
        <p14:creationId xmlns:p14="http://schemas.microsoft.com/office/powerpoint/2010/main" val="638001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Forecast </a:t>
            </a:r>
            <a:r>
              <a:rPr lang="en-US" dirty="0"/>
              <a:t>AV/CV </a:t>
            </a:r>
            <a:r>
              <a:rPr lang="en-US" dirty="0" smtClean="0"/>
              <a:t>Impacts</a:t>
            </a:r>
            <a:endParaRPr lang="en-US" dirty="0"/>
          </a:p>
        </p:txBody>
      </p:sp>
      <p:sp>
        <p:nvSpPr>
          <p:cNvPr id="3" name="Content Placeholder 2"/>
          <p:cNvSpPr>
            <a:spLocks noGrp="1"/>
          </p:cNvSpPr>
          <p:nvPr>
            <p:ph idx="1"/>
          </p:nvPr>
        </p:nvSpPr>
        <p:spPr/>
        <p:txBody>
          <a:bodyPr>
            <a:normAutofit fontScale="85000" lnSpcReduction="10000"/>
          </a:bodyPr>
          <a:lstStyle/>
          <a:p>
            <a:r>
              <a:rPr lang="en-US" dirty="0"/>
              <a:t>Demonstrate Capacity </a:t>
            </a:r>
            <a:r>
              <a:rPr lang="en-US" dirty="0" smtClean="0"/>
              <a:t>Impacts/Potential </a:t>
            </a:r>
            <a:r>
              <a:rPr lang="en-US" dirty="0"/>
              <a:t>of </a:t>
            </a:r>
            <a:r>
              <a:rPr lang="en-US" dirty="0" smtClean="0"/>
              <a:t>AV/CV</a:t>
            </a:r>
          </a:p>
          <a:p>
            <a:pPr lvl="1"/>
            <a:r>
              <a:rPr lang="en-US" dirty="0" smtClean="0"/>
              <a:t>Digitally using Computer Models</a:t>
            </a:r>
          </a:p>
          <a:p>
            <a:pPr lvl="1"/>
            <a:r>
              <a:rPr lang="en-US" dirty="0" smtClean="0"/>
              <a:t>Testbeds, connecting physical vehicles and infrastructure</a:t>
            </a:r>
          </a:p>
          <a:p>
            <a:pPr lvl="1"/>
            <a:r>
              <a:rPr lang="en-US" dirty="0" smtClean="0"/>
              <a:t>Field Testing, AI Development</a:t>
            </a:r>
          </a:p>
          <a:p>
            <a:r>
              <a:rPr lang="en-US" dirty="0" smtClean="0"/>
              <a:t>Estimate </a:t>
            </a:r>
            <a:r>
              <a:rPr lang="en-US" dirty="0"/>
              <a:t>Impacts with Existing Tools</a:t>
            </a:r>
          </a:p>
          <a:p>
            <a:r>
              <a:rPr lang="en-US" dirty="0" smtClean="0"/>
              <a:t>Develop and Implement </a:t>
            </a:r>
            <a:r>
              <a:rPr lang="en-US" dirty="0"/>
              <a:t>New Tools as Deployment Occurs</a:t>
            </a:r>
          </a:p>
          <a:p>
            <a:r>
              <a:rPr lang="en-US" dirty="0" smtClean="0"/>
              <a:t>Do both Regional Modeling and Regional Simulation</a:t>
            </a:r>
          </a:p>
          <a:p>
            <a:pPr lvl="1"/>
            <a:r>
              <a:rPr lang="en-US" dirty="0" smtClean="0"/>
              <a:t>Modeling (Calibrated to observed behavioral data)</a:t>
            </a:r>
          </a:p>
          <a:p>
            <a:pPr lvl="1"/>
            <a:r>
              <a:rPr lang="en-US" dirty="0" smtClean="0"/>
              <a:t>Simulation (Impose scenarios into modeling frameworks)</a:t>
            </a:r>
            <a:endParaRPr lang="en-US" dirty="0"/>
          </a:p>
        </p:txBody>
      </p:sp>
    </p:spTree>
    <p:extLst>
      <p:ext uri="{BB962C8B-B14F-4D97-AF65-F5344CB8AC3E}">
        <p14:creationId xmlns:p14="http://schemas.microsoft.com/office/powerpoint/2010/main" val="1322731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Scenario Planning</a:t>
            </a:r>
            <a:endParaRPr lang="en-US" dirty="0"/>
          </a:p>
        </p:txBody>
      </p:sp>
      <p:sp>
        <p:nvSpPr>
          <p:cNvPr id="3" name="Content Placeholder 2"/>
          <p:cNvSpPr>
            <a:spLocks noGrp="1"/>
          </p:cNvSpPr>
          <p:nvPr>
            <p:ph idx="1"/>
          </p:nvPr>
        </p:nvSpPr>
        <p:spPr/>
        <p:txBody>
          <a:bodyPr>
            <a:normAutofit/>
          </a:bodyPr>
          <a:lstStyle/>
          <a:p>
            <a:pPr lvl="1"/>
            <a:r>
              <a:rPr lang="en-US" sz="2800" dirty="0"/>
              <a:t>Education, Training</a:t>
            </a:r>
          </a:p>
          <a:p>
            <a:pPr lvl="1"/>
            <a:r>
              <a:rPr lang="en-US" sz="2800" dirty="0"/>
              <a:t>Develop Reasonable Scenarios, Timeframes</a:t>
            </a:r>
          </a:p>
          <a:p>
            <a:pPr lvl="1"/>
            <a:r>
              <a:rPr lang="en-US" sz="2800" dirty="0"/>
              <a:t>Coordinate Common Themes across Regions</a:t>
            </a:r>
          </a:p>
          <a:p>
            <a:endParaRPr lang="en-US" sz="3200" dirty="0"/>
          </a:p>
        </p:txBody>
      </p:sp>
      <p:pic>
        <p:nvPicPr>
          <p:cNvPr id="6147" name="Picture 3" descr="C:\Users\t-williams\AppData\Local\Microsoft\Windows\Temporary Internet Files\Content.IE5\B75JAKI5\4929258391_f680a3f888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321" y="3352800"/>
            <a:ext cx="3651927" cy="300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467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024744" cy="1143000"/>
          </a:xfrm>
        </p:spPr>
        <p:txBody>
          <a:bodyPr/>
          <a:lstStyle/>
          <a:p>
            <a:r>
              <a:rPr lang="en-US" dirty="0" smtClean="0"/>
              <a:t>Scenario Planning is…</a:t>
            </a:r>
            <a:endParaRPr lang="en-US" dirty="0"/>
          </a:p>
        </p:txBody>
      </p:sp>
      <p:sp>
        <p:nvSpPr>
          <p:cNvPr id="3" name="Content Placeholder 2"/>
          <p:cNvSpPr>
            <a:spLocks noGrp="1"/>
          </p:cNvSpPr>
          <p:nvPr>
            <p:ph idx="1"/>
          </p:nvPr>
        </p:nvSpPr>
        <p:spPr>
          <a:xfrm>
            <a:off x="609600" y="1752600"/>
            <a:ext cx="8229600" cy="2667000"/>
          </a:xfrm>
        </p:spPr>
        <p:txBody>
          <a:bodyPr>
            <a:normAutofit lnSpcReduction="10000"/>
          </a:bodyPr>
          <a:lstStyle/>
          <a:p>
            <a:pPr>
              <a:buFont typeface="Arial" charset="0"/>
              <a:buChar char="•"/>
            </a:pPr>
            <a:r>
              <a:rPr lang="en-US" dirty="0" smtClean="0"/>
              <a:t>The use of multiple possible futures to assess various impacts and prepare for them</a:t>
            </a:r>
          </a:p>
          <a:p>
            <a:pPr>
              <a:buFont typeface="Arial" charset="0"/>
              <a:buChar char="•"/>
            </a:pPr>
            <a:r>
              <a:rPr lang="en-US" dirty="0" smtClean="0"/>
              <a:t>Active stakeholder engagement</a:t>
            </a:r>
          </a:p>
          <a:p>
            <a:pPr>
              <a:buFont typeface="Arial" charset="0"/>
              <a:buChar char="•"/>
            </a:pPr>
            <a:r>
              <a:rPr lang="en-US" dirty="0" smtClean="0"/>
              <a:t>Designed for Uncertain Futures</a:t>
            </a:r>
          </a:p>
          <a:p>
            <a:pPr>
              <a:buFont typeface="Arial" charset="0"/>
              <a:buChar char="•"/>
            </a:pPr>
            <a:r>
              <a:rPr lang="en-US" dirty="0" smtClean="0"/>
              <a:t>Not the same as alternatives analysis</a:t>
            </a:r>
          </a:p>
          <a:p>
            <a:pPr marL="68580" indent="0">
              <a:buNone/>
            </a:pPr>
            <a:endParaRPr lang="en-US" dirty="0" smtClean="0"/>
          </a:p>
          <a:p>
            <a:pPr marL="6858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2" y="4572000"/>
            <a:ext cx="33813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767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planning as usual…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97982494"/>
              </p:ext>
            </p:extLst>
          </p:nvPr>
        </p:nvGraphicFramePr>
        <p:xfrm>
          <a:off x="990600" y="1676400"/>
          <a:ext cx="6781800" cy="4096512"/>
        </p:xfrm>
        <a:graphic>
          <a:graphicData uri="http://schemas.openxmlformats.org/drawingml/2006/table">
            <a:tbl>
              <a:tblPr firstRow="1" bandRow="1">
                <a:tableStyleId>{10A1B5D5-9B99-4C35-A422-299274C87663}</a:tableStyleId>
              </a:tblPr>
              <a:tblGrid>
                <a:gridCol w="3390900"/>
                <a:gridCol w="3390900"/>
              </a:tblGrid>
              <a:tr h="370840">
                <a:tc>
                  <a:txBody>
                    <a:bodyPr/>
                    <a:lstStyle/>
                    <a:p>
                      <a:pPr marL="0" marR="0">
                        <a:lnSpc>
                          <a:spcPct val="115000"/>
                        </a:lnSpc>
                        <a:spcBef>
                          <a:spcPts val="0"/>
                        </a:spcBef>
                        <a:spcAft>
                          <a:spcPts val="0"/>
                        </a:spcAft>
                      </a:pPr>
                      <a:r>
                        <a:rPr lang="en-US" sz="1600" dirty="0">
                          <a:effectLst/>
                        </a:rPr>
                        <a:t>Scenario Planning</a:t>
                      </a:r>
                      <a:endParaRPr lang="en-US" sz="1600" dirty="0">
                        <a:effectLst/>
                        <a:latin typeface="Times New Roman"/>
                        <a:ea typeface="Times New Roman"/>
                      </a:endParaRPr>
                    </a:p>
                  </a:txBody>
                  <a:tcPr/>
                </a:tc>
                <a:tc>
                  <a:txBody>
                    <a:bodyPr/>
                    <a:lstStyle/>
                    <a:p>
                      <a:pPr marL="0" marR="0">
                        <a:lnSpc>
                          <a:spcPct val="115000"/>
                        </a:lnSpc>
                        <a:spcBef>
                          <a:spcPts val="0"/>
                        </a:spcBef>
                        <a:spcAft>
                          <a:spcPts val="0"/>
                        </a:spcAft>
                      </a:pPr>
                      <a:r>
                        <a:rPr lang="en-US" sz="1600">
                          <a:effectLst/>
                        </a:rPr>
                        <a:t>Alternatives Analysis</a:t>
                      </a:r>
                      <a:endParaRPr lang="en-US" sz="1600">
                        <a:effectLst/>
                        <a:latin typeface="Times New Roman"/>
                        <a:ea typeface="Times New Roman"/>
                      </a:endParaRPr>
                    </a:p>
                  </a:txBody>
                  <a:tcPr/>
                </a:tc>
              </a:tr>
              <a:tr h="370840">
                <a:tc>
                  <a:txBody>
                    <a:bodyPr/>
                    <a:lstStyle/>
                    <a:p>
                      <a:pPr marL="0" marR="0">
                        <a:lnSpc>
                          <a:spcPct val="115000"/>
                        </a:lnSpc>
                        <a:spcBef>
                          <a:spcPts val="0"/>
                        </a:spcBef>
                        <a:spcAft>
                          <a:spcPts val="0"/>
                        </a:spcAft>
                      </a:pPr>
                      <a:r>
                        <a:rPr lang="en-US" sz="1600" smtClean="0">
                          <a:effectLst/>
                        </a:rPr>
                        <a:t>Multiple Futures</a:t>
                      </a:r>
                      <a:endParaRPr lang="en-US" sz="1600" dirty="0">
                        <a:effectLst/>
                        <a:latin typeface="Times New Roman"/>
                        <a:ea typeface="Times New Roman"/>
                      </a:endParaRPr>
                    </a:p>
                  </a:txBody>
                  <a:tcPr/>
                </a:tc>
                <a:tc>
                  <a:txBody>
                    <a:bodyPr/>
                    <a:lstStyle/>
                    <a:p>
                      <a:pPr marL="0" marR="0">
                        <a:lnSpc>
                          <a:spcPct val="115000"/>
                        </a:lnSpc>
                        <a:spcBef>
                          <a:spcPts val="0"/>
                        </a:spcBef>
                        <a:spcAft>
                          <a:spcPts val="0"/>
                        </a:spcAft>
                      </a:pPr>
                      <a:r>
                        <a:rPr lang="en-US" sz="1600">
                          <a:effectLst/>
                        </a:rPr>
                        <a:t>Pick One and Stick with It</a:t>
                      </a:r>
                      <a:endParaRPr lang="en-US" sz="1600">
                        <a:effectLst/>
                        <a:latin typeface="Times New Roman"/>
                        <a:ea typeface="Times New Roman"/>
                      </a:endParaRPr>
                    </a:p>
                  </a:txBody>
                  <a:tcPr/>
                </a:tc>
              </a:tr>
              <a:tr h="370840">
                <a:tc>
                  <a:txBody>
                    <a:bodyPr/>
                    <a:lstStyle/>
                    <a:p>
                      <a:pPr marL="0" marR="0">
                        <a:lnSpc>
                          <a:spcPct val="115000"/>
                        </a:lnSpc>
                        <a:spcBef>
                          <a:spcPts val="0"/>
                        </a:spcBef>
                        <a:spcAft>
                          <a:spcPts val="0"/>
                        </a:spcAft>
                      </a:pPr>
                      <a:r>
                        <a:rPr lang="en-US" sz="1600" dirty="0">
                          <a:effectLst/>
                        </a:rPr>
                        <a:t>Uncertain, descriptive</a:t>
                      </a:r>
                      <a:endParaRPr lang="en-US" sz="1600" dirty="0">
                        <a:effectLst/>
                        <a:latin typeface="Times New Roman"/>
                        <a:ea typeface="Times New Roman"/>
                      </a:endParaRPr>
                    </a:p>
                  </a:txBody>
                  <a:tcPr/>
                </a:tc>
                <a:tc>
                  <a:txBody>
                    <a:bodyPr/>
                    <a:lstStyle/>
                    <a:p>
                      <a:pPr marL="0" marR="0">
                        <a:lnSpc>
                          <a:spcPct val="115000"/>
                        </a:lnSpc>
                        <a:spcBef>
                          <a:spcPts val="0"/>
                        </a:spcBef>
                        <a:spcAft>
                          <a:spcPts val="0"/>
                        </a:spcAft>
                      </a:pPr>
                      <a:r>
                        <a:rPr lang="en-US" sz="1600">
                          <a:effectLst/>
                        </a:rPr>
                        <a:t>Measureable, quantifiable</a:t>
                      </a:r>
                      <a:endParaRPr lang="en-US" sz="1600">
                        <a:effectLst/>
                        <a:latin typeface="Times New Roman"/>
                        <a:ea typeface="Times New Roman"/>
                      </a:endParaRPr>
                    </a:p>
                  </a:txBody>
                  <a:tcPr/>
                </a:tc>
              </a:tr>
              <a:tr h="370840">
                <a:tc>
                  <a:txBody>
                    <a:bodyPr/>
                    <a:lstStyle/>
                    <a:p>
                      <a:pPr marL="0" marR="0">
                        <a:lnSpc>
                          <a:spcPct val="115000"/>
                        </a:lnSpc>
                        <a:spcBef>
                          <a:spcPts val="0"/>
                        </a:spcBef>
                        <a:spcAft>
                          <a:spcPts val="0"/>
                        </a:spcAft>
                      </a:pPr>
                      <a:r>
                        <a:rPr lang="en-US" sz="1600">
                          <a:effectLst/>
                        </a:rPr>
                        <a:t>Focus on Magnitude and Likelihood</a:t>
                      </a:r>
                      <a:endParaRPr lang="en-US" sz="1600">
                        <a:effectLst/>
                        <a:latin typeface="Times New Roman"/>
                        <a:ea typeface="Times New Roman"/>
                      </a:endParaRPr>
                    </a:p>
                  </a:txBody>
                  <a:tcPr/>
                </a:tc>
                <a:tc>
                  <a:txBody>
                    <a:bodyPr/>
                    <a:lstStyle/>
                    <a:p>
                      <a:pPr marL="0" marR="0">
                        <a:lnSpc>
                          <a:spcPct val="115000"/>
                        </a:lnSpc>
                        <a:spcBef>
                          <a:spcPts val="0"/>
                        </a:spcBef>
                        <a:spcAft>
                          <a:spcPts val="0"/>
                        </a:spcAft>
                      </a:pPr>
                      <a:r>
                        <a:rPr lang="en-US" sz="1600">
                          <a:effectLst/>
                        </a:rPr>
                        <a:t>Focus on Timeframe and Trend</a:t>
                      </a:r>
                      <a:endParaRPr lang="en-US" sz="1600">
                        <a:effectLst/>
                        <a:latin typeface="Times New Roman"/>
                        <a:ea typeface="Times New Roman"/>
                      </a:endParaRPr>
                    </a:p>
                  </a:txBody>
                  <a:tcPr/>
                </a:tc>
              </a:tr>
              <a:tr h="370840">
                <a:tc>
                  <a:txBody>
                    <a:bodyPr/>
                    <a:lstStyle/>
                    <a:p>
                      <a:pPr marL="0" marR="0">
                        <a:lnSpc>
                          <a:spcPct val="115000"/>
                        </a:lnSpc>
                        <a:spcBef>
                          <a:spcPts val="0"/>
                        </a:spcBef>
                        <a:spcAft>
                          <a:spcPts val="0"/>
                        </a:spcAft>
                      </a:pPr>
                      <a:r>
                        <a:rPr lang="en-US" sz="1600">
                          <a:effectLst/>
                        </a:rPr>
                        <a:t>Reliance on Prediction could be Detrimental</a:t>
                      </a:r>
                      <a:endParaRPr lang="en-US" sz="1600">
                        <a:effectLst/>
                        <a:latin typeface="Times New Roman"/>
                        <a:ea typeface="Times New Roman"/>
                      </a:endParaRPr>
                    </a:p>
                  </a:txBody>
                  <a:tcPr/>
                </a:tc>
                <a:tc>
                  <a:txBody>
                    <a:bodyPr/>
                    <a:lstStyle/>
                    <a:p>
                      <a:pPr marL="0" marR="0">
                        <a:lnSpc>
                          <a:spcPct val="115000"/>
                        </a:lnSpc>
                        <a:spcBef>
                          <a:spcPts val="0"/>
                        </a:spcBef>
                        <a:spcAft>
                          <a:spcPts val="0"/>
                        </a:spcAft>
                      </a:pPr>
                      <a:r>
                        <a:rPr lang="en-US" sz="1600">
                          <a:effectLst/>
                        </a:rPr>
                        <a:t>Accurate Prediction  is Assumed</a:t>
                      </a:r>
                      <a:endParaRPr lang="en-US" sz="1600">
                        <a:effectLst/>
                        <a:latin typeface="Times New Roman"/>
                        <a:ea typeface="Times New Roman"/>
                      </a:endParaRPr>
                    </a:p>
                  </a:txBody>
                  <a:tcPr/>
                </a:tc>
              </a:tr>
              <a:tr h="370840">
                <a:tc>
                  <a:txBody>
                    <a:bodyPr/>
                    <a:lstStyle/>
                    <a:p>
                      <a:pPr marL="0" marR="0">
                        <a:lnSpc>
                          <a:spcPct val="115000"/>
                        </a:lnSpc>
                        <a:spcBef>
                          <a:spcPts val="0"/>
                        </a:spcBef>
                        <a:spcAft>
                          <a:spcPts val="0"/>
                        </a:spcAft>
                      </a:pPr>
                      <a:r>
                        <a:rPr lang="en-US" sz="1600" dirty="0" smtClean="0">
                          <a:effectLst/>
                        </a:rPr>
                        <a:t>Variations in Impacts, focus on Relationships</a:t>
                      </a:r>
                      <a:endParaRPr lang="en-US" sz="1600" dirty="0">
                        <a:effectLst/>
                        <a:latin typeface="Times New Roman"/>
                        <a:ea typeface="Times New Roman"/>
                      </a:endParaRPr>
                    </a:p>
                  </a:txBody>
                  <a:tcPr/>
                </a:tc>
                <a:tc>
                  <a:txBody>
                    <a:bodyPr/>
                    <a:lstStyle/>
                    <a:p>
                      <a:pPr marL="0" marR="0">
                        <a:lnSpc>
                          <a:spcPct val="115000"/>
                        </a:lnSpc>
                        <a:spcBef>
                          <a:spcPts val="0"/>
                        </a:spcBef>
                        <a:spcAft>
                          <a:spcPts val="0"/>
                        </a:spcAft>
                      </a:pPr>
                      <a:r>
                        <a:rPr lang="en-US" sz="1600">
                          <a:effectLst/>
                        </a:rPr>
                        <a:t>Maximize Specifically Desired Benefits</a:t>
                      </a:r>
                      <a:endParaRPr lang="en-US" sz="1600">
                        <a:effectLst/>
                        <a:latin typeface="Times New Roman"/>
                        <a:ea typeface="Times New Roman"/>
                      </a:endParaRPr>
                    </a:p>
                  </a:txBody>
                  <a:tcPr/>
                </a:tc>
              </a:tr>
              <a:tr h="370840">
                <a:tc>
                  <a:txBody>
                    <a:bodyPr/>
                    <a:lstStyle/>
                    <a:p>
                      <a:pPr marL="0" marR="0">
                        <a:lnSpc>
                          <a:spcPct val="115000"/>
                        </a:lnSpc>
                        <a:spcBef>
                          <a:spcPts val="0"/>
                        </a:spcBef>
                        <a:spcAft>
                          <a:spcPts val="0"/>
                        </a:spcAft>
                      </a:pPr>
                      <a:r>
                        <a:rPr lang="en-US" sz="1600">
                          <a:effectLst/>
                        </a:rPr>
                        <a:t>Needs Judgement, Assessment of impacts from Multiple Scenarios</a:t>
                      </a:r>
                      <a:endParaRPr lang="en-US" sz="1600">
                        <a:effectLst/>
                        <a:latin typeface="Times New Roman"/>
                        <a:ea typeface="Times New Roman"/>
                      </a:endParaRPr>
                    </a:p>
                  </a:txBody>
                  <a:tcPr/>
                </a:tc>
                <a:tc>
                  <a:txBody>
                    <a:bodyPr/>
                    <a:lstStyle/>
                    <a:p>
                      <a:pPr marL="0" marR="0">
                        <a:lnSpc>
                          <a:spcPct val="115000"/>
                        </a:lnSpc>
                        <a:spcBef>
                          <a:spcPts val="0"/>
                        </a:spcBef>
                        <a:spcAft>
                          <a:spcPts val="0"/>
                        </a:spcAft>
                      </a:pPr>
                      <a:r>
                        <a:rPr lang="en-US" sz="1600">
                          <a:effectLst/>
                        </a:rPr>
                        <a:t>One Decision is Clearly Better than Others and Impacts from Losers are not considered</a:t>
                      </a:r>
                      <a:endParaRPr lang="en-US" sz="1600">
                        <a:effectLst/>
                        <a:latin typeface="Times New Roman"/>
                        <a:ea typeface="Times New Roman"/>
                      </a:endParaRPr>
                    </a:p>
                  </a:txBody>
                  <a:tcPr/>
                </a:tc>
              </a:tr>
              <a:tr h="370840">
                <a:tc>
                  <a:txBody>
                    <a:bodyPr/>
                    <a:lstStyle/>
                    <a:p>
                      <a:pPr marL="0" marR="0">
                        <a:lnSpc>
                          <a:spcPct val="115000"/>
                        </a:lnSpc>
                        <a:spcBef>
                          <a:spcPts val="0"/>
                        </a:spcBef>
                        <a:spcAft>
                          <a:spcPts val="0"/>
                        </a:spcAft>
                      </a:pPr>
                      <a:r>
                        <a:rPr lang="en-US" sz="1600">
                          <a:effectLst/>
                        </a:rPr>
                        <a:t>Active Public Engagement </a:t>
                      </a:r>
                      <a:endParaRPr lang="en-US" sz="1600">
                        <a:effectLst/>
                        <a:latin typeface="Times New Roman"/>
                        <a:ea typeface="Times New Roman"/>
                      </a:endParaRPr>
                    </a:p>
                  </a:txBody>
                  <a:tcPr/>
                </a:tc>
                <a:tc>
                  <a:txBody>
                    <a:bodyPr/>
                    <a:lstStyle/>
                    <a:p>
                      <a:pPr marL="0" marR="0">
                        <a:lnSpc>
                          <a:spcPct val="115000"/>
                        </a:lnSpc>
                        <a:spcBef>
                          <a:spcPts val="0"/>
                        </a:spcBef>
                        <a:spcAft>
                          <a:spcPts val="0"/>
                        </a:spcAft>
                      </a:pPr>
                      <a:r>
                        <a:rPr lang="en-US" sz="1600" dirty="0">
                          <a:effectLst/>
                        </a:rPr>
                        <a:t>Active Public Engagement </a:t>
                      </a:r>
                      <a:endParaRPr lang="en-US" sz="1600" dirty="0">
                        <a:effectLst/>
                        <a:latin typeface="Times New Roman"/>
                        <a:ea typeface="Times New Roman"/>
                      </a:endParaRPr>
                    </a:p>
                  </a:txBody>
                  <a:tcPr/>
                </a:tc>
              </a:tr>
            </a:tbl>
          </a:graphicData>
        </a:graphic>
      </p:graphicFrame>
    </p:spTree>
    <p:extLst>
      <p:ext uri="{BB962C8B-B14F-4D97-AF65-F5344CB8AC3E}">
        <p14:creationId xmlns:p14="http://schemas.microsoft.com/office/powerpoint/2010/main" val="514108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39595"/>
            <a:ext cx="7024744" cy="1143000"/>
          </a:xfrm>
        </p:spPr>
        <p:txBody>
          <a:bodyPr/>
          <a:lstStyle/>
          <a:p>
            <a:r>
              <a:rPr lang="en-US" dirty="0" smtClean="0"/>
              <a:t>A </a:t>
            </a:r>
            <a:r>
              <a:rPr lang="en-US" dirty="0"/>
              <a:t>S</a:t>
            </a:r>
            <a:r>
              <a:rPr lang="en-US" dirty="0" smtClean="0"/>
              <a:t>imple Difference:</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207" y="2514600"/>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3" y="2604458"/>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rot="10800000">
            <a:off x="2833685" y="1985805"/>
            <a:ext cx="466725" cy="6096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Down Arrow 7"/>
          <p:cNvSpPr/>
          <p:nvPr/>
        </p:nvSpPr>
        <p:spPr>
          <a:xfrm rot="12944447">
            <a:off x="3448236" y="2052199"/>
            <a:ext cx="466725"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Down Arrow 10"/>
          <p:cNvSpPr/>
          <p:nvPr/>
        </p:nvSpPr>
        <p:spPr>
          <a:xfrm rot="9021752">
            <a:off x="2232622" y="2138204"/>
            <a:ext cx="466725"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2003683">
            <a:off x="6929588" y="2322307"/>
            <a:ext cx="306075" cy="41509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Down Arrow 12"/>
          <p:cNvSpPr/>
          <p:nvPr/>
        </p:nvSpPr>
        <p:spPr>
          <a:xfrm rot="20109434">
            <a:off x="5655668" y="2100387"/>
            <a:ext cx="466725"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6239769" y="1828800"/>
            <a:ext cx="600850" cy="74834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 name="TextBox 4"/>
          <p:cNvSpPr txBox="1"/>
          <p:nvPr/>
        </p:nvSpPr>
        <p:spPr>
          <a:xfrm>
            <a:off x="1847847" y="5071433"/>
            <a:ext cx="2438400" cy="923330"/>
          </a:xfrm>
          <a:prstGeom prst="rect">
            <a:avLst/>
          </a:prstGeom>
          <a:noFill/>
        </p:spPr>
        <p:txBody>
          <a:bodyPr wrap="square" rtlCol="0">
            <a:spAutoFit/>
          </a:bodyPr>
          <a:lstStyle/>
          <a:p>
            <a:pPr algn="ctr"/>
            <a:r>
              <a:rPr lang="en-US" u="sng" dirty="0" smtClean="0">
                <a:solidFill>
                  <a:schemeClr val="bg1"/>
                </a:solidFill>
              </a:rPr>
              <a:t>Alternatives Analysis</a:t>
            </a:r>
          </a:p>
          <a:p>
            <a:pPr algn="ctr"/>
            <a:r>
              <a:rPr lang="en-US" dirty="0" smtClean="0">
                <a:solidFill>
                  <a:schemeClr val="bg1"/>
                </a:solidFill>
              </a:rPr>
              <a:t>Assess multiple futures, then pick one</a:t>
            </a:r>
          </a:p>
        </p:txBody>
      </p:sp>
      <p:sp>
        <p:nvSpPr>
          <p:cNvPr id="16" name="TextBox 15"/>
          <p:cNvSpPr txBox="1"/>
          <p:nvPr/>
        </p:nvSpPr>
        <p:spPr>
          <a:xfrm>
            <a:off x="5253931" y="5071432"/>
            <a:ext cx="2438400" cy="923330"/>
          </a:xfrm>
          <a:prstGeom prst="rect">
            <a:avLst/>
          </a:prstGeom>
          <a:noFill/>
        </p:spPr>
        <p:txBody>
          <a:bodyPr wrap="square" rtlCol="0">
            <a:spAutoFit/>
          </a:bodyPr>
          <a:lstStyle/>
          <a:p>
            <a:pPr algn="ctr"/>
            <a:r>
              <a:rPr lang="en-US" u="sng" dirty="0" smtClean="0">
                <a:solidFill>
                  <a:schemeClr val="bg1"/>
                </a:solidFill>
              </a:rPr>
              <a:t>Scenario Analysis</a:t>
            </a:r>
          </a:p>
          <a:p>
            <a:pPr algn="ctr"/>
            <a:r>
              <a:rPr lang="en-US" dirty="0" smtClean="0">
                <a:solidFill>
                  <a:schemeClr val="bg1"/>
                </a:solidFill>
              </a:rPr>
              <a:t>Assess multiple futures, prepare for impacts</a:t>
            </a:r>
          </a:p>
        </p:txBody>
      </p:sp>
      <p:sp>
        <p:nvSpPr>
          <p:cNvPr id="15" name="TextBox 14"/>
          <p:cNvSpPr txBox="1"/>
          <p:nvPr/>
        </p:nvSpPr>
        <p:spPr>
          <a:xfrm>
            <a:off x="3990973" y="1582595"/>
            <a:ext cx="504827" cy="769441"/>
          </a:xfrm>
          <a:prstGeom prst="rect">
            <a:avLst/>
          </a:prstGeom>
          <a:solidFill>
            <a:schemeClr val="accent2">
              <a:lumMod val="20000"/>
              <a:lumOff val="80000"/>
            </a:schemeClr>
          </a:solidFill>
        </p:spPr>
        <p:txBody>
          <a:bodyPr wrap="square" rtlCol="0">
            <a:spAutoFit/>
          </a:bodyPr>
          <a:lstStyle/>
          <a:p>
            <a:pPr marL="285750" indent="-285750">
              <a:buFont typeface="Wingdings" panose="05000000000000000000" pitchFamily="2" charset="2"/>
              <a:buChar char="ü"/>
            </a:pPr>
            <a:r>
              <a:rPr lang="en-US" sz="4400" dirty="0"/>
              <a:t> </a:t>
            </a:r>
          </a:p>
        </p:txBody>
      </p:sp>
    </p:spTree>
    <p:extLst>
      <p:ext uri="{BB962C8B-B14F-4D97-AF65-F5344CB8AC3E}">
        <p14:creationId xmlns:p14="http://schemas.microsoft.com/office/powerpoint/2010/main" val="3789554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Scenario Planning Process</a:t>
            </a:r>
            <a:endParaRPr lang="en-US" dirty="0"/>
          </a:p>
        </p:txBody>
      </p:sp>
      <p:sp>
        <p:nvSpPr>
          <p:cNvPr id="3" name="Content Placeholder 2"/>
          <p:cNvSpPr>
            <a:spLocks noGrp="1"/>
          </p:cNvSpPr>
          <p:nvPr>
            <p:ph idx="1"/>
          </p:nvPr>
        </p:nvSpPr>
        <p:spPr>
          <a:xfrm>
            <a:off x="762000" y="1600200"/>
            <a:ext cx="7543800" cy="3886200"/>
          </a:xfrm>
        </p:spPr>
        <p:txBody>
          <a:bodyPr>
            <a:normAutofit fontScale="77500" lnSpcReduction="20000"/>
          </a:bodyPr>
          <a:lstStyle/>
          <a:p>
            <a:r>
              <a:rPr lang="en-US" dirty="0" smtClean="0"/>
              <a:t>Scenario Planning Process (</a:t>
            </a:r>
            <a:r>
              <a:rPr lang="en-US" i="1" dirty="0" smtClean="0"/>
              <a:t>Automated Futures</a:t>
            </a:r>
            <a:r>
              <a:rPr lang="en-US" dirty="0" smtClean="0"/>
              <a:t>)</a:t>
            </a:r>
          </a:p>
          <a:p>
            <a:pPr lvl="1"/>
            <a:r>
              <a:rPr lang="en-US" dirty="0" smtClean="0"/>
              <a:t>Develop Alternative Scenarios </a:t>
            </a:r>
          </a:p>
          <a:p>
            <a:pPr lvl="2"/>
            <a:r>
              <a:rPr lang="en-US" i="1" dirty="0" smtClean="0"/>
              <a:t>AV/CV - Use Cases</a:t>
            </a:r>
          </a:p>
          <a:p>
            <a:pPr lvl="1"/>
            <a:r>
              <a:rPr lang="en-US" dirty="0" smtClean="0"/>
              <a:t>Determine Fundamental </a:t>
            </a:r>
            <a:r>
              <a:rPr lang="en-US" dirty="0"/>
              <a:t>I</a:t>
            </a:r>
            <a:r>
              <a:rPr lang="en-US" dirty="0" smtClean="0"/>
              <a:t>mpacts from all Scenarios</a:t>
            </a:r>
          </a:p>
          <a:p>
            <a:pPr lvl="2"/>
            <a:r>
              <a:rPr lang="en-US" i="1" dirty="0" smtClean="0"/>
              <a:t>Requires acceptance of risk in initial years</a:t>
            </a:r>
          </a:p>
          <a:p>
            <a:pPr lvl="2"/>
            <a:r>
              <a:rPr lang="en-US" i="1" dirty="0" smtClean="0"/>
              <a:t>Better confidence as deployment occurs</a:t>
            </a:r>
          </a:p>
          <a:p>
            <a:pPr lvl="1"/>
            <a:r>
              <a:rPr lang="en-US" dirty="0" smtClean="0"/>
              <a:t>Assess both Likelihood and Magnitude of Impacts</a:t>
            </a:r>
          </a:p>
          <a:p>
            <a:pPr lvl="2"/>
            <a:r>
              <a:rPr lang="en-US" i="1" dirty="0"/>
              <a:t>Better confidence as deployment occurs</a:t>
            </a:r>
            <a:endParaRPr lang="en-US" dirty="0" smtClean="0"/>
          </a:p>
          <a:p>
            <a:pPr lvl="1"/>
            <a:r>
              <a:rPr lang="en-US" dirty="0" smtClean="0"/>
              <a:t>Consolidate Plans to Address </a:t>
            </a:r>
            <a:r>
              <a:rPr lang="en-US" dirty="0"/>
              <a:t>M</a:t>
            </a:r>
            <a:r>
              <a:rPr lang="en-US" dirty="0" smtClean="0"/>
              <a:t>ost Likely and Impactful Items</a:t>
            </a:r>
          </a:p>
          <a:p>
            <a:pPr lvl="2"/>
            <a:r>
              <a:rPr lang="en-US" i="1" dirty="0" smtClean="0"/>
              <a:t>Don’t throw away the less likely/impactful</a:t>
            </a:r>
          </a:p>
          <a:p>
            <a:pPr lvl="1"/>
            <a:r>
              <a:rPr lang="en-US" dirty="0" smtClean="0"/>
              <a:t>Re-assess Less </a:t>
            </a:r>
            <a:r>
              <a:rPr lang="en-US" dirty="0"/>
              <a:t>L</a:t>
            </a:r>
            <a:r>
              <a:rPr lang="en-US" dirty="0" smtClean="0"/>
              <a:t>ikely and Impactful </a:t>
            </a:r>
            <a:r>
              <a:rPr lang="en-US" dirty="0"/>
              <a:t>I</a:t>
            </a:r>
            <a:r>
              <a:rPr lang="en-US" dirty="0" smtClean="0"/>
              <a:t>tems </a:t>
            </a:r>
            <a:r>
              <a:rPr lang="en-US" dirty="0"/>
              <a:t>P</a:t>
            </a:r>
            <a:r>
              <a:rPr lang="en-US" dirty="0" smtClean="0"/>
              <a:t>eriodically</a:t>
            </a:r>
            <a:endParaRPr lang="en-US" dirty="0"/>
          </a:p>
        </p:txBody>
      </p:sp>
    </p:spTree>
    <p:extLst>
      <p:ext uri="{BB962C8B-B14F-4D97-AF65-F5344CB8AC3E}">
        <p14:creationId xmlns:p14="http://schemas.microsoft.com/office/powerpoint/2010/main" val="1562377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FHWA Scenario Planning Guidebooks:</a:t>
            </a:r>
            <a:endParaRPr lang="en-US" dirty="0"/>
          </a:p>
        </p:txBody>
      </p:sp>
      <p:sp>
        <p:nvSpPr>
          <p:cNvPr id="3" name="Content Placeholder 2"/>
          <p:cNvSpPr>
            <a:spLocks noGrp="1"/>
          </p:cNvSpPr>
          <p:nvPr>
            <p:ph idx="1"/>
          </p:nvPr>
        </p:nvSpPr>
        <p:spPr>
          <a:xfrm>
            <a:off x="476250" y="1371600"/>
            <a:ext cx="8229600" cy="2133600"/>
          </a:xfrm>
        </p:spPr>
        <p:txBody>
          <a:bodyPr>
            <a:normAutofit fontScale="70000" lnSpcReduction="20000"/>
          </a:bodyPr>
          <a:lstStyle/>
          <a:p>
            <a:pPr marL="68580" indent="0">
              <a:buNone/>
            </a:pPr>
            <a:r>
              <a:rPr lang="en-US" dirty="0" smtClean="0"/>
              <a:t>“The </a:t>
            </a:r>
            <a:r>
              <a:rPr lang="en-US" dirty="0"/>
              <a:t>ultimate outcome is a shared future vision that provides a framework for transportation priorities, goals, recommendations, and investments. Through comparing scenarios and discussing their possible outcomes, the technique helps participants to identify and challenge assumptions about the future, discuss tradeoffs, and make better decisions</a:t>
            </a:r>
            <a:r>
              <a:rPr lang="en-US" dirty="0" smtClean="0"/>
              <a:t>.”</a:t>
            </a:r>
            <a:endParaRPr lang="en-US" dirty="0"/>
          </a:p>
        </p:txBody>
      </p:sp>
      <p:sp>
        <p:nvSpPr>
          <p:cNvPr id="4" name="Rectangle 3"/>
          <p:cNvSpPr/>
          <p:nvPr/>
        </p:nvSpPr>
        <p:spPr>
          <a:xfrm>
            <a:off x="742950" y="3124200"/>
            <a:ext cx="7696200" cy="338554"/>
          </a:xfrm>
          <a:prstGeom prst="rect">
            <a:avLst/>
          </a:prstGeom>
        </p:spPr>
        <p:txBody>
          <a:bodyPr wrap="square">
            <a:spAutoFit/>
          </a:bodyPr>
          <a:lstStyle/>
          <a:p>
            <a:r>
              <a:rPr lang="en-US" sz="1600" dirty="0">
                <a:solidFill>
                  <a:schemeClr val="bg1"/>
                </a:solidFill>
              </a:rPr>
              <a:t>http://www.fhwa.dot.gov/planning/scenario_and_visualization/scenario_planning/</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3462754"/>
            <a:ext cx="5848350" cy="292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426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PBPP: Performance Based Planning Process (FHWA)</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372838" cy="456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315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altLang="en-US" sz="2400" b="1" dirty="0">
                <a:latin typeface="Arial" pitchFamily="34" charset="0"/>
                <a:ea typeface="Times New Roman" pitchFamily="18" charset="0"/>
                <a:cs typeface="Arial" pitchFamily="34" charset="0"/>
              </a:rPr>
              <a:t>A Framework for Integrating Performance Based </a:t>
            </a:r>
            <a:r>
              <a:rPr lang="en-US" altLang="en-US" sz="2400" b="1" dirty="0" smtClean="0">
                <a:latin typeface="Arial" pitchFamily="34" charset="0"/>
                <a:ea typeface="Times New Roman" pitchFamily="18" charset="0"/>
                <a:cs typeface="Arial" pitchFamily="34" charset="0"/>
              </a:rPr>
              <a:t>Planning </a:t>
            </a:r>
            <a:r>
              <a:rPr lang="en-US" altLang="en-US" sz="2400" b="1" dirty="0">
                <a:latin typeface="Arial" pitchFamily="34" charset="0"/>
                <a:ea typeface="Times New Roman" pitchFamily="18" charset="0"/>
                <a:cs typeface="Arial" pitchFamily="34" charset="0"/>
              </a:rPr>
              <a:t>and Programming with Scenario Planning </a:t>
            </a:r>
            <a:r>
              <a:rPr lang="en-US" altLang="en-US" sz="400" dirty="0">
                <a:latin typeface="Arial" pitchFamily="34" charset="0"/>
                <a:cs typeface="Arial" pitchFamily="34" charset="0"/>
              </a:rPr>
              <a:t/>
            </a:r>
            <a:br>
              <a:rPr lang="en-US" altLang="en-US" sz="400" dirty="0">
                <a:latin typeface="Arial" pitchFamily="34" charset="0"/>
                <a:cs typeface="Arial" pitchFamily="34" charset="0"/>
              </a:rPr>
            </a:br>
            <a:endParaRPr lang="en-US" sz="24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7" descr="Title: Figure 1: Applications of Scenario Planning to Performance-Based Planning and Programming - Description: This graphic connects the six step scenario planning process to the four stages of performance based planning and programming. Scenario planning is an iterative process, and the six scenario planning steps can be used for sceanio planning exercises to inform one or more of the performance based planning and programming phases. For the strategic directon phase of PBPP: 1) vision scenarios inform value based goals and measureable objectives; and 2) senario indicators boraden perforamnce metrics. For the analysis phase of PBPP: 1) scenario tools and exercises enrich trend and strategy analyses; and 2) goals inform priorities. For the programming phase of PBPP: 1) investment scneairos allow exploration of innovative fudning strategies; and 2) vision, goals, and indicators inform allocation criteria. Finally, for the implementation and evlauation phase of PBPP: 1) scenario indicators inform outcome-based reporting metrics; and 2) expanded stakeholder engagement fosters new partnership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22560"/>
            <a:ext cx="5764631" cy="4080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95300" y="5562600"/>
            <a:ext cx="8153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“Supporting Performance-Based Planning and Programming through Scenario Planning”  </a:t>
            </a:r>
            <a:r>
              <a:rPr kumimoji="0" lang="en-US" altLang="en-US" sz="1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FHWA, June 2016, Hannah Twaddell (ICF), Alanna </a:t>
            </a:r>
            <a:r>
              <a:rPr kumimoji="0" lang="en-US" altLang="en-US" sz="10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McKeeman</a:t>
            </a:r>
            <a:r>
              <a:rPr kumimoji="0" lang="en-US" altLang="en-US" sz="1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(ICF), Michael Grant (ICF), Jessica </a:t>
            </a:r>
            <a:r>
              <a:rPr kumimoji="0" lang="en-US" altLang="en-US" sz="10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Klion</a:t>
            </a:r>
            <a:r>
              <a:rPr kumimoji="0" lang="en-US" altLang="en-US" sz="1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(ICF), Uri </a:t>
            </a:r>
            <a:r>
              <a:rPr kumimoji="0" lang="en-US" altLang="en-US" sz="10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Avin</a:t>
            </a:r>
            <a:r>
              <a:rPr kumimoji="0" lang="en-US" altLang="en-US" sz="1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Kate Ange (Renaissance), Mike Callahan (Renaissance), Online at </a:t>
            </a:r>
            <a:r>
              <a:rPr kumimoji="0" lang="en-US" altLang="en-US" sz="1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hlinkClick r:id="rId3"/>
              </a:rPr>
              <a:t>http://www.fhwa.dot.gov/planning/scenario_and_visualization/scenario_planning/scenario_planning_guidebook/index.cfm</a:t>
            </a:r>
            <a:r>
              <a:rPr kumimoji="0" lang="en-US" altLang="en-US" sz="1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 Accessed July 2016.</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163972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672629"/>
            <a:ext cx="4572000" cy="5078313"/>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r>
              <a:rPr lang="en-US" dirty="0"/>
              <a:t>There seems little question that vehicle automation is technologically feasible; however, a tremendous amount of effort in both research and development will be required before a satisfactory automatic system is in operation. This effort must involve not only vehicle-control studies, but also an intensive investigation of the present driver-vehicle complex, since the knowledge gained will be necessary for the proper specification and introduction of the control system components. Further, the need exists for intensive overall system studies so that optimum strategies can be chosen for headway spacing control, merging and lane changing, and the interfacing of automated highways with other modes of future transportation.</a:t>
            </a:r>
          </a:p>
        </p:txBody>
      </p:sp>
      <p:sp>
        <p:nvSpPr>
          <p:cNvPr id="5" name="Rectangle 4"/>
          <p:cNvSpPr/>
          <p:nvPr/>
        </p:nvSpPr>
        <p:spPr>
          <a:xfrm>
            <a:off x="2304861" y="533400"/>
            <a:ext cx="4572000" cy="156966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r>
              <a:rPr lang="en-US" sz="2400" dirty="0"/>
              <a:t>July 1969, </a:t>
            </a:r>
            <a:r>
              <a:rPr lang="en-US" sz="2400" i="1" dirty="0"/>
              <a:t>IEEE Spectrum</a:t>
            </a:r>
            <a:r>
              <a:rPr lang="en-US" sz="2400" dirty="0"/>
              <a:t> </a:t>
            </a:r>
            <a:endParaRPr lang="en-US" sz="2400" dirty="0" smtClean="0"/>
          </a:p>
          <a:p>
            <a:r>
              <a:rPr lang="en-US" sz="2400" dirty="0" smtClean="0">
                <a:hlinkClick r:id="rId2"/>
              </a:rPr>
              <a:t>The </a:t>
            </a:r>
            <a:r>
              <a:rPr lang="en-US" sz="2400" dirty="0">
                <a:hlinkClick r:id="rId2"/>
              </a:rPr>
              <a:t>Electronic Highway</a:t>
            </a:r>
            <a:r>
              <a:rPr lang="en-US" sz="2400" dirty="0"/>
              <a:t>, by Robert E. Fenton and Karl W. Olson, </a:t>
            </a:r>
            <a:r>
              <a:rPr lang="en-US" sz="2400" dirty="0" smtClean="0"/>
              <a:t>Ohio </a:t>
            </a:r>
            <a:r>
              <a:rPr lang="en-US" sz="2400" dirty="0"/>
              <a:t>State University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955" y="2103060"/>
            <a:ext cx="4753811" cy="3758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64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Scenario-Integrated PBPP</a:t>
            </a:r>
            <a:endParaRPr lang="en-US" dirty="0"/>
          </a:p>
        </p:txBody>
      </p:sp>
      <p:grpSp>
        <p:nvGrpSpPr>
          <p:cNvPr id="5" name="Group 4"/>
          <p:cNvGrpSpPr/>
          <p:nvPr/>
        </p:nvGrpSpPr>
        <p:grpSpPr>
          <a:xfrm>
            <a:off x="1447800" y="2214379"/>
            <a:ext cx="2351639" cy="3218996"/>
            <a:chOff x="2285998" y="1153984"/>
            <a:chExt cx="2351639" cy="3218996"/>
          </a:xfrm>
        </p:grpSpPr>
        <p:sp>
          <p:nvSpPr>
            <p:cNvPr id="6" name="Rounded Rectangle 5"/>
            <p:cNvSpPr/>
            <p:nvPr/>
          </p:nvSpPr>
          <p:spPr>
            <a:xfrm>
              <a:off x="2286000" y="1430983"/>
              <a:ext cx="2351637" cy="2941997"/>
            </a:xfrm>
            <a:prstGeom prst="roundRect">
              <a:avLst/>
            </a:prstGeom>
            <a:solidFill>
              <a:srgbClr val="F9FCCC"/>
            </a:solidFill>
            <a:ln w="19050" cap="flat" cmpd="sng" algn="ctr">
              <a:solidFill>
                <a:sysClr val="windowText" lastClr="00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 name="TextBox 6"/>
            <p:cNvSpPr txBox="1"/>
            <p:nvPr/>
          </p:nvSpPr>
          <p:spPr>
            <a:xfrm>
              <a:off x="2928418" y="1153984"/>
              <a:ext cx="106680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Calibri"/>
                </a:rPr>
                <a:t>PLANNING</a:t>
              </a:r>
            </a:p>
          </p:txBody>
        </p:sp>
        <p:sp>
          <p:nvSpPr>
            <p:cNvPr id="8" name="TextBox 7"/>
            <p:cNvSpPr txBox="1"/>
            <p:nvPr/>
          </p:nvSpPr>
          <p:spPr>
            <a:xfrm>
              <a:off x="2585518" y="1406151"/>
              <a:ext cx="175260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rPr>
                <a:t>Strategic Direction</a:t>
              </a:r>
            </a:p>
          </p:txBody>
        </p:sp>
        <p:sp>
          <p:nvSpPr>
            <p:cNvPr id="9" name="TextBox 8"/>
            <p:cNvSpPr txBox="1"/>
            <p:nvPr/>
          </p:nvSpPr>
          <p:spPr>
            <a:xfrm>
              <a:off x="2585518" y="2745063"/>
              <a:ext cx="175260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rPr>
                <a:t>Analysis</a:t>
              </a:r>
            </a:p>
          </p:txBody>
        </p:sp>
        <p:sp>
          <p:nvSpPr>
            <p:cNvPr id="10" name="TextBox 9"/>
            <p:cNvSpPr txBox="1"/>
            <p:nvPr/>
          </p:nvSpPr>
          <p:spPr>
            <a:xfrm>
              <a:off x="2285999" y="2897463"/>
              <a:ext cx="2351637"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rgbClr val="4F81BD">
                      <a:lumMod val="75000"/>
                    </a:srgbClr>
                  </a:solidFill>
                  <a:effectLst/>
                  <a:uLnTx/>
                  <a:uFillTx/>
                  <a:latin typeface="Calibri"/>
                </a:rPr>
                <a:t>How are we going to get there?</a:t>
              </a:r>
            </a:p>
          </p:txBody>
        </p:sp>
        <p:sp>
          <p:nvSpPr>
            <p:cNvPr id="11" name="TextBox 10"/>
            <p:cNvSpPr txBox="1"/>
            <p:nvPr/>
          </p:nvSpPr>
          <p:spPr>
            <a:xfrm>
              <a:off x="2285998" y="1544650"/>
              <a:ext cx="2351637"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rgbClr val="4F81BD">
                      <a:lumMod val="75000"/>
                    </a:srgbClr>
                  </a:solidFill>
                  <a:effectLst/>
                  <a:uLnTx/>
                  <a:uFillTx/>
                  <a:latin typeface="Calibri"/>
                </a:rPr>
                <a:t>Where do we want to go?</a:t>
              </a:r>
            </a:p>
          </p:txBody>
        </p:sp>
        <p:sp>
          <p:nvSpPr>
            <p:cNvPr id="12" name="Rounded Rectangle 11"/>
            <p:cNvSpPr/>
            <p:nvPr/>
          </p:nvSpPr>
          <p:spPr>
            <a:xfrm>
              <a:off x="2450705" y="1821649"/>
              <a:ext cx="2133600" cy="886512"/>
            </a:xfrm>
            <a:prstGeom prst="roundRect">
              <a:avLst/>
            </a:prstGeom>
            <a:solidFill>
              <a:srgbClr val="4BACC6">
                <a:lumMod val="40000"/>
                <a:lumOff val="60000"/>
              </a:srgbClr>
            </a:solidFill>
            <a:ln w="63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 name="Rounded Rectangle 12"/>
            <p:cNvSpPr/>
            <p:nvPr/>
          </p:nvSpPr>
          <p:spPr>
            <a:xfrm>
              <a:off x="2395017" y="3131291"/>
              <a:ext cx="2189287" cy="1119091"/>
            </a:xfrm>
            <a:prstGeom prst="roundRect">
              <a:avLst/>
            </a:prstGeom>
            <a:solidFill>
              <a:srgbClr val="4BACC6">
                <a:lumMod val="40000"/>
                <a:lumOff val="60000"/>
              </a:srgbClr>
            </a:solidFill>
            <a:ln w="63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Rounded Rectangle 13"/>
            <p:cNvSpPr/>
            <p:nvPr/>
          </p:nvSpPr>
          <p:spPr>
            <a:xfrm>
              <a:off x="2514600" y="1896824"/>
              <a:ext cx="1905000" cy="296159"/>
            </a:xfrm>
            <a:prstGeom prst="roundRect">
              <a:avLst/>
            </a:prstGeom>
            <a:solidFill>
              <a:srgbClr val="4F81BD">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a:ea typeface="+mn-ea"/>
                  <a:cs typeface="+mn-cs"/>
                </a:rPr>
                <a:t>Goals and Objectives</a:t>
              </a:r>
            </a:p>
          </p:txBody>
        </p:sp>
        <p:sp>
          <p:nvSpPr>
            <p:cNvPr id="15" name="Rounded Rectangle 14"/>
            <p:cNvSpPr/>
            <p:nvPr/>
          </p:nvSpPr>
          <p:spPr>
            <a:xfrm>
              <a:off x="2514600" y="3159229"/>
              <a:ext cx="1981200" cy="296159"/>
            </a:xfrm>
            <a:prstGeom prst="roundRect">
              <a:avLst/>
            </a:prstGeom>
            <a:solidFill>
              <a:srgbClr val="4F81BD">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a:ea typeface="+mn-ea"/>
                  <a:cs typeface="+mn-cs"/>
                </a:rPr>
                <a:t>Identify Trends and Targets</a:t>
              </a:r>
            </a:p>
          </p:txBody>
        </p:sp>
        <p:sp>
          <p:nvSpPr>
            <p:cNvPr id="16" name="Rounded Rectangle 15"/>
            <p:cNvSpPr/>
            <p:nvPr/>
          </p:nvSpPr>
          <p:spPr>
            <a:xfrm>
              <a:off x="2510496" y="2273503"/>
              <a:ext cx="1909104" cy="296159"/>
            </a:xfrm>
            <a:prstGeom prst="roundRect">
              <a:avLst/>
            </a:prstGeom>
            <a:solidFill>
              <a:srgbClr val="4F81BD">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ea typeface="+mn-ea"/>
                  <a:cs typeface="+mn-cs"/>
                </a:rPr>
                <a:t>Performance Measurement</a:t>
              </a:r>
            </a:p>
          </p:txBody>
        </p:sp>
        <p:sp>
          <p:nvSpPr>
            <p:cNvPr id="17" name="Rounded Rectangle 16"/>
            <p:cNvSpPr/>
            <p:nvPr/>
          </p:nvSpPr>
          <p:spPr>
            <a:xfrm>
              <a:off x="2514600" y="3542756"/>
              <a:ext cx="1981200" cy="296159"/>
            </a:xfrm>
            <a:prstGeom prst="roundRect">
              <a:avLst/>
            </a:prstGeom>
            <a:solidFill>
              <a:srgbClr val="4F81BD">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ea typeface="+mn-ea"/>
                  <a:cs typeface="+mn-cs"/>
                </a:rPr>
                <a:t>Identify Strategies and Analyze Alternatives</a:t>
              </a:r>
            </a:p>
          </p:txBody>
        </p:sp>
        <p:sp>
          <p:nvSpPr>
            <p:cNvPr id="18" name="Rounded Rectangle 17"/>
            <p:cNvSpPr/>
            <p:nvPr/>
          </p:nvSpPr>
          <p:spPr>
            <a:xfrm>
              <a:off x="2514600" y="3897169"/>
              <a:ext cx="1981200" cy="296159"/>
            </a:xfrm>
            <a:prstGeom prst="roundRect">
              <a:avLst/>
            </a:prstGeom>
            <a:solidFill>
              <a:srgbClr val="4F81BD">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ea typeface="+mn-ea"/>
                  <a:cs typeface="+mn-cs"/>
                </a:rPr>
                <a:t>Develop Investment Priorities</a:t>
              </a:r>
            </a:p>
          </p:txBody>
        </p:sp>
        <p:sp>
          <p:nvSpPr>
            <p:cNvPr id="19" name="Down Arrow 18"/>
            <p:cNvSpPr/>
            <p:nvPr/>
          </p:nvSpPr>
          <p:spPr>
            <a:xfrm>
              <a:off x="3367726" y="2632010"/>
              <a:ext cx="152400" cy="156918"/>
            </a:xfrm>
            <a:prstGeom prst="downArrow">
              <a:avLst/>
            </a:prstGeom>
            <a:solidFill>
              <a:srgbClr val="4BACC6">
                <a:lumMod val="40000"/>
                <a:lumOff val="6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68" name="Group 67"/>
          <p:cNvGrpSpPr/>
          <p:nvPr/>
        </p:nvGrpSpPr>
        <p:grpSpPr>
          <a:xfrm>
            <a:off x="5273855" y="1873856"/>
            <a:ext cx="2351639" cy="4140201"/>
            <a:chOff x="5573374" y="1803399"/>
            <a:chExt cx="2351639" cy="4140201"/>
          </a:xfrm>
        </p:grpSpPr>
        <p:sp>
          <p:nvSpPr>
            <p:cNvPr id="23" name="Rounded Rectangle 22"/>
            <p:cNvSpPr/>
            <p:nvPr/>
          </p:nvSpPr>
          <p:spPr>
            <a:xfrm>
              <a:off x="5573376" y="2080398"/>
              <a:ext cx="2351637" cy="3863202"/>
            </a:xfrm>
            <a:prstGeom prst="roundRect">
              <a:avLst/>
            </a:prstGeom>
            <a:solidFill>
              <a:srgbClr val="F9FCCC"/>
            </a:solidFill>
            <a:ln w="19050" cap="flat" cmpd="sng" algn="ctr">
              <a:solidFill>
                <a:sysClr val="windowText" lastClr="00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4" name="TextBox 23"/>
            <p:cNvSpPr txBox="1"/>
            <p:nvPr/>
          </p:nvSpPr>
          <p:spPr>
            <a:xfrm>
              <a:off x="6215794" y="1803399"/>
              <a:ext cx="106680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Calibri"/>
                </a:rPr>
                <a:t>PLANNING</a:t>
              </a:r>
            </a:p>
          </p:txBody>
        </p:sp>
        <p:sp>
          <p:nvSpPr>
            <p:cNvPr id="25" name="TextBox 24"/>
            <p:cNvSpPr txBox="1"/>
            <p:nvPr/>
          </p:nvSpPr>
          <p:spPr>
            <a:xfrm>
              <a:off x="5872894" y="2055566"/>
              <a:ext cx="175260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rPr>
                <a:t>Strategic Direction</a:t>
              </a:r>
            </a:p>
          </p:txBody>
        </p:sp>
        <p:sp>
          <p:nvSpPr>
            <p:cNvPr id="26" name="TextBox 25"/>
            <p:cNvSpPr txBox="1"/>
            <p:nvPr/>
          </p:nvSpPr>
          <p:spPr>
            <a:xfrm>
              <a:off x="5872894" y="3394478"/>
              <a:ext cx="175260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rPr>
                <a:t>Analysis</a:t>
              </a:r>
            </a:p>
          </p:txBody>
        </p:sp>
        <p:sp>
          <p:nvSpPr>
            <p:cNvPr id="27" name="TextBox 26"/>
            <p:cNvSpPr txBox="1"/>
            <p:nvPr/>
          </p:nvSpPr>
          <p:spPr>
            <a:xfrm>
              <a:off x="5573375" y="3546878"/>
              <a:ext cx="2351637"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rgbClr val="4F81BD">
                      <a:lumMod val="75000"/>
                    </a:srgbClr>
                  </a:solidFill>
                  <a:effectLst/>
                  <a:uLnTx/>
                  <a:uFillTx/>
                  <a:latin typeface="Calibri"/>
                </a:rPr>
                <a:t>How are we going to get there?</a:t>
              </a:r>
            </a:p>
          </p:txBody>
        </p:sp>
        <p:sp>
          <p:nvSpPr>
            <p:cNvPr id="28" name="TextBox 27"/>
            <p:cNvSpPr txBox="1"/>
            <p:nvPr/>
          </p:nvSpPr>
          <p:spPr>
            <a:xfrm>
              <a:off x="5573374" y="2194065"/>
              <a:ext cx="2351637"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rgbClr val="4F81BD">
                      <a:lumMod val="75000"/>
                    </a:srgbClr>
                  </a:solidFill>
                  <a:effectLst/>
                  <a:uLnTx/>
                  <a:uFillTx/>
                  <a:latin typeface="Calibri"/>
                </a:rPr>
                <a:t>Where do we want to go?</a:t>
              </a:r>
            </a:p>
          </p:txBody>
        </p:sp>
        <p:sp>
          <p:nvSpPr>
            <p:cNvPr id="29" name="Rounded Rectangle 28"/>
            <p:cNvSpPr/>
            <p:nvPr/>
          </p:nvSpPr>
          <p:spPr>
            <a:xfrm>
              <a:off x="5738081" y="2471064"/>
              <a:ext cx="2133600" cy="886512"/>
            </a:xfrm>
            <a:prstGeom prst="roundRect">
              <a:avLst/>
            </a:prstGeom>
            <a:solidFill>
              <a:srgbClr val="4BACC6">
                <a:lumMod val="40000"/>
                <a:lumOff val="60000"/>
              </a:srgbClr>
            </a:solidFill>
            <a:ln w="63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0" name="Rounded Rectangle 29"/>
            <p:cNvSpPr/>
            <p:nvPr/>
          </p:nvSpPr>
          <p:spPr>
            <a:xfrm>
              <a:off x="5682393" y="3780706"/>
              <a:ext cx="2189287" cy="2086694"/>
            </a:xfrm>
            <a:prstGeom prst="roundRect">
              <a:avLst/>
            </a:prstGeom>
            <a:solidFill>
              <a:srgbClr val="4BACC6">
                <a:lumMod val="40000"/>
                <a:lumOff val="60000"/>
              </a:srgbClr>
            </a:solidFill>
            <a:ln w="63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1" name="Rounded Rectangle 30"/>
            <p:cNvSpPr/>
            <p:nvPr/>
          </p:nvSpPr>
          <p:spPr>
            <a:xfrm>
              <a:off x="5801976" y="2546239"/>
              <a:ext cx="1905000" cy="296159"/>
            </a:xfrm>
            <a:prstGeom prst="roundRect">
              <a:avLst/>
            </a:prstGeom>
            <a:solidFill>
              <a:srgbClr val="4F81BD">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a:ea typeface="+mn-ea"/>
                  <a:cs typeface="+mn-cs"/>
                </a:rPr>
                <a:t>Goals and Objectives</a:t>
              </a:r>
            </a:p>
          </p:txBody>
        </p:sp>
        <p:sp>
          <p:nvSpPr>
            <p:cNvPr id="32" name="Rounded Rectangle 31"/>
            <p:cNvSpPr/>
            <p:nvPr/>
          </p:nvSpPr>
          <p:spPr>
            <a:xfrm>
              <a:off x="5824536" y="3916144"/>
              <a:ext cx="1905000" cy="296159"/>
            </a:xfrm>
            <a:prstGeom prst="roundRect">
              <a:avLst/>
            </a:prstGeom>
            <a:solidFill>
              <a:srgbClr val="4F81BD">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a:ea typeface="+mn-ea"/>
                  <a:cs typeface="+mn-cs"/>
                </a:rPr>
                <a:t>Scenario Development</a:t>
              </a:r>
            </a:p>
          </p:txBody>
        </p:sp>
        <p:sp>
          <p:nvSpPr>
            <p:cNvPr id="33" name="Rounded Rectangle 32"/>
            <p:cNvSpPr/>
            <p:nvPr/>
          </p:nvSpPr>
          <p:spPr>
            <a:xfrm>
              <a:off x="5797872" y="2922918"/>
              <a:ext cx="1909104" cy="296159"/>
            </a:xfrm>
            <a:prstGeom prst="roundRect">
              <a:avLst/>
            </a:prstGeom>
            <a:solidFill>
              <a:srgbClr val="4F81BD">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ea typeface="+mn-ea"/>
                  <a:cs typeface="+mn-cs"/>
                </a:rPr>
                <a:t>Performance Measurement</a:t>
              </a:r>
            </a:p>
          </p:txBody>
        </p:sp>
        <p:sp>
          <p:nvSpPr>
            <p:cNvPr id="35" name="Rounded Rectangle 34"/>
            <p:cNvSpPr/>
            <p:nvPr/>
          </p:nvSpPr>
          <p:spPr>
            <a:xfrm>
              <a:off x="5824536" y="5430842"/>
              <a:ext cx="1932845" cy="296159"/>
            </a:xfrm>
            <a:prstGeom prst="roundRect">
              <a:avLst/>
            </a:prstGeom>
            <a:solidFill>
              <a:srgbClr val="4F81BD">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a:ea typeface="+mn-ea"/>
                  <a:cs typeface="+mn-cs"/>
                </a:rPr>
                <a:t>Prioritize Actions</a:t>
              </a:r>
            </a:p>
          </p:txBody>
        </p:sp>
        <p:sp>
          <p:nvSpPr>
            <p:cNvPr id="22" name="Down Arrow 21"/>
            <p:cNvSpPr/>
            <p:nvPr/>
          </p:nvSpPr>
          <p:spPr>
            <a:xfrm>
              <a:off x="6652481" y="3278460"/>
              <a:ext cx="152400" cy="156918"/>
            </a:xfrm>
            <a:prstGeom prst="downArrow">
              <a:avLst/>
            </a:prstGeom>
            <a:solidFill>
              <a:srgbClr val="4BACC6">
                <a:lumMod val="40000"/>
                <a:lumOff val="60000"/>
              </a:srgbClr>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Rounded Rectangle 37"/>
            <p:cNvSpPr/>
            <p:nvPr/>
          </p:nvSpPr>
          <p:spPr>
            <a:xfrm>
              <a:off x="5801976" y="4364909"/>
              <a:ext cx="1908510" cy="240383"/>
            </a:xfrm>
            <a:prstGeom prst="roundRect">
              <a:avLst/>
            </a:prstGeom>
            <a:solidFill>
              <a:srgbClr val="4F81BD">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kern="0" dirty="0">
                  <a:solidFill>
                    <a:prstClr val="white"/>
                  </a:solidFill>
                  <a:latin typeface="Calibri"/>
                </a:rPr>
                <a:t>Multiple Scenario Analysis</a:t>
              </a:r>
            </a:p>
          </p:txBody>
        </p:sp>
        <p:sp>
          <p:nvSpPr>
            <p:cNvPr id="39" name="Rounded Rectangle 38"/>
            <p:cNvSpPr/>
            <p:nvPr/>
          </p:nvSpPr>
          <p:spPr>
            <a:xfrm>
              <a:off x="5824536" y="4703636"/>
              <a:ext cx="1905000" cy="240383"/>
            </a:xfrm>
            <a:prstGeom prst="roundRect">
              <a:avLst/>
            </a:prstGeom>
            <a:solidFill>
              <a:srgbClr val="4F81BD">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kern="0" dirty="0">
                  <a:solidFill>
                    <a:prstClr val="white"/>
                  </a:solidFill>
                  <a:latin typeface="Calibri"/>
                </a:rPr>
                <a:t>Scenario Consolidation</a:t>
              </a:r>
            </a:p>
          </p:txBody>
        </p:sp>
        <p:sp>
          <p:nvSpPr>
            <p:cNvPr id="42" name="Rounded Rectangle 41"/>
            <p:cNvSpPr/>
            <p:nvPr/>
          </p:nvSpPr>
          <p:spPr>
            <a:xfrm>
              <a:off x="5824536" y="5030200"/>
              <a:ext cx="1905000" cy="313218"/>
            </a:xfrm>
            <a:prstGeom prst="roundRect">
              <a:avLst/>
            </a:prstGeom>
            <a:solidFill>
              <a:srgbClr val="4F81BD">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kern="0" dirty="0">
                  <a:solidFill>
                    <a:prstClr val="white"/>
                  </a:solidFill>
                  <a:latin typeface="Calibri"/>
                </a:rPr>
                <a:t>Assess Magnitude and Likelihood</a:t>
              </a:r>
            </a:p>
          </p:txBody>
        </p:sp>
      </p:grpSp>
      <p:cxnSp>
        <p:nvCxnSpPr>
          <p:cNvPr id="70" name="Straight Connector 69"/>
          <p:cNvCxnSpPr/>
          <p:nvPr/>
        </p:nvCxnSpPr>
        <p:spPr>
          <a:xfrm flipV="1">
            <a:off x="3962400" y="3894334"/>
            <a:ext cx="1143000" cy="340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886200" y="5257267"/>
            <a:ext cx="1219200" cy="5401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463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Use Concepts</a:t>
            </a:r>
            <a:endParaRPr lang="en-US" dirty="0"/>
          </a:p>
        </p:txBody>
      </p:sp>
      <p:sp>
        <p:nvSpPr>
          <p:cNvPr id="3" name="Text Placeholder 2"/>
          <p:cNvSpPr>
            <a:spLocks noGrp="1"/>
          </p:cNvSpPr>
          <p:nvPr>
            <p:ph type="body" sz="quarter" idx="13"/>
          </p:nvPr>
        </p:nvSpPr>
        <p:spPr/>
        <p:txBody>
          <a:bodyPr>
            <a:normAutofit fontScale="92500" lnSpcReduction="10000"/>
          </a:bodyPr>
          <a:lstStyle/>
          <a:p>
            <a:r>
              <a:rPr lang="en-US" dirty="0" smtClean="0"/>
              <a:t>Help to Imagine</a:t>
            </a:r>
          </a:p>
          <a:p>
            <a:pPr lvl="1"/>
            <a:r>
              <a:rPr lang="en-US" dirty="0" smtClean="0"/>
              <a:t>Operational Characteristics</a:t>
            </a:r>
          </a:p>
          <a:p>
            <a:pPr lvl="1"/>
            <a:r>
              <a:rPr lang="en-US" dirty="0" smtClean="0"/>
              <a:t>Use Patterns by Various Population Segments</a:t>
            </a:r>
          </a:p>
          <a:p>
            <a:pPr lvl="1"/>
            <a:r>
              <a:rPr lang="en-US" dirty="0" smtClean="0"/>
              <a:t>Critical Hurdles and Gaps</a:t>
            </a:r>
          </a:p>
          <a:p>
            <a:r>
              <a:rPr lang="en-US" dirty="0" smtClean="0"/>
              <a:t>CAVs, SAVs, Delivery, Freight</a:t>
            </a:r>
          </a:p>
          <a:p>
            <a:r>
              <a:rPr lang="en-US" dirty="0" smtClean="0"/>
              <a:t>Some ideas</a:t>
            </a:r>
          </a:p>
          <a:p>
            <a:pPr lvl="1"/>
            <a:r>
              <a:rPr lang="en-US" dirty="0" smtClean="0"/>
              <a:t>City Center</a:t>
            </a:r>
          </a:p>
          <a:p>
            <a:pPr lvl="1"/>
            <a:r>
              <a:rPr lang="en-US" dirty="0" smtClean="0"/>
              <a:t>Exclusive Lanes</a:t>
            </a:r>
          </a:p>
          <a:p>
            <a:pPr lvl="1"/>
            <a:r>
              <a:rPr lang="en-US" dirty="0" smtClean="0"/>
              <a:t>Smart Corridors</a:t>
            </a:r>
            <a:endParaRPr lang="en-US" dirty="0"/>
          </a:p>
        </p:txBody>
      </p:sp>
    </p:spTree>
    <p:extLst>
      <p:ext uri="{BB962C8B-B14F-4D97-AF65-F5344CB8AC3E}">
        <p14:creationId xmlns:p14="http://schemas.microsoft.com/office/powerpoint/2010/main" val="1781484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2234697"/>
            <a:ext cx="3429000" cy="2514600"/>
          </a:xfrm>
          <a:prstGeom prst="rect">
            <a:avLst/>
          </a:prstGeom>
          <a:solidFill>
            <a:schemeClr val="bg2">
              <a:lumMod val="9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n>
                <a:solidFill>
                  <a:schemeClr val="tx2"/>
                </a:solidFill>
              </a:ln>
              <a:solidFill>
                <a:schemeClr val="bg1"/>
              </a:solidFill>
            </a:endParaRPr>
          </a:p>
        </p:txBody>
      </p:sp>
      <p:sp>
        <p:nvSpPr>
          <p:cNvPr id="5" name="Freeform 4"/>
          <p:cNvSpPr/>
          <p:nvPr/>
        </p:nvSpPr>
        <p:spPr>
          <a:xfrm>
            <a:off x="1385181" y="1068309"/>
            <a:ext cx="1281819" cy="1452924"/>
          </a:xfrm>
          <a:custGeom>
            <a:avLst/>
            <a:gdLst>
              <a:gd name="connsiteX0" fmla="*/ 0 w 1502875"/>
              <a:gd name="connsiteY0" fmla="*/ 0 h 1436563"/>
              <a:gd name="connsiteX1" fmla="*/ 235390 w 1502875"/>
              <a:gd name="connsiteY1" fmla="*/ 262550 h 1436563"/>
              <a:gd name="connsiteX2" fmla="*/ 226337 w 1502875"/>
              <a:gd name="connsiteY2" fmla="*/ 606582 h 1436563"/>
              <a:gd name="connsiteX3" fmla="*/ 298765 w 1502875"/>
              <a:gd name="connsiteY3" fmla="*/ 968721 h 1436563"/>
              <a:gd name="connsiteX4" fmla="*/ 579422 w 1502875"/>
              <a:gd name="connsiteY4" fmla="*/ 1086416 h 1436563"/>
              <a:gd name="connsiteX5" fmla="*/ 869133 w 1502875"/>
              <a:gd name="connsiteY5" fmla="*/ 1113576 h 1436563"/>
              <a:gd name="connsiteX6" fmla="*/ 914400 w 1502875"/>
              <a:gd name="connsiteY6" fmla="*/ 1394234 h 1436563"/>
              <a:gd name="connsiteX7" fmla="*/ 1502875 w 1502875"/>
              <a:gd name="connsiteY7" fmla="*/ 1430447 h 143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875" h="1436563">
                <a:moveTo>
                  <a:pt x="0" y="0"/>
                </a:moveTo>
                <a:cubicBezTo>
                  <a:pt x="98833" y="80726"/>
                  <a:pt x="197667" y="161453"/>
                  <a:pt x="235390" y="262550"/>
                </a:cubicBezTo>
                <a:cubicBezTo>
                  <a:pt x="273113" y="363647"/>
                  <a:pt x="215775" y="488887"/>
                  <a:pt x="226337" y="606582"/>
                </a:cubicBezTo>
                <a:cubicBezTo>
                  <a:pt x="236899" y="724277"/>
                  <a:pt x="239918" y="888749"/>
                  <a:pt x="298765" y="968721"/>
                </a:cubicBezTo>
                <a:cubicBezTo>
                  <a:pt x="357613" y="1048693"/>
                  <a:pt x="484361" y="1062274"/>
                  <a:pt x="579422" y="1086416"/>
                </a:cubicBezTo>
                <a:cubicBezTo>
                  <a:pt x="674483" y="1110558"/>
                  <a:pt x="813303" y="1062273"/>
                  <a:pt x="869133" y="1113576"/>
                </a:cubicBezTo>
                <a:cubicBezTo>
                  <a:pt x="924963" y="1164879"/>
                  <a:pt x="808776" y="1341422"/>
                  <a:pt x="914400" y="1394234"/>
                </a:cubicBezTo>
                <a:cubicBezTo>
                  <a:pt x="1020024" y="1447046"/>
                  <a:pt x="1261449" y="1438746"/>
                  <a:pt x="1502875" y="1430447"/>
                </a:cubicBezTo>
              </a:path>
            </a:pathLst>
          </a:custGeom>
          <a:noFill/>
          <a:ln w="12700">
            <a:solidFill>
              <a:schemeClr val="bg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7" name="Straight Connector 6"/>
          <p:cNvCxnSpPr/>
          <p:nvPr/>
        </p:nvCxnSpPr>
        <p:spPr>
          <a:xfrm flipH="1">
            <a:off x="4593502" y="457200"/>
            <a:ext cx="16598" cy="6172200"/>
          </a:xfrm>
          <a:prstGeom prst="line">
            <a:avLst/>
          </a:prstGeom>
          <a:ln w="38100">
            <a:solidFill>
              <a:schemeClr val="accent6">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4288702" y="783879"/>
            <a:ext cx="609600" cy="306309"/>
          </a:xfrm>
          <a:prstGeom prst="round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TC</a:t>
            </a:r>
            <a:endParaRPr lang="en-US" dirty="0">
              <a:solidFill>
                <a:schemeClr val="bg1"/>
              </a:solidFill>
            </a:endParaRPr>
          </a:p>
        </p:txBody>
      </p:sp>
      <p:sp>
        <p:nvSpPr>
          <p:cNvPr id="10" name="Rounded Rectangle 9"/>
          <p:cNvSpPr/>
          <p:nvPr/>
        </p:nvSpPr>
        <p:spPr>
          <a:xfrm>
            <a:off x="4305300" y="5413218"/>
            <a:ext cx="609600" cy="306309"/>
          </a:xfrm>
          <a:prstGeom prst="round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TC</a:t>
            </a:r>
            <a:endParaRPr lang="en-US" dirty="0">
              <a:solidFill>
                <a:schemeClr val="bg1"/>
              </a:solidFill>
            </a:endParaRPr>
          </a:p>
        </p:txBody>
      </p:sp>
      <p:sp>
        <p:nvSpPr>
          <p:cNvPr id="15" name="Freeform 14"/>
          <p:cNvSpPr/>
          <p:nvPr/>
        </p:nvSpPr>
        <p:spPr>
          <a:xfrm>
            <a:off x="4896793" y="307064"/>
            <a:ext cx="1352550" cy="479833"/>
          </a:xfrm>
          <a:custGeom>
            <a:avLst/>
            <a:gdLst>
              <a:gd name="connsiteX0" fmla="*/ 0 w 1321806"/>
              <a:gd name="connsiteY0" fmla="*/ 353086 h 353086"/>
              <a:gd name="connsiteX1" fmla="*/ 896294 w 1321806"/>
              <a:gd name="connsiteY1" fmla="*/ 244444 h 353086"/>
              <a:gd name="connsiteX2" fmla="*/ 1149791 w 1321806"/>
              <a:gd name="connsiteY2" fmla="*/ 63375 h 353086"/>
              <a:gd name="connsiteX3" fmla="*/ 1321806 w 1321806"/>
              <a:gd name="connsiteY3" fmla="*/ 0 h 353086"/>
            </a:gdLst>
            <a:ahLst/>
            <a:cxnLst>
              <a:cxn ang="0">
                <a:pos x="connsiteX0" y="connsiteY0"/>
              </a:cxn>
              <a:cxn ang="0">
                <a:pos x="connsiteX1" y="connsiteY1"/>
              </a:cxn>
              <a:cxn ang="0">
                <a:pos x="connsiteX2" y="connsiteY2"/>
              </a:cxn>
              <a:cxn ang="0">
                <a:pos x="connsiteX3" y="connsiteY3"/>
              </a:cxn>
            </a:cxnLst>
            <a:rect l="l" t="t" r="r" b="b"/>
            <a:pathLst>
              <a:path w="1321806" h="353086">
                <a:moveTo>
                  <a:pt x="0" y="353086"/>
                </a:moveTo>
                <a:cubicBezTo>
                  <a:pt x="352331" y="322907"/>
                  <a:pt x="704662" y="292729"/>
                  <a:pt x="896294" y="244444"/>
                </a:cubicBezTo>
                <a:cubicBezTo>
                  <a:pt x="1087926" y="196159"/>
                  <a:pt x="1078872" y="104116"/>
                  <a:pt x="1149791" y="63375"/>
                </a:cubicBezTo>
                <a:cubicBezTo>
                  <a:pt x="1220710" y="22634"/>
                  <a:pt x="1271258" y="11317"/>
                  <a:pt x="1321806" y="0"/>
                </a:cubicBezTo>
              </a:path>
            </a:pathLst>
          </a:custGeom>
          <a:ln w="381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31" name="Freeform 30"/>
          <p:cNvSpPr/>
          <p:nvPr/>
        </p:nvSpPr>
        <p:spPr>
          <a:xfrm>
            <a:off x="2994056" y="5566373"/>
            <a:ext cx="1321806" cy="353086"/>
          </a:xfrm>
          <a:custGeom>
            <a:avLst/>
            <a:gdLst>
              <a:gd name="connsiteX0" fmla="*/ 0 w 1321806"/>
              <a:gd name="connsiteY0" fmla="*/ 353086 h 353086"/>
              <a:gd name="connsiteX1" fmla="*/ 896294 w 1321806"/>
              <a:gd name="connsiteY1" fmla="*/ 244444 h 353086"/>
              <a:gd name="connsiteX2" fmla="*/ 1149791 w 1321806"/>
              <a:gd name="connsiteY2" fmla="*/ 63375 h 353086"/>
              <a:gd name="connsiteX3" fmla="*/ 1321806 w 1321806"/>
              <a:gd name="connsiteY3" fmla="*/ 0 h 353086"/>
            </a:gdLst>
            <a:ahLst/>
            <a:cxnLst>
              <a:cxn ang="0">
                <a:pos x="connsiteX0" y="connsiteY0"/>
              </a:cxn>
              <a:cxn ang="0">
                <a:pos x="connsiteX1" y="connsiteY1"/>
              </a:cxn>
              <a:cxn ang="0">
                <a:pos x="connsiteX2" y="connsiteY2"/>
              </a:cxn>
              <a:cxn ang="0">
                <a:pos x="connsiteX3" y="connsiteY3"/>
              </a:cxn>
            </a:cxnLst>
            <a:rect l="l" t="t" r="r" b="b"/>
            <a:pathLst>
              <a:path w="1321806" h="353086">
                <a:moveTo>
                  <a:pt x="0" y="353086"/>
                </a:moveTo>
                <a:cubicBezTo>
                  <a:pt x="352331" y="322907"/>
                  <a:pt x="704662" y="292729"/>
                  <a:pt x="896294" y="244444"/>
                </a:cubicBezTo>
                <a:cubicBezTo>
                  <a:pt x="1087926" y="196159"/>
                  <a:pt x="1078872" y="104116"/>
                  <a:pt x="1149791" y="63375"/>
                </a:cubicBezTo>
                <a:cubicBezTo>
                  <a:pt x="1220710" y="22634"/>
                  <a:pt x="1271258" y="11317"/>
                  <a:pt x="1321806" y="0"/>
                </a:cubicBezTo>
              </a:path>
            </a:pathLst>
          </a:custGeom>
          <a:ln w="381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32" name="Elbow Connector 31"/>
          <p:cNvCxnSpPr>
            <a:stCxn id="11" idx="3"/>
          </p:cNvCxnSpPr>
          <p:nvPr/>
        </p:nvCxnSpPr>
        <p:spPr>
          <a:xfrm>
            <a:off x="4896793" y="3400708"/>
            <a:ext cx="589607" cy="561692"/>
          </a:xfrm>
          <a:prstGeom prst="bentConnector3">
            <a:avLst>
              <a:gd name="adj1" fmla="val 50000"/>
            </a:avLst>
          </a:prstGeom>
          <a:ln w="12700">
            <a:solidFill>
              <a:schemeClr val="bg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34"/>
          <p:cNvCxnSpPr>
            <a:endCxn id="1026" idx="1"/>
          </p:cNvCxnSpPr>
          <p:nvPr/>
        </p:nvCxnSpPr>
        <p:spPr>
          <a:xfrm>
            <a:off x="5791200" y="3810000"/>
            <a:ext cx="1420054" cy="636972"/>
          </a:xfrm>
          <a:prstGeom prst="bentConnector3">
            <a:avLst>
              <a:gd name="adj1" fmla="val 50000"/>
            </a:avLst>
          </a:prstGeom>
          <a:ln w="12700">
            <a:solidFill>
              <a:schemeClr val="bg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0" idx="3"/>
          </p:cNvCxnSpPr>
          <p:nvPr/>
        </p:nvCxnSpPr>
        <p:spPr>
          <a:xfrm flipV="1">
            <a:off x="4914900" y="4636128"/>
            <a:ext cx="2301258" cy="930245"/>
          </a:xfrm>
          <a:prstGeom prst="bentConnector3">
            <a:avLst>
              <a:gd name="adj1" fmla="val 50000"/>
            </a:avLst>
          </a:prstGeom>
          <a:ln w="12700">
            <a:solidFill>
              <a:schemeClr val="bg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1158089" y="2840068"/>
            <a:ext cx="1502875" cy="1436563"/>
          </a:xfrm>
          <a:custGeom>
            <a:avLst/>
            <a:gdLst>
              <a:gd name="connsiteX0" fmla="*/ 0 w 1502875"/>
              <a:gd name="connsiteY0" fmla="*/ 0 h 1436563"/>
              <a:gd name="connsiteX1" fmla="*/ 235390 w 1502875"/>
              <a:gd name="connsiteY1" fmla="*/ 262550 h 1436563"/>
              <a:gd name="connsiteX2" fmla="*/ 226337 w 1502875"/>
              <a:gd name="connsiteY2" fmla="*/ 606582 h 1436563"/>
              <a:gd name="connsiteX3" fmla="*/ 298765 w 1502875"/>
              <a:gd name="connsiteY3" fmla="*/ 968721 h 1436563"/>
              <a:gd name="connsiteX4" fmla="*/ 579422 w 1502875"/>
              <a:gd name="connsiteY4" fmla="*/ 1086416 h 1436563"/>
              <a:gd name="connsiteX5" fmla="*/ 869133 w 1502875"/>
              <a:gd name="connsiteY5" fmla="*/ 1113576 h 1436563"/>
              <a:gd name="connsiteX6" fmla="*/ 914400 w 1502875"/>
              <a:gd name="connsiteY6" fmla="*/ 1394234 h 1436563"/>
              <a:gd name="connsiteX7" fmla="*/ 1502875 w 1502875"/>
              <a:gd name="connsiteY7" fmla="*/ 1430447 h 143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875" h="1436563">
                <a:moveTo>
                  <a:pt x="0" y="0"/>
                </a:moveTo>
                <a:cubicBezTo>
                  <a:pt x="98833" y="80726"/>
                  <a:pt x="197667" y="161453"/>
                  <a:pt x="235390" y="262550"/>
                </a:cubicBezTo>
                <a:cubicBezTo>
                  <a:pt x="273113" y="363647"/>
                  <a:pt x="215775" y="488887"/>
                  <a:pt x="226337" y="606582"/>
                </a:cubicBezTo>
                <a:cubicBezTo>
                  <a:pt x="236899" y="724277"/>
                  <a:pt x="239918" y="888749"/>
                  <a:pt x="298765" y="968721"/>
                </a:cubicBezTo>
                <a:cubicBezTo>
                  <a:pt x="357613" y="1048693"/>
                  <a:pt x="484361" y="1062274"/>
                  <a:pt x="579422" y="1086416"/>
                </a:cubicBezTo>
                <a:cubicBezTo>
                  <a:pt x="674483" y="1110558"/>
                  <a:pt x="813303" y="1062273"/>
                  <a:pt x="869133" y="1113576"/>
                </a:cubicBezTo>
                <a:cubicBezTo>
                  <a:pt x="924963" y="1164879"/>
                  <a:pt x="808776" y="1341422"/>
                  <a:pt x="914400" y="1394234"/>
                </a:cubicBezTo>
                <a:cubicBezTo>
                  <a:pt x="1020024" y="1447046"/>
                  <a:pt x="1261449" y="1438746"/>
                  <a:pt x="1502875" y="1430447"/>
                </a:cubicBezTo>
              </a:path>
            </a:pathLst>
          </a:custGeom>
          <a:noFill/>
          <a:ln w="12700">
            <a:solidFill>
              <a:schemeClr val="bg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46" name="Elbow Connector 45"/>
          <p:cNvCxnSpPr/>
          <p:nvPr/>
        </p:nvCxnSpPr>
        <p:spPr>
          <a:xfrm flipV="1">
            <a:off x="3145324" y="3810000"/>
            <a:ext cx="817076" cy="466632"/>
          </a:xfrm>
          <a:prstGeom prst="bentConnector3">
            <a:avLst>
              <a:gd name="adj1" fmla="val 50000"/>
            </a:avLst>
          </a:prstGeom>
          <a:ln w="12700">
            <a:solidFill>
              <a:schemeClr val="bg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a:off x="3059429" y="2521233"/>
            <a:ext cx="1055371" cy="450567"/>
          </a:xfrm>
          <a:prstGeom prst="bentConnector3">
            <a:avLst>
              <a:gd name="adj1" fmla="val 50000"/>
            </a:avLst>
          </a:prstGeom>
          <a:ln w="12700">
            <a:solidFill>
              <a:schemeClr val="bg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flipV="1">
            <a:off x="5427552" y="2679031"/>
            <a:ext cx="1509666" cy="292769"/>
          </a:xfrm>
          <a:prstGeom prst="bentConnector3">
            <a:avLst>
              <a:gd name="adj1" fmla="val 50000"/>
            </a:avLst>
          </a:prstGeom>
          <a:ln w="12700">
            <a:solidFill>
              <a:schemeClr val="bg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7353300" y="2521233"/>
            <a:ext cx="457176" cy="461665"/>
          </a:xfrm>
          <a:prstGeom prst="rect">
            <a:avLst/>
          </a:prstGeom>
          <a:ln>
            <a:solidFill>
              <a:schemeClr val="bg1"/>
            </a:solidFill>
          </a:ln>
        </p:spPr>
        <p:txBody>
          <a:bodyPr wrap="none">
            <a:spAutoFit/>
          </a:bodyPr>
          <a:lstStyle/>
          <a:p>
            <a:pPr algn="ctr"/>
            <a:r>
              <a:rPr lang="en-US" sz="1200" b="1" dirty="0" smtClean="0">
                <a:solidFill>
                  <a:schemeClr val="bg1"/>
                </a:solidFill>
              </a:rPr>
              <a:t>PNR</a:t>
            </a:r>
          </a:p>
          <a:p>
            <a:pPr algn="ctr"/>
            <a:r>
              <a:rPr lang="en-US" sz="1200" b="1" dirty="0" smtClean="0">
                <a:solidFill>
                  <a:schemeClr val="bg1"/>
                </a:solidFill>
              </a:rPr>
              <a:t>KNR</a:t>
            </a:r>
            <a:endParaRPr lang="en-US" sz="1200" b="1" dirty="0">
              <a:solidFill>
                <a:schemeClr val="bg1"/>
              </a:solidFill>
            </a:endParaRPr>
          </a:p>
        </p:txBody>
      </p:sp>
      <p:cxnSp>
        <p:nvCxnSpPr>
          <p:cNvPr id="59" name="Elbow Connector 58"/>
          <p:cNvCxnSpPr/>
          <p:nvPr/>
        </p:nvCxnSpPr>
        <p:spPr>
          <a:xfrm>
            <a:off x="3145324" y="3352800"/>
            <a:ext cx="740876" cy="139197"/>
          </a:xfrm>
          <a:prstGeom prst="bentConnector3">
            <a:avLst>
              <a:gd name="adj1" fmla="val 50000"/>
            </a:avLst>
          </a:prstGeom>
          <a:ln w="12700">
            <a:solidFill>
              <a:schemeClr val="bg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6" name="Picture 2" descr="C:\Program Files (x86)\Microsoft Office\MEDIA\CAGCAT10\j0185604.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211254" y="4247584"/>
            <a:ext cx="398380" cy="3987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64" name="Picture 2" descr="C:\Program Files (x86)\Microsoft Office\MEDIA\CAGCAT10\j0185604.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79380" y="2479643"/>
            <a:ext cx="398380" cy="3987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65" name="Picture 2" descr="C:\Program Files (x86)\Microsoft Office\MEDIA\CAGCAT10\j0185604.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86801" y="754696"/>
            <a:ext cx="398380" cy="3987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66" name="Picture 2" descr="C:\Program Files (x86)\Microsoft Office\MEDIA\CAGCAT10\j0185604.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394418" y="298341"/>
            <a:ext cx="398380" cy="3987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67" name="Elbow Connector 66"/>
          <p:cNvCxnSpPr>
            <a:stCxn id="9" idx="3"/>
          </p:cNvCxnSpPr>
          <p:nvPr/>
        </p:nvCxnSpPr>
        <p:spPr>
          <a:xfrm flipV="1">
            <a:off x="4898302" y="754697"/>
            <a:ext cx="3747380" cy="182337"/>
          </a:xfrm>
          <a:prstGeom prst="bentConnector3">
            <a:avLst>
              <a:gd name="adj1" fmla="val 50000"/>
            </a:avLst>
          </a:prstGeom>
          <a:ln>
            <a:solidFill>
              <a:schemeClr val="bg1"/>
            </a:solidFill>
            <a:prstDash val="sysDash"/>
            <a:headEnd type="triangle"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76" name="Elbow Connector 75"/>
          <p:cNvCxnSpPr/>
          <p:nvPr/>
        </p:nvCxnSpPr>
        <p:spPr>
          <a:xfrm rot="16200000" flipH="1">
            <a:off x="2689777" y="3188094"/>
            <a:ext cx="4259747" cy="190500"/>
          </a:xfrm>
          <a:prstGeom prst="bentConnector3">
            <a:avLst>
              <a:gd name="adj1" fmla="val 50000"/>
            </a:avLst>
          </a:prstGeom>
          <a:ln>
            <a:solidFill>
              <a:schemeClr val="bg1"/>
            </a:solidFill>
            <a:prstDash val="sysDash"/>
            <a:headEnd type="triangl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11" name="Rounded Rectangle 10"/>
          <p:cNvSpPr/>
          <p:nvPr/>
        </p:nvSpPr>
        <p:spPr>
          <a:xfrm>
            <a:off x="4287193" y="3247553"/>
            <a:ext cx="609600" cy="306309"/>
          </a:xfrm>
          <a:prstGeom prst="round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TC</a:t>
            </a:r>
            <a:endParaRPr lang="en-US" dirty="0">
              <a:solidFill>
                <a:schemeClr val="bg1"/>
              </a:solidFill>
            </a:endParaRPr>
          </a:p>
        </p:txBody>
      </p:sp>
      <p:pic>
        <p:nvPicPr>
          <p:cNvPr id="1028" name="Picture 4" descr="C:\Users\t-williams\AppData\Local\Microsoft\Windows\Temporary Internet Files\Content.IE5\L6V63JOQ\120px-SymbolParkingGarag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4562" y="4043316"/>
            <a:ext cx="389637" cy="38963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85" name="Picture 4" descr="C:\Users\t-williams\AppData\Local\Microsoft\Windows\Temporary Internet Files\Content.IE5\L6V63JOQ\120px-SymbolParkingGarag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3663" y="2450431"/>
            <a:ext cx="389637" cy="38963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C:\Users\t-williams\AppData\Local\Microsoft\Windows\Temporary Internet Files\Content.IE5\8BNVIM34\768px-Diamond_road_sign_junction_crossroads.svg[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94798" y="2342690"/>
            <a:ext cx="357086" cy="35708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92" name="Picture 4" descr="C:\Users\t-williams\AppData\Local\Microsoft\Windows\Temporary Internet Files\Content.IE5\L6V63JOQ\120px-SymbolParkingGarag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7174" y="5742916"/>
            <a:ext cx="389637" cy="38963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4936024" y="2234697"/>
            <a:ext cx="1403118" cy="369332"/>
          </a:xfrm>
          <a:prstGeom prst="rect">
            <a:avLst/>
          </a:prstGeom>
          <a:noFill/>
          <a:ln>
            <a:solidFill>
              <a:schemeClr val="bg1"/>
            </a:solidFill>
          </a:ln>
        </p:spPr>
        <p:txBody>
          <a:bodyPr wrap="square" rtlCol="0">
            <a:spAutoFit/>
          </a:bodyPr>
          <a:lstStyle/>
          <a:p>
            <a:pPr algn="ctr"/>
            <a:r>
              <a:rPr lang="en-US" b="1" dirty="0" smtClean="0"/>
              <a:t>City Center</a:t>
            </a:r>
            <a:endParaRPr lang="en-US" b="1" dirty="0"/>
          </a:p>
        </p:txBody>
      </p:sp>
      <p:sp>
        <p:nvSpPr>
          <p:cNvPr id="89" name="Rectangle 88"/>
          <p:cNvSpPr/>
          <p:nvPr/>
        </p:nvSpPr>
        <p:spPr>
          <a:xfrm>
            <a:off x="1649616" y="1567680"/>
            <a:ext cx="376474" cy="227091"/>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smtClean="0">
                <a:solidFill>
                  <a:schemeClr val="bg1"/>
                </a:solidFill>
              </a:rPr>
              <a:t>1</a:t>
            </a:r>
            <a:endParaRPr lang="en-US" sz="1100" b="1" dirty="0">
              <a:solidFill>
                <a:schemeClr val="bg1"/>
              </a:solidFill>
            </a:endParaRPr>
          </a:p>
        </p:txBody>
      </p:sp>
      <p:sp>
        <p:nvSpPr>
          <p:cNvPr id="96" name="Rectangle 95"/>
          <p:cNvSpPr/>
          <p:nvPr/>
        </p:nvSpPr>
        <p:spPr>
          <a:xfrm>
            <a:off x="986801" y="3671894"/>
            <a:ext cx="376474" cy="227091"/>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bg1"/>
                </a:solidFill>
              </a:rPr>
              <a:t>2</a:t>
            </a:r>
          </a:p>
        </p:txBody>
      </p:sp>
      <p:sp>
        <p:nvSpPr>
          <p:cNvPr id="97" name="Rectangle 96"/>
          <p:cNvSpPr/>
          <p:nvPr/>
        </p:nvSpPr>
        <p:spPr>
          <a:xfrm>
            <a:off x="6395518" y="976642"/>
            <a:ext cx="376474" cy="227091"/>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smtClean="0">
                <a:solidFill>
                  <a:schemeClr val="bg1"/>
                </a:solidFill>
              </a:rPr>
              <a:t>3</a:t>
            </a:r>
            <a:endParaRPr lang="en-US" sz="1100" b="1" dirty="0">
              <a:solidFill>
                <a:schemeClr val="bg1"/>
              </a:solidFill>
            </a:endParaRPr>
          </a:p>
        </p:txBody>
      </p:sp>
      <p:sp>
        <p:nvSpPr>
          <p:cNvPr id="98" name="Rectangle 97"/>
          <p:cNvSpPr/>
          <p:nvPr/>
        </p:nvSpPr>
        <p:spPr>
          <a:xfrm>
            <a:off x="7604561" y="1620189"/>
            <a:ext cx="376474" cy="227091"/>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bg1"/>
                </a:solidFill>
              </a:rPr>
              <a:t>4</a:t>
            </a:r>
          </a:p>
        </p:txBody>
      </p:sp>
      <p:sp>
        <p:nvSpPr>
          <p:cNvPr id="99" name="Rectangle 98"/>
          <p:cNvSpPr/>
          <p:nvPr/>
        </p:nvSpPr>
        <p:spPr>
          <a:xfrm>
            <a:off x="6720717" y="4175337"/>
            <a:ext cx="376474" cy="227091"/>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smtClean="0">
                <a:solidFill>
                  <a:schemeClr val="bg1"/>
                </a:solidFill>
              </a:rPr>
              <a:t>5</a:t>
            </a:r>
            <a:endParaRPr lang="en-US" sz="1100" b="1" dirty="0">
              <a:solidFill>
                <a:schemeClr val="bg1"/>
              </a:solidFill>
            </a:endParaRPr>
          </a:p>
        </p:txBody>
      </p:sp>
      <p:sp>
        <p:nvSpPr>
          <p:cNvPr id="100" name="Rectangle 99"/>
          <p:cNvSpPr/>
          <p:nvPr/>
        </p:nvSpPr>
        <p:spPr>
          <a:xfrm>
            <a:off x="6096867" y="5205169"/>
            <a:ext cx="376474" cy="227091"/>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bg1"/>
                </a:solidFill>
              </a:rPr>
              <a:t>6</a:t>
            </a:r>
          </a:p>
        </p:txBody>
      </p:sp>
      <p:sp>
        <p:nvSpPr>
          <p:cNvPr id="101" name="Rectangle 100"/>
          <p:cNvSpPr/>
          <p:nvPr/>
        </p:nvSpPr>
        <p:spPr>
          <a:xfrm>
            <a:off x="3330529" y="433435"/>
            <a:ext cx="376474" cy="227091"/>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smtClean="0">
                <a:solidFill>
                  <a:schemeClr val="bg1"/>
                </a:solidFill>
              </a:rPr>
              <a:t>7</a:t>
            </a:r>
            <a:endParaRPr lang="en-US" sz="1100" b="1" dirty="0">
              <a:solidFill>
                <a:schemeClr val="bg1"/>
              </a:solidFill>
            </a:endParaRPr>
          </a:p>
        </p:txBody>
      </p:sp>
      <p:sp>
        <p:nvSpPr>
          <p:cNvPr id="102" name="Rectangle 101"/>
          <p:cNvSpPr/>
          <p:nvPr/>
        </p:nvSpPr>
        <p:spPr>
          <a:xfrm>
            <a:off x="3553862" y="3195307"/>
            <a:ext cx="376474" cy="227091"/>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smtClean="0">
                <a:solidFill>
                  <a:schemeClr val="bg1"/>
                </a:solidFill>
              </a:rPr>
              <a:t>8</a:t>
            </a:r>
            <a:endParaRPr lang="en-US" sz="1100" b="1" dirty="0">
              <a:solidFill>
                <a:schemeClr val="bg1"/>
              </a:solidFill>
            </a:endParaRPr>
          </a:p>
        </p:txBody>
      </p:sp>
      <p:sp>
        <p:nvSpPr>
          <p:cNvPr id="103" name="Rectangle 102"/>
          <p:cNvSpPr/>
          <p:nvPr/>
        </p:nvSpPr>
        <p:spPr>
          <a:xfrm>
            <a:off x="5236966" y="3558349"/>
            <a:ext cx="376474" cy="227091"/>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bg1"/>
                </a:solidFill>
              </a:rPr>
              <a:t>9</a:t>
            </a:r>
          </a:p>
        </p:txBody>
      </p:sp>
      <p:sp>
        <p:nvSpPr>
          <p:cNvPr id="104" name="Rectangle 103"/>
          <p:cNvSpPr/>
          <p:nvPr/>
        </p:nvSpPr>
        <p:spPr>
          <a:xfrm>
            <a:off x="3696077" y="4402428"/>
            <a:ext cx="376474" cy="227091"/>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smtClean="0">
                <a:solidFill>
                  <a:schemeClr val="bg1"/>
                </a:solidFill>
              </a:rPr>
              <a:t>10</a:t>
            </a:r>
            <a:endParaRPr lang="en-US" sz="1100" b="1" dirty="0">
              <a:solidFill>
                <a:schemeClr val="bg1"/>
              </a:solidFill>
            </a:endParaRPr>
          </a:p>
        </p:txBody>
      </p:sp>
      <p:cxnSp>
        <p:nvCxnSpPr>
          <p:cNvPr id="105" name="Elbow Connector 104"/>
          <p:cNvCxnSpPr/>
          <p:nvPr/>
        </p:nvCxnSpPr>
        <p:spPr>
          <a:xfrm rot="16200000" flipV="1">
            <a:off x="3772649" y="4304551"/>
            <a:ext cx="1356314" cy="672011"/>
          </a:xfrm>
          <a:prstGeom prst="bentConnector3">
            <a:avLst>
              <a:gd name="adj1" fmla="val 50000"/>
            </a:avLst>
          </a:prstGeom>
          <a:ln w="12700">
            <a:solidFill>
              <a:schemeClr val="bg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Elbow Connector 107"/>
          <p:cNvCxnSpPr/>
          <p:nvPr/>
        </p:nvCxnSpPr>
        <p:spPr>
          <a:xfrm flipV="1">
            <a:off x="4936024" y="660526"/>
            <a:ext cx="2458394" cy="188990"/>
          </a:xfrm>
          <a:prstGeom prst="bentConnector3">
            <a:avLst>
              <a:gd name="adj1" fmla="val 71360"/>
            </a:avLst>
          </a:prstGeom>
          <a:ln w="12700">
            <a:solidFill>
              <a:schemeClr val="bg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105"/>
          <p:cNvSpPr/>
          <p:nvPr/>
        </p:nvSpPr>
        <p:spPr>
          <a:xfrm>
            <a:off x="7206421" y="755021"/>
            <a:ext cx="389436" cy="1818769"/>
          </a:xfrm>
          <a:custGeom>
            <a:avLst/>
            <a:gdLst>
              <a:gd name="connsiteX0" fmla="*/ 335116 w 389436"/>
              <a:gd name="connsiteY0" fmla="*/ 429 h 1786568"/>
              <a:gd name="connsiteX1" fmla="*/ 244581 w 389436"/>
              <a:gd name="connsiteY1" fmla="*/ 244873 h 1786568"/>
              <a:gd name="connsiteX2" fmla="*/ 137 w 389436"/>
              <a:gd name="connsiteY2" fmla="*/ 1494251 h 1786568"/>
              <a:gd name="connsiteX3" fmla="*/ 280795 w 389436"/>
              <a:gd name="connsiteY3" fmla="*/ 1774909 h 1786568"/>
              <a:gd name="connsiteX4" fmla="*/ 326062 w 389436"/>
              <a:gd name="connsiteY4" fmla="*/ 1240754 h 1786568"/>
              <a:gd name="connsiteX5" fmla="*/ 371329 w 389436"/>
              <a:gd name="connsiteY5" fmla="*/ 326354 h 1786568"/>
              <a:gd name="connsiteX6" fmla="*/ 389436 w 389436"/>
              <a:gd name="connsiteY6" fmla="*/ 63804 h 178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436" h="1786568">
                <a:moveTo>
                  <a:pt x="335116" y="429"/>
                </a:moveTo>
                <a:cubicBezTo>
                  <a:pt x="317763" y="-1834"/>
                  <a:pt x="300411" y="-4097"/>
                  <a:pt x="244581" y="244873"/>
                </a:cubicBezTo>
                <a:cubicBezTo>
                  <a:pt x="188751" y="493843"/>
                  <a:pt x="-5899" y="1239245"/>
                  <a:pt x="137" y="1494251"/>
                </a:cubicBezTo>
                <a:cubicBezTo>
                  <a:pt x="6173" y="1749257"/>
                  <a:pt x="226474" y="1817159"/>
                  <a:pt x="280795" y="1774909"/>
                </a:cubicBezTo>
                <a:cubicBezTo>
                  <a:pt x="335116" y="1732660"/>
                  <a:pt x="310973" y="1482180"/>
                  <a:pt x="326062" y="1240754"/>
                </a:cubicBezTo>
                <a:cubicBezTo>
                  <a:pt x="341151" y="999328"/>
                  <a:pt x="360767" y="522512"/>
                  <a:pt x="371329" y="326354"/>
                </a:cubicBezTo>
                <a:cubicBezTo>
                  <a:pt x="381891" y="130196"/>
                  <a:pt x="385663" y="97000"/>
                  <a:pt x="389436" y="63804"/>
                </a:cubicBezTo>
              </a:path>
            </a:pathLst>
          </a:custGeom>
          <a:noFill/>
          <a:ln w="127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solidFill>
                <a:schemeClr val="bg1"/>
              </a:solidFill>
            </a:endParaRPr>
          </a:p>
        </p:txBody>
      </p:sp>
      <p:cxnSp>
        <p:nvCxnSpPr>
          <p:cNvPr id="113" name="Straight Connector 112"/>
          <p:cNvCxnSpPr/>
          <p:nvPr/>
        </p:nvCxnSpPr>
        <p:spPr>
          <a:xfrm>
            <a:off x="622714" y="4672154"/>
            <a:ext cx="576391" cy="0"/>
          </a:xfrm>
          <a:prstGeom prst="line">
            <a:avLst/>
          </a:prstGeom>
          <a:ln w="381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6" name="Freeform 115"/>
          <p:cNvSpPr/>
          <p:nvPr/>
        </p:nvSpPr>
        <p:spPr>
          <a:xfrm flipH="1">
            <a:off x="702221" y="4839841"/>
            <a:ext cx="443324" cy="79972"/>
          </a:xfrm>
          <a:custGeom>
            <a:avLst/>
            <a:gdLst>
              <a:gd name="connsiteX0" fmla="*/ 0 w 1502875"/>
              <a:gd name="connsiteY0" fmla="*/ 0 h 1436563"/>
              <a:gd name="connsiteX1" fmla="*/ 235390 w 1502875"/>
              <a:gd name="connsiteY1" fmla="*/ 262550 h 1436563"/>
              <a:gd name="connsiteX2" fmla="*/ 226337 w 1502875"/>
              <a:gd name="connsiteY2" fmla="*/ 606582 h 1436563"/>
              <a:gd name="connsiteX3" fmla="*/ 298765 w 1502875"/>
              <a:gd name="connsiteY3" fmla="*/ 968721 h 1436563"/>
              <a:gd name="connsiteX4" fmla="*/ 579422 w 1502875"/>
              <a:gd name="connsiteY4" fmla="*/ 1086416 h 1436563"/>
              <a:gd name="connsiteX5" fmla="*/ 869133 w 1502875"/>
              <a:gd name="connsiteY5" fmla="*/ 1113576 h 1436563"/>
              <a:gd name="connsiteX6" fmla="*/ 914400 w 1502875"/>
              <a:gd name="connsiteY6" fmla="*/ 1394234 h 1436563"/>
              <a:gd name="connsiteX7" fmla="*/ 1502875 w 1502875"/>
              <a:gd name="connsiteY7" fmla="*/ 1430447 h 143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875" h="1436563">
                <a:moveTo>
                  <a:pt x="0" y="0"/>
                </a:moveTo>
                <a:cubicBezTo>
                  <a:pt x="98833" y="80726"/>
                  <a:pt x="197667" y="161453"/>
                  <a:pt x="235390" y="262550"/>
                </a:cubicBezTo>
                <a:cubicBezTo>
                  <a:pt x="273113" y="363647"/>
                  <a:pt x="215775" y="488887"/>
                  <a:pt x="226337" y="606582"/>
                </a:cubicBezTo>
                <a:cubicBezTo>
                  <a:pt x="236899" y="724277"/>
                  <a:pt x="239918" y="888749"/>
                  <a:pt x="298765" y="968721"/>
                </a:cubicBezTo>
                <a:cubicBezTo>
                  <a:pt x="357613" y="1048693"/>
                  <a:pt x="484361" y="1062274"/>
                  <a:pt x="579422" y="1086416"/>
                </a:cubicBezTo>
                <a:cubicBezTo>
                  <a:pt x="674483" y="1110558"/>
                  <a:pt x="813303" y="1062273"/>
                  <a:pt x="869133" y="1113576"/>
                </a:cubicBezTo>
                <a:cubicBezTo>
                  <a:pt x="924963" y="1164879"/>
                  <a:pt x="808776" y="1341422"/>
                  <a:pt x="914400" y="1394234"/>
                </a:cubicBezTo>
                <a:cubicBezTo>
                  <a:pt x="1020024" y="1447046"/>
                  <a:pt x="1261449" y="1438746"/>
                  <a:pt x="1502875" y="1430447"/>
                </a:cubicBezTo>
              </a:path>
            </a:pathLst>
          </a:custGeom>
          <a:noFill/>
          <a:ln w="12700">
            <a:solidFill>
              <a:schemeClr val="bg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17" name="Elbow Connector 116"/>
          <p:cNvCxnSpPr/>
          <p:nvPr/>
        </p:nvCxnSpPr>
        <p:spPr>
          <a:xfrm flipV="1">
            <a:off x="702221" y="5056275"/>
            <a:ext cx="443324" cy="16692"/>
          </a:xfrm>
          <a:prstGeom prst="bentConnector3">
            <a:avLst>
              <a:gd name="adj1" fmla="val 50000"/>
            </a:avLst>
          </a:prstGeom>
          <a:ln w="12700">
            <a:solidFill>
              <a:schemeClr val="bg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Elbow Connector 119"/>
          <p:cNvCxnSpPr/>
          <p:nvPr/>
        </p:nvCxnSpPr>
        <p:spPr>
          <a:xfrm flipV="1">
            <a:off x="702221" y="5272899"/>
            <a:ext cx="414718" cy="18275"/>
          </a:xfrm>
          <a:prstGeom prst="bentConnector3">
            <a:avLst>
              <a:gd name="adj1" fmla="val 50000"/>
            </a:avLst>
          </a:prstGeom>
          <a:ln w="12700">
            <a:solidFill>
              <a:schemeClr val="bg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Elbow Connector 122"/>
          <p:cNvCxnSpPr/>
          <p:nvPr/>
        </p:nvCxnSpPr>
        <p:spPr>
          <a:xfrm>
            <a:off x="673467" y="5463949"/>
            <a:ext cx="517407" cy="12700"/>
          </a:xfrm>
          <a:prstGeom prst="bentConnector3">
            <a:avLst>
              <a:gd name="adj1" fmla="val 50000"/>
            </a:avLst>
          </a:prstGeom>
          <a:ln>
            <a:solidFill>
              <a:schemeClr val="bg1"/>
            </a:solidFill>
            <a:prstDash val="sysDash"/>
            <a:headEnd type="triangl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122" name="TextBox 121"/>
          <p:cNvSpPr txBox="1"/>
          <p:nvPr/>
        </p:nvSpPr>
        <p:spPr>
          <a:xfrm>
            <a:off x="1228151" y="4558609"/>
            <a:ext cx="994763" cy="246221"/>
          </a:xfrm>
          <a:prstGeom prst="rect">
            <a:avLst/>
          </a:prstGeom>
          <a:noFill/>
          <a:ln>
            <a:noFill/>
          </a:ln>
        </p:spPr>
        <p:txBody>
          <a:bodyPr wrap="square" rtlCol="0">
            <a:spAutoFit/>
          </a:bodyPr>
          <a:lstStyle/>
          <a:p>
            <a:r>
              <a:rPr lang="en-US" sz="1000" dirty="0" smtClean="0">
                <a:solidFill>
                  <a:schemeClr val="bg1"/>
                </a:solidFill>
              </a:rPr>
              <a:t>Mass Transit</a:t>
            </a:r>
            <a:endParaRPr lang="en-US" sz="1000" dirty="0">
              <a:solidFill>
                <a:schemeClr val="bg1"/>
              </a:solidFill>
            </a:endParaRPr>
          </a:p>
        </p:txBody>
      </p:sp>
      <p:sp>
        <p:nvSpPr>
          <p:cNvPr id="129" name="TextBox 128"/>
          <p:cNvSpPr txBox="1"/>
          <p:nvPr/>
        </p:nvSpPr>
        <p:spPr>
          <a:xfrm>
            <a:off x="1228151" y="4759677"/>
            <a:ext cx="994763" cy="246221"/>
          </a:xfrm>
          <a:prstGeom prst="rect">
            <a:avLst/>
          </a:prstGeom>
          <a:noFill/>
          <a:ln>
            <a:noFill/>
          </a:ln>
        </p:spPr>
        <p:txBody>
          <a:bodyPr wrap="square" rtlCol="0">
            <a:spAutoFit/>
          </a:bodyPr>
          <a:lstStyle/>
          <a:p>
            <a:r>
              <a:rPr lang="en-US" sz="1000" dirty="0" smtClean="0">
                <a:solidFill>
                  <a:schemeClr val="bg1"/>
                </a:solidFill>
              </a:rPr>
              <a:t>Manual Auto</a:t>
            </a:r>
            <a:endParaRPr lang="en-US" sz="1000" dirty="0">
              <a:solidFill>
                <a:schemeClr val="bg1"/>
              </a:solidFill>
            </a:endParaRPr>
          </a:p>
        </p:txBody>
      </p:sp>
      <p:sp>
        <p:nvSpPr>
          <p:cNvPr id="130" name="TextBox 129"/>
          <p:cNvSpPr txBox="1"/>
          <p:nvPr/>
        </p:nvSpPr>
        <p:spPr>
          <a:xfrm>
            <a:off x="1228151" y="4960745"/>
            <a:ext cx="535297" cy="246221"/>
          </a:xfrm>
          <a:prstGeom prst="rect">
            <a:avLst/>
          </a:prstGeom>
          <a:noFill/>
          <a:ln>
            <a:noFill/>
          </a:ln>
        </p:spPr>
        <p:txBody>
          <a:bodyPr wrap="square" rtlCol="0">
            <a:spAutoFit/>
          </a:bodyPr>
          <a:lstStyle/>
          <a:p>
            <a:r>
              <a:rPr lang="en-US" sz="1000" dirty="0" smtClean="0">
                <a:solidFill>
                  <a:schemeClr val="bg1"/>
                </a:solidFill>
              </a:rPr>
              <a:t>SAV</a:t>
            </a:r>
            <a:endParaRPr lang="en-US" sz="1000" dirty="0">
              <a:solidFill>
                <a:schemeClr val="bg1"/>
              </a:solidFill>
            </a:endParaRPr>
          </a:p>
        </p:txBody>
      </p:sp>
      <p:sp>
        <p:nvSpPr>
          <p:cNvPr id="131" name="TextBox 130"/>
          <p:cNvSpPr txBox="1"/>
          <p:nvPr/>
        </p:nvSpPr>
        <p:spPr>
          <a:xfrm>
            <a:off x="1228151" y="5161813"/>
            <a:ext cx="765031" cy="246221"/>
          </a:xfrm>
          <a:prstGeom prst="rect">
            <a:avLst/>
          </a:prstGeom>
          <a:noFill/>
          <a:ln>
            <a:noFill/>
          </a:ln>
        </p:spPr>
        <p:txBody>
          <a:bodyPr wrap="square" rtlCol="0">
            <a:spAutoFit/>
          </a:bodyPr>
          <a:lstStyle/>
          <a:p>
            <a:r>
              <a:rPr lang="en-US" sz="1000" dirty="0" smtClean="0">
                <a:solidFill>
                  <a:schemeClr val="bg1"/>
                </a:solidFill>
              </a:rPr>
              <a:t>Private AV</a:t>
            </a:r>
            <a:endParaRPr lang="en-US" sz="1000" dirty="0">
              <a:solidFill>
                <a:schemeClr val="bg1"/>
              </a:solidFill>
            </a:endParaRPr>
          </a:p>
        </p:txBody>
      </p:sp>
      <p:sp>
        <p:nvSpPr>
          <p:cNvPr id="132" name="TextBox 131"/>
          <p:cNvSpPr txBox="1"/>
          <p:nvPr/>
        </p:nvSpPr>
        <p:spPr>
          <a:xfrm>
            <a:off x="1228151" y="5362882"/>
            <a:ext cx="1161133" cy="246221"/>
          </a:xfrm>
          <a:prstGeom prst="rect">
            <a:avLst/>
          </a:prstGeom>
          <a:noFill/>
          <a:ln>
            <a:noFill/>
          </a:ln>
        </p:spPr>
        <p:txBody>
          <a:bodyPr wrap="square" rtlCol="0">
            <a:spAutoFit/>
          </a:bodyPr>
          <a:lstStyle/>
          <a:p>
            <a:r>
              <a:rPr lang="en-US" sz="1000" dirty="0" smtClean="0">
                <a:solidFill>
                  <a:schemeClr val="bg1"/>
                </a:solidFill>
              </a:rPr>
              <a:t>Smart Corridor</a:t>
            </a:r>
            <a:endParaRPr lang="en-US" sz="1000" dirty="0">
              <a:solidFill>
                <a:schemeClr val="bg1"/>
              </a:solidFill>
            </a:endParaRPr>
          </a:p>
        </p:txBody>
      </p:sp>
      <p:sp>
        <p:nvSpPr>
          <p:cNvPr id="133" name="TextBox 132"/>
          <p:cNvSpPr txBox="1"/>
          <p:nvPr/>
        </p:nvSpPr>
        <p:spPr>
          <a:xfrm>
            <a:off x="2354249" y="2024500"/>
            <a:ext cx="791075" cy="400110"/>
          </a:xfrm>
          <a:prstGeom prst="rect">
            <a:avLst/>
          </a:prstGeom>
          <a:noFill/>
          <a:ln>
            <a:solidFill>
              <a:schemeClr val="bg1"/>
            </a:solidFill>
          </a:ln>
        </p:spPr>
        <p:txBody>
          <a:bodyPr wrap="square" rtlCol="0">
            <a:spAutoFit/>
          </a:bodyPr>
          <a:lstStyle/>
          <a:p>
            <a:r>
              <a:rPr lang="en-US" sz="1000" dirty="0" smtClean="0">
                <a:solidFill>
                  <a:schemeClr val="bg1"/>
                </a:solidFill>
              </a:rPr>
              <a:t>Transition Facility</a:t>
            </a:r>
            <a:endParaRPr lang="en-US" sz="1000" dirty="0">
              <a:solidFill>
                <a:schemeClr val="bg1"/>
              </a:solidFill>
            </a:endParaRPr>
          </a:p>
        </p:txBody>
      </p:sp>
      <p:pic>
        <p:nvPicPr>
          <p:cNvPr id="1031" name="Picture 7" descr="C:\Users\t-williams\AppData\Local\Microsoft\Windows\Temporary Internet Files\Content.IE5\W8B4EDQ6\large-flat-166.6-12649[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3195307"/>
            <a:ext cx="360000" cy="321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125" name="Curved Connector 124"/>
          <p:cNvCxnSpPr>
            <a:endCxn id="9" idx="1"/>
          </p:cNvCxnSpPr>
          <p:nvPr/>
        </p:nvCxnSpPr>
        <p:spPr>
          <a:xfrm>
            <a:off x="2438400" y="783879"/>
            <a:ext cx="1850302" cy="153155"/>
          </a:xfrm>
          <a:prstGeom prst="curvedConnector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38" name="Picture 2" descr="C:\Program Files (x86)\Microsoft Office\MEDIA\CAGCAT10\j0185604.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045275" y="555308"/>
            <a:ext cx="398380" cy="3987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8" name="Elbow Connector 7"/>
          <p:cNvCxnSpPr/>
          <p:nvPr/>
        </p:nvCxnSpPr>
        <p:spPr>
          <a:xfrm>
            <a:off x="5191596" y="3247553"/>
            <a:ext cx="1905595" cy="174845"/>
          </a:xfrm>
          <a:prstGeom prst="bentConnector3">
            <a:avLst/>
          </a:prstGeom>
          <a:ln>
            <a:solidFill>
              <a:schemeClr val="bg1"/>
            </a:solidFill>
            <a:headEnd type="arrow"/>
            <a:tailEnd type="arrow"/>
          </a:ln>
        </p:spPr>
        <p:style>
          <a:lnRef idx="3">
            <a:schemeClr val="accent3"/>
          </a:lnRef>
          <a:fillRef idx="0">
            <a:schemeClr val="accent3"/>
          </a:fillRef>
          <a:effectRef idx="2">
            <a:schemeClr val="accent3"/>
          </a:effectRef>
          <a:fontRef idx="minor">
            <a:schemeClr val="tx1"/>
          </a:fontRef>
        </p:style>
      </p:cxnSp>
      <p:sp>
        <p:nvSpPr>
          <p:cNvPr id="62" name="TextBox 61"/>
          <p:cNvSpPr txBox="1"/>
          <p:nvPr/>
        </p:nvSpPr>
        <p:spPr>
          <a:xfrm>
            <a:off x="6300726" y="3116197"/>
            <a:ext cx="1371471" cy="246221"/>
          </a:xfrm>
          <a:prstGeom prst="rect">
            <a:avLst/>
          </a:prstGeom>
          <a:noFill/>
          <a:ln>
            <a:solidFill>
              <a:schemeClr val="bg1"/>
            </a:solidFill>
          </a:ln>
        </p:spPr>
        <p:txBody>
          <a:bodyPr wrap="square" rtlCol="0">
            <a:spAutoFit/>
          </a:bodyPr>
          <a:lstStyle/>
          <a:p>
            <a:r>
              <a:rPr lang="en-US" sz="1000" dirty="0" smtClean="0">
                <a:solidFill>
                  <a:schemeClr val="bg1"/>
                </a:solidFill>
              </a:rPr>
              <a:t>AV Freight Access</a:t>
            </a:r>
            <a:endParaRPr lang="en-US" sz="1000" dirty="0">
              <a:solidFill>
                <a:schemeClr val="bg1"/>
              </a:solidFill>
            </a:endParaRPr>
          </a:p>
        </p:txBody>
      </p:sp>
    </p:spTree>
    <p:extLst>
      <p:ext uri="{BB962C8B-B14F-4D97-AF65-F5344CB8AC3E}">
        <p14:creationId xmlns:p14="http://schemas.microsoft.com/office/powerpoint/2010/main" val="2989904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City Center Concept</a:t>
            </a:r>
            <a:endParaRPr lang="en-US" dirty="0"/>
          </a:p>
        </p:txBody>
      </p:sp>
      <p:sp>
        <p:nvSpPr>
          <p:cNvPr id="3" name="Text Placeholder 2"/>
          <p:cNvSpPr>
            <a:spLocks noGrp="1"/>
          </p:cNvSpPr>
          <p:nvPr>
            <p:ph type="body" sz="quarter" idx="13"/>
          </p:nvPr>
        </p:nvSpPr>
        <p:spPr/>
        <p:txBody>
          <a:bodyPr>
            <a:normAutofit lnSpcReduction="10000"/>
          </a:bodyPr>
          <a:lstStyle/>
          <a:p>
            <a:r>
              <a:rPr lang="en-US" dirty="0" smtClean="0"/>
              <a:t>100% AV Zone  (AVZ)</a:t>
            </a:r>
          </a:p>
          <a:p>
            <a:r>
              <a:rPr lang="en-US" dirty="0" smtClean="0"/>
              <a:t>Smart Corridors/Automated Freight Delivery</a:t>
            </a:r>
          </a:p>
          <a:p>
            <a:r>
              <a:rPr lang="en-US" dirty="0" smtClean="0"/>
              <a:t>Transit Transfer Centers</a:t>
            </a:r>
          </a:p>
          <a:p>
            <a:r>
              <a:rPr lang="en-US" dirty="0" smtClean="0"/>
              <a:t>Transition Facilities</a:t>
            </a:r>
          </a:p>
          <a:p>
            <a:r>
              <a:rPr lang="en-US" dirty="0" smtClean="0"/>
              <a:t>Automated Parking (perimeter/internal)</a:t>
            </a:r>
          </a:p>
          <a:p>
            <a:r>
              <a:rPr lang="en-US" dirty="0" smtClean="0"/>
              <a:t>Pricing Schema (TNC/Fleet discount?)</a:t>
            </a:r>
          </a:p>
          <a:p>
            <a:r>
              <a:rPr lang="en-US" dirty="0" smtClean="0"/>
              <a:t>Added Safety, Active Transportation, Density, Open Space, Reduced Noise</a:t>
            </a:r>
            <a:endParaRPr lang="en-US" dirty="0"/>
          </a:p>
        </p:txBody>
      </p:sp>
    </p:spTree>
    <p:extLst>
      <p:ext uri="{BB962C8B-B14F-4D97-AF65-F5344CB8AC3E}">
        <p14:creationId xmlns:p14="http://schemas.microsoft.com/office/powerpoint/2010/main" val="409542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 Transition Facility</a:t>
            </a:r>
            <a:endParaRPr lang="en-US" dirty="0"/>
          </a:p>
        </p:txBody>
      </p:sp>
      <p:pic>
        <p:nvPicPr>
          <p:cNvPr id="1026" name="Picture 2" descr="http://www.roadtraffic-technology.com/projects/stateroute125/images/4-toll-plaz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5425243"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57800" y="4724400"/>
            <a:ext cx="1996243"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Guides manually operated vehicles to safe lanes where AV mode is turned on</a:t>
            </a:r>
          </a:p>
          <a:p>
            <a:pPr algn="ctr"/>
            <a:r>
              <a:rPr lang="en-US" sz="1000" dirty="0" smtClean="0">
                <a:solidFill>
                  <a:schemeClr val="bg1"/>
                </a:solidFill>
              </a:rPr>
              <a:t>Guides AV to safe zone where driver can take over</a:t>
            </a:r>
          </a:p>
          <a:p>
            <a:pPr algn="ctr"/>
            <a:r>
              <a:rPr lang="en-US" sz="1000" dirty="0" smtClean="0">
                <a:solidFill>
                  <a:schemeClr val="bg1"/>
                </a:solidFill>
              </a:rPr>
              <a:t>Other AVs can pass directly through facility</a:t>
            </a:r>
            <a:endParaRPr lang="en-US" sz="1000" dirty="0">
              <a:solidFill>
                <a:schemeClr val="bg1"/>
              </a:solidFill>
            </a:endParaRPr>
          </a:p>
        </p:txBody>
      </p:sp>
      <p:sp>
        <p:nvSpPr>
          <p:cNvPr id="6" name="Rectangle 5"/>
          <p:cNvSpPr/>
          <p:nvPr/>
        </p:nvSpPr>
        <p:spPr>
          <a:xfrm>
            <a:off x="5867400" y="4484914"/>
            <a:ext cx="1386643" cy="239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Transition Facility</a:t>
            </a:r>
            <a:endParaRPr lang="en-US" sz="1100" b="1" dirty="0">
              <a:solidFill>
                <a:schemeClr val="tx1"/>
              </a:solidFill>
            </a:endParaRPr>
          </a:p>
        </p:txBody>
      </p:sp>
      <p:sp>
        <p:nvSpPr>
          <p:cNvPr id="5" name="TextBox 4"/>
          <p:cNvSpPr txBox="1"/>
          <p:nvPr/>
        </p:nvSpPr>
        <p:spPr>
          <a:xfrm>
            <a:off x="228600" y="5273346"/>
            <a:ext cx="1495922" cy="369332"/>
          </a:xfrm>
          <a:prstGeom prst="rect">
            <a:avLst/>
          </a:prstGeom>
          <a:noFill/>
        </p:spPr>
        <p:txBody>
          <a:bodyPr wrap="none" rtlCol="0">
            <a:spAutoFit/>
          </a:bodyPr>
          <a:lstStyle/>
          <a:p>
            <a:r>
              <a:rPr lang="en-US" dirty="0" smtClean="0">
                <a:solidFill>
                  <a:schemeClr val="bg1"/>
                </a:solidFill>
              </a:rPr>
              <a:t>Manual mode</a:t>
            </a:r>
            <a:endParaRPr lang="en-US" dirty="0">
              <a:solidFill>
                <a:schemeClr val="bg1"/>
              </a:solidFill>
            </a:endParaRPr>
          </a:p>
        </p:txBody>
      </p:sp>
      <p:sp>
        <p:nvSpPr>
          <p:cNvPr id="8" name="TextBox 7"/>
          <p:cNvSpPr txBox="1"/>
          <p:nvPr/>
        </p:nvSpPr>
        <p:spPr>
          <a:xfrm>
            <a:off x="7313051" y="3124200"/>
            <a:ext cx="1035476" cy="369332"/>
          </a:xfrm>
          <a:prstGeom prst="rect">
            <a:avLst/>
          </a:prstGeom>
          <a:noFill/>
        </p:spPr>
        <p:txBody>
          <a:bodyPr wrap="none" rtlCol="0">
            <a:spAutoFit/>
          </a:bodyPr>
          <a:lstStyle/>
          <a:p>
            <a:r>
              <a:rPr lang="en-US" dirty="0" smtClean="0">
                <a:solidFill>
                  <a:schemeClr val="bg1"/>
                </a:solidFill>
              </a:rPr>
              <a:t>AV mode</a:t>
            </a:r>
            <a:endParaRPr lang="en-US" dirty="0">
              <a:solidFill>
                <a:schemeClr val="bg1"/>
              </a:solidFill>
            </a:endParaRPr>
          </a:p>
        </p:txBody>
      </p:sp>
      <p:sp>
        <p:nvSpPr>
          <p:cNvPr id="9" name="TextBox 8"/>
          <p:cNvSpPr txBox="1"/>
          <p:nvPr/>
        </p:nvSpPr>
        <p:spPr>
          <a:xfrm>
            <a:off x="98468" y="4540125"/>
            <a:ext cx="1756186" cy="369332"/>
          </a:xfrm>
          <a:prstGeom prst="rect">
            <a:avLst/>
          </a:prstGeom>
          <a:noFill/>
        </p:spPr>
        <p:txBody>
          <a:bodyPr wrap="none" rtlCol="0">
            <a:spAutoFit/>
          </a:bodyPr>
          <a:lstStyle/>
          <a:p>
            <a:r>
              <a:rPr lang="en-US" dirty="0" smtClean="0">
                <a:solidFill>
                  <a:schemeClr val="bg1"/>
                </a:solidFill>
              </a:rPr>
              <a:t>Bypass (AV Only)</a:t>
            </a:r>
            <a:endParaRPr lang="en-US" dirty="0">
              <a:solidFill>
                <a:schemeClr val="bg1"/>
              </a:solidFill>
            </a:endParaRPr>
          </a:p>
        </p:txBody>
      </p:sp>
      <p:cxnSp>
        <p:nvCxnSpPr>
          <p:cNvPr id="10" name="Straight Arrow Connector 9"/>
          <p:cNvCxnSpPr>
            <a:stCxn id="5" idx="3"/>
          </p:cNvCxnSpPr>
          <p:nvPr/>
        </p:nvCxnSpPr>
        <p:spPr>
          <a:xfrm flipV="1">
            <a:off x="1724522" y="5295900"/>
            <a:ext cx="485278" cy="16211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flipV="1">
            <a:off x="6768765" y="3412476"/>
            <a:ext cx="485278" cy="16211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flipV="1">
            <a:off x="1724522" y="4747345"/>
            <a:ext cx="485278" cy="16211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04203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i="1" dirty="0" smtClean="0"/>
              <a:t>Making decisions based on past certainty when faced with knowledge of an uncertain future is </a:t>
            </a:r>
            <a:r>
              <a:rPr lang="en-US" b="1" i="1" u="sng" dirty="0" smtClean="0"/>
              <a:t>folly</a:t>
            </a:r>
            <a:r>
              <a:rPr lang="en-US" b="1" i="1" dirty="0" smtClean="0"/>
              <a:t>.</a:t>
            </a:r>
            <a:endParaRPr lang="en-US" b="1" i="1"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586134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pPr marL="0" indent="0">
              <a:buNone/>
            </a:pPr>
            <a:r>
              <a:rPr lang="en-US" dirty="0" smtClean="0"/>
              <a:t>Contact</a:t>
            </a:r>
          </a:p>
          <a:p>
            <a:pPr marL="0" indent="0">
              <a:buNone/>
            </a:pPr>
            <a:endParaRPr lang="en-US" dirty="0"/>
          </a:p>
          <a:p>
            <a:pPr marL="0" indent="0">
              <a:buNone/>
            </a:pPr>
            <a:r>
              <a:rPr lang="en-US" dirty="0" smtClean="0"/>
              <a:t>Tom Williams</a:t>
            </a:r>
          </a:p>
          <a:p>
            <a:pPr marL="0" indent="0">
              <a:buNone/>
            </a:pPr>
            <a:r>
              <a:rPr lang="en-US" dirty="0" smtClean="0"/>
              <a:t>TTI-Austin</a:t>
            </a:r>
          </a:p>
          <a:p>
            <a:pPr marL="0" indent="0">
              <a:buNone/>
            </a:pPr>
            <a:r>
              <a:rPr lang="en-US" dirty="0" smtClean="0"/>
              <a:t>512-407-1124</a:t>
            </a:r>
          </a:p>
          <a:p>
            <a:pPr marL="0" indent="0">
              <a:buNone/>
            </a:pPr>
            <a:r>
              <a:rPr lang="en-US" dirty="0" smtClean="0"/>
              <a:t>t-williams@tti.tamu.edu</a:t>
            </a:r>
            <a:endParaRPr lang="en-US" dirty="0"/>
          </a:p>
        </p:txBody>
      </p:sp>
    </p:spTree>
    <p:extLst>
      <p:ext uri="{BB962C8B-B14F-4D97-AF65-F5344CB8AC3E}">
        <p14:creationId xmlns:p14="http://schemas.microsoft.com/office/powerpoint/2010/main" val="1406664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Transportation Planning is Changed</a:t>
            </a:r>
            <a:endParaRPr lang="en-US" dirty="0"/>
          </a:p>
        </p:txBody>
      </p:sp>
      <p:sp>
        <p:nvSpPr>
          <p:cNvPr id="3" name="Text Placeholder 2"/>
          <p:cNvSpPr>
            <a:spLocks noGrp="1"/>
          </p:cNvSpPr>
          <p:nvPr>
            <p:ph type="body" sz="quarter" idx="13"/>
          </p:nvPr>
        </p:nvSpPr>
        <p:spPr/>
        <p:txBody>
          <a:bodyPr>
            <a:normAutofit fontScale="77500" lnSpcReduction="20000"/>
          </a:bodyPr>
          <a:lstStyle/>
          <a:p>
            <a:pPr>
              <a:buFont typeface="Arial" charset="0"/>
              <a:buChar char="•"/>
            </a:pPr>
            <a:r>
              <a:rPr lang="en-US" dirty="0" smtClean="0"/>
              <a:t>The </a:t>
            </a:r>
            <a:r>
              <a:rPr lang="en-US" dirty="0"/>
              <a:t>landscape of transportation planning is different today from the past several </a:t>
            </a:r>
            <a:r>
              <a:rPr lang="en-US" dirty="0" smtClean="0"/>
              <a:t>decades</a:t>
            </a:r>
          </a:p>
          <a:p>
            <a:pPr>
              <a:buFont typeface="Arial" charset="0"/>
              <a:buChar char="•"/>
            </a:pPr>
            <a:r>
              <a:rPr lang="en-US" dirty="0" smtClean="0"/>
              <a:t>Predictable Changes from </a:t>
            </a:r>
            <a:r>
              <a:rPr lang="en-US" dirty="0"/>
              <a:t>the </a:t>
            </a:r>
            <a:r>
              <a:rPr lang="en-US" dirty="0" smtClean="0"/>
              <a:t>past </a:t>
            </a:r>
          </a:p>
          <a:p>
            <a:pPr lvl="1">
              <a:buFont typeface="Arial" charset="0"/>
              <a:buChar char="•"/>
            </a:pPr>
            <a:r>
              <a:rPr lang="en-US" dirty="0" smtClean="0"/>
              <a:t>increase </a:t>
            </a:r>
            <a:r>
              <a:rPr lang="en-US" dirty="0"/>
              <a:t>in women entering the workforce in greater numbers </a:t>
            </a:r>
            <a:endParaRPr lang="en-US" dirty="0" smtClean="0"/>
          </a:p>
          <a:p>
            <a:pPr lvl="1">
              <a:buFont typeface="Arial" charset="0"/>
              <a:buChar char="•"/>
            </a:pPr>
            <a:r>
              <a:rPr lang="en-US" dirty="0" smtClean="0"/>
              <a:t>decrease </a:t>
            </a:r>
            <a:r>
              <a:rPr lang="en-US" dirty="0"/>
              <a:t>in household </a:t>
            </a:r>
            <a:r>
              <a:rPr lang="en-US" dirty="0" smtClean="0"/>
              <a:t>sizes </a:t>
            </a:r>
          </a:p>
          <a:p>
            <a:pPr lvl="1">
              <a:buFont typeface="Arial" charset="0"/>
              <a:buChar char="•"/>
            </a:pPr>
            <a:r>
              <a:rPr lang="en-US" dirty="0" smtClean="0"/>
              <a:t>no </a:t>
            </a:r>
            <a:r>
              <a:rPr lang="en-US" dirty="0"/>
              <a:t>paradigm to follow on the </a:t>
            </a:r>
            <a:endParaRPr lang="en-US" dirty="0" smtClean="0"/>
          </a:p>
          <a:p>
            <a:pPr lvl="2">
              <a:buFont typeface="Arial" charset="0"/>
              <a:buChar char="•"/>
            </a:pPr>
            <a:r>
              <a:rPr lang="en-US" dirty="0" smtClean="0"/>
              <a:t>scale/magnitude of CAV</a:t>
            </a:r>
          </a:p>
          <a:p>
            <a:pPr lvl="2">
              <a:buFont typeface="Arial" charset="0"/>
              <a:buChar char="•"/>
            </a:pPr>
            <a:r>
              <a:rPr lang="en-US" dirty="0" smtClean="0"/>
              <a:t>unpredictability </a:t>
            </a:r>
            <a:r>
              <a:rPr lang="en-US" dirty="0"/>
              <a:t>of the </a:t>
            </a:r>
            <a:r>
              <a:rPr lang="en-US" dirty="0" smtClean="0"/>
              <a:t>impacts of CAV</a:t>
            </a:r>
          </a:p>
          <a:p>
            <a:pPr>
              <a:buFont typeface="Arial" charset="0"/>
              <a:buChar char="•"/>
            </a:pPr>
            <a:r>
              <a:rPr lang="en-US" dirty="0" smtClean="0"/>
              <a:t>This </a:t>
            </a:r>
            <a:r>
              <a:rPr lang="en-US" dirty="0"/>
              <a:t>leaves today’s transportation planners with the dilemma of expecting transformation changes from technology but not being able to adequately determine the impact that the technology will have.</a:t>
            </a:r>
          </a:p>
          <a:p>
            <a:pPr marL="0" indent="0">
              <a:buNone/>
            </a:pPr>
            <a:endParaRPr lang="en-US" dirty="0"/>
          </a:p>
        </p:txBody>
      </p:sp>
    </p:spTree>
    <p:extLst>
      <p:ext uri="{BB962C8B-B14F-4D97-AF65-F5344CB8AC3E}">
        <p14:creationId xmlns:p14="http://schemas.microsoft.com/office/powerpoint/2010/main" val="215446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CAVs </a:t>
            </a:r>
            <a:r>
              <a:rPr lang="en-US" dirty="0" smtClean="0"/>
              <a:t>Potentially Addresses</a:t>
            </a:r>
            <a:br>
              <a:rPr lang="en-US" dirty="0" smtClean="0"/>
            </a:br>
            <a:r>
              <a:rPr lang="en-US" dirty="0" smtClean="0"/>
              <a:t>All Goal Areas</a:t>
            </a:r>
            <a:endParaRPr lang="en-US" dirty="0"/>
          </a:p>
        </p:txBody>
      </p:sp>
      <p:sp>
        <p:nvSpPr>
          <p:cNvPr id="3" name="Text Placeholder 2"/>
          <p:cNvSpPr>
            <a:spLocks noGrp="1"/>
          </p:cNvSpPr>
          <p:nvPr>
            <p:ph type="body" sz="quarter" idx="13"/>
          </p:nvPr>
        </p:nvSpPr>
        <p:spPr/>
        <p:txBody>
          <a:bodyPr/>
          <a:lstStyle/>
          <a:p>
            <a:pPr lvl="0"/>
            <a:r>
              <a:rPr lang="en-US" dirty="0"/>
              <a:t>Safety</a:t>
            </a:r>
          </a:p>
          <a:p>
            <a:pPr lvl="0"/>
            <a:r>
              <a:rPr lang="en-US" dirty="0"/>
              <a:t>Infrastructure Condition</a:t>
            </a:r>
          </a:p>
          <a:p>
            <a:pPr lvl="0"/>
            <a:r>
              <a:rPr lang="en-US" dirty="0"/>
              <a:t>Congestion Reduction</a:t>
            </a:r>
          </a:p>
          <a:p>
            <a:pPr lvl="0"/>
            <a:r>
              <a:rPr lang="en-US" dirty="0"/>
              <a:t>System Reliability</a:t>
            </a:r>
          </a:p>
          <a:p>
            <a:pPr lvl="0"/>
            <a:r>
              <a:rPr lang="en-US" dirty="0"/>
              <a:t>Freight Movement and Economic Vitality</a:t>
            </a:r>
          </a:p>
          <a:p>
            <a:pPr lvl="0"/>
            <a:r>
              <a:rPr lang="en-US" dirty="0"/>
              <a:t>Environmental Sustainability</a:t>
            </a:r>
          </a:p>
          <a:p>
            <a:pPr lvl="0"/>
            <a:r>
              <a:rPr lang="en-US" dirty="0"/>
              <a:t>Reduced Project Delivery Delays</a:t>
            </a:r>
          </a:p>
          <a:p>
            <a:endParaRPr lang="en-US" dirty="0"/>
          </a:p>
        </p:txBody>
      </p:sp>
    </p:spTree>
    <p:extLst>
      <p:ext uri="{BB962C8B-B14F-4D97-AF65-F5344CB8AC3E}">
        <p14:creationId xmlns:p14="http://schemas.microsoft.com/office/powerpoint/2010/main" val="2639664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Expected Benefits</a:t>
            </a:r>
            <a:endParaRPr lang="en-US" dirty="0"/>
          </a:p>
        </p:txBody>
      </p:sp>
      <p:sp>
        <p:nvSpPr>
          <p:cNvPr id="3" name="Text Placeholder 2"/>
          <p:cNvSpPr>
            <a:spLocks noGrp="1"/>
          </p:cNvSpPr>
          <p:nvPr>
            <p:ph type="body" sz="quarter" idx="13"/>
          </p:nvPr>
        </p:nvSpPr>
        <p:spPr/>
        <p:txBody>
          <a:bodyPr>
            <a:normAutofit lnSpcReduction="10000"/>
          </a:bodyPr>
          <a:lstStyle/>
          <a:p>
            <a:r>
              <a:rPr lang="en-US" dirty="0" smtClean="0"/>
              <a:t>Innovation </a:t>
            </a:r>
            <a:r>
              <a:rPr lang="en-US" dirty="0" smtClean="0"/>
              <a:t>Economy</a:t>
            </a:r>
          </a:p>
          <a:p>
            <a:r>
              <a:rPr lang="en-US" dirty="0" smtClean="0"/>
              <a:t>Repurposed/Reoriented Land Use/Growth</a:t>
            </a:r>
            <a:endParaRPr lang="en-US" dirty="0" smtClean="0"/>
          </a:p>
          <a:p>
            <a:r>
              <a:rPr lang="en-US" dirty="0" smtClean="0"/>
              <a:t>Increased Productivity</a:t>
            </a:r>
          </a:p>
          <a:p>
            <a:r>
              <a:rPr lang="en-US" dirty="0" smtClean="0"/>
              <a:t>Improved Workplace Mobility</a:t>
            </a:r>
          </a:p>
          <a:p>
            <a:r>
              <a:rPr lang="en-US" dirty="0" smtClean="0"/>
              <a:t>Improved Accessibility and Equity</a:t>
            </a:r>
          </a:p>
          <a:p>
            <a:r>
              <a:rPr lang="en-US" dirty="0" smtClean="0"/>
              <a:t>Improved Livability</a:t>
            </a:r>
          </a:p>
          <a:p>
            <a:pPr lvl="1"/>
            <a:r>
              <a:rPr lang="en-US" dirty="0" smtClean="0"/>
              <a:t>Active Transportation</a:t>
            </a:r>
          </a:p>
          <a:p>
            <a:pPr lvl="1"/>
            <a:r>
              <a:rPr lang="en-US" dirty="0" smtClean="0"/>
              <a:t>Less Noise Pollution</a:t>
            </a:r>
            <a:endParaRPr lang="en-US" dirty="0"/>
          </a:p>
        </p:txBody>
      </p:sp>
    </p:spTree>
    <p:extLst>
      <p:ext uri="{BB962C8B-B14F-4D97-AF65-F5344CB8AC3E}">
        <p14:creationId xmlns:p14="http://schemas.microsoft.com/office/powerpoint/2010/main" val="1687631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Planners May be Thinking</a:t>
            </a:r>
            <a:endParaRPr lang="en-US" dirty="0"/>
          </a:p>
        </p:txBody>
      </p:sp>
      <p:sp>
        <p:nvSpPr>
          <p:cNvPr id="3" name="Text Placeholder 2"/>
          <p:cNvSpPr>
            <a:spLocks noGrp="1"/>
          </p:cNvSpPr>
          <p:nvPr>
            <p:ph type="body" sz="quarter" idx="13"/>
          </p:nvPr>
        </p:nvSpPr>
        <p:spPr/>
        <p:txBody>
          <a:bodyPr/>
          <a:lstStyle/>
          <a:p>
            <a:r>
              <a:rPr lang="en-US" dirty="0" smtClean="0"/>
              <a:t>Unawareness of Potential Impacts</a:t>
            </a:r>
          </a:p>
          <a:p>
            <a:r>
              <a:rPr lang="en-US" dirty="0" smtClean="0"/>
              <a:t>Skepticism</a:t>
            </a:r>
          </a:p>
          <a:p>
            <a:r>
              <a:rPr lang="en-US" dirty="0" smtClean="0"/>
              <a:t>Uncertainty</a:t>
            </a:r>
          </a:p>
          <a:p>
            <a:r>
              <a:rPr lang="en-US" dirty="0" smtClean="0"/>
              <a:t>Too Far Removed to Consider Now</a:t>
            </a:r>
          </a:p>
          <a:p>
            <a:r>
              <a:rPr lang="en-US" dirty="0" smtClean="0"/>
              <a:t>Many Game </a:t>
            </a:r>
            <a:r>
              <a:rPr lang="en-US" dirty="0" smtClean="0"/>
              <a:t>Changers; not just AV</a:t>
            </a:r>
          </a:p>
          <a:p>
            <a:pPr marL="0" indent="0">
              <a:buNone/>
            </a:pPr>
            <a:endParaRPr lang="en-US" dirty="0" smtClean="0"/>
          </a:p>
          <a:p>
            <a:pPr lvl="4"/>
            <a:r>
              <a:rPr lang="en-US" dirty="0" smtClean="0"/>
              <a:t>“Planning for Cars that Drive Themselves”</a:t>
            </a:r>
          </a:p>
          <a:p>
            <a:pPr lvl="4"/>
            <a:r>
              <a:rPr lang="en-US" dirty="0" smtClean="0"/>
              <a:t>Erick Guerra, University of Pennsylvania, 2015</a:t>
            </a:r>
            <a:endParaRPr lang="en-US" dirty="0"/>
          </a:p>
        </p:txBody>
      </p:sp>
    </p:spTree>
    <p:extLst>
      <p:ext uri="{BB962C8B-B14F-4D97-AF65-F5344CB8AC3E}">
        <p14:creationId xmlns:p14="http://schemas.microsoft.com/office/powerpoint/2010/main" val="434346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3 Keys to </a:t>
            </a:r>
            <a:r>
              <a:rPr lang="en-US" sz="4000" dirty="0" smtClean="0"/>
              <a:t>Transportation </a:t>
            </a:r>
            <a:r>
              <a:rPr lang="en-US" sz="4000" dirty="0" smtClean="0"/>
              <a:t>Planning for AV/CV </a:t>
            </a:r>
            <a:endParaRPr lang="en-US" sz="4000" dirty="0"/>
          </a:p>
        </p:txBody>
      </p:sp>
      <p:sp>
        <p:nvSpPr>
          <p:cNvPr id="3" name="Content Placeholder 2"/>
          <p:cNvSpPr>
            <a:spLocks noGrp="1"/>
          </p:cNvSpPr>
          <p:nvPr>
            <p:ph idx="1"/>
          </p:nvPr>
        </p:nvSpPr>
        <p:spPr>
          <a:xfrm>
            <a:off x="685800" y="1905000"/>
            <a:ext cx="4038600" cy="3886200"/>
          </a:xfrm>
        </p:spPr>
        <p:txBody>
          <a:bodyPr>
            <a:normAutofit/>
          </a:bodyPr>
          <a:lstStyle/>
          <a:p>
            <a:pPr marL="457200" indent="-457200">
              <a:buFont typeface="+mj-lt"/>
              <a:buAutoNum type="arabicPeriod"/>
            </a:pPr>
            <a:r>
              <a:rPr lang="en-US" sz="2800" dirty="0" smtClean="0"/>
              <a:t>Research and Monitor Behavioral Changes</a:t>
            </a:r>
          </a:p>
          <a:p>
            <a:pPr marL="457200" indent="-457200">
              <a:buFont typeface="+mj-lt"/>
              <a:buAutoNum type="arabicPeriod"/>
            </a:pPr>
            <a:r>
              <a:rPr lang="en-US" sz="2800" dirty="0" smtClean="0"/>
              <a:t>Forecast AV/CV Impacts</a:t>
            </a:r>
          </a:p>
          <a:p>
            <a:pPr marL="457200" indent="-457200">
              <a:buFont typeface="+mj-lt"/>
              <a:buAutoNum type="arabicPeriod"/>
            </a:pPr>
            <a:r>
              <a:rPr lang="en-US" sz="2800" dirty="0" smtClean="0"/>
              <a:t>Scenario Planning for </a:t>
            </a:r>
            <a:r>
              <a:rPr lang="en-US" sz="2800" dirty="0"/>
              <a:t>U</a:t>
            </a:r>
            <a:r>
              <a:rPr lang="en-US" sz="2800" dirty="0" smtClean="0"/>
              <a:t>ncertain Future</a:t>
            </a:r>
          </a:p>
          <a:p>
            <a:pPr marL="731520" lvl="1" indent="-457200">
              <a:buFont typeface="+mj-lt"/>
              <a:buAutoNum type="arabicPeriod"/>
            </a:pPr>
            <a:endParaRPr lang="en-US" sz="2400" dirty="0" smtClean="0"/>
          </a:p>
        </p:txBody>
      </p:sp>
      <p:grpSp>
        <p:nvGrpSpPr>
          <p:cNvPr id="5" name="Group 4"/>
          <p:cNvGrpSpPr/>
          <p:nvPr/>
        </p:nvGrpSpPr>
        <p:grpSpPr>
          <a:xfrm>
            <a:off x="4800600" y="1981200"/>
            <a:ext cx="4100429" cy="2895600"/>
            <a:chOff x="1524000" y="1896598"/>
            <a:chExt cx="5562599" cy="4060909"/>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96598"/>
              <a:ext cx="5562599" cy="4060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00400" y="2373867"/>
              <a:ext cx="1752600" cy="367375"/>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200" b="1" dirty="0" smtClean="0"/>
                <a:t>With AV/CV</a:t>
              </a:r>
              <a:endParaRPr lang="en-US" sz="1200" b="1" dirty="0"/>
            </a:p>
          </p:txBody>
        </p:sp>
        <p:sp>
          <p:nvSpPr>
            <p:cNvPr id="8" name="TextBox 7"/>
            <p:cNvSpPr txBox="1"/>
            <p:nvPr/>
          </p:nvSpPr>
          <p:spPr>
            <a:xfrm>
              <a:off x="3581401" y="2895600"/>
              <a:ext cx="1752600" cy="367375"/>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200" b="1" dirty="0" smtClean="0"/>
                <a:t>Without AV/CV</a:t>
              </a:r>
              <a:endParaRPr lang="en-US" sz="1200" b="1" dirty="0"/>
            </a:p>
          </p:txBody>
        </p:sp>
        <p:sp>
          <p:nvSpPr>
            <p:cNvPr id="9" name="Right Arrow 8"/>
            <p:cNvSpPr/>
            <p:nvPr/>
          </p:nvSpPr>
          <p:spPr>
            <a:xfrm>
              <a:off x="5014111" y="2434679"/>
              <a:ext cx="304800" cy="21693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3223034" y="2956411"/>
              <a:ext cx="304800" cy="21693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4" name="Picture 2" descr="C:\Users\t-williams\AppData\Local\Microsoft\Windows\Temporary Internet Files\Content.IE5\IKBCOS2N\nm_app-keychai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1954" y="3541799"/>
            <a:ext cx="801974" cy="801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671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Research </a:t>
            </a:r>
            <a:r>
              <a:rPr lang="en-US" dirty="0"/>
              <a:t>and Monitor Behavioral </a:t>
            </a:r>
            <a:r>
              <a:rPr lang="en-US" dirty="0" smtClean="0"/>
              <a:t>        Changes</a:t>
            </a:r>
            <a:endParaRPr lang="en-US" dirty="0"/>
          </a:p>
        </p:txBody>
      </p:sp>
      <p:sp>
        <p:nvSpPr>
          <p:cNvPr id="3" name="Content Placeholder 2"/>
          <p:cNvSpPr>
            <a:spLocks noGrp="1"/>
          </p:cNvSpPr>
          <p:nvPr>
            <p:ph idx="1"/>
          </p:nvPr>
        </p:nvSpPr>
        <p:spPr/>
        <p:txBody>
          <a:bodyPr>
            <a:noAutofit/>
          </a:bodyPr>
          <a:lstStyle/>
          <a:p>
            <a:pPr lvl="1"/>
            <a:r>
              <a:rPr lang="en-US" dirty="0"/>
              <a:t>Polling Attitudes and Stated Preference</a:t>
            </a:r>
          </a:p>
          <a:p>
            <a:pPr lvl="1"/>
            <a:r>
              <a:rPr lang="en-US" dirty="0"/>
              <a:t>Refining over Time with </a:t>
            </a:r>
            <a:r>
              <a:rPr lang="en-US" dirty="0" smtClean="0"/>
              <a:t>Revealed </a:t>
            </a:r>
            <a:r>
              <a:rPr lang="en-US" dirty="0" smtClean="0"/>
              <a:t>Data</a:t>
            </a:r>
          </a:p>
          <a:p>
            <a:pPr lvl="1"/>
            <a:r>
              <a:rPr lang="en-US" dirty="0" smtClean="0"/>
              <a:t>Seek to Develop Greater and Better use of Passive Data</a:t>
            </a:r>
          </a:p>
          <a:p>
            <a:pPr lvl="2"/>
            <a:r>
              <a:rPr lang="en-US" dirty="0" smtClean="0"/>
              <a:t>Coordination with Private Sector vendors and aggregators</a:t>
            </a:r>
          </a:p>
          <a:p>
            <a:pPr lvl="2"/>
            <a:r>
              <a:rPr lang="en-US" dirty="0" smtClean="0"/>
              <a:t>Research and Demonstration Projects</a:t>
            </a:r>
          </a:p>
          <a:p>
            <a:pPr lvl="2"/>
            <a:r>
              <a:rPr lang="en-US" dirty="0" smtClean="0"/>
              <a:t>As Connected Automated Vehicle (CAV) replace AV, secure public access to data</a:t>
            </a:r>
          </a:p>
          <a:p>
            <a:endParaRPr lang="en-US" sz="3600" dirty="0"/>
          </a:p>
        </p:txBody>
      </p:sp>
    </p:spTree>
    <p:extLst>
      <p:ext uri="{BB962C8B-B14F-4D97-AF65-F5344CB8AC3E}">
        <p14:creationId xmlns:p14="http://schemas.microsoft.com/office/powerpoint/2010/main" val="3849378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Research </a:t>
            </a:r>
            <a:r>
              <a:rPr lang="en-US" dirty="0"/>
              <a:t>and Monitor Behavioral </a:t>
            </a:r>
            <a:r>
              <a:rPr lang="en-US" dirty="0" smtClean="0"/>
              <a:t>Changes (cont.)</a:t>
            </a:r>
            <a:endParaRPr lang="en-US" dirty="0"/>
          </a:p>
        </p:txBody>
      </p:sp>
      <p:sp>
        <p:nvSpPr>
          <p:cNvPr id="3" name="Content Placeholder 2"/>
          <p:cNvSpPr>
            <a:spLocks noGrp="1"/>
          </p:cNvSpPr>
          <p:nvPr>
            <p:ph idx="1"/>
          </p:nvPr>
        </p:nvSpPr>
        <p:spPr/>
        <p:txBody>
          <a:bodyPr>
            <a:normAutofit/>
          </a:bodyPr>
          <a:lstStyle/>
          <a:p>
            <a:r>
              <a:rPr lang="en-US" dirty="0"/>
              <a:t>Seek to </a:t>
            </a:r>
            <a:r>
              <a:rPr lang="en-US" dirty="0" smtClean="0"/>
              <a:t>Build </a:t>
            </a:r>
            <a:r>
              <a:rPr lang="en-US" b="1" dirty="0" smtClean="0"/>
              <a:t>Integrated Data </a:t>
            </a:r>
            <a:r>
              <a:rPr lang="en-US" b="1" dirty="0" smtClean="0"/>
              <a:t>System </a:t>
            </a:r>
            <a:r>
              <a:rPr lang="en-US" dirty="0" smtClean="0"/>
              <a:t>for:</a:t>
            </a:r>
          </a:p>
          <a:p>
            <a:pPr lvl="1"/>
            <a:r>
              <a:rPr lang="en-US" dirty="0" smtClean="0"/>
              <a:t>Public </a:t>
            </a:r>
            <a:r>
              <a:rPr lang="en-US" dirty="0"/>
              <a:t>Data Policy, </a:t>
            </a:r>
            <a:endParaRPr lang="en-US" dirty="0" smtClean="0"/>
          </a:p>
          <a:p>
            <a:pPr lvl="1"/>
            <a:r>
              <a:rPr lang="en-US" dirty="0" smtClean="0"/>
              <a:t>Technology</a:t>
            </a:r>
            <a:r>
              <a:rPr lang="en-US" dirty="0"/>
              <a:t>, and </a:t>
            </a:r>
            <a:endParaRPr lang="en-US" dirty="0" smtClean="0"/>
          </a:p>
          <a:p>
            <a:pPr lvl="1"/>
            <a:r>
              <a:rPr lang="en-US" dirty="0" smtClean="0"/>
              <a:t>Sharing</a:t>
            </a:r>
            <a:endParaRPr lang="en-US" dirty="0"/>
          </a:p>
          <a:p>
            <a:pPr marL="0" indent="0">
              <a:buNone/>
            </a:pPr>
            <a:endParaRPr lang="en-US" dirty="0"/>
          </a:p>
        </p:txBody>
      </p:sp>
    </p:spTree>
    <p:extLst>
      <p:ext uri="{BB962C8B-B14F-4D97-AF65-F5344CB8AC3E}">
        <p14:creationId xmlns:p14="http://schemas.microsoft.com/office/powerpoint/2010/main" val="32759786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DC72832795194D83090711D7870F82" ma:contentTypeVersion="0" ma:contentTypeDescription="Create a new document." ma:contentTypeScope="" ma:versionID="61f18a64f5663e6f7758984b3c3e779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5476CF-76A1-4878-9C16-E5506DE7A0C0}">
  <ds:schemaRefs>
    <ds:schemaRef ds:uri="http://schemas.microsoft.com/sharepoint/v3/contenttype/forms"/>
  </ds:schemaRefs>
</ds:datastoreItem>
</file>

<file path=customXml/itemProps2.xml><?xml version="1.0" encoding="utf-8"?>
<ds:datastoreItem xmlns:ds="http://schemas.openxmlformats.org/officeDocument/2006/customXml" ds:itemID="{B14AAA43-7C14-4A24-8F4B-4085D2C69B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5288AD2-926D-49E1-B193-345CE9A140A3}">
  <ds:schemaRefs>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7600</TotalTime>
  <Words>1178</Words>
  <Application>Microsoft Office PowerPoint</Application>
  <PresentationFormat>On-screen Show (4:3)</PresentationFormat>
  <Paragraphs>209</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1_Custom Design</vt:lpstr>
      <vt:lpstr>Approach to Transportation Planning for Connected and Automated Vehicles</vt:lpstr>
      <vt:lpstr>PowerPoint Presentation</vt:lpstr>
      <vt:lpstr>Transportation Planning is Changed</vt:lpstr>
      <vt:lpstr>CAVs Potentially Addresses All Goal Areas</vt:lpstr>
      <vt:lpstr>Additional Expected Benefits</vt:lpstr>
      <vt:lpstr>What Planners May be Thinking</vt:lpstr>
      <vt:lpstr>3 Keys to Transportation Planning for AV/CV </vt:lpstr>
      <vt:lpstr>1. Research and Monitor Behavioral         Changes</vt:lpstr>
      <vt:lpstr>1. Research and Monitor Behavioral Changes (cont.)</vt:lpstr>
      <vt:lpstr>Needs for AV Integrated Data System</vt:lpstr>
      <vt:lpstr>2. Forecast AV/CV Impacts</vt:lpstr>
      <vt:lpstr>3. Scenario Planning</vt:lpstr>
      <vt:lpstr>Scenario Planning is…</vt:lpstr>
      <vt:lpstr>Not planning as usual…</vt:lpstr>
      <vt:lpstr>A Simple Difference:</vt:lpstr>
      <vt:lpstr>Scenario Planning Process</vt:lpstr>
      <vt:lpstr>FHWA Scenario Planning Guidebooks:</vt:lpstr>
      <vt:lpstr>PBPP: Performance Based Planning Process (FHWA)</vt:lpstr>
      <vt:lpstr>A Framework for Integrating Performance Based Planning and Programming with Scenario Planning  </vt:lpstr>
      <vt:lpstr>Scenario-Integrated PBPP</vt:lpstr>
      <vt:lpstr>Conceptual Use Concepts</vt:lpstr>
      <vt:lpstr>PowerPoint Presentation</vt:lpstr>
      <vt:lpstr>Features of City Center Concept</vt:lpstr>
      <vt:lpstr>AV Transition Facility</vt:lpstr>
      <vt:lpstr>PowerPoint Presentation</vt:lpstr>
      <vt:lpstr>PowerPoint Presentation</vt:lpstr>
    </vt:vector>
  </TitlesOfParts>
  <Company>tti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and Pavements</dc:title>
  <dc:creator>s-yates</dc:creator>
  <cp:lastModifiedBy>Williams, Thomas</cp:lastModifiedBy>
  <cp:revision>108</cp:revision>
  <dcterms:created xsi:type="dcterms:W3CDTF">2011-11-15T15:55:39Z</dcterms:created>
  <dcterms:modified xsi:type="dcterms:W3CDTF">2016-10-24T20:46:26Z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0x010100E1DC72832795194D83090711D7870F82</vt:lpwstr>
  </property>
</Properties>
</file>