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 id="2147483690" r:id="rId3"/>
    <p:sldMasterId id="2147483700" r:id="rId4"/>
    <p:sldMasterId id="2147483712" r:id="rId5"/>
    <p:sldMasterId id="2147483724" r:id="rId6"/>
  </p:sldMasterIdLst>
  <p:notesMasterIdLst>
    <p:notesMasterId r:id="rId41"/>
  </p:notesMasterIdLst>
  <p:sldIdLst>
    <p:sldId id="300" r:id="rId7"/>
    <p:sldId id="262" r:id="rId8"/>
    <p:sldId id="264" r:id="rId9"/>
    <p:sldId id="261" r:id="rId10"/>
    <p:sldId id="263" r:id="rId11"/>
    <p:sldId id="259"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6" d="100"/>
          <a:sy n="66" d="100"/>
        </p:scale>
        <p:origin x="111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17160-F4EC-4E27-863D-093ABACF27DD}"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5D8BCD97-08F2-4BBB-8FC2-241C7B5B0709}">
      <dgm:prSet custT="1"/>
      <dgm:spPr>
        <a:solidFill>
          <a:schemeClr val="bg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4000" baseline="0" dirty="0" smtClean="0"/>
            <a:t>Transportation Development Credits (TDCs)</a:t>
          </a:r>
          <a:endParaRPr lang="en-US" sz="4000" dirty="0"/>
        </a:p>
      </dgm:t>
    </dgm:pt>
    <dgm:pt modelId="{BAC81254-0D58-400D-BABC-36A0B8A7B6F3}" type="parTrans" cxnId="{89EEEA4D-5BF0-4CF3-80AC-B3AD76950EE8}">
      <dgm:prSet/>
      <dgm:spPr/>
      <dgm:t>
        <a:bodyPr/>
        <a:lstStyle/>
        <a:p>
          <a:endParaRPr lang="en-US"/>
        </a:p>
      </dgm:t>
    </dgm:pt>
    <dgm:pt modelId="{9A9BD69C-1257-4005-AEDA-AF38EDD0ABFF}" type="sibTrans" cxnId="{89EEEA4D-5BF0-4CF3-80AC-B3AD76950EE8}">
      <dgm:prSet/>
      <dgm:spPr/>
      <dgm:t>
        <a:bodyPr/>
        <a:lstStyle/>
        <a:p>
          <a:endParaRPr lang="en-US"/>
        </a:p>
      </dgm:t>
    </dgm:pt>
    <dgm:pt modelId="{65C37AB1-C0A3-42E4-88E3-A635F5E4715E}">
      <dgm:prSet custT="1"/>
      <dgm:spPr>
        <a:solidFill>
          <a:schemeClr val="bg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4000" baseline="0" dirty="0" smtClean="0"/>
            <a:t>SH 360 CDA Partnership</a:t>
          </a:r>
          <a:endParaRPr lang="en-US" sz="4000" dirty="0"/>
        </a:p>
      </dgm:t>
    </dgm:pt>
    <dgm:pt modelId="{24CFD1CF-CCF6-45DF-AC9D-9828BAE125B3}" type="parTrans" cxnId="{3DDAA3B7-1F82-4EC7-8D75-7DB3C8722AF7}">
      <dgm:prSet/>
      <dgm:spPr/>
      <dgm:t>
        <a:bodyPr/>
        <a:lstStyle/>
        <a:p>
          <a:endParaRPr lang="en-US"/>
        </a:p>
      </dgm:t>
    </dgm:pt>
    <dgm:pt modelId="{A9A5C617-9404-4AF4-9FFB-554832C14225}" type="sibTrans" cxnId="{3DDAA3B7-1F82-4EC7-8D75-7DB3C8722AF7}">
      <dgm:prSet/>
      <dgm:spPr/>
      <dgm:t>
        <a:bodyPr/>
        <a:lstStyle/>
        <a:p>
          <a:endParaRPr lang="en-US"/>
        </a:p>
      </dgm:t>
    </dgm:pt>
    <dgm:pt modelId="{B45EC947-DC8C-49F8-A2EC-9AE20D742049}" type="pres">
      <dgm:prSet presAssocID="{B2217160-F4EC-4E27-863D-093ABACF27DD}" presName="linear" presStyleCnt="0">
        <dgm:presLayoutVars>
          <dgm:animLvl val="lvl"/>
          <dgm:resizeHandles val="exact"/>
        </dgm:presLayoutVars>
      </dgm:prSet>
      <dgm:spPr/>
      <dgm:t>
        <a:bodyPr/>
        <a:lstStyle/>
        <a:p>
          <a:endParaRPr lang="en-US"/>
        </a:p>
      </dgm:t>
    </dgm:pt>
    <dgm:pt modelId="{2BF25A02-36A0-45C9-AEEC-9F3ADD74A699}" type="pres">
      <dgm:prSet presAssocID="{5D8BCD97-08F2-4BBB-8FC2-241C7B5B0709}" presName="parentText" presStyleLbl="node1" presStyleIdx="0" presStyleCnt="2">
        <dgm:presLayoutVars>
          <dgm:chMax val="0"/>
          <dgm:bulletEnabled val="1"/>
        </dgm:presLayoutVars>
      </dgm:prSet>
      <dgm:spPr/>
      <dgm:t>
        <a:bodyPr/>
        <a:lstStyle/>
        <a:p>
          <a:endParaRPr lang="en-US"/>
        </a:p>
      </dgm:t>
    </dgm:pt>
    <dgm:pt modelId="{06CDFE02-6146-4012-AADA-C4D3574D1268}" type="pres">
      <dgm:prSet presAssocID="{9A9BD69C-1257-4005-AEDA-AF38EDD0ABFF}"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6E1AC74-67CA-4385-B1D8-0FCFA8E44CB6}" type="pres">
      <dgm:prSet presAssocID="{65C37AB1-C0A3-42E4-88E3-A635F5E4715E}" presName="parentText" presStyleLbl="node1" presStyleIdx="1" presStyleCnt="2" custLinFactNeighborY="-25771">
        <dgm:presLayoutVars>
          <dgm:chMax val="0"/>
          <dgm:bulletEnabled val="1"/>
        </dgm:presLayoutVars>
      </dgm:prSet>
      <dgm:spPr/>
      <dgm:t>
        <a:bodyPr/>
        <a:lstStyle/>
        <a:p>
          <a:endParaRPr lang="en-US"/>
        </a:p>
      </dgm:t>
    </dgm:pt>
  </dgm:ptLst>
  <dgm:cxnLst>
    <dgm:cxn modelId="{0344C726-0198-4AEB-B07E-E8B99D28FB82}" type="presOf" srcId="{B2217160-F4EC-4E27-863D-093ABACF27DD}" destId="{B45EC947-DC8C-49F8-A2EC-9AE20D742049}" srcOrd="0" destOrd="0" presId="urn:microsoft.com/office/officeart/2005/8/layout/vList2"/>
    <dgm:cxn modelId="{89EEEA4D-5BF0-4CF3-80AC-B3AD76950EE8}" srcId="{B2217160-F4EC-4E27-863D-093ABACF27DD}" destId="{5D8BCD97-08F2-4BBB-8FC2-241C7B5B0709}" srcOrd="0" destOrd="0" parTransId="{BAC81254-0D58-400D-BABC-36A0B8A7B6F3}" sibTransId="{9A9BD69C-1257-4005-AEDA-AF38EDD0ABFF}"/>
    <dgm:cxn modelId="{3DDAA3B7-1F82-4EC7-8D75-7DB3C8722AF7}" srcId="{B2217160-F4EC-4E27-863D-093ABACF27DD}" destId="{65C37AB1-C0A3-42E4-88E3-A635F5E4715E}" srcOrd="1" destOrd="0" parTransId="{24CFD1CF-CCF6-45DF-AC9D-9828BAE125B3}" sibTransId="{A9A5C617-9404-4AF4-9FFB-554832C14225}"/>
    <dgm:cxn modelId="{62059D09-AD00-4F94-B009-B8C9C61AAF11}" type="presOf" srcId="{65C37AB1-C0A3-42E4-88E3-A635F5E4715E}" destId="{C6E1AC74-67CA-4385-B1D8-0FCFA8E44CB6}" srcOrd="0" destOrd="0" presId="urn:microsoft.com/office/officeart/2005/8/layout/vList2"/>
    <dgm:cxn modelId="{399D5799-AACA-43BA-9616-5F34CB15537B}" type="presOf" srcId="{5D8BCD97-08F2-4BBB-8FC2-241C7B5B0709}" destId="{2BF25A02-36A0-45C9-AEEC-9F3ADD74A699}" srcOrd="0" destOrd="0" presId="urn:microsoft.com/office/officeart/2005/8/layout/vList2"/>
    <dgm:cxn modelId="{5DD3669B-B333-4E16-8310-046D25BE0599}" type="presParOf" srcId="{B45EC947-DC8C-49F8-A2EC-9AE20D742049}" destId="{2BF25A02-36A0-45C9-AEEC-9F3ADD74A699}" srcOrd="0" destOrd="0" presId="urn:microsoft.com/office/officeart/2005/8/layout/vList2"/>
    <dgm:cxn modelId="{26DD99E0-2399-4DB6-8456-D00424FC2810}" type="presParOf" srcId="{B45EC947-DC8C-49F8-A2EC-9AE20D742049}" destId="{06CDFE02-6146-4012-AADA-C4D3574D1268}" srcOrd="1" destOrd="0" presId="urn:microsoft.com/office/officeart/2005/8/layout/vList2"/>
    <dgm:cxn modelId="{B2518378-33EB-4D48-921C-B372CC391180}" type="presParOf" srcId="{B45EC947-DC8C-49F8-A2EC-9AE20D742049}" destId="{C6E1AC74-67CA-4385-B1D8-0FCFA8E44C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B570CA-73C8-4F5F-ADF7-F518E90B57AE}" type="datetimeFigureOut">
              <a:rPr lang="en-US" smtClean="0"/>
              <a:t>10/26/2016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BE5CE1-2BC0-4FBD-9CDD-C8634ECE6CD6}" type="slidenum">
              <a:rPr lang="en-US" smtClean="0"/>
              <a:t>‹#›</a:t>
            </a:fld>
            <a:endParaRPr lang="en-US"/>
          </a:p>
        </p:txBody>
      </p:sp>
    </p:spTree>
    <p:extLst>
      <p:ext uri="{BB962C8B-B14F-4D97-AF65-F5344CB8AC3E}">
        <p14:creationId xmlns:p14="http://schemas.microsoft.com/office/powerpoint/2010/main" val="158716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E5CE1-2BC0-4FBD-9CDD-C8634ECE6CD6}" type="slidenum">
              <a:rPr lang="en-US" smtClean="0"/>
              <a:t>1</a:t>
            </a:fld>
            <a:endParaRPr lang="en-US"/>
          </a:p>
        </p:txBody>
      </p:sp>
    </p:spTree>
    <p:extLst>
      <p:ext uri="{BB962C8B-B14F-4D97-AF65-F5344CB8AC3E}">
        <p14:creationId xmlns:p14="http://schemas.microsoft.com/office/powerpoint/2010/main" val="223338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703263"/>
            <a:ext cx="4695825" cy="3522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645E2-9712-4CB6-9DA8-04C0C84EB63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13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a:t>
            </a:r>
            <a:r>
              <a:rPr lang="en-US" baseline="0" dirty="0" smtClean="0"/>
              <a:t> out with TxDOT’s Crash Records Information System… (CRIS).   </a:t>
            </a:r>
          </a:p>
          <a:p>
            <a:pPr>
              <a:buFont typeface="Arial" pitchFamily="34" charset="0"/>
              <a:buChar char="•"/>
            </a:pPr>
            <a:r>
              <a:rPr lang="en-US" baseline="0" dirty="0" smtClean="0"/>
              <a:t>CRIS is a statewide crash database provided by TxDOT</a:t>
            </a:r>
          </a:p>
          <a:p>
            <a:pPr>
              <a:buFont typeface="Arial" pitchFamily="34" charset="0"/>
              <a:buChar char="•"/>
            </a:pPr>
            <a:r>
              <a:rPr lang="en-US" baseline="0" dirty="0" smtClean="0"/>
              <a:t>We started receiving the data back in 2007</a:t>
            </a:r>
          </a:p>
          <a:p>
            <a:pPr>
              <a:buFont typeface="Arial" pitchFamily="34" charset="0"/>
              <a:buChar char="•"/>
            </a:pPr>
            <a:r>
              <a:rPr lang="en-US" baseline="0" dirty="0" smtClean="0"/>
              <a:t>The data we have goes as far back as 2003 and as recent at April 2012</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A645E2-9712-4CB6-9DA8-04C0C84EB63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4447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a:t>
            </a:r>
            <a:r>
              <a:rPr lang="en-US" baseline="0" dirty="0" smtClean="0"/>
              <a:t> out with TxDOT’s Crash Records Information System… (CRIS).   </a:t>
            </a:r>
          </a:p>
          <a:p>
            <a:pPr>
              <a:buFont typeface="Arial" pitchFamily="34" charset="0"/>
              <a:buChar char="•"/>
            </a:pPr>
            <a:r>
              <a:rPr lang="en-US" baseline="0" dirty="0" smtClean="0"/>
              <a:t>CRIS is a statewide crash database provided by TxDOT</a:t>
            </a:r>
          </a:p>
          <a:p>
            <a:pPr>
              <a:buFont typeface="Arial" pitchFamily="34" charset="0"/>
              <a:buChar char="•"/>
            </a:pPr>
            <a:r>
              <a:rPr lang="en-US" baseline="0" dirty="0" smtClean="0"/>
              <a:t>We started receiving the data back in 2007</a:t>
            </a:r>
          </a:p>
          <a:p>
            <a:pPr>
              <a:buFont typeface="Arial" pitchFamily="34" charset="0"/>
              <a:buChar char="•"/>
            </a:pPr>
            <a:r>
              <a:rPr lang="en-US" baseline="0" dirty="0" smtClean="0"/>
              <a:t>The data we have goes as far back as 2003 and as recent at April 2012</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A645E2-9712-4CB6-9DA8-04C0C84EB63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6909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20C56-D7FE-449D-8632-EC58D9CA64A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0173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20C56-D7FE-449D-8632-EC58D9CA64A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5797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Features:</a:t>
            </a:r>
          </a:p>
          <a:p>
            <a:pPr marL="178027" indent="-178027">
              <a:buFont typeface="Arial" panose="020B0604020202020204" pitchFamily="34" charset="0"/>
              <a:buChar char="•"/>
            </a:pPr>
            <a:r>
              <a:rPr lang="en-US" dirty="0"/>
              <a:t> Device Responsive </a:t>
            </a:r>
          </a:p>
          <a:p>
            <a:pPr marL="178027" indent="-178027">
              <a:buFont typeface="Arial" panose="020B0604020202020204" pitchFamily="34" charset="0"/>
              <a:buChar char="•"/>
            </a:pPr>
            <a:r>
              <a:rPr lang="en-US" dirty="0"/>
              <a:t> Simple Registration Process (Can Associate with Facebook</a:t>
            </a:r>
            <a:br>
              <a:rPr lang="en-US" dirty="0"/>
            </a:br>
            <a:r>
              <a:rPr lang="en-US" dirty="0"/>
              <a:t> Account)</a:t>
            </a:r>
          </a:p>
          <a:p>
            <a:pPr marL="178027" indent="-178027">
              <a:buFont typeface="Arial" panose="020B0604020202020204" pitchFamily="34" charset="0"/>
              <a:buChar char="•"/>
            </a:pPr>
            <a:r>
              <a:rPr lang="en-US" dirty="0"/>
              <a:t>  Easy Access Dashboard Layout</a:t>
            </a:r>
          </a:p>
          <a:p>
            <a:pPr marL="178027" indent="-178027">
              <a:buFont typeface="Arial" panose="020B0604020202020204" pitchFamily="34" charset="0"/>
              <a:buChar char="•"/>
            </a:pPr>
            <a:r>
              <a:rPr lang="en-US" dirty="0"/>
              <a:t>  Multi-modal Trip-logging Capabilities</a:t>
            </a:r>
          </a:p>
          <a:p>
            <a:pPr marL="178027" indent="-178027">
              <a:buFont typeface="Arial" panose="020B0604020202020204" pitchFamily="34" charset="0"/>
              <a:buChar char="•"/>
            </a:pPr>
            <a:r>
              <a:rPr lang="en-US" dirty="0"/>
              <a:t>  Rideshare Matching (Carpool and Vanpool)</a:t>
            </a:r>
          </a:p>
          <a:p>
            <a:pPr marL="178027" indent="-178027">
              <a:buFont typeface="Arial" panose="020B0604020202020204" pitchFamily="34" charset="0"/>
              <a:buChar char="•"/>
            </a:pPr>
            <a:r>
              <a:rPr lang="en-US" dirty="0"/>
              <a:t>  Transit, Biking, and Walking Partner/Mentor Matching</a:t>
            </a:r>
          </a:p>
          <a:p>
            <a:pPr marL="178027" indent="-178027">
              <a:buFont typeface="Arial" panose="020B0604020202020204" pitchFamily="34" charset="0"/>
              <a:buChar char="•"/>
            </a:pPr>
            <a:r>
              <a:rPr lang="en-US" dirty="0"/>
              <a:t>  Along-the-Way Route Matching </a:t>
            </a:r>
          </a:p>
          <a:p>
            <a:pPr marL="178027" indent="-178027">
              <a:buFont typeface="Arial" panose="020B0604020202020204" pitchFamily="34" charset="0"/>
              <a:buChar char="•"/>
            </a:pPr>
            <a:r>
              <a:rPr lang="en-US" dirty="0"/>
              <a:t>  Interactive Mapping Capabilities (Bike Paths/Points of Interest)                                                            </a:t>
            </a:r>
          </a:p>
          <a:p>
            <a:pPr marL="178027" indent="-178027">
              <a:buFont typeface="Arial" panose="020B0604020202020204" pitchFamily="34" charset="0"/>
              <a:buChar char="•"/>
            </a:pPr>
            <a:r>
              <a:rPr lang="en-US" dirty="0"/>
              <a:t>  Integrated Reward System</a:t>
            </a:r>
          </a:p>
          <a:p>
            <a:r>
              <a:rPr lang="en-US" dirty="0"/>
              <a:t>  </a:t>
            </a:r>
            <a:r>
              <a:rPr lang="en-US" dirty="0" smtClean="0"/>
              <a:t>	Contest</a:t>
            </a:r>
            <a:r>
              <a:rPr lang="en-US" dirty="0"/>
              <a:t>, Purchase, and Milestone Rewards</a:t>
            </a:r>
          </a:p>
          <a:p>
            <a:r>
              <a:rPr lang="en-US" dirty="0" smtClean="0"/>
              <a:t>	  </a:t>
            </a:r>
            <a:r>
              <a:rPr lang="en-US" dirty="0"/>
              <a:t>G.R.E.E.N. Rewards Partners</a:t>
            </a:r>
          </a:p>
          <a:p>
            <a:pPr marL="178027" indent="-178027">
              <a:buFont typeface="Arial" panose="020B0604020202020204" pitchFamily="34" charset="0"/>
              <a:buChar char="•"/>
            </a:pPr>
            <a:r>
              <a:rPr lang="en-US" dirty="0"/>
              <a:t>  Employer Portals and Administrators</a:t>
            </a:r>
          </a:p>
          <a:p>
            <a:pPr marL="178027" indent="-178027">
              <a:buFont typeface="Arial" panose="020B0604020202020204" pitchFamily="34" charset="0"/>
              <a:buChar char="•"/>
            </a:pPr>
            <a:r>
              <a:rPr lang="en-US" dirty="0"/>
              <a:t>  Survey Administration Capabilities</a:t>
            </a:r>
          </a:p>
          <a:p>
            <a:endParaRPr lang="en-US" dirty="0"/>
          </a:p>
        </p:txBody>
      </p:sp>
      <p:sp>
        <p:nvSpPr>
          <p:cNvPr id="4" name="Slide Number Placeholder 3"/>
          <p:cNvSpPr>
            <a:spLocks noGrp="1"/>
          </p:cNvSpPr>
          <p:nvPr>
            <p:ph type="sldNum" sz="quarter" idx="10"/>
          </p:nvPr>
        </p:nvSpPr>
        <p:spPr/>
        <p:txBody>
          <a:bodyPr/>
          <a:lstStyle/>
          <a:p>
            <a:fld id="{86220C56-D7FE-449D-8632-EC58D9CA64A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4260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07862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1079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7386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59658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B1A3-5B50-4ECC-9309-1CD8F47DF01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1452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3856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4DB1A3-5B50-4ECC-9309-1CD8F47DF01B}" type="slidenum">
              <a:rPr lang="en-US" smtClean="0"/>
              <a:pPr/>
              <a:t>3</a:t>
            </a:fld>
            <a:endParaRPr lang="en-US" dirty="0"/>
          </a:p>
        </p:txBody>
      </p:sp>
    </p:spTree>
    <p:extLst>
      <p:ext uri="{BB962C8B-B14F-4D97-AF65-F5344CB8AC3E}">
        <p14:creationId xmlns:p14="http://schemas.microsoft.com/office/powerpoint/2010/main" val="77058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025253" y="8920191"/>
            <a:ext cx="3079269" cy="46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26" tIns="44562" rIns="89126" bIns="44562"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A7C6BAB-5CFD-4A97-9E5D-7F68B126AE99}" type="slidenum">
              <a:rPr lang="en-US" altLang="en-US" sz="1200">
                <a:solidFill>
                  <a:prstClr val="black"/>
                </a:solidFill>
                <a:latin typeface="Times New Roman" pitchFamily="18" charset="0"/>
                <a:sym typeface="Helvetica Light"/>
              </a:rPr>
              <a:pPr algn="r" eaLnBrk="1" fontAlgn="base" hangingPunct="1">
                <a:spcBef>
                  <a:spcPct val="0"/>
                </a:spcBef>
                <a:spcAft>
                  <a:spcPct val="0"/>
                </a:spcAft>
              </a:pPr>
              <a:t>6</a:t>
            </a:fld>
            <a:endParaRPr lang="en-US" altLang="en-US" sz="1200" dirty="0">
              <a:solidFill>
                <a:prstClr val="black"/>
              </a:solidFill>
              <a:latin typeface="Times New Roman" pitchFamily="18" charset="0"/>
              <a:sym typeface="Helvetica Light"/>
            </a:endParaRPr>
          </a:p>
        </p:txBody>
      </p:sp>
      <p:sp>
        <p:nvSpPr>
          <p:cNvPr id="59395" name="Rectangle 2"/>
          <p:cNvSpPr>
            <a:spLocks noGrp="1" noRot="1" noChangeAspect="1" noChangeArrowheads="1" noTextEdit="1"/>
          </p:cNvSpPr>
          <p:nvPr>
            <p:ph type="sldImg"/>
          </p:nvPr>
        </p:nvSpPr>
        <p:spPr>
          <a:xfrm>
            <a:off x="1204913" y="703263"/>
            <a:ext cx="4697412" cy="3522662"/>
          </a:xfrm>
          <a:ln/>
        </p:spPr>
      </p:sp>
      <p:sp>
        <p:nvSpPr>
          <p:cNvPr id="59396" name="Rectangle 3"/>
          <p:cNvSpPr>
            <a:spLocks noGrp="1" noChangeArrowheads="1"/>
          </p:cNvSpPr>
          <p:nvPr>
            <p:ph type="body" idx="1"/>
          </p:nvPr>
        </p:nvSpPr>
        <p:spPr>
          <a:xfrm>
            <a:off x="947595" y="4460900"/>
            <a:ext cx="5209338"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26" tIns="44562" rIns="89126" bIns="44562"/>
          <a:lstStyle/>
          <a:p>
            <a:r>
              <a:rPr lang="en-US" altLang="en-US" dirty="0" smtClean="0"/>
              <a:t>Obviously</a:t>
            </a:r>
            <a:r>
              <a:rPr lang="en-US" altLang="en-US" baseline="0" dirty="0" smtClean="0"/>
              <a:t> there are out of state and out of town but the number is pretty impressive</a:t>
            </a:r>
          </a:p>
          <a:p>
            <a:endParaRPr lang="en-US" altLang="en-US" baseline="0" dirty="0" smtClean="0"/>
          </a:p>
        </p:txBody>
      </p:sp>
    </p:spTree>
    <p:extLst>
      <p:ext uri="{BB962C8B-B14F-4D97-AF65-F5344CB8AC3E}">
        <p14:creationId xmlns:p14="http://schemas.microsoft.com/office/powerpoint/2010/main" val="360266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smtClean="0"/>
              <a:t>Opening remarks.</a:t>
            </a:r>
            <a:endParaRPr lang="en-US" dirty="0"/>
          </a:p>
        </p:txBody>
      </p:sp>
      <p:sp>
        <p:nvSpPr>
          <p:cNvPr id="4" name="Slide Number Placeholder 3"/>
          <p:cNvSpPr>
            <a:spLocks noGrp="1"/>
          </p:cNvSpPr>
          <p:nvPr>
            <p:ph type="sldNum" sz="quarter" idx="10"/>
          </p:nvPr>
        </p:nvSpPr>
        <p:spPr/>
        <p:txBody>
          <a:bodyPr/>
          <a:lstStyle/>
          <a:p>
            <a:fld id="{A6AB370C-4147-4972-86E4-F15A96C9501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2179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Experts</a:t>
            </a:r>
            <a:r>
              <a:rPr lang="en-US" baseline="0" dirty="0" smtClean="0"/>
              <a:t> envision fairly speedy adoption. This chart by big road operator Transurban and U. of MN predicts that by end of our 2040 plan the overwhelming majority of vehicles will be capable of fully autonomous operation. [Use pointer]</a:t>
            </a:r>
            <a:endParaRPr lang="en-US" dirty="0"/>
          </a:p>
        </p:txBody>
      </p:sp>
      <p:sp>
        <p:nvSpPr>
          <p:cNvPr id="4" name="Slide Number Placeholder 3"/>
          <p:cNvSpPr>
            <a:spLocks noGrp="1"/>
          </p:cNvSpPr>
          <p:nvPr>
            <p:ph type="sldNum" sz="quarter" idx="10"/>
          </p:nvPr>
        </p:nvSpPr>
        <p:spPr/>
        <p:txBody>
          <a:bodyPr/>
          <a:lstStyle/>
          <a:p>
            <a:fld id="{0F8361D9-F238-4300-894A-D81D27FB81B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6067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government is driving vehicle-to-vehicle connections</a:t>
            </a:r>
            <a:r>
              <a:rPr lang="en-US" baseline="0" dirty="0" smtClean="0"/>
              <a:t> using a dedicated wireless band called DSRC. Each vehicle will broadcast a basic safety message—its speed, direction of travel, braking action, etc. that other vehicles in the vicinity can use to avoid crashes and deal with risks such as black ice or flooding. USDOT has indicated that it intends to mandate equipping new vehicles with this technology beginning in 2020, but the proposed rule has been a long time coming.</a:t>
            </a:r>
            <a:endParaRPr lang="en-US" dirty="0"/>
          </a:p>
        </p:txBody>
      </p:sp>
      <p:sp>
        <p:nvSpPr>
          <p:cNvPr id="4" name="Slide Number Placeholder 3"/>
          <p:cNvSpPr>
            <a:spLocks noGrp="1"/>
          </p:cNvSpPr>
          <p:nvPr>
            <p:ph type="sldNum" sz="quarter" idx="10"/>
          </p:nvPr>
        </p:nvSpPr>
        <p:spPr/>
        <p:txBody>
          <a:bodyPr/>
          <a:lstStyle/>
          <a:p>
            <a:fld id="{0F8361D9-F238-4300-894A-D81D27FB81B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484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Folks have been working on vehicle and highway automation for a century. There are significant</a:t>
            </a:r>
            <a:r>
              <a:rPr lang="en-US" baseline="0" dirty="0" smtClean="0"/>
              <a:t> challenges before there is success this time. [Go through each briefly.]</a:t>
            </a:r>
            <a:endParaRPr lang="en-US" dirty="0"/>
          </a:p>
        </p:txBody>
      </p:sp>
      <p:sp>
        <p:nvSpPr>
          <p:cNvPr id="4" name="Slide Number Placeholder 3"/>
          <p:cNvSpPr>
            <a:spLocks noGrp="1"/>
          </p:cNvSpPr>
          <p:nvPr>
            <p:ph type="sldNum" sz="quarter" idx="10"/>
          </p:nvPr>
        </p:nvSpPr>
        <p:spPr/>
        <p:txBody>
          <a:bodyPr/>
          <a:lstStyle/>
          <a:p>
            <a:fld id="{0F8361D9-F238-4300-894A-D81D27FB81B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465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region can take prudent steps to be ready for vehicle automation.  AVs need well-maintained highways/streets to function—lane markings key. The more real-time information about our system that is readily available to designers and operators of automated vehicles, the faster and better they will roll out here. Shared mobility services are important to increase the vehicle occupancy rate—which will help reduce congestion where technology alone cannot. Factor AVs into planning/capital investment decisions—are there opportunities for using technology to deliver improvements more cost-effectively than physical expansion of our system. Test bed—I-30. Smart corridor opportunities. If done right, AV can benefit less advantaged perhaps more than anyone—target AV development and early deployment at improving lives of disabled/poor. </a:t>
            </a:r>
            <a:endParaRPr lang="en-US" dirty="0"/>
          </a:p>
        </p:txBody>
      </p:sp>
      <p:sp>
        <p:nvSpPr>
          <p:cNvPr id="4" name="Slide Number Placeholder 3"/>
          <p:cNvSpPr>
            <a:spLocks noGrp="1"/>
          </p:cNvSpPr>
          <p:nvPr>
            <p:ph type="sldNum" sz="quarter" idx="10"/>
          </p:nvPr>
        </p:nvSpPr>
        <p:spPr/>
        <p:txBody>
          <a:bodyPr/>
          <a:lstStyle/>
          <a:p>
            <a:fld id="{0F8361D9-F238-4300-894A-D81D27FB81B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6682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1812729" y="1151929"/>
            <a:ext cx="5518547" cy="2321720"/>
          </a:xfrm>
          <a:prstGeom prst="rect">
            <a:avLst/>
          </a:prstGeom>
        </p:spPr>
        <p:txBody>
          <a:bodyPr anchor="b"/>
          <a:lstStyle>
            <a:lvl1pPr>
              <a:defRPr>
                <a:latin typeface="Ferrovial" pitchFamily="50" charset="0"/>
              </a:defRPr>
            </a:lvl1pPr>
          </a:lstStyle>
          <a:p>
            <a:pPr lvl="0"/>
            <a:r>
              <a:rPr dirty="0" err="1"/>
              <a:t>Texto</a:t>
            </a:r>
            <a:r>
              <a:rPr dirty="0"/>
              <a:t> del </a:t>
            </a:r>
            <a:r>
              <a:rPr dirty="0" err="1"/>
              <a:t>título</a:t>
            </a:r>
            <a:endParaRPr dirty="0"/>
          </a:p>
        </p:txBody>
      </p:sp>
      <p:sp>
        <p:nvSpPr>
          <p:cNvPr id="6" name="Shape 6"/>
          <p:cNvSpPr>
            <a:spLocks noGrp="1"/>
          </p:cNvSpPr>
          <p:nvPr>
            <p:ph type="body" idx="1"/>
          </p:nvPr>
        </p:nvSpPr>
        <p:spPr>
          <a:xfrm>
            <a:off x="1812729" y="3536158"/>
            <a:ext cx="5518547" cy="794743"/>
          </a:xfrm>
          <a:prstGeom prst="rect">
            <a:avLst/>
          </a:prstGeom>
        </p:spPr>
        <p:txBody>
          <a:bodyPr anchor="t"/>
          <a:lstStyle>
            <a:lvl1pPr marL="0" indent="0" algn="ctr">
              <a:spcBef>
                <a:spcPts val="0"/>
              </a:spcBef>
              <a:buSzTx/>
              <a:buNone/>
              <a:defRPr sz="1575"/>
            </a:lvl1pPr>
            <a:lvl2pPr marL="0" indent="128585" algn="ctr">
              <a:spcBef>
                <a:spcPts val="0"/>
              </a:spcBef>
              <a:buSzTx/>
              <a:buNone/>
              <a:defRPr sz="1575"/>
            </a:lvl2pPr>
            <a:lvl3pPr marL="0" indent="257168" algn="ctr">
              <a:spcBef>
                <a:spcPts val="0"/>
              </a:spcBef>
              <a:buSzTx/>
              <a:buNone/>
              <a:defRPr sz="1575"/>
            </a:lvl3pPr>
            <a:lvl4pPr marL="0" indent="385754" algn="ctr">
              <a:spcBef>
                <a:spcPts val="0"/>
              </a:spcBef>
              <a:buSzTx/>
              <a:buNone/>
              <a:defRPr sz="1575"/>
            </a:lvl4pPr>
            <a:lvl5pPr marL="0" indent="514337" algn="ctr">
              <a:spcBef>
                <a:spcPts val="0"/>
              </a:spcBef>
              <a:buSzTx/>
              <a:buNone/>
              <a:defRPr sz="1575"/>
            </a:lvl5pPr>
          </a:lstStyle>
          <a:p>
            <a:pPr lvl="0"/>
            <a:r>
              <a:rPr dirty="0" err="1"/>
              <a:t>Nivel</a:t>
            </a:r>
            <a:r>
              <a:rPr dirty="0"/>
              <a:t> de </a:t>
            </a:r>
            <a:r>
              <a:rPr dirty="0" err="1"/>
              <a:t>texto</a:t>
            </a:r>
            <a:r>
              <a:rPr dirty="0"/>
              <a:t> 1</a:t>
            </a:r>
          </a:p>
          <a:p>
            <a:pPr lvl="1"/>
            <a:r>
              <a:rPr dirty="0" err="1"/>
              <a:t>Nivel</a:t>
            </a:r>
            <a:r>
              <a:rPr dirty="0"/>
              <a:t> de </a:t>
            </a:r>
            <a:r>
              <a:rPr dirty="0" err="1"/>
              <a:t>texto</a:t>
            </a:r>
            <a:r>
              <a:rPr dirty="0"/>
              <a:t> 2</a:t>
            </a:r>
          </a:p>
          <a:p>
            <a:pPr lvl="2"/>
            <a:r>
              <a:rPr dirty="0" err="1"/>
              <a:t>Nivel</a:t>
            </a:r>
            <a:r>
              <a:rPr dirty="0"/>
              <a:t> de </a:t>
            </a:r>
            <a:r>
              <a:rPr dirty="0" err="1"/>
              <a:t>texto</a:t>
            </a:r>
            <a:r>
              <a:rPr dirty="0"/>
              <a:t> 3</a:t>
            </a:r>
          </a:p>
          <a:p>
            <a:pPr lvl="3"/>
            <a:r>
              <a:rPr dirty="0" err="1"/>
              <a:t>Nivel</a:t>
            </a:r>
            <a:r>
              <a:rPr dirty="0"/>
              <a:t> de </a:t>
            </a:r>
            <a:r>
              <a:rPr dirty="0" err="1"/>
              <a:t>texto</a:t>
            </a:r>
            <a:r>
              <a:rPr dirty="0"/>
              <a:t> 4</a:t>
            </a:r>
          </a:p>
          <a:p>
            <a:pPr lvl="4"/>
            <a:r>
              <a:rPr dirty="0" err="1"/>
              <a:t>Nivel</a:t>
            </a:r>
            <a:r>
              <a:rPr dirty="0"/>
              <a:t> de </a:t>
            </a:r>
            <a:r>
              <a:rPr dirty="0" err="1"/>
              <a:t>texto</a:t>
            </a:r>
            <a:r>
              <a:rPr dirty="0"/>
              <a:t> 5</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8400" r="69603" b="35239"/>
          <a:stretch/>
        </p:blipFill>
        <p:spPr>
          <a:xfrm>
            <a:off x="396887" y="347195"/>
            <a:ext cx="381798" cy="441468"/>
          </a:xfrm>
          <a:prstGeom prst="rect">
            <a:avLst/>
          </a:prstGeom>
          <a:solidFill>
            <a:schemeClr val="bg1"/>
          </a:solidFill>
        </p:spPr>
      </p:pic>
      <p:sp>
        <p:nvSpPr>
          <p:cNvPr id="7" name="TextBox 6"/>
          <p:cNvSpPr txBox="1"/>
          <p:nvPr userDrawn="1"/>
        </p:nvSpPr>
        <p:spPr>
          <a:xfrm>
            <a:off x="779563" y="402380"/>
            <a:ext cx="4050506" cy="331100"/>
          </a:xfrm>
          <a:prstGeom prst="rect">
            <a:avLst/>
          </a:prstGeom>
          <a:solidFill>
            <a:srgbClr val="061F5C"/>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8588" tIns="26789" rIns="26789" bIns="26789" numCol="1" spcCol="38100" rtlCol="0" anchor="ctr">
            <a:spAutoFit/>
          </a:bodyPr>
          <a:lstStyle/>
          <a:p>
            <a:pPr defTabSz="328605" eaLnBrk="0" latinLnBrk="1" hangingPunct="0"/>
            <a:endParaRPr lang="en-US" sz="1800" b="1" dirty="0">
              <a:solidFill>
                <a:srgbClr val="FFFFFF"/>
              </a:solidFill>
              <a:latin typeface="Calibri" panose="020F0502020204030204" pitchFamily="34" charset="0"/>
              <a:sym typeface="Helvetica Light"/>
            </a:endParaRPr>
          </a:p>
        </p:txBody>
      </p:sp>
    </p:spTree>
    <p:extLst>
      <p:ext uri="{BB962C8B-B14F-4D97-AF65-F5344CB8AC3E}">
        <p14:creationId xmlns:p14="http://schemas.microsoft.com/office/powerpoint/2010/main" val="333118980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003F32-C9DC-4A51-A116-B07556921425}" type="datetime1">
              <a:rPr lang="en-US" smtClean="0">
                <a:solidFill>
                  <a:prstClr val="black">
                    <a:tint val="75000"/>
                  </a:prstClr>
                </a:solidFill>
              </a:r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788691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51F95-50E2-48C9-B6CF-4E173B11F60E}" type="datetime1">
              <a:rPr lang="en-US" smtClean="0">
                <a:solidFill>
                  <a:prstClr val="black">
                    <a:tint val="75000"/>
                  </a:prstClr>
                </a:solidFill>
              </a:r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324472"/>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CFE3B-21A2-4027-9B36-634FD199ADBD}" type="datetime1">
              <a:rPr lang="en-US" smtClean="0">
                <a:solidFill>
                  <a:prstClr val="black">
                    <a:tint val="75000"/>
                  </a:prstClr>
                </a:solidFill>
              </a:r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23973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242E7-4864-40B7-8FC4-4A289C4E6057}" type="datetime1">
              <a:rPr lang="en-US" smtClean="0">
                <a:solidFill>
                  <a:prstClr val="black">
                    <a:tint val="75000"/>
                  </a:prstClr>
                </a:solidFill>
              </a:r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795299"/>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31C89E-6067-43ED-8059-F5FC5F13DEC0}"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2055054"/>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844354-480B-42C1-BBD9-ECA7B00518C9}"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756810"/>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8D1FE-11E1-4F7B-94C2-DE16493CA2AC}"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8657039"/>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1" y="0"/>
            <a:ext cx="8478839" cy="6173788"/>
            <a:chOff x="0" y="0"/>
            <a:chExt cx="5341" cy="3889"/>
          </a:xfrm>
        </p:grpSpPr>
        <p:sp>
          <p:nvSpPr>
            <p:cNvPr id="512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sp>
          <p:nvSpPr>
            <p:cNvPr id="512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sp>
          <p:nvSpPr>
            <p:cNvPr id="512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sp>
          <p:nvSpPr>
            <p:cNvPr id="512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grpSp>
      <p:sp>
        <p:nvSpPr>
          <p:cNvPr id="5127" name="Rectangle 7"/>
          <p:cNvSpPr>
            <a:spLocks noGrp="1" noChangeArrowheads="1"/>
          </p:cNvSpPr>
          <p:nvPr>
            <p:ph type="ctrTitle" sz="quarter"/>
          </p:nvPr>
        </p:nvSpPr>
        <p:spPr>
          <a:xfrm>
            <a:off x="685800" y="1752600"/>
            <a:ext cx="7772400" cy="1143000"/>
          </a:xfrm>
        </p:spPr>
        <p:txBody>
          <a:bodyPr anchor="b" anchorCtr="1"/>
          <a:lstStyle>
            <a:lvl1pPr>
              <a:defRPr sz="3600"/>
            </a:lvl1pPr>
          </a:lstStyle>
          <a:p>
            <a:r>
              <a:rPr lang="en-US"/>
              <a:t>Click to edit Master title style</a:t>
            </a:r>
          </a:p>
        </p:txBody>
      </p:sp>
      <p:sp>
        <p:nvSpPr>
          <p:cNvPr id="5128" name="Rectangle 8"/>
          <p:cNvSpPr>
            <a:spLocks noGrp="1" noChangeArrowheads="1"/>
          </p:cNvSpPr>
          <p:nvPr>
            <p:ph type="subTitle" sz="quarter" idx="1"/>
          </p:nvPr>
        </p:nvSpPr>
        <p:spPr>
          <a:xfrm>
            <a:off x="1371600" y="3733800"/>
            <a:ext cx="64008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5129" name="Rectangle 9"/>
          <p:cNvSpPr>
            <a:spLocks noGrp="1" noChangeArrowheads="1"/>
          </p:cNvSpPr>
          <p:nvPr>
            <p:ph type="dt" sz="quarter" idx="2"/>
          </p:nvPr>
        </p:nvSpPr>
        <p:spPr>
          <a:xfrm>
            <a:off x="685800" y="6248400"/>
            <a:ext cx="1905000" cy="457200"/>
          </a:xfrm>
          <a:prstGeom prst="rect">
            <a:avLst/>
          </a:prstGeom>
        </p:spPr>
        <p:txBody>
          <a:bodyPr/>
          <a:lstStyle>
            <a:lvl1pPr>
              <a:defRPr>
                <a:solidFill>
                  <a:srgbClr val="FFFFFF"/>
                </a:solidFill>
              </a:defRPr>
            </a:lvl1pPr>
          </a:lstStyle>
          <a:p>
            <a:pPr fontAlgn="base">
              <a:spcBef>
                <a:spcPct val="0"/>
              </a:spcBef>
              <a:spcAft>
                <a:spcPct val="0"/>
              </a:spcAft>
            </a:pPr>
            <a:fld id="{88261801-33E2-4456-9763-F51D2319D8B3}" type="datetime1">
              <a:rPr lang="en-US" sz="2400" smtClean="0"/>
              <a:t>10/26/2016</a:t>
            </a:fld>
            <a:endParaRPr lang="en-US" sz="2400" dirty="0"/>
          </a:p>
        </p:txBody>
      </p:sp>
      <p:sp>
        <p:nvSpPr>
          <p:cNvPr id="5130" name="Rectangle 10"/>
          <p:cNvSpPr>
            <a:spLocks noGrp="1" noChangeArrowheads="1"/>
          </p:cNvSpPr>
          <p:nvPr>
            <p:ph type="ftr" sz="quarter" idx="3"/>
          </p:nvPr>
        </p:nvSpPr>
        <p:spPr/>
        <p:txBody>
          <a:bodyPr/>
          <a:lstStyle>
            <a:lvl1pPr>
              <a:defRPr>
                <a:solidFill>
                  <a:srgbClr val="FFFFFF"/>
                </a:solidFill>
              </a:defRPr>
            </a:lvl1pPr>
          </a:lstStyle>
          <a:p>
            <a:r>
              <a:rPr lang="en-US" smtClean="0"/>
              <a:t>Revised:  October 16, 2012</a:t>
            </a:r>
            <a:endParaRPr lang="en-US" dirty="0"/>
          </a:p>
        </p:txBody>
      </p:sp>
      <p:sp>
        <p:nvSpPr>
          <p:cNvPr id="5131" name="Rectangle 11"/>
          <p:cNvSpPr>
            <a:spLocks noGrp="1" noChangeArrowheads="1"/>
          </p:cNvSpPr>
          <p:nvPr>
            <p:ph type="sldNum" sz="quarter" idx="4"/>
          </p:nvPr>
        </p:nvSpPr>
        <p:spPr/>
        <p:txBody>
          <a:bodyPr/>
          <a:lstStyle>
            <a:lvl1pPr>
              <a:defRPr>
                <a:solidFill>
                  <a:srgbClr val="FFFFFF"/>
                </a:solidFill>
              </a:defRPr>
            </a:lvl1pPr>
          </a:lstStyle>
          <a:p>
            <a:fld id="{067D0BC9-17AC-47C0-BB38-71CDB2CB8048}" type="slidenum">
              <a:rPr lang="en-US"/>
              <a:pPr/>
              <a:t>‹#›</a:t>
            </a:fld>
            <a:endParaRPr lang="en-US" dirty="0"/>
          </a:p>
        </p:txBody>
      </p:sp>
      <p:grpSp>
        <p:nvGrpSpPr>
          <p:cNvPr id="139" name="Group 12"/>
          <p:cNvGrpSpPr>
            <a:grpSpLocks noChangeAspect="1"/>
          </p:cNvGrpSpPr>
          <p:nvPr userDrawn="1"/>
        </p:nvGrpSpPr>
        <p:grpSpPr bwMode="auto">
          <a:xfrm>
            <a:off x="152400" y="6067163"/>
            <a:ext cx="762000" cy="500673"/>
            <a:chOff x="0" y="3761"/>
            <a:chExt cx="500" cy="329"/>
          </a:xfrm>
        </p:grpSpPr>
        <p:sp>
          <p:nvSpPr>
            <p:cNvPr id="140" name="Freeform 13"/>
            <p:cNvSpPr>
              <a:spLocks noChangeAspect="1"/>
            </p:cNvSpPr>
            <p:nvPr userDrawn="1"/>
          </p:nvSpPr>
          <p:spPr bwMode="auto">
            <a:xfrm>
              <a:off x="146" y="4064"/>
              <a:ext cx="41" cy="25"/>
            </a:xfrm>
            <a:custGeom>
              <a:avLst/>
              <a:gdLst/>
              <a:ahLst/>
              <a:cxnLst>
                <a:cxn ang="0">
                  <a:pos x="0" y="25"/>
                </a:cxn>
                <a:cxn ang="0">
                  <a:pos x="26" y="25"/>
                </a:cxn>
                <a:cxn ang="0">
                  <a:pos x="36" y="25"/>
                </a:cxn>
                <a:cxn ang="0">
                  <a:pos x="41" y="0"/>
                </a:cxn>
              </a:cxnLst>
              <a:rect l="0" t="0" r="r" b="b"/>
              <a:pathLst>
                <a:path w="41" h="25">
                  <a:moveTo>
                    <a:pt x="0" y="25"/>
                  </a:moveTo>
                  <a:lnTo>
                    <a:pt x="26" y="25"/>
                  </a:lnTo>
                  <a:lnTo>
                    <a:pt x="36" y="25"/>
                  </a:lnTo>
                  <a:lnTo>
                    <a:pt x="4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1" name="Freeform 14"/>
            <p:cNvSpPr>
              <a:spLocks noChangeAspect="1"/>
            </p:cNvSpPr>
            <p:nvPr userDrawn="1"/>
          </p:nvSpPr>
          <p:spPr bwMode="auto">
            <a:xfrm>
              <a:off x="136" y="4059"/>
              <a:ext cx="10" cy="30"/>
            </a:xfrm>
            <a:custGeom>
              <a:avLst/>
              <a:gdLst/>
              <a:ahLst/>
              <a:cxnLst>
                <a:cxn ang="0">
                  <a:pos x="10" y="30"/>
                </a:cxn>
                <a:cxn ang="0">
                  <a:pos x="0" y="30"/>
                </a:cxn>
                <a:cxn ang="0">
                  <a:pos x="0" y="0"/>
                </a:cxn>
              </a:cxnLst>
              <a:rect l="0" t="0" r="r" b="b"/>
              <a:pathLst>
                <a:path w="10" h="30">
                  <a:moveTo>
                    <a:pt x="10" y="30"/>
                  </a:moveTo>
                  <a:lnTo>
                    <a:pt x="0" y="3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2" name="Freeform 15"/>
            <p:cNvSpPr>
              <a:spLocks noChangeAspect="1"/>
            </p:cNvSpPr>
            <p:nvPr userDrawn="1"/>
          </p:nvSpPr>
          <p:spPr bwMode="auto">
            <a:xfrm>
              <a:off x="217" y="4054"/>
              <a:ext cx="25" cy="20"/>
            </a:xfrm>
            <a:custGeom>
              <a:avLst/>
              <a:gdLst/>
              <a:ahLst/>
              <a:cxnLst>
                <a:cxn ang="0">
                  <a:pos x="25" y="15"/>
                </a:cxn>
                <a:cxn ang="0">
                  <a:pos x="20" y="20"/>
                </a:cxn>
                <a:cxn ang="0">
                  <a:pos x="0" y="0"/>
                </a:cxn>
              </a:cxnLst>
              <a:rect l="0" t="0" r="r" b="b"/>
              <a:pathLst>
                <a:path w="25" h="20">
                  <a:moveTo>
                    <a:pt x="25" y="15"/>
                  </a:moveTo>
                  <a:lnTo>
                    <a:pt x="20"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3" name="Freeform 16"/>
            <p:cNvSpPr>
              <a:spLocks noChangeAspect="1"/>
            </p:cNvSpPr>
            <p:nvPr userDrawn="1"/>
          </p:nvSpPr>
          <p:spPr bwMode="auto">
            <a:xfrm>
              <a:off x="86" y="4054"/>
              <a:ext cx="25" cy="20"/>
            </a:xfrm>
            <a:custGeom>
              <a:avLst/>
              <a:gdLst/>
              <a:ahLst/>
              <a:cxnLst>
                <a:cxn ang="0">
                  <a:pos x="0" y="15"/>
                </a:cxn>
                <a:cxn ang="0">
                  <a:pos x="5" y="20"/>
                </a:cxn>
                <a:cxn ang="0">
                  <a:pos x="25" y="0"/>
                </a:cxn>
              </a:cxnLst>
              <a:rect l="0" t="0" r="r" b="b"/>
              <a:pathLst>
                <a:path w="25" h="20">
                  <a:moveTo>
                    <a:pt x="0" y="15"/>
                  </a:moveTo>
                  <a:lnTo>
                    <a:pt x="5"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4" name="Line 17"/>
            <p:cNvSpPr>
              <a:spLocks noChangeAspect="1" noChangeShapeType="1"/>
            </p:cNvSpPr>
            <p:nvPr userDrawn="1"/>
          </p:nvSpPr>
          <p:spPr bwMode="auto">
            <a:xfrm>
              <a:off x="242" y="4069"/>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5" name="Line 18"/>
            <p:cNvSpPr>
              <a:spLocks noChangeAspect="1" noChangeShapeType="1"/>
            </p:cNvSpPr>
            <p:nvPr userDrawn="1"/>
          </p:nvSpPr>
          <p:spPr bwMode="auto">
            <a:xfrm>
              <a:off x="71"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6" name="Line 19"/>
            <p:cNvSpPr>
              <a:spLocks noChangeAspect="1" noChangeShapeType="1"/>
            </p:cNvSpPr>
            <p:nvPr userDrawn="1"/>
          </p:nvSpPr>
          <p:spPr bwMode="auto">
            <a:xfrm flipV="1">
              <a:off x="247"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7" name="Line 20"/>
            <p:cNvSpPr>
              <a:spLocks noChangeAspect="1" noChangeShapeType="1"/>
            </p:cNvSpPr>
            <p:nvPr userDrawn="1"/>
          </p:nvSpPr>
          <p:spPr bwMode="auto">
            <a:xfrm flipV="1">
              <a:off x="187" y="4054"/>
              <a:ext cx="3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8" name="Freeform 21"/>
            <p:cNvSpPr>
              <a:spLocks noChangeAspect="1"/>
            </p:cNvSpPr>
            <p:nvPr userDrawn="1"/>
          </p:nvSpPr>
          <p:spPr bwMode="auto">
            <a:xfrm>
              <a:off x="262" y="4030"/>
              <a:ext cx="10" cy="29"/>
            </a:xfrm>
            <a:custGeom>
              <a:avLst/>
              <a:gdLst/>
              <a:ahLst/>
              <a:cxnLst>
                <a:cxn ang="0">
                  <a:pos x="0" y="29"/>
                </a:cxn>
                <a:cxn ang="0">
                  <a:pos x="10" y="24"/>
                </a:cxn>
                <a:cxn ang="0">
                  <a:pos x="0" y="0"/>
                </a:cxn>
              </a:cxnLst>
              <a:rect l="0" t="0" r="r" b="b"/>
              <a:pathLst>
                <a:path w="10" h="29">
                  <a:moveTo>
                    <a:pt x="0" y="29"/>
                  </a:move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9" name="Line 22"/>
            <p:cNvSpPr>
              <a:spLocks noChangeAspect="1" noChangeShapeType="1"/>
            </p:cNvSpPr>
            <p:nvPr userDrawn="1"/>
          </p:nvSpPr>
          <p:spPr bwMode="auto">
            <a:xfrm>
              <a:off x="111" y="4054"/>
              <a:ext cx="2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0" name="Freeform 23"/>
            <p:cNvSpPr>
              <a:spLocks noChangeAspect="1"/>
            </p:cNvSpPr>
            <p:nvPr userDrawn="1"/>
          </p:nvSpPr>
          <p:spPr bwMode="auto">
            <a:xfrm>
              <a:off x="61" y="4030"/>
              <a:ext cx="10" cy="29"/>
            </a:xfrm>
            <a:custGeom>
              <a:avLst/>
              <a:gdLst/>
              <a:ahLst/>
              <a:cxnLst>
                <a:cxn ang="0">
                  <a:pos x="10" y="29"/>
                </a:cxn>
                <a:cxn ang="0">
                  <a:pos x="0" y="20"/>
                </a:cxn>
                <a:cxn ang="0">
                  <a:pos x="10" y="0"/>
                </a:cxn>
              </a:cxnLst>
              <a:rect l="0" t="0" r="r" b="b"/>
              <a:pathLst>
                <a:path w="10" h="29">
                  <a:moveTo>
                    <a:pt x="10" y="29"/>
                  </a:moveTo>
                  <a:lnTo>
                    <a:pt x="0" y="20"/>
                  </a:lnTo>
                  <a:lnTo>
                    <a:pt x="1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1" name="Line 24"/>
            <p:cNvSpPr>
              <a:spLocks noChangeAspect="1" noChangeShapeType="1"/>
            </p:cNvSpPr>
            <p:nvPr userDrawn="1"/>
          </p:nvSpPr>
          <p:spPr bwMode="auto">
            <a:xfrm>
              <a:off x="56" y="4010"/>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2" name="Line 25"/>
            <p:cNvSpPr>
              <a:spLocks noChangeAspect="1" noChangeShapeType="1"/>
            </p:cNvSpPr>
            <p:nvPr userDrawn="1"/>
          </p:nvSpPr>
          <p:spPr bwMode="auto">
            <a:xfrm flipV="1">
              <a:off x="262" y="4010"/>
              <a:ext cx="16"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3" name="Freeform 26"/>
            <p:cNvSpPr>
              <a:spLocks noChangeAspect="1"/>
            </p:cNvSpPr>
            <p:nvPr userDrawn="1"/>
          </p:nvSpPr>
          <p:spPr bwMode="auto">
            <a:xfrm>
              <a:off x="25" y="4010"/>
              <a:ext cx="31" cy="10"/>
            </a:xfrm>
            <a:custGeom>
              <a:avLst/>
              <a:gdLst/>
              <a:ahLst/>
              <a:cxnLst>
                <a:cxn ang="0">
                  <a:pos x="0" y="5"/>
                </a:cxn>
                <a:cxn ang="0">
                  <a:pos x="5" y="10"/>
                </a:cxn>
                <a:cxn ang="0">
                  <a:pos x="31" y="0"/>
                </a:cxn>
              </a:cxnLst>
              <a:rect l="0" t="0" r="r" b="b"/>
              <a:pathLst>
                <a:path w="31" h="10">
                  <a:moveTo>
                    <a:pt x="0" y="5"/>
                  </a:moveTo>
                  <a:lnTo>
                    <a:pt x="5" y="10"/>
                  </a:lnTo>
                  <a:lnTo>
                    <a:pt x="3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4" name="Freeform 27"/>
            <p:cNvSpPr>
              <a:spLocks noChangeAspect="1"/>
            </p:cNvSpPr>
            <p:nvPr userDrawn="1"/>
          </p:nvSpPr>
          <p:spPr bwMode="auto">
            <a:xfrm>
              <a:off x="278" y="4010"/>
              <a:ext cx="30" cy="10"/>
            </a:xfrm>
            <a:custGeom>
              <a:avLst/>
              <a:gdLst/>
              <a:ahLst/>
              <a:cxnLst>
                <a:cxn ang="0">
                  <a:pos x="30" y="5"/>
                </a:cxn>
                <a:cxn ang="0">
                  <a:pos x="25" y="10"/>
                </a:cxn>
                <a:cxn ang="0">
                  <a:pos x="0" y="0"/>
                </a:cxn>
              </a:cxnLst>
              <a:rect l="0" t="0" r="r" b="b"/>
              <a:pathLst>
                <a:path w="30" h="10">
                  <a:moveTo>
                    <a:pt x="30" y="5"/>
                  </a:moveTo>
                  <a:lnTo>
                    <a:pt x="25" y="1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5" name="Line 28"/>
            <p:cNvSpPr>
              <a:spLocks noChangeAspect="1" noChangeShapeType="1"/>
            </p:cNvSpPr>
            <p:nvPr userDrawn="1"/>
          </p:nvSpPr>
          <p:spPr bwMode="auto">
            <a:xfrm>
              <a:off x="15"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6" name="Line 29"/>
            <p:cNvSpPr>
              <a:spLocks noChangeAspect="1" noChangeShapeType="1"/>
            </p:cNvSpPr>
            <p:nvPr userDrawn="1"/>
          </p:nvSpPr>
          <p:spPr bwMode="auto">
            <a:xfrm flipV="1">
              <a:off x="308"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7" name="Freeform 30"/>
            <p:cNvSpPr>
              <a:spLocks noChangeAspect="1"/>
            </p:cNvSpPr>
            <p:nvPr userDrawn="1"/>
          </p:nvSpPr>
          <p:spPr bwMode="auto">
            <a:xfrm>
              <a:off x="192" y="3956"/>
              <a:ext cx="70" cy="54"/>
            </a:xfrm>
            <a:custGeom>
              <a:avLst/>
              <a:gdLst/>
              <a:ahLst/>
              <a:cxnLst>
                <a:cxn ang="0">
                  <a:pos x="0" y="25"/>
                </a:cxn>
                <a:cxn ang="0">
                  <a:pos x="15" y="49"/>
                </a:cxn>
                <a:cxn ang="0">
                  <a:pos x="25" y="49"/>
                </a:cxn>
                <a:cxn ang="0">
                  <a:pos x="35" y="54"/>
                </a:cxn>
                <a:cxn ang="0">
                  <a:pos x="70" y="30"/>
                </a:cxn>
                <a:cxn ang="0">
                  <a:pos x="60" y="15"/>
                </a:cxn>
                <a:cxn ang="0">
                  <a:pos x="40" y="0"/>
                </a:cxn>
              </a:cxnLst>
              <a:rect l="0" t="0" r="r" b="b"/>
              <a:pathLst>
                <a:path w="70" h="54">
                  <a:moveTo>
                    <a:pt x="0" y="25"/>
                  </a:moveTo>
                  <a:lnTo>
                    <a:pt x="15" y="49"/>
                  </a:lnTo>
                  <a:lnTo>
                    <a:pt x="25" y="49"/>
                  </a:lnTo>
                  <a:lnTo>
                    <a:pt x="35" y="54"/>
                  </a:lnTo>
                  <a:lnTo>
                    <a:pt x="70" y="30"/>
                  </a:lnTo>
                  <a:lnTo>
                    <a:pt x="60" y="15"/>
                  </a:lnTo>
                  <a:lnTo>
                    <a:pt x="4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8" name="Freeform 31"/>
            <p:cNvSpPr>
              <a:spLocks noChangeAspect="1"/>
            </p:cNvSpPr>
            <p:nvPr userDrawn="1"/>
          </p:nvSpPr>
          <p:spPr bwMode="auto">
            <a:xfrm>
              <a:off x="50" y="3942"/>
              <a:ext cx="56" cy="59"/>
            </a:xfrm>
            <a:custGeom>
              <a:avLst/>
              <a:gdLst/>
              <a:ahLst/>
              <a:cxnLst>
                <a:cxn ang="0">
                  <a:pos x="11" y="0"/>
                </a:cxn>
                <a:cxn ang="0">
                  <a:pos x="11" y="19"/>
                </a:cxn>
                <a:cxn ang="0">
                  <a:pos x="0" y="24"/>
                </a:cxn>
                <a:cxn ang="0">
                  <a:pos x="21" y="54"/>
                </a:cxn>
                <a:cxn ang="0">
                  <a:pos x="31" y="49"/>
                </a:cxn>
                <a:cxn ang="0">
                  <a:pos x="31" y="59"/>
                </a:cxn>
                <a:cxn ang="0">
                  <a:pos x="56" y="39"/>
                </a:cxn>
              </a:cxnLst>
              <a:rect l="0" t="0" r="r" b="b"/>
              <a:pathLst>
                <a:path w="56" h="59">
                  <a:moveTo>
                    <a:pt x="11" y="0"/>
                  </a:moveTo>
                  <a:lnTo>
                    <a:pt x="11" y="19"/>
                  </a:lnTo>
                  <a:lnTo>
                    <a:pt x="0" y="24"/>
                  </a:lnTo>
                  <a:lnTo>
                    <a:pt x="21" y="54"/>
                  </a:lnTo>
                  <a:lnTo>
                    <a:pt x="31" y="49"/>
                  </a:lnTo>
                  <a:lnTo>
                    <a:pt x="31" y="59"/>
                  </a:lnTo>
                  <a:lnTo>
                    <a:pt x="56"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9" name="Freeform 32"/>
            <p:cNvSpPr>
              <a:spLocks noChangeAspect="1"/>
            </p:cNvSpPr>
            <p:nvPr userDrawn="1"/>
          </p:nvSpPr>
          <p:spPr bwMode="auto">
            <a:xfrm>
              <a:off x="298" y="3971"/>
              <a:ext cx="25" cy="30"/>
            </a:xfrm>
            <a:custGeom>
              <a:avLst/>
              <a:gdLst/>
              <a:ahLst/>
              <a:cxnLst>
                <a:cxn ang="0">
                  <a:pos x="20" y="30"/>
                </a:cxn>
                <a:cxn ang="0">
                  <a:pos x="25" y="20"/>
                </a:cxn>
                <a:cxn ang="0">
                  <a:pos x="0" y="0"/>
                </a:cxn>
              </a:cxnLst>
              <a:rect l="0" t="0" r="r" b="b"/>
              <a:pathLst>
                <a:path w="25" h="30">
                  <a:moveTo>
                    <a:pt x="20" y="30"/>
                  </a:moveTo>
                  <a:lnTo>
                    <a:pt x="25"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60" name="Freeform 33"/>
            <p:cNvSpPr>
              <a:spLocks noChangeAspect="1"/>
            </p:cNvSpPr>
            <p:nvPr userDrawn="1"/>
          </p:nvSpPr>
          <p:spPr bwMode="auto">
            <a:xfrm>
              <a:off x="10" y="3971"/>
              <a:ext cx="25" cy="30"/>
            </a:xfrm>
            <a:custGeom>
              <a:avLst/>
              <a:gdLst/>
              <a:ahLst/>
              <a:cxnLst>
                <a:cxn ang="0">
                  <a:pos x="5" y="30"/>
                </a:cxn>
                <a:cxn ang="0">
                  <a:pos x="0" y="20"/>
                </a:cxn>
                <a:cxn ang="0">
                  <a:pos x="25" y="0"/>
                </a:cxn>
              </a:cxnLst>
              <a:rect l="0" t="0" r="r" b="b"/>
              <a:pathLst>
                <a:path w="25" h="30">
                  <a:moveTo>
                    <a:pt x="5" y="30"/>
                  </a:moveTo>
                  <a:lnTo>
                    <a:pt x="0"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61" name="Freeform 34"/>
            <p:cNvSpPr>
              <a:spLocks noChangeAspect="1"/>
            </p:cNvSpPr>
            <p:nvPr userDrawn="1"/>
          </p:nvSpPr>
          <p:spPr bwMode="auto">
            <a:xfrm>
              <a:off x="187" y="3981"/>
              <a:ext cx="5" cy="5"/>
            </a:xfrm>
            <a:custGeom>
              <a:avLst/>
              <a:gdLst/>
              <a:ahLst/>
              <a:cxnLst>
                <a:cxn ang="0">
                  <a:pos x="0" y="0"/>
                </a:cxn>
                <a:cxn ang="0">
                  <a:pos x="0" y="5"/>
                </a:cxn>
                <a:cxn ang="0">
                  <a:pos x="5" y="0"/>
                </a:cxn>
              </a:cxnLst>
              <a:rect l="0" t="0" r="r" b="b"/>
              <a:pathLst>
                <a:path w="5" h="5">
                  <a:moveTo>
                    <a:pt x="0" y="0"/>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62" name="Line 35"/>
            <p:cNvSpPr>
              <a:spLocks noChangeAspect="1" noChangeShapeType="1"/>
            </p:cNvSpPr>
            <p:nvPr userDrawn="1"/>
          </p:nvSpPr>
          <p:spPr bwMode="auto">
            <a:xfrm flipH="1" flipV="1">
              <a:off x="101" y="3966"/>
              <a:ext cx="5"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3" name="Line 36"/>
            <p:cNvSpPr>
              <a:spLocks noChangeAspect="1" noChangeShapeType="1"/>
            </p:cNvSpPr>
            <p:nvPr userDrawn="1"/>
          </p:nvSpPr>
          <p:spPr bwMode="auto">
            <a:xfrm flipV="1">
              <a:off x="106" y="3971"/>
              <a:ext cx="2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4" name="Line 37"/>
            <p:cNvSpPr>
              <a:spLocks noChangeAspect="1" noChangeShapeType="1"/>
            </p:cNvSpPr>
            <p:nvPr userDrawn="1"/>
          </p:nvSpPr>
          <p:spPr bwMode="auto">
            <a:xfrm flipV="1">
              <a:off x="192" y="3956"/>
              <a:ext cx="40"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5" name="Line 38"/>
            <p:cNvSpPr>
              <a:spLocks noChangeAspect="1" noChangeShapeType="1"/>
            </p:cNvSpPr>
            <p:nvPr userDrawn="1"/>
          </p:nvSpPr>
          <p:spPr bwMode="auto">
            <a:xfrm>
              <a:off x="172" y="3961"/>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6" name="Freeform 39"/>
            <p:cNvSpPr>
              <a:spLocks noChangeAspect="1"/>
            </p:cNvSpPr>
            <p:nvPr userDrawn="1"/>
          </p:nvSpPr>
          <p:spPr bwMode="auto">
            <a:xfrm>
              <a:off x="131" y="3966"/>
              <a:ext cx="36" cy="10"/>
            </a:xfrm>
            <a:custGeom>
              <a:avLst/>
              <a:gdLst/>
              <a:ahLst/>
              <a:cxnLst>
                <a:cxn ang="0">
                  <a:pos x="0" y="5"/>
                </a:cxn>
                <a:cxn ang="0">
                  <a:pos x="5" y="10"/>
                </a:cxn>
                <a:cxn ang="0">
                  <a:pos x="10" y="10"/>
                </a:cxn>
                <a:cxn ang="0">
                  <a:pos x="36" y="0"/>
                </a:cxn>
              </a:cxnLst>
              <a:rect l="0" t="0" r="r" b="b"/>
              <a:pathLst>
                <a:path w="36" h="10">
                  <a:moveTo>
                    <a:pt x="0" y="5"/>
                  </a:moveTo>
                  <a:lnTo>
                    <a:pt x="5" y="10"/>
                  </a:lnTo>
                  <a:lnTo>
                    <a:pt x="10" y="10"/>
                  </a:lnTo>
                  <a:lnTo>
                    <a:pt x="36"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67" name="Line 40"/>
            <p:cNvSpPr>
              <a:spLocks noChangeAspect="1" noChangeShapeType="1"/>
            </p:cNvSpPr>
            <p:nvPr userDrawn="1"/>
          </p:nvSpPr>
          <p:spPr bwMode="auto">
            <a:xfrm flipV="1">
              <a:off x="464" y="3971"/>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8" name="Line 41"/>
            <p:cNvSpPr>
              <a:spLocks noChangeAspect="1" noChangeShapeType="1"/>
            </p:cNvSpPr>
            <p:nvPr userDrawn="1"/>
          </p:nvSpPr>
          <p:spPr bwMode="auto">
            <a:xfrm>
              <a:off x="25" y="3956"/>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9" name="Line 42"/>
            <p:cNvSpPr>
              <a:spLocks noChangeAspect="1" noChangeShapeType="1"/>
            </p:cNvSpPr>
            <p:nvPr userDrawn="1"/>
          </p:nvSpPr>
          <p:spPr bwMode="auto">
            <a:xfrm flipV="1">
              <a:off x="298" y="3947"/>
              <a:ext cx="10"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0" name="Line 43"/>
            <p:cNvSpPr>
              <a:spLocks noChangeAspect="1" noChangeShapeType="1"/>
            </p:cNvSpPr>
            <p:nvPr userDrawn="1"/>
          </p:nvSpPr>
          <p:spPr bwMode="auto">
            <a:xfrm>
              <a:off x="131" y="3961"/>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1" name="Freeform 44"/>
            <p:cNvSpPr>
              <a:spLocks noChangeAspect="1"/>
            </p:cNvSpPr>
            <p:nvPr userDrawn="1"/>
          </p:nvSpPr>
          <p:spPr bwMode="auto">
            <a:xfrm>
              <a:off x="91" y="3942"/>
              <a:ext cx="40" cy="24"/>
            </a:xfrm>
            <a:custGeom>
              <a:avLst/>
              <a:gdLst/>
              <a:ahLst/>
              <a:cxnLst>
                <a:cxn ang="0">
                  <a:pos x="40" y="19"/>
                </a:cxn>
                <a:cxn ang="0">
                  <a:pos x="20" y="19"/>
                </a:cxn>
                <a:cxn ang="0">
                  <a:pos x="10" y="24"/>
                </a:cxn>
                <a:cxn ang="0">
                  <a:pos x="0" y="0"/>
                </a:cxn>
              </a:cxnLst>
              <a:rect l="0" t="0" r="r" b="b"/>
              <a:pathLst>
                <a:path w="40" h="24">
                  <a:moveTo>
                    <a:pt x="40" y="19"/>
                  </a:moveTo>
                  <a:lnTo>
                    <a:pt x="20" y="19"/>
                  </a:ln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2" name="Line 45"/>
            <p:cNvSpPr>
              <a:spLocks noChangeAspect="1" noChangeShapeType="1"/>
            </p:cNvSpPr>
            <p:nvPr userDrawn="1"/>
          </p:nvSpPr>
          <p:spPr bwMode="auto">
            <a:xfrm flipV="1">
              <a:off x="167" y="3961"/>
              <a:ext cx="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3" name="Line 46"/>
            <p:cNvSpPr>
              <a:spLocks noChangeAspect="1" noChangeShapeType="1"/>
            </p:cNvSpPr>
            <p:nvPr userDrawn="1"/>
          </p:nvSpPr>
          <p:spPr bwMode="auto">
            <a:xfrm flipH="1">
              <a:off x="172" y="3937"/>
              <a:ext cx="5"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4" name="Line 47"/>
            <p:cNvSpPr>
              <a:spLocks noChangeAspect="1" noChangeShapeType="1"/>
            </p:cNvSpPr>
            <p:nvPr userDrawn="1"/>
          </p:nvSpPr>
          <p:spPr bwMode="auto">
            <a:xfrm>
              <a:off x="131" y="3937"/>
              <a:ext cx="1"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5" name="Line 48"/>
            <p:cNvSpPr>
              <a:spLocks noChangeAspect="1" noChangeShapeType="1"/>
            </p:cNvSpPr>
            <p:nvPr userDrawn="1"/>
          </p:nvSpPr>
          <p:spPr bwMode="auto">
            <a:xfrm flipV="1">
              <a:off x="232" y="3952"/>
              <a:ext cx="1" cy="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6" name="Line 49"/>
            <p:cNvSpPr>
              <a:spLocks noChangeAspect="1" noChangeShapeType="1"/>
            </p:cNvSpPr>
            <p:nvPr userDrawn="1"/>
          </p:nvSpPr>
          <p:spPr bwMode="auto">
            <a:xfrm>
              <a:off x="25" y="3947"/>
              <a:ext cx="1" cy="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7" name="Freeform 50"/>
            <p:cNvSpPr>
              <a:spLocks noChangeAspect="1"/>
            </p:cNvSpPr>
            <p:nvPr userDrawn="1"/>
          </p:nvSpPr>
          <p:spPr bwMode="auto">
            <a:xfrm>
              <a:off x="222" y="3908"/>
              <a:ext cx="35" cy="44"/>
            </a:xfrm>
            <a:custGeom>
              <a:avLst/>
              <a:gdLst/>
              <a:ahLst/>
              <a:cxnLst>
                <a:cxn ang="0">
                  <a:pos x="0" y="29"/>
                </a:cxn>
                <a:cxn ang="0">
                  <a:pos x="10" y="44"/>
                </a:cxn>
                <a:cxn ang="0">
                  <a:pos x="35" y="44"/>
                </a:cxn>
                <a:cxn ang="0">
                  <a:pos x="35" y="0"/>
                </a:cxn>
              </a:cxnLst>
              <a:rect l="0" t="0" r="r" b="b"/>
              <a:pathLst>
                <a:path w="35" h="44">
                  <a:moveTo>
                    <a:pt x="0" y="29"/>
                  </a:moveTo>
                  <a:lnTo>
                    <a:pt x="10" y="44"/>
                  </a:lnTo>
                  <a:lnTo>
                    <a:pt x="35" y="44"/>
                  </a:lnTo>
                  <a:lnTo>
                    <a:pt x="3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8" name="Freeform 51"/>
            <p:cNvSpPr>
              <a:spLocks noChangeAspect="1"/>
            </p:cNvSpPr>
            <p:nvPr userDrawn="1"/>
          </p:nvSpPr>
          <p:spPr bwMode="auto">
            <a:xfrm>
              <a:off x="0" y="3937"/>
              <a:ext cx="25" cy="10"/>
            </a:xfrm>
            <a:custGeom>
              <a:avLst/>
              <a:gdLst/>
              <a:ahLst/>
              <a:cxnLst>
                <a:cxn ang="0">
                  <a:pos x="0" y="0"/>
                </a:cxn>
                <a:cxn ang="0">
                  <a:pos x="0" y="10"/>
                </a:cxn>
                <a:cxn ang="0">
                  <a:pos x="25" y="10"/>
                </a:cxn>
              </a:cxnLst>
              <a:rect l="0" t="0" r="r" b="b"/>
              <a:pathLst>
                <a:path w="25" h="10">
                  <a:moveTo>
                    <a:pt x="0" y="0"/>
                  </a:moveTo>
                  <a:lnTo>
                    <a:pt x="0" y="10"/>
                  </a:lnTo>
                  <a:lnTo>
                    <a:pt x="25" y="1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9" name="Freeform 52"/>
            <p:cNvSpPr>
              <a:spLocks noChangeAspect="1"/>
            </p:cNvSpPr>
            <p:nvPr userDrawn="1"/>
          </p:nvSpPr>
          <p:spPr bwMode="auto">
            <a:xfrm>
              <a:off x="308" y="3932"/>
              <a:ext cx="25" cy="15"/>
            </a:xfrm>
            <a:custGeom>
              <a:avLst/>
              <a:gdLst/>
              <a:ahLst/>
              <a:cxnLst>
                <a:cxn ang="0">
                  <a:pos x="25" y="0"/>
                </a:cxn>
                <a:cxn ang="0">
                  <a:pos x="25" y="10"/>
                </a:cxn>
                <a:cxn ang="0">
                  <a:pos x="0" y="15"/>
                </a:cxn>
              </a:cxnLst>
              <a:rect l="0" t="0" r="r" b="b"/>
              <a:pathLst>
                <a:path w="25" h="15">
                  <a:moveTo>
                    <a:pt x="25" y="0"/>
                  </a:moveTo>
                  <a:lnTo>
                    <a:pt x="25" y="10"/>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0" name="Freeform 53"/>
            <p:cNvSpPr>
              <a:spLocks noChangeAspect="1"/>
            </p:cNvSpPr>
            <p:nvPr userDrawn="1"/>
          </p:nvSpPr>
          <p:spPr bwMode="auto">
            <a:xfrm>
              <a:off x="50" y="3893"/>
              <a:ext cx="41" cy="49"/>
            </a:xfrm>
            <a:custGeom>
              <a:avLst/>
              <a:gdLst/>
              <a:ahLst/>
              <a:cxnLst>
                <a:cxn ang="0">
                  <a:pos x="41" y="0"/>
                </a:cxn>
                <a:cxn ang="0">
                  <a:pos x="16" y="0"/>
                </a:cxn>
                <a:cxn ang="0">
                  <a:pos x="16" y="10"/>
                </a:cxn>
                <a:cxn ang="0">
                  <a:pos x="0" y="5"/>
                </a:cxn>
                <a:cxn ang="0">
                  <a:pos x="0" y="49"/>
                </a:cxn>
                <a:cxn ang="0">
                  <a:pos x="11" y="49"/>
                </a:cxn>
              </a:cxnLst>
              <a:rect l="0" t="0" r="r" b="b"/>
              <a:pathLst>
                <a:path w="41" h="49">
                  <a:moveTo>
                    <a:pt x="41" y="0"/>
                  </a:moveTo>
                  <a:lnTo>
                    <a:pt x="16" y="0"/>
                  </a:lnTo>
                  <a:lnTo>
                    <a:pt x="16" y="10"/>
                  </a:lnTo>
                  <a:lnTo>
                    <a:pt x="0" y="5"/>
                  </a:lnTo>
                  <a:lnTo>
                    <a:pt x="0" y="49"/>
                  </a:lnTo>
                  <a:lnTo>
                    <a:pt x="11" y="4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1" name="Line 54"/>
            <p:cNvSpPr>
              <a:spLocks noChangeAspect="1" noChangeShapeType="1"/>
            </p:cNvSpPr>
            <p:nvPr userDrawn="1"/>
          </p:nvSpPr>
          <p:spPr bwMode="auto">
            <a:xfrm>
              <a:off x="61" y="3942"/>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2" name="Line 55"/>
            <p:cNvSpPr>
              <a:spLocks noChangeAspect="1" noChangeShapeType="1"/>
            </p:cNvSpPr>
            <p:nvPr userDrawn="1"/>
          </p:nvSpPr>
          <p:spPr bwMode="auto">
            <a:xfrm flipV="1">
              <a:off x="91" y="3937"/>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3" name="Freeform 56"/>
            <p:cNvSpPr>
              <a:spLocks noChangeAspect="1"/>
            </p:cNvSpPr>
            <p:nvPr userDrawn="1"/>
          </p:nvSpPr>
          <p:spPr bwMode="auto">
            <a:xfrm>
              <a:off x="91" y="3893"/>
              <a:ext cx="45" cy="44"/>
            </a:xfrm>
            <a:custGeom>
              <a:avLst/>
              <a:gdLst/>
              <a:ahLst/>
              <a:cxnLst>
                <a:cxn ang="0">
                  <a:pos x="45" y="44"/>
                </a:cxn>
                <a:cxn ang="0">
                  <a:pos x="40" y="44"/>
                </a:cxn>
                <a:cxn ang="0">
                  <a:pos x="0" y="44"/>
                </a:cxn>
                <a:cxn ang="0">
                  <a:pos x="0" y="0"/>
                </a:cxn>
              </a:cxnLst>
              <a:rect l="0" t="0" r="r" b="b"/>
              <a:pathLst>
                <a:path w="45" h="44">
                  <a:moveTo>
                    <a:pt x="45" y="44"/>
                  </a:moveTo>
                  <a:lnTo>
                    <a:pt x="40" y="44"/>
                  </a:lnTo>
                  <a:lnTo>
                    <a:pt x="0" y="4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4" name="Line 57"/>
            <p:cNvSpPr>
              <a:spLocks noChangeAspect="1" noChangeShapeType="1"/>
            </p:cNvSpPr>
            <p:nvPr userDrawn="1"/>
          </p:nvSpPr>
          <p:spPr bwMode="auto">
            <a:xfrm flipV="1">
              <a:off x="136" y="3893"/>
              <a:ext cx="1" cy="4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5" name="Line 58"/>
            <p:cNvSpPr>
              <a:spLocks noChangeAspect="1" noChangeShapeType="1"/>
            </p:cNvSpPr>
            <p:nvPr userDrawn="1"/>
          </p:nvSpPr>
          <p:spPr bwMode="auto">
            <a:xfrm>
              <a:off x="136" y="3937"/>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6" name="Line 59"/>
            <p:cNvSpPr>
              <a:spLocks noChangeAspect="1" noChangeShapeType="1"/>
            </p:cNvSpPr>
            <p:nvPr userDrawn="1"/>
          </p:nvSpPr>
          <p:spPr bwMode="auto">
            <a:xfrm>
              <a:off x="141" y="3937"/>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7" name="Line 60"/>
            <p:cNvSpPr>
              <a:spLocks noChangeAspect="1" noChangeShapeType="1"/>
            </p:cNvSpPr>
            <p:nvPr userDrawn="1"/>
          </p:nvSpPr>
          <p:spPr bwMode="auto">
            <a:xfrm>
              <a:off x="177" y="3932"/>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8" name="Freeform 61"/>
            <p:cNvSpPr>
              <a:spLocks noChangeAspect="1"/>
            </p:cNvSpPr>
            <p:nvPr userDrawn="1"/>
          </p:nvSpPr>
          <p:spPr bwMode="auto">
            <a:xfrm>
              <a:off x="177" y="3912"/>
              <a:ext cx="45" cy="25"/>
            </a:xfrm>
            <a:custGeom>
              <a:avLst/>
              <a:gdLst/>
              <a:ahLst/>
              <a:cxnLst>
                <a:cxn ang="0">
                  <a:pos x="45" y="0"/>
                </a:cxn>
                <a:cxn ang="0">
                  <a:pos x="45" y="25"/>
                </a:cxn>
                <a:cxn ang="0">
                  <a:pos x="5" y="25"/>
                </a:cxn>
                <a:cxn ang="0">
                  <a:pos x="0" y="25"/>
                </a:cxn>
              </a:cxnLst>
              <a:rect l="0" t="0" r="r" b="b"/>
              <a:pathLst>
                <a:path w="45" h="25">
                  <a:moveTo>
                    <a:pt x="45" y="0"/>
                  </a:moveTo>
                  <a:lnTo>
                    <a:pt x="45" y="25"/>
                  </a:lnTo>
                  <a:lnTo>
                    <a:pt x="5" y="25"/>
                  </a:lnTo>
                  <a:lnTo>
                    <a:pt x="0" y="2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9" name="Line 62"/>
            <p:cNvSpPr>
              <a:spLocks noChangeAspect="1" noChangeShapeType="1"/>
            </p:cNvSpPr>
            <p:nvPr userDrawn="1"/>
          </p:nvSpPr>
          <p:spPr bwMode="auto">
            <a:xfrm>
              <a:off x="0" y="3917"/>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0" name="Line 63"/>
            <p:cNvSpPr>
              <a:spLocks noChangeAspect="1" noChangeShapeType="1"/>
            </p:cNvSpPr>
            <p:nvPr userDrawn="1"/>
          </p:nvSpPr>
          <p:spPr bwMode="auto">
            <a:xfrm>
              <a:off x="177" y="3903"/>
              <a:ext cx="1" cy="2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1" name="Line 64"/>
            <p:cNvSpPr>
              <a:spLocks noChangeAspect="1" noChangeShapeType="1"/>
            </p:cNvSpPr>
            <p:nvPr userDrawn="1"/>
          </p:nvSpPr>
          <p:spPr bwMode="auto">
            <a:xfrm flipV="1">
              <a:off x="333" y="3912"/>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2" name="Freeform 65"/>
            <p:cNvSpPr>
              <a:spLocks noChangeAspect="1"/>
            </p:cNvSpPr>
            <p:nvPr userDrawn="1"/>
          </p:nvSpPr>
          <p:spPr bwMode="auto">
            <a:xfrm>
              <a:off x="0" y="3903"/>
              <a:ext cx="25" cy="14"/>
            </a:xfrm>
            <a:custGeom>
              <a:avLst/>
              <a:gdLst/>
              <a:ahLst/>
              <a:cxnLst>
                <a:cxn ang="0">
                  <a:pos x="25" y="0"/>
                </a:cxn>
                <a:cxn ang="0">
                  <a:pos x="0" y="0"/>
                </a:cxn>
                <a:cxn ang="0">
                  <a:pos x="0" y="14"/>
                </a:cxn>
              </a:cxnLst>
              <a:rect l="0" t="0" r="r" b="b"/>
              <a:pathLst>
                <a:path w="25" h="14">
                  <a:moveTo>
                    <a:pt x="25" y="0"/>
                  </a:moveTo>
                  <a:lnTo>
                    <a:pt x="0" y="0"/>
                  </a:lnTo>
                  <a:lnTo>
                    <a:pt x="0" y="1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3" name="Freeform 66"/>
            <p:cNvSpPr>
              <a:spLocks noChangeAspect="1"/>
            </p:cNvSpPr>
            <p:nvPr userDrawn="1"/>
          </p:nvSpPr>
          <p:spPr bwMode="auto">
            <a:xfrm>
              <a:off x="303" y="3898"/>
              <a:ext cx="30" cy="14"/>
            </a:xfrm>
            <a:custGeom>
              <a:avLst/>
              <a:gdLst/>
              <a:ahLst/>
              <a:cxnLst>
                <a:cxn ang="0">
                  <a:pos x="30" y="14"/>
                </a:cxn>
                <a:cxn ang="0">
                  <a:pos x="30" y="5"/>
                </a:cxn>
                <a:cxn ang="0">
                  <a:pos x="0" y="0"/>
                </a:cxn>
              </a:cxnLst>
              <a:rect l="0" t="0" r="r" b="b"/>
              <a:pathLst>
                <a:path w="30" h="14">
                  <a:moveTo>
                    <a:pt x="30" y="14"/>
                  </a:moveTo>
                  <a:lnTo>
                    <a:pt x="30" y="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4" name="Freeform 67"/>
            <p:cNvSpPr>
              <a:spLocks noChangeAspect="1"/>
            </p:cNvSpPr>
            <p:nvPr userDrawn="1"/>
          </p:nvSpPr>
          <p:spPr bwMode="auto">
            <a:xfrm>
              <a:off x="222" y="3888"/>
              <a:ext cx="20" cy="24"/>
            </a:xfrm>
            <a:custGeom>
              <a:avLst/>
              <a:gdLst/>
              <a:ahLst/>
              <a:cxnLst>
                <a:cxn ang="0">
                  <a:pos x="20" y="0"/>
                </a:cxn>
                <a:cxn ang="0">
                  <a:pos x="20" y="20"/>
                </a:cxn>
                <a:cxn ang="0">
                  <a:pos x="0" y="24"/>
                </a:cxn>
                <a:cxn ang="0">
                  <a:pos x="0" y="5"/>
                </a:cxn>
              </a:cxnLst>
              <a:rect l="0" t="0" r="r" b="b"/>
              <a:pathLst>
                <a:path w="20" h="24">
                  <a:moveTo>
                    <a:pt x="20" y="0"/>
                  </a:moveTo>
                  <a:lnTo>
                    <a:pt x="20" y="20"/>
                  </a:lnTo>
                  <a:lnTo>
                    <a:pt x="0" y="24"/>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5" name="Line 68"/>
            <p:cNvSpPr>
              <a:spLocks noChangeAspect="1" noChangeShapeType="1"/>
            </p:cNvSpPr>
            <p:nvPr userDrawn="1"/>
          </p:nvSpPr>
          <p:spPr bwMode="auto">
            <a:xfrm>
              <a:off x="242" y="3908"/>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6" name="Freeform 69"/>
            <p:cNvSpPr>
              <a:spLocks noChangeAspect="1"/>
            </p:cNvSpPr>
            <p:nvPr userDrawn="1"/>
          </p:nvSpPr>
          <p:spPr bwMode="auto">
            <a:xfrm>
              <a:off x="242" y="3854"/>
              <a:ext cx="30" cy="54"/>
            </a:xfrm>
            <a:custGeom>
              <a:avLst/>
              <a:gdLst/>
              <a:ahLst/>
              <a:cxnLst>
                <a:cxn ang="0">
                  <a:pos x="15" y="54"/>
                </a:cxn>
                <a:cxn ang="0">
                  <a:pos x="25" y="54"/>
                </a:cxn>
                <a:cxn ang="0">
                  <a:pos x="25" y="44"/>
                </a:cxn>
                <a:cxn ang="0">
                  <a:pos x="30" y="39"/>
                </a:cxn>
                <a:cxn ang="0">
                  <a:pos x="30" y="0"/>
                </a:cxn>
                <a:cxn ang="0">
                  <a:pos x="0" y="5"/>
                </a:cxn>
              </a:cxnLst>
              <a:rect l="0" t="0" r="r" b="b"/>
              <a:pathLst>
                <a:path w="30" h="54">
                  <a:moveTo>
                    <a:pt x="15" y="54"/>
                  </a:moveTo>
                  <a:lnTo>
                    <a:pt x="25" y="54"/>
                  </a:lnTo>
                  <a:lnTo>
                    <a:pt x="25" y="44"/>
                  </a:lnTo>
                  <a:lnTo>
                    <a:pt x="30" y="39"/>
                  </a:lnTo>
                  <a:lnTo>
                    <a:pt x="3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7" name="Line 70"/>
            <p:cNvSpPr>
              <a:spLocks noChangeAspect="1" noChangeShapeType="1"/>
            </p:cNvSpPr>
            <p:nvPr userDrawn="1"/>
          </p:nvSpPr>
          <p:spPr bwMode="auto">
            <a:xfrm>
              <a:off x="177" y="3893"/>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8" name="Line 71"/>
            <p:cNvSpPr>
              <a:spLocks noChangeAspect="1" noChangeShapeType="1"/>
            </p:cNvSpPr>
            <p:nvPr userDrawn="1"/>
          </p:nvSpPr>
          <p:spPr bwMode="auto">
            <a:xfrm flipH="1">
              <a:off x="25" y="3878"/>
              <a:ext cx="5"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9" name="Line 72"/>
            <p:cNvSpPr>
              <a:spLocks noChangeAspect="1" noChangeShapeType="1"/>
            </p:cNvSpPr>
            <p:nvPr userDrawn="1"/>
          </p:nvSpPr>
          <p:spPr bwMode="auto">
            <a:xfrm flipH="1" flipV="1">
              <a:off x="298" y="3878"/>
              <a:ext cx="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0" name="Line 73"/>
            <p:cNvSpPr>
              <a:spLocks noChangeAspect="1" noChangeShapeType="1"/>
            </p:cNvSpPr>
            <p:nvPr userDrawn="1"/>
          </p:nvSpPr>
          <p:spPr bwMode="auto">
            <a:xfrm flipH="1">
              <a:off x="91" y="3893"/>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1" name="Line 74"/>
            <p:cNvSpPr>
              <a:spLocks noChangeAspect="1" noChangeShapeType="1"/>
            </p:cNvSpPr>
            <p:nvPr userDrawn="1"/>
          </p:nvSpPr>
          <p:spPr bwMode="auto">
            <a:xfrm>
              <a:off x="101" y="3893"/>
              <a:ext cx="3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2" name="Line 75"/>
            <p:cNvSpPr>
              <a:spLocks noChangeAspect="1" noChangeShapeType="1"/>
            </p:cNvSpPr>
            <p:nvPr userDrawn="1"/>
          </p:nvSpPr>
          <p:spPr bwMode="auto">
            <a:xfrm flipH="1">
              <a:off x="136" y="3893"/>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3" name="Freeform 76"/>
            <p:cNvSpPr>
              <a:spLocks noChangeAspect="1"/>
            </p:cNvSpPr>
            <p:nvPr userDrawn="1"/>
          </p:nvSpPr>
          <p:spPr bwMode="auto">
            <a:xfrm>
              <a:off x="101" y="3854"/>
              <a:ext cx="50" cy="39"/>
            </a:xfrm>
            <a:custGeom>
              <a:avLst/>
              <a:gdLst/>
              <a:ahLst/>
              <a:cxnLst>
                <a:cxn ang="0">
                  <a:pos x="50" y="0"/>
                </a:cxn>
                <a:cxn ang="0">
                  <a:pos x="5" y="0"/>
                </a:cxn>
                <a:cxn ang="0">
                  <a:pos x="0" y="39"/>
                </a:cxn>
              </a:cxnLst>
              <a:rect l="0" t="0" r="r" b="b"/>
              <a:pathLst>
                <a:path w="50" h="39">
                  <a:moveTo>
                    <a:pt x="50" y="0"/>
                  </a:moveTo>
                  <a:lnTo>
                    <a:pt x="5" y="0"/>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4" name="Freeform 77"/>
            <p:cNvSpPr>
              <a:spLocks noChangeAspect="1"/>
            </p:cNvSpPr>
            <p:nvPr userDrawn="1"/>
          </p:nvSpPr>
          <p:spPr bwMode="auto">
            <a:xfrm>
              <a:off x="172" y="3893"/>
              <a:ext cx="10" cy="1"/>
            </a:xfrm>
            <a:custGeom>
              <a:avLst/>
              <a:gdLst/>
              <a:ahLst/>
              <a:cxnLst>
                <a:cxn ang="0">
                  <a:pos x="10" y="0"/>
                </a:cxn>
                <a:cxn ang="0">
                  <a:pos x="5" y="0"/>
                </a:cxn>
                <a:cxn ang="0">
                  <a:pos x="0" y="0"/>
                </a:cxn>
              </a:cxnLst>
              <a:rect l="0" t="0" r="r" b="b"/>
              <a:pathLst>
                <a:path w="10">
                  <a:moveTo>
                    <a:pt x="1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5" name="Line 78"/>
            <p:cNvSpPr>
              <a:spLocks noChangeAspect="1" noChangeShapeType="1"/>
            </p:cNvSpPr>
            <p:nvPr userDrawn="1"/>
          </p:nvSpPr>
          <p:spPr bwMode="auto">
            <a:xfrm flipH="1">
              <a:off x="151" y="3893"/>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6" name="Line 79"/>
            <p:cNvSpPr>
              <a:spLocks noChangeAspect="1" noChangeShapeType="1"/>
            </p:cNvSpPr>
            <p:nvPr userDrawn="1"/>
          </p:nvSpPr>
          <p:spPr bwMode="auto">
            <a:xfrm>
              <a:off x="151" y="3854"/>
              <a:ext cx="1" cy="3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7" name="Freeform 80"/>
            <p:cNvSpPr>
              <a:spLocks noChangeAspect="1"/>
            </p:cNvSpPr>
            <p:nvPr userDrawn="1"/>
          </p:nvSpPr>
          <p:spPr bwMode="auto">
            <a:xfrm>
              <a:off x="182" y="3854"/>
              <a:ext cx="10" cy="39"/>
            </a:xfrm>
            <a:custGeom>
              <a:avLst/>
              <a:gdLst/>
              <a:ahLst/>
              <a:cxnLst>
                <a:cxn ang="0">
                  <a:pos x="10" y="0"/>
                </a:cxn>
                <a:cxn ang="0">
                  <a:pos x="10" y="39"/>
                </a:cxn>
                <a:cxn ang="0">
                  <a:pos x="0" y="39"/>
                </a:cxn>
              </a:cxnLst>
              <a:rect l="0" t="0" r="r" b="b"/>
              <a:pathLst>
                <a:path w="10" h="39">
                  <a:moveTo>
                    <a:pt x="10" y="0"/>
                  </a:moveTo>
                  <a:lnTo>
                    <a:pt x="10" y="39"/>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8" name="Freeform 81"/>
            <p:cNvSpPr>
              <a:spLocks noChangeAspect="1"/>
            </p:cNvSpPr>
            <p:nvPr userDrawn="1"/>
          </p:nvSpPr>
          <p:spPr bwMode="auto">
            <a:xfrm>
              <a:off x="192" y="3859"/>
              <a:ext cx="50" cy="34"/>
            </a:xfrm>
            <a:custGeom>
              <a:avLst/>
              <a:gdLst/>
              <a:ahLst/>
              <a:cxnLst>
                <a:cxn ang="0">
                  <a:pos x="50" y="0"/>
                </a:cxn>
                <a:cxn ang="0">
                  <a:pos x="50" y="29"/>
                </a:cxn>
                <a:cxn ang="0">
                  <a:pos x="30" y="34"/>
                </a:cxn>
                <a:cxn ang="0">
                  <a:pos x="0" y="34"/>
                </a:cxn>
              </a:cxnLst>
              <a:rect l="0" t="0" r="r" b="b"/>
              <a:pathLst>
                <a:path w="50" h="34">
                  <a:moveTo>
                    <a:pt x="50" y="0"/>
                  </a:moveTo>
                  <a:lnTo>
                    <a:pt x="50" y="29"/>
                  </a:lnTo>
                  <a:lnTo>
                    <a:pt x="30" y="34"/>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9" name="Freeform 82"/>
            <p:cNvSpPr>
              <a:spLocks noChangeAspect="1"/>
            </p:cNvSpPr>
            <p:nvPr userDrawn="1"/>
          </p:nvSpPr>
          <p:spPr bwMode="auto">
            <a:xfrm>
              <a:off x="10" y="3854"/>
              <a:ext cx="20" cy="24"/>
            </a:xfrm>
            <a:custGeom>
              <a:avLst/>
              <a:gdLst/>
              <a:ahLst/>
              <a:cxnLst>
                <a:cxn ang="0">
                  <a:pos x="20" y="24"/>
                </a:cxn>
                <a:cxn ang="0">
                  <a:pos x="0" y="5"/>
                </a:cxn>
                <a:cxn ang="0">
                  <a:pos x="5" y="0"/>
                </a:cxn>
              </a:cxnLst>
              <a:rect l="0" t="0" r="r" b="b"/>
              <a:pathLst>
                <a:path w="20" h="24">
                  <a:moveTo>
                    <a:pt x="20" y="24"/>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0" name="Line 83"/>
            <p:cNvSpPr>
              <a:spLocks noChangeAspect="1" noChangeShapeType="1"/>
            </p:cNvSpPr>
            <p:nvPr userDrawn="1"/>
          </p:nvSpPr>
          <p:spPr bwMode="auto">
            <a:xfrm flipV="1">
              <a:off x="298" y="3873"/>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1" name="Line 84"/>
            <p:cNvSpPr>
              <a:spLocks noChangeAspect="1" noChangeShapeType="1"/>
            </p:cNvSpPr>
            <p:nvPr userDrawn="1"/>
          </p:nvSpPr>
          <p:spPr bwMode="auto">
            <a:xfrm flipH="1">
              <a:off x="298" y="3859"/>
              <a:ext cx="25"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2" name="Freeform 85"/>
            <p:cNvSpPr>
              <a:spLocks noChangeAspect="1"/>
            </p:cNvSpPr>
            <p:nvPr userDrawn="1"/>
          </p:nvSpPr>
          <p:spPr bwMode="auto">
            <a:xfrm>
              <a:off x="197" y="3854"/>
              <a:ext cx="45" cy="5"/>
            </a:xfrm>
            <a:custGeom>
              <a:avLst/>
              <a:gdLst/>
              <a:ahLst/>
              <a:cxnLst>
                <a:cxn ang="0">
                  <a:pos x="45" y="5"/>
                </a:cxn>
                <a:cxn ang="0">
                  <a:pos x="35" y="5"/>
                </a:cxn>
                <a:cxn ang="0">
                  <a:pos x="35" y="0"/>
                </a:cxn>
                <a:cxn ang="0">
                  <a:pos x="0" y="0"/>
                </a:cxn>
              </a:cxnLst>
              <a:rect l="0" t="0" r="r" b="b"/>
              <a:pathLst>
                <a:path w="45" h="5">
                  <a:moveTo>
                    <a:pt x="45" y="5"/>
                  </a:moveTo>
                  <a:lnTo>
                    <a:pt x="35" y="5"/>
                  </a:lnTo>
                  <a:lnTo>
                    <a:pt x="3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3" name="Line 86"/>
            <p:cNvSpPr>
              <a:spLocks noChangeAspect="1" noChangeShapeType="1"/>
            </p:cNvSpPr>
            <p:nvPr userDrawn="1"/>
          </p:nvSpPr>
          <p:spPr bwMode="auto">
            <a:xfrm flipH="1" flipV="1">
              <a:off x="318" y="3849"/>
              <a:ext cx="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4" name="Line 87"/>
            <p:cNvSpPr>
              <a:spLocks noChangeAspect="1" noChangeShapeType="1"/>
            </p:cNvSpPr>
            <p:nvPr userDrawn="1"/>
          </p:nvSpPr>
          <p:spPr bwMode="auto">
            <a:xfrm flipH="1">
              <a:off x="15" y="3834"/>
              <a:ext cx="10"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5" name="Freeform 88"/>
            <p:cNvSpPr>
              <a:spLocks noChangeAspect="1"/>
            </p:cNvSpPr>
            <p:nvPr userDrawn="1"/>
          </p:nvSpPr>
          <p:spPr bwMode="auto">
            <a:xfrm>
              <a:off x="151" y="3854"/>
              <a:ext cx="21" cy="1"/>
            </a:xfrm>
            <a:custGeom>
              <a:avLst/>
              <a:gdLst/>
              <a:ahLst/>
              <a:cxnLst>
                <a:cxn ang="0">
                  <a:pos x="21" y="0"/>
                </a:cxn>
                <a:cxn ang="0">
                  <a:pos x="16" y="0"/>
                </a:cxn>
                <a:cxn ang="0">
                  <a:pos x="0" y="0"/>
                </a:cxn>
              </a:cxnLst>
              <a:rect l="0" t="0" r="r" b="b"/>
              <a:pathLst>
                <a:path w="21">
                  <a:moveTo>
                    <a:pt x="21" y="0"/>
                  </a:moveTo>
                  <a:lnTo>
                    <a:pt x="16"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6" name="Line 89"/>
            <p:cNvSpPr>
              <a:spLocks noChangeAspect="1" noChangeShapeType="1"/>
            </p:cNvSpPr>
            <p:nvPr userDrawn="1"/>
          </p:nvSpPr>
          <p:spPr bwMode="auto">
            <a:xfrm flipH="1">
              <a:off x="192" y="3854"/>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7" name="Freeform 90"/>
            <p:cNvSpPr>
              <a:spLocks noChangeAspect="1"/>
            </p:cNvSpPr>
            <p:nvPr userDrawn="1"/>
          </p:nvSpPr>
          <p:spPr bwMode="auto">
            <a:xfrm>
              <a:off x="172" y="3854"/>
              <a:ext cx="20" cy="1"/>
            </a:xfrm>
            <a:custGeom>
              <a:avLst/>
              <a:gdLst/>
              <a:ahLst/>
              <a:cxnLst>
                <a:cxn ang="0">
                  <a:pos x="20" y="0"/>
                </a:cxn>
                <a:cxn ang="0">
                  <a:pos x="5" y="0"/>
                </a:cxn>
                <a:cxn ang="0">
                  <a:pos x="0" y="0"/>
                </a:cxn>
              </a:cxnLst>
              <a:rect l="0" t="0" r="r" b="b"/>
              <a:pathLst>
                <a:path w="20">
                  <a:moveTo>
                    <a:pt x="2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8" name="Line 91"/>
            <p:cNvSpPr>
              <a:spLocks noChangeAspect="1" noChangeShapeType="1"/>
            </p:cNvSpPr>
            <p:nvPr userDrawn="1"/>
          </p:nvSpPr>
          <p:spPr bwMode="auto">
            <a:xfrm flipH="1" flipV="1">
              <a:off x="308" y="3834"/>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9" name="Freeform 92"/>
            <p:cNvSpPr>
              <a:spLocks noChangeAspect="1"/>
            </p:cNvSpPr>
            <p:nvPr userDrawn="1"/>
          </p:nvSpPr>
          <p:spPr bwMode="auto">
            <a:xfrm>
              <a:off x="25" y="3819"/>
              <a:ext cx="51" cy="20"/>
            </a:xfrm>
            <a:custGeom>
              <a:avLst/>
              <a:gdLst/>
              <a:ahLst/>
              <a:cxnLst>
                <a:cxn ang="0">
                  <a:pos x="51" y="0"/>
                </a:cxn>
                <a:cxn ang="0">
                  <a:pos x="31" y="20"/>
                </a:cxn>
                <a:cxn ang="0">
                  <a:pos x="5" y="5"/>
                </a:cxn>
                <a:cxn ang="0">
                  <a:pos x="0" y="15"/>
                </a:cxn>
              </a:cxnLst>
              <a:rect l="0" t="0" r="r" b="b"/>
              <a:pathLst>
                <a:path w="51" h="20">
                  <a:moveTo>
                    <a:pt x="51" y="0"/>
                  </a:moveTo>
                  <a:lnTo>
                    <a:pt x="31" y="20"/>
                  </a:lnTo>
                  <a:lnTo>
                    <a:pt x="5" y="5"/>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0" name="Freeform 93"/>
            <p:cNvSpPr>
              <a:spLocks noChangeAspect="1"/>
            </p:cNvSpPr>
            <p:nvPr userDrawn="1"/>
          </p:nvSpPr>
          <p:spPr bwMode="auto">
            <a:xfrm>
              <a:off x="252" y="3819"/>
              <a:ext cx="56" cy="15"/>
            </a:xfrm>
            <a:custGeom>
              <a:avLst/>
              <a:gdLst/>
              <a:ahLst/>
              <a:cxnLst>
                <a:cxn ang="0">
                  <a:pos x="56" y="15"/>
                </a:cxn>
                <a:cxn ang="0">
                  <a:pos x="51" y="5"/>
                </a:cxn>
                <a:cxn ang="0">
                  <a:pos x="20" y="15"/>
                </a:cxn>
                <a:cxn ang="0">
                  <a:pos x="0" y="0"/>
                </a:cxn>
              </a:cxnLst>
              <a:rect l="0" t="0" r="r" b="b"/>
              <a:pathLst>
                <a:path w="56" h="15">
                  <a:moveTo>
                    <a:pt x="56" y="15"/>
                  </a:moveTo>
                  <a:lnTo>
                    <a:pt x="51" y="5"/>
                  </a:lnTo>
                  <a:lnTo>
                    <a:pt x="20" y="1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1" name="Freeform 94"/>
            <p:cNvSpPr>
              <a:spLocks noChangeAspect="1"/>
            </p:cNvSpPr>
            <p:nvPr userDrawn="1"/>
          </p:nvSpPr>
          <p:spPr bwMode="auto">
            <a:xfrm>
              <a:off x="66" y="3790"/>
              <a:ext cx="10" cy="29"/>
            </a:xfrm>
            <a:custGeom>
              <a:avLst/>
              <a:gdLst/>
              <a:ahLst/>
              <a:cxnLst>
                <a:cxn ang="0">
                  <a:pos x="10" y="29"/>
                </a:cxn>
                <a:cxn ang="0">
                  <a:pos x="0" y="0"/>
                </a:cxn>
                <a:cxn ang="0">
                  <a:pos x="5" y="0"/>
                </a:cxn>
              </a:cxnLst>
              <a:rect l="0" t="0" r="r" b="b"/>
              <a:pathLst>
                <a:path w="10" h="29">
                  <a:moveTo>
                    <a:pt x="10" y="29"/>
                  </a:moveTo>
                  <a:lnTo>
                    <a:pt x="0" y="0"/>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2" name="Freeform 95"/>
            <p:cNvSpPr>
              <a:spLocks noChangeAspect="1"/>
            </p:cNvSpPr>
            <p:nvPr userDrawn="1"/>
          </p:nvSpPr>
          <p:spPr bwMode="auto">
            <a:xfrm>
              <a:off x="252" y="3785"/>
              <a:ext cx="15" cy="34"/>
            </a:xfrm>
            <a:custGeom>
              <a:avLst/>
              <a:gdLst/>
              <a:ahLst/>
              <a:cxnLst>
                <a:cxn ang="0">
                  <a:pos x="5" y="0"/>
                </a:cxn>
                <a:cxn ang="0">
                  <a:pos x="15" y="5"/>
                </a:cxn>
                <a:cxn ang="0">
                  <a:pos x="0" y="34"/>
                </a:cxn>
              </a:cxnLst>
              <a:rect l="0" t="0" r="r" b="b"/>
              <a:pathLst>
                <a:path w="15" h="34">
                  <a:moveTo>
                    <a:pt x="5" y="0"/>
                  </a:moveTo>
                  <a:lnTo>
                    <a:pt x="15" y="5"/>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3" name="Freeform 96"/>
            <p:cNvSpPr>
              <a:spLocks noChangeAspect="1"/>
            </p:cNvSpPr>
            <p:nvPr userDrawn="1"/>
          </p:nvSpPr>
          <p:spPr bwMode="auto">
            <a:xfrm>
              <a:off x="91" y="3775"/>
              <a:ext cx="50" cy="20"/>
            </a:xfrm>
            <a:custGeom>
              <a:avLst/>
              <a:gdLst/>
              <a:ahLst/>
              <a:cxnLst>
                <a:cxn ang="0">
                  <a:pos x="50" y="15"/>
                </a:cxn>
                <a:cxn ang="0">
                  <a:pos x="25" y="20"/>
                </a:cxn>
                <a:cxn ang="0">
                  <a:pos x="10" y="0"/>
                </a:cxn>
                <a:cxn ang="0">
                  <a:pos x="0" y="5"/>
                </a:cxn>
              </a:cxnLst>
              <a:rect l="0" t="0" r="r" b="b"/>
              <a:pathLst>
                <a:path w="50" h="20">
                  <a:moveTo>
                    <a:pt x="50" y="15"/>
                  </a:moveTo>
                  <a:lnTo>
                    <a:pt x="25" y="20"/>
                  </a:lnTo>
                  <a:lnTo>
                    <a:pt x="1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4" name="Freeform 97"/>
            <p:cNvSpPr>
              <a:spLocks noChangeAspect="1"/>
            </p:cNvSpPr>
            <p:nvPr userDrawn="1"/>
          </p:nvSpPr>
          <p:spPr bwMode="auto">
            <a:xfrm>
              <a:off x="187" y="3770"/>
              <a:ext cx="50" cy="25"/>
            </a:xfrm>
            <a:custGeom>
              <a:avLst/>
              <a:gdLst/>
              <a:ahLst/>
              <a:cxnLst>
                <a:cxn ang="0">
                  <a:pos x="50" y="5"/>
                </a:cxn>
                <a:cxn ang="0">
                  <a:pos x="45" y="0"/>
                </a:cxn>
                <a:cxn ang="0">
                  <a:pos x="25" y="25"/>
                </a:cxn>
                <a:cxn ang="0">
                  <a:pos x="0" y="20"/>
                </a:cxn>
              </a:cxnLst>
              <a:rect l="0" t="0" r="r" b="b"/>
              <a:pathLst>
                <a:path w="50" h="25">
                  <a:moveTo>
                    <a:pt x="50" y="5"/>
                  </a:moveTo>
                  <a:lnTo>
                    <a:pt x="45" y="0"/>
                  </a:lnTo>
                  <a:lnTo>
                    <a:pt x="25" y="25"/>
                  </a:lnTo>
                  <a:lnTo>
                    <a:pt x="0" y="2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5" name="Freeform 98"/>
            <p:cNvSpPr>
              <a:spLocks noChangeAspect="1"/>
            </p:cNvSpPr>
            <p:nvPr userDrawn="1"/>
          </p:nvSpPr>
          <p:spPr bwMode="auto">
            <a:xfrm>
              <a:off x="141" y="3761"/>
              <a:ext cx="15" cy="29"/>
            </a:xfrm>
            <a:custGeom>
              <a:avLst/>
              <a:gdLst/>
              <a:ahLst/>
              <a:cxnLst>
                <a:cxn ang="0">
                  <a:pos x="0" y="29"/>
                </a:cxn>
                <a:cxn ang="0">
                  <a:pos x="5" y="0"/>
                </a:cxn>
                <a:cxn ang="0">
                  <a:pos x="15" y="0"/>
                </a:cxn>
              </a:cxnLst>
              <a:rect l="0" t="0" r="r" b="b"/>
              <a:pathLst>
                <a:path w="15" h="29">
                  <a:moveTo>
                    <a:pt x="0" y="29"/>
                  </a:moveTo>
                  <a:lnTo>
                    <a:pt x="5" y="0"/>
                  </a:lnTo>
                  <a:lnTo>
                    <a:pt x="1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6" name="Freeform 99"/>
            <p:cNvSpPr>
              <a:spLocks noChangeAspect="1"/>
            </p:cNvSpPr>
            <p:nvPr userDrawn="1"/>
          </p:nvSpPr>
          <p:spPr bwMode="auto">
            <a:xfrm>
              <a:off x="177" y="3761"/>
              <a:ext cx="10" cy="29"/>
            </a:xfrm>
            <a:custGeom>
              <a:avLst/>
              <a:gdLst/>
              <a:ahLst/>
              <a:cxnLst>
                <a:cxn ang="0">
                  <a:pos x="10" y="29"/>
                </a:cxn>
                <a:cxn ang="0">
                  <a:pos x="10" y="0"/>
                </a:cxn>
                <a:cxn ang="0">
                  <a:pos x="0" y="0"/>
                </a:cxn>
              </a:cxnLst>
              <a:rect l="0" t="0" r="r" b="b"/>
              <a:pathLst>
                <a:path w="10" h="29">
                  <a:moveTo>
                    <a:pt x="10" y="29"/>
                  </a:moveTo>
                  <a:lnTo>
                    <a:pt x="10"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7" name="Line 100"/>
            <p:cNvSpPr>
              <a:spLocks noChangeAspect="1" noChangeShapeType="1"/>
            </p:cNvSpPr>
            <p:nvPr userDrawn="1"/>
          </p:nvSpPr>
          <p:spPr bwMode="auto">
            <a:xfrm flipH="1">
              <a:off x="71" y="3780"/>
              <a:ext cx="2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8" name="Line 101"/>
            <p:cNvSpPr>
              <a:spLocks noChangeAspect="1" noChangeShapeType="1"/>
            </p:cNvSpPr>
            <p:nvPr userDrawn="1"/>
          </p:nvSpPr>
          <p:spPr bwMode="auto">
            <a:xfrm flipH="1">
              <a:off x="252" y="378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9" name="Line 102"/>
            <p:cNvSpPr>
              <a:spLocks noChangeAspect="1" noChangeShapeType="1"/>
            </p:cNvSpPr>
            <p:nvPr userDrawn="1"/>
          </p:nvSpPr>
          <p:spPr bwMode="auto">
            <a:xfrm flipH="1" flipV="1">
              <a:off x="242" y="3775"/>
              <a:ext cx="1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0" name="Line 103"/>
            <p:cNvSpPr>
              <a:spLocks noChangeAspect="1" noChangeShapeType="1"/>
            </p:cNvSpPr>
            <p:nvPr userDrawn="1"/>
          </p:nvSpPr>
          <p:spPr bwMode="auto">
            <a:xfrm flipH="1">
              <a:off x="237"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1" name="Line 104"/>
            <p:cNvSpPr>
              <a:spLocks noChangeAspect="1" noChangeShapeType="1"/>
            </p:cNvSpPr>
            <p:nvPr userDrawn="1"/>
          </p:nvSpPr>
          <p:spPr bwMode="auto">
            <a:xfrm flipH="1">
              <a:off x="156" y="3761"/>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2" name="Line 105"/>
            <p:cNvSpPr>
              <a:spLocks noChangeAspect="1" noChangeShapeType="1"/>
            </p:cNvSpPr>
            <p:nvPr userDrawn="1"/>
          </p:nvSpPr>
          <p:spPr bwMode="auto">
            <a:xfrm flipH="1">
              <a:off x="308" y="377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3" name="Line 106"/>
            <p:cNvSpPr>
              <a:spLocks noChangeAspect="1" noChangeShapeType="1"/>
            </p:cNvSpPr>
            <p:nvPr userDrawn="1"/>
          </p:nvSpPr>
          <p:spPr bwMode="auto">
            <a:xfrm flipH="1">
              <a:off x="394"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4" name="Line 107"/>
            <p:cNvSpPr>
              <a:spLocks noChangeAspect="1" noChangeShapeType="1"/>
            </p:cNvSpPr>
            <p:nvPr userDrawn="1"/>
          </p:nvSpPr>
          <p:spPr bwMode="auto">
            <a:xfrm>
              <a:off x="383" y="3785"/>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5" name="Line 108"/>
            <p:cNvSpPr>
              <a:spLocks noChangeAspect="1" noChangeShapeType="1"/>
            </p:cNvSpPr>
            <p:nvPr userDrawn="1"/>
          </p:nvSpPr>
          <p:spPr bwMode="auto">
            <a:xfrm>
              <a:off x="308" y="378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6" name="Line 109"/>
            <p:cNvSpPr>
              <a:spLocks noChangeAspect="1" noChangeShapeType="1"/>
            </p:cNvSpPr>
            <p:nvPr userDrawn="1"/>
          </p:nvSpPr>
          <p:spPr bwMode="auto">
            <a:xfrm>
              <a:off x="257" y="3785"/>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7" name="Line 110"/>
            <p:cNvSpPr>
              <a:spLocks noChangeAspect="1" noChangeShapeType="1"/>
            </p:cNvSpPr>
            <p:nvPr userDrawn="1"/>
          </p:nvSpPr>
          <p:spPr bwMode="auto">
            <a:xfrm flipH="1">
              <a:off x="262" y="380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8" name="Line 111"/>
            <p:cNvSpPr>
              <a:spLocks noChangeAspect="1" noChangeShapeType="1"/>
            </p:cNvSpPr>
            <p:nvPr userDrawn="1"/>
          </p:nvSpPr>
          <p:spPr bwMode="auto">
            <a:xfrm>
              <a:off x="257" y="381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9" name="Line 112"/>
            <p:cNvSpPr>
              <a:spLocks noChangeAspect="1" noChangeShapeType="1"/>
            </p:cNvSpPr>
            <p:nvPr userDrawn="1"/>
          </p:nvSpPr>
          <p:spPr bwMode="auto">
            <a:xfrm flipH="1">
              <a:off x="262" y="382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0" name="Line 113"/>
            <p:cNvSpPr>
              <a:spLocks noChangeAspect="1" noChangeShapeType="1"/>
            </p:cNvSpPr>
            <p:nvPr userDrawn="1"/>
          </p:nvSpPr>
          <p:spPr bwMode="auto">
            <a:xfrm>
              <a:off x="308" y="3839"/>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1" name="Line 114"/>
            <p:cNvSpPr>
              <a:spLocks noChangeAspect="1" noChangeShapeType="1"/>
            </p:cNvSpPr>
            <p:nvPr userDrawn="1"/>
          </p:nvSpPr>
          <p:spPr bwMode="auto">
            <a:xfrm flipH="1">
              <a:off x="318" y="3849"/>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2" name="Line 115"/>
            <p:cNvSpPr>
              <a:spLocks noChangeAspect="1" noChangeShapeType="1"/>
            </p:cNvSpPr>
            <p:nvPr userDrawn="1"/>
          </p:nvSpPr>
          <p:spPr bwMode="auto">
            <a:xfrm>
              <a:off x="313" y="386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3" name="Line 116"/>
            <p:cNvSpPr>
              <a:spLocks noChangeAspect="1" noChangeShapeType="1"/>
            </p:cNvSpPr>
            <p:nvPr userDrawn="1"/>
          </p:nvSpPr>
          <p:spPr bwMode="auto">
            <a:xfrm flipH="1">
              <a:off x="298" y="387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4" name="Line 117"/>
            <p:cNvSpPr>
              <a:spLocks noChangeAspect="1" noChangeShapeType="1"/>
            </p:cNvSpPr>
            <p:nvPr userDrawn="1"/>
          </p:nvSpPr>
          <p:spPr bwMode="auto">
            <a:xfrm>
              <a:off x="303" y="3888"/>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5" name="Line 118"/>
            <p:cNvSpPr>
              <a:spLocks noChangeAspect="1" noChangeShapeType="1"/>
            </p:cNvSpPr>
            <p:nvPr userDrawn="1"/>
          </p:nvSpPr>
          <p:spPr bwMode="auto">
            <a:xfrm flipH="1">
              <a:off x="333" y="3903"/>
              <a:ext cx="15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6" name="Line 119"/>
            <p:cNvSpPr>
              <a:spLocks noChangeAspect="1" noChangeShapeType="1"/>
            </p:cNvSpPr>
            <p:nvPr userDrawn="1"/>
          </p:nvSpPr>
          <p:spPr bwMode="auto">
            <a:xfrm>
              <a:off x="333" y="391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7" name="Line 120"/>
            <p:cNvSpPr>
              <a:spLocks noChangeAspect="1" noChangeShapeType="1"/>
            </p:cNvSpPr>
            <p:nvPr userDrawn="1"/>
          </p:nvSpPr>
          <p:spPr bwMode="auto">
            <a:xfrm flipH="1">
              <a:off x="333" y="392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8" name="Line 121"/>
            <p:cNvSpPr>
              <a:spLocks noChangeAspect="1" noChangeShapeType="1"/>
            </p:cNvSpPr>
            <p:nvPr userDrawn="1"/>
          </p:nvSpPr>
          <p:spPr bwMode="auto">
            <a:xfrm>
              <a:off x="333" y="3937"/>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9" name="Line 122"/>
            <p:cNvSpPr>
              <a:spLocks noChangeAspect="1" noChangeShapeType="1"/>
            </p:cNvSpPr>
            <p:nvPr userDrawn="1"/>
          </p:nvSpPr>
          <p:spPr bwMode="auto">
            <a:xfrm flipH="1">
              <a:off x="308" y="3952"/>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0" name="Line 123"/>
            <p:cNvSpPr>
              <a:spLocks noChangeAspect="1" noChangeShapeType="1"/>
            </p:cNvSpPr>
            <p:nvPr userDrawn="1"/>
          </p:nvSpPr>
          <p:spPr bwMode="auto">
            <a:xfrm>
              <a:off x="303" y="396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1" name="Line 124"/>
            <p:cNvSpPr>
              <a:spLocks noChangeAspect="1" noChangeShapeType="1"/>
            </p:cNvSpPr>
            <p:nvPr userDrawn="1"/>
          </p:nvSpPr>
          <p:spPr bwMode="auto">
            <a:xfrm flipH="1">
              <a:off x="303" y="397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2" name="Line 125"/>
            <p:cNvSpPr>
              <a:spLocks noChangeAspect="1" noChangeShapeType="1"/>
            </p:cNvSpPr>
            <p:nvPr userDrawn="1"/>
          </p:nvSpPr>
          <p:spPr bwMode="auto">
            <a:xfrm>
              <a:off x="323" y="398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3" name="Line 126"/>
            <p:cNvSpPr>
              <a:spLocks noChangeAspect="1" noChangeShapeType="1"/>
            </p:cNvSpPr>
            <p:nvPr userDrawn="1"/>
          </p:nvSpPr>
          <p:spPr bwMode="auto">
            <a:xfrm flipH="1">
              <a:off x="318" y="400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4" name="Line 127"/>
            <p:cNvSpPr>
              <a:spLocks noChangeAspect="1" noChangeShapeType="1"/>
            </p:cNvSpPr>
            <p:nvPr userDrawn="1"/>
          </p:nvSpPr>
          <p:spPr bwMode="auto">
            <a:xfrm>
              <a:off x="444" y="4015"/>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5" name="Line 128"/>
            <p:cNvSpPr>
              <a:spLocks noChangeAspect="1" noChangeShapeType="1"/>
            </p:cNvSpPr>
            <p:nvPr userDrawn="1"/>
          </p:nvSpPr>
          <p:spPr bwMode="auto">
            <a:xfrm>
              <a:off x="308" y="4015"/>
              <a:ext cx="13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6" name="Line 129"/>
            <p:cNvSpPr>
              <a:spLocks noChangeAspect="1" noChangeShapeType="1"/>
            </p:cNvSpPr>
            <p:nvPr userDrawn="1"/>
          </p:nvSpPr>
          <p:spPr bwMode="auto">
            <a:xfrm>
              <a:off x="272" y="4015"/>
              <a:ext cx="1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7" name="Line 130"/>
            <p:cNvSpPr>
              <a:spLocks noChangeAspect="1" noChangeShapeType="1"/>
            </p:cNvSpPr>
            <p:nvPr userDrawn="1"/>
          </p:nvSpPr>
          <p:spPr bwMode="auto">
            <a:xfrm flipH="1">
              <a:off x="262" y="4025"/>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8" name="Line 131"/>
            <p:cNvSpPr>
              <a:spLocks noChangeAspect="1" noChangeShapeType="1"/>
            </p:cNvSpPr>
            <p:nvPr userDrawn="1"/>
          </p:nvSpPr>
          <p:spPr bwMode="auto">
            <a:xfrm>
              <a:off x="262" y="404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9" name="Line 132"/>
            <p:cNvSpPr>
              <a:spLocks noChangeAspect="1" noChangeShapeType="1"/>
            </p:cNvSpPr>
            <p:nvPr userDrawn="1"/>
          </p:nvSpPr>
          <p:spPr bwMode="auto">
            <a:xfrm flipH="1">
              <a:off x="267" y="405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0" name="Line 133"/>
            <p:cNvSpPr>
              <a:spLocks noChangeAspect="1" noChangeShapeType="1"/>
            </p:cNvSpPr>
            <p:nvPr userDrawn="1"/>
          </p:nvSpPr>
          <p:spPr bwMode="auto">
            <a:xfrm>
              <a:off x="389" y="4064"/>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1" name="Line 134"/>
            <p:cNvSpPr>
              <a:spLocks noChangeAspect="1" noChangeShapeType="1"/>
            </p:cNvSpPr>
            <p:nvPr userDrawn="1"/>
          </p:nvSpPr>
          <p:spPr bwMode="auto">
            <a:xfrm>
              <a:off x="303" y="4064"/>
              <a:ext cx="5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2" name="Line 135"/>
            <p:cNvSpPr>
              <a:spLocks noChangeAspect="1" noChangeShapeType="1"/>
            </p:cNvSpPr>
            <p:nvPr userDrawn="1"/>
          </p:nvSpPr>
          <p:spPr bwMode="auto">
            <a:xfrm>
              <a:off x="257" y="4064"/>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3" name="Line 136"/>
            <p:cNvSpPr>
              <a:spLocks noChangeAspect="1" noChangeShapeType="1"/>
            </p:cNvSpPr>
            <p:nvPr userDrawn="1"/>
          </p:nvSpPr>
          <p:spPr bwMode="auto">
            <a:xfrm flipH="1">
              <a:off x="303" y="4079"/>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4" name="Line 137"/>
            <p:cNvSpPr>
              <a:spLocks noChangeAspect="1" noChangeShapeType="1"/>
            </p:cNvSpPr>
            <p:nvPr userDrawn="1"/>
          </p:nvSpPr>
          <p:spPr bwMode="auto">
            <a:xfrm>
              <a:off x="323" y="4089"/>
              <a:ext cx="2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5" name="Freeform 138"/>
            <p:cNvSpPr>
              <a:spLocks noChangeAspect="1" noEditPoints="1"/>
            </p:cNvSpPr>
            <p:nvPr userDrawn="1"/>
          </p:nvSpPr>
          <p:spPr bwMode="auto">
            <a:xfrm>
              <a:off x="0" y="3761"/>
              <a:ext cx="333" cy="328"/>
            </a:xfrm>
            <a:custGeom>
              <a:avLst/>
              <a:gdLst/>
              <a:ahLst/>
              <a:cxnLst>
                <a:cxn ang="0">
                  <a:pos x="177" y="0"/>
                </a:cxn>
                <a:cxn ang="0">
                  <a:pos x="187" y="29"/>
                </a:cxn>
                <a:cxn ang="0">
                  <a:pos x="232" y="9"/>
                </a:cxn>
                <a:cxn ang="0">
                  <a:pos x="242" y="14"/>
                </a:cxn>
                <a:cxn ang="0">
                  <a:pos x="257" y="24"/>
                </a:cxn>
                <a:cxn ang="0">
                  <a:pos x="252" y="58"/>
                </a:cxn>
                <a:cxn ang="0">
                  <a:pos x="303" y="63"/>
                </a:cxn>
                <a:cxn ang="0">
                  <a:pos x="318" y="88"/>
                </a:cxn>
                <a:cxn ang="0">
                  <a:pos x="298" y="112"/>
                </a:cxn>
                <a:cxn ang="0">
                  <a:pos x="303" y="137"/>
                </a:cxn>
                <a:cxn ang="0">
                  <a:pos x="333" y="151"/>
                </a:cxn>
                <a:cxn ang="0">
                  <a:pos x="333" y="181"/>
                </a:cxn>
                <a:cxn ang="0">
                  <a:pos x="298" y="210"/>
                </a:cxn>
                <a:cxn ang="0">
                  <a:pos x="318" y="240"/>
                </a:cxn>
                <a:cxn ang="0">
                  <a:pos x="303" y="259"/>
                </a:cxn>
                <a:cxn ang="0">
                  <a:pos x="262" y="269"/>
                </a:cxn>
                <a:cxn ang="0">
                  <a:pos x="262" y="298"/>
                </a:cxn>
                <a:cxn ang="0">
                  <a:pos x="242" y="308"/>
                </a:cxn>
                <a:cxn ang="0">
                  <a:pos x="217" y="293"/>
                </a:cxn>
                <a:cxn ang="0">
                  <a:pos x="182" y="328"/>
                </a:cxn>
                <a:cxn ang="0">
                  <a:pos x="146" y="328"/>
                </a:cxn>
                <a:cxn ang="0">
                  <a:pos x="136" y="298"/>
                </a:cxn>
                <a:cxn ang="0">
                  <a:pos x="91" y="313"/>
                </a:cxn>
                <a:cxn ang="0">
                  <a:pos x="71" y="298"/>
                </a:cxn>
                <a:cxn ang="0">
                  <a:pos x="71" y="269"/>
                </a:cxn>
                <a:cxn ang="0">
                  <a:pos x="30" y="259"/>
                </a:cxn>
                <a:cxn ang="0">
                  <a:pos x="15" y="240"/>
                </a:cxn>
                <a:cxn ang="0">
                  <a:pos x="35" y="210"/>
                </a:cxn>
                <a:cxn ang="0">
                  <a:pos x="25" y="186"/>
                </a:cxn>
                <a:cxn ang="0">
                  <a:pos x="0" y="176"/>
                </a:cxn>
                <a:cxn ang="0">
                  <a:pos x="0" y="142"/>
                </a:cxn>
                <a:cxn ang="0">
                  <a:pos x="30" y="117"/>
                </a:cxn>
                <a:cxn ang="0">
                  <a:pos x="15" y="93"/>
                </a:cxn>
                <a:cxn ang="0">
                  <a:pos x="30" y="63"/>
                </a:cxn>
                <a:cxn ang="0">
                  <a:pos x="76" y="58"/>
                </a:cxn>
                <a:cxn ang="0">
                  <a:pos x="71" y="29"/>
                </a:cxn>
                <a:cxn ang="0">
                  <a:pos x="101" y="14"/>
                </a:cxn>
                <a:cxn ang="0">
                  <a:pos x="141" y="29"/>
                </a:cxn>
                <a:cxn ang="0">
                  <a:pos x="156" y="0"/>
                </a:cxn>
                <a:cxn ang="0">
                  <a:pos x="177" y="93"/>
                </a:cxn>
                <a:cxn ang="0">
                  <a:pos x="167" y="93"/>
                </a:cxn>
                <a:cxn ang="0">
                  <a:pos x="106" y="93"/>
                </a:cxn>
                <a:cxn ang="0">
                  <a:pos x="91" y="132"/>
                </a:cxn>
                <a:cxn ang="0">
                  <a:pos x="66" y="142"/>
                </a:cxn>
                <a:cxn ang="0">
                  <a:pos x="50" y="181"/>
                </a:cxn>
                <a:cxn ang="0">
                  <a:pos x="61" y="200"/>
                </a:cxn>
                <a:cxn ang="0">
                  <a:pos x="71" y="235"/>
                </a:cxn>
                <a:cxn ang="0">
                  <a:pos x="81" y="240"/>
                </a:cxn>
                <a:cxn ang="0">
                  <a:pos x="131" y="210"/>
                </a:cxn>
                <a:cxn ang="0">
                  <a:pos x="141" y="215"/>
                </a:cxn>
                <a:cxn ang="0">
                  <a:pos x="172" y="200"/>
                </a:cxn>
                <a:cxn ang="0">
                  <a:pos x="187" y="225"/>
                </a:cxn>
                <a:cxn ang="0">
                  <a:pos x="207" y="244"/>
                </a:cxn>
                <a:cxn ang="0">
                  <a:pos x="227" y="249"/>
                </a:cxn>
                <a:cxn ang="0">
                  <a:pos x="252" y="210"/>
                </a:cxn>
                <a:cxn ang="0">
                  <a:pos x="232" y="191"/>
                </a:cxn>
                <a:cxn ang="0">
                  <a:pos x="257" y="147"/>
                </a:cxn>
                <a:cxn ang="0">
                  <a:pos x="267" y="137"/>
                </a:cxn>
                <a:cxn ang="0">
                  <a:pos x="272" y="93"/>
                </a:cxn>
                <a:cxn ang="0">
                  <a:pos x="232" y="98"/>
                </a:cxn>
                <a:cxn ang="0">
                  <a:pos x="197" y="93"/>
                </a:cxn>
              </a:cxnLst>
              <a:rect l="0" t="0" r="r" b="b"/>
              <a:pathLst>
                <a:path w="333" h="328">
                  <a:moveTo>
                    <a:pt x="156" y="0"/>
                  </a:moveTo>
                  <a:lnTo>
                    <a:pt x="177" y="0"/>
                  </a:lnTo>
                  <a:lnTo>
                    <a:pt x="187" y="0"/>
                  </a:lnTo>
                  <a:lnTo>
                    <a:pt x="187" y="29"/>
                  </a:lnTo>
                  <a:lnTo>
                    <a:pt x="212" y="34"/>
                  </a:lnTo>
                  <a:lnTo>
                    <a:pt x="232" y="9"/>
                  </a:lnTo>
                  <a:lnTo>
                    <a:pt x="237" y="14"/>
                  </a:lnTo>
                  <a:lnTo>
                    <a:pt x="242" y="14"/>
                  </a:lnTo>
                  <a:lnTo>
                    <a:pt x="252" y="24"/>
                  </a:lnTo>
                  <a:lnTo>
                    <a:pt x="257" y="24"/>
                  </a:lnTo>
                  <a:lnTo>
                    <a:pt x="267" y="29"/>
                  </a:lnTo>
                  <a:lnTo>
                    <a:pt x="252" y="58"/>
                  </a:lnTo>
                  <a:lnTo>
                    <a:pt x="272" y="73"/>
                  </a:lnTo>
                  <a:lnTo>
                    <a:pt x="303" y="63"/>
                  </a:lnTo>
                  <a:lnTo>
                    <a:pt x="308" y="73"/>
                  </a:lnTo>
                  <a:lnTo>
                    <a:pt x="318" y="88"/>
                  </a:lnTo>
                  <a:lnTo>
                    <a:pt x="323" y="98"/>
                  </a:lnTo>
                  <a:lnTo>
                    <a:pt x="298" y="112"/>
                  </a:lnTo>
                  <a:lnTo>
                    <a:pt x="298" y="117"/>
                  </a:lnTo>
                  <a:lnTo>
                    <a:pt x="303" y="137"/>
                  </a:lnTo>
                  <a:lnTo>
                    <a:pt x="333" y="142"/>
                  </a:lnTo>
                  <a:lnTo>
                    <a:pt x="333" y="151"/>
                  </a:lnTo>
                  <a:lnTo>
                    <a:pt x="333" y="171"/>
                  </a:lnTo>
                  <a:lnTo>
                    <a:pt x="333" y="181"/>
                  </a:lnTo>
                  <a:lnTo>
                    <a:pt x="308" y="186"/>
                  </a:lnTo>
                  <a:lnTo>
                    <a:pt x="298" y="210"/>
                  </a:lnTo>
                  <a:lnTo>
                    <a:pt x="323" y="230"/>
                  </a:lnTo>
                  <a:lnTo>
                    <a:pt x="318" y="240"/>
                  </a:lnTo>
                  <a:lnTo>
                    <a:pt x="308" y="254"/>
                  </a:lnTo>
                  <a:lnTo>
                    <a:pt x="303" y="259"/>
                  </a:lnTo>
                  <a:lnTo>
                    <a:pt x="278" y="249"/>
                  </a:lnTo>
                  <a:lnTo>
                    <a:pt x="262" y="269"/>
                  </a:lnTo>
                  <a:lnTo>
                    <a:pt x="272" y="293"/>
                  </a:lnTo>
                  <a:lnTo>
                    <a:pt x="262" y="298"/>
                  </a:lnTo>
                  <a:lnTo>
                    <a:pt x="247" y="308"/>
                  </a:lnTo>
                  <a:lnTo>
                    <a:pt x="242" y="308"/>
                  </a:lnTo>
                  <a:lnTo>
                    <a:pt x="237" y="313"/>
                  </a:lnTo>
                  <a:lnTo>
                    <a:pt x="217" y="293"/>
                  </a:lnTo>
                  <a:lnTo>
                    <a:pt x="187" y="303"/>
                  </a:lnTo>
                  <a:lnTo>
                    <a:pt x="182" y="328"/>
                  </a:lnTo>
                  <a:lnTo>
                    <a:pt x="172" y="328"/>
                  </a:lnTo>
                  <a:lnTo>
                    <a:pt x="146" y="328"/>
                  </a:lnTo>
                  <a:lnTo>
                    <a:pt x="136" y="328"/>
                  </a:lnTo>
                  <a:lnTo>
                    <a:pt x="136" y="298"/>
                  </a:lnTo>
                  <a:lnTo>
                    <a:pt x="111" y="293"/>
                  </a:lnTo>
                  <a:lnTo>
                    <a:pt x="91" y="313"/>
                  </a:lnTo>
                  <a:lnTo>
                    <a:pt x="86" y="308"/>
                  </a:lnTo>
                  <a:lnTo>
                    <a:pt x="71" y="298"/>
                  </a:lnTo>
                  <a:lnTo>
                    <a:pt x="61" y="289"/>
                  </a:lnTo>
                  <a:lnTo>
                    <a:pt x="71" y="269"/>
                  </a:lnTo>
                  <a:lnTo>
                    <a:pt x="56" y="249"/>
                  </a:lnTo>
                  <a:lnTo>
                    <a:pt x="30" y="259"/>
                  </a:lnTo>
                  <a:lnTo>
                    <a:pt x="25" y="254"/>
                  </a:lnTo>
                  <a:lnTo>
                    <a:pt x="15" y="240"/>
                  </a:lnTo>
                  <a:lnTo>
                    <a:pt x="10" y="230"/>
                  </a:lnTo>
                  <a:lnTo>
                    <a:pt x="35" y="210"/>
                  </a:lnTo>
                  <a:lnTo>
                    <a:pt x="25" y="195"/>
                  </a:lnTo>
                  <a:lnTo>
                    <a:pt x="25" y="186"/>
                  </a:lnTo>
                  <a:lnTo>
                    <a:pt x="0" y="186"/>
                  </a:lnTo>
                  <a:lnTo>
                    <a:pt x="0" y="176"/>
                  </a:lnTo>
                  <a:lnTo>
                    <a:pt x="0" y="156"/>
                  </a:lnTo>
                  <a:lnTo>
                    <a:pt x="0" y="142"/>
                  </a:lnTo>
                  <a:lnTo>
                    <a:pt x="25" y="142"/>
                  </a:lnTo>
                  <a:lnTo>
                    <a:pt x="30" y="117"/>
                  </a:lnTo>
                  <a:lnTo>
                    <a:pt x="10" y="98"/>
                  </a:lnTo>
                  <a:lnTo>
                    <a:pt x="15" y="93"/>
                  </a:lnTo>
                  <a:lnTo>
                    <a:pt x="25" y="73"/>
                  </a:lnTo>
                  <a:lnTo>
                    <a:pt x="30" y="63"/>
                  </a:lnTo>
                  <a:lnTo>
                    <a:pt x="56" y="78"/>
                  </a:lnTo>
                  <a:lnTo>
                    <a:pt x="76" y="58"/>
                  </a:lnTo>
                  <a:lnTo>
                    <a:pt x="66" y="29"/>
                  </a:lnTo>
                  <a:lnTo>
                    <a:pt x="71" y="29"/>
                  </a:lnTo>
                  <a:lnTo>
                    <a:pt x="91" y="19"/>
                  </a:lnTo>
                  <a:lnTo>
                    <a:pt x="101" y="14"/>
                  </a:lnTo>
                  <a:lnTo>
                    <a:pt x="116" y="34"/>
                  </a:lnTo>
                  <a:lnTo>
                    <a:pt x="141" y="29"/>
                  </a:lnTo>
                  <a:lnTo>
                    <a:pt x="146" y="0"/>
                  </a:lnTo>
                  <a:lnTo>
                    <a:pt x="156" y="0"/>
                  </a:lnTo>
                  <a:close/>
                  <a:moveTo>
                    <a:pt x="192" y="93"/>
                  </a:moveTo>
                  <a:lnTo>
                    <a:pt x="177" y="93"/>
                  </a:lnTo>
                  <a:lnTo>
                    <a:pt x="172" y="93"/>
                  </a:lnTo>
                  <a:lnTo>
                    <a:pt x="167" y="93"/>
                  </a:lnTo>
                  <a:lnTo>
                    <a:pt x="151" y="93"/>
                  </a:lnTo>
                  <a:lnTo>
                    <a:pt x="106" y="93"/>
                  </a:lnTo>
                  <a:lnTo>
                    <a:pt x="101" y="132"/>
                  </a:lnTo>
                  <a:lnTo>
                    <a:pt x="91" y="132"/>
                  </a:lnTo>
                  <a:lnTo>
                    <a:pt x="66" y="132"/>
                  </a:lnTo>
                  <a:lnTo>
                    <a:pt x="66" y="142"/>
                  </a:lnTo>
                  <a:lnTo>
                    <a:pt x="50" y="137"/>
                  </a:lnTo>
                  <a:lnTo>
                    <a:pt x="50" y="181"/>
                  </a:lnTo>
                  <a:lnTo>
                    <a:pt x="61" y="181"/>
                  </a:lnTo>
                  <a:lnTo>
                    <a:pt x="61" y="200"/>
                  </a:lnTo>
                  <a:lnTo>
                    <a:pt x="50" y="205"/>
                  </a:lnTo>
                  <a:lnTo>
                    <a:pt x="71" y="235"/>
                  </a:lnTo>
                  <a:lnTo>
                    <a:pt x="81" y="230"/>
                  </a:lnTo>
                  <a:lnTo>
                    <a:pt x="81" y="240"/>
                  </a:lnTo>
                  <a:lnTo>
                    <a:pt x="106" y="220"/>
                  </a:lnTo>
                  <a:lnTo>
                    <a:pt x="131" y="210"/>
                  </a:lnTo>
                  <a:lnTo>
                    <a:pt x="136" y="215"/>
                  </a:lnTo>
                  <a:lnTo>
                    <a:pt x="141" y="215"/>
                  </a:lnTo>
                  <a:lnTo>
                    <a:pt x="167" y="205"/>
                  </a:lnTo>
                  <a:lnTo>
                    <a:pt x="172" y="200"/>
                  </a:lnTo>
                  <a:lnTo>
                    <a:pt x="187" y="220"/>
                  </a:lnTo>
                  <a:lnTo>
                    <a:pt x="187" y="225"/>
                  </a:lnTo>
                  <a:lnTo>
                    <a:pt x="192" y="220"/>
                  </a:lnTo>
                  <a:lnTo>
                    <a:pt x="207" y="244"/>
                  </a:lnTo>
                  <a:lnTo>
                    <a:pt x="217" y="244"/>
                  </a:lnTo>
                  <a:lnTo>
                    <a:pt x="227" y="249"/>
                  </a:lnTo>
                  <a:lnTo>
                    <a:pt x="262" y="225"/>
                  </a:lnTo>
                  <a:lnTo>
                    <a:pt x="252" y="210"/>
                  </a:lnTo>
                  <a:lnTo>
                    <a:pt x="232" y="195"/>
                  </a:lnTo>
                  <a:lnTo>
                    <a:pt x="232" y="191"/>
                  </a:lnTo>
                  <a:lnTo>
                    <a:pt x="257" y="191"/>
                  </a:lnTo>
                  <a:lnTo>
                    <a:pt x="257" y="147"/>
                  </a:lnTo>
                  <a:lnTo>
                    <a:pt x="267" y="147"/>
                  </a:lnTo>
                  <a:lnTo>
                    <a:pt x="267" y="137"/>
                  </a:lnTo>
                  <a:lnTo>
                    <a:pt x="272" y="132"/>
                  </a:lnTo>
                  <a:lnTo>
                    <a:pt x="272" y="93"/>
                  </a:lnTo>
                  <a:lnTo>
                    <a:pt x="242" y="98"/>
                  </a:lnTo>
                  <a:lnTo>
                    <a:pt x="232" y="98"/>
                  </a:lnTo>
                  <a:lnTo>
                    <a:pt x="232" y="93"/>
                  </a:lnTo>
                  <a:lnTo>
                    <a:pt x="197" y="93"/>
                  </a:lnTo>
                  <a:lnTo>
                    <a:pt x="192" y="93"/>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grpSp>
    </p:spTree>
    <p:extLst>
      <p:ext uri="{BB962C8B-B14F-4D97-AF65-F5344CB8AC3E}">
        <p14:creationId xmlns:p14="http://schemas.microsoft.com/office/powerpoint/2010/main" val="1802122557"/>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3599" y="1694055"/>
            <a:ext cx="77724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6" name="Slide Number Placeholder 5"/>
          <p:cNvSpPr>
            <a:spLocks noGrp="1"/>
          </p:cNvSpPr>
          <p:nvPr>
            <p:ph type="sldNum" sz="quarter" idx="12"/>
          </p:nvPr>
        </p:nvSpPr>
        <p:spPr>
          <a:xfrm>
            <a:off x="6548628" y="6240319"/>
            <a:ext cx="1905000" cy="457200"/>
          </a:xfrm>
        </p:spPr>
        <p:txBody>
          <a:bodyPr/>
          <a:lstStyle>
            <a:lvl1pPr>
              <a:defRPr/>
            </a:lvl1pPr>
          </a:lstStyle>
          <a:p>
            <a:fld id="{80BC42FA-2222-40CD-9F23-35C341BDD798}" type="slidenum">
              <a:rPr lang="en-US">
                <a:solidFill>
                  <a:srgbClr val="000000"/>
                </a:solidFill>
              </a:rPr>
              <a:pPr/>
              <a:t>‹#›</a:t>
            </a:fld>
            <a:endParaRPr lang="en-US" dirty="0">
              <a:solidFill>
                <a:srgbClr val="000000"/>
              </a:solidFill>
            </a:endParaRPr>
          </a:p>
        </p:txBody>
      </p:sp>
      <p:grpSp>
        <p:nvGrpSpPr>
          <p:cNvPr id="134" name="Group 12"/>
          <p:cNvGrpSpPr>
            <a:grpSpLocks noChangeAspect="1"/>
          </p:cNvGrpSpPr>
          <p:nvPr userDrawn="1"/>
        </p:nvGrpSpPr>
        <p:grpSpPr bwMode="auto">
          <a:xfrm>
            <a:off x="152400" y="6067163"/>
            <a:ext cx="762000" cy="500673"/>
            <a:chOff x="0" y="3761"/>
            <a:chExt cx="500" cy="329"/>
          </a:xfrm>
        </p:grpSpPr>
        <p:sp>
          <p:nvSpPr>
            <p:cNvPr id="135" name="Freeform 13"/>
            <p:cNvSpPr>
              <a:spLocks noChangeAspect="1"/>
            </p:cNvSpPr>
            <p:nvPr userDrawn="1"/>
          </p:nvSpPr>
          <p:spPr bwMode="auto">
            <a:xfrm>
              <a:off x="146" y="4064"/>
              <a:ext cx="41" cy="25"/>
            </a:xfrm>
            <a:custGeom>
              <a:avLst/>
              <a:gdLst/>
              <a:ahLst/>
              <a:cxnLst>
                <a:cxn ang="0">
                  <a:pos x="0" y="25"/>
                </a:cxn>
                <a:cxn ang="0">
                  <a:pos x="26" y="25"/>
                </a:cxn>
                <a:cxn ang="0">
                  <a:pos x="36" y="25"/>
                </a:cxn>
                <a:cxn ang="0">
                  <a:pos x="41" y="0"/>
                </a:cxn>
              </a:cxnLst>
              <a:rect l="0" t="0" r="r" b="b"/>
              <a:pathLst>
                <a:path w="41" h="25">
                  <a:moveTo>
                    <a:pt x="0" y="25"/>
                  </a:moveTo>
                  <a:lnTo>
                    <a:pt x="26" y="25"/>
                  </a:lnTo>
                  <a:lnTo>
                    <a:pt x="36" y="25"/>
                  </a:lnTo>
                  <a:lnTo>
                    <a:pt x="4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36" name="Freeform 14"/>
            <p:cNvSpPr>
              <a:spLocks noChangeAspect="1"/>
            </p:cNvSpPr>
            <p:nvPr userDrawn="1"/>
          </p:nvSpPr>
          <p:spPr bwMode="auto">
            <a:xfrm>
              <a:off x="136" y="4059"/>
              <a:ext cx="10" cy="30"/>
            </a:xfrm>
            <a:custGeom>
              <a:avLst/>
              <a:gdLst/>
              <a:ahLst/>
              <a:cxnLst>
                <a:cxn ang="0">
                  <a:pos x="10" y="30"/>
                </a:cxn>
                <a:cxn ang="0">
                  <a:pos x="0" y="30"/>
                </a:cxn>
                <a:cxn ang="0">
                  <a:pos x="0" y="0"/>
                </a:cxn>
              </a:cxnLst>
              <a:rect l="0" t="0" r="r" b="b"/>
              <a:pathLst>
                <a:path w="10" h="30">
                  <a:moveTo>
                    <a:pt x="10" y="30"/>
                  </a:moveTo>
                  <a:lnTo>
                    <a:pt x="0" y="3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37" name="Freeform 15"/>
            <p:cNvSpPr>
              <a:spLocks noChangeAspect="1"/>
            </p:cNvSpPr>
            <p:nvPr userDrawn="1"/>
          </p:nvSpPr>
          <p:spPr bwMode="auto">
            <a:xfrm>
              <a:off x="217" y="4054"/>
              <a:ext cx="25" cy="20"/>
            </a:xfrm>
            <a:custGeom>
              <a:avLst/>
              <a:gdLst/>
              <a:ahLst/>
              <a:cxnLst>
                <a:cxn ang="0">
                  <a:pos x="25" y="15"/>
                </a:cxn>
                <a:cxn ang="0">
                  <a:pos x="20" y="20"/>
                </a:cxn>
                <a:cxn ang="0">
                  <a:pos x="0" y="0"/>
                </a:cxn>
              </a:cxnLst>
              <a:rect l="0" t="0" r="r" b="b"/>
              <a:pathLst>
                <a:path w="25" h="20">
                  <a:moveTo>
                    <a:pt x="25" y="15"/>
                  </a:moveTo>
                  <a:lnTo>
                    <a:pt x="20"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38" name="Freeform 16"/>
            <p:cNvSpPr>
              <a:spLocks noChangeAspect="1"/>
            </p:cNvSpPr>
            <p:nvPr userDrawn="1"/>
          </p:nvSpPr>
          <p:spPr bwMode="auto">
            <a:xfrm>
              <a:off x="86" y="4054"/>
              <a:ext cx="25" cy="20"/>
            </a:xfrm>
            <a:custGeom>
              <a:avLst/>
              <a:gdLst/>
              <a:ahLst/>
              <a:cxnLst>
                <a:cxn ang="0">
                  <a:pos x="0" y="15"/>
                </a:cxn>
                <a:cxn ang="0">
                  <a:pos x="5" y="20"/>
                </a:cxn>
                <a:cxn ang="0">
                  <a:pos x="25" y="0"/>
                </a:cxn>
              </a:cxnLst>
              <a:rect l="0" t="0" r="r" b="b"/>
              <a:pathLst>
                <a:path w="25" h="20">
                  <a:moveTo>
                    <a:pt x="0" y="15"/>
                  </a:moveTo>
                  <a:lnTo>
                    <a:pt x="5"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39" name="Line 17"/>
            <p:cNvSpPr>
              <a:spLocks noChangeAspect="1" noChangeShapeType="1"/>
            </p:cNvSpPr>
            <p:nvPr userDrawn="1"/>
          </p:nvSpPr>
          <p:spPr bwMode="auto">
            <a:xfrm>
              <a:off x="242" y="4069"/>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0" name="Line 18"/>
            <p:cNvSpPr>
              <a:spLocks noChangeAspect="1" noChangeShapeType="1"/>
            </p:cNvSpPr>
            <p:nvPr userDrawn="1"/>
          </p:nvSpPr>
          <p:spPr bwMode="auto">
            <a:xfrm>
              <a:off x="71"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1" name="Line 19"/>
            <p:cNvSpPr>
              <a:spLocks noChangeAspect="1" noChangeShapeType="1"/>
            </p:cNvSpPr>
            <p:nvPr userDrawn="1"/>
          </p:nvSpPr>
          <p:spPr bwMode="auto">
            <a:xfrm flipV="1">
              <a:off x="247"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2" name="Line 20"/>
            <p:cNvSpPr>
              <a:spLocks noChangeAspect="1" noChangeShapeType="1"/>
            </p:cNvSpPr>
            <p:nvPr userDrawn="1"/>
          </p:nvSpPr>
          <p:spPr bwMode="auto">
            <a:xfrm flipV="1">
              <a:off x="187" y="4054"/>
              <a:ext cx="3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3" name="Freeform 21"/>
            <p:cNvSpPr>
              <a:spLocks noChangeAspect="1"/>
            </p:cNvSpPr>
            <p:nvPr userDrawn="1"/>
          </p:nvSpPr>
          <p:spPr bwMode="auto">
            <a:xfrm>
              <a:off x="262" y="4030"/>
              <a:ext cx="10" cy="29"/>
            </a:xfrm>
            <a:custGeom>
              <a:avLst/>
              <a:gdLst/>
              <a:ahLst/>
              <a:cxnLst>
                <a:cxn ang="0">
                  <a:pos x="0" y="29"/>
                </a:cxn>
                <a:cxn ang="0">
                  <a:pos x="10" y="24"/>
                </a:cxn>
                <a:cxn ang="0">
                  <a:pos x="0" y="0"/>
                </a:cxn>
              </a:cxnLst>
              <a:rect l="0" t="0" r="r" b="b"/>
              <a:pathLst>
                <a:path w="10" h="29">
                  <a:moveTo>
                    <a:pt x="0" y="29"/>
                  </a:move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4" name="Line 22"/>
            <p:cNvSpPr>
              <a:spLocks noChangeAspect="1" noChangeShapeType="1"/>
            </p:cNvSpPr>
            <p:nvPr userDrawn="1"/>
          </p:nvSpPr>
          <p:spPr bwMode="auto">
            <a:xfrm>
              <a:off x="111" y="4054"/>
              <a:ext cx="2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5" name="Freeform 23"/>
            <p:cNvSpPr>
              <a:spLocks noChangeAspect="1"/>
            </p:cNvSpPr>
            <p:nvPr userDrawn="1"/>
          </p:nvSpPr>
          <p:spPr bwMode="auto">
            <a:xfrm>
              <a:off x="61" y="4030"/>
              <a:ext cx="10" cy="29"/>
            </a:xfrm>
            <a:custGeom>
              <a:avLst/>
              <a:gdLst/>
              <a:ahLst/>
              <a:cxnLst>
                <a:cxn ang="0">
                  <a:pos x="10" y="29"/>
                </a:cxn>
                <a:cxn ang="0">
                  <a:pos x="0" y="20"/>
                </a:cxn>
                <a:cxn ang="0">
                  <a:pos x="10" y="0"/>
                </a:cxn>
              </a:cxnLst>
              <a:rect l="0" t="0" r="r" b="b"/>
              <a:pathLst>
                <a:path w="10" h="29">
                  <a:moveTo>
                    <a:pt x="10" y="29"/>
                  </a:moveTo>
                  <a:lnTo>
                    <a:pt x="0" y="20"/>
                  </a:lnTo>
                  <a:lnTo>
                    <a:pt x="1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6" name="Line 24"/>
            <p:cNvSpPr>
              <a:spLocks noChangeAspect="1" noChangeShapeType="1"/>
            </p:cNvSpPr>
            <p:nvPr userDrawn="1"/>
          </p:nvSpPr>
          <p:spPr bwMode="auto">
            <a:xfrm>
              <a:off x="56" y="4010"/>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7" name="Line 25"/>
            <p:cNvSpPr>
              <a:spLocks noChangeAspect="1" noChangeShapeType="1"/>
            </p:cNvSpPr>
            <p:nvPr userDrawn="1"/>
          </p:nvSpPr>
          <p:spPr bwMode="auto">
            <a:xfrm flipV="1">
              <a:off x="262" y="4010"/>
              <a:ext cx="16"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48" name="Freeform 26"/>
            <p:cNvSpPr>
              <a:spLocks noChangeAspect="1"/>
            </p:cNvSpPr>
            <p:nvPr userDrawn="1"/>
          </p:nvSpPr>
          <p:spPr bwMode="auto">
            <a:xfrm>
              <a:off x="25" y="4010"/>
              <a:ext cx="31" cy="10"/>
            </a:xfrm>
            <a:custGeom>
              <a:avLst/>
              <a:gdLst/>
              <a:ahLst/>
              <a:cxnLst>
                <a:cxn ang="0">
                  <a:pos x="0" y="5"/>
                </a:cxn>
                <a:cxn ang="0">
                  <a:pos x="5" y="10"/>
                </a:cxn>
                <a:cxn ang="0">
                  <a:pos x="31" y="0"/>
                </a:cxn>
              </a:cxnLst>
              <a:rect l="0" t="0" r="r" b="b"/>
              <a:pathLst>
                <a:path w="31" h="10">
                  <a:moveTo>
                    <a:pt x="0" y="5"/>
                  </a:moveTo>
                  <a:lnTo>
                    <a:pt x="5" y="10"/>
                  </a:lnTo>
                  <a:lnTo>
                    <a:pt x="3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9" name="Freeform 27"/>
            <p:cNvSpPr>
              <a:spLocks noChangeAspect="1"/>
            </p:cNvSpPr>
            <p:nvPr userDrawn="1"/>
          </p:nvSpPr>
          <p:spPr bwMode="auto">
            <a:xfrm>
              <a:off x="278" y="4010"/>
              <a:ext cx="30" cy="10"/>
            </a:xfrm>
            <a:custGeom>
              <a:avLst/>
              <a:gdLst/>
              <a:ahLst/>
              <a:cxnLst>
                <a:cxn ang="0">
                  <a:pos x="30" y="5"/>
                </a:cxn>
                <a:cxn ang="0">
                  <a:pos x="25" y="10"/>
                </a:cxn>
                <a:cxn ang="0">
                  <a:pos x="0" y="0"/>
                </a:cxn>
              </a:cxnLst>
              <a:rect l="0" t="0" r="r" b="b"/>
              <a:pathLst>
                <a:path w="30" h="10">
                  <a:moveTo>
                    <a:pt x="30" y="5"/>
                  </a:moveTo>
                  <a:lnTo>
                    <a:pt x="25" y="1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0" name="Line 28"/>
            <p:cNvSpPr>
              <a:spLocks noChangeAspect="1" noChangeShapeType="1"/>
            </p:cNvSpPr>
            <p:nvPr userDrawn="1"/>
          </p:nvSpPr>
          <p:spPr bwMode="auto">
            <a:xfrm>
              <a:off x="15"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1" name="Line 29"/>
            <p:cNvSpPr>
              <a:spLocks noChangeAspect="1" noChangeShapeType="1"/>
            </p:cNvSpPr>
            <p:nvPr userDrawn="1"/>
          </p:nvSpPr>
          <p:spPr bwMode="auto">
            <a:xfrm flipV="1">
              <a:off x="308"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2" name="Freeform 30"/>
            <p:cNvSpPr>
              <a:spLocks noChangeAspect="1"/>
            </p:cNvSpPr>
            <p:nvPr userDrawn="1"/>
          </p:nvSpPr>
          <p:spPr bwMode="auto">
            <a:xfrm>
              <a:off x="192" y="3956"/>
              <a:ext cx="70" cy="54"/>
            </a:xfrm>
            <a:custGeom>
              <a:avLst/>
              <a:gdLst/>
              <a:ahLst/>
              <a:cxnLst>
                <a:cxn ang="0">
                  <a:pos x="0" y="25"/>
                </a:cxn>
                <a:cxn ang="0">
                  <a:pos x="15" y="49"/>
                </a:cxn>
                <a:cxn ang="0">
                  <a:pos x="25" y="49"/>
                </a:cxn>
                <a:cxn ang="0">
                  <a:pos x="35" y="54"/>
                </a:cxn>
                <a:cxn ang="0">
                  <a:pos x="70" y="30"/>
                </a:cxn>
                <a:cxn ang="0">
                  <a:pos x="60" y="15"/>
                </a:cxn>
                <a:cxn ang="0">
                  <a:pos x="40" y="0"/>
                </a:cxn>
              </a:cxnLst>
              <a:rect l="0" t="0" r="r" b="b"/>
              <a:pathLst>
                <a:path w="70" h="54">
                  <a:moveTo>
                    <a:pt x="0" y="25"/>
                  </a:moveTo>
                  <a:lnTo>
                    <a:pt x="15" y="49"/>
                  </a:lnTo>
                  <a:lnTo>
                    <a:pt x="25" y="49"/>
                  </a:lnTo>
                  <a:lnTo>
                    <a:pt x="35" y="54"/>
                  </a:lnTo>
                  <a:lnTo>
                    <a:pt x="70" y="30"/>
                  </a:lnTo>
                  <a:lnTo>
                    <a:pt x="60" y="15"/>
                  </a:lnTo>
                  <a:lnTo>
                    <a:pt x="4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3" name="Freeform 31"/>
            <p:cNvSpPr>
              <a:spLocks noChangeAspect="1"/>
            </p:cNvSpPr>
            <p:nvPr userDrawn="1"/>
          </p:nvSpPr>
          <p:spPr bwMode="auto">
            <a:xfrm>
              <a:off x="50" y="3942"/>
              <a:ext cx="56" cy="59"/>
            </a:xfrm>
            <a:custGeom>
              <a:avLst/>
              <a:gdLst/>
              <a:ahLst/>
              <a:cxnLst>
                <a:cxn ang="0">
                  <a:pos x="11" y="0"/>
                </a:cxn>
                <a:cxn ang="0">
                  <a:pos x="11" y="19"/>
                </a:cxn>
                <a:cxn ang="0">
                  <a:pos x="0" y="24"/>
                </a:cxn>
                <a:cxn ang="0">
                  <a:pos x="21" y="54"/>
                </a:cxn>
                <a:cxn ang="0">
                  <a:pos x="31" y="49"/>
                </a:cxn>
                <a:cxn ang="0">
                  <a:pos x="31" y="59"/>
                </a:cxn>
                <a:cxn ang="0">
                  <a:pos x="56" y="39"/>
                </a:cxn>
              </a:cxnLst>
              <a:rect l="0" t="0" r="r" b="b"/>
              <a:pathLst>
                <a:path w="56" h="59">
                  <a:moveTo>
                    <a:pt x="11" y="0"/>
                  </a:moveTo>
                  <a:lnTo>
                    <a:pt x="11" y="19"/>
                  </a:lnTo>
                  <a:lnTo>
                    <a:pt x="0" y="24"/>
                  </a:lnTo>
                  <a:lnTo>
                    <a:pt x="21" y="54"/>
                  </a:lnTo>
                  <a:lnTo>
                    <a:pt x="31" y="49"/>
                  </a:lnTo>
                  <a:lnTo>
                    <a:pt x="31" y="59"/>
                  </a:lnTo>
                  <a:lnTo>
                    <a:pt x="56"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4" name="Freeform 32"/>
            <p:cNvSpPr>
              <a:spLocks noChangeAspect="1"/>
            </p:cNvSpPr>
            <p:nvPr userDrawn="1"/>
          </p:nvSpPr>
          <p:spPr bwMode="auto">
            <a:xfrm>
              <a:off x="298" y="3971"/>
              <a:ext cx="25" cy="30"/>
            </a:xfrm>
            <a:custGeom>
              <a:avLst/>
              <a:gdLst/>
              <a:ahLst/>
              <a:cxnLst>
                <a:cxn ang="0">
                  <a:pos x="20" y="30"/>
                </a:cxn>
                <a:cxn ang="0">
                  <a:pos x="25" y="20"/>
                </a:cxn>
                <a:cxn ang="0">
                  <a:pos x="0" y="0"/>
                </a:cxn>
              </a:cxnLst>
              <a:rect l="0" t="0" r="r" b="b"/>
              <a:pathLst>
                <a:path w="25" h="30">
                  <a:moveTo>
                    <a:pt x="20" y="30"/>
                  </a:moveTo>
                  <a:lnTo>
                    <a:pt x="25"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5" name="Freeform 33"/>
            <p:cNvSpPr>
              <a:spLocks noChangeAspect="1"/>
            </p:cNvSpPr>
            <p:nvPr userDrawn="1"/>
          </p:nvSpPr>
          <p:spPr bwMode="auto">
            <a:xfrm>
              <a:off x="10" y="3971"/>
              <a:ext cx="25" cy="30"/>
            </a:xfrm>
            <a:custGeom>
              <a:avLst/>
              <a:gdLst/>
              <a:ahLst/>
              <a:cxnLst>
                <a:cxn ang="0">
                  <a:pos x="5" y="30"/>
                </a:cxn>
                <a:cxn ang="0">
                  <a:pos x="0" y="20"/>
                </a:cxn>
                <a:cxn ang="0">
                  <a:pos x="25" y="0"/>
                </a:cxn>
              </a:cxnLst>
              <a:rect l="0" t="0" r="r" b="b"/>
              <a:pathLst>
                <a:path w="25" h="30">
                  <a:moveTo>
                    <a:pt x="5" y="30"/>
                  </a:moveTo>
                  <a:lnTo>
                    <a:pt x="0"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6" name="Freeform 34"/>
            <p:cNvSpPr>
              <a:spLocks noChangeAspect="1"/>
            </p:cNvSpPr>
            <p:nvPr userDrawn="1"/>
          </p:nvSpPr>
          <p:spPr bwMode="auto">
            <a:xfrm>
              <a:off x="187" y="3981"/>
              <a:ext cx="5" cy="5"/>
            </a:xfrm>
            <a:custGeom>
              <a:avLst/>
              <a:gdLst/>
              <a:ahLst/>
              <a:cxnLst>
                <a:cxn ang="0">
                  <a:pos x="0" y="0"/>
                </a:cxn>
                <a:cxn ang="0">
                  <a:pos x="0" y="5"/>
                </a:cxn>
                <a:cxn ang="0">
                  <a:pos x="5" y="0"/>
                </a:cxn>
              </a:cxnLst>
              <a:rect l="0" t="0" r="r" b="b"/>
              <a:pathLst>
                <a:path w="5" h="5">
                  <a:moveTo>
                    <a:pt x="0" y="0"/>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7" name="Line 35"/>
            <p:cNvSpPr>
              <a:spLocks noChangeAspect="1" noChangeShapeType="1"/>
            </p:cNvSpPr>
            <p:nvPr userDrawn="1"/>
          </p:nvSpPr>
          <p:spPr bwMode="auto">
            <a:xfrm flipH="1" flipV="1">
              <a:off x="101" y="3966"/>
              <a:ext cx="5"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8" name="Line 36"/>
            <p:cNvSpPr>
              <a:spLocks noChangeAspect="1" noChangeShapeType="1"/>
            </p:cNvSpPr>
            <p:nvPr userDrawn="1"/>
          </p:nvSpPr>
          <p:spPr bwMode="auto">
            <a:xfrm flipV="1">
              <a:off x="106" y="3971"/>
              <a:ext cx="2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59" name="Line 37"/>
            <p:cNvSpPr>
              <a:spLocks noChangeAspect="1" noChangeShapeType="1"/>
            </p:cNvSpPr>
            <p:nvPr userDrawn="1"/>
          </p:nvSpPr>
          <p:spPr bwMode="auto">
            <a:xfrm flipV="1">
              <a:off x="192" y="3956"/>
              <a:ext cx="40"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0" name="Line 38"/>
            <p:cNvSpPr>
              <a:spLocks noChangeAspect="1" noChangeShapeType="1"/>
            </p:cNvSpPr>
            <p:nvPr userDrawn="1"/>
          </p:nvSpPr>
          <p:spPr bwMode="auto">
            <a:xfrm>
              <a:off x="172" y="3961"/>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1" name="Freeform 39"/>
            <p:cNvSpPr>
              <a:spLocks noChangeAspect="1"/>
            </p:cNvSpPr>
            <p:nvPr userDrawn="1"/>
          </p:nvSpPr>
          <p:spPr bwMode="auto">
            <a:xfrm>
              <a:off x="131" y="3966"/>
              <a:ext cx="36" cy="10"/>
            </a:xfrm>
            <a:custGeom>
              <a:avLst/>
              <a:gdLst/>
              <a:ahLst/>
              <a:cxnLst>
                <a:cxn ang="0">
                  <a:pos x="0" y="5"/>
                </a:cxn>
                <a:cxn ang="0">
                  <a:pos x="5" y="10"/>
                </a:cxn>
                <a:cxn ang="0">
                  <a:pos x="10" y="10"/>
                </a:cxn>
                <a:cxn ang="0">
                  <a:pos x="36" y="0"/>
                </a:cxn>
              </a:cxnLst>
              <a:rect l="0" t="0" r="r" b="b"/>
              <a:pathLst>
                <a:path w="36" h="10">
                  <a:moveTo>
                    <a:pt x="0" y="5"/>
                  </a:moveTo>
                  <a:lnTo>
                    <a:pt x="5" y="10"/>
                  </a:lnTo>
                  <a:lnTo>
                    <a:pt x="10" y="10"/>
                  </a:lnTo>
                  <a:lnTo>
                    <a:pt x="36"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62" name="Line 40"/>
            <p:cNvSpPr>
              <a:spLocks noChangeAspect="1" noChangeShapeType="1"/>
            </p:cNvSpPr>
            <p:nvPr userDrawn="1"/>
          </p:nvSpPr>
          <p:spPr bwMode="auto">
            <a:xfrm flipV="1">
              <a:off x="464" y="3971"/>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3" name="Line 41"/>
            <p:cNvSpPr>
              <a:spLocks noChangeAspect="1" noChangeShapeType="1"/>
            </p:cNvSpPr>
            <p:nvPr userDrawn="1"/>
          </p:nvSpPr>
          <p:spPr bwMode="auto">
            <a:xfrm>
              <a:off x="25" y="3956"/>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4" name="Line 42"/>
            <p:cNvSpPr>
              <a:spLocks noChangeAspect="1" noChangeShapeType="1"/>
            </p:cNvSpPr>
            <p:nvPr userDrawn="1"/>
          </p:nvSpPr>
          <p:spPr bwMode="auto">
            <a:xfrm flipV="1">
              <a:off x="298" y="3947"/>
              <a:ext cx="10"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5" name="Line 43"/>
            <p:cNvSpPr>
              <a:spLocks noChangeAspect="1" noChangeShapeType="1"/>
            </p:cNvSpPr>
            <p:nvPr userDrawn="1"/>
          </p:nvSpPr>
          <p:spPr bwMode="auto">
            <a:xfrm>
              <a:off x="131" y="3961"/>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6" name="Freeform 44"/>
            <p:cNvSpPr>
              <a:spLocks noChangeAspect="1"/>
            </p:cNvSpPr>
            <p:nvPr userDrawn="1"/>
          </p:nvSpPr>
          <p:spPr bwMode="auto">
            <a:xfrm>
              <a:off x="91" y="3942"/>
              <a:ext cx="40" cy="24"/>
            </a:xfrm>
            <a:custGeom>
              <a:avLst/>
              <a:gdLst/>
              <a:ahLst/>
              <a:cxnLst>
                <a:cxn ang="0">
                  <a:pos x="40" y="19"/>
                </a:cxn>
                <a:cxn ang="0">
                  <a:pos x="20" y="19"/>
                </a:cxn>
                <a:cxn ang="0">
                  <a:pos x="10" y="24"/>
                </a:cxn>
                <a:cxn ang="0">
                  <a:pos x="0" y="0"/>
                </a:cxn>
              </a:cxnLst>
              <a:rect l="0" t="0" r="r" b="b"/>
              <a:pathLst>
                <a:path w="40" h="24">
                  <a:moveTo>
                    <a:pt x="40" y="19"/>
                  </a:moveTo>
                  <a:lnTo>
                    <a:pt x="20" y="19"/>
                  </a:ln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67" name="Line 45"/>
            <p:cNvSpPr>
              <a:spLocks noChangeAspect="1" noChangeShapeType="1"/>
            </p:cNvSpPr>
            <p:nvPr userDrawn="1"/>
          </p:nvSpPr>
          <p:spPr bwMode="auto">
            <a:xfrm flipV="1">
              <a:off x="167" y="3961"/>
              <a:ext cx="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8" name="Line 46"/>
            <p:cNvSpPr>
              <a:spLocks noChangeAspect="1" noChangeShapeType="1"/>
            </p:cNvSpPr>
            <p:nvPr userDrawn="1"/>
          </p:nvSpPr>
          <p:spPr bwMode="auto">
            <a:xfrm flipH="1">
              <a:off x="172" y="3937"/>
              <a:ext cx="5"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9" name="Line 47"/>
            <p:cNvSpPr>
              <a:spLocks noChangeAspect="1" noChangeShapeType="1"/>
            </p:cNvSpPr>
            <p:nvPr userDrawn="1"/>
          </p:nvSpPr>
          <p:spPr bwMode="auto">
            <a:xfrm>
              <a:off x="131" y="3937"/>
              <a:ext cx="1"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0" name="Line 48"/>
            <p:cNvSpPr>
              <a:spLocks noChangeAspect="1" noChangeShapeType="1"/>
            </p:cNvSpPr>
            <p:nvPr userDrawn="1"/>
          </p:nvSpPr>
          <p:spPr bwMode="auto">
            <a:xfrm flipV="1">
              <a:off x="232" y="3952"/>
              <a:ext cx="1" cy="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1" name="Line 49"/>
            <p:cNvSpPr>
              <a:spLocks noChangeAspect="1" noChangeShapeType="1"/>
            </p:cNvSpPr>
            <p:nvPr userDrawn="1"/>
          </p:nvSpPr>
          <p:spPr bwMode="auto">
            <a:xfrm>
              <a:off x="25" y="3947"/>
              <a:ext cx="1" cy="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2" name="Freeform 50"/>
            <p:cNvSpPr>
              <a:spLocks noChangeAspect="1"/>
            </p:cNvSpPr>
            <p:nvPr userDrawn="1"/>
          </p:nvSpPr>
          <p:spPr bwMode="auto">
            <a:xfrm>
              <a:off x="222" y="3908"/>
              <a:ext cx="35" cy="44"/>
            </a:xfrm>
            <a:custGeom>
              <a:avLst/>
              <a:gdLst/>
              <a:ahLst/>
              <a:cxnLst>
                <a:cxn ang="0">
                  <a:pos x="0" y="29"/>
                </a:cxn>
                <a:cxn ang="0">
                  <a:pos x="10" y="44"/>
                </a:cxn>
                <a:cxn ang="0">
                  <a:pos x="35" y="44"/>
                </a:cxn>
                <a:cxn ang="0">
                  <a:pos x="35" y="0"/>
                </a:cxn>
              </a:cxnLst>
              <a:rect l="0" t="0" r="r" b="b"/>
              <a:pathLst>
                <a:path w="35" h="44">
                  <a:moveTo>
                    <a:pt x="0" y="29"/>
                  </a:moveTo>
                  <a:lnTo>
                    <a:pt x="10" y="44"/>
                  </a:lnTo>
                  <a:lnTo>
                    <a:pt x="35" y="44"/>
                  </a:lnTo>
                  <a:lnTo>
                    <a:pt x="3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3" name="Freeform 51"/>
            <p:cNvSpPr>
              <a:spLocks noChangeAspect="1"/>
            </p:cNvSpPr>
            <p:nvPr userDrawn="1"/>
          </p:nvSpPr>
          <p:spPr bwMode="auto">
            <a:xfrm>
              <a:off x="0" y="3937"/>
              <a:ext cx="25" cy="10"/>
            </a:xfrm>
            <a:custGeom>
              <a:avLst/>
              <a:gdLst/>
              <a:ahLst/>
              <a:cxnLst>
                <a:cxn ang="0">
                  <a:pos x="0" y="0"/>
                </a:cxn>
                <a:cxn ang="0">
                  <a:pos x="0" y="10"/>
                </a:cxn>
                <a:cxn ang="0">
                  <a:pos x="25" y="10"/>
                </a:cxn>
              </a:cxnLst>
              <a:rect l="0" t="0" r="r" b="b"/>
              <a:pathLst>
                <a:path w="25" h="10">
                  <a:moveTo>
                    <a:pt x="0" y="0"/>
                  </a:moveTo>
                  <a:lnTo>
                    <a:pt x="0" y="10"/>
                  </a:lnTo>
                  <a:lnTo>
                    <a:pt x="25" y="1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4" name="Freeform 52"/>
            <p:cNvSpPr>
              <a:spLocks noChangeAspect="1"/>
            </p:cNvSpPr>
            <p:nvPr userDrawn="1"/>
          </p:nvSpPr>
          <p:spPr bwMode="auto">
            <a:xfrm>
              <a:off x="308" y="3932"/>
              <a:ext cx="25" cy="15"/>
            </a:xfrm>
            <a:custGeom>
              <a:avLst/>
              <a:gdLst/>
              <a:ahLst/>
              <a:cxnLst>
                <a:cxn ang="0">
                  <a:pos x="25" y="0"/>
                </a:cxn>
                <a:cxn ang="0">
                  <a:pos x="25" y="10"/>
                </a:cxn>
                <a:cxn ang="0">
                  <a:pos x="0" y="15"/>
                </a:cxn>
              </a:cxnLst>
              <a:rect l="0" t="0" r="r" b="b"/>
              <a:pathLst>
                <a:path w="25" h="15">
                  <a:moveTo>
                    <a:pt x="25" y="0"/>
                  </a:moveTo>
                  <a:lnTo>
                    <a:pt x="25" y="10"/>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5" name="Freeform 53"/>
            <p:cNvSpPr>
              <a:spLocks noChangeAspect="1"/>
            </p:cNvSpPr>
            <p:nvPr userDrawn="1"/>
          </p:nvSpPr>
          <p:spPr bwMode="auto">
            <a:xfrm>
              <a:off x="50" y="3893"/>
              <a:ext cx="41" cy="49"/>
            </a:xfrm>
            <a:custGeom>
              <a:avLst/>
              <a:gdLst/>
              <a:ahLst/>
              <a:cxnLst>
                <a:cxn ang="0">
                  <a:pos x="41" y="0"/>
                </a:cxn>
                <a:cxn ang="0">
                  <a:pos x="16" y="0"/>
                </a:cxn>
                <a:cxn ang="0">
                  <a:pos x="16" y="10"/>
                </a:cxn>
                <a:cxn ang="0">
                  <a:pos x="0" y="5"/>
                </a:cxn>
                <a:cxn ang="0">
                  <a:pos x="0" y="49"/>
                </a:cxn>
                <a:cxn ang="0">
                  <a:pos x="11" y="49"/>
                </a:cxn>
              </a:cxnLst>
              <a:rect l="0" t="0" r="r" b="b"/>
              <a:pathLst>
                <a:path w="41" h="49">
                  <a:moveTo>
                    <a:pt x="41" y="0"/>
                  </a:moveTo>
                  <a:lnTo>
                    <a:pt x="16" y="0"/>
                  </a:lnTo>
                  <a:lnTo>
                    <a:pt x="16" y="10"/>
                  </a:lnTo>
                  <a:lnTo>
                    <a:pt x="0" y="5"/>
                  </a:lnTo>
                  <a:lnTo>
                    <a:pt x="0" y="49"/>
                  </a:lnTo>
                  <a:lnTo>
                    <a:pt x="11" y="4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6" name="Line 54"/>
            <p:cNvSpPr>
              <a:spLocks noChangeAspect="1" noChangeShapeType="1"/>
            </p:cNvSpPr>
            <p:nvPr userDrawn="1"/>
          </p:nvSpPr>
          <p:spPr bwMode="auto">
            <a:xfrm>
              <a:off x="61" y="3942"/>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7" name="Line 55"/>
            <p:cNvSpPr>
              <a:spLocks noChangeAspect="1" noChangeShapeType="1"/>
            </p:cNvSpPr>
            <p:nvPr userDrawn="1"/>
          </p:nvSpPr>
          <p:spPr bwMode="auto">
            <a:xfrm flipV="1">
              <a:off x="91" y="3937"/>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8" name="Freeform 56"/>
            <p:cNvSpPr>
              <a:spLocks noChangeAspect="1"/>
            </p:cNvSpPr>
            <p:nvPr userDrawn="1"/>
          </p:nvSpPr>
          <p:spPr bwMode="auto">
            <a:xfrm>
              <a:off x="91" y="3893"/>
              <a:ext cx="45" cy="44"/>
            </a:xfrm>
            <a:custGeom>
              <a:avLst/>
              <a:gdLst/>
              <a:ahLst/>
              <a:cxnLst>
                <a:cxn ang="0">
                  <a:pos x="45" y="44"/>
                </a:cxn>
                <a:cxn ang="0">
                  <a:pos x="40" y="44"/>
                </a:cxn>
                <a:cxn ang="0">
                  <a:pos x="0" y="44"/>
                </a:cxn>
                <a:cxn ang="0">
                  <a:pos x="0" y="0"/>
                </a:cxn>
              </a:cxnLst>
              <a:rect l="0" t="0" r="r" b="b"/>
              <a:pathLst>
                <a:path w="45" h="44">
                  <a:moveTo>
                    <a:pt x="45" y="44"/>
                  </a:moveTo>
                  <a:lnTo>
                    <a:pt x="40" y="44"/>
                  </a:lnTo>
                  <a:lnTo>
                    <a:pt x="0" y="4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79" name="Line 57"/>
            <p:cNvSpPr>
              <a:spLocks noChangeAspect="1" noChangeShapeType="1"/>
            </p:cNvSpPr>
            <p:nvPr userDrawn="1"/>
          </p:nvSpPr>
          <p:spPr bwMode="auto">
            <a:xfrm flipV="1">
              <a:off x="136" y="3893"/>
              <a:ext cx="1" cy="4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0" name="Line 58"/>
            <p:cNvSpPr>
              <a:spLocks noChangeAspect="1" noChangeShapeType="1"/>
            </p:cNvSpPr>
            <p:nvPr userDrawn="1"/>
          </p:nvSpPr>
          <p:spPr bwMode="auto">
            <a:xfrm>
              <a:off x="136" y="3937"/>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1" name="Line 59"/>
            <p:cNvSpPr>
              <a:spLocks noChangeAspect="1" noChangeShapeType="1"/>
            </p:cNvSpPr>
            <p:nvPr userDrawn="1"/>
          </p:nvSpPr>
          <p:spPr bwMode="auto">
            <a:xfrm>
              <a:off x="141" y="3937"/>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2" name="Line 60"/>
            <p:cNvSpPr>
              <a:spLocks noChangeAspect="1" noChangeShapeType="1"/>
            </p:cNvSpPr>
            <p:nvPr userDrawn="1"/>
          </p:nvSpPr>
          <p:spPr bwMode="auto">
            <a:xfrm>
              <a:off x="177" y="3932"/>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3" name="Freeform 61"/>
            <p:cNvSpPr>
              <a:spLocks noChangeAspect="1"/>
            </p:cNvSpPr>
            <p:nvPr userDrawn="1"/>
          </p:nvSpPr>
          <p:spPr bwMode="auto">
            <a:xfrm>
              <a:off x="177" y="3912"/>
              <a:ext cx="45" cy="25"/>
            </a:xfrm>
            <a:custGeom>
              <a:avLst/>
              <a:gdLst/>
              <a:ahLst/>
              <a:cxnLst>
                <a:cxn ang="0">
                  <a:pos x="45" y="0"/>
                </a:cxn>
                <a:cxn ang="0">
                  <a:pos x="45" y="25"/>
                </a:cxn>
                <a:cxn ang="0">
                  <a:pos x="5" y="25"/>
                </a:cxn>
                <a:cxn ang="0">
                  <a:pos x="0" y="25"/>
                </a:cxn>
              </a:cxnLst>
              <a:rect l="0" t="0" r="r" b="b"/>
              <a:pathLst>
                <a:path w="45" h="25">
                  <a:moveTo>
                    <a:pt x="45" y="0"/>
                  </a:moveTo>
                  <a:lnTo>
                    <a:pt x="45" y="25"/>
                  </a:lnTo>
                  <a:lnTo>
                    <a:pt x="5" y="25"/>
                  </a:lnTo>
                  <a:lnTo>
                    <a:pt x="0" y="2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4" name="Line 62"/>
            <p:cNvSpPr>
              <a:spLocks noChangeAspect="1" noChangeShapeType="1"/>
            </p:cNvSpPr>
            <p:nvPr userDrawn="1"/>
          </p:nvSpPr>
          <p:spPr bwMode="auto">
            <a:xfrm>
              <a:off x="0" y="3917"/>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5" name="Line 63"/>
            <p:cNvSpPr>
              <a:spLocks noChangeAspect="1" noChangeShapeType="1"/>
            </p:cNvSpPr>
            <p:nvPr userDrawn="1"/>
          </p:nvSpPr>
          <p:spPr bwMode="auto">
            <a:xfrm>
              <a:off x="177" y="3903"/>
              <a:ext cx="1" cy="2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6" name="Line 64"/>
            <p:cNvSpPr>
              <a:spLocks noChangeAspect="1" noChangeShapeType="1"/>
            </p:cNvSpPr>
            <p:nvPr userDrawn="1"/>
          </p:nvSpPr>
          <p:spPr bwMode="auto">
            <a:xfrm flipV="1">
              <a:off x="333" y="3912"/>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7" name="Freeform 65"/>
            <p:cNvSpPr>
              <a:spLocks noChangeAspect="1"/>
            </p:cNvSpPr>
            <p:nvPr userDrawn="1"/>
          </p:nvSpPr>
          <p:spPr bwMode="auto">
            <a:xfrm>
              <a:off x="0" y="3903"/>
              <a:ext cx="25" cy="14"/>
            </a:xfrm>
            <a:custGeom>
              <a:avLst/>
              <a:gdLst/>
              <a:ahLst/>
              <a:cxnLst>
                <a:cxn ang="0">
                  <a:pos x="25" y="0"/>
                </a:cxn>
                <a:cxn ang="0">
                  <a:pos x="0" y="0"/>
                </a:cxn>
                <a:cxn ang="0">
                  <a:pos x="0" y="14"/>
                </a:cxn>
              </a:cxnLst>
              <a:rect l="0" t="0" r="r" b="b"/>
              <a:pathLst>
                <a:path w="25" h="14">
                  <a:moveTo>
                    <a:pt x="25" y="0"/>
                  </a:moveTo>
                  <a:lnTo>
                    <a:pt x="0" y="0"/>
                  </a:lnTo>
                  <a:lnTo>
                    <a:pt x="0" y="1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8" name="Freeform 66"/>
            <p:cNvSpPr>
              <a:spLocks noChangeAspect="1"/>
            </p:cNvSpPr>
            <p:nvPr userDrawn="1"/>
          </p:nvSpPr>
          <p:spPr bwMode="auto">
            <a:xfrm>
              <a:off x="303" y="3898"/>
              <a:ext cx="30" cy="14"/>
            </a:xfrm>
            <a:custGeom>
              <a:avLst/>
              <a:gdLst/>
              <a:ahLst/>
              <a:cxnLst>
                <a:cxn ang="0">
                  <a:pos x="30" y="14"/>
                </a:cxn>
                <a:cxn ang="0">
                  <a:pos x="30" y="5"/>
                </a:cxn>
                <a:cxn ang="0">
                  <a:pos x="0" y="0"/>
                </a:cxn>
              </a:cxnLst>
              <a:rect l="0" t="0" r="r" b="b"/>
              <a:pathLst>
                <a:path w="30" h="14">
                  <a:moveTo>
                    <a:pt x="30" y="14"/>
                  </a:moveTo>
                  <a:lnTo>
                    <a:pt x="30" y="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89" name="Freeform 67"/>
            <p:cNvSpPr>
              <a:spLocks noChangeAspect="1"/>
            </p:cNvSpPr>
            <p:nvPr userDrawn="1"/>
          </p:nvSpPr>
          <p:spPr bwMode="auto">
            <a:xfrm>
              <a:off x="222" y="3888"/>
              <a:ext cx="20" cy="24"/>
            </a:xfrm>
            <a:custGeom>
              <a:avLst/>
              <a:gdLst/>
              <a:ahLst/>
              <a:cxnLst>
                <a:cxn ang="0">
                  <a:pos x="20" y="0"/>
                </a:cxn>
                <a:cxn ang="0">
                  <a:pos x="20" y="20"/>
                </a:cxn>
                <a:cxn ang="0">
                  <a:pos x="0" y="24"/>
                </a:cxn>
                <a:cxn ang="0">
                  <a:pos x="0" y="5"/>
                </a:cxn>
              </a:cxnLst>
              <a:rect l="0" t="0" r="r" b="b"/>
              <a:pathLst>
                <a:path w="20" h="24">
                  <a:moveTo>
                    <a:pt x="20" y="0"/>
                  </a:moveTo>
                  <a:lnTo>
                    <a:pt x="20" y="20"/>
                  </a:lnTo>
                  <a:lnTo>
                    <a:pt x="0" y="24"/>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0" name="Line 68"/>
            <p:cNvSpPr>
              <a:spLocks noChangeAspect="1" noChangeShapeType="1"/>
            </p:cNvSpPr>
            <p:nvPr userDrawn="1"/>
          </p:nvSpPr>
          <p:spPr bwMode="auto">
            <a:xfrm>
              <a:off x="242" y="3908"/>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1" name="Freeform 69"/>
            <p:cNvSpPr>
              <a:spLocks noChangeAspect="1"/>
            </p:cNvSpPr>
            <p:nvPr userDrawn="1"/>
          </p:nvSpPr>
          <p:spPr bwMode="auto">
            <a:xfrm>
              <a:off x="242" y="3854"/>
              <a:ext cx="30" cy="54"/>
            </a:xfrm>
            <a:custGeom>
              <a:avLst/>
              <a:gdLst/>
              <a:ahLst/>
              <a:cxnLst>
                <a:cxn ang="0">
                  <a:pos x="15" y="54"/>
                </a:cxn>
                <a:cxn ang="0">
                  <a:pos x="25" y="54"/>
                </a:cxn>
                <a:cxn ang="0">
                  <a:pos x="25" y="44"/>
                </a:cxn>
                <a:cxn ang="0">
                  <a:pos x="30" y="39"/>
                </a:cxn>
                <a:cxn ang="0">
                  <a:pos x="30" y="0"/>
                </a:cxn>
                <a:cxn ang="0">
                  <a:pos x="0" y="5"/>
                </a:cxn>
              </a:cxnLst>
              <a:rect l="0" t="0" r="r" b="b"/>
              <a:pathLst>
                <a:path w="30" h="54">
                  <a:moveTo>
                    <a:pt x="15" y="54"/>
                  </a:moveTo>
                  <a:lnTo>
                    <a:pt x="25" y="54"/>
                  </a:lnTo>
                  <a:lnTo>
                    <a:pt x="25" y="44"/>
                  </a:lnTo>
                  <a:lnTo>
                    <a:pt x="30" y="39"/>
                  </a:lnTo>
                  <a:lnTo>
                    <a:pt x="3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2" name="Line 70"/>
            <p:cNvSpPr>
              <a:spLocks noChangeAspect="1" noChangeShapeType="1"/>
            </p:cNvSpPr>
            <p:nvPr userDrawn="1"/>
          </p:nvSpPr>
          <p:spPr bwMode="auto">
            <a:xfrm>
              <a:off x="177" y="3893"/>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3" name="Line 71"/>
            <p:cNvSpPr>
              <a:spLocks noChangeAspect="1" noChangeShapeType="1"/>
            </p:cNvSpPr>
            <p:nvPr userDrawn="1"/>
          </p:nvSpPr>
          <p:spPr bwMode="auto">
            <a:xfrm flipH="1">
              <a:off x="25" y="3878"/>
              <a:ext cx="5"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4" name="Line 72"/>
            <p:cNvSpPr>
              <a:spLocks noChangeAspect="1" noChangeShapeType="1"/>
            </p:cNvSpPr>
            <p:nvPr userDrawn="1"/>
          </p:nvSpPr>
          <p:spPr bwMode="auto">
            <a:xfrm flipH="1" flipV="1">
              <a:off x="298" y="3878"/>
              <a:ext cx="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5" name="Line 73"/>
            <p:cNvSpPr>
              <a:spLocks noChangeAspect="1" noChangeShapeType="1"/>
            </p:cNvSpPr>
            <p:nvPr userDrawn="1"/>
          </p:nvSpPr>
          <p:spPr bwMode="auto">
            <a:xfrm flipH="1">
              <a:off x="91" y="3893"/>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6" name="Line 74"/>
            <p:cNvSpPr>
              <a:spLocks noChangeAspect="1" noChangeShapeType="1"/>
            </p:cNvSpPr>
            <p:nvPr userDrawn="1"/>
          </p:nvSpPr>
          <p:spPr bwMode="auto">
            <a:xfrm>
              <a:off x="101" y="3893"/>
              <a:ext cx="3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7" name="Line 75"/>
            <p:cNvSpPr>
              <a:spLocks noChangeAspect="1" noChangeShapeType="1"/>
            </p:cNvSpPr>
            <p:nvPr userDrawn="1"/>
          </p:nvSpPr>
          <p:spPr bwMode="auto">
            <a:xfrm flipH="1">
              <a:off x="136" y="3893"/>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8" name="Freeform 76"/>
            <p:cNvSpPr>
              <a:spLocks noChangeAspect="1"/>
            </p:cNvSpPr>
            <p:nvPr userDrawn="1"/>
          </p:nvSpPr>
          <p:spPr bwMode="auto">
            <a:xfrm>
              <a:off x="101" y="3854"/>
              <a:ext cx="50" cy="39"/>
            </a:xfrm>
            <a:custGeom>
              <a:avLst/>
              <a:gdLst/>
              <a:ahLst/>
              <a:cxnLst>
                <a:cxn ang="0">
                  <a:pos x="50" y="0"/>
                </a:cxn>
                <a:cxn ang="0">
                  <a:pos x="5" y="0"/>
                </a:cxn>
                <a:cxn ang="0">
                  <a:pos x="0" y="39"/>
                </a:cxn>
              </a:cxnLst>
              <a:rect l="0" t="0" r="r" b="b"/>
              <a:pathLst>
                <a:path w="50" h="39">
                  <a:moveTo>
                    <a:pt x="50" y="0"/>
                  </a:moveTo>
                  <a:lnTo>
                    <a:pt x="5" y="0"/>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99" name="Freeform 77"/>
            <p:cNvSpPr>
              <a:spLocks noChangeAspect="1"/>
            </p:cNvSpPr>
            <p:nvPr userDrawn="1"/>
          </p:nvSpPr>
          <p:spPr bwMode="auto">
            <a:xfrm>
              <a:off x="172" y="3893"/>
              <a:ext cx="10" cy="1"/>
            </a:xfrm>
            <a:custGeom>
              <a:avLst/>
              <a:gdLst/>
              <a:ahLst/>
              <a:cxnLst>
                <a:cxn ang="0">
                  <a:pos x="10" y="0"/>
                </a:cxn>
                <a:cxn ang="0">
                  <a:pos x="5" y="0"/>
                </a:cxn>
                <a:cxn ang="0">
                  <a:pos x="0" y="0"/>
                </a:cxn>
              </a:cxnLst>
              <a:rect l="0" t="0" r="r" b="b"/>
              <a:pathLst>
                <a:path w="10">
                  <a:moveTo>
                    <a:pt x="1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0" name="Line 78"/>
            <p:cNvSpPr>
              <a:spLocks noChangeAspect="1" noChangeShapeType="1"/>
            </p:cNvSpPr>
            <p:nvPr userDrawn="1"/>
          </p:nvSpPr>
          <p:spPr bwMode="auto">
            <a:xfrm flipH="1">
              <a:off x="151" y="3893"/>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1" name="Line 79"/>
            <p:cNvSpPr>
              <a:spLocks noChangeAspect="1" noChangeShapeType="1"/>
            </p:cNvSpPr>
            <p:nvPr userDrawn="1"/>
          </p:nvSpPr>
          <p:spPr bwMode="auto">
            <a:xfrm>
              <a:off x="151" y="3854"/>
              <a:ext cx="1" cy="3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2" name="Freeform 80"/>
            <p:cNvSpPr>
              <a:spLocks noChangeAspect="1"/>
            </p:cNvSpPr>
            <p:nvPr userDrawn="1"/>
          </p:nvSpPr>
          <p:spPr bwMode="auto">
            <a:xfrm>
              <a:off x="182" y="3854"/>
              <a:ext cx="10" cy="39"/>
            </a:xfrm>
            <a:custGeom>
              <a:avLst/>
              <a:gdLst/>
              <a:ahLst/>
              <a:cxnLst>
                <a:cxn ang="0">
                  <a:pos x="10" y="0"/>
                </a:cxn>
                <a:cxn ang="0">
                  <a:pos x="10" y="39"/>
                </a:cxn>
                <a:cxn ang="0">
                  <a:pos x="0" y="39"/>
                </a:cxn>
              </a:cxnLst>
              <a:rect l="0" t="0" r="r" b="b"/>
              <a:pathLst>
                <a:path w="10" h="39">
                  <a:moveTo>
                    <a:pt x="10" y="0"/>
                  </a:moveTo>
                  <a:lnTo>
                    <a:pt x="10" y="39"/>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3" name="Freeform 81"/>
            <p:cNvSpPr>
              <a:spLocks noChangeAspect="1"/>
            </p:cNvSpPr>
            <p:nvPr userDrawn="1"/>
          </p:nvSpPr>
          <p:spPr bwMode="auto">
            <a:xfrm>
              <a:off x="192" y="3859"/>
              <a:ext cx="50" cy="34"/>
            </a:xfrm>
            <a:custGeom>
              <a:avLst/>
              <a:gdLst/>
              <a:ahLst/>
              <a:cxnLst>
                <a:cxn ang="0">
                  <a:pos x="50" y="0"/>
                </a:cxn>
                <a:cxn ang="0">
                  <a:pos x="50" y="29"/>
                </a:cxn>
                <a:cxn ang="0">
                  <a:pos x="30" y="34"/>
                </a:cxn>
                <a:cxn ang="0">
                  <a:pos x="0" y="34"/>
                </a:cxn>
              </a:cxnLst>
              <a:rect l="0" t="0" r="r" b="b"/>
              <a:pathLst>
                <a:path w="50" h="34">
                  <a:moveTo>
                    <a:pt x="50" y="0"/>
                  </a:moveTo>
                  <a:lnTo>
                    <a:pt x="50" y="29"/>
                  </a:lnTo>
                  <a:lnTo>
                    <a:pt x="30" y="34"/>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4" name="Freeform 82"/>
            <p:cNvSpPr>
              <a:spLocks noChangeAspect="1"/>
            </p:cNvSpPr>
            <p:nvPr userDrawn="1"/>
          </p:nvSpPr>
          <p:spPr bwMode="auto">
            <a:xfrm>
              <a:off x="10" y="3854"/>
              <a:ext cx="20" cy="24"/>
            </a:xfrm>
            <a:custGeom>
              <a:avLst/>
              <a:gdLst/>
              <a:ahLst/>
              <a:cxnLst>
                <a:cxn ang="0">
                  <a:pos x="20" y="24"/>
                </a:cxn>
                <a:cxn ang="0">
                  <a:pos x="0" y="5"/>
                </a:cxn>
                <a:cxn ang="0">
                  <a:pos x="5" y="0"/>
                </a:cxn>
              </a:cxnLst>
              <a:rect l="0" t="0" r="r" b="b"/>
              <a:pathLst>
                <a:path w="20" h="24">
                  <a:moveTo>
                    <a:pt x="20" y="24"/>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5" name="Line 83"/>
            <p:cNvSpPr>
              <a:spLocks noChangeAspect="1" noChangeShapeType="1"/>
            </p:cNvSpPr>
            <p:nvPr userDrawn="1"/>
          </p:nvSpPr>
          <p:spPr bwMode="auto">
            <a:xfrm flipV="1">
              <a:off x="298" y="3873"/>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6" name="Line 84"/>
            <p:cNvSpPr>
              <a:spLocks noChangeAspect="1" noChangeShapeType="1"/>
            </p:cNvSpPr>
            <p:nvPr userDrawn="1"/>
          </p:nvSpPr>
          <p:spPr bwMode="auto">
            <a:xfrm flipH="1">
              <a:off x="298" y="3859"/>
              <a:ext cx="25"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7" name="Freeform 85"/>
            <p:cNvSpPr>
              <a:spLocks noChangeAspect="1"/>
            </p:cNvSpPr>
            <p:nvPr userDrawn="1"/>
          </p:nvSpPr>
          <p:spPr bwMode="auto">
            <a:xfrm>
              <a:off x="197" y="3854"/>
              <a:ext cx="45" cy="5"/>
            </a:xfrm>
            <a:custGeom>
              <a:avLst/>
              <a:gdLst/>
              <a:ahLst/>
              <a:cxnLst>
                <a:cxn ang="0">
                  <a:pos x="45" y="5"/>
                </a:cxn>
                <a:cxn ang="0">
                  <a:pos x="35" y="5"/>
                </a:cxn>
                <a:cxn ang="0">
                  <a:pos x="35" y="0"/>
                </a:cxn>
                <a:cxn ang="0">
                  <a:pos x="0" y="0"/>
                </a:cxn>
              </a:cxnLst>
              <a:rect l="0" t="0" r="r" b="b"/>
              <a:pathLst>
                <a:path w="45" h="5">
                  <a:moveTo>
                    <a:pt x="45" y="5"/>
                  </a:moveTo>
                  <a:lnTo>
                    <a:pt x="35" y="5"/>
                  </a:lnTo>
                  <a:lnTo>
                    <a:pt x="3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8" name="Line 86"/>
            <p:cNvSpPr>
              <a:spLocks noChangeAspect="1" noChangeShapeType="1"/>
            </p:cNvSpPr>
            <p:nvPr userDrawn="1"/>
          </p:nvSpPr>
          <p:spPr bwMode="auto">
            <a:xfrm flipH="1" flipV="1">
              <a:off x="318" y="3849"/>
              <a:ext cx="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09" name="Line 87"/>
            <p:cNvSpPr>
              <a:spLocks noChangeAspect="1" noChangeShapeType="1"/>
            </p:cNvSpPr>
            <p:nvPr userDrawn="1"/>
          </p:nvSpPr>
          <p:spPr bwMode="auto">
            <a:xfrm flipH="1">
              <a:off x="15" y="3834"/>
              <a:ext cx="10"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0" name="Freeform 88"/>
            <p:cNvSpPr>
              <a:spLocks noChangeAspect="1"/>
            </p:cNvSpPr>
            <p:nvPr userDrawn="1"/>
          </p:nvSpPr>
          <p:spPr bwMode="auto">
            <a:xfrm>
              <a:off x="151" y="3854"/>
              <a:ext cx="21" cy="1"/>
            </a:xfrm>
            <a:custGeom>
              <a:avLst/>
              <a:gdLst/>
              <a:ahLst/>
              <a:cxnLst>
                <a:cxn ang="0">
                  <a:pos x="21" y="0"/>
                </a:cxn>
                <a:cxn ang="0">
                  <a:pos x="16" y="0"/>
                </a:cxn>
                <a:cxn ang="0">
                  <a:pos x="0" y="0"/>
                </a:cxn>
              </a:cxnLst>
              <a:rect l="0" t="0" r="r" b="b"/>
              <a:pathLst>
                <a:path w="21">
                  <a:moveTo>
                    <a:pt x="21" y="0"/>
                  </a:moveTo>
                  <a:lnTo>
                    <a:pt x="16"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1" name="Line 89"/>
            <p:cNvSpPr>
              <a:spLocks noChangeAspect="1" noChangeShapeType="1"/>
            </p:cNvSpPr>
            <p:nvPr userDrawn="1"/>
          </p:nvSpPr>
          <p:spPr bwMode="auto">
            <a:xfrm flipH="1">
              <a:off x="192" y="3854"/>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2" name="Freeform 90"/>
            <p:cNvSpPr>
              <a:spLocks noChangeAspect="1"/>
            </p:cNvSpPr>
            <p:nvPr userDrawn="1"/>
          </p:nvSpPr>
          <p:spPr bwMode="auto">
            <a:xfrm>
              <a:off x="172" y="3854"/>
              <a:ext cx="20" cy="1"/>
            </a:xfrm>
            <a:custGeom>
              <a:avLst/>
              <a:gdLst/>
              <a:ahLst/>
              <a:cxnLst>
                <a:cxn ang="0">
                  <a:pos x="20" y="0"/>
                </a:cxn>
                <a:cxn ang="0">
                  <a:pos x="5" y="0"/>
                </a:cxn>
                <a:cxn ang="0">
                  <a:pos x="0" y="0"/>
                </a:cxn>
              </a:cxnLst>
              <a:rect l="0" t="0" r="r" b="b"/>
              <a:pathLst>
                <a:path w="20">
                  <a:moveTo>
                    <a:pt x="2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3" name="Line 91"/>
            <p:cNvSpPr>
              <a:spLocks noChangeAspect="1" noChangeShapeType="1"/>
            </p:cNvSpPr>
            <p:nvPr userDrawn="1"/>
          </p:nvSpPr>
          <p:spPr bwMode="auto">
            <a:xfrm flipH="1" flipV="1">
              <a:off x="308" y="3834"/>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4" name="Freeform 92"/>
            <p:cNvSpPr>
              <a:spLocks noChangeAspect="1"/>
            </p:cNvSpPr>
            <p:nvPr userDrawn="1"/>
          </p:nvSpPr>
          <p:spPr bwMode="auto">
            <a:xfrm>
              <a:off x="25" y="3819"/>
              <a:ext cx="51" cy="20"/>
            </a:xfrm>
            <a:custGeom>
              <a:avLst/>
              <a:gdLst/>
              <a:ahLst/>
              <a:cxnLst>
                <a:cxn ang="0">
                  <a:pos x="51" y="0"/>
                </a:cxn>
                <a:cxn ang="0">
                  <a:pos x="31" y="20"/>
                </a:cxn>
                <a:cxn ang="0">
                  <a:pos x="5" y="5"/>
                </a:cxn>
                <a:cxn ang="0">
                  <a:pos x="0" y="15"/>
                </a:cxn>
              </a:cxnLst>
              <a:rect l="0" t="0" r="r" b="b"/>
              <a:pathLst>
                <a:path w="51" h="20">
                  <a:moveTo>
                    <a:pt x="51" y="0"/>
                  </a:moveTo>
                  <a:lnTo>
                    <a:pt x="31" y="20"/>
                  </a:lnTo>
                  <a:lnTo>
                    <a:pt x="5" y="5"/>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5" name="Freeform 93"/>
            <p:cNvSpPr>
              <a:spLocks noChangeAspect="1"/>
            </p:cNvSpPr>
            <p:nvPr userDrawn="1"/>
          </p:nvSpPr>
          <p:spPr bwMode="auto">
            <a:xfrm>
              <a:off x="252" y="3819"/>
              <a:ext cx="56" cy="15"/>
            </a:xfrm>
            <a:custGeom>
              <a:avLst/>
              <a:gdLst/>
              <a:ahLst/>
              <a:cxnLst>
                <a:cxn ang="0">
                  <a:pos x="56" y="15"/>
                </a:cxn>
                <a:cxn ang="0">
                  <a:pos x="51" y="5"/>
                </a:cxn>
                <a:cxn ang="0">
                  <a:pos x="20" y="15"/>
                </a:cxn>
                <a:cxn ang="0">
                  <a:pos x="0" y="0"/>
                </a:cxn>
              </a:cxnLst>
              <a:rect l="0" t="0" r="r" b="b"/>
              <a:pathLst>
                <a:path w="56" h="15">
                  <a:moveTo>
                    <a:pt x="56" y="15"/>
                  </a:moveTo>
                  <a:lnTo>
                    <a:pt x="51" y="5"/>
                  </a:lnTo>
                  <a:lnTo>
                    <a:pt x="20" y="1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6" name="Freeform 94"/>
            <p:cNvSpPr>
              <a:spLocks noChangeAspect="1"/>
            </p:cNvSpPr>
            <p:nvPr userDrawn="1"/>
          </p:nvSpPr>
          <p:spPr bwMode="auto">
            <a:xfrm>
              <a:off x="66" y="3790"/>
              <a:ext cx="10" cy="29"/>
            </a:xfrm>
            <a:custGeom>
              <a:avLst/>
              <a:gdLst/>
              <a:ahLst/>
              <a:cxnLst>
                <a:cxn ang="0">
                  <a:pos x="10" y="29"/>
                </a:cxn>
                <a:cxn ang="0">
                  <a:pos x="0" y="0"/>
                </a:cxn>
                <a:cxn ang="0">
                  <a:pos x="5" y="0"/>
                </a:cxn>
              </a:cxnLst>
              <a:rect l="0" t="0" r="r" b="b"/>
              <a:pathLst>
                <a:path w="10" h="29">
                  <a:moveTo>
                    <a:pt x="10" y="29"/>
                  </a:moveTo>
                  <a:lnTo>
                    <a:pt x="0" y="0"/>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7" name="Freeform 95"/>
            <p:cNvSpPr>
              <a:spLocks noChangeAspect="1"/>
            </p:cNvSpPr>
            <p:nvPr userDrawn="1"/>
          </p:nvSpPr>
          <p:spPr bwMode="auto">
            <a:xfrm>
              <a:off x="252" y="3785"/>
              <a:ext cx="15" cy="34"/>
            </a:xfrm>
            <a:custGeom>
              <a:avLst/>
              <a:gdLst/>
              <a:ahLst/>
              <a:cxnLst>
                <a:cxn ang="0">
                  <a:pos x="5" y="0"/>
                </a:cxn>
                <a:cxn ang="0">
                  <a:pos x="15" y="5"/>
                </a:cxn>
                <a:cxn ang="0">
                  <a:pos x="0" y="34"/>
                </a:cxn>
              </a:cxnLst>
              <a:rect l="0" t="0" r="r" b="b"/>
              <a:pathLst>
                <a:path w="15" h="34">
                  <a:moveTo>
                    <a:pt x="5" y="0"/>
                  </a:moveTo>
                  <a:lnTo>
                    <a:pt x="15" y="5"/>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8" name="Freeform 96"/>
            <p:cNvSpPr>
              <a:spLocks noChangeAspect="1"/>
            </p:cNvSpPr>
            <p:nvPr userDrawn="1"/>
          </p:nvSpPr>
          <p:spPr bwMode="auto">
            <a:xfrm>
              <a:off x="91" y="3775"/>
              <a:ext cx="50" cy="20"/>
            </a:xfrm>
            <a:custGeom>
              <a:avLst/>
              <a:gdLst/>
              <a:ahLst/>
              <a:cxnLst>
                <a:cxn ang="0">
                  <a:pos x="50" y="15"/>
                </a:cxn>
                <a:cxn ang="0">
                  <a:pos x="25" y="20"/>
                </a:cxn>
                <a:cxn ang="0">
                  <a:pos x="10" y="0"/>
                </a:cxn>
                <a:cxn ang="0">
                  <a:pos x="0" y="5"/>
                </a:cxn>
              </a:cxnLst>
              <a:rect l="0" t="0" r="r" b="b"/>
              <a:pathLst>
                <a:path w="50" h="20">
                  <a:moveTo>
                    <a:pt x="50" y="15"/>
                  </a:moveTo>
                  <a:lnTo>
                    <a:pt x="25" y="20"/>
                  </a:lnTo>
                  <a:lnTo>
                    <a:pt x="1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19" name="Freeform 97"/>
            <p:cNvSpPr>
              <a:spLocks noChangeAspect="1"/>
            </p:cNvSpPr>
            <p:nvPr userDrawn="1"/>
          </p:nvSpPr>
          <p:spPr bwMode="auto">
            <a:xfrm>
              <a:off x="187" y="3770"/>
              <a:ext cx="50" cy="25"/>
            </a:xfrm>
            <a:custGeom>
              <a:avLst/>
              <a:gdLst/>
              <a:ahLst/>
              <a:cxnLst>
                <a:cxn ang="0">
                  <a:pos x="50" y="5"/>
                </a:cxn>
                <a:cxn ang="0">
                  <a:pos x="45" y="0"/>
                </a:cxn>
                <a:cxn ang="0">
                  <a:pos x="25" y="25"/>
                </a:cxn>
                <a:cxn ang="0">
                  <a:pos x="0" y="20"/>
                </a:cxn>
              </a:cxnLst>
              <a:rect l="0" t="0" r="r" b="b"/>
              <a:pathLst>
                <a:path w="50" h="25">
                  <a:moveTo>
                    <a:pt x="50" y="5"/>
                  </a:moveTo>
                  <a:lnTo>
                    <a:pt x="45" y="0"/>
                  </a:lnTo>
                  <a:lnTo>
                    <a:pt x="25" y="25"/>
                  </a:lnTo>
                  <a:lnTo>
                    <a:pt x="0" y="2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0" name="Freeform 98"/>
            <p:cNvSpPr>
              <a:spLocks noChangeAspect="1"/>
            </p:cNvSpPr>
            <p:nvPr userDrawn="1"/>
          </p:nvSpPr>
          <p:spPr bwMode="auto">
            <a:xfrm>
              <a:off x="141" y="3761"/>
              <a:ext cx="15" cy="29"/>
            </a:xfrm>
            <a:custGeom>
              <a:avLst/>
              <a:gdLst/>
              <a:ahLst/>
              <a:cxnLst>
                <a:cxn ang="0">
                  <a:pos x="0" y="29"/>
                </a:cxn>
                <a:cxn ang="0">
                  <a:pos x="5" y="0"/>
                </a:cxn>
                <a:cxn ang="0">
                  <a:pos x="15" y="0"/>
                </a:cxn>
              </a:cxnLst>
              <a:rect l="0" t="0" r="r" b="b"/>
              <a:pathLst>
                <a:path w="15" h="29">
                  <a:moveTo>
                    <a:pt x="0" y="29"/>
                  </a:moveTo>
                  <a:lnTo>
                    <a:pt x="5" y="0"/>
                  </a:lnTo>
                  <a:lnTo>
                    <a:pt x="1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1" name="Freeform 99"/>
            <p:cNvSpPr>
              <a:spLocks noChangeAspect="1"/>
            </p:cNvSpPr>
            <p:nvPr userDrawn="1"/>
          </p:nvSpPr>
          <p:spPr bwMode="auto">
            <a:xfrm>
              <a:off x="177" y="3761"/>
              <a:ext cx="10" cy="29"/>
            </a:xfrm>
            <a:custGeom>
              <a:avLst/>
              <a:gdLst/>
              <a:ahLst/>
              <a:cxnLst>
                <a:cxn ang="0">
                  <a:pos x="10" y="29"/>
                </a:cxn>
                <a:cxn ang="0">
                  <a:pos x="10" y="0"/>
                </a:cxn>
                <a:cxn ang="0">
                  <a:pos x="0" y="0"/>
                </a:cxn>
              </a:cxnLst>
              <a:rect l="0" t="0" r="r" b="b"/>
              <a:pathLst>
                <a:path w="10" h="29">
                  <a:moveTo>
                    <a:pt x="10" y="29"/>
                  </a:moveTo>
                  <a:lnTo>
                    <a:pt x="10"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2" name="Line 100"/>
            <p:cNvSpPr>
              <a:spLocks noChangeAspect="1" noChangeShapeType="1"/>
            </p:cNvSpPr>
            <p:nvPr userDrawn="1"/>
          </p:nvSpPr>
          <p:spPr bwMode="auto">
            <a:xfrm flipH="1">
              <a:off x="71" y="3780"/>
              <a:ext cx="2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3" name="Line 101"/>
            <p:cNvSpPr>
              <a:spLocks noChangeAspect="1" noChangeShapeType="1"/>
            </p:cNvSpPr>
            <p:nvPr userDrawn="1"/>
          </p:nvSpPr>
          <p:spPr bwMode="auto">
            <a:xfrm flipH="1">
              <a:off x="252" y="378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4" name="Line 102"/>
            <p:cNvSpPr>
              <a:spLocks noChangeAspect="1" noChangeShapeType="1"/>
            </p:cNvSpPr>
            <p:nvPr userDrawn="1"/>
          </p:nvSpPr>
          <p:spPr bwMode="auto">
            <a:xfrm flipH="1" flipV="1">
              <a:off x="242" y="3775"/>
              <a:ext cx="1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5" name="Line 103"/>
            <p:cNvSpPr>
              <a:spLocks noChangeAspect="1" noChangeShapeType="1"/>
            </p:cNvSpPr>
            <p:nvPr userDrawn="1"/>
          </p:nvSpPr>
          <p:spPr bwMode="auto">
            <a:xfrm flipH="1">
              <a:off x="237"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6" name="Line 104"/>
            <p:cNvSpPr>
              <a:spLocks noChangeAspect="1" noChangeShapeType="1"/>
            </p:cNvSpPr>
            <p:nvPr userDrawn="1"/>
          </p:nvSpPr>
          <p:spPr bwMode="auto">
            <a:xfrm flipH="1">
              <a:off x="156" y="3761"/>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7" name="Line 105"/>
            <p:cNvSpPr>
              <a:spLocks noChangeAspect="1" noChangeShapeType="1"/>
            </p:cNvSpPr>
            <p:nvPr userDrawn="1"/>
          </p:nvSpPr>
          <p:spPr bwMode="auto">
            <a:xfrm flipH="1">
              <a:off x="308" y="377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8" name="Line 106"/>
            <p:cNvSpPr>
              <a:spLocks noChangeAspect="1" noChangeShapeType="1"/>
            </p:cNvSpPr>
            <p:nvPr userDrawn="1"/>
          </p:nvSpPr>
          <p:spPr bwMode="auto">
            <a:xfrm flipH="1">
              <a:off x="394"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29" name="Line 107"/>
            <p:cNvSpPr>
              <a:spLocks noChangeAspect="1" noChangeShapeType="1"/>
            </p:cNvSpPr>
            <p:nvPr userDrawn="1"/>
          </p:nvSpPr>
          <p:spPr bwMode="auto">
            <a:xfrm>
              <a:off x="383" y="3785"/>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0" name="Line 108"/>
            <p:cNvSpPr>
              <a:spLocks noChangeAspect="1" noChangeShapeType="1"/>
            </p:cNvSpPr>
            <p:nvPr userDrawn="1"/>
          </p:nvSpPr>
          <p:spPr bwMode="auto">
            <a:xfrm>
              <a:off x="308" y="378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1" name="Line 109"/>
            <p:cNvSpPr>
              <a:spLocks noChangeAspect="1" noChangeShapeType="1"/>
            </p:cNvSpPr>
            <p:nvPr userDrawn="1"/>
          </p:nvSpPr>
          <p:spPr bwMode="auto">
            <a:xfrm>
              <a:off x="257" y="3785"/>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2" name="Line 110"/>
            <p:cNvSpPr>
              <a:spLocks noChangeAspect="1" noChangeShapeType="1"/>
            </p:cNvSpPr>
            <p:nvPr userDrawn="1"/>
          </p:nvSpPr>
          <p:spPr bwMode="auto">
            <a:xfrm flipH="1">
              <a:off x="262" y="380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3" name="Line 111"/>
            <p:cNvSpPr>
              <a:spLocks noChangeAspect="1" noChangeShapeType="1"/>
            </p:cNvSpPr>
            <p:nvPr userDrawn="1"/>
          </p:nvSpPr>
          <p:spPr bwMode="auto">
            <a:xfrm>
              <a:off x="257" y="381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4" name="Line 112"/>
            <p:cNvSpPr>
              <a:spLocks noChangeAspect="1" noChangeShapeType="1"/>
            </p:cNvSpPr>
            <p:nvPr userDrawn="1"/>
          </p:nvSpPr>
          <p:spPr bwMode="auto">
            <a:xfrm flipH="1">
              <a:off x="262" y="382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5" name="Line 113"/>
            <p:cNvSpPr>
              <a:spLocks noChangeAspect="1" noChangeShapeType="1"/>
            </p:cNvSpPr>
            <p:nvPr userDrawn="1"/>
          </p:nvSpPr>
          <p:spPr bwMode="auto">
            <a:xfrm>
              <a:off x="308" y="3839"/>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6" name="Line 114"/>
            <p:cNvSpPr>
              <a:spLocks noChangeAspect="1" noChangeShapeType="1"/>
            </p:cNvSpPr>
            <p:nvPr userDrawn="1"/>
          </p:nvSpPr>
          <p:spPr bwMode="auto">
            <a:xfrm flipH="1">
              <a:off x="318" y="3849"/>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7" name="Line 115"/>
            <p:cNvSpPr>
              <a:spLocks noChangeAspect="1" noChangeShapeType="1"/>
            </p:cNvSpPr>
            <p:nvPr userDrawn="1"/>
          </p:nvSpPr>
          <p:spPr bwMode="auto">
            <a:xfrm>
              <a:off x="313" y="386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8" name="Line 116"/>
            <p:cNvSpPr>
              <a:spLocks noChangeAspect="1" noChangeShapeType="1"/>
            </p:cNvSpPr>
            <p:nvPr userDrawn="1"/>
          </p:nvSpPr>
          <p:spPr bwMode="auto">
            <a:xfrm flipH="1">
              <a:off x="298" y="387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9" name="Line 117"/>
            <p:cNvSpPr>
              <a:spLocks noChangeAspect="1" noChangeShapeType="1"/>
            </p:cNvSpPr>
            <p:nvPr userDrawn="1"/>
          </p:nvSpPr>
          <p:spPr bwMode="auto">
            <a:xfrm>
              <a:off x="303" y="3888"/>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0" name="Line 118"/>
            <p:cNvSpPr>
              <a:spLocks noChangeAspect="1" noChangeShapeType="1"/>
            </p:cNvSpPr>
            <p:nvPr userDrawn="1"/>
          </p:nvSpPr>
          <p:spPr bwMode="auto">
            <a:xfrm flipH="1">
              <a:off x="333" y="3903"/>
              <a:ext cx="15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1" name="Line 119"/>
            <p:cNvSpPr>
              <a:spLocks noChangeAspect="1" noChangeShapeType="1"/>
            </p:cNvSpPr>
            <p:nvPr userDrawn="1"/>
          </p:nvSpPr>
          <p:spPr bwMode="auto">
            <a:xfrm>
              <a:off x="333" y="391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2" name="Line 120"/>
            <p:cNvSpPr>
              <a:spLocks noChangeAspect="1" noChangeShapeType="1"/>
            </p:cNvSpPr>
            <p:nvPr userDrawn="1"/>
          </p:nvSpPr>
          <p:spPr bwMode="auto">
            <a:xfrm flipH="1">
              <a:off x="333" y="392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3" name="Line 121"/>
            <p:cNvSpPr>
              <a:spLocks noChangeAspect="1" noChangeShapeType="1"/>
            </p:cNvSpPr>
            <p:nvPr userDrawn="1"/>
          </p:nvSpPr>
          <p:spPr bwMode="auto">
            <a:xfrm>
              <a:off x="333" y="3937"/>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4" name="Line 122"/>
            <p:cNvSpPr>
              <a:spLocks noChangeAspect="1" noChangeShapeType="1"/>
            </p:cNvSpPr>
            <p:nvPr userDrawn="1"/>
          </p:nvSpPr>
          <p:spPr bwMode="auto">
            <a:xfrm flipH="1">
              <a:off x="308" y="3952"/>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5" name="Line 123"/>
            <p:cNvSpPr>
              <a:spLocks noChangeAspect="1" noChangeShapeType="1"/>
            </p:cNvSpPr>
            <p:nvPr userDrawn="1"/>
          </p:nvSpPr>
          <p:spPr bwMode="auto">
            <a:xfrm>
              <a:off x="303" y="396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6" name="Line 124"/>
            <p:cNvSpPr>
              <a:spLocks noChangeAspect="1" noChangeShapeType="1"/>
            </p:cNvSpPr>
            <p:nvPr userDrawn="1"/>
          </p:nvSpPr>
          <p:spPr bwMode="auto">
            <a:xfrm flipH="1">
              <a:off x="303" y="397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7" name="Line 125"/>
            <p:cNvSpPr>
              <a:spLocks noChangeAspect="1" noChangeShapeType="1"/>
            </p:cNvSpPr>
            <p:nvPr userDrawn="1"/>
          </p:nvSpPr>
          <p:spPr bwMode="auto">
            <a:xfrm>
              <a:off x="323" y="398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8" name="Line 126"/>
            <p:cNvSpPr>
              <a:spLocks noChangeAspect="1" noChangeShapeType="1"/>
            </p:cNvSpPr>
            <p:nvPr userDrawn="1"/>
          </p:nvSpPr>
          <p:spPr bwMode="auto">
            <a:xfrm flipH="1">
              <a:off x="318" y="400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9" name="Line 127"/>
            <p:cNvSpPr>
              <a:spLocks noChangeAspect="1" noChangeShapeType="1"/>
            </p:cNvSpPr>
            <p:nvPr userDrawn="1"/>
          </p:nvSpPr>
          <p:spPr bwMode="auto">
            <a:xfrm>
              <a:off x="444" y="4015"/>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0" name="Line 128"/>
            <p:cNvSpPr>
              <a:spLocks noChangeAspect="1" noChangeShapeType="1"/>
            </p:cNvSpPr>
            <p:nvPr userDrawn="1"/>
          </p:nvSpPr>
          <p:spPr bwMode="auto">
            <a:xfrm>
              <a:off x="308" y="4015"/>
              <a:ext cx="13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1" name="Line 129"/>
            <p:cNvSpPr>
              <a:spLocks noChangeAspect="1" noChangeShapeType="1"/>
            </p:cNvSpPr>
            <p:nvPr userDrawn="1"/>
          </p:nvSpPr>
          <p:spPr bwMode="auto">
            <a:xfrm>
              <a:off x="272" y="4015"/>
              <a:ext cx="1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2" name="Line 130"/>
            <p:cNvSpPr>
              <a:spLocks noChangeAspect="1" noChangeShapeType="1"/>
            </p:cNvSpPr>
            <p:nvPr userDrawn="1"/>
          </p:nvSpPr>
          <p:spPr bwMode="auto">
            <a:xfrm flipH="1">
              <a:off x="262" y="4025"/>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3" name="Line 131"/>
            <p:cNvSpPr>
              <a:spLocks noChangeAspect="1" noChangeShapeType="1"/>
            </p:cNvSpPr>
            <p:nvPr userDrawn="1"/>
          </p:nvSpPr>
          <p:spPr bwMode="auto">
            <a:xfrm>
              <a:off x="262" y="404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4" name="Line 132"/>
            <p:cNvSpPr>
              <a:spLocks noChangeAspect="1" noChangeShapeType="1"/>
            </p:cNvSpPr>
            <p:nvPr userDrawn="1"/>
          </p:nvSpPr>
          <p:spPr bwMode="auto">
            <a:xfrm flipH="1">
              <a:off x="267" y="405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5" name="Line 133"/>
            <p:cNvSpPr>
              <a:spLocks noChangeAspect="1" noChangeShapeType="1"/>
            </p:cNvSpPr>
            <p:nvPr userDrawn="1"/>
          </p:nvSpPr>
          <p:spPr bwMode="auto">
            <a:xfrm>
              <a:off x="389" y="4064"/>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6" name="Line 134"/>
            <p:cNvSpPr>
              <a:spLocks noChangeAspect="1" noChangeShapeType="1"/>
            </p:cNvSpPr>
            <p:nvPr userDrawn="1"/>
          </p:nvSpPr>
          <p:spPr bwMode="auto">
            <a:xfrm>
              <a:off x="303" y="4064"/>
              <a:ext cx="5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7" name="Line 135"/>
            <p:cNvSpPr>
              <a:spLocks noChangeAspect="1" noChangeShapeType="1"/>
            </p:cNvSpPr>
            <p:nvPr userDrawn="1"/>
          </p:nvSpPr>
          <p:spPr bwMode="auto">
            <a:xfrm>
              <a:off x="257" y="4064"/>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8" name="Line 136"/>
            <p:cNvSpPr>
              <a:spLocks noChangeAspect="1" noChangeShapeType="1"/>
            </p:cNvSpPr>
            <p:nvPr userDrawn="1"/>
          </p:nvSpPr>
          <p:spPr bwMode="auto">
            <a:xfrm flipH="1">
              <a:off x="303" y="4079"/>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59" name="Line 137"/>
            <p:cNvSpPr>
              <a:spLocks noChangeAspect="1" noChangeShapeType="1"/>
            </p:cNvSpPr>
            <p:nvPr userDrawn="1"/>
          </p:nvSpPr>
          <p:spPr bwMode="auto">
            <a:xfrm>
              <a:off x="323" y="4089"/>
              <a:ext cx="2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60" name="Freeform 138"/>
            <p:cNvSpPr>
              <a:spLocks noChangeAspect="1" noEditPoints="1"/>
            </p:cNvSpPr>
            <p:nvPr userDrawn="1"/>
          </p:nvSpPr>
          <p:spPr bwMode="auto">
            <a:xfrm>
              <a:off x="0" y="3761"/>
              <a:ext cx="333" cy="328"/>
            </a:xfrm>
            <a:custGeom>
              <a:avLst/>
              <a:gdLst/>
              <a:ahLst/>
              <a:cxnLst>
                <a:cxn ang="0">
                  <a:pos x="177" y="0"/>
                </a:cxn>
                <a:cxn ang="0">
                  <a:pos x="187" y="29"/>
                </a:cxn>
                <a:cxn ang="0">
                  <a:pos x="232" y="9"/>
                </a:cxn>
                <a:cxn ang="0">
                  <a:pos x="242" y="14"/>
                </a:cxn>
                <a:cxn ang="0">
                  <a:pos x="257" y="24"/>
                </a:cxn>
                <a:cxn ang="0">
                  <a:pos x="252" y="58"/>
                </a:cxn>
                <a:cxn ang="0">
                  <a:pos x="303" y="63"/>
                </a:cxn>
                <a:cxn ang="0">
                  <a:pos x="318" y="88"/>
                </a:cxn>
                <a:cxn ang="0">
                  <a:pos x="298" y="112"/>
                </a:cxn>
                <a:cxn ang="0">
                  <a:pos x="303" y="137"/>
                </a:cxn>
                <a:cxn ang="0">
                  <a:pos x="333" y="151"/>
                </a:cxn>
                <a:cxn ang="0">
                  <a:pos x="333" y="181"/>
                </a:cxn>
                <a:cxn ang="0">
                  <a:pos x="298" y="210"/>
                </a:cxn>
                <a:cxn ang="0">
                  <a:pos x="318" y="240"/>
                </a:cxn>
                <a:cxn ang="0">
                  <a:pos x="303" y="259"/>
                </a:cxn>
                <a:cxn ang="0">
                  <a:pos x="262" y="269"/>
                </a:cxn>
                <a:cxn ang="0">
                  <a:pos x="262" y="298"/>
                </a:cxn>
                <a:cxn ang="0">
                  <a:pos x="242" y="308"/>
                </a:cxn>
                <a:cxn ang="0">
                  <a:pos x="217" y="293"/>
                </a:cxn>
                <a:cxn ang="0">
                  <a:pos x="182" y="328"/>
                </a:cxn>
                <a:cxn ang="0">
                  <a:pos x="146" y="328"/>
                </a:cxn>
                <a:cxn ang="0">
                  <a:pos x="136" y="298"/>
                </a:cxn>
                <a:cxn ang="0">
                  <a:pos x="91" y="313"/>
                </a:cxn>
                <a:cxn ang="0">
                  <a:pos x="71" y="298"/>
                </a:cxn>
                <a:cxn ang="0">
                  <a:pos x="71" y="269"/>
                </a:cxn>
                <a:cxn ang="0">
                  <a:pos x="30" y="259"/>
                </a:cxn>
                <a:cxn ang="0">
                  <a:pos x="15" y="240"/>
                </a:cxn>
                <a:cxn ang="0">
                  <a:pos x="35" y="210"/>
                </a:cxn>
                <a:cxn ang="0">
                  <a:pos x="25" y="186"/>
                </a:cxn>
                <a:cxn ang="0">
                  <a:pos x="0" y="176"/>
                </a:cxn>
                <a:cxn ang="0">
                  <a:pos x="0" y="142"/>
                </a:cxn>
                <a:cxn ang="0">
                  <a:pos x="30" y="117"/>
                </a:cxn>
                <a:cxn ang="0">
                  <a:pos x="15" y="93"/>
                </a:cxn>
                <a:cxn ang="0">
                  <a:pos x="30" y="63"/>
                </a:cxn>
                <a:cxn ang="0">
                  <a:pos x="76" y="58"/>
                </a:cxn>
                <a:cxn ang="0">
                  <a:pos x="71" y="29"/>
                </a:cxn>
                <a:cxn ang="0">
                  <a:pos x="101" y="14"/>
                </a:cxn>
                <a:cxn ang="0">
                  <a:pos x="141" y="29"/>
                </a:cxn>
                <a:cxn ang="0">
                  <a:pos x="156" y="0"/>
                </a:cxn>
                <a:cxn ang="0">
                  <a:pos x="177" y="93"/>
                </a:cxn>
                <a:cxn ang="0">
                  <a:pos x="167" y="93"/>
                </a:cxn>
                <a:cxn ang="0">
                  <a:pos x="106" y="93"/>
                </a:cxn>
                <a:cxn ang="0">
                  <a:pos x="91" y="132"/>
                </a:cxn>
                <a:cxn ang="0">
                  <a:pos x="66" y="142"/>
                </a:cxn>
                <a:cxn ang="0">
                  <a:pos x="50" y="181"/>
                </a:cxn>
                <a:cxn ang="0">
                  <a:pos x="61" y="200"/>
                </a:cxn>
                <a:cxn ang="0">
                  <a:pos x="71" y="235"/>
                </a:cxn>
                <a:cxn ang="0">
                  <a:pos x="81" y="240"/>
                </a:cxn>
                <a:cxn ang="0">
                  <a:pos x="131" y="210"/>
                </a:cxn>
                <a:cxn ang="0">
                  <a:pos x="141" y="215"/>
                </a:cxn>
                <a:cxn ang="0">
                  <a:pos x="172" y="200"/>
                </a:cxn>
                <a:cxn ang="0">
                  <a:pos x="187" y="225"/>
                </a:cxn>
                <a:cxn ang="0">
                  <a:pos x="207" y="244"/>
                </a:cxn>
                <a:cxn ang="0">
                  <a:pos x="227" y="249"/>
                </a:cxn>
                <a:cxn ang="0">
                  <a:pos x="252" y="210"/>
                </a:cxn>
                <a:cxn ang="0">
                  <a:pos x="232" y="191"/>
                </a:cxn>
                <a:cxn ang="0">
                  <a:pos x="257" y="147"/>
                </a:cxn>
                <a:cxn ang="0">
                  <a:pos x="267" y="137"/>
                </a:cxn>
                <a:cxn ang="0">
                  <a:pos x="272" y="93"/>
                </a:cxn>
                <a:cxn ang="0">
                  <a:pos x="232" y="98"/>
                </a:cxn>
                <a:cxn ang="0">
                  <a:pos x="197" y="93"/>
                </a:cxn>
              </a:cxnLst>
              <a:rect l="0" t="0" r="r" b="b"/>
              <a:pathLst>
                <a:path w="333" h="328">
                  <a:moveTo>
                    <a:pt x="156" y="0"/>
                  </a:moveTo>
                  <a:lnTo>
                    <a:pt x="177" y="0"/>
                  </a:lnTo>
                  <a:lnTo>
                    <a:pt x="187" y="0"/>
                  </a:lnTo>
                  <a:lnTo>
                    <a:pt x="187" y="29"/>
                  </a:lnTo>
                  <a:lnTo>
                    <a:pt x="212" y="34"/>
                  </a:lnTo>
                  <a:lnTo>
                    <a:pt x="232" y="9"/>
                  </a:lnTo>
                  <a:lnTo>
                    <a:pt x="237" y="14"/>
                  </a:lnTo>
                  <a:lnTo>
                    <a:pt x="242" y="14"/>
                  </a:lnTo>
                  <a:lnTo>
                    <a:pt x="252" y="24"/>
                  </a:lnTo>
                  <a:lnTo>
                    <a:pt x="257" y="24"/>
                  </a:lnTo>
                  <a:lnTo>
                    <a:pt x="267" y="29"/>
                  </a:lnTo>
                  <a:lnTo>
                    <a:pt x="252" y="58"/>
                  </a:lnTo>
                  <a:lnTo>
                    <a:pt x="272" y="73"/>
                  </a:lnTo>
                  <a:lnTo>
                    <a:pt x="303" y="63"/>
                  </a:lnTo>
                  <a:lnTo>
                    <a:pt x="308" y="73"/>
                  </a:lnTo>
                  <a:lnTo>
                    <a:pt x="318" y="88"/>
                  </a:lnTo>
                  <a:lnTo>
                    <a:pt x="323" y="98"/>
                  </a:lnTo>
                  <a:lnTo>
                    <a:pt x="298" y="112"/>
                  </a:lnTo>
                  <a:lnTo>
                    <a:pt x="298" y="117"/>
                  </a:lnTo>
                  <a:lnTo>
                    <a:pt x="303" y="137"/>
                  </a:lnTo>
                  <a:lnTo>
                    <a:pt x="333" y="142"/>
                  </a:lnTo>
                  <a:lnTo>
                    <a:pt x="333" y="151"/>
                  </a:lnTo>
                  <a:lnTo>
                    <a:pt x="333" y="171"/>
                  </a:lnTo>
                  <a:lnTo>
                    <a:pt x="333" y="181"/>
                  </a:lnTo>
                  <a:lnTo>
                    <a:pt x="308" y="186"/>
                  </a:lnTo>
                  <a:lnTo>
                    <a:pt x="298" y="210"/>
                  </a:lnTo>
                  <a:lnTo>
                    <a:pt x="323" y="230"/>
                  </a:lnTo>
                  <a:lnTo>
                    <a:pt x="318" y="240"/>
                  </a:lnTo>
                  <a:lnTo>
                    <a:pt x="308" y="254"/>
                  </a:lnTo>
                  <a:lnTo>
                    <a:pt x="303" y="259"/>
                  </a:lnTo>
                  <a:lnTo>
                    <a:pt x="278" y="249"/>
                  </a:lnTo>
                  <a:lnTo>
                    <a:pt x="262" y="269"/>
                  </a:lnTo>
                  <a:lnTo>
                    <a:pt x="272" y="293"/>
                  </a:lnTo>
                  <a:lnTo>
                    <a:pt x="262" y="298"/>
                  </a:lnTo>
                  <a:lnTo>
                    <a:pt x="247" y="308"/>
                  </a:lnTo>
                  <a:lnTo>
                    <a:pt x="242" y="308"/>
                  </a:lnTo>
                  <a:lnTo>
                    <a:pt x="237" y="313"/>
                  </a:lnTo>
                  <a:lnTo>
                    <a:pt x="217" y="293"/>
                  </a:lnTo>
                  <a:lnTo>
                    <a:pt x="187" y="303"/>
                  </a:lnTo>
                  <a:lnTo>
                    <a:pt x="182" y="328"/>
                  </a:lnTo>
                  <a:lnTo>
                    <a:pt x="172" y="328"/>
                  </a:lnTo>
                  <a:lnTo>
                    <a:pt x="146" y="328"/>
                  </a:lnTo>
                  <a:lnTo>
                    <a:pt x="136" y="328"/>
                  </a:lnTo>
                  <a:lnTo>
                    <a:pt x="136" y="298"/>
                  </a:lnTo>
                  <a:lnTo>
                    <a:pt x="111" y="293"/>
                  </a:lnTo>
                  <a:lnTo>
                    <a:pt x="91" y="313"/>
                  </a:lnTo>
                  <a:lnTo>
                    <a:pt x="86" y="308"/>
                  </a:lnTo>
                  <a:lnTo>
                    <a:pt x="71" y="298"/>
                  </a:lnTo>
                  <a:lnTo>
                    <a:pt x="61" y="289"/>
                  </a:lnTo>
                  <a:lnTo>
                    <a:pt x="71" y="269"/>
                  </a:lnTo>
                  <a:lnTo>
                    <a:pt x="56" y="249"/>
                  </a:lnTo>
                  <a:lnTo>
                    <a:pt x="30" y="259"/>
                  </a:lnTo>
                  <a:lnTo>
                    <a:pt x="25" y="254"/>
                  </a:lnTo>
                  <a:lnTo>
                    <a:pt x="15" y="240"/>
                  </a:lnTo>
                  <a:lnTo>
                    <a:pt x="10" y="230"/>
                  </a:lnTo>
                  <a:lnTo>
                    <a:pt x="35" y="210"/>
                  </a:lnTo>
                  <a:lnTo>
                    <a:pt x="25" y="195"/>
                  </a:lnTo>
                  <a:lnTo>
                    <a:pt x="25" y="186"/>
                  </a:lnTo>
                  <a:lnTo>
                    <a:pt x="0" y="186"/>
                  </a:lnTo>
                  <a:lnTo>
                    <a:pt x="0" y="176"/>
                  </a:lnTo>
                  <a:lnTo>
                    <a:pt x="0" y="156"/>
                  </a:lnTo>
                  <a:lnTo>
                    <a:pt x="0" y="142"/>
                  </a:lnTo>
                  <a:lnTo>
                    <a:pt x="25" y="142"/>
                  </a:lnTo>
                  <a:lnTo>
                    <a:pt x="30" y="117"/>
                  </a:lnTo>
                  <a:lnTo>
                    <a:pt x="10" y="98"/>
                  </a:lnTo>
                  <a:lnTo>
                    <a:pt x="15" y="93"/>
                  </a:lnTo>
                  <a:lnTo>
                    <a:pt x="25" y="73"/>
                  </a:lnTo>
                  <a:lnTo>
                    <a:pt x="30" y="63"/>
                  </a:lnTo>
                  <a:lnTo>
                    <a:pt x="56" y="78"/>
                  </a:lnTo>
                  <a:lnTo>
                    <a:pt x="76" y="58"/>
                  </a:lnTo>
                  <a:lnTo>
                    <a:pt x="66" y="29"/>
                  </a:lnTo>
                  <a:lnTo>
                    <a:pt x="71" y="29"/>
                  </a:lnTo>
                  <a:lnTo>
                    <a:pt x="91" y="19"/>
                  </a:lnTo>
                  <a:lnTo>
                    <a:pt x="101" y="14"/>
                  </a:lnTo>
                  <a:lnTo>
                    <a:pt x="116" y="34"/>
                  </a:lnTo>
                  <a:lnTo>
                    <a:pt x="141" y="29"/>
                  </a:lnTo>
                  <a:lnTo>
                    <a:pt x="146" y="0"/>
                  </a:lnTo>
                  <a:lnTo>
                    <a:pt x="156" y="0"/>
                  </a:lnTo>
                  <a:close/>
                  <a:moveTo>
                    <a:pt x="192" y="93"/>
                  </a:moveTo>
                  <a:lnTo>
                    <a:pt x="177" y="93"/>
                  </a:lnTo>
                  <a:lnTo>
                    <a:pt x="172" y="93"/>
                  </a:lnTo>
                  <a:lnTo>
                    <a:pt x="167" y="93"/>
                  </a:lnTo>
                  <a:lnTo>
                    <a:pt x="151" y="93"/>
                  </a:lnTo>
                  <a:lnTo>
                    <a:pt x="106" y="93"/>
                  </a:lnTo>
                  <a:lnTo>
                    <a:pt x="101" y="132"/>
                  </a:lnTo>
                  <a:lnTo>
                    <a:pt x="91" y="132"/>
                  </a:lnTo>
                  <a:lnTo>
                    <a:pt x="66" y="132"/>
                  </a:lnTo>
                  <a:lnTo>
                    <a:pt x="66" y="142"/>
                  </a:lnTo>
                  <a:lnTo>
                    <a:pt x="50" y="137"/>
                  </a:lnTo>
                  <a:lnTo>
                    <a:pt x="50" y="181"/>
                  </a:lnTo>
                  <a:lnTo>
                    <a:pt x="61" y="181"/>
                  </a:lnTo>
                  <a:lnTo>
                    <a:pt x="61" y="200"/>
                  </a:lnTo>
                  <a:lnTo>
                    <a:pt x="50" y="205"/>
                  </a:lnTo>
                  <a:lnTo>
                    <a:pt x="71" y="235"/>
                  </a:lnTo>
                  <a:lnTo>
                    <a:pt x="81" y="230"/>
                  </a:lnTo>
                  <a:lnTo>
                    <a:pt x="81" y="240"/>
                  </a:lnTo>
                  <a:lnTo>
                    <a:pt x="106" y="220"/>
                  </a:lnTo>
                  <a:lnTo>
                    <a:pt x="131" y="210"/>
                  </a:lnTo>
                  <a:lnTo>
                    <a:pt x="136" y="215"/>
                  </a:lnTo>
                  <a:lnTo>
                    <a:pt x="141" y="215"/>
                  </a:lnTo>
                  <a:lnTo>
                    <a:pt x="167" y="205"/>
                  </a:lnTo>
                  <a:lnTo>
                    <a:pt x="172" y="200"/>
                  </a:lnTo>
                  <a:lnTo>
                    <a:pt x="187" y="220"/>
                  </a:lnTo>
                  <a:lnTo>
                    <a:pt x="187" y="225"/>
                  </a:lnTo>
                  <a:lnTo>
                    <a:pt x="192" y="220"/>
                  </a:lnTo>
                  <a:lnTo>
                    <a:pt x="207" y="244"/>
                  </a:lnTo>
                  <a:lnTo>
                    <a:pt x="217" y="244"/>
                  </a:lnTo>
                  <a:lnTo>
                    <a:pt x="227" y="249"/>
                  </a:lnTo>
                  <a:lnTo>
                    <a:pt x="262" y="225"/>
                  </a:lnTo>
                  <a:lnTo>
                    <a:pt x="252" y="210"/>
                  </a:lnTo>
                  <a:lnTo>
                    <a:pt x="232" y="195"/>
                  </a:lnTo>
                  <a:lnTo>
                    <a:pt x="232" y="191"/>
                  </a:lnTo>
                  <a:lnTo>
                    <a:pt x="257" y="191"/>
                  </a:lnTo>
                  <a:lnTo>
                    <a:pt x="257" y="147"/>
                  </a:lnTo>
                  <a:lnTo>
                    <a:pt x="267" y="147"/>
                  </a:lnTo>
                  <a:lnTo>
                    <a:pt x="267" y="137"/>
                  </a:lnTo>
                  <a:lnTo>
                    <a:pt x="272" y="132"/>
                  </a:lnTo>
                  <a:lnTo>
                    <a:pt x="272" y="93"/>
                  </a:lnTo>
                  <a:lnTo>
                    <a:pt x="242" y="98"/>
                  </a:lnTo>
                  <a:lnTo>
                    <a:pt x="232" y="98"/>
                  </a:lnTo>
                  <a:lnTo>
                    <a:pt x="232" y="93"/>
                  </a:lnTo>
                  <a:lnTo>
                    <a:pt x="197" y="93"/>
                  </a:lnTo>
                  <a:lnTo>
                    <a:pt x="192" y="93"/>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grpSp>
    </p:spTree>
    <p:extLst>
      <p:ext uri="{BB962C8B-B14F-4D97-AF65-F5344CB8AC3E}">
        <p14:creationId xmlns:p14="http://schemas.microsoft.com/office/powerpoint/2010/main" val="4132230525"/>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fld id="{1B88620E-48D5-49E5-BD8F-A392B8C37B57}" type="datetime1">
              <a:rPr lang="en-US" sz="2400" smtClean="0">
                <a:solidFill>
                  <a:srgbClr val="000000"/>
                </a:solidFill>
              </a:rPr>
              <a:t>10/26/2016</a:t>
            </a:fld>
            <a:endParaRPr lang="en-US" sz="2400"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342E48-DCB6-4C93-BA50-5F0E67E97F40}" type="slidenum">
              <a:rPr lang="en-US">
                <a:solidFill>
                  <a:srgbClr val="000000"/>
                </a:solidFill>
              </a:rPr>
              <a:pPr/>
              <a:t>‹#›</a:t>
            </a:fld>
            <a:endParaRPr lang="en-US" dirty="0">
              <a:solidFill>
                <a:srgbClr val="000000"/>
              </a:solidFill>
            </a:endParaRPr>
          </a:p>
        </p:txBody>
      </p:sp>
      <p:grpSp>
        <p:nvGrpSpPr>
          <p:cNvPr id="10" name="Group 12"/>
          <p:cNvGrpSpPr>
            <a:grpSpLocks noChangeAspect="1"/>
          </p:cNvGrpSpPr>
          <p:nvPr userDrawn="1"/>
        </p:nvGrpSpPr>
        <p:grpSpPr bwMode="auto">
          <a:xfrm>
            <a:off x="152400" y="6067163"/>
            <a:ext cx="762000" cy="500673"/>
            <a:chOff x="0" y="3761"/>
            <a:chExt cx="500" cy="329"/>
          </a:xfrm>
        </p:grpSpPr>
        <p:sp>
          <p:nvSpPr>
            <p:cNvPr id="11" name="Freeform 13"/>
            <p:cNvSpPr>
              <a:spLocks noChangeAspect="1"/>
            </p:cNvSpPr>
            <p:nvPr userDrawn="1"/>
          </p:nvSpPr>
          <p:spPr bwMode="auto">
            <a:xfrm>
              <a:off x="146" y="4064"/>
              <a:ext cx="41" cy="25"/>
            </a:xfrm>
            <a:custGeom>
              <a:avLst/>
              <a:gdLst/>
              <a:ahLst/>
              <a:cxnLst>
                <a:cxn ang="0">
                  <a:pos x="0" y="25"/>
                </a:cxn>
                <a:cxn ang="0">
                  <a:pos x="26" y="25"/>
                </a:cxn>
                <a:cxn ang="0">
                  <a:pos x="36" y="25"/>
                </a:cxn>
                <a:cxn ang="0">
                  <a:pos x="41" y="0"/>
                </a:cxn>
              </a:cxnLst>
              <a:rect l="0" t="0" r="r" b="b"/>
              <a:pathLst>
                <a:path w="41" h="25">
                  <a:moveTo>
                    <a:pt x="0" y="25"/>
                  </a:moveTo>
                  <a:lnTo>
                    <a:pt x="26" y="25"/>
                  </a:lnTo>
                  <a:lnTo>
                    <a:pt x="36" y="25"/>
                  </a:lnTo>
                  <a:lnTo>
                    <a:pt x="4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2" name="Freeform 14"/>
            <p:cNvSpPr>
              <a:spLocks noChangeAspect="1"/>
            </p:cNvSpPr>
            <p:nvPr userDrawn="1"/>
          </p:nvSpPr>
          <p:spPr bwMode="auto">
            <a:xfrm>
              <a:off x="136" y="4059"/>
              <a:ext cx="10" cy="30"/>
            </a:xfrm>
            <a:custGeom>
              <a:avLst/>
              <a:gdLst/>
              <a:ahLst/>
              <a:cxnLst>
                <a:cxn ang="0">
                  <a:pos x="10" y="30"/>
                </a:cxn>
                <a:cxn ang="0">
                  <a:pos x="0" y="30"/>
                </a:cxn>
                <a:cxn ang="0">
                  <a:pos x="0" y="0"/>
                </a:cxn>
              </a:cxnLst>
              <a:rect l="0" t="0" r="r" b="b"/>
              <a:pathLst>
                <a:path w="10" h="30">
                  <a:moveTo>
                    <a:pt x="10" y="30"/>
                  </a:moveTo>
                  <a:lnTo>
                    <a:pt x="0" y="3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3" name="Freeform 15"/>
            <p:cNvSpPr>
              <a:spLocks noChangeAspect="1"/>
            </p:cNvSpPr>
            <p:nvPr userDrawn="1"/>
          </p:nvSpPr>
          <p:spPr bwMode="auto">
            <a:xfrm>
              <a:off x="217" y="4054"/>
              <a:ext cx="25" cy="20"/>
            </a:xfrm>
            <a:custGeom>
              <a:avLst/>
              <a:gdLst/>
              <a:ahLst/>
              <a:cxnLst>
                <a:cxn ang="0">
                  <a:pos x="25" y="15"/>
                </a:cxn>
                <a:cxn ang="0">
                  <a:pos x="20" y="20"/>
                </a:cxn>
                <a:cxn ang="0">
                  <a:pos x="0" y="0"/>
                </a:cxn>
              </a:cxnLst>
              <a:rect l="0" t="0" r="r" b="b"/>
              <a:pathLst>
                <a:path w="25" h="20">
                  <a:moveTo>
                    <a:pt x="25" y="15"/>
                  </a:moveTo>
                  <a:lnTo>
                    <a:pt x="20"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4" name="Freeform 16"/>
            <p:cNvSpPr>
              <a:spLocks noChangeAspect="1"/>
            </p:cNvSpPr>
            <p:nvPr userDrawn="1"/>
          </p:nvSpPr>
          <p:spPr bwMode="auto">
            <a:xfrm>
              <a:off x="86" y="4054"/>
              <a:ext cx="25" cy="20"/>
            </a:xfrm>
            <a:custGeom>
              <a:avLst/>
              <a:gdLst/>
              <a:ahLst/>
              <a:cxnLst>
                <a:cxn ang="0">
                  <a:pos x="0" y="15"/>
                </a:cxn>
                <a:cxn ang="0">
                  <a:pos x="5" y="20"/>
                </a:cxn>
                <a:cxn ang="0">
                  <a:pos x="25" y="0"/>
                </a:cxn>
              </a:cxnLst>
              <a:rect l="0" t="0" r="r" b="b"/>
              <a:pathLst>
                <a:path w="25" h="20">
                  <a:moveTo>
                    <a:pt x="0" y="15"/>
                  </a:moveTo>
                  <a:lnTo>
                    <a:pt x="5"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15" name="Line 17"/>
            <p:cNvSpPr>
              <a:spLocks noChangeAspect="1" noChangeShapeType="1"/>
            </p:cNvSpPr>
            <p:nvPr userDrawn="1"/>
          </p:nvSpPr>
          <p:spPr bwMode="auto">
            <a:xfrm>
              <a:off x="242" y="4069"/>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6" name="Line 18"/>
            <p:cNvSpPr>
              <a:spLocks noChangeAspect="1" noChangeShapeType="1"/>
            </p:cNvSpPr>
            <p:nvPr userDrawn="1"/>
          </p:nvSpPr>
          <p:spPr bwMode="auto">
            <a:xfrm>
              <a:off x="71"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7" name="Line 19"/>
            <p:cNvSpPr>
              <a:spLocks noChangeAspect="1" noChangeShapeType="1"/>
            </p:cNvSpPr>
            <p:nvPr userDrawn="1"/>
          </p:nvSpPr>
          <p:spPr bwMode="auto">
            <a:xfrm flipV="1">
              <a:off x="247"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8" name="Line 20"/>
            <p:cNvSpPr>
              <a:spLocks noChangeAspect="1" noChangeShapeType="1"/>
            </p:cNvSpPr>
            <p:nvPr userDrawn="1"/>
          </p:nvSpPr>
          <p:spPr bwMode="auto">
            <a:xfrm flipV="1">
              <a:off x="187" y="4054"/>
              <a:ext cx="3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9" name="Freeform 21"/>
            <p:cNvSpPr>
              <a:spLocks noChangeAspect="1"/>
            </p:cNvSpPr>
            <p:nvPr userDrawn="1"/>
          </p:nvSpPr>
          <p:spPr bwMode="auto">
            <a:xfrm>
              <a:off x="262" y="4030"/>
              <a:ext cx="10" cy="29"/>
            </a:xfrm>
            <a:custGeom>
              <a:avLst/>
              <a:gdLst/>
              <a:ahLst/>
              <a:cxnLst>
                <a:cxn ang="0">
                  <a:pos x="0" y="29"/>
                </a:cxn>
                <a:cxn ang="0">
                  <a:pos x="10" y="24"/>
                </a:cxn>
                <a:cxn ang="0">
                  <a:pos x="0" y="0"/>
                </a:cxn>
              </a:cxnLst>
              <a:rect l="0" t="0" r="r" b="b"/>
              <a:pathLst>
                <a:path w="10" h="29">
                  <a:moveTo>
                    <a:pt x="0" y="29"/>
                  </a:move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0" name="Line 22"/>
            <p:cNvSpPr>
              <a:spLocks noChangeAspect="1" noChangeShapeType="1"/>
            </p:cNvSpPr>
            <p:nvPr userDrawn="1"/>
          </p:nvSpPr>
          <p:spPr bwMode="auto">
            <a:xfrm>
              <a:off x="111" y="4054"/>
              <a:ext cx="2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1" name="Freeform 23"/>
            <p:cNvSpPr>
              <a:spLocks noChangeAspect="1"/>
            </p:cNvSpPr>
            <p:nvPr userDrawn="1"/>
          </p:nvSpPr>
          <p:spPr bwMode="auto">
            <a:xfrm>
              <a:off x="61" y="4030"/>
              <a:ext cx="10" cy="29"/>
            </a:xfrm>
            <a:custGeom>
              <a:avLst/>
              <a:gdLst/>
              <a:ahLst/>
              <a:cxnLst>
                <a:cxn ang="0">
                  <a:pos x="10" y="29"/>
                </a:cxn>
                <a:cxn ang="0">
                  <a:pos x="0" y="20"/>
                </a:cxn>
                <a:cxn ang="0">
                  <a:pos x="10" y="0"/>
                </a:cxn>
              </a:cxnLst>
              <a:rect l="0" t="0" r="r" b="b"/>
              <a:pathLst>
                <a:path w="10" h="29">
                  <a:moveTo>
                    <a:pt x="10" y="29"/>
                  </a:moveTo>
                  <a:lnTo>
                    <a:pt x="0" y="20"/>
                  </a:lnTo>
                  <a:lnTo>
                    <a:pt x="1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2" name="Line 24"/>
            <p:cNvSpPr>
              <a:spLocks noChangeAspect="1" noChangeShapeType="1"/>
            </p:cNvSpPr>
            <p:nvPr userDrawn="1"/>
          </p:nvSpPr>
          <p:spPr bwMode="auto">
            <a:xfrm>
              <a:off x="56" y="4010"/>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3" name="Line 25"/>
            <p:cNvSpPr>
              <a:spLocks noChangeAspect="1" noChangeShapeType="1"/>
            </p:cNvSpPr>
            <p:nvPr userDrawn="1"/>
          </p:nvSpPr>
          <p:spPr bwMode="auto">
            <a:xfrm flipV="1">
              <a:off x="262" y="4010"/>
              <a:ext cx="16"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4" name="Freeform 26"/>
            <p:cNvSpPr>
              <a:spLocks noChangeAspect="1"/>
            </p:cNvSpPr>
            <p:nvPr userDrawn="1"/>
          </p:nvSpPr>
          <p:spPr bwMode="auto">
            <a:xfrm>
              <a:off x="25" y="4010"/>
              <a:ext cx="31" cy="10"/>
            </a:xfrm>
            <a:custGeom>
              <a:avLst/>
              <a:gdLst/>
              <a:ahLst/>
              <a:cxnLst>
                <a:cxn ang="0">
                  <a:pos x="0" y="5"/>
                </a:cxn>
                <a:cxn ang="0">
                  <a:pos x="5" y="10"/>
                </a:cxn>
                <a:cxn ang="0">
                  <a:pos x="31" y="0"/>
                </a:cxn>
              </a:cxnLst>
              <a:rect l="0" t="0" r="r" b="b"/>
              <a:pathLst>
                <a:path w="31" h="10">
                  <a:moveTo>
                    <a:pt x="0" y="5"/>
                  </a:moveTo>
                  <a:lnTo>
                    <a:pt x="5" y="10"/>
                  </a:lnTo>
                  <a:lnTo>
                    <a:pt x="3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5" name="Freeform 27"/>
            <p:cNvSpPr>
              <a:spLocks noChangeAspect="1"/>
            </p:cNvSpPr>
            <p:nvPr userDrawn="1"/>
          </p:nvSpPr>
          <p:spPr bwMode="auto">
            <a:xfrm>
              <a:off x="278" y="4010"/>
              <a:ext cx="30" cy="10"/>
            </a:xfrm>
            <a:custGeom>
              <a:avLst/>
              <a:gdLst/>
              <a:ahLst/>
              <a:cxnLst>
                <a:cxn ang="0">
                  <a:pos x="30" y="5"/>
                </a:cxn>
                <a:cxn ang="0">
                  <a:pos x="25" y="10"/>
                </a:cxn>
                <a:cxn ang="0">
                  <a:pos x="0" y="0"/>
                </a:cxn>
              </a:cxnLst>
              <a:rect l="0" t="0" r="r" b="b"/>
              <a:pathLst>
                <a:path w="30" h="10">
                  <a:moveTo>
                    <a:pt x="30" y="5"/>
                  </a:moveTo>
                  <a:lnTo>
                    <a:pt x="25" y="1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6" name="Line 28"/>
            <p:cNvSpPr>
              <a:spLocks noChangeAspect="1" noChangeShapeType="1"/>
            </p:cNvSpPr>
            <p:nvPr userDrawn="1"/>
          </p:nvSpPr>
          <p:spPr bwMode="auto">
            <a:xfrm>
              <a:off x="15"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7" name="Line 29"/>
            <p:cNvSpPr>
              <a:spLocks noChangeAspect="1" noChangeShapeType="1"/>
            </p:cNvSpPr>
            <p:nvPr userDrawn="1"/>
          </p:nvSpPr>
          <p:spPr bwMode="auto">
            <a:xfrm flipV="1">
              <a:off x="308"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28" name="Freeform 30"/>
            <p:cNvSpPr>
              <a:spLocks noChangeAspect="1"/>
            </p:cNvSpPr>
            <p:nvPr userDrawn="1"/>
          </p:nvSpPr>
          <p:spPr bwMode="auto">
            <a:xfrm>
              <a:off x="192" y="3956"/>
              <a:ext cx="70" cy="54"/>
            </a:xfrm>
            <a:custGeom>
              <a:avLst/>
              <a:gdLst/>
              <a:ahLst/>
              <a:cxnLst>
                <a:cxn ang="0">
                  <a:pos x="0" y="25"/>
                </a:cxn>
                <a:cxn ang="0">
                  <a:pos x="15" y="49"/>
                </a:cxn>
                <a:cxn ang="0">
                  <a:pos x="25" y="49"/>
                </a:cxn>
                <a:cxn ang="0">
                  <a:pos x="35" y="54"/>
                </a:cxn>
                <a:cxn ang="0">
                  <a:pos x="70" y="30"/>
                </a:cxn>
                <a:cxn ang="0">
                  <a:pos x="60" y="15"/>
                </a:cxn>
                <a:cxn ang="0">
                  <a:pos x="40" y="0"/>
                </a:cxn>
              </a:cxnLst>
              <a:rect l="0" t="0" r="r" b="b"/>
              <a:pathLst>
                <a:path w="70" h="54">
                  <a:moveTo>
                    <a:pt x="0" y="25"/>
                  </a:moveTo>
                  <a:lnTo>
                    <a:pt x="15" y="49"/>
                  </a:lnTo>
                  <a:lnTo>
                    <a:pt x="25" y="49"/>
                  </a:lnTo>
                  <a:lnTo>
                    <a:pt x="35" y="54"/>
                  </a:lnTo>
                  <a:lnTo>
                    <a:pt x="70" y="30"/>
                  </a:lnTo>
                  <a:lnTo>
                    <a:pt x="60" y="15"/>
                  </a:lnTo>
                  <a:lnTo>
                    <a:pt x="4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9" name="Freeform 31"/>
            <p:cNvSpPr>
              <a:spLocks noChangeAspect="1"/>
            </p:cNvSpPr>
            <p:nvPr userDrawn="1"/>
          </p:nvSpPr>
          <p:spPr bwMode="auto">
            <a:xfrm>
              <a:off x="50" y="3942"/>
              <a:ext cx="56" cy="59"/>
            </a:xfrm>
            <a:custGeom>
              <a:avLst/>
              <a:gdLst/>
              <a:ahLst/>
              <a:cxnLst>
                <a:cxn ang="0">
                  <a:pos x="11" y="0"/>
                </a:cxn>
                <a:cxn ang="0">
                  <a:pos x="11" y="19"/>
                </a:cxn>
                <a:cxn ang="0">
                  <a:pos x="0" y="24"/>
                </a:cxn>
                <a:cxn ang="0">
                  <a:pos x="21" y="54"/>
                </a:cxn>
                <a:cxn ang="0">
                  <a:pos x="31" y="49"/>
                </a:cxn>
                <a:cxn ang="0">
                  <a:pos x="31" y="59"/>
                </a:cxn>
                <a:cxn ang="0">
                  <a:pos x="56" y="39"/>
                </a:cxn>
              </a:cxnLst>
              <a:rect l="0" t="0" r="r" b="b"/>
              <a:pathLst>
                <a:path w="56" h="59">
                  <a:moveTo>
                    <a:pt x="11" y="0"/>
                  </a:moveTo>
                  <a:lnTo>
                    <a:pt x="11" y="19"/>
                  </a:lnTo>
                  <a:lnTo>
                    <a:pt x="0" y="24"/>
                  </a:lnTo>
                  <a:lnTo>
                    <a:pt x="21" y="54"/>
                  </a:lnTo>
                  <a:lnTo>
                    <a:pt x="31" y="49"/>
                  </a:lnTo>
                  <a:lnTo>
                    <a:pt x="31" y="59"/>
                  </a:lnTo>
                  <a:lnTo>
                    <a:pt x="56"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30" name="Freeform 32"/>
            <p:cNvSpPr>
              <a:spLocks noChangeAspect="1"/>
            </p:cNvSpPr>
            <p:nvPr userDrawn="1"/>
          </p:nvSpPr>
          <p:spPr bwMode="auto">
            <a:xfrm>
              <a:off x="298" y="3971"/>
              <a:ext cx="25" cy="30"/>
            </a:xfrm>
            <a:custGeom>
              <a:avLst/>
              <a:gdLst/>
              <a:ahLst/>
              <a:cxnLst>
                <a:cxn ang="0">
                  <a:pos x="20" y="30"/>
                </a:cxn>
                <a:cxn ang="0">
                  <a:pos x="25" y="20"/>
                </a:cxn>
                <a:cxn ang="0">
                  <a:pos x="0" y="0"/>
                </a:cxn>
              </a:cxnLst>
              <a:rect l="0" t="0" r="r" b="b"/>
              <a:pathLst>
                <a:path w="25" h="30">
                  <a:moveTo>
                    <a:pt x="20" y="30"/>
                  </a:moveTo>
                  <a:lnTo>
                    <a:pt x="25"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31" name="Freeform 33"/>
            <p:cNvSpPr>
              <a:spLocks noChangeAspect="1"/>
            </p:cNvSpPr>
            <p:nvPr userDrawn="1"/>
          </p:nvSpPr>
          <p:spPr bwMode="auto">
            <a:xfrm>
              <a:off x="10" y="3971"/>
              <a:ext cx="25" cy="30"/>
            </a:xfrm>
            <a:custGeom>
              <a:avLst/>
              <a:gdLst/>
              <a:ahLst/>
              <a:cxnLst>
                <a:cxn ang="0">
                  <a:pos x="5" y="30"/>
                </a:cxn>
                <a:cxn ang="0">
                  <a:pos x="0" y="20"/>
                </a:cxn>
                <a:cxn ang="0">
                  <a:pos x="25" y="0"/>
                </a:cxn>
              </a:cxnLst>
              <a:rect l="0" t="0" r="r" b="b"/>
              <a:pathLst>
                <a:path w="25" h="30">
                  <a:moveTo>
                    <a:pt x="5" y="30"/>
                  </a:moveTo>
                  <a:lnTo>
                    <a:pt x="0"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32" name="Freeform 34"/>
            <p:cNvSpPr>
              <a:spLocks noChangeAspect="1"/>
            </p:cNvSpPr>
            <p:nvPr userDrawn="1"/>
          </p:nvSpPr>
          <p:spPr bwMode="auto">
            <a:xfrm>
              <a:off x="187" y="3981"/>
              <a:ext cx="5" cy="5"/>
            </a:xfrm>
            <a:custGeom>
              <a:avLst/>
              <a:gdLst/>
              <a:ahLst/>
              <a:cxnLst>
                <a:cxn ang="0">
                  <a:pos x="0" y="0"/>
                </a:cxn>
                <a:cxn ang="0">
                  <a:pos x="0" y="5"/>
                </a:cxn>
                <a:cxn ang="0">
                  <a:pos x="5" y="0"/>
                </a:cxn>
              </a:cxnLst>
              <a:rect l="0" t="0" r="r" b="b"/>
              <a:pathLst>
                <a:path w="5" h="5">
                  <a:moveTo>
                    <a:pt x="0" y="0"/>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33" name="Line 35"/>
            <p:cNvSpPr>
              <a:spLocks noChangeAspect="1" noChangeShapeType="1"/>
            </p:cNvSpPr>
            <p:nvPr userDrawn="1"/>
          </p:nvSpPr>
          <p:spPr bwMode="auto">
            <a:xfrm flipH="1" flipV="1">
              <a:off x="101" y="3966"/>
              <a:ext cx="5"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4" name="Line 36"/>
            <p:cNvSpPr>
              <a:spLocks noChangeAspect="1" noChangeShapeType="1"/>
            </p:cNvSpPr>
            <p:nvPr userDrawn="1"/>
          </p:nvSpPr>
          <p:spPr bwMode="auto">
            <a:xfrm flipV="1">
              <a:off x="106" y="3971"/>
              <a:ext cx="2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5" name="Line 37"/>
            <p:cNvSpPr>
              <a:spLocks noChangeAspect="1" noChangeShapeType="1"/>
            </p:cNvSpPr>
            <p:nvPr userDrawn="1"/>
          </p:nvSpPr>
          <p:spPr bwMode="auto">
            <a:xfrm flipV="1">
              <a:off x="192" y="3956"/>
              <a:ext cx="40"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6" name="Line 38"/>
            <p:cNvSpPr>
              <a:spLocks noChangeAspect="1" noChangeShapeType="1"/>
            </p:cNvSpPr>
            <p:nvPr userDrawn="1"/>
          </p:nvSpPr>
          <p:spPr bwMode="auto">
            <a:xfrm>
              <a:off x="172" y="3961"/>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7" name="Freeform 39"/>
            <p:cNvSpPr>
              <a:spLocks noChangeAspect="1"/>
            </p:cNvSpPr>
            <p:nvPr userDrawn="1"/>
          </p:nvSpPr>
          <p:spPr bwMode="auto">
            <a:xfrm>
              <a:off x="131" y="3966"/>
              <a:ext cx="36" cy="10"/>
            </a:xfrm>
            <a:custGeom>
              <a:avLst/>
              <a:gdLst/>
              <a:ahLst/>
              <a:cxnLst>
                <a:cxn ang="0">
                  <a:pos x="0" y="5"/>
                </a:cxn>
                <a:cxn ang="0">
                  <a:pos x="5" y="10"/>
                </a:cxn>
                <a:cxn ang="0">
                  <a:pos x="10" y="10"/>
                </a:cxn>
                <a:cxn ang="0">
                  <a:pos x="36" y="0"/>
                </a:cxn>
              </a:cxnLst>
              <a:rect l="0" t="0" r="r" b="b"/>
              <a:pathLst>
                <a:path w="36" h="10">
                  <a:moveTo>
                    <a:pt x="0" y="5"/>
                  </a:moveTo>
                  <a:lnTo>
                    <a:pt x="5" y="10"/>
                  </a:lnTo>
                  <a:lnTo>
                    <a:pt x="10" y="10"/>
                  </a:lnTo>
                  <a:lnTo>
                    <a:pt x="36"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38" name="Line 40"/>
            <p:cNvSpPr>
              <a:spLocks noChangeAspect="1" noChangeShapeType="1"/>
            </p:cNvSpPr>
            <p:nvPr userDrawn="1"/>
          </p:nvSpPr>
          <p:spPr bwMode="auto">
            <a:xfrm flipV="1">
              <a:off x="464" y="3971"/>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9" name="Line 41"/>
            <p:cNvSpPr>
              <a:spLocks noChangeAspect="1" noChangeShapeType="1"/>
            </p:cNvSpPr>
            <p:nvPr userDrawn="1"/>
          </p:nvSpPr>
          <p:spPr bwMode="auto">
            <a:xfrm>
              <a:off x="25" y="3956"/>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0" name="Line 42"/>
            <p:cNvSpPr>
              <a:spLocks noChangeAspect="1" noChangeShapeType="1"/>
            </p:cNvSpPr>
            <p:nvPr userDrawn="1"/>
          </p:nvSpPr>
          <p:spPr bwMode="auto">
            <a:xfrm flipV="1">
              <a:off x="298" y="3947"/>
              <a:ext cx="10"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 name="Line 43"/>
            <p:cNvSpPr>
              <a:spLocks noChangeAspect="1" noChangeShapeType="1"/>
            </p:cNvSpPr>
            <p:nvPr userDrawn="1"/>
          </p:nvSpPr>
          <p:spPr bwMode="auto">
            <a:xfrm>
              <a:off x="131" y="3961"/>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 name="Freeform 44"/>
            <p:cNvSpPr>
              <a:spLocks noChangeAspect="1"/>
            </p:cNvSpPr>
            <p:nvPr userDrawn="1"/>
          </p:nvSpPr>
          <p:spPr bwMode="auto">
            <a:xfrm>
              <a:off x="91" y="3942"/>
              <a:ext cx="40" cy="24"/>
            </a:xfrm>
            <a:custGeom>
              <a:avLst/>
              <a:gdLst/>
              <a:ahLst/>
              <a:cxnLst>
                <a:cxn ang="0">
                  <a:pos x="40" y="19"/>
                </a:cxn>
                <a:cxn ang="0">
                  <a:pos x="20" y="19"/>
                </a:cxn>
                <a:cxn ang="0">
                  <a:pos x="10" y="24"/>
                </a:cxn>
                <a:cxn ang="0">
                  <a:pos x="0" y="0"/>
                </a:cxn>
              </a:cxnLst>
              <a:rect l="0" t="0" r="r" b="b"/>
              <a:pathLst>
                <a:path w="40" h="24">
                  <a:moveTo>
                    <a:pt x="40" y="19"/>
                  </a:moveTo>
                  <a:lnTo>
                    <a:pt x="20" y="19"/>
                  </a:ln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3" name="Line 45"/>
            <p:cNvSpPr>
              <a:spLocks noChangeAspect="1" noChangeShapeType="1"/>
            </p:cNvSpPr>
            <p:nvPr userDrawn="1"/>
          </p:nvSpPr>
          <p:spPr bwMode="auto">
            <a:xfrm flipV="1">
              <a:off x="167" y="3961"/>
              <a:ext cx="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4" name="Line 46"/>
            <p:cNvSpPr>
              <a:spLocks noChangeAspect="1" noChangeShapeType="1"/>
            </p:cNvSpPr>
            <p:nvPr userDrawn="1"/>
          </p:nvSpPr>
          <p:spPr bwMode="auto">
            <a:xfrm flipH="1">
              <a:off x="172" y="3937"/>
              <a:ext cx="5"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5" name="Line 47"/>
            <p:cNvSpPr>
              <a:spLocks noChangeAspect="1" noChangeShapeType="1"/>
            </p:cNvSpPr>
            <p:nvPr userDrawn="1"/>
          </p:nvSpPr>
          <p:spPr bwMode="auto">
            <a:xfrm>
              <a:off x="131" y="3937"/>
              <a:ext cx="1"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6" name="Line 48"/>
            <p:cNvSpPr>
              <a:spLocks noChangeAspect="1" noChangeShapeType="1"/>
            </p:cNvSpPr>
            <p:nvPr userDrawn="1"/>
          </p:nvSpPr>
          <p:spPr bwMode="auto">
            <a:xfrm flipV="1">
              <a:off x="232" y="3952"/>
              <a:ext cx="1" cy="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7" name="Line 49"/>
            <p:cNvSpPr>
              <a:spLocks noChangeAspect="1" noChangeShapeType="1"/>
            </p:cNvSpPr>
            <p:nvPr userDrawn="1"/>
          </p:nvSpPr>
          <p:spPr bwMode="auto">
            <a:xfrm>
              <a:off x="25" y="3947"/>
              <a:ext cx="1" cy="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8" name="Freeform 50"/>
            <p:cNvSpPr>
              <a:spLocks noChangeAspect="1"/>
            </p:cNvSpPr>
            <p:nvPr userDrawn="1"/>
          </p:nvSpPr>
          <p:spPr bwMode="auto">
            <a:xfrm>
              <a:off x="222" y="3908"/>
              <a:ext cx="35" cy="44"/>
            </a:xfrm>
            <a:custGeom>
              <a:avLst/>
              <a:gdLst/>
              <a:ahLst/>
              <a:cxnLst>
                <a:cxn ang="0">
                  <a:pos x="0" y="29"/>
                </a:cxn>
                <a:cxn ang="0">
                  <a:pos x="10" y="44"/>
                </a:cxn>
                <a:cxn ang="0">
                  <a:pos x="35" y="44"/>
                </a:cxn>
                <a:cxn ang="0">
                  <a:pos x="35" y="0"/>
                </a:cxn>
              </a:cxnLst>
              <a:rect l="0" t="0" r="r" b="b"/>
              <a:pathLst>
                <a:path w="35" h="44">
                  <a:moveTo>
                    <a:pt x="0" y="29"/>
                  </a:moveTo>
                  <a:lnTo>
                    <a:pt x="10" y="44"/>
                  </a:lnTo>
                  <a:lnTo>
                    <a:pt x="35" y="44"/>
                  </a:lnTo>
                  <a:lnTo>
                    <a:pt x="3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9" name="Freeform 51"/>
            <p:cNvSpPr>
              <a:spLocks noChangeAspect="1"/>
            </p:cNvSpPr>
            <p:nvPr userDrawn="1"/>
          </p:nvSpPr>
          <p:spPr bwMode="auto">
            <a:xfrm>
              <a:off x="0" y="3937"/>
              <a:ext cx="25" cy="10"/>
            </a:xfrm>
            <a:custGeom>
              <a:avLst/>
              <a:gdLst/>
              <a:ahLst/>
              <a:cxnLst>
                <a:cxn ang="0">
                  <a:pos x="0" y="0"/>
                </a:cxn>
                <a:cxn ang="0">
                  <a:pos x="0" y="10"/>
                </a:cxn>
                <a:cxn ang="0">
                  <a:pos x="25" y="10"/>
                </a:cxn>
              </a:cxnLst>
              <a:rect l="0" t="0" r="r" b="b"/>
              <a:pathLst>
                <a:path w="25" h="10">
                  <a:moveTo>
                    <a:pt x="0" y="0"/>
                  </a:moveTo>
                  <a:lnTo>
                    <a:pt x="0" y="10"/>
                  </a:lnTo>
                  <a:lnTo>
                    <a:pt x="25" y="1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50" name="Freeform 52"/>
            <p:cNvSpPr>
              <a:spLocks noChangeAspect="1"/>
            </p:cNvSpPr>
            <p:nvPr userDrawn="1"/>
          </p:nvSpPr>
          <p:spPr bwMode="auto">
            <a:xfrm>
              <a:off x="308" y="3932"/>
              <a:ext cx="25" cy="15"/>
            </a:xfrm>
            <a:custGeom>
              <a:avLst/>
              <a:gdLst/>
              <a:ahLst/>
              <a:cxnLst>
                <a:cxn ang="0">
                  <a:pos x="25" y="0"/>
                </a:cxn>
                <a:cxn ang="0">
                  <a:pos x="25" y="10"/>
                </a:cxn>
                <a:cxn ang="0">
                  <a:pos x="0" y="15"/>
                </a:cxn>
              </a:cxnLst>
              <a:rect l="0" t="0" r="r" b="b"/>
              <a:pathLst>
                <a:path w="25" h="15">
                  <a:moveTo>
                    <a:pt x="25" y="0"/>
                  </a:moveTo>
                  <a:lnTo>
                    <a:pt x="25" y="10"/>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51" name="Freeform 53"/>
            <p:cNvSpPr>
              <a:spLocks noChangeAspect="1"/>
            </p:cNvSpPr>
            <p:nvPr userDrawn="1"/>
          </p:nvSpPr>
          <p:spPr bwMode="auto">
            <a:xfrm>
              <a:off x="50" y="3893"/>
              <a:ext cx="41" cy="49"/>
            </a:xfrm>
            <a:custGeom>
              <a:avLst/>
              <a:gdLst/>
              <a:ahLst/>
              <a:cxnLst>
                <a:cxn ang="0">
                  <a:pos x="41" y="0"/>
                </a:cxn>
                <a:cxn ang="0">
                  <a:pos x="16" y="0"/>
                </a:cxn>
                <a:cxn ang="0">
                  <a:pos x="16" y="10"/>
                </a:cxn>
                <a:cxn ang="0">
                  <a:pos x="0" y="5"/>
                </a:cxn>
                <a:cxn ang="0">
                  <a:pos x="0" y="49"/>
                </a:cxn>
                <a:cxn ang="0">
                  <a:pos x="11" y="49"/>
                </a:cxn>
              </a:cxnLst>
              <a:rect l="0" t="0" r="r" b="b"/>
              <a:pathLst>
                <a:path w="41" h="49">
                  <a:moveTo>
                    <a:pt x="41" y="0"/>
                  </a:moveTo>
                  <a:lnTo>
                    <a:pt x="16" y="0"/>
                  </a:lnTo>
                  <a:lnTo>
                    <a:pt x="16" y="10"/>
                  </a:lnTo>
                  <a:lnTo>
                    <a:pt x="0" y="5"/>
                  </a:lnTo>
                  <a:lnTo>
                    <a:pt x="0" y="49"/>
                  </a:lnTo>
                  <a:lnTo>
                    <a:pt x="11" y="4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52" name="Line 54"/>
            <p:cNvSpPr>
              <a:spLocks noChangeAspect="1" noChangeShapeType="1"/>
            </p:cNvSpPr>
            <p:nvPr userDrawn="1"/>
          </p:nvSpPr>
          <p:spPr bwMode="auto">
            <a:xfrm>
              <a:off x="61" y="3942"/>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53" name="Line 55"/>
            <p:cNvSpPr>
              <a:spLocks noChangeAspect="1" noChangeShapeType="1"/>
            </p:cNvSpPr>
            <p:nvPr userDrawn="1"/>
          </p:nvSpPr>
          <p:spPr bwMode="auto">
            <a:xfrm flipV="1">
              <a:off x="91" y="3937"/>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54" name="Freeform 56"/>
            <p:cNvSpPr>
              <a:spLocks noChangeAspect="1"/>
            </p:cNvSpPr>
            <p:nvPr userDrawn="1"/>
          </p:nvSpPr>
          <p:spPr bwMode="auto">
            <a:xfrm>
              <a:off x="91" y="3893"/>
              <a:ext cx="45" cy="44"/>
            </a:xfrm>
            <a:custGeom>
              <a:avLst/>
              <a:gdLst/>
              <a:ahLst/>
              <a:cxnLst>
                <a:cxn ang="0">
                  <a:pos x="45" y="44"/>
                </a:cxn>
                <a:cxn ang="0">
                  <a:pos x="40" y="44"/>
                </a:cxn>
                <a:cxn ang="0">
                  <a:pos x="0" y="44"/>
                </a:cxn>
                <a:cxn ang="0">
                  <a:pos x="0" y="0"/>
                </a:cxn>
              </a:cxnLst>
              <a:rect l="0" t="0" r="r" b="b"/>
              <a:pathLst>
                <a:path w="45" h="44">
                  <a:moveTo>
                    <a:pt x="45" y="44"/>
                  </a:moveTo>
                  <a:lnTo>
                    <a:pt x="40" y="44"/>
                  </a:lnTo>
                  <a:lnTo>
                    <a:pt x="0" y="4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55" name="Line 57"/>
            <p:cNvSpPr>
              <a:spLocks noChangeAspect="1" noChangeShapeType="1"/>
            </p:cNvSpPr>
            <p:nvPr userDrawn="1"/>
          </p:nvSpPr>
          <p:spPr bwMode="auto">
            <a:xfrm flipV="1">
              <a:off x="136" y="3893"/>
              <a:ext cx="1" cy="4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56" name="Line 58"/>
            <p:cNvSpPr>
              <a:spLocks noChangeAspect="1" noChangeShapeType="1"/>
            </p:cNvSpPr>
            <p:nvPr userDrawn="1"/>
          </p:nvSpPr>
          <p:spPr bwMode="auto">
            <a:xfrm>
              <a:off x="136" y="3937"/>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57" name="Line 59"/>
            <p:cNvSpPr>
              <a:spLocks noChangeAspect="1" noChangeShapeType="1"/>
            </p:cNvSpPr>
            <p:nvPr userDrawn="1"/>
          </p:nvSpPr>
          <p:spPr bwMode="auto">
            <a:xfrm>
              <a:off x="141" y="3937"/>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58" name="Line 60"/>
            <p:cNvSpPr>
              <a:spLocks noChangeAspect="1" noChangeShapeType="1"/>
            </p:cNvSpPr>
            <p:nvPr userDrawn="1"/>
          </p:nvSpPr>
          <p:spPr bwMode="auto">
            <a:xfrm>
              <a:off x="177" y="3932"/>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59" name="Freeform 61"/>
            <p:cNvSpPr>
              <a:spLocks noChangeAspect="1"/>
            </p:cNvSpPr>
            <p:nvPr userDrawn="1"/>
          </p:nvSpPr>
          <p:spPr bwMode="auto">
            <a:xfrm>
              <a:off x="177" y="3912"/>
              <a:ext cx="45" cy="25"/>
            </a:xfrm>
            <a:custGeom>
              <a:avLst/>
              <a:gdLst/>
              <a:ahLst/>
              <a:cxnLst>
                <a:cxn ang="0">
                  <a:pos x="45" y="0"/>
                </a:cxn>
                <a:cxn ang="0">
                  <a:pos x="45" y="25"/>
                </a:cxn>
                <a:cxn ang="0">
                  <a:pos x="5" y="25"/>
                </a:cxn>
                <a:cxn ang="0">
                  <a:pos x="0" y="25"/>
                </a:cxn>
              </a:cxnLst>
              <a:rect l="0" t="0" r="r" b="b"/>
              <a:pathLst>
                <a:path w="45" h="25">
                  <a:moveTo>
                    <a:pt x="45" y="0"/>
                  </a:moveTo>
                  <a:lnTo>
                    <a:pt x="45" y="25"/>
                  </a:lnTo>
                  <a:lnTo>
                    <a:pt x="5" y="25"/>
                  </a:lnTo>
                  <a:lnTo>
                    <a:pt x="0" y="2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60" name="Line 62"/>
            <p:cNvSpPr>
              <a:spLocks noChangeAspect="1" noChangeShapeType="1"/>
            </p:cNvSpPr>
            <p:nvPr userDrawn="1"/>
          </p:nvSpPr>
          <p:spPr bwMode="auto">
            <a:xfrm>
              <a:off x="0" y="3917"/>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61" name="Line 63"/>
            <p:cNvSpPr>
              <a:spLocks noChangeAspect="1" noChangeShapeType="1"/>
            </p:cNvSpPr>
            <p:nvPr userDrawn="1"/>
          </p:nvSpPr>
          <p:spPr bwMode="auto">
            <a:xfrm>
              <a:off x="177" y="3903"/>
              <a:ext cx="1" cy="2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62" name="Line 64"/>
            <p:cNvSpPr>
              <a:spLocks noChangeAspect="1" noChangeShapeType="1"/>
            </p:cNvSpPr>
            <p:nvPr userDrawn="1"/>
          </p:nvSpPr>
          <p:spPr bwMode="auto">
            <a:xfrm flipV="1">
              <a:off x="333" y="3912"/>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63" name="Freeform 65"/>
            <p:cNvSpPr>
              <a:spLocks noChangeAspect="1"/>
            </p:cNvSpPr>
            <p:nvPr userDrawn="1"/>
          </p:nvSpPr>
          <p:spPr bwMode="auto">
            <a:xfrm>
              <a:off x="0" y="3903"/>
              <a:ext cx="25" cy="14"/>
            </a:xfrm>
            <a:custGeom>
              <a:avLst/>
              <a:gdLst/>
              <a:ahLst/>
              <a:cxnLst>
                <a:cxn ang="0">
                  <a:pos x="25" y="0"/>
                </a:cxn>
                <a:cxn ang="0">
                  <a:pos x="0" y="0"/>
                </a:cxn>
                <a:cxn ang="0">
                  <a:pos x="0" y="14"/>
                </a:cxn>
              </a:cxnLst>
              <a:rect l="0" t="0" r="r" b="b"/>
              <a:pathLst>
                <a:path w="25" h="14">
                  <a:moveTo>
                    <a:pt x="25" y="0"/>
                  </a:moveTo>
                  <a:lnTo>
                    <a:pt x="0" y="0"/>
                  </a:lnTo>
                  <a:lnTo>
                    <a:pt x="0" y="1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64" name="Freeform 66"/>
            <p:cNvSpPr>
              <a:spLocks noChangeAspect="1"/>
            </p:cNvSpPr>
            <p:nvPr userDrawn="1"/>
          </p:nvSpPr>
          <p:spPr bwMode="auto">
            <a:xfrm>
              <a:off x="303" y="3898"/>
              <a:ext cx="30" cy="14"/>
            </a:xfrm>
            <a:custGeom>
              <a:avLst/>
              <a:gdLst/>
              <a:ahLst/>
              <a:cxnLst>
                <a:cxn ang="0">
                  <a:pos x="30" y="14"/>
                </a:cxn>
                <a:cxn ang="0">
                  <a:pos x="30" y="5"/>
                </a:cxn>
                <a:cxn ang="0">
                  <a:pos x="0" y="0"/>
                </a:cxn>
              </a:cxnLst>
              <a:rect l="0" t="0" r="r" b="b"/>
              <a:pathLst>
                <a:path w="30" h="14">
                  <a:moveTo>
                    <a:pt x="30" y="14"/>
                  </a:moveTo>
                  <a:lnTo>
                    <a:pt x="30" y="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65" name="Freeform 67"/>
            <p:cNvSpPr>
              <a:spLocks noChangeAspect="1"/>
            </p:cNvSpPr>
            <p:nvPr userDrawn="1"/>
          </p:nvSpPr>
          <p:spPr bwMode="auto">
            <a:xfrm>
              <a:off x="222" y="3888"/>
              <a:ext cx="20" cy="24"/>
            </a:xfrm>
            <a:custGeom>
              <a:avLst/>
              <a:gdLst/>
              <a:ahLst/>
              <a:cxnLst>
                <a:cxn ang="0">
                  <a:pos x="20" y="0"/>
                </a:cxn>
                <a:cxn ang="0">
                  <a:pos x="20" y="20"/>
                </a:cxn>
                <a:cxn ang="0">
                  <a:pos x="0" y="24"/>
                </a:cxn>
                <a:cxn ang="0">
                  <a:pos x="0" y="5"/>
                </a:cxn>
              </a:cxnLst>
              <a:rect l="0" t="0" r="r" b="b"/>
              <a:pathLst>
                <a:path w="20" h="24">
                  <a:moveTo>
                    <a:pt x="20" y="0"/>
                  </a:moveTo>
                  <a:lnTo>
                    <a:pt x="20" y="20"/>
                  </a:lnTo>
                  <a:lnTo>
                    <a:pt x="0" y="24"/>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66" name="Line 68"/>
            <p:cNvSpPr>
              <a:spLocks noChangeAspect="1" noChangeShapeType="1"/>
            </p:cNvSpPr>
            <p:nvPr userDrawn="1"/>
          </p:nvSpPr>
          <p:spPr bwMode="auto">
            <a:xfrm>
              <a:off x="242" y="3908"/>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67" name="Freeform 69"/>
            <p:cNvSpPr>
              <a:spLocks noChangeAspect="1"/>
            </p:cNvSpPr>
            <p:nvPr userDrawn="1"/>
          </p:nvSpPr>
          <p:spPr bwMode="auto">
            <a:xfrm>
              <a:off x="242" y="3854"/>
              <a:ext cx="30" cy="54"/>
            </a:xfrm>
            <a:custGeom>
              <a:avLst/>
              <a:gdLst/>
              <a:ahLst/>
              <a:cxnLst>
                <a:cxn ang="0">
                  <a:pos x="15" y="54"/>
                </a:cxn>
                <a:cxn ang="0">
                  <a:pos x="25" y="54"/>
                </a:cxn>
                <a:cxn ang="0">
                  <a:pos x="25" y="44"/>
                </a:cxn>
                <a:cxn ang="0">
                  <a:pos x="30" y="39"/>
                </a:cxn>
                <a:cxn ang="0">
                  <a:pos x="30" y="0"/>
                </a:cxn>
                <a:cxn ang="0">
                  <a:pos x="0" y="5"/>
                </a:cxn>
              </a:cxnLst>
              <a:rect l="0" t="0" r="r" b="b"/>
              <a:pathLst>
                <a:path w="30" h="54">
                  <a:moveTo>
                    <a:pt x="15" y="54"/>
                  </a:moveTo>
                  <a:lnTo>
                    <a:pt x="25" y="54"/>
                  </a:lnTo>
                  <a:lnTo>
                    <a:pt x="25" y="44"/>
                  </a:lnTo>
                  <a:lnTo>
                    <a:pt x="30" y="39"/>
                  </a:lnTo>
                  <a:lnTo>
                    <a:pt x="3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68" name="Line 70"/>
            <p:cNvSpPr>
              <a:spLocks noChangeAspect="1" noChangeShapeType="1"/>
            </p:cNvSpPr>
            <p:nvPr userDrawn="1"/>
          </p:nvSpPr>
          <p:spPr bwMode="auto">
            <a:xfrm>
              <a:off x="177" y="3893"/>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69" name="Line 71"/>
            <p:cNvSpPr>
              <a:spLocks noChangeAspect="1" noChangeShapeType="1"/>
            </p:cNvSpPr>
            <p:nvPr userDrawn="1"/>
          </p:nvSpPr>
          <p:spPr bwMode="auto">
            <a:xfrm flipH="1">
              <a:off x="25" y="3878"/>
              <a:ext cx="5"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0" name="Line 72"/>
            <p:cNvSpPr>
              <a:spLocks noChangeAspect="1" noChangeShapeType="1"/>
            </p:cNvSpPr>
            <p:nvPr userDrawn="1"/>
          </p:nvSpPr>
          <p:spPr bwMode="auto">
            <a:xfrm flipH="1" flipV="1">
              <a:off x="298" y="3878"/>
              <a:ext cx="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1" name="Line 73"/>
            <p:cNvSpPr>
              <a:spLocks noChangeAspect="1" noChangeShapeType="1"/>
            </p:cNvSpPr>
            <p:nvPr userDrawn="1"/>
          </p:nvSpPr>
          <p:spPr bwMode="auto">
            <a:xfrm flipH="1">
              <a:off x="91" y="3893"/>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2" name="Line 74"/>
            <p:cNvSpPr>
              <a:spLocks noChangeAspect="1" noChangeShapeType="1"/>
            </p:cNvSpPr>
            <p:nvPr userDrawn="1"/>
          </p:nvSpPr>
          <p:spPr bwMode="auto">
            <a:xfrm>
              <a:off x="101" y="3893"/>
              <a:ext cx="3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3" name="Line 75"/>
            <p:cNvSpPr>
              <a:spLocks noChangeAspect="1" noChangeShapeType="1"/>
            </p:cNvSpPr>
            <p:nvPr userDrawn="1"/>
          </p:nvSpPr>
          <p:spPr bwMode="auto">
            <a:xfrm flipH="1">
              <a:off x="136" y="3893"/>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4" name="Freeform 76"/>
            <p:cNvSpPr>
              <a:spLocks noChangeAspect="1"/>
            </p:cNvSpPr>
            <p:nvPr userDrawn="1"/>
          </p:nvSpPr>
          <p:spPr bwMode="auto">
            <a:xfrm>
              <a:off x="101" y="3854"/>
              <a:ext cx="50" cy="39"/>
            </a:xfrm>
            <a:custGeom>
              <a:avLst/>
              <a:gdLst/>
              <a:ahLst/>
              <a:cxnLst>
                <a:cxn ang="0">
                  <a:pos x="50" y="0"/>
                </a:cxn>
                <a:cxn ang="0">
                  <a:pos x="5" y="0"/>
                </a:cxn>
                <a:cxn ang="0">
                  <a:pos x="0" y="39"/>
                </a:cxn>
              </a:cxnLst>
              <a:rect l="0" t="0" r="r" b="b"/>
              <a:pathLst>
                <a:path w="50" h="39">
                  <a:moveTo>
                    <a:pt x="50" y="0"/>
                  </a:moveTo>
                  <a:lnTo>
                    <a:pt x="5" y="0"/>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75" name="Freeform 77"/>
            <p:cNvSpPr>
              <a:spLocks noChangeAspect="1"/>
            </p:cNvSpPr>
            <p:nvPr userDrawn="1"/>
          </p:nvSpPr>
          <p:spPr bwMode="auto">
            <a:xfrm>
              <a:off x="172" y="3893"/>
              <a:ext cx="10" cy="1"/>
            </a:xfrm>
            <a:custGeom>
              <a:avLst/>
              <a:gdLst/>
              <a:ahLst/>
              <a:cxnLst>
                <a:cxn ang="0">
                  <a:pos x="10" y="0"/>
                </a:cxn>
                <a:cxn ang="0">
                  <a:pos x="5" y="0"/>
                </a:cxn>
                <a:cxn ang="0">
                  <a:pos x="0" y="0"/>
                </a:cxn>
              </a:cxnLst>
              <a:rect l="0" t="0" r="r" b="b"/>
              <a:pathLst>
                <a:path w="10">
                  <a:moveTo>
                    <a:pt x="1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76" name="Line 78"/>
            <p:cNvSpPr>
              <a:spLocks noChangeAspect="1" noChangeShapeType="1"/>
            </p:cNvSpPr>
            <p:nvPr userDrawn="1"/>
          </p:nvSpPr>
          <p:spPr bwMode="auto">
            <a:xfrm flipH="1">
              <a:off x="151" y="3893"/>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7" name="Line 79"/>
            <p:cNvSpPr>
              <a:spLocks noChangeAspect="1" noChangeShapeType="1"/>
            </p:cNvSpPr>
            <p:nvPr userDrawn="1"/>
          </p:nvSpPr>
          <p:spPr bwMode="auto">
            <a:xfrm>
              <a:off x="151" y="3854"/>
              <a:ext cx="1" cy="3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78" name="Freeform 80"/>
            <p:cNvSpPr>
              <a:spLocks noChangeAspect="1"/>
            </p:cNvSpPr>
            <p:nvPr userDrawn="1"/>
          </p:nvSpPr>
          <p:spPr bwMode="auto">
            <a:xfrm>
              <a:off x="182" y="3854"/>
              <a:ext cx="10" cy="39"/>
            </a:xfrm>
            <a:custGeom>
              <a:avLst/>
              <a:gdLst/>
              <a:ahLst/>
              <a:cxnLst>
                <a:cxn ang="0">
                  <a:pos x="10" y="0"/>
                </a:cxn>
                <a:cxn ang="0">
                  <a:pos x="10" y="39"/>
                </a:cxn>
                <a:cxn ang="0">
                  <a:pos x="0" y="39"/>
                </a:cxn>
              </a:cxnLst>
              <a:rect l="0" t="0" r="r" b="b"/>
              <a:pathLst>
                <a:path w="10" h="39">
                  <a:moveTo>
                    <a:pt x="10" y="0"/>
                  </a:moveTo>
                  <a:lnTo>
                    <a:pt x="10" y="39"/>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79" name="Freeform 81"/>
            <p:cNvSpPr>
              <a:spLocks noChangeAspect="1"/>
            </p:cNvSpPr>
            <p:nvPr userDrawn="1"/>
          </p:nvSpPr>
          <p:spPr bwMode="auto">
            <a:xfrm>
              <a:off x="192" y="3859"/>
              <a:ext cx="50" cy="34"/>
            </a:xfrm>
            <a:custGeom>
              <a:avLst/>
              <a:gdLst/>
              <a:ahLst/>
              <a:cxnLst>
                <a:cxn ang="0">
                  <a:pos x="50" y="0"/>
                </a:cxn>
                <a:cxn ang="0">
                  <a:pos x="50" y="29"/>
                </a:cxn>
                <a:cxn ang="0">
                  <a:pos x="30" y="34"/>
                </a:cxn>
                <a:cxn ang="0">
                  <a:pos x="0" y="34"/>
                </a:cxn>
              </a:cxnLst>
              <a:rect l="0" t="0" r="r" b="b"/>
              <a:pathLst>
                <a:path w="50" h="34">
                  <a:moveTo>
                    <a:pt x="50" y="0"/>
                  </a:moveTo>
                  <a:lnTo>
                    <a:pt x="50" y="29"/>
                  </a:lnTo>
                  <a:lnTo>
                    <a:pt x="30" y="34"/>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80" name="Freeform 82"/>
            <p:cNvSpPr>
              <a:spLocks noChangeAspect="1"/>
            </p:cNvSpPr>
            <p:nvPr userDrawn="1"/>
          </p:nvSpPr>
          <p:spPr bwMode="auto">
            <a:xfrm>
              <a:off x="10" y="3854"/>
              <a:ext cx="20" cy="24"/>
            </a:xfrm>
            <a:custGeom>
              <a:avLst/>
              <a:gdLst/>
              <a:ahLst/>
              <a:cxnLst>
                <a:cxn ang="0">
                  <a:pos x="20" y="24"/>
                </a:cxn>
                <a:cxn ang="0">
                  <a:pos x="0" y="5"/>
                </a:cxn>
                <a:cxn ang="0">
                  <a:pos x="5" y="0"/>
                </a:cxn>
              </a:cxnLst>
              <a:rect l="0" t="0" r="r" b="b"/>
              <a:pathLst>
                <a:path w="20" h="24">
                  <a:moveTo>
                    <a:pt x="20" y="24"/>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81" name="Line 83"/>
            <p:cNvSpPr>
              <a:spLocks noChangeAspect="1" noChangeShapeType="1"/>
            </p:cNvSpPr>
            <p:nvPr userDrawn="1"/>
          </p:nvSpPr>
          <p:spPr bwMode="auto">
            <a:xfrm flipV="1">
              <a:off x="298" y="3873"/>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82" name="Line 84"/>
            <p:cNvSpPr>
              <a:spLocks noChangeAspect="1" noChangeShapeType="1"/>
            </p:cNvSpPr>
            <p:nvPr userDrawn="1"/>
          </p:nvSpPr>
          <p:spPr bwMode="auto">
            <a:xfrm flipH="1">
              <a:off x="298" y="3859"/>
              <a:ext cx="25"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83" name="Freeform 85"/>
            <p:cNvSpPr>
              <a:spLocks noChangeAspect="1"/>
            </p:cNvSpPr>
            <p:nvPr userDrawn="1"/>
          </p:nvSpPr>
          <p:spPr bwMode="auto">
            <a:xfrm>
              <a:off x="197" y="3854"/>
              <a:ext cx="45" cy="5"/>
            </a:xfrm>
            <a:custGeom>
              <a:avLst/>
              <a:gdLst/>
              <a:ahLst/>
              <a:cxnLst>
                <a:cxn ang="0">
                  <a:pos x="45" y="5"/>
                </a:cxn>
                <a:cxn ang="0">
                  <a:pos x="35" y="5"/>
                </a:cxn>
                <a:cxn ang="0">
                  <a:pos x="35" y="0"/>
                </a:cxn>
                <a:cxn ang="0">
                  <a:pos x="0" y="0"/>
                </a:cxn>
              </a:cxnLst>
              <a:rect l="0" t="0" r="r" b="b"/>
              <a:pathLst>
                <a:path w="45" h="5">
                  <a:moveTo>
                    <a:pt x="45" y="5"/>
                  </a:moveTo>
                  <a:lnTo>
                    <a:pt x="35" y="5"/>
                  </a:lnTo>
                  <a:lnTo>
                    <a:pt x="3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84" name="Line 86"/>
            <p:cNvSpPr>
              <a:spLocks noChangeAspect="1" noChangeShapeType="1"/>
            </p:cNvSpPr>
            <p:nvPr userDrawn="1"/>
          </p:nvSpPr>
          <p:spPr bwMode="auto">
            <a:xfrm flipH="1" flipV="1">
              <a:off x="318" y="3849"/>
              <a:ext cx="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85" name="Line 87"/>
            <p:cNvSpPr>
              <a:spLocks noChangeAspect="1" noChangeShapeType="1"/>
            </p:cNvSpPr>
            <p:nvPr userDrawn="1"/>
          </p:nvSpPr>
          <p:spPr bwMode="auto">
            <a:xfrm flipH="1">
              <a:off x="15" y="3834"/>
              <a:ext cx="10"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86" name="Freeform 88"/>
            <p:cNvSpPr>
              <a:spLocks noChangeAspect="1"/>
            </p:cNvSpPr>
            <p:nvPr userDrawn="1"/>
          </p:nvSpPr>
          <p:spPr bwMode="auto">
            <a:xfrm>
              <a:off x="151" y="3854"/>
              <a:ext cx="21" cy="1"/>
            </a:xfrm>
            <a:custGeom>
              <a:avLst/>
              <a:gdLst/>
              <a:ahLst/>
              <a:cxnLst>
                <a:cxn ang="0">
                  <a:pos x="21" y="0"/>
                </a:cxn>
                <a:cxn ang="0">
                  <a:pos x="16" y="0"/>
                </a:cxn>
                <a:cxn ang="0">
                  <a:pos x="0" y="0"/>
                </a:cxn>
              </a:cxnLst>
              <a:rect l="0" t="0" r="r" b="b"/>
              <a:pathLst>
                <a:path w="21">
                  <a:moveTo>
                    <a:pt x="21" y="0"/>
                  </a:moveTo>
                  <a:lnTo>
                    <a:pt x="16"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87" name="Line 89"/>
            <p:cNvSpPr>
              <a:spLocks noChangeAspect="1" noChangeShapeType="1"/>
            </p:cNvSpPr>
            <p:nvPr userDrawn="1"/>
          </p:nvSpPr>
          <p:spPr bwMode="auto">
            <a:xfrm flipH="1">
              <a:off x="192" y="3854"/>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88" name="Freeform 90"/>
            <p:cNvSpPr>
              <a:spLocks noChangeAspect="1"/>
            </p:cNvSpPr>
            <p:nvPr userDrawn="1"/>
          </p:nvSpPr>
          <p:spPr bwMode="auto">
            <a:xfrm>
              <a:off x="172" y="3854"/>
              <a:ext cx="20" cy="1"/>
            </a:xfrm>
            <a:custGeom>
              <a:avLst/>
              <a:gdLst/>
              <a:ahLst/>
              <a:cxnLst>
                <a:cxn ang="0">
                  <a:pos x="20" y="0"/>
                </a:cxn>
                <a:cxn ang="0">
                  <a:pos x="5" y="0"/>
                </a:cxn>
                <a:cxn ang="0">
                  <a:pos x="0" y="0"/>
                </a:cxn>
              </a:cxnLst>
              <a:rect l="0" t="0" r="r" b="b"/>
              <a:pathLst>
                <a:path w="20">
                  <a:moveTo>
                    <a:pt x="2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89" name="Line 91"/>
            <p:cNvSpPr>
              <a:spLocks noChangeAspect="1" noChangeShapeType="1"/>
            </p:cNvSpPr>
            <p:nvPr userDrawn="1"/>
          </p:nvSpPr>
          <p:spPr bwMode="auto">
            <a:xfrm flipH="1" flipV="1">
              <a:off x="308" y="3834"/>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90" name="Freeform 92"/>
            <p:cNvSpPr>
              <a:spLocks noChangeAspect="1"/>
            </p:cNvSpPr>
            <p:nvPr userDrawn="1"/>
          </p:nvSpPr>
          <p:spPr bwMode="auto">
            <a:xfrm>
              <a:off x="25" y="3819"/>
              <a:ext cx="51" cy="20"/>
            </a:xfrm>
            <a:custGeom>
              <a:avLst/>
              <a:gdLst/>
              <a:ahLst/>
              <a:cxnLst>
                <a:cxn ang="0">
                  <a:pos x="51" y="0"/>
                </a:cxn>
                <a:cxn ang="0">
                  <a:pos x="31" y="20"/>
                </a:cxn>
                <a:cxn ang="0">
                  <a:pos x="5" y="5"/>
                </a:cxn>
                <a:cxn ang="0">
                  <a:pos x="0" y="15"/>
                </a:cxn>
              </a:cxnLst>
              <a:rect l="0" t="0" r="r" b="b"/>
              <a:pathLst>
                <a:path w="51" h="20">
                  <a:moveTo>
                    <a:pt x="51" y="0"/>
                  </a:moveTo>
                  <a:lnTo>
                    <a:pt x="31" y="20"/>
                  </a:lnTo>
                  <a:lnTo>
                    <a:pt x="5" y="5"/>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1" name="Freeform 93"/>
            <p:cNvSpPr>
              <a:spLocks noChangeAspect="1"/>
            </p:cNvSpPr>
            <p:nvPr userDrawn="1"/>
          </p:nvSpPr>
          <p:spPr bwMode="auto">
            <a:xfrm>
              <a:off x="252" y="3819"/>
              <a:ext cx="56" cy="15"/>
            </a:xfrm>
            <a:custGeom>
              <a:avLst/>
              <a:gdLst/>
              <a:ahLst/>
              <a:cxnLst>
                <a:cxn ang="0">
                  <a:pos x="56" y="15"/>
                </a:cxn>
                <a:cxn ang="0">
                  <a:pos x="51" y="5"/>
                </a:cxn>
                <a:cxn ang="0">
                  <a:pos x="20" y="15"/>
                </a:cxn>
                <a:cxn ang="0">
                  <a:pos x="0" y="0"/>
                </a:cxn>
              </a:cxnLst>
              <a:rect l="0" t="0" r="r" b="b"/>
              <a:pathLst>
                <a:path w="56" h="15">
                  <a:moveTo>
                    <a:pt x="56" y="15"/>
                  </a:moveTo>
                  <a:lnTo>
                    <a:pt x="51" y="5"/>
                  </a:lnTo>
                  <a:lnTo>
                    <a:pt x="20" y="1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2" name="Freeform 94"/>
            <p:cNvSpPr>
              <a:spLocks noChangeAspect="1"/>
            </p:cNvSpPr>
            <p:nvPr userDrawn="1"/>
          </p:nvSpPr>
          <p:spPr bwMode="auto">
            <a:xfrm>
              <a:off x="66" y="3790"/>
              <a:ext cx="10" cy="29"/>
            </a:xfrm>
            <a:custGeom>
              <a:avLst/>
              <a:gdLst/>
              <a:ahLst/>
              <a:cxnLst>
                <a:cxn ang="0">
                  <a:pos x="10" y="29"/>
                </a:cxn>
                <a:cxn ang="0">
                  <a:pos x="0" y="0"/>
                </a:cxn>
                <a:cxn ang="0">
                  <a:pos x="5" y="0"/>
                </a:cxn>
              </a:cxnLst>
              <a:rect l="0" t="0" r="r" b="b"/>
              <a:pathLst>
                <a:path w="10" h="29">
                  <a:moveTo>
                    <a:pt x="10" y="29"/>
                  </a:moveTo>
                  <a:lnTo>
                    <a:pt x="0" y="0"/>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3" name="Freeform 95"/>
            <p:cNvSpPr>
              <a:spLocks noChangeAspect="1"/>
            </p:cNvSpPr>
            <p:nvPr userDrawn="1"/>
          </p:nvSpPr>
          <p:spPr bwMode="auto">
            <a:xfrm>
              <a:off x="252" y="3785"/>
              <a:ext cx="15" cy="34"/>
            </a:xfrm>
            <a:custGeom>
              <a:avLst/>
              <a:gdLst/>
              <a:ahLst/>
              <a:cxnLst>
                <a:cxn ang="0">
                  <a:pos x="5" y="0"/>
                </a:cxn>
                <a:cxn ang="0">
                  <a:pos x="15" y="5"/>
                </a:cxn>
                <a:cxn ang="0">
                  <a:pos x="0" y="34"/>
                </a:cxn>
              </a:cxnLst>
              <a:rect l="0" t="0" r="r" b="b"/>
              <a:pathLst>
                <a:path w="15" h="34">
                  <a:moveTo>
                    <a:pt x="5" y="0"/>
                  </a:moveTo>
                  <a:lnTo>
                    <a:pt x="15" y="5"/>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4" name="Freeform 96"/>
            <p:cNvSpPr>
              <a:spLocks noChangeAspect="1"/>
            </p:cNvSpPr>
            <p:nvPr userDrawn="1"/>
          </p:nvSpPr>
          <p:spPr bwMode="auto">
            <a:xfrm>
              <a:off x="91" y="3775"/>
              <a:ext cx="50" cy="20"/>
            </a:xfrm>
            <a:custGeom>
              <a:avLst/>
              <a:gdLst/>
              <a:ahLst/>
              <a:cxnLst>
                <a:cxn ang="0">
                  <a:pos x="50" y="15"/>
                </a:cxn>
                <a:cxn ang="0">
                  <a:pos x="25" y="20"/>
                </a:cxn>
                <a:cxn ang="0">
                  <a:pos x="10" y="0"/>
                </a:cxn>
                <a:cxn ang="0">
                  <a:pos x="0" y="5"/>
                </a:cxn>
              </a:cxnLst>
              <a:rect l="0" t="0" r="r" b="b"/>
              <a:pathLst>
                <a:path w="50" h="20">
                  <a:moveTo>
                    <a:pt x="50" y="15"/>
                  </a:moveTo>
                  <a:lnTo>
                    <a:pt x="25" y="20"/>
                  </a:lnTo>
                  <a:lnTo>
                    <a:pt x="1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5" name="Freeform 97"/>
            <p:cNvSpPr>
              <a:spLocks noChangeAspect="1"/>
            </p:cNvSpPr>
            <p:nvPr userDrawn="1"/>
          </p:nvSpPr>
          <p:spPr bwMode="auto">
            <a:xfrm>
              <a:off x="187" y="3770"/>
              <a:ext cx="50" cy="25"/>
            </a:xfrm>
            <a:custGeom>
              <a:avLst/>
              <a:gdLst/>
              <a:ahLst/>
              <a:cxnLst>
                <a:cxn ang="0">
                  <a:pos x="50" y="5"/>
                </a:cxn>
                <a:cxn ang="0">
                  <a:pos x="45" y="0"/>
                </a:cxn>
                <a:cxn ang="0">
                  <a:pos x="25" y="25"/>
                </a:cxn>
                <a:cxn ang="0">
                  <a:pos x="0" y="20"/>
                </a:cxn>
              </a:cxnLst>
              <a:rect l="0" t="0" r="r" b="b"/>
              <a:pathLst>
                <a:path w="50" h="25">
                  <a:moveTo>
                    <a:pt x="50" y="5"/>
                  </a:moveTo>
                  <a:lnTo>
                    <a:pt x="45" y="0"/>
                  </a:lnTo>
                  <a:lnTo>
                    <a:pt x="25" y="25"/>
                  </a:lnTo>
                  <a:lnTo>
                    <a:pt x="0" y="2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6" name="Freeform 98"/>
            <p:cNvSpPr>
              <a:spLocks noChangeAspect="1"/>
            </p:cNvSpPr>
            <p:nvPr userDrawn="1"/>
          </p:nvSpPr>
          <p:spPr bwMode="auto">
            <a:xfrm>
              <a:off x="141" y="3761"/>
              <a:ext cx="15" cy="29"/>
            </a:xfrm>
            <a:custGeom>
              <a:avLst/>
              <a:gdLst/>
              <a:ahLst/>
              <a:cxnLst>
                <a:cxn ang="0">
                  <a:pos x="0" y="29"/>
                </a:cxn>
                <a:cxn ang="0">
                  <a:pos x="5" y="0"/>
                </a:cxn>
                <a:cxn ang="0">
                  <a:pos x="15" y="0"/>
                </a:cxn>
              </a:cxnLst>
              <a:rect l="0" t="0" r="r" b="b"/>
              <a:pathLst>
                <a:path w="15" h="29">
                  <a:moveTo>
                    <a:pt x="0" y="29"/>
                  </a:moveTo>
                  <a:lnTo>
                    <a:pt x="5" y="0"/>
                  </a:lnTo>
                  <a:lnTo>
                    <a:pt x="1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7" name="Freeform 99"/>
            <p:cNvSpPr>
              <a:spLocks noChangeAspect="1"/>
            </p:cNvSpPr>
            <p:nvPr userDrawn="1"/>
          </p:nvSpPr>
          <p:spPr bwMode="auto">
            <a:xfrm>
              <a:off x="177" y="3761"/>
              <a:ext cx="10" cy="29"/>
            </a:xfrm>
            <a:custGeom>
              <a:avLst/>
              <a:gdLst/>
              <a:ahLst/>
              <a:cxnLst>
                <a:cxn ang="0">
                  <a:pos x="10" y="29"/>
                </a:cxn>
                <a:cxn ang="0">
                  <a:pos x="10" y="0"/>
                </a:cxn>
                <a:cxn ang="0">
                  <a:pos x="0" y="0"/>
                </a:cxn>
              </a:cxnLst>
              <a:rect l="0" t="0" r="r" b="b"/>
              <a:pathLst>
                <a:path w="10" h="29">
                  <a:moveTo>
                    <a:pt x="10" y="29"/>
                  </a:moveTo>
                  <a:lnTo>
                    <a:pt x="10"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98" name="Line 100"/>
            <p:cNvSpPr>
              <a:spLocks noChangeAspect="1" noChangeShapeType="1"/>
            </p:cNvSpPr>
            <p:nvPr userDrawn="1"/>
          </p:nvSpPr>
          <p:spPr bwMode="auto">
            <a:xfrm flipH="1">
              <a:off x="71" y="3780"/>
              <a:ext cx="2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99" name="Line 101"/>
            <p:cNvSpPr>
              <a:spLocks noChangeAspect="1" noChangeShapeType="1"/>
            </p:cNvSpPr>
            <p:nvPr userDrawn="1"/>
          </p:nvSpPr>
          <p:spPr bwMode="auto">
            <a:xfrm flipH="1">
              <a:off x="252" y="378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0" name="Line 102"/>
            <p:cNvSpPr>
              <a:spLocks noChangeAspect="1" noChangeShapeType="1"/>
            </p:cNvSpPr>
            <p:nvPr userDrawn="1"/>
          </p:nvSpPr>
          <p:spPr bwMode="auto">
            <a:xfrm flipH="1" flipV="1">
              <a:off x="242" y="3775"/>
              <a:ext cx="1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1" name="Line 103"/>
            <p:cNvSpPr>
              <a:spLocks noChangeAspect="1" noChangeShapeType="1"/>
            </p:cNvSpPr>
            <p:nvPr userDrawn="1"/>
          </p:nvSpPr>
          <p:spPr bwMode="auto">
            <a:xfrm flipH="1">
              <a:off x="237"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2" name="Line 104"/>
            <p:cNvSpPr>
              <a:spLocks noChangeAspect="1" noChangeShapeType="1"/>
            </p:cNvSpPr>
            <p:nvPr userDrawn="1"/>
          </p:nvSpPr>
          <p:spPr bwMode="auto">
            <a:xfrm flipH="1">
              <a:off x="156" y="3761"/>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3" name="Line 105"/>
            <p:cNvSpPr>
              <a:spLocks noChangeAspect="1" noChangeShapeType="1"/>
            </p:cNvSpPr>
            <p:nvPr userDrawn="1"/>
          </p:nvSpPr>
          <p:spPr bwMode="auto">
            <a:xfrm flipH="1">
              <a:off x="308" y="377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4" name="Line 106"/>
            <p:cNvSpPr>
              <a:spLocks noChangeAspect="1" noChangeShapeType="1"/>
            </p:cNvSpPr>
            <p:nvPr userDrawn="1"/>
          </p:nvSpPr>
          <p:spPr bwMode="auto">
            <a:xfrm flipH="1">
              <a:off x="394"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5" name="Line 107"/>
            <p:cNvSpPr>
              <a:spLocks noChangeAspect="1" noChangeShapeType="1"/>
            </p:cNvSpPr>
            <p:nvPr userDrawn="1"/>
          </p:nvSpPr>
          <p:spPr bwMode="auto">
            <a:xfrm>
              <a:off x="383" y="3785"/>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6" name="Line 108"/>
            <p:cNvSpPr>
              <a:spLocks noChangeAspect="1" noChangeShapeType="1"/>
            </p:cNvSpPr>
            <p:nvPr userDrawn="1"/>
          </p:nvSpPr>
          <p:spPr bwMode="auto">
            <a:xfrm>
              <a:off x="308" y="378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7" name="Line 109"/>
            <p:cNvSpPr>
              <a:spLocks noChangeAspect="1" noChangeShapeType="1"/>
            </p:cNvSpPr>
            <p:nvPr userDrawn="1"/>
          </p:nvSpPr>
          <p:spPr bwMode="auto">
            <a:xfrm>
              <a:off x="257" y="3785"/>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8" name="Line 110"/>
            <p:cNvSpPr>
              <a:spLocks noChangeAspect="1" noChangeShapeType="1"/>
            </p:cNvSpPr>
            <p:nvPr userDrawn="1"/>
          </p:nvSpPr>
          <p:spPr bwMode="auto">
            <a:xfrm flipH="1">
              <a:off x="262" y="380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09" name="Line 111"/>
            <p:cNvSpPr>
              <a:spLocks noChangeAspect="1" noChangeShapeType="1"/>
            </p:cNvSpPr>
            <p:nvPr userDrawn="1"/>
          </p:nvSpPr>
          <p:spPr bwMode="auto">
            <a:xfrm>
              <a:off x="257" y="381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0" name="Line 112"/>
            <p:cNvSpPr>
              <a:spLocks noChangeAspect="1" noChangeShapeType="1"/>
            </p:cNvSpPr>
            <p:nvPr userDrawn="1"/>
          </p:nvSpPr>
          <p:spPr bwMode="auto">
            <a:xfrm flipH="1">
              <a:off x="262" y="382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1" name="Line 113"/>
            <p:cNvSpPr>
              <a:spLocks noChangeAspect="1" noChangeShapeType="1"/>
            </p:cNvSpPr>
            <p:nvPr userDrawn="1"/>
          </p:nvSpPr>
          <p:spPr bwMode="auto">
            <a:xfrm>
              <a:off x="308" y="3839"/>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2" name="Line 114"/>
            <p:cNvSpPr>
              <a:spLocks noChangeAspect="1" noChangeShapeType="1"/>
            </p:cNvSpPr>
            <p:nvPr userDrawn="1"/>
          </p:nvSpPr>
          <p:spPr bwMode="auto">
            <a:xfrm flipH="1">
              <a:off x="318" y="3849"/>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3" name="Line 115"/>
            <p:cNvSpPr>
              <a:spLocks noChangeAspect="1" noChangeShapeType="1"/>
            </p:cNvSpPr>
            <p:nvPr userDrawn="1"/>
          </p:nvSpPr>
          <p:spPr bwMode="auto">
            <a:xfrm>
              <a:off x="313" y="386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4" name="Line 116"/>
            <p:cNvSpPr>
              <a:spLocks noChangeAspect="1" noChangeShapeType="1"/>
            </p:cNvSpPr>
            <p:nvPr userDrawn="1"/>
          </p:nvSpPr>
          <p:spPr bwMode="auto">
            <a:xfrm flipH="1">
              <a:off x="298" y="387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5" name="Line 117"/>
            <p:cNvSpPr>
              <a:spLocks noChangeAspect="1" noChangeShapeType="1"/>
            </p:cNvSpPr>
            <p:nvPr userDrawn="1"/>
          </p:nvSpPr>
          <p:spPr bwMode="auto">
            <a:xfrm>
              <a:off x="303" y="3888"/>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6" name="Line 118"/>
            <p:cNvSpPr>
              <a:spLocks noChangeAspect="1" noChangeShapeType="1"/>
            </p:cNvSpPr>
            <p:nvPr userDrawn="1"/>
          </p:nvSpPr>
          <p:spPr bwMode="auto">
            <a:xfrm flipH="1">
              <a:off x="333" y="3903"/>
              <a:ext cx="15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7" name="Line 119"/>
            <p:cNvSpPr>
              <a:spLocks noChangeAspect="1" noChangeShapeType="1"/>
            </p:cNvSpPr>
            <p:nvPr userDrawn="1"/>
          </p:nvSpPr>
          <p:spPr bwMode="auto">
            <a:xfrm>
              <a:off x="333" y="391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8" name="Line 120"/>
            <p:cNvSpPr>
              <a:spLocks noChangeAspect="1" noChangeShapeType="1"/>
            </p:cNvSpPr>
            <p:nvPr userDrawn="1"/>
          </p:nvSpPr>
          <p:spPr bwMode="auto">
            <a:xfrm flipH="1">
              <a:off x="333" y="392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19" name="Line 121"/>
            <p:cNvSpPr>
              <a:spLocks noChangeAspect="1" noChangeShapeType="1"/>
            </p:cNvSpPr>
            <p:nvPr userDrawn="1"/>
          </p:nvSpPr>
          <p:spPr bwMode="auto">
            <a:xfrm>
              <a:off x="333" y="3937"/>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0" name="Line 122"/>
            <p:cNvSpPr>
              <a:spLocks noChangeAspect="1" noChangeShapeType="1"/>
            </p:cNvSpPr>
            <p:nvPr userDrawn="1"/>
          </p:nvSpPr>
          <p:spPr bwMode="auto">
            <a:xfrm flipH="1">
              <a:off x="308" y="3952"/>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1" name="Line 123"/>
            <p:cNvSpPr>
              <a:spLocks noChangeAspect="1" noChangeShapeType="1"/>
            </p:cNvSpPr>
            <p:nvPr userDrawn="1"/>
          </p:nvSpPr>
          <p:spPr bwMode="auto">
            <a:xfrm>
              <a:off x="303" y="396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2" name="Line 124"/>
            <p:cNvSpPr>
              <a:spLocks noChangeAspect="1" noChangeShapeType="1"/>
            </p:cNvSpPr>
            <p:nvPr userDrawn="1"/>
          </p:nvSpPr>
          <p:spPr bwMode="auto">
            <a:xfrm flipH="1">
              <a:off x="303" y="397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3" name="Line 125"/>
            <p:cNvSpPr>
              <a:spLocks noChangeAspect="1" noChangeShapeType="1"/>
            </p:cNvSpPr>
            <p:nvPr userDrawn="1"/>
          </p:nvSpPr>
          <p:spPr bwMode="auto">
            <a:xfrm>
              <a:off x="323" y="398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4" name="Line 126"/>
            <p:cNvSpPr>
              <a:spLocks noChangeAspect="1" noChangeShapeType="1"/>
            </p:cNvSpPr>
            <p:nvPr userDrawn="1"/>
          </p:nvSpPr>
          <p:spPr bwMode="auto">
            <a:xfrm flipH="1">
              <a:off x="318" y="400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5" name="Line 127"/>
            <p:cNvSpPr>
              <a:spLocks noChangeAspect="1" noChangeShapeType="1"/>
            </p:cNvSpPr>
            <p:nvPr userDrawn="1"/>
          </p:nvSpPr>
          <p:spPr bwMode="auto">
            <a:xfrm>
              <a:off x="444" y="4015"/>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6" name="Line 128"/>
            <p:cNvSpPr>
              <a:spLocks noChangeAspect="1" noChangeShapeType="1"/>
            </p:cNvSpPr>
            <p:nvPr userDrawn="1"/>
          </p:nvSpPr>
          <p:spPr bwMode="auto">
            <a:xfrm>
              <a:off x="308" y="4015"/>
              <a:ext cx="13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7" name="Line 129"/>
            <p:cNvSpPr>
              <a:spLocks noChangeAspect="1" noChangeShapeType="1"/>
            </p:cNvSpPr>
            <p:nvPr userDrawn="1"/>
          </p:nvSpPr>
          <p:spPr bwMode="auto">
            <a:xfrm>
              <a:off x="272" y="4015"/>
              <a:ext cx="1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8" name="Line 130"/>
            <p:cNvSpPr>
              <a:spLocks noChangeAspect="1" noChangeShapeType="1"/>
            </p:cNvSpPr>
            <p:nvPr userDrawn="1"/>
          </p:nvSpPr>
          <p:spPr bwMode="auto">
            <a:xfrm flipH="1">
              <a:off x="262" y="4025"/>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29" name="Line 131"/>
            <p:cNvSpPr>
              <a:spLocks noChangeAspect="1" noChangeShapeType="1"/>
            </p:cNvSpPr>
            <p:nvPr userDrawn="1"/>
          </p:nvSpPr>
          <p:spPr bwMode="auto">
            <a:xfrm>
              <a:off x="262" y="404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0" name="Line 132"/>
            <p:cNvSpPr>
              <a:spLocks noChangeAspect="1" noChangeShapeType="1"/>
            </p:cNvSpPr>
            <p:nvPr userDrawn="1"/>
          </p:nvSpPr>
          <p:spPr bwMode="auto">
            <a:xfrm flipH="1">
              <a:off x="267" y="405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1" name="Line 133"/>
            <p:cNvSpPr>
              <a:spLocks noChangeAspect="1" noChangeShapeType="1"/>
            </p:cNvSpPr>
            <p:nvPr userDrawn="1"/>
          </p:nvSpPr>
          <p:spPr bwMode="auto">
            <a:xfrm>
              <a:off x="389" y="4064"/>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2" name="Line 134"/>
            <p:cNvSpPr>
              <a:spLocks noChangeAspect="1" noChangeShapeType="1"/>
            </p:cNvSpPr>
            <p:nvPr userDrawn="1"/>
          </p:nvSpPr>
          <p:spPr bwMode="auto">
            <a:xfrm>
              <a:off x="303" y="4064"/>
              <a:ext cx="5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3" name="Line 135"/>
            <p:cNvSpPr>
              <a:spLocks noChangeAspect="1" noChangeShapeType="1"/>
            </p:cNvSpPr>
            <p:nvPr userDrawn="1"/>
          </p:nvSpPr>
          <p:spPr bwMode="auto">
            <a:xfrm>
              <a:off x="257" y="4064"/>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4" name="Line 136"/>
            <p:cNvSpPr>
              <a:spLocks noChangeAspect="1" noChangeShapeType="1"/>
            </p:cNvSpPr>
            <p:nvPr userDrawn="1"/>
          </p:nvSpPr>
          <p:spPr bwMode="auto">
            <a:xfrm flipH="1">
              <a:off x="303" y="4079"/>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5" name="Line 137"/>
            <p:cNvSpPr>
              <a:spLocks noChangeAspect="1" noChangeShapeType="1"/>
            </p:cNvSpPr>
            <p:nvPr userDrawn="1"/>
          </p:nvSpPr>
          <p:spPr bwMode="auto">
            <a:xfrm>
              <a:off x="323" y="4089"/>
              <a:ext cx="2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136" name="Freeform 138"/>
            <p:cNvSpPr>
              <a:spLocks noChangeAspect="1" noEditPoints="1"/>
            </p:cNvSpPr>
            <p:nvPr userDrawn="1"/>
          </p:nvSpPr>
          <p:spPr bwMode="auto">
            <a:xfrm>
              <a:off x="0" y="3761"/>
              <a:ext cx="333" cy="328"/>
            </a:xfrm>
            <a:custGeom>
              <a:avLst/>
              <a:gdLst/>
              <a:ahLst/>
              <a:cxnLst>
                <a:cxn ang="0">
                  <a:pos x="177" y="0"/>
                </a:cxn>
                <a:cxn ang="0">
                  <a:pos x="187" y="29"/>
                </a:cxn>
                <a:cxn ang="0">
                  <a:pos x="232" y="9"/>
                </a:cxn>
                <a:cxn ang="0">
                  <a:pos x="242" y="14"/>
                </a:cxn>
                <a:cxn ang="0">
                  <a:pos x="257" y="24"/>
                </a:cxn>
                <a:cxn ang="0">
                  <a:pos x="252" y="58"/>
                </a:cxn>
                <a:cxn ang="0">
                  <a:pos x="303" y="63"/>
                </a:cxn>
                <a:cxn ang="0">
                  <a:pos x="318" y="88"/>
                </a:cxn>
                <a:cxn ang="0">
                  <a:pos x="298" y="112"/>
                </a:cxn>
                <a:cxn ang="0">
                  <a:pos x="303" y="137"/>
                </a:cxn>
                <a:cxn ang="0">
                  <a:pos x="333" y="151"/>
                </a:cxn>
                <a:cxn ang="0">
                  <a:pos x="333" y="181"/>
                </a:cxn>
                <a:cxn ang="0">
                  <a:pos x="298" y="210"/>
                </a:cxn>
                <a:cxn ang="0">
                  <a:pos x="318" y="240"/>
                </a:cxn>
                <a:cxn ang="0">
                  <a:pos x="303" y="259"/>
                </a:cxn>
                <a:cxn ang="0">
                  <a:pos x="262" y="269"/>
                </a:cxn>
                <a:cxn ang="0">
                  <a:pos x="262" y="298"/>
                </a:cxn>
                <a:cxn ang="0">
                  <a:pos x="242" y="308"/>
                </a:cxn>
                <a:cxn ang="0">
                  <a:pos x="217" y="293"/>
                </a:cxn>
                <a:cxn ang="0">
                  <a:pos x="182" y="328"/>
                </a:cxn>
                <a:cxn ang="0">
                  <a:pos x="146" y="328"/>
                </a:cxn>
                <a:cxn ang="0">
                  <a:pos x="136" y="298"/>
                </a:cxn>
                <a:cxn ang="0">
                  <a:pos x="91" y="313"/>
                </a:cxn>
                <a:cxn ang="0">
                  <a:pos x="71" y="298"/>
                </a:cxn>
                <a:cxn ang="0">
                  <a:pos x="71" y="269"/>
                </a:cxn>
                <a:cxn ang="0">
                  <a:pos x="30" y="259"/>
                </a:cxn>
                <a:cxn ang="0">
                  <a:pos x="15" y="240"/>
                </a:cxn>
                <a:cxn ang="0">
                  <a:pos x="35" y="210"/>
                </a:cxn>
                <a:cxn ang="0">
                  <a:pos x="25" y="186"/>
                </a:cxn>
                <a:cxn ang="0">
                  <a:pos x="0" y="176"/>
                </a:cxn>
                <a:cxn ang="0">
                  <a:pos x="0" y="142"/>
                </a:cxn>
                <a:cxn ang="0">
                  <a:pos x="30" y="117"/>
                </a:cxn>
                <a:cxn ang="0">
                  <a:pos x="15" y="93"/>
                </a:cxn>
                <a:cxn ang="0">
                  <a:pos x="30" y="63"/>
                </a:cxn>
                <a:cxn ang="0">
                  <a:pos x="76" y="58"/>
                </a:cxn>
                <a:cxn ang="0">
                  <a:pos x="71" y="29"/>
                </a:cxn>
                <a:cxn ang="0">
                  <a:pos x="101" y="14"/>
                </a:cxn>
                <a:cxn ang="0">
                  <a:pos x="141" y="29"/>
                </a:cxn>
                <a:cxn ang="0">
                  <a:pos x="156" y="0"/>
                </a:cxn>
                <a:cxn ang="0">
                  <a:pos x="177" y="93"/>
                </a:cxn>
                <a:cxn ang="0">
                  <a:pos x="167" y="93"/>
                </a:cxn>
                <a:cxn ang="0">
                  <a:pos x="106" y="93"/>
                </a:cxn>
                <a:cxn ang="0">
                  <a:pos x="91" y="132"/>
                </a:cxn>
                <a:cxn ang="0">
                  <a:pos x="66" y="142"/>
                </a:cxn>
                <a:cxn ang="0">
                  <a:pos x="50" y="181"/>
                </a:cxn>
                <a:cxn ang="0">
                  <a:pos x="61" y="200"/>
                </a:cxn>
                <a:cxn ang="0">
                  <a:pos x="71" y="235"/>
                </a:cxn>
                <a:cxn ang="0">
                  <a:pos x="81" y="240"/>
                </a:cxn>
                <a:cxn ang="0">
                  <a:pos x="131" y="210"/>
                </a:cxn>
                <a:cxn ang="0">
                  <a:pos x="141" y="215"/>
                </a:cxn>
                <a:cxn ang="0">
                  <a:pos x="172" y="200"/>
                </a:cxn>
                <a:cxn ang="0">
                  <a:pos x="187" y="225"/>
                </a:cxn>
                <a:cxn ang="0">
                  <a:pos x="207" y="244"/>
                </a:cxn>
                <a:cxn ang="0">
                  <a:pos x="227" y="249"/>
                </a:cxn>
                <a:cxn ang="0">
                  <a:pos x="252" y="210"/>
                </a:cxn>
                <a:cxn ang="0">
                  <a:pos x="232" y="191"/>
                </a:cxn>
                <a:cxn ang="0">
                  <a:pos x="257" y="147"/>
                </a:cxn>
                <a:cxn ang="0">
                  <a:pos x="267" y="137"/>
                </a:cxn>
                <a:cxn ang="0">
                  <a:pos x="272" y="93"/>
                </a:cxn>
                <a:cxn ang="0">
                  <a:pos x="232" y="98"/>
                </a:cxn>
                <a:cxn ang="0">
                  <a:pos x="197" y="93"/>
                </a:cxn>
              </a:cxnLst>
              <a:rect l="0" t="0" r="r" b="b"/>
              <a:pathLst>
                <a:path w="333" h="328">
                  <a:moveTo>
                    <a:pt x="156" y="0"/>
                  </a:moveTo>
                  <a:lnTo>
                    <a:pt x="177" y="0"/>
                  </a:lnTo>
                  <a:lnTo>
                    <a:pt x="187" y="0"/>
                  </a:lnTo>
                  <a:lnTo>
                    <a:pt x="187" y="29"/>
                  </a:lnTo>
                  <a:lnTo>
                    <a:pt x="212" y="34"/>
                  </a:lnTo>
                  <a:lnTo>
                    <a:pt x="232" y="9"/>
                  </a:lnTo>
                  <a:lnTo>
                    <a:pt x="237" y="14"/>
                  </a:lnTo>
                  <a:lnTo>
                    <a:pt x="242" y="14"/>
                  </a:lnTo>
                  <a:lnTo>
                    <a:pt x="252" y="24"/>
                  </a:lnTo>
                  <a:lnTo>
                    <a:pt x="257" y="24"/>
                  </a:lnTo>
                  <a:lnTo>
                    <a:pt x="267" y="29"/>
                  </a:lnTo>
                  <a:lnTo>
                    <a:pt x="252" y="58"/>
                  </a:lnTo>
                  <a:lnTo>
                    <a:pt x="272" y="73"/>
                  </a:lnTo>
                  <a:lnTo>
                    <a:pt x="303" y="63"/>
                  </a:lnTo>
                  <a:lnTo>
                    <a:pt x="308" y="73"/>
                  </a:lnTo>
                  <a:lnTo>
                    <a:pt x="318" y="88"/>
                  </a:lnTo>
                  <a:lnTo>
                    <a:pt x="323" y="98"/>
                  </a:lnTo>
                  <a:lnTo>
                    <a:pt x="298" y="112"/>
                  </a:lnTo>
                  <a:lnTo>
                    <a:pt x="298" y="117"/>
                  </a:lnTo>
                  <a:lnTo>
                    <a:pt x="303" y="137"/>
                  </a:lnTo>
                  <a:lnTo>
                    <a:pt x="333" y="142"/>
                  </a:lnTo>
                  <a:lnTo>
                    <a:pt x="333" y="151"/>
                  </a:lnTo>
                  <a:lnTo>
                    <a:pt x="333" y="171"/>
                  </a:lnTo>
                  <a:lnTo>
                    <a:pt x="333" y="181"/>
                  </a:lnTo>
                  <a:lnTo>
                    <a:pt x="308" y="186"/>
                  </a:lnTo>
                  <a:lnTo>
                    <a:pt x="298" y="210"/>
                  </a:lnTo>
                  <a:lnTo>
                    <a:pt x="323" y="230"/>
                  </a:lnTo>
                  <a:lnTo>
                    <a:pt x="318" y="240"/>
                  </a:lnTo>
                  <a:lnTo>
                    <a:pt x="308" y="254"/>
                  </a:lnTo>
                  <a:lnTo>
                    <a:pt x="303" y="259"/>
                  </a:lnTo>
                  <a:lnTo>
                    <a:pt x="278" y="249"/>
                  </a:lnTo>
                  <a:lnTo>
                    <a:pt x="262" y="269"/>
                  </a:lnTo>
                  <a:lnTo>
                    <a:pt x="272" y="293"/>
                  </a:lnTo>
                  <a:lnTo>
                    <a:pt x="262" y="298"/>
                  </a:lnTo>
                  <a:lnTo>
                    <a:pt x="247" y="308"/>
                  </a:lnTo>
                  <a:lnTo>
                    <a:pt x="242" y="308"/>
                  </a:lnTo>
                  <a:lnTo>
                    <a:pt x="237" y="313"/>
                  </a:lnTo>
                  <a:lnTo>
                    <a:pt x="217" y="293"/>
                  </a:lnTo>
                  <a:lnTo>
                    <a:pt x="187" y="303"/>
                  </a:lnTo>
                  <a:lnTo>
                    <a:pt x="182" y="328"/>
                  </a:lnTo>
                  <a:lnTo>
                    <a:pt x="172" y="328"/>
                  </a:lnTo>
                  <a:lnTo>
                    <a:pt x="146" y="328"/>
                  </a:lnTo>
                  <a:lnTo>
                    <a:pt x="136" y="328"/>
                  </a:lnTo>
                  <a:lnTo>
                    <a:pt x="136" y="298"/>
                  </a:lnTo>
                  <a:lnTo>
                    <a:pt x="111" y="293"/>
                  </a:lnTo>
                  <a:lnTo>
                    <a:pt x="91" y="313"/>
                  </a:lnTo>
                  <a:lnTo>
                    <a:pt x="86" y="308"/>
                  </a:lnTo>
                  <a:lnTo>
                    <a:pt x="71" y="298"/>
                  </a:lnTo>
                  <a:lnTo>
                    <a:pt x="61" y="289"/>
                  </a:lnTo>
                  <a:lnTo>
                    <a:pt x="71" y="269"/>
                  </a:lnTo>
                  <a:lnTo>
                    <a:pt x="56" y="249"/>
                  </a:lnTo>
                  <a:lnTo>
                    <a:pt x="30" y="259"/>
                  </a:lnTo>
                  <a:lnTo>
                    <a:pt x="25" y="254"/>
                  </a:lnTo>
                  <a:lnTo>
                    <a:pt x="15" y="240"/>
                  </a:lnTo>
                  <a:lnTo>
                    <a:pt x="10" y="230"/>
                  </a:lnTo>
                  <a:lnTo>
                    <a:pt x="35" y="210"/>
                  </a:lnTo>
                  <a:lnTo>
                    <a:pt x="25" y="195"/>
                  </a:lnTo>
                  <a:lnTo>
                    <a:pt x="25" y="186"/>
                  </a:lnTo>
                  <a:lnTo>
                    <a:pt x="0" y="186"/>
                  </a:lnTo>
                  <a:lnTo>
                    <a:pt x="0" y="176"/>
                  </a:lnTo>
                  <a:lnTo>
                    <a:pt x="0" y="156"/>
                  </a:lnTo>
                  <a:lnTo>
                    <a:pt x="0" y="142"/>
                  </a:lnTo>
                  <a:lnTo>
                    <a:pt x="25" y="142"/>
                  </a:lnTo>
                  <a:lnTo>
                    <a:pt x="30" y="117"/>
                  </a:lnTo>
                  <a:lnTo>
                    <a:pt x="10" y="98"/>
                  </a:lnTo>
                  <a:lnTo>
                    <a:pt x="15" y="93"/>
                  </a:lnTo>
                  <a:lnTo>
                    <a:pt x="25" y="73"/>
                  </a:lnTo>
                  <a:lnTo>
                    <a:pt x="30" y="63"/>
                  </a:lnTo>
                  <a:lnTo>
                    <a:pt x="56" y="78"/>
                  </a:lnTo>
                  <a:lnTo>
                    <a:pt x="76" y="58"/>
                  </a:lnTo>
                  <a:lnTo>
                    <a:pt x="66" y="29"/>
                  </a:lnTo>
                  <a:lnTo>
                    <a:pt x="71" y="29"/>
                  </a:lnTo>
                  <a:lnTo>
                    <a:pt x="91" y="19"/>
                  </a:lnTo>
                  <a:lnTo>
                    <a:pt x="101" y="14"/>
                  </a:lnTo>
                  <a:lnTo>
                    <a:pt x="116" y="34"/>
                  </a:lnTo>
                  <a:lnTo>
                    <a:pt x="141" y="29"/>
                  </a:lnTo>
                  <a:lnTo>
                    <a:pt x="146" y="0"/>
                  </a:lnTo>
                  <a:lnTo>
                    <a:pt x="156" y="0"/>
                  </a:lnTo>
                  <a:close/>
                  <a:moveTo>
                    <a:pt x="192" y="93"/>
                  </a:moveTo>
                  <a:lnTo>
                    <a:pt x="177" y="93"/>
                  </a:lnTo>
                  <a:lnTo>
                    <a:pt x="172" y="93"/>
                  </a:lnTo>
                  <a:lnTo>
                    <a:pt x="167" y="93"/>
                  </a:lnTo>
                  <a:lnTo>
                    <a:pt x="151" y="93"/>
                  </a:lnTo>
                  <a:lnTo>
                    <a:pt x="106" y="93"/>
                  </a:lnTo>
                  <a:lnTo>
                    <a:pt x="101" y="132"/>
                  </a:lnTo>
                  <a:lnTo>
                    <a:pt x="91" y="132"/>
                  </a:lnTo>
                  <a:lnTo>
                    <a:pt x="66" y="132"/>
                  </a:lnTo>
                  <a:lnTo>
                    <a:pt x="66" y="142"/>
                  </a:lnTo>
                  <a:lnTo>
                    <a:pt x="50" y="137"/>
                  </a:lnTo>
                  <a:lnTo>
                    <a:pt x="50" y="181"/>
                  </a:lnTo>
                  <a:lnTo>
                    <a:pt x="61" y="181"/>
                  </a:lnTo>
                  <a:lnTo>
                    <a:pt x="61" y="200"/>
                  </a:lnTo>
                  <a:lnTo>
                    <a:pt x="50" y="205"/>
                  </a:lnTo>
                  <a:lnTo>
                    <a:pt x="71" y="235"/>
                  </a:lnTo>
                  <a:lnTo>
                    <a:pt x="81" y="230"/>
                  </a:lnTo>
                  <a:lnTo>
                    <a:pt x="81" y="240"/>
                  </a:lnTo>
                  <a:lnTo>
                    <a:pt x="106" y="220"/>
                  </a:lnTo>
                  <a:lnTo>
                    <a:pt x="131" y="210"/>
                  </a:lnTo>
                  <a:lnTo>
                    <a:pt x="136" y="215"/>
                  </a:lnTo>
                  <a:lnTo>
                    <a:pt x="141" y="215"/>
                  </a:lnTo>
                  <a:lnTo>
                    <a:pt x="167" y="205"/>
                  </a:lnTo>
                  <a:lnTo>
                    <a:pt x="172" y="200"/>
                  </a:lnTo>
                  <a:lnTo>
                    <a:pt x="187" y="220"/>
                  </a:lnTo>
                  <a:lnTo>
                    <a:pt x="187" y="225"/>
                  </a:lnTo>
                  <a:lnTo>
                    <a:pt x="192" y="220"/>
                  </a:lnTo>
                  <a:lnTo>
                    <a:pt x="207" y="244"/>
                  </a:lnTo>
                  <a:lnTo>
                    <a:pt x="217" y="244"/>
                  </a:lnTo>
                  <a:lnTo>
                    <a:pt x="227" y="249"/>
                  </a:lnTo>
                  <a:lnTo>
                    <a:pt x="262" y="225"/>
                  </a:lnTo>
                  <a:lnTo>
                    <a:pt x="252" y="210"/>
                  </a:lnTo>
                  <a:lnTo>
                    <a:pt x="232" y="195"/>
                  </a:lnTo>
                  <a:lnTo>
                    <a:pt x="232" y="191"/>
                  </a:lnTo>
                  <a:lnTo>
                    <a:pt x="257" y="191"/>
                  </a:lnTo>
                  <a:lnTo>
                    <a:pt x="257" y="147"/>
                  </a:lnTo>
                  <a:lnTo>
                    <a:pt x="267" y="147"/>
                  </a:lnTo>
                  <a:lnTo>
                    <a:pt x="267" y="137"/>
                  </a:lnTo>
                  <a:lnTo>
                    <a:pt x="272" y="132"/>
                  </a:lnTo>
                  <a:lnTo>
                    <a:pt x="272" y="93"/>
                  </a:lnTo>
                  <a:lnTo>
                    <a:pt x="242" y="98"/>
                  </a:lnTo>
                  <a:lnTo>
                    <a:pt x="232" y="98"/>
                  </a:lnTo>
                  <a:lnTo>
                    <a:pt x="232" y="93"/>
                  </a:lnTo>
                  <a:lnTo>
                    <a:pt x="197" y="93"/>
                  </a:lnTo>
                  <a:lnTo>
                    <a:pt x="192" y="93"/>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grpSp>
    </p:spTree>
    <p:extLst>
      <p:ext uri="{BB962C8B-B14F-4D97-AF65-F5344CB8AC3E}">
        <p14:creationId xmlns:p14="http://schemas.microsoft.com/office/powerpoint/2010/main" val="159971914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31830" y="1665293"/>
            <a:ext cx="8261350" cy="21263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38400" r="69603" b="35239"/>
          <a:stretch/>
        </p:blipFill>
        <p:spPr>
          <a:xfrm>
            <a:off x="396887" y="347195"/>
            <a:ext cx="381798" cy="441468"/>
          </a:xfrm>
          <a:prstGeom prst="rect">
            <a:avLst/>
          </a:prstGeom>
          <a:solidFill>
            <a:schemeClr val="bg1"/>
          </a:solidFill>
        </p:spPr>
      </p:pic>
      <p:sp>
        <p:nvSpPr>
          <p:cNvPr id="6" name="TextBox 5"/>
          <p:cNvSpPr txBox="1"/>
          <p:nvPr userDrawn="1"/>
        </p:nvSpPr>
        <p:spPr>
          <a:xfrm>
            <a:off x="779563" y="402380"/>
            <a:ext cx="4050506" cy="331100"/>
          </a:xfrm>
          <a:prstGeom prst="rect">
            <a:avLst/>
          </a:prstGeom>
          <a:solidFill>
            <a:srgbClr val="061F5C"/>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8588" tIns="26789" rIns="26789" bIns="26789" numCol="1" spcCol="38100" rtlCol="0" anchor="ctr">
            <a:spAutoFit/>
          </a:bodyPr>
          <a:lstStyle/>
          <a:p>
            <a:pPr defTabSz="328605" eaLnBrk="0" latinLnBrk="1" hangingPunct="0"/>
            <a:endParaRPr lang="en-US" sz="1800" b="1" dirty="0">
              <a:solidFill>
                <a:srgbClr val="FFFFFF"/>
              </a:solidFill>
              <a:latin typeface="Calibri" panose="020F0502020204030204" pitchFamily="34" charset="0"/>
              <a:sym typeface="Helvetica Light"/>
            </a:endParaRPr>
          </a:p>
        </p:txBody>
      </p:sp>
    </p:spTree>
    <p:extLst>
      <p:ext uri="{BB962C8B-B14F-4D97-AF65-F5344CB8AC3E}">
        <p14:creationId xmlns:p14="http://schemas.microsoft.com/office/powerpoint/2010/main" val="3328727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5" name="Slide Number Placeholder 4"/>
          <p:cNvSpPr>
            <a:spLocks noGrp="1"/>
          </p:cNvSpPr>
          <p:nvPr>
            <p:ph type="sldNum" sz="quarter" idx="12"/>
          </p:nvPr>
        </p:nvSpPr>
        <p:spPr>
          <a:xfrm>
            <a:off x="6553200" y="6231467"/>
            <a:ext cx="1905000" cy="457200"/>
          </a:xfrm>
        </p:spPr>
        <p:txBody>
          <a:bodyPr/>
          <a:lstStyle>
            <a:lvl1pPr>
              <a:defRPr/>
            </a:lvl1pPr>
          </a:lstStyle>
          <a:p>
            <a:fld id="{994BFE1A-D75C-4E90-8E69-C85B44E4A72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7659541"/>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fld id="{067C25AC-BE47-4791-B1EF-709E9FD1B210}" type="datetime1">
              <a:rPr lang="en-US" sz="2400" smtClean="0">
                <a:solidFill>
                  <a:srgbClr val="000000"/>
                </a:solidFill>
              </a:rPr>
              <a:t>10/26/2016</a:t>
            </a:fld>
            <a:endParaRPr lang="en-US" sz="2400"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B0F5B5-0302-4A4E-9A9B-7E193D0875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3207026"/>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fld id="{45CACE60-ADE3-45FF-AE63-BBA5A8F90603}" type="datetime1">
              <a:rPr lang="en-US" sz="2400" smtClean="0">
                <a:solidFill>
                  <a:srgbClr val="000000"/>
                </a:solidFill>
              </a:rPr>
              <a:t>10/26/2016</a:t>
            </a:fld>
            <a:endParaRPr lang="en-US" sz="2400"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8F163C-E837-48A4-B052-C674918DB50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0078031"/>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fld id="{1CB8A7B5-2A88-4CF2-9BC6-A701EE40FFED}" type="datetime1">
              <a:rPr lang="en-US" sz="2400" smtClean="0">
                <a:solidFill>
                  <a:srgbClr val="000000"/>
                </a:solidFill>
              </a:rPr>
              <a:t>10/26/2016</a:t>
            </a:fld>
            <a:endParaRPr lang="en-US" sz="2400"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4A02BF-5F08-4B72-BD39-DEC52982CB4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3257186"/>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fld id="{3F2A50CD-2F45-4283-87F8-99044CFFDE21}" type="datetime1">
              <a:rPr lang="en-US" sz="2400" smtClean="0">
                <a:solidFill>
                  <a:srgbClr val="000000"/>
                </a:solidFill>
              </a:rPr>
              <a:t>10/26/2016</a:t>
            </a:fld>
            <a:endParaRPr lang="en-US" sz="2400"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86B739-0745-4707-AF90-C5F44268384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50093441"/>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fld id="{80278F4F-C093-437E-9D34-8AC45F77A23D}" type="datetime1">
              <a:rPr lang="en-US" sz="2400" smtClean="0">
                <a:solidFill>
                  <a:srgbClr val="000000"/>
                </a:solidFill>
              </a:rPr>
              <a:t>10/26/2016</a:t>
            </a:fld>
            <a:endParaRPr lang="en-US" sz="2400"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Revised:  October 16, 2012</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651EDE-5ADE-4EBD-90E8-4054BFB364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4249514"/>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7042" name="Group 2050"/>
          <p:cNvGrpSpPr>
            <a:grpSpLocks/>
          </p:cNvGrpSpPr>
          <p:nvPr/>
        </p:nvGrpSpPr>
        <p:grpSpPr bwMode="auto">
          <a:xfrm>
            <a:off x="0" y="0"/>
            <a:ext cx="9144000" cy="6858000"/>
            <a:chOff x="0" y="0"/>
            <a:chExt cx="5760" cy="4320"/>
          </a:xfrm>
        </p:grpSpPr>
        <p:grpSp>
          <p:nvGrpSpPr>
            <p:cNvPr id="87043" name="Group 2051"/>
            <p:cNvGrpSpPr>
              <a:grpSpLocks/>
            </p:cNvGrpSpPr>
            <p:nvPr/>
          </p:nvGrpSpPr>
          <p:grpSpPr bwMode="auto">
            <a:xfrm>
              <a:off x="0" y="0"/>
              <a:ext cx="5760" cy="4320"/>
              <a:chOff x="0" y="0"/>
              <a:chExt cx="5760" cy="4320"/>
            </a:xfrm>
          </p:grpSpPr>
          <p:sp>
            <p:nvSpPr>
              <p:cNvPr id="87044" name="Rectangle 2052"/>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pPr>
                <a:endParaRPr lang="en-US" sz="2400" b="1">
                  <a:solidFill>
                    <a:srgbClr val="40458C"/>
                  </a:solidFill>
                </a:endParaRPr>
              </a:p>
            </p:txBody>
          </p:sp>
          <p:grpSp>
            <p:nvGrpSpPr>
              <p:cNvPr id="87045" name="Group 2053"/>
              <p:cNvGrpSpPr>
                <a:grpSpLocks/>
              </p:cNvGrpSpPr>
              <p:nvPr userDrawn="1"/>
            </p:nvGrpSpPr>
            <p:grpSpPr bwMode="auto">
              <a:xfrm>
                <a:off x="0" y="0"/>
                <a:ext cx="5760" cy="4320"/>
                <a:chOff x="0" y="0"/>
                <a:chExt cx="5760" cy="4320"/>
              </a:xfrm>
            </p:grpSpPr>
            <p:sp>
              <p:nvSpPr>
                <p:cNvPr id="87046" name="Line 205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47" name="Line 205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48" name="Line 205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49" name="Line 205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0" name="Line 205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1" name="Line 205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2" name="Line 206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3" name="Line 206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4" name="Line 206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5" name="Line 206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6" name="Line 206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7" name="Line 206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8" name="Line 206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59" name="Line 206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0" name="Line 206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1" name="Line 206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2" name="Line 207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3" name="Line 207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4" name="Line 207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5" name="Line 207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6" name="Line 207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7" name="Line 207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8" name="Line 2076"/>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69" name="Line 2077"/>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0" name="Line 2078"/>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1" name="Line 2079"/>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2" name="Line 2080"/>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3" name="Line 2081"/>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4" name="Line 2082"/>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5" name="Line 2083"/>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6" name="Line 2084"/>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7" name="Line 2085"/>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8" name="Line 2086"/>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79" name="Line 2087"/>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0" name="Line 2088"/>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1" name="Line 2089"/>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2" name="Line 2090"/>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3" name="Line 2091"/>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4" name="Line 2092"/>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5" name="Line 2093"/>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6" name="Line 2094"/>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7" name="Line 2095"/>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8" name="Line 2096"/>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89" name="Line 2097"/>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0" name="Line 2098"/>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1" name="Line 2099"/>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2" name="Line 2100"/>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3" name="Line 2101"/>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4" name="Line 2102"/>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5" name="Line 2103"/>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096" name="Line 2104"/>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sp>
            <p:nvSpPr>
              <p:cNvPr id="87097" name="Line 2105"/>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grpSp>
          <p:nvGrpSpPr>
            <p:cNvPr id="87098" name="Group 2106"/>
            <p:cNvGrpSpPr>
              <a:grpSpLocks/>
            </p:cNvGrpSpPr>
            <p:nvPr userDrawn="1"/>
          </p:nvGrpSpPr>
          <p:grpSpPr bwMode="auto">
            <a:xfrm>
              <a:off x="3" y="559"/>
              <a:ext cx="4192" cy="1796"/>
              <a:chOff x="3" y="559"/>
              <a:chExt cx="4192" cy="1796"/>
            </a:xfrm>
          </p:grpSpPr>
          <p:sp>
            <p:nvSpPr>
              <p:cNvPr id="87099" name="Line 2107"/>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100" name="Line 2108"/>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101" name="Line 2109"/>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102" name="Arc 2110"/>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grpSp>
          <p:nvGrpSpPr>
            <p:cNvPr id="87103" name="Group 2111"/>
            <p:cNvGrpSpPr>
              <a:grpSpLocks/>
            </p:cNvGrpSpPr>
            <p:nvPr userDrawn="1"/>
          </p:nvGrpSpPr>
          <p:grpSpPr bwMode="auto">
            <a:xfrm>
              <a:off x="1480" y="1952"/>
              <a:ext cx="3808" cy="1812"/>
              <a:chOff x="1480" y="1952"/>
              <a:chExt cx="3808" cy="1812"/>
            </a:xfrm>
          </p:grpSpPr>
          <p:sp>
            <p:nvSpPr>
              <p:cNvPr id="87104" name="Line 2112"/>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105" name="Line 2113"/>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7106" name="Arc 2114"/>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grpSp>
      <p:sp>
        <p:nvSpPr>
          <p:cNvPr id="87107" name="Rectangle 2115"/>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87108" name="Rectangle 2116"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87109" name="Rectangle 2117"/>
          <p:cNvSpPr>
            <a:spLocks noGrp="1" noChangeArrowheads="1"/>
          </p:cNvSpPr>
          <p:nvPr>
            <p:ph type="dt" sz="quarter" idx="2"/>
          </p:nvPr>
        </p:nvSpPr>
        <p:spPr/>
        <p:txBody>
          <a:bodyPr/>
          <a:lstStyle>
            <a:lvl1pPr>
              <a:defRPr/>
            </a:lvl1pPr>
          </a:lstStyle>
          <a:p>
            <a:fld id="{2B83B7B1-B8BC-4D16-A6DE-97ADCDF168CB}" type="datetime1">
              <a:rPr lang="en-US" smtClean="0">
                <a:solidFill>
                  <a:srgbClr val="40458C"/>
                </a:solidFill>
              </a:rPr>
              <a:t>10/26/2016</a:t>
            </a:fld>
            <a:endParaRPr lang="en-US">
              <a:solidFill>
                <a:srgbClr val="40458C"/>
              </a:solidFill>
            </a:endParaRPr>
          </a:p>
        </p:txBody>
      </p:sp>
      <p:sp>
        <p:nvSpPr>
          <p:cNvPr id="87110" name="Rectangle 2118"/>
          <p:cNvSpPr>
            <a:spLocks noGrp="1" noChangeArrowheads="1"/>
          </p:cNvSpPr>
          <p:nvPr>
            <p:ph type="ftr" sz="quarter" idx="3"/>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87111" name="Rectangle 2119"/>
          <p:cNvSpPr>
            <a:spLocks noGrp="1" noChangeArrowheads="1"/>
          </p:cNvSpPr>
          <p:nvPr>
            <p:ph type="sldNum" sz="quarter" idx="4"/>
          </p:nvPr>
        </p:nvSpPr>
        <p:spPr/>
        <p:txBody>
          <a:bodyPr/>
          <a:lstStyle>
            <a:lvl1pPr>
              <a:defRPr/>
            </a:lvl1pPr>
          </a:lstStyle>
          <a:p>
            <a:fld id="{517F356A-AC4A-46CA-9FEE-7BC628611732}"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936650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95091B-DE03-48C1-BADE-5CA5D13B3A94}" type="datetime1">
              <a:rPr lang="en-US" smtClean="0">
                <a:solidFill>
                  <a:srgbClr val="40458C"/>
                </a:solidFill>
              </a:rPr>
              <a:t>10/26/2016</a:t>
            </a:fld>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1F52E56B-D27C-471B-86FE-0CCB2670D8AB}"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840071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8DF867-E1C4-4EED-AAF2-CEF03EBC489D}" type="datetime1">
              <a:rPr lang="en-US" smtClean="0">
                <a:solidFill>
                  <a:srgbClr val="40458C"/>
                </a:solidFill>
              </a:rPr>
              <a:t>10/26/2016</a:t>
            </a:fld>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D8112782-8CFD-4DE2-A5D2-6CDA985E302F}"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1535512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72ED1B6-5145-4020-AC5F-18DF1BBE0092}" type="datetime1">
              <a:rPr lang="en-US" smtClean="0">
                <a:solidFill>
                  <a:srgbClr val="40458C"/>
                </a:solidFill>
              </a:rPr>
              <a:t>10/26/2016</a:t>
            </a:fld>
            <a:endParaRPr lang="en-US">
              <a:solidFill>
                <a:srgbClr val="40458C"/>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7" name="Slide Number Placeholder 6"/>
          <p:cNvSpPr>
            <a:spLocks noGrp="1"/>
          </p:cNvSpPr>
          <p:nvPr>
            <p:ph type="sldNum" sz="quarter" idx="12"/>
          </p:nvPr>
        </p:nvSpPr>
        <p:spPr/>
        <p:txBody>
          <a:bodyPr/>
          <a:lstStyle>
            <a:lvl1pPr>
              <a:defRPr/>
            </a:lvl1pPr>
          </a:lstStyle>
          <a:p>
            <a:fld id="{1EE44F8F-17CF-475E-81AF-7B4732F6D7DE}"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274440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996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593335-919F-4F07-8205-16101C1CDB47}" type="datetime1">
              <a:rPr lang="en-US" smtClean="0">
                <a:solidFill>
                  <a:srgbClr val="40458C"/>
                </a:solidFill>
              </a:rPr>
              <a:t>10/26/2016</a:t>
            </a:fld>
            <a:endParaRPr lang="en-US">
              <a:solidFill>
                <a:srgbClr val="40458C"/>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9" name="Slide Number Placeholder 8"/>
          <p:cNvSpPr>
            <a:spLocks noGrp="1"/>
          </p:cNvSpPr>
          <p:nvPr>
            <p:ph type="sldNum" sz="quarter" idx="12"/>
          </p:nvPr>
        </p:nvSpPr>
        <p:spPr/>
        <p:txBody>
          <a:bodyPr/>
          <a:lstStyle>
            <a:lvl1pPr>
              <a:defRPr/>
            </a:lvl1pPr>
          </a:lstStyle>
          <a:p>
            <a:fld id="{370F628D-1C06-4211-9746-12A850BACC22}"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3934327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1FFE499-2CCE-4730-BF96-C9C11E57BB23}" type="datetime1">
              <a:rPr lang="en-US" smtClean="0">
                <a:solidFill>
                  <a:srgbClr val="40458C"/>
                </a:solidFill>
              </a:rPr>
              <a:t>10/26/2016</a:t>
            </a:fld>
            <a:endParaRPr lang="en-US">
              <a:solidFill>
                <a:srgbClr val="40458C"/>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5" name="Slide Number Placeholder 4"/>
          <p:cNvSpPr>
            <a:spLocks noGrp="1"/>
          </p:cNvSpPr>
          <p:nvPr>
            <p:ph type="sldNum" sz="quarter" idx="12"/>
          </p:nvPr>
        </p:nvSpPr>
        <p:spPr/>
        <p:txBody>
          <a:bodyPr/>
          <a:lstStyle>
            <a:lvl1pPr>
              <a:defRPr/>
            </a:lvl1pPr>
          </a:lstStyle>
          <a:p>
            <a:fld id="{4DDE8FC5-0DD5-4A26-ABB0-7BA3867F39FB}"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490339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DD40CE-18D5-4A40-BD07-FC3FD5EA6ED0}" type="datetime1">
              <a:rPr lang="en-US" smtClean="0">
                <a:solidFill>
                  <a:srgbClr val="40458C"/>
                </a:solidFill>
              </a:rPr>
              <a:t>10/26/2016</a:t>
            </a:fld>
            <a:endParaRPr lang="en-US">
              <a:solidFill>
                <a:srgbClr val="40458C"/>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4" name="Slide Number Placeholder 3"/>
          <p:cNvSpPr>
            <a:spLocks noGrp="1"/>
          </p:cNvSpPr>
          <p:nvPr>
            <p:ph type="sldNum" sz="quarter" idx="12"/>
          </p:nvPr>
        </p:nvSpPr>
        <p:spPr/>
        <p:txBody>
          <a:bodyPr/>
          <a:lstStyle>
            <a:lvl1pPr>
              <a:defRPr/>
            </a:lvl1pPr>
          </a:lstStyle>
          <a:p>
            <a:fld id="{1FCE4A39-3A60-41B8-9341-993DCDB74C1D}"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3765159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CA5CA3E-0113-4EAD-A554-6E22837F7D94}" type="datetime1">
              <a:rPr lang="en-US" smtClean="0">
                <a:solidFill>
                  <a:srgbClr val="40458C"/>
                </a:solidFill>
              </a:rPr>
              <a:t>10/26/2016</a:t>
            </a:fld>
            <a:endParaRPr lang="en-US">
              <a:solidFill>
                <a:srgbClr val="40458C"/>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7" name="Slide Number Placeholder 6"/>
          <p:cNvSpPr>
            <a:spLocks noGrp="1"/>
          </p:cNvSpPr>
          <p:nvPr>
            <p:ph type="sldNum" sz="quarter" idx="12"/>
          </p:nvPr>
        </p:nvSpPr>
        <p:spPr/>
        <p:txBody>
          <a:bodyPr/>
          <a:lstStyle>
            <a:lvl1pPr>
              <a:defRPr/>
            </a:lvl1pPr>
          </a:lstStyle>
          <a:p>
            <a:fld id="{8AB76367-D657-44E7-88F3-8014116D21F9}"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66467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2BC5E08-1393-489E-B2CA-19ECCCBC5032}" type="datetime1">
              <a:rPr lang="en-US" smtClean="0">
                <a:solidFill>
                  <a:srgbClr val="40458C"/>
                </a:solidFill>
              </a:rPr>
              <a:t>10/26/2016</a:t>
            </a:fld>
            <a:endParaRPr lang="en-US">
              <a:solidFill>
                <a:srgbClr val="40458C"/>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7" name="Slide Number Placeholder 6"/>
          <p:cNvSpPr>
            <a:spLocks noGrp="1"/>
          </p:cNvSpPr>
          <p:nvPr>
            <p:ph type="sldNum" sz="quarter" idx="12"/>
          </p:nvPr>
        </p:nvSpPr>
        <p:spPr/>
        <p:txBody>
          <a:bodyPr/>
          <a:lstStyle>
            <a:lvl1pPr>
              <a:defRPr/>
            </a:lvl1pPr>
          </a:lstStyle>
          <a:p>
            <a:fld id="{8836586F-D192-4A62-BD55-94F6638A52C0}"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765262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56E7A7-8FC9-4310-8340-FFB53AAA6F49}" type="datetime1">
              <a:rPr lang="en-US" smtClean="0">
                <a:solidFill>
                  <a:srgbClr val="40458C"/>
                </a:solidFill>
              </a:rPr>
              <a:t>10/26/2016</a:t>
            </a:fld>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AE4DE06A-64CB-43BE-AEFF-D1124DAC0F1E}"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3546135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5EF178-BD0E-42E3-A4B3-F0FF96803ACB}" type="datetime1">
              <a:rPr lang="en-US" smtClean="0">
                <a:solidFill>
                  <a:srgbClr val="40458C"/>
                </a:solidFill>
              </a:rPr>
              <a:t>10/26/2016</a:t>
            </a:fld>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40458C"/>
                </a:solidFill>
              </a:rPr>
              <a:t>Revised:  October 16, 2012</a:t>
            </a:r>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4EA4F41F-19EB-4072-B772-E8814E07348A}"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val="3090188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EC45AB1-7139-4EB4-B204-A2CABAD014D5}" type="datetime1">
              <a:rPr lang="en-US" smtClean="0"/>
              <a:t>10/26/2016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Revised:  October 16, 2012</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908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09179C-CEDF-4FA7-9A3D-287CBAE7D2D0}" type="datetime1">
              <a:rPr lang="en-US" smtClean="0">
                <a:solidFill>
                  <a:srgbClr val="A6B727"/>
                </a:solidFill>
              </a:rPr>
              <a:t>10/26/2016</a:t>
            </a:fld>
            <a:endParaRPr lang="en-US" dirty="0">
              <a:solidFill>
                <a:srgbClr val="A6B727"/>
              </a:solidFill>
            </a:endParaRPr>
          </a:p>
        </p:txBody>
      </p:sp>
      <p:sp>
        <p:nvSpPr>
          <p:cNvPr id="5" name="Footer Placeholder 4"/>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800210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F526F-95E3-4C1A-A960-FAFCB8BE043B}" type="datetime1">
              <a:rPr lang="en-US" smtClean="0">
                <a:solidFill>
                  <a:srgbClr val="A6B727"/>
                </a:solidFill>
              </a:rPr>
              <a:t>10/26/2016</a:t>
            </a:fld>
            <a:endParaRPr lang="en-US" dirty="0">
              <a:solidFill>
                <a:srgbClr val="A6B727"/>
              </a:solidFill>
            </a:endParaRPr>
          </a:p>
        </p:txBody>
      </p:sp>
      <p:sp>
        <p:nvSpPr>
          <p:cNvPr id="5" name="Footer Placeholder 4"/>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89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4204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064AA1-8A8A-49B4-9A5D-8A07371EC5AF}" type="datetime1">
              <a:rPr lang="en-US" smtClean="0">
                <a:solidFill>
                  <a:srgbClr val="A6B727"/>
                </a:solidFill>
              </a:rPr>
              <a:t>10/26/2016</a:t>
            </a:fld>
            <a:endParaRPr lang="en-US" dirty="0">
              <a:solidFill>
                <a:srgbClr val="A6B727"/>
              </a:solidFill>
            </a:endParaRPr>
          </a:p>
        </p:txBody>
      </p:sp>
      <p:sp>
        <p:nvSpPr>
          <p:cNvPr id="6" name="Footer Placeholder 5"/>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087202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BDF9E5-9BB5-487F-BE1E-8A3A67AD41EE}" type="datetime1">
              <a:rPr lang="en-US" smtClean="0">
                <a:solidFill>
                  <a:srgbClr val="A6B727"/>
                </a:solidFill>
              </a:rPr>
              <a:t>10/26/2016</a:t>
            </a:fld>
            <a:endParaRPr lang="en-US" dirty="0">
              <a:solidFill>
                <a:srgbClr val="A6B727"/>
              </a:solidFill>
            </a:endParaRPr>
          </a:p>
        </p:txBody>
      </p:sp>
      <p:sp>
        <p:nvSpPr>
          <p:cNvPr id="8" name="Footer Placeholder 7"/>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21254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DC0AFD-7977-4928-A779-E140F1AEDA59}" type="datetime1">
              <a:rPr lang="en-US" smtClean="0">
                <a:solidFill>
                  <a:srgbClr val="A6B727"/>
                </a:solidFill>
              </a:rPr>
              <a:t>10/26/2016</a:t>
            </a:fld>
            <a:endParaRPr lang="en-US" dirty="0">
              <a:solidFill>
                <a:srgbClr val="A6B727"/>
              </a:solidFill>
            </a:endParaRPr>
          </a:p>
        </p:txBody>
      </p:sp>
      <p:sp>
        <p:nvSpPr>
          <p:cNvPr id="4" name="Footer Placeholder 3"/>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984581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94385-BAAB-40BF-8879-EBC5AFAC1622}" type="datetime1">
              <a:rPr lang="en-US" smtClean="0">
                <a:solidFill>
                  <a:srgbClr val="A6B727"/>
                </a:solidFill>
              </a:rPr>
              <a:t>10/26/2016</a:t>
            </a:fld>
            <a:endParaRPr lang="en-US" dirty="0">
              <a:solidFill>
                <a:srgbClr val="A6B727"/>
              </a:solidFill>
            </a:endParaRPr>
          </a:p>
        </p:txBody>
      </p:sp>
      <p:sp>
        <p:nvSpPr>
          <p:cNvPr id="3" name="Footer Placeholder 2"/>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330208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177BE-65E2-4E3D-A163-9A7C1322197A}" type="datetime1">
              <a:rPr lang="en-US" smtClean="0">
                <a:solidFill>
                  <a:srgbClr val="A6B727"/>
                </a:solidFill>
              </a:rPr>
              <a:t>10/26/2016</a:t>
            </a:fld>
            <a:endParaRPr lang="en-US" dirty="0">
              <a:solidFill>
                <a:srgbClr val="A6B727"/>
              </a:solidFill>
            </a:endParaRPr>
          </a:p>
        </p:txBody>
      </p:sp>
      <p:sp>
        <p:nvSpPr>
          <p:cNvPr id="6" name="Footer Placeholder 5"/>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041360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EAFF-9B82-418F-9C6C-749C978F9ED7}" type="datetime1">
              <a:rPr lang="en-US" smtClean="0">
                <a:solidFill>
                  <a:srgbClr val="A6B727"/>
                </a:solidFill>
              </a:rPr>
              <a:t>10/26/2016</a:t>
            </a:fld>
            <a:endParaRPr lang="en-US" dirty="0">
              <a:solidFill>
                <a:srgbClr val="A6B727"/>
              </a:solidFill>
            </a:endParaRPr>
          </a:p>
        </p:txBody>
      </p:sp>
      <p:sp>
        <p:nvSpPr>
          <p:cNvPr id="6" name="Footer Placeholder 5"/>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25549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3ED55F-343A-463D-843F-2122706E72AE}" type="datetime1">
              <a:rPr lang="en-US" smtClean="0">
                <a:solidFill>
                  <a:srgbClr val="A6B727"/>
                </a:solidFill>
              </a:rPr>
              <a:t>10/26/2016</a:t>
            </a:fld>
            <a:endParaRPr lang="en-US" dirty="0">
              <a:solidFill>
                <a:srgbClr val="A6B727"/>
              </a:solidFill>
            </a:endParaRPr>
          </a:p>
        </p:txBody>
      </p:sp>
      <p:sp>
        <p:nvSpPr>
          <p:cNvPr id="5" name="Footer Placeholder 4"/>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52702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7312B-64BB-4AD0-8A90-509F9581522E}" type="datetime1">
              <a:rPr lang="en-US" smtClean="0">
                <a:solidFill>
                  <a:srgbClr val="A6B727"/>
                </a:solidFill>
              </a:rPr>
              <a:t>10/26/2016</a:t>
            </a:fld>
            <a:endParaRPr lang="en-US" dirty="0">
              <a:solidFill>
                <a:srgbClr val="A6B727"/>
              </a:solidFill>
            </a:endParaRPr>
          </a:p>
        </p:txBody>
      </p:sp>
      <p:sp>
        <p:nvSpPr>
          <p:cNvPr id="5" name="Footer Placeholder 4"/>
          <p:cNvSpPr>
            <a:spLocks noGrp="1"/>
          </p:cNvSpPr>
          <p:nvPr>
            <p:ph type="ftr" sz="quarter" idx="11"/>
          </p:nvPr>
        </p:nvSpPr>
        <p:spPr/>
        <p:txBody>
          <a:bodyPr/>
          <a:lstStyle/>
          <a:p>
            <a:r>
              <a:rPr lang="en-US" smtClean="0">
                <a:solidFill>
                  <a:srgbClr val="A6B727"/>
                </a:solidFill>
              </a:rPr>
              <a:t>Revised:  October 16, 2012</a:t>
            </a:r>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262638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E203A86-E247-4F3E-AF15-97585615E83B}" type="datetime1">
              <a:rPr lang="en-US" smtClean="0">
                <a:solidFill>
                  <a:srgbClr val="191B0E"/>
                </a:solidFill>
              </a:rPr>
              <a:t>10/26/2016</a:t>
            </a:fld>
            <a:endParaRPr lang="en-US">
              <a:solidFill>
                <a:srgbClr val="191B0E"/>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smtClean="0">
                <a:solidFill>
                  <a:srgbClr val="191B0E"/>
                </a:solidFill>
              </a:rPr>
              <a:t>Revised:  October 16, 2012</a:t>
            </a:r>
            <a:endParaRPr lang="en-US">
              <a:solidFill>
                <a:srgbClr val="191B0E"/>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024F9E6-8BD1-4849-86DE-3CD23B63DC4B}" type="slidenum">
              <a:rPr lang="en-US" smtClean="0">
                <a:solidFill>
                  <a:srgbClr val="191B0E"/>
                </a:solidFill>
              </a:rPr>
              <a:pPr/>
              <a:t>‹#›</a:t>
            </a:fld>
            <a:endParaRPr lang="en-US">
              <a:solidFill>
                <a:srgbClr val="191B0E"/>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28179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5FDAE-3A86-4AD9-A91D-A490DF4442D1}" type="datetime1">
              <a:rPr lang="en-US" smtClean="0">
                <a:solidFill>
                  <a:srgbClr val="191B0E"/>
                </a:solidFill>
              </a:rPr>
              <a:t>10/26/2016</a:t>
            </a:fld>
            <a:endParaRPr lang="en-US">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6" name="Slide Number Placeholder 5"/>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6515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A8904-A0D6-445F-9FA7-FB508C9CAACF}"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125534"/>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B250F13-FEC4-4D8E-B6B0-DDB03F9E7695}" type="datetime1">
              <a:rPr lang="en-US" smtClean="0">
                <a:solidFill>
                  <a:srgbClr val="EFEDE3"/>
                </a:solidFill>
              </a:rPr>
              <a:t>10/26/2016</a:t>
            </a:fld>
            <a:endParaRPr lang="en-US">
              <a:solidFill>
                <a:srgbClr val="EFEDE3"/>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smtClean="0">
                <a:solidFill>
                  <a:srgbClr val="EFEDE3"/>
                </a:solidFill>
              </a:rPr>
              <a:t>Revised:  October 16, 2012</a:t>
            </a:r>
            <a:endParaRPr lang="en-US">
              <a:solidFill>
                <a:srgbClr val="EFEDE3"/>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024F9E6-8BD1-4849-86DE-3CD23B63DC4B}" type="slidenum">
              <a:rPr lang="en-US" smtClean="0">
                <a:solidFill>
                  <a:srgbClr val="EFEDE3"/>
                </a:solidFill>
              </a:rPr>
              <a:pPr/>
              <a:t>‹#›</a:t>
            </a:fld>
            <a:endParaRPr lang="en-US">
              <a:solidFill>
                <a:srgbClr val="EFEDE3"/>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1339889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F0ABE6-08B6-4EC4-8555-29EA8B83B5AB}" type="datetime1">
              <a:rPr lang="en-US" smtClean="0">
                <a:solidFill>
                  <a:srgbClr val="191B0E"/>
                </a:solidFill>
              </a:rPr>
              <a:t>10/26/2016</a:t>
            </a:fld>
            <a:endParaRPr lang="en-US">
              <a:solidFill>
                <a:srgbClr val="191B0E"/>
              </a:solidFill>
            </a:endParaRPr>
          </a:p>
        </p:txBody>
      </p:sp>
      <p:sp>
        <p:nvSpPr>
          <p:cNvPr id="6" name="Footer Placeholder 5"/>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7" name="Slide Number Placeholder 6"/>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4141481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3F6CDD-662E-4F39-9F41-010A31426A8A}" type="datetime1">
              <a:rPr lang="en-US" smtClean="0">
                <a:solidFill>
                  <a:srgbClr val="191B0E"/>
                </a:solidFill>
              </a:rPr>
              <a:t>10/26/2016</a:t>
            </a:fld>
            <a:endParaRPr lang="en-US">
              <a:solidFill>
                <a:srgbClr val="191B0E"/>
              </a:solidFill>
            </a:endParaRPr>
          </a:p>
        </p:txBody>
      </p:sp>
      <p:sp>
        <p:nvSpPr>
          <p:cNvPr id="8" name="Footer Placeholder 7"/>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9" name="Slide Number Placeholder 8"/>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1894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0F7DB1-F2B5-48F8-83B3-7D0DB49E16E9}" type="datetime1">
              <a:rPr lang="en-US" smtClean="0">
                <a:solidFill>
                  <a:srgbClr val="191B0E"/>
                </a:solidFill>
              </a:rPr>
              <a:t>10/26/2016</a:t>
            </a:fld>
            <a:endParaRPr lang="en-US">
              <a:solidFill>
                <a:srgbClr val="191B0E"/>
              </a:solidFill>
            </a:endParaRPr>
          </a:p>
        </p:txBody>
      </p:sp>
      <p:sp>
        <p:nvSpPr>
          <p:cNvPr id="4" name="Footer Placeholder 3"/>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5" name="Slide Number Placeholder 4"/>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895860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6BCC3-0F0B-4D35-AAC7-3FE2D41AEB14}" type="datetime1">
              <a:rPr lang="en-US" smtClean="0">
                <a:solidFill>
                  <a:srgbClr val="191B0E"/>
                </a:solidFill>
              </a:rPr>
              <a:t>10/26/2016</a:t>
            </a:fld>
            <a:endParaRPr lang="en-US">
              <a:solidFill>
                <a:srgbClr val="191B0E"/>
              </a:solidFill>
            </a:endParaRPr>
          </a:p>
        </p:txBody>
      </p:sp>
      <p:sp>
        <p:nvSpPr>
          <p:cNvPr id="3" name="Footer Placeholder 2"/>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4" name="Slide Number Placeholder 3"/>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926001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6755831-3A77-4F41-B25E-2A1E2F436756}" type="datetime1">
              <a:rPr lang="en-US" smtClean="0">
                <a:solidFill>
                  <a:srgbClr val="191B0E"/>
                </a:solidFill>
              </a:rPr>
              <a:t>10/26/2016</a:t>
            </a:fld>
            <a:endParaRPr lang="en-US">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solidFill>
                  <a:srgbClr val="191B0E"/>
                </a:solidFill>
              </a:rPr>
              <a:t>Revised:  October 16, 2012</a:t>
            </a:r>
            <a:endParaRPr lang="en-US">
              <a:solidFill>
                <a:srgbClr val="191B0E"/>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024F9E6-8BD1-4849-86DE-3CD23B63DC4B}" type="slidenum">
              <a:rPr lang="en-US" smtClean="0">
                <a:solidFill>
                  <a:srgbClr val="191B0E"/>
                </a:solidFill>
              </a:rPr>
              <a:pPr/>
              <a:t>‹#›</a:t>
            </a:fld>
            <a:endParaRPr lang="en-US">
              <a:solidFill>
                <a:srgbClr val="191B0E"/>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1354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F656188-BF7C-4FF6-93D7-A636A597D6B6}" type="datetime1">
              <a:rPr lang="en-US" smtClean="0">
                <a:solidFill>
                  <a:srgbClr val="191B0E"/>
                </a:solidFill>
              </a:rPr>
              <a:t>10/26/2016</a:t>
            </a:fld>
            <a:endParaRPr lang="en-US">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solidFill>
                  <a:srgbClr val="191B0E"/>
                </a:solidFill>
              </a:rPr>
              <a:t>Revised:  October 16, 2012</a:t>
            </a:r>
            <a:endParaRPr lang="en-US">
              <a:solidFill>
                <a:srgbClr val="191B0E"/>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024F9E6-8BD1-4849-86DE-3CD23B63DC4B}" type="slidenum">
              <a:rPr lang="en-US" smtClean="0">
                <a:solidFill>
                  <a:srgbClr val="191B0E"/>
                </a:solidFill>
              </a:rPr>
              <a:pPr/>
              <a:t>‹#›</a:t>
            </a:fld>
            <a:endParaRPr lang="en-US">
              <a:solidFill>
                <a:srgbClr val="191B0E"/>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0745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D143F-CA6B-423E-A94B-38F7576EE067}" type="datetime1">
              <a:rPr lang="en-US" smtClean="0">
                <a:solidFill>
                  <a:srgbClr val="191B0E"/>
                </a:solidFill>
              </a:rPr>
              <a:t>10/26/2016</a:t>
            </a:fld>
            <a:endParaRPr lang="en-US">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6" name="Slide Number Placeholder 5"/>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525318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F6A385-8830-40F6-BD18-829E28D1CB22}" type="datetime1">
              <a:rPr lang="en-US" smtClean="0">
                <a:solidFill>
                  <a:srgbClr val="191B0E"/>
                </a:solidFill>
              </a:rPr>
              <a:t>10/26/2016</a:t>
            </a:fld>
            <a:endParaRPr lang="en-US">
              <a:solidFill>
                <a:srgbClr val="191B0E"/>
              </a:solidFill>
            </a:endParaRPr>
          </a:p>
        </p:txBody>
      </p:sp>
      <p:sp>
        <p:nvSpPr>
          <p:cNvPr id="5" name="Footer Placeholder 4"/>
          <p:cNvSpPr>
            <a:spLocks noGrp="1"/>
          </p:cNvSpPr>
          <p:nvPr>
            <p:ph type="ftr" sz="quarter" idx="11"/>
          </p:nvPr>
        </p:nvSpPr>
        <p:spPr/>
        <p:txBody>
          <a:bodyPr/>
          <a:lstStyle/>
          <a:p>
            <a:r>
              <a:rPr lang="en-US" smtClean="0">
                <a:solidFill>
                  <a:srgbClr val="191B0E"/>
                </a:solidFill>
              </a:rPr>
              <a:t>Revised:  October 16, 2012</a:t>
            </a:r>
            <a:endParaRPr lang="en-US">
              <a:solidFill>
                <a:srgbClr val="191B0E"/>
              </a:solidFill>
            </a:endParaRPr>
          </a:p>
        </p:txBody>
      </p:sp>
      <p:sp>
        <p:nvSpPr>
          <p:cNvPr id="6" name="Slide Number Placeholder 5"/>
          <p:cNvSpPr>
            <a:spLocks noGrp="1"/>
          </p:cNvSpPr>
          <p:nvPr>
            <p:ph type="sldNum" sz="quarter" idx="12"/>
          </p:nvPr>
        </p:nvSpPr>
        <p:spPr/>
        <p:txBody>
          <a:bodyPr/>
          <a:lstStyle/>
          <a:p>
            <a:fld id="{4024F9E6-8BD1-4849-86DE-3CD23B63DC4B}"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19575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337"/>
            <a:ext cx="7886700" cy="1325563"/>
          </a:xfrm>
        </p:spPr>
        <p:txBody>
          <a:bodyPr>
            <a:normAutofit/>
          </a:bodyPr>
          <a:lstStyle>
            <a:lvl1pPr>
              <a:defRPr sz="4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5770" y="1523873"/>
            <a:ext cx="78867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4CAA18-3E05-4A4C-A03C-753D6B344887}"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640830" y="6339334"/>
            <a:ext cx="2057400" cy="365125"/>
          </a:xfrm>
        </p:spPr>
        <p:txBody>
          <a:bodyPr/>
          <a:lstStyle>
            <a:lvl1pPr>
              <a:defRPr sz="1800" b="1">
                <a:solidFill>
                  <a:schemeClr val="tx1">
                    <a:lumMod val="75000"/>
                    <a:lumOff val="25000"/>
                  </a:schemeClr>
                </a:solidFill>
              </a:defRPr>
            </a:lvl1pPr>
          </a:lstStyle>
          <a:p>
            <a:fld id="{05A9A3D3-FE1D-44F5-80CF-8B8BCEB57021}"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33473442"/>
      </p:ext>
    </p:extLst>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10AE0-CDD2-40CB-8B43-D7B788F05676}"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965446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384FE0-F7EE-44AB-A57F-44F97745ED90}" type="datetime1">
              <a:rPr lang="en-US" smtClean="0">
                <a:solidFill>
                  <a:prstClr val="black">
                    <a:tint val="75000"/>
                  </a:prstClr>
                </a:solidFill>
              </a:r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619057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B88B38-FF44-4E62-B1AE-DB327810715A}" type="datetime1">
              <a:rPr lang="en-US" smtClean="0">
                <a:solidFill>
                  <a:prstClr val="black">
                    <a:tint val="75000"/>
                  </a:prstClr>
                </a:solidFill>
              </a:r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992855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1644850" y="311944"/>
            <a:ext cx="5854304"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pt-PT" altLang="pt-PT" dirty="0" smtClean="0">
                <a:sym typeface="Helvetica Light"/>
              </a:rPr>
              <a:t>Texto del título</a:t>
            </a:r>
          </a:p>
        </p:txBody>
      </p:sp>
      <p:sp>
        <p:nvSpPr>
          <p:cNvPr id="1027" name="Shape 3"/>
          <p:cNvSpPr>
            <a:spLocks noGrp="1"/>
          </p:cNvSpPr>
          <p:nvPr>
            <p:ph type="body" idx="1"/>
          </p:nvPr>
        </p:nvSpPr>
        <p:spPr bwMode="auto">
          <a:xfrm>
            <a:off x="1644850" y="1829991"/>
            <a:ext cx="5854304" cy="442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pt-PT" altLang="pt-PT" dirty="0" err="1" smtClean="0">
                <a:sym typeface="Helvetica Light"/>
              </a:rPr>
              <a:t>Nivel</a:t>
            </a:r>
            <a:r>
              <a:rPr lang="pt-PT" altLang="pt-PT" dirty="0" smtClean="0">
                <a:sym typeface="Helvetica Light"/>
              </a:rPr>
              <a:t> de texto 1</a:t>
            </a:r>
          </a:p>
          <a:p>
            <a:pPr lvl="1"/>
            <a:r>
              <a:rPr lang="pt-PT" altLang="pt-PT" dirty="0" err="1" smtClean="0">
                <a:sym typeface="Helvetica Light"/>
              </a:rPr>
              <a:t>Nivel</a:t>
            </a:r>
            <a:r>
              <a:rPr lang="pt-PT" altLang="pt-PT" dirty="0" smtClean="0">
                <a:sym typeface="Helvetica Light"/>
              </a:rPr>
              <a:t> de texto 2</a:t>
            </a:r>
          </a:p>
          <a:p>
            <a:pPr lvl="2"/>
            <a:r>
              <a:rPr lang="pt-PT" altLang="pt-PT" dirty="0" err="1" smtClean="0">
                <a:sym typeface="Helvetica Light"/>
              </a:rPr>
              <a:t>Nivel</a:t>
            </a:r>
            <a:r>
              <a:rPr lang="pt-PT" altLang="pt-PT" dirty="0" smtClean="0">
                <a:sym typeface="Helvetica Light"/>
              </a:rPr>
              <a:t> de texto 3</a:t>
            </a:r>
          </a:p>
          <a:p>
            <a:pPr lvl="3"/>
            <a:r>
              <a:rPr lang="pt-PT" altLang="pt-PT" dirty="0" err="1" smtClean="0">
                <a:sym typeface="Helvetica Light"/>
              </a:rPr>
              <a:t>Nivel</a:t>
            </a:r>
            <a:r>
              <a:rPr lang="pt-PT" altLang="pt-PT" dirty="0" smtClean="0">
                <a:sym typeface="Helvetica Light"/>
              </a:rPr>
              <a:t> de texto 4</a:t>
            </a:r>
          </a:p>
          <a:p>
            <a:pPr lvl="4"/>
            <a:r>
              <a:rPr lang="pt-PT" altLang="pt-PT" dirty="0" err="1" smtClean="0">
                <a:sym typeface="Helvetica Light"/>
              </a:rPr>
              <a:t>Nivel</a:t>
            </a:r>
            <a:r>
              <a:rPr lang="pt-PT" altLang="pt-PT" dirty="0" smtClean="0">
                <a:sym typeface="Helvetica Light"/>
              </a:rPr>
              <a:t> de texto 5</a:t>
            </a:r>
          </a:p>
        </p:txBody>
      </p:sp>
    </p:spTree>
    <p:extLst>
      <p:ext uri="{BB962C8B-B14F-4D97-AF65-F5344CB8AC3E}">
        <p14:creationId xmlns:p14="http://schemas.microsoft.com/office/powerpoint/2010/main" val="3265857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hf hdr="0" ftr="0" dt="0"/>
  <p:txStyles>
    <p:titleStyle>
      <a:lvl1pPr algn="ctr" defTabSz="328605" rtl="0" eaLnBrk="0" fontAlgn="base" hangingPunct="0">
        <a:spcBef>
          <a:spcPct val="0"/>
        </a:spcBef>
        <a:spcAft>
          <a:spcPct val="0"/>
        </a:spcAft>
        <a:defRPr sz="4163">
          <a:solidFill>
            <a:schemeClr val="tx2"/>
          </a:solidFill>
          <a:latin typeface="Ferrovial" pitchFamily="50" charset="0"/>
          <a:ea typeface="+mn-ea"/>
          <a:cs typeface="+mn-cs"/>
          <a:sym typeface="Helvetica Light"/>
        </a:defRPr>
      </a:lvl1pPr>
      <a:lvl2pPr algn="ctr" defTabSz="328605" rtl="0" eaLnBrk="0" fontAlgn="base" hangingPunct="0">
        <a:spcBef>
          <a:spcPct val="0"/>
        </a:spcBef>
        <a:spcAft>
          <a:spcPct val="0"/>
        </a:spcAft>
        <a:defRPr sz="4163">
          <a:solidFill>
            <a:schemeClr val="tx2"/>
          </a:solidFill>
          <a:latin typeface="+mn-lt"/>
          <a:ea typeface="+mn-ea"/>
          <a:cs typeface="+mn-cs"/>
          <a:sym typeface="Helvetica Light"/>
        </a:defRPr>
      </a:lvl2pPr>
      <a:lvl3pPr algn="ctr" defTabSz="328605" rtl="0" eaLnBrk="0" fontAlgn="base" hangingPunct="0">
        <a:spcBef>
          <a:spcPct val="0"/>
        </a:spcBef>
        <a:spcAft>
          <a:spcPct val="0"/>
        </a:spcAft>
        <a:defRPr sz="4163">
          <a:solidFill>
            <a:schemeClr val="tx2"/>
          </a:solidFill>
          <a:latin typeface="+mn-lt"/>
          <a:ea typeface="+mn-ea"/>
          <a:cs typeface="+mn-cs"/>
          <a:sym typeface="Helvetica Light"/>
        </a:defRPr>
      </a:lvl3pPr>
      <a:lvl4pPr algn="ctr" defTabSz="328605" rtl="0" eaLnBrk="0" fontAlgn="base" hangingPunct="0">
        <a:spcBef>
          <a:spcPct val="0"/>
        </a:spcBef>
        <a:spcAft>
          <a:spcPct val="0"/>
        </a:spcAft>
        <a:defRPr sz="4163">
          <a:solidFill>
            <a:schemeClr val="tx2"/>
          </a:solidFill>
          <a:latin typeface="+mn-lt"/>
          <a:ea typeface="+mn-ea"/>
          <a:cs typeface="+mn-cs"/>
          <a:sym typeface="Helvetica Light"/>
        </a:defRPr>
      </a:lvl4pPr>
      <a:lvl5pPr algn="ctr" defTabSz="328605" rtl="0" eaLnBrk="0" fontAlgn="base" hangingPunct="0">
        <a:spcBef>
          <a:spcPct val="0"/>
        </a:spcBef>
        <a:spcAft>
          <a:spcPct val="0"/>
        </a:spcAft>
        <a:defRPr sz="4163">
          <a:solidFill>
            <a:schemeClr val="tx2"/>
          </a:solidFill>
          <a:latin typeface="+mn-lt"/>
          <a:ea typeface="+mn-ea"/>
          <a:cs typeface="+mn-cs"/>
          <a:sym typeface="Helvetica Light"/>
        </a:defRPr>
      </a:lvl5pPr>
      <a:lvl6pPr indent="642922" algn="ctr" defTabSz="328605">
        <a:defRPr sz="4163">
          <a:latin typeface="+mn-lt"/>
          <a:ea typeface="+mn-ea"/>
          <a:cs typeface="+mn-cs"/>
          <a:sym typeface="Helvetica Light"/>
        </a:defRPr>
      </a:lvl6pPr>
      <a:lvl7pPr indent="771506" algn="ctr" defTabSz="328605">
        <a:defRPr sz="4163">
          <a:latin typeface="+mn-lt"/>
          <a:ea typeface="+mn-ea"/>
          <a:cs typeface="+mn-cs"/>
          <a:sym typeface="Helvetica Light"/>
        </a:defRPr>
      </a:lvl7pPr>
      <a:lvl8pPr indent="900091" algn="ctr" defTabSz="328605">
        <a:defRPr sz="4163">
          <a:latin typeface="+mn-lt"/>
          <a:ea typeface="+mn-ea"/>
          <a:cs typeface="+mn-cs"/>
          <a:sym typeface="Helvetica Light"/>
        </a:defRPr>
      </a:lvl8pPr>
      <a:lvl9pPr indent="1028675" algn="ctr" defTabSz="328605">
        <a:defRPr sz="4163">
          <a:latin typeface="+mn-lt"/>
          <a:ea typeface="+mn-ea"/>
          <a:cs typeface="+mn-cs"/>
          <a:sym typeface="Helvetica Light"/>
        </a:defRPr>
      </a:lvl9pPr>
    </p:titleStyle>
    <p:bodyStyle>
      <a:lvl1pPr marL="221450" indent="-221450" algn="l" defTabSz="328605" rtl="0" eaLnBrk="0" fontAlgn="base" hangingPunct="0">
        <a:spcBef>
          <a:spcPts val="2363"/>
        </a:spcBef>
        <a:spcAft>
          <a:spcPct val="0"/>
        </a:spcAft>
        <a:buSzPct val="75000"/>
        <a:buChar char="•"/>
        <a:defRPr sz="1800">
          <a:solidFill>
            <a:schemeClr val="tx1"/>
          </a:solidFill>
          <a:latin typeface="Ferrovial" pitchFamily="50" charset="0"/>
          <a:ea typeface="+mn-ea"/>
          <a:cs typeface="+mn-cs"/>
          <a:sym typeface="Helvetica Light"/>
        </a:defRPr>
      </a:lvl1pPr>
      <a:lvl2pPr marL="471476" indent="-221450" algn="l" defTabSz="328605" rtl="0" eaLnBrk="0" fontAlgn="base" hangingPunct="0">
        <a:spcBef>
          <a:spcPts val="2363"/>
        </a:spcBef>
        <a:spcAft>
          <a:spcPct val="0"/>
        </a:spcAft>
        <a:buSzPct val="75000"/>
        <a:buChar char="•"/>
        <a:defRPr sz="1800">
          <a:solidFill>
            <a:schemeClr val="tx1"/>
          </a:solidFill>
          <a:latin typeface="Ferrovial" pitchFamily="50" charset="0"/>
          <a:ea typeface="+mn-ea"/>
          <a:cs typeface="+mn-cs"/>
          <a:sym typeface="Helvetica Light"/>
        </a:defRPr>
      </a:lvl2pPr>
      <a:lvl3pPr marL="721501" indent="-221450" algn="l" defTabSz="328605" rtl="0" eaLnBrk="0" fontAlgn="base" hangingPunct="0">
        <a:spcBef>
          <a:spcPts val="2363"/>
        </a:spcBef>
        <a:spcAft>
          <a:spcPct val="0"/>
        </a:spcAft>
        <a:buSzPct val="75000"/>
        <a:buChar char="•"/>
        <a:defRPr sz="1800">
          <a:solidFill>
            <a:schemeClr val="tx1"/>
          </a:solidFill>
          <a:latin typeface="Ferrovial" pitchFamily="50" charset="0"/>
          <a:ea typeface="+mn-ea"/>
          <a:cs typeface="+mn-cs"/>
          <a:sym typeface="Helvetica Light"/>
        </a:defRPr>
      </a:lvl3pPr>
      <a:lvl4pPr marL="971526" indent="-221450" algn="l" defTabSz="328605" rtl="0" eaLnBrk="0" fontAlgn="base" hangingPunct="0">
        <a:spcBef>
          <a:spcPts val="2363"/>
        </a:spcBef>
        <a:spcAft>
          <a:spcPct val="0"/>
        </a:spcAft>
        <a:buSzPct val="75000"/>
        <a:buChar char="•"/>
        <a:defRPr sz="1800">
          <a:solidFill>
            <a:schemeClr val="tx1"/>
          </a:solidFill>
          <a:latin typeface="Ferrovial" pitchFamily="50" charset="0"/>
          <a:ea typeface="+mn-ea"/>
          <a:cs typeface="+mn-cs"/>
          <a:sym typeface="Helvetica Light"/>
        </a:defRPr>
      </a:lvl4pPr>
      <a:lvl5pPr marL="1221551" indent="-221450" algn="l" defTabSz="328605" rtl="0" eaLnBrk="0" fontAlgn="base" hangingPunct="0">
        <a:spcBef>
          <a:spcPts val="2363"/>
        </a:spcBef>
        <a:spcAft>
          <a:spcPct val="0"/>
        </a:spcAft>
        <a:buSzPct val="75000"/>
        <a:buChar char="•"/>
        <a:defRPr sz="1800">
          <a:solidFill>
            <a:schemeClr val="tx1"/>
          </a:solidFill>
          <a:latin typeface="Ferrovial" pitchFamily="50" charset="0"/>
          <a:ea typeface="+mn-ea"/>
          <a:cs typeface="+mn-cs"/>
          <a:sym typeface="Helvetica Light"/>
        </a:defRPr>
      </a:lvl5pPr>
      <a:lvl6pPr marL="1472369" indent="-222245" defTabSz="328605">
        <a:spcBef>
          <a:spcPts val="2363"/>
        </a:spcBef>
        <a:buSzPct val="75000"/>
        <a:buChar char="•"/>
        <a:defRPr sz="1800">
          <a:latin typeface="+mn-lt"/>
          <a:ea typeface="+mn-ea"/>
          <a:cs typeface="+mn-cs"/>
          <a:sym typeface="Helvetica Light"/>
        </a:defRPr>
      </a:lvl6pPr>
      <a:lvl7pPr marL="1722394" indent="-222245" defTabSz="328605">
        <a:spcBef>
          <a:spcPts val="2363"/>
        </a:spcBef>
        <a:buSzPct val="75000"/>
        <a:buChar char="•"/>
        <a:defRPr sz="1800">
          <a:latin typeface="+mn-lt"/>
          <a:ea typeface="+mn-ea"/>
          <a:cs typeface="+mn-cs"/>
          <a:sym typeface="Helvetica Light"/>
        </a:defRPr>
      </a:lvl7pPr>
      <a:lvl8pPr marL="1972420" indent="-222245" defTabSz="328605">
        <a:spcBef>
          <a:spcPts val="2363"/>
        </a:spcBef>
        <a:buSzPct val="75000"/>
        <a:buChar char="•"/>
        <a:defRPr sz="1800">
          <a:latin typeface="+mn-lt"/>
          <a:ea typeface="+mn-ea"/>
          <a:cs typeface="+mn-cs"/>
          <a:sym typeface="Helvetica Light"/>
        </a:defRPr>
      </a:lvl8pPr>
      <a:lvl9pPr marL="2222444" indent="-222245" defTabSz="328605">
        <a:spcBef>
          <a:spcPts val="2363"/>
        </a:spcBef>
        <a:buSzPct val="75000"/>
        <a:buChar char="•"/>
        <a:defRPr sz="1800">
          <a:latin typeface="+mn-lt"/>
          <a:ea typeface="+mn-ea"/>
          <a:cs typeface="+mn-cs"/>
          <a:sym typeface="Helvetica Light"/>
        </a:defRPr>
      </a:lvl9pPr>
    </p:bodyStyle>
    <p:otherStyle>
      <a:lvl1pPr algn="ctr" defTabSz="328605">
        <a:defRPr sz="900">
          <a:solidFill>
            <a:schemeClr val="tx1"/>
          </a:solidFill>
          <a:latin typeface="+mn-lt"/>
          <a:ea typeface="+mn-ea"/>
          <a:cs typeface="+mn-cs"/>
          <a:sym typeface="Helvetica Light"/>
        </a:defRPr>
      </a:lvl1pPr>
      <a:lvl2pPr indent="128585" algn="ctr" defTabSz="328605">
        <a:defRPr sz="900">
          <a:solidFill>
            <a:schemeClr val="tx1"/>
          </a:solidFill>
          <a:latin typeface="+mn-lt"/>
          <a:ea typeface="+mn-ea"/>
          <a:cs typeface="+mn-cs"/>
          <a:sym typeface="Helvetica Light"/>
        </a:defRPr>
      </a:lvl2pPr>
      <a:lvl3pPr indent="257168" algn="ctr" defTabSz="328605">
        <a:defRPr sz="900">
          <a:solidFill>
            <a:schemeClr val="tx1"/>
          </a:solidFill>
          <a:latin typeface="+mn-lt"/>
          <a:ea typeface="+mn-ea"/>
          <a:cs typeface="+mn-cs"/>
          <a:sym typeface="Helvetica Light"/>
        </a:defRPr>
      </a:lvl3pPr>
      <a:lvl4pPr indent="385754" algn="ctr" defTabSz="328605">
        <a:defRPr sz="900">
          <a:solidFill>
            <a:schemeClr val="tx1"/>
          </a:solidFill>
          <a:latin typeface="+mn-lt"/>
          <a:ea typeface="+mn-ea"/>
          <a:cs typeface="+mn-cs"/>
          <a:sym typeface="Helvetica Light"/>
        </a:defRPr>
      </a:lvl4pPr>
      <a:lvl5pPr indent="514337" algn="ctr" defTabSz="328605">
        <a:defRPr sz="900">
          <a:solidFill>
            <a:schemeClr val="tx1"/>
          </a:solidFill>
          <a:latin typeface="+mn-lt"/>
          <a:ea typeface="+mn-ea"/>
          <a:cs typeface="+mn-cs"/>
          <a:sym typeface="Helvetica Light"/>
        </a:defRPr>
      </a:lvl5pPr>
      <a:lvl6pPr indent="642922" algn="ctr" defTabSz="328605">
        <a:defRPr sz="900">
          <a:solidFill>
            <a:schemeClr val="tx1"/>
          </a:solidFill>
          <a:latin typeface="+mn-lt"/>
          <a:ea typeface="+mn-ea"/>
          <a:cs typeface="+mn-cs"/>
          <a:sym typeface="Helvetica Light"/>
        </a:defRPr>
      </a:lvl6pPr>
      <a:lvl7pPr indent="771506" algn="ctr" defTabSz="328605">
        <a:defRPr sz="900">
          <a:solidFill>
            <a:schemeClr val="tx1"/>
          </a:solidFill>
          <a:latin typeface="+mn-lt"/>
          <a:ea typeface="+mn-ea"/>
          <a:cs typeface="+mn-cs"/>
          <a:sym typeface="Helvetica Light"/>
        </a:defRPr>
      </a:lvl7pPr>
      <a:lvl8pPr indent="900091" algn="ctr" defTabSz="328605">
        <a:defRPr sz="900">
          <a:solidFill>
            <a:schemeClr val="tx1"/>
          </a:solidFill>
          <a:latin typeface="+mn-lt"/>
          <a:ea typeface="+mn-ea"/>
          <a:cs typeface="+mn-cs"/>
          <a:sym typeface="Helvetica Light"/>
        </a:defRPr>
      </a:lvl8pPr>
      <a:lvl9pPr indent="1028675" algn="ctr" defTabSz="328605">
        <a:defRPr sz="9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E117-E315-4EF8-A255-5ECCB5A7118E}" type="datetime1">
              <a:rPr lang="en-US" smtClean="0">
                <a:solidFill>
                  <a:prstClr val="black">
                    <a:tint val="75000"/>
                  </a:prstClr>
                </a:solidFill>
              </a:r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solidFill>
                  <a:prstClr val="black">
                    <a:tint val="75000"/>
                  </a:prstClr>
                </a:solidFill>
              </a:rPr>
              <a:t>Revised:  October 16, 2012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9A3D3-FE1D-44F5-80CF-8B8BCEB570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02502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spd="slow">
    <p:fade thruBlk="1"/>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userDrawn="1"/>
        </p:nvGrpSpPr>
        <p:grpSpPr bwMode="auto">
          <a:xfrm>
            <a:off x="1" y="0"/>
            <a:ext cx="8478839" cy="6173788"/>
            <a:chOff x="0" y="0"/>
            <a:chExt cx="5341" cy="3889"/>
          </a:xfrm>
        </p:grpSpPr>
        <p:sp>
          <p:nvSpPr>
            <p:cNvPr id="4099" name="Freeform 3"/>
            <p:cNvSpPr>
              <a:spLocks/>
            </p:cNvSpPr>
            <p:nvPr userDrawn="1"/>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sp>
          <p:nvSpPr>
            <p:cNvPr id="4100" name="Freeform 4"/>
            <p:cNvSpPr>
              <a:spLocks/>
            </p:cNvSpPr>
            <p:nvPr userDrawn="1"/>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sp>
          <p:nvSpPr>
            <p:cNvPr id="4101" name="Freeform 5"/>
            <p:cNvSpPr>
              <a:spLocks/>
            </p:cNvSpPr>
            <p:nvPr userDrawn="1"/>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sp>
          <p:nvSpPr>
            <p:cNvPr id="4102" name="Freeform 6"/>
            <p:cNvSpPr>
              <a:spLocks/>
            </p:cNvSpPr>
            <p:nvPr userDrawn="1"/>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fontAlgn="base">
                <a:spcBef>
                  <a:spcPct val="0"/>
                </a:spcBef>
                <a:spcAft>
                  <a:spcPct val="0"/>
                </a:spcAft>
              </a:pPr>
              <a:endParaRPr lang="en-US" sz="2400" dirty="0">
                <a:solidFill>
                  <a:srgbClr val="000000"/>
                </a:solidFill>
              </a:endParaRPr>
            </a:p>
          </p:txBody>
        </p:sp>
      </p:grpSp>
      <p:sp>
        <p:nvSpPr>
          <p:cNvPr id="4107" name="Rectangle 11"/>
          <p:cNvSpPr>
            <a:spLocks noGrp="1" noChangeArrowheads="1"/>
          </p:cNvSpPr>
          <p:nvPr>
            <p:ph type="body" idx="1"/>
          </p:nvPr>
        </p:nvSpPr>
        <p:spPr bwMode="auto">
          <a:xfrm>
            <a:off x="685800" y="1641476"/>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fontAlgn="base">
              <a:spcAft>
                <a:spcPct val="0"/>
              </a:spcAft>
            </a:pPr>
            <a:r>
              <a:rPr lang="en-US" smtClean="0">
                <a:solidFill>
                  <a:srgbClr val="000000"/>
                </a:solidFill>
              </a:rPr>
              <a:t>Revised:  October 16, 2012</a:t>
            </a:r>
            <a:endParaRPr lang="en-US" dirty="0">
              <a:solidFill>
                <a:srgbClr val="000000"/>
              </a:solidFill>
            </a:endParaRPr>
          </a:p>
        </p:txBody>
      </p:sp>
      <p:sp>
        <p:nvSpPr>
          <p:cNvPr id="4106"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fontAlgn="base">
              <a:spcAft>
                <a:spcPct val="0"/>
              </a:spcAft>
            </a:pPr>
            <a:fld id="{5D30BA06-5818-4EF3-A842-C60F2E5A49E1}" type="slidenum">
              <a:rPr lang="en-US">
                <a:solidFill>
                  <a:srgbClr val="000000"/>
                </a:solidFill>
              </a:rPr>
              <a:pPr fontAlgn="base">
                <a:spcAft>
                  <a:spcPct val="0"/>
                </a:spcAft>
              </a:pPr>
              <a:t>‹#›</a:t>
            </a:fld>
            <a:endParaRPr lang="en-US" dirty="0">
              <a:solidFill>
                <a:srgbClr val="000000"/>
              </a:solidFill>
            </a:endParaRPr>
          </a:p>
        </p:txBody>
      </p:sp>
      <p:grpSp>
        <p:nvGrpSpPr>
          <p:cNvPr id="4108" name="Group 12"/>
          <p:cNvGrpSpPr>
            <a:grpSpLocks noChangeAspect="1"/>
          </p:cNvGrpSpPr>
          <p:nvPr userDrawn="1"/>
        </p:nvGrpSpPr>
        <p:grpSpPr bwMode="auto">
          <a:xfrm>
            <a:off x="303215" y="6054725"/>
            <a:ext cx="990600" cy="650875"/>
            <a:chOff x="0" y="3761"/>
            <a:chExt cx="500" cy="329"/>
          </a:xfrm>
        </p:grpSpPr>
        <p:sp>
          <p:nvSpPr>
            <p:cNvPr id="4109" name="Freeform 13"/>
            <p:cNvSpPr>
              <a:spLocks noChangeAspect="1"/>
            </p:cNvSpPr>
            <p:nvPr userDrawn="1"/>
          </p:nvSpPr>
          <p:spPr bwMode="auto">
            <a:xfrm>
              <a:off x="146" y="4064"/>
              <a:ext cx="41" cy="25"/>
            </a:xfrm>
            <a:custGeom>
              <a:avLst/>
              <a:gdLst/>
              <a:ahLst/>
              <a:cxnLst>
                <a:cxn ang="0">
                  <a:pos x="0" y="25"/>
                </a:cxn>
                <a:cxn ang="0">
                  <a:pos x="26" y="25"/>
                </a:cxn>
                <a:cxn ang="0">
                  <a:pos x="36" y="25"/>
                </a:cxn>
                <a:cxn ang="0">
                  <a:pos x="41" y="0"/>
                </a:cxn>
              </a:cxnLst>
              <a:rect l="0" t="0" r="r" b="b"/>
              <a:pathLst>
                <a:path w="41" h="25">
                  <a:moveTo>
                    <a:pt x="0" y="25"/>
                  </a:moveTo>
                  <a:lnTo>
                    <a:pt x="26" y="25"/>
                  </a:lnTo>
                  <a:lnTo>
                    <a:pt x="36" y="25"/>
                  </a:lnTo>
                  <a:lnTo>
                    <a:pt x="4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10" name="Freeform 14"/>
            <p:cNvSpPr>
              <a:spLocks noChangeAspect="1"/>
            </p:cNvSpPr>
            <p:nvPr userDrawn="1"/>
          </p:nvSpPr>
          <p:spPr bwMode="auto">
            <a:xfrm>
              <a:off x="136" y="4059"/>
              <a:ext cx="10" cy="30"/>
            </a:xfrm>
            <a:custGeom>
              <a:avLst/>
              <a:gdLst/>
              <a:ahLst/>
              <a:cxnLst>
                <a:cxn ang="0">
                  <a:pos x="10" y="30"/>
                </a:cxn>
                <a:cxn ang="0">
                  <a:pos x="0" y="30"/>
                </a:cxn>
                <a:cxn ang="0">
                  <a:pos x="0" y="0"/>
                </a:cxn>
              </a:cxnLst>
              <a:rect l="0" t="0" r="r" b="b"/>
              <a:pathLst>
                <a:path w="10" h="30">
                  <a:moveTo>
                    <a:pt x="10" y="30"/>
                  </a:moveTo>
                  <a:lnTo>
                    <a:pt x="0" y="3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11" name="Freeform 15"/>
            <p:cNvSpPr>
              <a:spLocks noChangeAspect="1"/>
            </p:cNvSpPr>
            <p:nvPr userDrawn="1"/>
          </p:nvSpPr>
          <p:spPr bwMode="auto">
            <a:xfrm>
              <a:off x="217" y="4054"/>
              <a:ext cx="25" cy="20"/>
            </a:xfrm>
            <a:custGeom>
              <a:avLst/>
              <a:gdLst/>
              <a:ahLst/>
              <a:cxnLst>
                <a:cxn ang="0">
                  <a:pos x="25" y="15"/>
                </a:cxn>
                <a:cxn ang="0">
                  <a:pos x="20" y="20"/>
                </a:cxn>
                <a:cxn ang="0">
                  <a:pos x="0" y="0"/>
                </a:cxn>
              </a:cxnLst>
              <a:rect l="0" t="0" r="r" b="b"/>
              <a:pathLst>
                <a:path w="25" h="20">
                  <a:moveTo>
                    <a:pt x="25" y="15"/>
                  </a:moveTo>
                  <a:lnTo>
                    <a:pt x="20"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12" name="Freeform 16"/>
            <p:cNvSpPr>
              <a:spLocks noChangeAspect="1"/>
            </p:cNvSpPr>
            <p:nvPr userDrawn="1"/>
          </p:nvSpPr>
          <p:spPr bwMode="auto">
            <a:xfrm>
              <a:off x="86" y="4054"/>
              <a:ext cx="25" cy="20"/>
            </a:xfrm>
            <a:custGeom>
              <a:avLst/>
              <a:gdLst/>
              <a:ahLst/>
              <a:cxnLst>
                <a:cxn ang="0">
                  <a:pos x="0" y="15"/>
                </a:cxn>
                <a:cxn ang="0">
                  <a:pos x="5" y="20"/>
                </a:cxn>
                <a:cxn ang="0">
                  <a:pos x="25" y="0"/>
                </a:cxn>
              </a:cxnLst>
              <a:rect l="0" t="0" r="r" b="b"/>
              <a:pathLst>
                <a:path w="25" h="20">
                  <a:moveTo>
                    <a:pt x="0" y="15"/>
                  </a:moveTo>
                  <a:lnTo>
                    <a:pt x="5"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13" name="Line 17"/>
            <p:cNvSpPr>
              <a:spLocks noChangeAspect="1" noChangeShapeType="1"/>
            </p:cNvSpPr>
            <p:nvPr userDrawn="1"/>
          </p:nvSpPr>
          <p:spPr bwMode="auto">
            <a:xfrm>
              <a:off x="242" y="4069"/>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14" name="Line 18"/>
            <p:cNvSpPr>
              <a:spLocks noChangeAspect="1" noChangeShapeType="1"/>
            </p:cNvSpPr>
            <p:nvPr userDrawn="1"/>
          </p:nvSpPr>
          <p:spPr bwMode="auto">
            <a:xfrm>
              <a:off x="71"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15" name="Line 19"/>
            <p:cNvSpPr>
              <a:spLocks noChangeAspect="1" noChangeShapeType="1"/>
            </p:cNvSpPr>
            <p:nvPr userDrawn="1"/>
          </p:nvSpPr>
          <p:spPr bwMode="auto">
            <a:xfrm flipV="1">
              <a:off x="247" y="4059"/>
              <a:ext cx="1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16" name="Line 20"/>
            <p:cNvSpPr>
              <a:spLocks noChangeAspect="1" noChangeShapeType="1"/>
            </p:cNvSpPr>
            <p:nvPr userDrawn="1"/>
          </p:nvSpPr>
          <p:spPr bwMode="auto">
            <a:xfrm flipV="1">
              <a:off x="187" y="4054"/>
              <a:ext cx="3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17" name="Freeform 21"/>
            <p:cNvSpPr>
              <a:spLocks noChangeAspect="1"/>
            </p:cNvSpPr>
            <p:nvPr userDrawn="1"/>
          </p:nvSpPr>
          <p:spPr bwMode="auto">
            <a:xfrm>
              <a:off x="262" y="4030"/>
              <a:ext cx="10" cy="29"/>
            </a:xfrm>
            <a:custGeom>
              <a:avLst/>
              <a:gdLst/>
              <a:ahLst/>
              <a:cxnLst>
                <a:cxn ang="0">
                  <a:pos x="0" y="29"/>
                </a:cxn>
                <a:cxn ang="0">
                  <a:pos x="10" y="24"/>
                </a:cxn>
                <a:cxn ang="0">
                  <a:pos x="0" y="0"/>
                </a:cxn>
              </a:cxnLst>
              <a:rect l="0" t="0" r="r" b="b"/>
              <a:pathLst>
                <a:path w="10" h="29">
                  <a:moveTo>
                    <a:pt x="0" y="29"/>
                  </a:move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18" name="Line 22"/>
            <p:cNvSpPr>
              <a:spLocks noChangeAspect="1" noChangeShapeType="1"/>
            </p:cNvSpPr>
            <p:nvPr userDrawn="1"/>
          </p:nvSpPr>
          <p:spPr bwMode="auto">
            <a:xfrm>
              <a:off x="111" y="4054"/>
              <a:ext cx="2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19" name="Freeform 23"/>
            <p:cNvSpPr>
              <a:spLocks noChangeAspect="1"/>
            </p:cNvSpPr>
            <p:nvPr userDrawn="1"/>
          </p:nvSpPr>
          <p:spPr bwMode="auto">
            <a:xfrm>
              <a:off x="61" y="4030"/>
              <a:ext cx="10" cy="29"/>
            </a:xfrm>
            <a:custGeom>
              <a:avLst/>
              <a:gdLst/>
              <a:ahLst/>
              <a:cxnLst>
                <a:cxn ang="0">
                  <a:pos x="10" y="29"/>
                </a:cxn>
                <a:cxn ang="0">
                  <a:pos x="0" y="20"/>
                </a:cxn>
                <a:cxn ang="0">
                  <a:pos x="10" y="0"/>
                </a:cxn>
              </a:cxnLst>
              <a:rect l="0" t="0" r="r" b="b"/>
              <a:pathLst>
                <a:path w="10" h="29">
                  <a:moveTo>
                    <a:pt x="10" y="29"/>
                  </a:moveTo>
                  <a:lnTo>
                    <a:pt x="0" y="20"/>
                  </a:lnTo>
                  <a:lnTo>
                    <a:pt x="1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20" name="Line 24"/>
            <p:cNvSpPr>
              <a:spLocks noChangeAspect="1" noChangeShapeType="1"/>
            </p:cNvSpPr>
            <p:nvPr userDrawn="1"/>
          </p:nvSpPr>
          <p:spPr bwMode="auto">
            <a:xfrm>
              <a:off x="56" y="4010"/>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21" name="Line 25"/>
            <p:cNvSpPr>
              <a:spLocks noChangeAspect="1" noChangeShapeType="1"/>
            </p:cNvSpPr>
            <p:nvPr userDrawn="1"/>
          </p:nvSpPr>
          <p:spPr bwMode="auto">
            <a:xfrm flipV="1">
              <a:off x="262" y="4010"/>
              <a:ext cx="16"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22" name="Freeform 26"/>
            <p:cNvSpPr>
              <a:spLocks noChangeAspect="1"/>
            </p:cNvSpPr>
            <p:nvPr userDrawn="1"/>
          </p:nvSpPr>
          <p:spPr bwMode="auto">
            <a:xfrm>
              <a:off x="25" y="4010"/>
              <a:ext cx="31" cy="10"/>
            </a:xfrm>
            <a:custGeom>
              <a:avLst/>
              <a:gdLst/>
              <a:ahLst/>
              <a:cxnLst>
                <a:cxn ang="0">
                  <a:pos x="0" y="5"/>
                </a:cxn>
                <a:cxn ang="0">
                  <a:pos x="5" y="10"/>
                </a:cxn>
                <a:cxn ang="0">
                  <a:pos x="31" y="0"/>
                </a:cxn>
              </a:cxnLst>
              <a:rect l="0" t="0" r="r" b="b"/>
              <a:pathLst>
                <a:path w="31" h="10">
                  <a:moveTo>
                    <a:pt x="0" y="5"/>
                  </a:moveTo>
                  <a:lnTo>
                    <a:pt x="5" y="10"/>
                  </a:lnTo>
                  <a:lnTo>
                    <a:pt x="31"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23" name="Freeform 27"/>
            <p:cNvSpPr>
              <a:spLocks noChangeAspect="1"/>
            </p:cNvSpPr>
            <p:nvPr userDrawn="1"/>
          </p:nvSpPr>
          <p:spPr bwMode="auto">
            <a:xfrm>
              <a:off x="278" y="4010"/>
              <a:ext cx="30" cy="10"/>
            </a:xfrm>
            <a:custGeom>
              <a:avLst/>
              <a:gdLst/>
              <a:ahLst/>
              <a:cxnLst>
                <a:cxn ang="0">
                  <a:pos x="30" y="5"/>
                </a:cxn>
                <a:cxn ang="0">
                  <a:pos x="25" y="10"/>
                </a:cxn>
                <a:cxn ang="0">
                  <a:pos x="0" y="0"/>
                </a:cxn>
              </a:cxnLst>
              <a:rect l="0" t="0" r="r" b="b"/>
              <a:pathLst>
                <a:path w="30" h="10">
                  <a:moveTo>
                    <a:pt x="30" y="5"/>
                  </a:moveTo>
                  <a:lnTo>
                    <a:pt x="25" y="1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24" name="Line 28"/>
            <p:cNvSpPr>
              <a:spLocks noChangeAspect="1" noChangeShapeType="1"/>
            </p:cNvSpPr>
            <p:nvPr userDrawn="1"/>
          </p:nvSpPr>
          <p:spPr bwMode="auto">
            <a:xfrm>
              <a:off x="15"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25" name="Line 29"/>
            <p:cNvSpPr>
              <a:spLocks noChangeAspect="1" noChangeShapeType="1"/>
            </p:cNvSpPr>
            <p:nvPr userDrawn="1"/>
          </p:nvSpPr>
          <p:spPr bwMode="auto">
            <a:xfrm flipV="1">
              <a:off x="308" y="4001"/>
              <a:ext cx="10"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26" name="Freeform 30"/>
            <p:cNvSpPr>
              <a:spLocks noChangeAspect="1"/>
            </p:cNvSpPr>
            <p:nvPr userDrawn="1"/>
          </p:nvSpPr>
          <p:spPr bwMode="auto">
            <a:xfrm>
              <a:off x="192" y="3956"/>
              <a:ext cx="70" cy="54"/>
            </a:xfrm>
            <a:custGeom>
              <a:avLst/>
              <a:gdLst/>
              <a:ahLst/>
              <a:cxnLst>
                <a:cxn ang="0">
                  <a:pos x="0" y="25"/>
                </a:cxn>
                <a:cxn ang="0">
                  <a:pos x="15" y="49"/>
                </a:cxn>
                <a:cxn ang="0">
                  <a:pos x="25" y="49"/>
                </a:cxn>
                <a:cxn ang="0">
                  <a:pos x="35" y="54"/>
                </a:cxn>
                <a:cxn ang="0">
                  <a:pos x="70" y="30"/>
                </a:cxn>
                <a:cxn ang="0">
                  <a:pos x="60" y="15"/>
                </a:cxn>
                <a:cxn ang="0">
                  <a:pos x="40" y="0"/>
                </a:cxn>
              </a:cxnLst>
              <a:rect l="0" t="0" r="r" b="b"/>
              <a:pathLst>
                <a:path w="70" h="54">
                  <a:moveTo>
                    <a:pt x="0" y="25"/>
                  </a:moveTo>
                  <a:lnTo>
                    <a:pt x="15" y="49"/>
                  </a:lnTo>
                  <a:lnTo>
                    <a:pt x="25" y="49"/>
                  </a:lnTo>
                  <a:lnTo>
                    <a:pt x="35" y="54"/>
                  </a:lnTo>
                  <a:lnTo>
                    <a:pt x="70" y="30"/>
                  </a:lnTo>
                  <a:lnTo>
                    <a:pt x="60" y="15"/>
                  </a:lnTo>
                  <a:lnTo>
                    <a:pt x="4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27" name="Freeform 31"/>
            <p:cNvSpPr>
              <a:spLocks noChangeAspect="1"/>
            </p:cNvSpPr>
            <p:nvPr userDrawn="1"/>
          </p:nvSpPr>
          <p:spPr bwMode="auto">
            <a:xfrm>
              <a:off x="50" y="3942"/>
              <a:ext cx="56" cy="59"/>
            </a:xfrm>
            <a:custGeom>
              <a:avLst/>
              <a:gdLst/>
              <a:ahLst/>
              <a:cxnLst>
                <a:cxn ang="0">
                  <a:pos x="11" y="0"/>
                </a:cxn>
                <a:cxn ang="0">
                  <a:pos x="11" y="19"/>
                </a:cxn>
                <a:cxn ang="0">
                  <a:pos x="0" y="24"/>
                </a:cxn>
                <a:cxn ang="0">
                  <a:pos x="21" y="54"/>
                </a:cxn>
                <a:cxn ang="0">
                  <a:pos x="31" y="49"/>
                </a:cxn>
                <a:cxn ang="0">
                  <a:pos x="31" y="59"/>
                </a:cxn>
                <a:cxn ang="0">
                  <a:pos x="56" y="39"/>
                </a:cxn>
              </a:cxnLst>
              <a:rect l="0" t="0" r="r" b="b"/>
              <a:pathLst>
                <a:path w="56" h="59">
                  <a:moveTo>
                    <a:pt x="11" y="0"/>
                  </a:moveTo>
                  <a:lnTo>
                    <a:pt x="11" y="19"/>
                  </a:lnTo>
                  <a:lnTo>
                    <a:pt x="0" y="24"/>
                  </a:lnTo>
                  <a:lnTo>
                    <a:pt x="21" y="54"/>
                  </a:lnTo>
                  <a:lnTo>
                    <a:pt x="31" y="49"/>
                  </a:lnTo>
                  <a:lnTo>
                    <a:pt x="31" y="59"/>
                  </a:lnTo>
                  <a:lnTo>
                    <a:pt x="56"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28" name="Freeform 32"/>
            <p:cNvSpPr>
              <a:spLocks noChangeAspect="1"/>
            </p:cNvSpPr>
            <p:nvPr userDrawn="1"/>
          </p:nvSpPr>
          <p:spPr bwMode="auto">
            <a:xfrm>
              <a:off x="298" y="3971"/>
              <a:ext cx="25" cy="30"/>
            </a:xfrm>
            <a:custGeom>
              <a:avLst/>
              <a:gdLst/>
              <a:ahLst/>
              <a:cxnLst>
                <a:cxn ang="0">
                  <a:pos x="20" y="30"/>
                </a:cxn>
                <a:cxn ang="0">
                  <a:pos x="25" y="20"/>
                </a:cxn>
                <a:cxn ang="0">
                  <a:pos x="0" y="0"/>
                </a:cxn>
              </a:cxnLst>
              <a:rect l="0" t="0" r="r" b="b"/>
              <a:pathLst>
                <a:path w="25" h="30">
                  <a:moveTo>
                    <a:pt x="20" y="30"/>
                  </a:moveTo>
                  <a:lnTo>
                    <a:pt x="25" y="2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29" name="Freeform 33"/>
            <p:cNvSpPr>
              <a:spLocks noChangeAspect="1"/>
            </p:cNvSpPr>
            <p:nvPr userDrawn="1"/>
          </p:nvSpPr>
          <p:spPr bwMode="auto">
            <a:xfrm>
              <a:off x="10" y="3971"/>
              <a:ext cx="25" cy="30"/>
            </a:xfrm>
            <a:custGeom>
              <a:avLst/>
              <a:gdLst/>
              <a:ahLst/>
              <a:cxnLst>
                <a:cxn ang="0">
                  <a:pos x="5" y="30"/>
                </a:cxn>
                <a:cxn ang="0">
                  <a:pos x="0" y="20"/>
                </a:cxn>
                <a:cxn ang="0">
                  <a:pos x="25" y="0"/>
                </a:cxn>
              </a:cxnLst>
              <a:rect l="0" t="0" r="r" b="b"/>
              <a:pathLst>
                <a:path w="25" h="30">
                  <a:moveTo>
                    <a:pt x="5" y="30"/>
                  </a:moveTo>
                  <a:lnTo>
                    <a:pt x="0" y="20"/>
                  </a:lnTo>
                  <a:lnTo>
                    <a:pt x="2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30" name="Freeform 34"/>
            <p:cNvSpPr>
              <a:spLocks noChangeAspect="1"/>
            </p:cNvSpPr>
            <p:nvPr userDrawn="1"/>
          </p:nvSpPr>
          <p:spPr bwMode="auto">
            <a:xfrm>
              <a:off x="187" y="3981"/>
              <a:ext cx="5" cy="5"/>
            </a:xfrm>
            <a:custGeom>
              <a:avLst/>
              <a:gdLst/>
              <a:ahLst/>
              <a:cxnLst>
                <a:cxn ang="0">
                  <a:pos x="0" y="0"/>
                </a:cxn>
                <a:cxn ang="0">
                  <a:pos x="0" y="5"/>
                </a:cxn>
                <a:cxn ang="0">
                  <a:pos x="5" y="0"/>
                </a:cxn>
              </a:cxnLst>
              <a:rect l="0" t="0" r="r" b="b"/>
              <a:pathLst>
                <a:path w="5" h="5">
                  <a:moveTo>
                    <a:pt x="0" y="0"/>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31" name="Line 35"/>
            <p:cNvSpPr>
              <a:spLocks noChangeAspect="1" noChangeShapeType="1"/>
            </p:cNvSpPr>
            <p:nvPr userDrawn="1"/>
          </p:nvSpPr>
          <p:spPr bwMode="auto">
            <a:xfrm flipH="1" flipV="1">
              <a:off x="101" y="3966"/>
              <a:ext cx="5"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2" name="Line 36"/>
            <p:cNvSpPr>
              <a:spLocks noChangeAspect="1" noChangeShapeType="1"/>
            </p:cNvSpPr>
            <p:nvPr userDrawn="1"/>
          </p:nvSpPr>
          <p:spPr bwMode="auto">
            <a:xfrm flipV="1">
              <a:off x="106" y="3971"/>
              <a:ext cx="2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3" name="Line 37"/>
            <p:cNvSpPr>
              <a:spLocks noChangeAspect="1" noChangeShapeType="1"/>
            </p:cNvSpPr>
            <p:nvPr userDrawn="1"/>
          </p:nvSpPr>
          <p:spPr bwMode="auto">
            <a:xfrm flipV="1">
              <a:off x="192" y="3956"/>
              <a:ext cx="40"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4" name="Line 38"/>
            <p:cNvSpPr>
              <a:spLocks noChangeAspect="1" noChangeShapeType="1"/>
            </p:cNvSpPr>
            <p:nvPr userDrawn="1"/>
          </p:nvSpPr>
          <p:spPr bwMode="auto">
            <a:xfrm>
              <a:off x="172" y="3961"/>
              <a:ext cx="1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5" name="Freeform 39"/>
            <p:cNvSpPr>
              <a:spLocks noChangeAspect="1"/>
            </p:cNvSpPr>
            <p:nvPr userDrawn="1"/>
          </p:nvSpPr>
          <p:spPr bwMode="auto">
            <a:xfrm>
              <a:off x="131" y="3966"/>
              <a:ext cx="36" cy="10"/>
            </a:xfrm>
            <a:custGeom>
              <a:avLst/>
              <a:gdLst/>
              <a:ahLst/>
              <a:cxnLst>
                <a:cxn ang="0">
                  <a:pos x="0" y="5"/>
                </a:cxn>
                <a:cxn ang="0">
                  <a:pos x="5" y="10"/>
                </a:cxn>
                <a:cxn ang="0">
                  <a:pos x="10" y="10"/>
                </a:cxn>
                <a:cxn ang="0">
                  <a:pos x="36" y="0"/>
                </a:cxn>
              </a:cxnLst>
              <a:rect l="0" t="0" r="r" b="b"/>
              <a:pathLst>
                <a:path w="36" h="10">
                  <a:moveTo>
                    <a:pt x="0" y="5"/>
                  </a:moveTo>
                  <a:lnTo>
                    <a:pt x="5" y="10"/>
                  </a:lnTo>
                  <a:lnTo>
                    <a:pt x="10" y="10"/>
                  </a:lnTo>
                  <a:lnTo>
                    <a:pt x="36"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36" name="Line 40"/>
            <p:cNvSpPr>
              <a:spLocks noChangeAspect="1" noChangeShapeType="1"/>
            </p:cNvSpPr>
            <p:nvPr userDrawn="1"/>
          </p:nvSpPr>
          <p:spPr bwMode="auto">
            <a:xfrm flipV="1">
              <a:off x="464" y="3971"/>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7" name="Line 41"/>
            <p:cNvSpPr>
              <a:spLocks noChangeAspect="1" noChangeShapeType="1"/>
            </p:cNvSpPr>
            <p:nvPr userDrawn="1"/>
          </p:nvSpPr>
          <p:spPr bwMode="auto">
            <a:xfrm>
              <a:off x="25" y="3956"/>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8" name="Line 42"/>
            <p:cNvSpPr>
              <a:spLocks noChangeAspect="1" noChangeShapeType="1"/>
            </p:cNvSpPr>
            <p:nvPr userDrawn="1"/>
          </p:nvSpPr>
          <p:spPr bwMode="auto">
            <a:xfrm flipV="1">
              <a:off x="298" y="3947"/>
              <a:ext cx="10"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39" name="Line 43"/>
            <p:cNvSpPr>
              <a:spLocks noChangeAspect="1" noChangeShapeType="1"/>
            </p:cNvSpPr>
            <p:nvPr userDrawn="1"/>
          </p:nvSpPr>
          <p:spPr bwMode="auto">
            <a:xfrm>
              <a:off x="131" y="3961"/>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40" name="Freeform 44"/>
            <p:cNvSpPr>
              <a:spLocks noChangeAspect="1"/>
            </p:cNvSpPr>
            <p:nvPr userDrawn="1"/>
          </p:nvSpPr>
          <p:spPr bwMode="auto">
            <a:xfrm>
              <a:off x="91" y="3942"/>
              <a:ext cx="40" cy="24"/>
            </a:xfrm>
            <a:custGeom>
              <a:avLst/>
              <a:gdLst/>
              <a:ahLst/>
              <a:cxnLst>
                <a:cxn ang="0">
                  <a:pos x="40" y="19"/>
                </a:cxn>
                <a:cxn ang="0">
                  <a:pos x="20" y="19"/>
                </a:cxn>
                <a:cxn ang="0">
                  <a:pos x="10" y="24"/>
                </a:cxn>
                <a:cxn ang="0">
                  <a:pos x="0" y="0"/>
                </a:cxn>
              </a:cxnLst>
              <a:rect l="0" t="0" r="r" b="b"/>
              <a:pathLst>
                <a:path w="40" h="24">
                  <a:moveTo>
                    <a:pt x="40" y="19"/>
                  </a:moveTo>
                  <a:lnTo>
                    <a:pt x="20" y="19"/>
                  </a:lnTo>
                  <a:lnTo>
                    <a:pt x="10" y="2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41" name="Line 45"/>
            <p:cNvSpPr>
              <a:spLocks noChangeAspect="1" noChangeShapeType="1"/>
            </p:cNvSpPr>
            <p:nvPr userDrawn="1"/>
          </p:nvSpPr>
          <p:spPr bwMode="auto">
            <a:xfrm flipV="1">
              <a:off x="167" y="3961"/>
              <a:ext cx="5"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42" name="Line 46"/>
            <p:cNvSpPr>
              <a:spLocks noChangeAspect="1" noChangeShapeType="1"/>
            </p:cNvSpPr>
            <p:nvPr userDrawn="1"/>
          </p:nvSpPr>
          <p:spPr bwMode="auto">
            <a:xfrm flipH="1">
              <a:off x="172" y="3937"/>
              <a:ext cx="5"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43" name="Line 47"/>
            <p:cNvSpPr>
              <a:spLocks noChangeAspect="1" noChangeShapeType="1"/>
            </p:cNvSpPr>
            <p:nvPr userDrawn="1"/>
          </p:nvSpPr>
          <p:spPr bwMode="auto">
            <a:xfrm>
              <a:off x="131" y="3937"/>
              <a:ext cx="1" cy="2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44" name="Line 48"/>
            <p:cNvSpPr>
              <a:spLocks noChangeAspect="1" noChangeShapeType="1"/>
            </p:cNvSpPr>
            <p:nvPr userDrawn="1"/>
          </p:nvSpPr>
          <p:spPr bwMode="auto">
            <a:xfrm flipV="1">
              <a:off x="232" y="3952"/>
              <a:ext cx="1" cy="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45" name="Line 49"/>
            <p:cNvSpPr>
              <a:spLocks noChangeAspect="1" noChangeShapeType="1"/>
            </p:cNvSpPr>
            <p:nvPr userDrawn="1"/>
          </p:nvSpPr>
          <p:spPr bwMode="auto">
            <a:xfrm>
              <a:off x="25" y="3947"/>
              <a:ext cx="1" cy="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46" name="Freeform 50"/>
            <p:cNvSpPr>
              <a:spLocks noChangeAspect="1"/>
            </p:cNvSpPr>
            <p:nvPr userDrawn="1"/>
          </p:nvSpPr>
          <p:spPr bwMode="auto">
            <a:xfrm>
              <a:off x="222" y="3908"/>
              <a:ext cx="35" cy="44"/>
            </a:xfrm>
            <a:custGeom>
              <a:avLst/>
              <a:gdLst/>
              <a:ahLst/>
              <a:cxnLst>
                <a:cxn ang="0">
                  <a:pos x="0" y="29"/>
                </a:cxn>
                <a:cxn ang="0">
                  <a:pos x="10" y="44"/>
                </a:cxn>
                <a:cxn ang="0">
                  <a:pos x="35" y="44"/>
                </a:cxn>
                <a:cxn ang="0">
                  <a:pos x="35" y="0"/>
                </a:cxn>
              </a:cxnLst>
              <a:rect l="0" t="0" r="r" b="b"/>
              <a:pathLst>
                <a:path w="35" h="44">
                  <a:moveTo>
                    <a:pt x="0" y="29"/>
                  </a:moveTo>
                  <a:lnTo>
                    <a:pt x="10" y="44"/>
                  </a:lnTo>
                  <a:lnTo>
                    <a:pt x="35" y="44"/>
                  </a:lnTo>
                  <a:lnTo>
                    <a:pt x="3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47" name="Freeform 51"/>
            <p:cNvSpPr>
              <a:spLocks noChangeAspect="1"/>
            </p:cNvSpPr>
            <p:nvPr userDrawn="1"/>
          </p:nvSpPr>
          <p:spPr bwMode="auto">
            <a:xfrm>
              <a:off x="0" y="3937"/>
              <a:ext cx="25" cy="10"/>
            </a:xfrm>
            <a:custGeom>
              <a:avLst/>
              <a:gdLst/>
              <a:ahLst/>
              <a:cxnLst>
                <a:cxn ang="0">
                  <a:pos x="0" y="0"/>
                </a:cxn>
                <a:cxn ang="0">
                  <a:pos x="0" y="10"/>
                </a:cxn>
                <a:cxn ang="0">
                  <a:pos x="25" y="10"/>
                </a:cxn>
              </a:cxnLst>
              <a:rect l="0" t="0" r="r" b="b"/>
              <a:pathLst>
                <a:path w="25" h="10">
                  <a:moveTo>
                    <a:pt x="0" y="0"/>
                  </a:moveTo>
                  <a:lnTo>
                    <a:pt x="0" y="10"/>
                  </a:lnTo>
                  <a:lnTo>
                    <a:pt x="25" y="1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48" name="Freeform 52"/>
            <p:cNvSpPr>
              <a:spLocks noChangeAspect="1"/>
            </p:cNvSpPr>
            <p:nvPr userDrawn="1"/>
          </p:nvSpPr>
          <p:spPr bwMode="auto">
            <a:xfrm>
              <a:off x="308" y="3932"/>
              <a:ext cx="25" cy="15"/>
            </a:xfrm>
            <a:custGeom>
              <a:avLst/>
              <a:gdLst/>
              <a:ahLst/>
              <a:cxnLst>
                <a:cxn ang="0">
                  <a:pos x="25" y="0"/>
                </a:cxn>
                <a:cxn ang="0">
                  <a:pos x="25" y="10"/>
                </a:cxn>
                <a:cxn ang="0">
                  <a:pos x="0" y="15"/>
                </a:cxn>
              </a:cxnLst>
              <a:rect l="0" t="0" r="r" b="b"/>
              <a:pathLst>
                <a:path w="25" h="15">
                  <a:moveTo>
                    <a:pt x="25" y="0"/>
                  </a:moveTo>
                  <a:lnTo>
                    <a:pt x="25" y="10"/>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49" name="Freeform 53"/>
            <p:cNvSpPr>
              <a:spLocks noChangeAspect="1"/>
            </p:cNvSpPr>
            <p:nvPr userDrawn="1"/>
          </p:nvSpPr>
          <p:spPr bwMode="auto">
            <a:xfrm>
              <a:off x="50" y="3893"/>
              <a:ext cx="41" cy="49"/>
            </a:xfrm>
            <a:custGeom>
              <a:avLst/>
              <a:gdLst/>
              <a:ahLst/>
              <a:cxnLst>
                <a:cxn ang="0">
                  <a:pos x="41" y="0"/>
                </a:cxn>
                <a:cxn ang="0">
                  <a:pos x="16" y="0"/>
                </a:cxn>
                <a:cxn ang="0">
                  <a:pos x="16" y="10"/>
                </a:cxn>
                <a:cxn ang="0">
                  <a:pos x="0" y="5"/>
                </a:cxn>
                <a:cxn ang="0">
                  <a:pos x="0" y="49"/>
                </a:cxn>
                <a:cxn ang="0">
                  <a:pos x="11" y="49"/>
                </a:cxn>
              </a:cxnLst>
              <a:rect l="0" t="0" r="r" b="b"/>
              <a:pathLst>
                <a:path w="41" h="49">
                  <a:moveTo>
                    <a:pt x="41" y="0"/>
                  </a:moveTo>
                  <a:lnTo>
                    <a:pt x="16" y="0"/>
                  </a:lnTo>
                  <a:lnTo>
                    <a:pt x="16" y="10"/>
                  </a:lnTo>
                  <a:lnTo>
                    <a:pt x="0" y="5"/>
                  </a:lnTo>
                  <a:lnTo>
                    <a:pt x="0" y="49"/>
                  </a:lnTo>
                  <a:lnTo>
                    <a:pt x="11" y="4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50" name="Line 54"/>
            <p:cNvSpPr>
              <a:spLocks noChangeAspect="1" noChangeShapeType="1"/>
            </p:cNvSpPr>
            <p:nvPr userDrawn="1"/>
          </p:nvSpPr>
          <p:spPr bwMode="auto">
            <a:xfrm>
              <a:off x="61" y="3942"/>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1" name="Line 55"/>
            <p:cNvSpPr>
              <a:spLocks noChangeAspect="1" noChangeShapeType="1"/>
            </p:cNvSpPr>
            <p:nvPr userDrawn="1"/>
          </p:nvSpPr>
          <p:spPr bwMode="auto">
            <a:xfrm flipV="1">
              <a:off x="91" y="3937"/>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2" name="Freeform 56"/>
            <p:cNvSpPr>
              <a:spLocks noChangeAspect="1"/>
            </p:cNvSpPr>
            <p:nvPr userDrawn="1"/>
          </p:nvSpPr>
          <p:spPr bwMode="auto">
            <a:xfrm>
              <a:off x="91" y="3893"/>
              <a:ext cx="45" cy="44"/>
            </a:xfrm>
            <a:custGeom>
              <a:avLst/>
              <a:gdLst/>
              <a:ahLst/>
              <a:cxnLst>
                <a:cxn ang="0">
                  <a:pos x="45" y="44"/>
                </a:cxn>
                <a:cxn ang="0">
                  <a:pos x="40" y="44"/>
                </a:cxn>
                <a:cxn ang="0">
                  <a:pos x="0" y="44"/>
                </a:cxn>
                <a:cxn ang="0">
                  <a:pos x="0" y="0"/>
                </a:cxn>
              </a:cxnLst>
              <a:rect l="0" t="0" r="r" b="b"/>
              <a:pathLst>
                <a:path w="45" h="44">
                  <a:moveTo>
                    <a:pt x="45" y="44"/>
                  </a:moveTo>
                  <a:lnTo>
                    <a:pt x="40" y="44"/>
                  </a:lnTo>
                  <a:lnTo>
                    <a:pt x="0" y="44"/>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53" name="Line 57"/>
            <p:cNvSpPr>
              <a:spLocks noChangeAspect="1" noChangeShapeType="1"/>
            </p:cNvSpPr>
            <p:nvPr userDrawn="1"/>
          </p:nvSpPr>
          <p:spPr bwMode="auto">
            <a:xfrm flipV="1">
              <a:off x="136" y="3893"/>
              <a:ext cx="1" cy="4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4" name="Line 58"/>
            <p:cNvSpPr>
              <a:spLocks noChangeAspect="1" noChangeShapeType="1"/>
            </p:cNvSpPr>
            <p:nvPr userDrawn="1"/>
          </p:nvSpPr>
          <p:spPr bwMode="auto">
            <a:xfrm>
              <a:off x="136" y="3937"/>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5" name="Line 59"/>
            <p:cNvSpPr>
              <a:spLocks noChangeAspect="1" noChangeShapeType="1"/>
            </p:cNvSpPr>
            <p:nvPr userDrawn="1"/>
          </p:nvSpPr>
          <p:spPr bwMode="auto">
            <a:xfrm>
              <a:off x="141" y="3937"/>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6" name="Line 60"/>
            <p:cNvSpPr>
              <a:spLocks noChangeAspect="1" noChangeShapeType="1"/>
            </p:cNvSpPr>
            <p:nvPr userDrawn="1"/>
          </p:nvSpPr>
          <p:spPr bwMode="auto">
            <a:xfrm>
              <a:off x="177" y="3932"/>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7" name="Freeform 61"/>
            <p:cNvSpPr>
              <a:spLocks noChangeAspect="1"/>
            </p:cNvSpPr>
            <p:nvPr userDrawn="1"/>
          </p:nvSpPr>
          <p:spPr bwMode="auto">
            <a:xfrm>
              <a:off x="177" y="3912"/>
              <a:ext cx="45" cy="25"/>
            </a:xfrm>
            <a:custGeom>
              <a:avLst/>
              <a:gdLst/>
              <a:ahLst/>
              <a:cxnLst>
                <a:cxn ang="0">
                  <a:pos x="45" y="0"/>
                </a:cxn>
                <a:cxn ang="0">
                  <a:pos x="45" y="25"/>
                </a:cxn>
                <a:cxn ang="0">
                  <a:pos x="5" y="25"/>
                </a:cxn>
                <a:cxn ang="0">
                  <a:pos x="0" y="25"/>
                </a:cxn>
              </a:cxnLst>
              <a:rect l="0" t="0" r="r" b="b"/>
              <a:pathLst>
                <a:path w="45" h="25">
                  <a:moveTo>
                    <a:pt x="45" y="0"/>
                  </a:moveTo>
                  <a:lnTo>
                    <a:pt x="45" y="25"/>
                  </a:lnTo>
                  <a:lnTo>
                    <a:pt x="5" y="25"/>
                  </a:lnTo>
                  <a:lnTo>
                    <a:pt x="0" y="2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58" name="Line 62"/>
            <p:cNvSpPr>
              <a:spLocks noChangeAspect="1" noChangeShapeType="1"/>
            </p:cNvSpPr>
            <p:nvPr userDrawn="1"/>
          </p:nvSpPr>
          <p:spPr bwMode="auto">
            <a:xfrm>
              <a:off x="0" y="3917"/>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59" name="Line 63"/>
            <p:cNvSpPr>
              <a:spLocks noChangeAspect="1" noChangeShapeType="1"/>
            </p:cNvSpPr>
            <p:nvPr userDrawn="1"/>
          </p:nvSpPr>
          <p:spPr bwMode="auto">
            <a:xfrm>
              <a:off x="177" y="3903"/>
              <a:ext cx="1" cy="2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60" name="Line 64"/>
            <p:cNvSpPr>
              <a:spLocks noChangeAspect="1" noChangeShapeType="1"/>
            </p:cNvSpPr>
            <p:nvPr userDrawn="1"/>
          </p:nvSpPr>
          <p:spPr bwMode="auto">
            <a:xfrm flipV="1">
              <a:off x="333" y="3912"/>
              <a:ext cx="1"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61" name="Freeform 65"/>
            <p:cNvSpPr>
              <a:spLocks noChangeAspect="1"/>
            </p:cNvSpPr>
            <p:nvPr userDrawn="1"/>
          </p:nvSpPr>
          <p:spPr bwMode="auto">
            <a:xfrm>
              <a:off x="0" y="3903"/>
              <a:ext cx="25" cy="14"/>
            </a:xfrm>
            <a:custGeom>
              <a:avLst/>
              <a:gdLst/>
              <a:ahLst/>
              <a:cxnLst>
                <a:cxn ang="0">
                  <a:pos x="25" y="0"/>
                </a:cxn>
                <a:cxn ang="0">
                  <a:pos x="0" y="0"/>
                </a:cxn>
                <a:cxn ang="0">
                  <a:pos x="0" y="14"/>
                </a:cxn>
              </a:cxnLst>
              <a:rect l="0" t="0" r="r" b="b"/>
              <a:pathLst>
                <a:path w="25" h="14">
                  <a:moveTo>
                    <a:pt x="25" y="0"/>
                  </a:moveTo>
                  <a:lnTo>
                    <a:pt x="0" y="0"/>
                  </a:lnTo>
                  <a:lnTo>
                    <a:pt x="0" y="1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62" name="Freeform 66"/>
            <p:cNvSpPr>
              <a:spLocks noChangeAspect="1"/>
            </p:cNvSpPr>
            <p:nvPr userDrawn="1"/>
          </p:nvSpPr>
          <p:spPr bwMode="auto">
            <a:xfrm>
              <a:off x="303" y="3898"/>
              <a:ext cx="30" cy="14"/>
            </a:xfrm>
            <a:custGeom>
              <a:avLst/>
              <a:gdLst/>
              <a:ahLst/>
              <a:cxnLst>
                <a:cxn ang="0">
                  <a:pos x="30" y="14"/>
                </a:cxn>
                <a:cxn ang="0">
                  <a:pos x="30" y="5"/>
                </a:cxn>
                <a:cxn ang="0">
                  <a:pos x="0" y="0"/>
                </a:cxn>
              </a:cxnLst>
              <a:rect l="0" t="0" r="r" b="b"/>
              <a:pathLst>
                <a:path w="30" h="14">
                  <a:moveTo>
                    <a:pt x="30" y="14"/>
                  </a:moveTo>
                  <a:lnTo>
                    <a:pt x="30" y="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63" name="Freeform 67"/>
            <p:cNvSpPr>
              <a:spLocks noChangeAspect="1"/>
            </p:cNvSpPr>
            <p:nvPr userDrawn="1"/>
          </p:nvSpPr>
          <p:spPr bwMode="auto">
            <a:xfrm>
              <a:off x="222" y="3888"/>
              <a:ext cx="20" cy="24"/>
            </a:xfrm>
            <a:custGeom>
              <a:avLst/>
              <a:gdLst/>
              <a:ahLst/>
              <a:cxnLst>
                <a:cxn ang="0">
                  <a:pos x="20" y="0"/>
                </a:cxn>
                <a:cxn ang="0">
                  <a:pos x="20" y="20"/>
                </a:cxn>
                <a:cxn ang="0">
                  <a:pos x="0" y="24"/>
                </a:cxn>
                <a:cxn ang="0">
                  <a:pos x="0" y="5"/>
                </a:cxn>
              </a:cxnLst>
              <a:rect l="0" t="0" r="r" b="b"/>
              <a:pathLst>
                <a:path w="20" h="24">
                  <a:moveTo>
                    <a:pt x="20" y="0"/>
                  </a:moveTo>
                  <a:lnTo>
                    <a:pt x="20" y="20"/>
                  </a:lnTo>
                  <a:lnTo>
                    <a:pt x="0" y="24"/>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64" name="Line 68"/>
            <p:cNvSpPr>
              <a:spLocks noChangeAspect="1" noChangeShapeType="1"/>
            </p:cNvSpPr>
            <p:nvPr userDrawn="1"/>
          </p:nvSpPr>
          <p:spPr bwMode="auto">
            <a:xfrm>
              <a:off x="242" y="3908"/>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65" name="Freeform 69"/>
            <p:cNvSpPr>
              <a:spLocks noChangeAspect="1"/>
            </p:cNvSpPr>
            <p:nvPr userDrawn="1"/>
          </p:nvSpPr>
          <p:spPr bwMode="auto">
            <a:xfrm>
              <a:off x="242" y="3854"/>
              <a:ext cx="30" cy="54"/>
            </a:xfrm>
            <a:custGeom>
              <a:avLst/>
              <a:gdLst/>
              <a:ahLst/>
              <a:cxnLst>
                <a:cxn ang="0">
                  <a:pos x="15" y="54"/>
                </a:cxn>
                <a:cxn ang="0">
                  <a:pos x="25" y="54"/>
                </a:cxn>
                <a:cxn ang="0">
                  <a:pos x="25" y="44"/>
                </a:cxn>
                <a:cxn ang="0">
                  <a:pos x="30" y="39"/>
                </a:cxn>
                <a:cxn ang="0">
                  <a:pos x="30" y="0"/>
                </a:cxn>
                <a:cxn ang="0">
                  <a:pos x="0" y="5"/>
                </a:cxn>
              </a:cxnLst>
              <a:rect l="0" t="0" r="r" b="b"/>
              <a:pathLst>
                <a:path w="30" h="54">
                  <a:moveTo>
                    <a:pt x="15" y="54"/>
                  </a:moveTo>
                  <a:lnTo>
                    <a:pt x="25" y="54"/>
                  </a:lnTo>
                  <a:lnTo>
                    <a:pt x="25" y="44"/>
                  </a:lnTo>
                  <a:lnTo>
                    <a:pt x="30" y="39"/>
                  </a:lnTo>
                  <a:lnTo>
                    <a:pt x="3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66" name="Line 70"/>
            <p:cNvSpPr>
              <a:spLocks noChangeAspect="1" noChangeShapeType="1"/>
            </p:cNvSpPr>
            <p:nvPr userDrawn="1"/>
          </p:nvSpPr>
          <p:spPr bwMode="auto">
            <a:xfrm>
              <a:off x="177" y="3893"/>
              <a:ext cx="1"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67" name="Line 71"/>
            <p:cNvSpPr>
              <a:spLocks noChangeAspect="1" noChangeShapeType="1"/>
            </p:cNvSpPr>
            <p:nvPr userDrawn="1"/>
          </p:nvSpPr>
          <p:spPr bwMode="auto">
            <a:xfrm flipH="1">
              <a:off x="25" y="3878"/>
              <a:ext cx="5" cy="2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68" name="Line 72"/>
            <p:cNvSpPr>
              <a:spLocks noChangeAspect="1" noChangeShapeType="1"/>
            </p:cNvSpPr>
            <p:nvPr userDrawn="1"/>
          </p:nvSpPr>
          <p:spPr bwMode="auto">
            <a:xfrm flipH="1" flipV="1">
              <a:off x="298" y="3878"/>
              <a:ext cx="5"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69" name="Line 73"/>
            <p:cNvSpPr>
              <a:spLocks noChangeAspect="1" noChangeShapeType="1"/>
            </p:cNvSpPr>
            <p:nvPr userDrawn="1"/>
          </p:nvSpPr>
          <p:spPr bwMode="auto">
            <a:xfrm flipH="1">
              <a:off x="91" y="3893"/>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70" name="Line 74"/>
            <p:cNvSpPr>
              <a:spLocks noChangeAspect="1" noChangeShapeType="1"/>
            </p:cNvSpPr>
            <p:nvPr userDrawn="1"/>
          </p:nvSpPr>
          <p:spPr bwMode="auto">
            <a:xfrm>
              <a:off x="101" y="3893"/>
              <a:ext cx="3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71" name="Line 75"/>
            <p:cNvSpPr>
              <a:spLocks noChangeAspect="1" noChangeShapeType="1"/>
            </p:cNvSpPr>
            <p:nvPr userDrawn="1"/>
          </p:nvSpPr>
          <p:spPr bwMode="auto">
            <a:xfrm flipH="1">
              <a:off x="136" y="3893"/>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72" name="Freeform 76"/>
            <p:cNvSpPr>
              <a:spLocks noChangeAspect="1"/>
            </p:cNvSpPr>
            <p:nvPr userDrawn="1"/>
          </p:nvSpPr>
          <p:spPr bwMode="auto">
            <a:xfrm>
              <a:off x="101" y="3854"/>
              <a:ext cx="50" cy="39"/>
            </a:xfrm>
            <a:custGeom>
              <a:avLst/>
              <a:gdLst/>
              <a:ahLst/>
              <a:cxnLst>
                <a:cxn ang="0">
                  <a:pos x="50" y="0"/>
                </a:cxn>
                <a:cxn ang="0">
                  <a:pos x="5" y="0"/>
                </a:cxn>
                <a:cxn ang="0">
                  <a:pos x="0" y="39"/>
                </a:cxn>
              </a:cxnLst>
              <a:rect l="0" t="0" r="r" b="b"/>
              <a:pathLst>
                <a:path w="50" h="39">
                  <a:moveTo>
                    <a:pt x="50" y="0"/>
                  </a:moveTo>
                  <a:lnTo>
                    <a:pt x="5" y="0"/>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73" name="Freeform 77"/>
            <p:cNvSpPr>
              <a:spLocks noChangeAspect="1"/>
            </p:cNvSpPr>
            <p:nvPr userDrawn="1"/>
          </p:nvSpPr>
          <p:spPr bwMode="auto">
            <a:xfrm>
              <a:off x="172" y="3893"/>
              <a:ext cx="10" cy="1"/>
            </a:xfrm>
            <a:custGeom>
              <a:avLst/>
              <a:gdLst/>
              <a:ahLst/>
              <a:cxnLst>
                <a:cxn ang="0">
                  <a:pos x="10" y="0"/>
                </a:cxn>
                <a:cxn ang="0">
                  <a:pos x="5" y="0"/>
                </a:cxn>
                <a:cxn ang="0">
                  <a:pos x="0" y="0"/>
                </a:cxn>
              </a:cxnLst>
              <a:rect l="0" t="0" r="r" b="b"/>
              <a:pathLst>
                <a:path w="10">
                  <a:moveTo>
                    <a:pt x="1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74" name="Line 78"/>
            <p:cNvSpPr>
              <a:spLocks noChangeAspect="1" noChangeShapeType="1"/>
            </p:cNvSpPr>
            <p:nvPr userDrawn="1"/>
          </p:nvSpPr>
          <p:spPr bwMode="auto">
            <a:xfrm flipH="1">
              <a:off x="151" y="3893"/>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75" name="Line 79"/>
            <p:cNvSpPr>
              <a:spLocks noChangeAspect="1" noChangeShapeType="1"/>
            </p:cNvSpPr>
            <p:nvPr userDrawn="1"/>
          </p:nvSpPr>
          <p:spPr bwMode="auto">
            <a:xfrm>
              <a:off x="151" y="3854"/>
              <a:ext cx="1" cy="39"/>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76" name="Freeform 80"/>
            <p:cNvSpPr>
              <a:spLocks noChangeAspect="1"/>
            </p:cNvSpPr>
            <p:nvPr userDrawn="1"/>
          </p:nvSpPr>
          <p:spPr bwMode="auto">
            <a:xfrm>
              <a:off x="182" y="3854"/>
              <a:ext cx="10" cy="39"/>
            </a:xfrm>
            <a:custGeom>
              <a:avLst/>
              <a:gdLst/>
              <a:ahLst/>
              <a:cxnLst>
                <a:cxn ang="0">
                  <a:pos x="10" y="0"/>
                </a:cxn>
                <a:cxn ang="0">
                  <a:pos x="10" y="39"/>
                </a:cxn>
                <a:cxn ang="0">
                  <a:pos x="0" y="39"/>
                </a:cxn>
              </a:cxnLst>
              <a:rect l="0" t="0" r="r" b="b"/>
              <a:pathLst>
                <a:path w="10" h="39">
                  <a:moveTo>
                    <a:pt x="10" y="0"/>
                  </a:moveTo>
                  <a:lnTo>
                    <a:pt x="10" y="39"/>
                  </a:lnTo>
                  <a:lnTo>
                    <a:pt x="0" y="39"/>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77" name="Freeform 81"/>
            <p:cNvSpPr>
              <a:spLocks noChangeAspect="1"/>
            </p:cNvSpPr>
            <p:nvPr userDrawn="1"/>
          </p:nvSpPr>
          <p:spPr bwMode="auto">
            <a:xfrm>
              <a:off x="192" y="3859"/>
              <a:ext cx="50" cy="34"/>
            </a:xfrm>
            <a:custGeom>
              <a:avLst/>
              <a:gdLst/>
              <a:ahLst/>
              <a:cxnLst>
                <a:cxn ang="0">
                  <a:pos x="50" y="0"/>
                </a:cxn>
                <a:cxn ang="0">
                  <a:pos x="50" y="29"/>
                </a:cxn>
                <a:cxn ang="0">
                  <a:pos x="30" y="34"/>
                </a:cxn>
                <a:cxn ang="0">
                  <a:pos x="0" y="34"/>
                </a:cxn>
              </a:cxnLst>
              <a:rect l="0" t="0" r="r" b="b"/>
              <a:pathLst>
                <a:path w="50" h="34">
                  <a:moveTo>
                    <a:pt x="50" y="0"/>
                  </a:moveTo>
                  <a:lnTo>
                    <a:pt x="50" y="29"/>
                  </a:lnTo>
                  <a:lnTo>
                    <a:pt x="30" y="34"/>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78" name="Freeform 82"/>
            <p:cNvSpPr>
              <a:spLocks noChangeAspect="1"/>
            </p:cNvSpPr>
            <p:nvPr userDrawn="1"/>
          </p:nvSpPr>
          <p:spPr bwMode="auto">
            <a:xfrm>
              <a:off x="10" y="3854"/>
              <a:ext cx="20" cy="24"/>
            </a:xfrm>
            <a:custGeom>
              <a:avLst/>
              <a:gdLst/>
              <a:ahLst/>
              <a:cxnLst>
                <a:cxn ang="0">
                  <a:pos x="20" y="24"/>
                </a:cxn>
                <a:cxn ang="0">
                  <a:pos x="0" y="5"/>
                </a:cxn>
                <a:cxn ang="0">
                  <a:pos x="5" y="0"/>
                </a:cxn>
              </a:cxnLst>
              <a:rect l="0" t="0" r="r" b="b"/>
              <a:pathLst>
                <a:path w="20" h="24">
                  <a:moveTo>
                    <a:pt x="20" y="24"/>
                  </a:moveTo>
                  <a:lnTo>
                    <a:pt x="0" y="5"/>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79" name="Line 83"/>
            <p:cNvSpPr>
              <a:spLocks noChangeAspect="1" noChangeShapeType="1"/>
            </p:cNvSpPr>
            <p:nvPr userDrawn="1"/>
          </p:nvSpPr>
          <p:spPr bwMode="auto">
            <a:xfrm flipV="1">
              <a:off x="298" y="3873"/>
              <a:ext cx="1" cy="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80" name="Line 84"/>
            <p:cNvSpPr>
              <a:spLocks noChangeAspect="1" noChangeShapeType="1"/>
            </p:cNvSpPr>
            <p:nvPr userDrawn="1"/>
          </p:nvSpPr>
          <p:spPr bwMode="auto">
            <a:xfrm flipH="1">
              <a:off x="298" y="3859"/>
              <a:ext cx="25" cy="14"/>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81" name="Freeform 85"/>
            <p:cNvSpPr>
              <a:spLocks noChangeAspect="1"/>
            </p:cNvSpPr>
            <p:nvPr userDrawn="1"/>
          </p:nvSpPr>
          <p:spPr bwMode="auto">
            <a:xfrm>
              <a:off x="197" y="3854"/>
              <a:ext cx="45" cy="5"/>
            </a:xfrm>
            <a:custGeom>
              <a:avLst/>
              <a:gdLst/>
              <a:ahLst/>
              <a:cxnLst>
                <a:cxn ang="0">
                  <a:pos x="45" y="5"/>
                </a:cxn>
                <a:cxn ang="0">
                  <a:pos x="35" y="5"/>
                </a:cxn>
                <a:cxn ang="0">
                  <a:pos x="35" y="0"/>
                </a:cxn>
                <a:cxn ang="0">
                  <a:pos x="0" y="0"/>
                </a:cxn>
              </a:cxnLst>
              <a:rect l="0" t="0" r="r" b="b"/>
              <a:pathLst>
                <a:path w="45" h="5">
                  <a:moveTo>
                    <a:pt x="45" y="5"/>
                  </a:moveTo>
                  <a:lnTo>
                    <a:pt x="35" y="5"/>
                  </a:lnTo>
                  <a:lnTo>
                    <a:pt x="3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82" name="Line 86"/>
            <p:cNvSpPr>
              <a:spLocks noChangeAspect="1" noChangeShapeType="1"/>
            </p:cNvSpPr>
            <p:nvPr userDrawn="1"/>
          </p:nvSpPr>
          <p:spPr bwMode="auto">
            <a:xfrm flipH="1" flipV="1">
              <a:off x="318" y="3849"/>
              <a:ext cx="5"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83" name="Line 87"/>
            <p:cNvSpPr>
              <a:spLocks noChangeAspect="1" noChangeShapeType="1"/>
            </p:cNvSpPr>
            <p:nvPr userDrawn="1"/>
          </p:nvSpPr>
          <p:spPr bwMode="auto">
            <a:xfrm flipH="1">
              <a:off x="15" y="3834"/>
              <a:ext cx="10" cy="2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84" name="Freeform 88"/>
            <p:cNvSpPr>
              <a:spLocks noChangeAspect="1"/>
            </p:cNvSpPr>
            <p:nvPr userDrawn="1"/>
          </p:nvSpPr>
          <p:spPr bwMode="auto">
            <a:xfrm>
              <a:off x="151" y="3854"/>
              <a:ext cx="21" cy="1"/>
            </a:xfrm>
            <a:custGeom>
              <a:avLst/>
              <a:gdLst/>
              <a:ahLst/>
              <a:cxnLst>
                <a:cxn ang="0">
                  <a:pos x="21" y="0"/>
                </a:cxn>
                <a:cxn ang="0">
                  <a:pos x="16" y="0"/>
                </a:cxn>
                <a:cxn ang="0">
                  <a:pos x="0" y="0"/>
                </a:cxn>
              </a:cxnLst>
              <a:rect l="0" t="0" r="r" b="b"/>
              <a:pathLst>
                <a:path w="21">
                  <a:moveTo>
                    <a:pt x="21" y="0"/>
                  </a:moveTo>
                  <a:lnTo>
                    <a:pt x="16"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85" name="Line 89"/>
            <p:cNvSpPr>
              <a:spLocks noChangeAspect="1" noChangeShapeType="1"/>
            </p:cNvSpPr>
            <p:nvPr userDrawn="1"/>
          </p:nvSpPr>
          <p:spPr bwMode="auto">
            <a:xfrm flipH="1">
              <a:off x="192" y="3854"/>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86" name="Freeform 90"/>
            <p:cNvSpPr>
              <a:spLocks noChangeAspect="1"/>
            </p:cNvSpPr>
            <p:nvPr userDrawn="1"/>
          </p:nvSpPr>
          <p:spPr bwMode="auto">
            <a:xfrm>
              <a:off x="172" y="3854"/>
              <a:ext cx="20" cy="1"/>
            </a:xfrm>
            <a:custGeom>
              <a:avLst/>
              <a:gdLst/>
              <a:ahLst/>
              <a:cxnLst>
                <a:cxn ang="0">
                  <a:pos x="20" y="0"/>
                </a:cxn>
                <a:cxn ang="0">
                  <a:pos x="5" y="0"/>
                </a:cxn>
                <a:cxn ang="0">
                  <a:pos x="0" y="0"/>
                </a:cxn>
              </a:cxnLst>
              <a:rect l="0" t="0" r="r" b="b"/>
              <a:pathLst>
                <a:path w="20">
                  <a:moveTo>
                    <a:pt x="20" y="0"/>
                  </a:moveTo>
                  <a:lnTo>
                    <a:pt x="5"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87" name="Line 91"/>
            <p:cNvSpPr>
              <a:spLocks noChangeAspect="1" noChangeShapeType="1"/>
            </p:cNvSpPr>
            <p:nvPr userDrawn="1"/>
          </p:nvSpPr>
          <p:spPr bwMode="auto">
            <a:xfrm flipH="1" flipV="1">
              <a:off x="308" y="3834"/>
              <a:ext cx="10" cy="15"/>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88" name="Freeform 92"/>
            <p:cNvSpPr>
              <a:spLocks noChangeAspect="1"/>
            </p:cNvSpPr>
            <p:nvPr userDrawn="1"/>
          </p:nvSpPr>
          <p:spPr bwMode="auto">
            <a:xfrm>
              <a:off x="25" y="3819"/>
              <a:ext cx="51" cy="20"/>
            </a:xfrm>
            <a:custGeom>
              <a:avLst/>
              <a:gdLst/>
              <a:ahLst/>
              <a:cxnLst>
                <a:cxn ang="0">
                  <a:pos x="51" y="0"/>
                </a:cxn>
                <a:cxn ang="0">
                  <a:pos x="31" y="20"/>
                </a:cxn>
                <a:cxn ang="0">
                  <a:pos x="5" y="5"/>
                </a:cxn>
                <a:cxn ang="0">
                  <a:pos x="0" y="15"/>
                </a:cxn>
              </a:cxnLst>
              <a:rect l="0" t="0" r="r" b="b"/>
              <a:pathLst>
                <a:path w="51" h="20">
                  <a:moveTo>
                    <a:pt x="51" y="0"/>
                  </a:moveTo>
                  <a:lnTo>
                    <a:pt x="31" y="20"/>
                  </a:lnTo>
                  <a:lnTo>
                    <a:pt x="5" y="5"/>
                  </a:lnTo>
                  <a:lnTo>
                    <a:pt x="0" y="1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89" name="Freeform 93"/>
            <p:cNvSpPr>
              <a:spLocks noChangeAspect="1"/>
            </p:cNvSpPr>
            <p:nvPr userDrawn="1"/>
          </p:nvSpPr>
          <p:spPr bwMode="auto">
            <a:xfrm>
              <a:off x="252" y="3819"/>
              <a:ext cx="56" cy="15"/>
            </a:xfrm>
            <a:custGeom>
              <a:avLst/>
              <a:gdLst/>
              <a:ahLst/>
              <a:cxnLst>
                <a:cxn ang="0">
                  <a:pos x="56" y="15"/>
                </a:cxn>
                <a:cxn ang="0">
                  <a:pos x="51" y="5"/>
                </a:cxn>
                <a:cxn ang="0">
                  <a:pos x="20" y="15"/>
                </a:cxn>
                <a:cxn ang="0">
                  <a:pos x="0" y="0"/>
                </a:cxn>
              </a:cxnLst>
              <a:rect l="0" t="0" r="r" b="b"/>
              <a:pathLst>
                <a:path w="56" h="15">
                  <a:moveTo>
                    <a:pt x="56" y="15"/>
                  </a:moveTo>
                  <a:lnTo>
                    <a:pt x="51" y="5"/>
                  </a:lnTo>
                  <a:lnTo>
                    <a:pt x="20" y="15"/>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0" name="Freeform 94"/>
            <p:cNvSpPr>
              <a:spLocks noChangeAspect="1"/>
            </p:cNvSpPr>
            <p:nvPr userDrawn="1"/>
          </p:nvSpPr>
          <p:spPr bwMode="auto">
            <a:xfrm>
              <a:off x="66" y="3790"/>
              <a:ext cx="10" cy="29"/>
            </a:xfrm>
            <a:custGeom>
              <a:avLst/>
              <a:gdLst/>
              <a:ahLst/>
              <a:cxnLst>
                <a:cxn ang="0">
                  <a:pos x="10" y="29"/>
                </a:cxn>
                <a:cxn ang="0">
                  <a:pos x="0" y="0"/>
                </a:cxn>
                <a:cxn ang="0">
                  <a:pos x="5" y="0"/>
                </a:cxn>
              </a:cxnLst>
              <a:rect l="0" t="0" r="r" b="b"/>
              <a:pathLst>
                <a:path w="10" h="29">
                  <a:moveTo>
                    <a:pt x="10" y="29"/>
                  </a:moveTo>
                  <a:lnTo>
                    <a:pt x="0" y="0"/>
                  </a:lnTo>
                  <a:lnTo>
                    <a:pt x="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1" name="Freeform 95"/>
            <p:cNvSpPr>
              <a:spLocks noChangeAspect="1"/>
            </p:cNvSpPr>
            <p:nvPr userDrawn="1"/>
          </p:nvSpPr>
          <p:spPr bwMode="auto">
            <a:xfrm>
              <a:off x="252" y="3785"/>
              <a:ext cx="15" cy="34"/>
            </a:xfrm>
            <a:custGeom>
              <a:avLst/>
              <a:gdLst/>
              <a:ahLst/>
              <a:cxnLst>
                <a:cxn ang="0">
                  <a:pos x="5" y="0"/>
                </a:cxn>
                <a:cxn ang="0">
                  <a:pos x="15" y="5"/>
                </a:cxn>
                <a:cxn ang="0">
                  <a:pos x="0" y="34"/>
                </a:cxn>
              </a:cxnLst>
              <a:rect l="0" t="0" r="r" b="b"/>
              <a:pathLst>
                <a:path w="15" h="34">
                  <a:moveTo>
                    <a:pt x="5" y="0"/>
                  </a:moveTo>
                  <a:lnTo>
                    <a:pt x="15" y="5"/>
                  </a:lnTo>
                  <a:lnTo>
                    <a:pt x="0" y="34"/>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2" name="Freeform 96"/>
            <p:cNvSpPr>
              <a:spLocks noChangeAspect="1"/>
            </p:cNvSpPr>
            <p:nvPr userDrawn="1"/>
          </p:nvSpPr>
          <p:spPr bwMode="auto">
            <a:xfrm>
              <a:off x="91" y="3775"/>
              <a:ext cx="50" cy="20"/>
            </a:xfrm>
            <a:custGeom>
              <a:avLst/>
              <a:gdLst/>
              <a:ahLst/>
              <a:cxnLst>
                <a:cxn ang="0">
                  <a:pos x="50" y="15"/>
                </a:cxn>
                <a:cxn ang="0">
                  <a:pos x="25" y="20"/>
                </a:cxn>
                <a:cxn ang="0">
                  <a:pos x="10" y="0"/>
                </a:cxn>
                <a:cxn ang="0">
                  <a:pos x="0" y="5"/>
                </a:cxn>
              </a:cxnLst>
              <a:rect l="0" t="0" r="r" b="b"/>
              <a:pathLst>
                <a:path w="50" h="20">
                  <a:moveTo>
                    <a:pt x="50" y="15"/>
                  </a:moveTo>
                  <a:lnTo>
                    <a:pt x="25" y="20"/>
                  </a:lnTo>
                  <a:lnTo>
                    <a:pt x="10" y="0"/>
                  </a:lnTo>
                  <a:lnTo>
                    <a:pt x="0" y="5"/>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3" name="Freeform 97"/>
            <p:cNvSpPr>
              <a:spLocks noChangeAspect="1"/>
            </p:cNvSpPr>
            <p:nvPr userDrawn="1"/>
          </p:nvSpPr>
          <p:spPr bwMode="auto">
            <a:xfrm>
              <a:off x="187" y="3770"/>
              <a:ext cx="50" cy="25"/>
            </a:xfrm>
            <a:custGeom>
              <a:avLst/>
              <a:gdLst/>
              <a:ahLst/>
              <a:cxnLst>
                <a:cxn ang="0">
                  <a:pos x="50" y="5"/>
                </a:cxn>
                <a:cxn ang="0">
                  <a:pos x="45" y="0"/>
                </a:cxn>
                <a:cxn ang="0">
                  <a:pos x="25" y="25"/>
                </a:cxn>
                <a:cxn ang="0">
                  <a:pos x="0" y="20"/>
                </a:cxn>
              </a:cxnLst>
              <a:rect l="0" t="0" r="r" b="b"/>
              <a:pathLst>
                <a:path w="50" h="25">
                  <a:moveTo>
                    <a:pt x="50" y="5"/>
                  </a:moveTo>
                  <a:lnTo>
                    <a:pt x="45" y="0"/>
                  </a:lnTo>
                  <a:lnTo>
                    <a:pt x="25" y="25"/>
                  </a:lnTo>
                  <a:lnTo>
                    <a:pt x="0" y="2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4" name="Freeform 98"/>
            <p:cNvSpPr>
              <a:spLocks noChangeAspect="1"/>
            </p:cNvSpPr>
            <p:nvPr userDrawn="1"/>
          </p:nvSpPr>
          <p:spPr bwMode="auto">
            <a:xfrm>
              <a:off x="141" y="3761"/>
              <a:ext cx="15" cy="29"/>
            </a:xfrm>
            <a:custGeom>
              <a:avLst/>
              <a:gdLst/>
              <a:ahLst/>
              <a:cxnLst>
                <a:cxn ang="0">
                  <a:pos x="0" y="29"/>
                </a:cxn>
                <a:cxn ang="0">
                  <a:pos x="5" y="0"/>
                </a:cxn>
                <a:cxn ang="0">
                  <a:pos x="15" y="0"/>
                </a:cxn>
              </a:cxnLst>
              <a:rect l="0" t="0" r="r" b="b"/>
              <a:pathLst>
                <a:path w="15" h="29">
                  <a:moveTo>
                    <a:pt x="0" y="29"/>
                  </a:moveTo>
                  <a:lnTo>
                    <a:pt x="5" y="0"/>
                  </a:lnTo>
                  <a:lnTo>
                    <a:pt x="15"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5" name="Freeform 99"/>
            <p:cNvSpPr>
              <a:spLocks noChangeAspect="1"/>
            </p:cNvSpPr>
            <p:nvPr userDrawn="1"/>
          </p:nvSpPr>
          <p:spPr bwMode="auto">
            <a:xfrm>
              <a:off x="177" y="3761"/>
              <a:ext cx="10" cy="29"/>
            </a:xfrm>
            <a:custGeom>
              <a:avLst/>
              <a:gdLst/>
              <a:ahLst/>
              <a:cxnLst>
                <a:cxn ang="0">
                  <a:pos x="10" y="29"/>
                </a:cxn>
                <a:cxn ang="0">
                  <a:pos x="10" y="0"/>
                </a:cxn>
                <a:cxn ang="0">
                  <a:pos x="0" y="0"/>
                </a:cxn>
              </a:cxnLst>
              <a:rect l="0" t="0" r="r" b="b"/>
              <a:pathLst>
                <a:path w="10" h="29">
                  <a:moveTo>
                    <a:pt x="10" y="29"/>
                  </a:moveTo>
                  <a:lnTo>
                    <a:pt x="10" y="0"/>
                  </a:lnTo>
                  <a:lnTo>
                    <a:pt x="0" y="0"/>
                  </a:lnTo>
                </a:path>
              </a:pathLst>
            </a:custGeom>
            <a:noFill/>
            <a:ln w="7938">
              <a:solidFill>
                <a:schemeClr val="tx1"/>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4196" name="Line 100"/>
            <p:cNvSpPr>
              <a:spLocks noChangeAspect="1" noChangeShapeType="1"/>
            </p:cNvSpPr>
            <p:nvPr userDrawn="1"/>
          </p:nvSpPr>
          <p:spPr bwMode="auto">
            <a:xfrm flipH="1">
              <a:off x="71" y="3780"/>
              <a:ext cx="2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97" name="Line 101"/>
            <p:cNvSpPr>
              <a:spLocks noChangeAspect="1" noChangeShapeType="1"/>
            </p:cNvSpPr>
            <p:nvPr userDrawn="1"/>
          </p:nvSpPr>
          <p:spPr bwMode="auto">
            <a:xfrm flipH="1">
              <a:off x="252" y="378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98" name="Line 102"/>
            <p:cNvSpPr>
              <a:spLocks noChangeAspect="1" noChangeShapeType="1"/>
            </p:cNvSpPr>
            <p:nvPr userDrawn="1"/>
          </p:nvSpPr>
          <p:spPr bwMode="auto">
            <a:xfrm flipH="1" flipV="1">
              <a:off x="242" y="3775"/>
              <a:ext cx="10" cy="10"/>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199" name="Line 103"/>
            <p:cNvSpPr>
              <a:spLocks noChangeAspect="1" noChangeShapeType="1"/>
            </p:cNvSpPr>
            <p:nvPr userDrawn="1"/>
          </p:nvSpPr>
          <p:spPr bwMode="auto">
            <a:xfrm flipH="1">
              <a:off x="237"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0" name="Line 104"/>
            <p:cNvSpPr>
              <a:spLocks noChangeAspect="1" noChangeShapeType="1"/>
            </p:cNvSpPr>
            <p:nvPr userDrawn="1"/>
          </p:nvSpPr>
          <p:spPr bwMode="auto">
            <a:xfrm flipH="1">
              <a:off x="156" y="3761"/>
              <a:ext cx="2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1" name="Line 105"/>
            <p:cNvSpPr>
              <a:spLocks noChangeAspect="1" noChangeShapeType="1"/>
            </p:cNvSpPr>
            <p:nvPr userDrawn="1"/>
          </p:nvSpPr>
          <p:spPr bwMode="auto">
            <a:xfrm flipH="1">
              <a:off x="308" y="377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2" name="Line 106"/>
            <p:cNvSpPr>
              <a:spLocks noChangeAspect="1" noChangeShapeType="1"/>
            </p:cNvSpPr>
            <p:nvPr userDrawn="1"/>
          </p:nvSpPr>
          <p:spPr bwMode="auto">
            <a:xfrm flipH="1">
              <a:off x="394" y="3775"/>
              <a:ext cx="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3" name="Line 107"/>
            <p:cNvSpPr>
              <a:spLocks noChangeAspect="1" noChangeShapeType="1"/>
            </p:cNvSpPr>
            <p:nvPr userDrawn="1"/>
          </p:nvSpPr>
          <p:spPr bwMode="auto">
            <a:xfrm>
              <a:off x="383" y="3785"/>
              <a:ext cx="3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4" name="Line 108"/>
            <p:cNvSpPr>
              <a:spLocks noChangeAspect="1" noChangeShapeType="1"/>
            </p:cNvSpPr>
            <p:nvPr userDrawn="1"/>
          </p:nvSpPr>
          <p:spPr bwMode="auto">
            <a:xfrm>
              <a:off x="308" y="3785"/>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5" name="Line 109"/>
            <p:cNvSpPr>
              <a:spLocks noChangeAspect="1" noChangeShapeType="1"/>
            </p:cNvSpPr>
            <p:nvPr userDrawn="1"/>
          </p:nvSpPr>
          <p:spPr bwMode="auto">
            <a:xfrm>
              <a:off x="257" y="3785"/>
              <a:ext cx="1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6" name="Line 110"/>
            <p:cNvSpPr>
              <a:spLocks noChangeAspect="1" noChangeShapeType="1"/>
            </p:cNvSpPr>
            <p:nvPr userDrawn="1"/>
          </p:nvSpPr>
          <p:spPr bwMode="auto">
            <a:xfrm flipH="1">
              <a:off x="262" y="380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7" name="Line 111"/>
            <p:cNvSpPr>
              <a:spLocks noChangeAspect="1" noChangeShapeType="1"/>
            </p:cNvSpPr>
            <p:nvPr userDrawn="1"/>
          </p:nvSpPr>
          <p:spPr bwMode="auto">
            <a:xfrm>
              <a:off x="257" y="381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8" name="Line 112"/>
            <p:cNvSpPr>
              <a:spLocks noChangeAspect="1" noChangeShapeType="1"/>
            </p:cNvSpPr>
            <p:nvPr userDrawn="1"/>
          </p:nvSpPr>
          <p:spPr bwMode="auto">
            <a:xfrm flipH="1">
              <a:off x="262" y="3824"/>
              <a:ext cx="162"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09" name="Line 113"/>
            <p:cNvSpPr>
              <a:spLocks noChangeAspect="1" noChangeShapeType="1"/>
            </p:cNvSpPr>
            <p:nvPr userDrawn="1"/>
          </p:nvSpPr>
          <p:spPr bwMode="auto">
            <a:xfrm>
              <a:off x="308" y="3839"/>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0" name="Line 114"/>
            <p:cNvSpPr>
              <a:spLocks noChangeAspect="1" noChangeShapeType="1"/>
            </p:cNvSpPr>
            <p:nvPr userDrawn="1"/>
          </p:nvSpPr>
          <p:spPr bwMode="auto">
            <a:xfrm flipH="1">
              <a:off x="318" y="3849"/>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1" name="Line 115"/>
            <p:cNvSpPr>
              <a:spLocks noChangeAspect="1" noChangeShapeType="1"/>
            </p:cNvSpPr>
            <p:nvPr userDrawn="1"/>
          </p:nvSpPr>
          <p:spPr bwMode="auto">
            <a:xfrm>
              <a:off x="313" y="386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2" name="Line 116"/>
            <p:cNvSpPr>
              <a:spLocks noChangeAspect="1" noChangeShapeType="1"/>
            </p:cNvSpPr>
            <p:nvPr userDrawn="1"/>
          </p:nvSpPr>
          <p:spPr bwMode="auto">
            <a:xfrm flipH="1">
              <a:off x="298" y="3873"/>
              <a:ext cx="166"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3" name="Line 117"/>
            <p:cNvSpPr>
              <a:spLocks noChangeAspect="1" noChangeShapeType="1"/>
            </p:cNvSpPr>
            <p:nvPr userDrawn="1"/>
          </p:nvSpPr>
          <p:spPr bwMode="auto">
            <a:xfrm>
              <a:off x="303" y="3888"/>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4" name="Line 118"/>
            <p:cNvSpPr>
              <a:spLocks noChangeAspect="1" noChangeShapeType="1"/>
            </p:cNvSpPr>
            <p:nvPr userDrawn="1"/>
          </p:nvSpPr>
          <p:spPr bwMode="auto">
            <a:xfrm flipH="1">
              <a:off x="333" y="3903"/>
              <a:ext cx="15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5" name="Line 119"/>
            <p:cNvSpPr>
              <a:spLocks noChangeAspect="1" noChangeShapeType="1"/>
            </p:cNvSpPr>
            <p:nvPr userDrawn="1"/>
          </p:nvSpPr>
          <p:spPr bwMode="auto">
            <a:xfrm>
              <a:off x="333" y="391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6" name="Line 120"/>
            <p:cNvSpPr>
              <a:spLocks noChangeAspect="1" noChangeShapeType="1"/>
            </p:cNvSpPr>
            <p:nvPr userDrawn="1"/>
          </p:nvSpPr>
          <p:spPr bwMode="auto">
            <a:xfrm flipH="1">
              <a:off x="333" y="3922"/>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7" name="Line 121"/>
            <p:cNvSpPr>
              <a:spLocks noChangeAspect="1" noChangeShapeType="1"/>
            </p:cNvSpPr>
            <p:nvPr userDrawn="1"/>
          </p:nvSpPr>
          <p:spPr bwMode="auto">
            <a:xfrm>
              <a:off x="333" y="3937"/>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8" name="Line 122"/>
            <p:cNvSpPr>
              <a:spLocks noChangeAspect="1" noChangeShapeType="1"/>
            </p:cNvSpPr>
            <p:nvPr userDrawn="1"/>
          </p:nvSpPr>
          <p:spPr bwMode="auto">
            <a:xfrm flipH="1">
              <a:off x="308" y="3952"/>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19" name="Line 123"/>
            <p:cNvSpPr>
              <a:spLocks noChangeAspect="1" noChangeShapeType="1"/>
            </p:cNvSpPr>
            <p:nvPr userDrawn="1"/>
          </p:nvSpPr>
          <p:spPr bwMode="auto">
            <a:xfrm>
              <a:off x="303" y="396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0" name="Line 124"/>
            <p:cNvSpPr>
              <a:spLocks noChangeAspect="1" noChangeShapeType="1"/>
            </p:cNvSpPr>
            <p:nvPr userDrawn="1"/>
          </p:nvSpPr>
          <p:spPr bwMode="auto">
            <a:xfrm flipH="1">
              <a:off x="303" y="397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1" name="Line 125"/>
            <p:cNvSpPr>
              <a:spLocks noChangeAspect="1" noChangeShapeType="1"/>
            </p:cNvSpPr>
            <p:nvPr userDrawn="1"/>
          </p:nvSpPr>
          <p:spPr bwMode="auto">
            <a:xfrm>
              <a:off x="323" y="3986"/>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2" name="Line 126"/>
            <p:cNvSpPr>
              <a:spLocks noChangeAspect="1" noChangeShapeType="1"/>
            </p:cNvSpPr>
            <p:nvPr userDrawn="1"/>
          </p:nvSpPr>
          <p:spPr bwMode="auto">
            <a:xfrm flipH="1">
              <a:off x="318" y="4001"/>
              <a:ext cx="16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3" name="Line 127"/>
            <p:cNvSpPr>
              <a:spLocks noChangeAspect="1" noChangeShapeType="1"/>
            </p:cNvSpPr>
            <p:nvPr userDrawn="1"/>
          </p:nvSpPr>
          <p:spPr bwMode="auto">
            <a:xfrm>
              <a:off x="444" y="4015"/>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4" name="Line 128"/>
            <p:cNvSpPr>
              <a:spLocks noChangeAspect="1" noChangeShapeType="1"/>
            </p:cNvSpPr>
            <p:nvPr userDrawn="1"/>
          </p:nvSpPr>
          <p:spPr bwMode="auto">
            <a:xfrm>
              <a:off x="308" y="4015"/>
              <a:ext cx="13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5" name="Line 129"/>
            <p:cNvSpPr>
              <a:spLocks noChangeAspect="1" noChangeShapeType="1"/>
            </p:cNvSpPr>
            <p:nvPr userDrawn="1"/>
          </p:nvSpPr>
          <p:spPr bwMode="auto">
            <a:xfrm>
              <a:off x="272" y="4015"/>
              <a:ext cx="11"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6" name="Line 130"/>
            <p:cNvSpPr>
              <a:spLocks noChangeAspect="1" noChangeShapeType="1"/>
            </p:cNvSpPr>
            <p:nvPr userDrawn="1"/>
          </p:nvSpPr>
          <p:spPr bwMode="auto">
            <a:xfrm flipH="1">
              <a:off x="262" y="4025"/>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7" name="Line 131"/>
            <p:cNvSpPr>
              <a:spLocks noChangeAspect="1" noChangeShapeType="1"/>
            </p:cNvSpPr>
            <p:nvPr userDrawn="1"/>
          </p:nvSpPr>
          <p:spPr bwMode="auto">
            <a:xfrm>
              <a:off x="262" y="404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8" name="Line 132"/>
            <p:cNvSpPr>
              <a:spLocks noChangeAspect="1" noChangeShapeType="1"/>
            </p:cNvSpPr>
            <p:nvPr userDrawn="1"/>
          </p:nvSpPr>
          <p:spPr bwMode="auto">
            <a:xfrm flipH="1">
              <a:off x="267" y="4050"/>
              <a:ext cx="167"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29" name="Line 133"/>
            <p:cNvSpPr>
              <a:spLocks noChangeAspect="1" noChangeShapeType="1"/>
            </p:cNvSpPr>
            <p:nvPr userDrawn="1"/>
          </p:nvSpPr>
          <p:spPr bwMode="auto">
            <a:xfrm>
              <a:off x="389" y="4064"/>
              <a:ext cx="3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30" name="Line 134"/>
            <p:cNvSpPr>
              <a:spLocks noChangeAspect="1" noChangeShapeType="1"/>
            </p:cNvSpPr>
            <p:nvPr userDrawn="1"/>
          </p:nvSpPr>
          <p:spPr bwMode="auto">
            <a:xfrm>
              <a:off x="303" y="4064"/>
              <a:ext cx="5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31" name="Line 135"/>
            <p:cNvSpPr>
              <a:spLocks noChangeAspect="1" noChangeShapeType="1"/>
            </p:cNvSpPr>
            <p:nvPr userDrawn="1"/>
          </p:nvSpPr>
          <p:spPr bwMode="auto">
            <a:xfrm>
              <a:off x="257" y="4064"/>
              <a:ext cx="1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32" name="Line 136"/>
            <p:cNvSpPr>
              <a:spLocks noChangeAspect="1" noChangeShapeType="1"/>
            </p:cNvSpPr>
            <p:nvPr userDrawn="1"/>
          </p:nvSpPr>
          <p:spPr bwMode="auto">
            <a:xfrm flipH="1">
              <a:off x="303" y="4079"/>
              <a:ext cx="45"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33" name="Line 137"/>
            <p:cNvSpPr>
              <a:spLocks noChangeAspect="1" noChangeShapeType="1"/>
            </p:cNvSpPr>
            <p:nvPr userDrawn="1"/>
          </p:nvSpPr>
          <p:spPr bwMode="auto">
            <a:xfrm>
              <a:off x="323" y="4089"/>
              <a:ext cx="20" cy="1"/>
            </a:xfrm>
            <a:prstGeom prst="line">
              <a:avLst/>
            </a:prstGeom>
            <a:noFill/>
            <a:ln w="7938">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4234" name="Freeform 138"/>
            <p:cNvSpPr>
              <a:spLocks noChangeAspect="1" noEditPoints="1"/>
            </p:cNvSpPr>
            <p:nvPr userDrawn="1"/>
          </p:nvSpPr>
          <p:spPr bwMode="auto">
            <a:xfrm>
              <a:off x="0" y="3761"/>
              <a:ext cx="333" cy="328"/>
            </a:xfrm>
            <a:custGeom>
              <a:avLst/>
              <a:gdLst/>
              <a:ahLst/>
              <a:cxnLst>
                <a:cxn ang="0">
                  <a:pos x="177" y="0"/>
                </a:cxn>
                <a:cxn ang="0">
                  <a:pos x="187" y="29"/>
                </a:cxn>
                <a:cxn ang="0">
                  <a:pos x="232" y="9"/>
                </a:cxn>
                <a:cxn ang="0">
                  <a:pos x="242" y="14"/>
                </a:cxn>
                <a:cxn ang="0">
                  <a:pos x="257" y="24"/>
                </a:cxn>
                <a:cxn ang="0">
                  <a:pos x="252" y="58"/>
                </a:cxn>
                <a:cxn ang="0">
                  <a:pos x="303" y="63"/>
                </a:cxn>
                <a:cxn ang="0">
                  <a:pos x="318" y="88"/>
                </a:cxn>
                <a:cxn ang="0">
                  <a:pos x="298" y="112"/>
                </a:cxn>
                <a:cxn ang="0">
                  <a:pos x="303" y="137"/>
                </a:cxn>
                <a:cxn ang="0">
                  <a:pos x="333" y="151"/>
                </a:cxn>
                <a:cxn ang="0">
                  <a:pos x="333" y="181"/>
                </a:cxn>
                <a:cxn ang="0">
                  <a:pos x="298" y="210"/>
                </a:cxn>
                <a:cxn ang="0">
                  <a:pos x="318" y="240"/>
                </a:cxn>
                <a:cxn ang="0">
                  <a:pos x="303" y="259"/>
                </a:cxn>
                <a:cxn ang="0">
                  <a:pos x="262" y="269"/>
                </a:cxn>
                <a:cxn ang="0">
                  <a:pos x="262" y="298"/>
                </a:cxn>
                <a:cxn ang="0">
                  <a:pos x="242" y="308"/>
                </a:cxn>
                <a:cxn ang="0">
                  <a:pos x="217" y="293"/>
                </a:cxn>
                <a:cxn ang="0">
                  <a:pos x="182" y="328"/>
                </a:cxn>
                <a:cxn ang="0">
                  <a:pos x="146" y="328"/>
                </a:cxn>
                <a:cxn ang="0">
                  <a:pos x="136" y="298"/>
                </a:cxn>
                <a:cxn ang="0">
                  <a:pos x="91" y="313"/>
                </a:cxn>
                <a:cxn ang="0">
                  <a:pos x="71" y="298"/>
                </a:cxn>
                <a:cxn ang="0">
                  <a:pos x="71" y="269"/>
                </a:cxn>
                <a:cxn ang="0">
                  <a:pos x="30" y="259"/>
                </a:cxn>
                <a:cxn ang="0">
                  <a:pos x="15" y="240"/>
                </a:cxn>
                <a:cxn ang="0">
                  <a:pos x="35" y="210"/>
                </a:cxn>
                <a:cxn ang="0">
                  <a:pos x="25" y="186"/>
                </a:cxn>
                <a:cxn ang="0">
                  <a:pos x="0" y="176"/>
                </a:cxn>
                <a:cxn ang="0">
                  <a:pos x="0" y="142"/>
                </a:cxn>
                <a:cxn ang="0">
                  <a:pos x="30" y="117"/>
                </a:cxn>
                <a:cxn ang="0">
                  <a:pos x="15" y="93"/>
                </a:cxn>
                <a:cxn ang="0">
                  <a:pos x="30" y="63"/>
                </a:cxn>
                <a:cxn ang="0">
                  <a:pos x="76" y="58"/>
                </a:cxn>
                <a:cxn ang="0">
                  <a:pos x="71" y="29"/>
                </a:cxn>
                <a:cxn ang="0">
                  <a:pos x="101" y="14"/>
                </a:cxn>
                <a:cxn ang="0">
                  <a:pos x="141" y="29"/>
                </a:cxn>
                <a:cxn ang="0">
                  <a:pos x="156" y="0"/>
                </a:cxn>
                <a:cxn ang="0">
                  <a:pos x="177" y="93"/>
                </a:cxn>
                <a:cxn ang="0">
                  <a:pos x="167" y="93"/>
                </a:cxn>
                <a:cxn ang="0">
                  <a:pos x="106" y="93"/>
                </a:cxn>
                <a:cxn ang="0">
                  <a:pos x="91" y="132"/>
                </a:cxn>
                <a:cxn ang="0">
                  <a:pos x="66" y="142"/>
                </a:cxn>
                <a:cxn ang="0">
                  <a:pos x="50" y="181"/>
                </a:cxn>
                <a:cxn ang="0">
                  <a:pos x="61" y="200"/>
                </a:cxn>
                <a:cxn ang="0">
                  <a:pos x="71" y="235"/>
                </a:cxn>
                <a:cxn ang="0">
                  <a:pos x="81" y="240"/>
                </a:cxn>
                <a:cxn ang="0">
                  <a:pos x="131" y="210"/>
                </a:cxn>
                <a:cxn ang="0">
                  <a:pos x="141" y="215"/>
                </a:cxn>
                <a:cxn ang="0">
                  <a:pos x="172" y="200"/>
                </a:cxn>
                <a:cxn ang="0">
                  <a:pos x="187" y="225"/>
                </a:cxn>
                <a:cxn ang="0">
                  <a:pos x="207" y="244"/>
                </a:cxn>
                <a:cxn ang="0">
                  <a:pos x="227" y="249"/>
                </a:cxn>
                <a:cxn ang="0">
                  <a:pos x="252" y="210"/>
                </a:cxn>
                <a:cxn ang="0">
                  <a:pos x="232" y="191"/>
                </a:cxn>
                <a:cxn ang="0">
                  <a:pos x="257" y="147"/>
                </a:cxn>
                <a:cxn ang="0">
                  <a:pos x="267" y="137"/>
                </a:cxn>
                <a:cxn ang="0">
                  <a:pos x="272" y="93"/>
                </a:cxn>
                <a:cxn ang="0">
                  <a:pos x="232" y="98"/>
                </a:cxn>
                <a:cxn ang="0">
                  <a:pos x="197" y="93"/>
                </a:cxn>
              </a:cxnLst>
              <a:rect l="0" t="0" r="r" b="b"/>
              <a:pathLst>
                <a:path w="333" h="328">
                  <a:moveTo>
                    <a:pt x="156" y="0"/>
                  </a:moveTo>
                  <a:lnTo>
                    <a:pt x="177" y="0"/>
                  </a:lnTo>
                  <a:lnTo>
                    <a:pt x="187" y="0"/>
                  </a:lnTo>
                  <a:lnTo>
                    <a:pt x="187" y="29"/>
                  </a:lnTo>
                  <a:lnTo>
                    <a:pt x="212" y="34"/>
                  </a:lnTo>
                  <a:lnTo>
                    <a:pt x="232" y="9"/>
                  </a:lnTo>
                  <a:lnTo>
                    <a:pt x="237" y="14"/>
                  </a:lnTo>
                  <a:lnTo>
                    <a:pt x="242" y="14"/>
                  </a:lnTo>
                  <a:lnTo>
                    <a:pt x="252" y="24"/>
                  </a:lnTo>
                  <a:lnTo>
                    <a:pt x="257" y="24"/>
                  </a:lnTo>
                  <a:lnTo>
                    <a:pt x="267" y="29"/>
                  </a:lnTo>
                  <a:lnTo>
                    <a:pt x="252" y="58"/>
                  </a:lnTo>
                  <a:lnTo>
                    <a:pt x="272" y="73"/>
                  </a:lnTo>
                  <a:lnTo>
                    <a:pt x="303" y="63"/>
                  </a:lnTo>
                  <a:lnTo>
                    <a:pt x="308" y="73"/>
                  </a:lnTo>
                  <a:lnTo>
                    <a:pt x="318" y="88"/>
                  </a:lnTo>
                  <a:lnTo>
                    <a:pt x="323" y="98"/>
                  </a:lnTo>
                  <a:lnTo>
                    <a:pt x="298" y="112"/>
                  </a:lnTo>
                  <a:lnTo>
                    <a:pt x="298" y="117"/>
                  </a:lnTo>
                  <a:lnTo>
                    <a:pt x="303" y="137"/>
                  </a:lnTo>
                  <a:lnTo>
                    <a:pt x="333" y="142"/>
                  </a:lnTo>
                  <a:lnTo>
                    <a:pt x="333" y="151"/>
                  </a:lnTo>
                  <a:lnTo>
                    <a:pt x="333" y="171"/>
                  </a:lnTo>
                  <a:lnTo>
                    <a:pt x="333" y="181"/>
                  </a:lnTo>
                  <a:lnTo>
                    <a:pt x="308" y="186"/>
                  </a:lnTo>
                  <a:lnTo>
                    <a:pt x="298" y="210"/>
                  </a:lnTo>
                  <a:lnTo>
                    <a:pt x="323" y="230"/>
                  </a:lnTo>
                  <a:lnTo>
                    <a:pt x="318" y="240"/>
                  </a:lnTo>
                  <a:lnTo>
                    <a:pt x="308" y="254"/>
                  </a:lnTo>
                  <a:lnTo>
                    <a:pt x="303" y="259"/>
                  </a:lnTo>
                  <a:lnTo>
                    <a:pt x="278" y="249"/>
                  </a:lnTo>
                  <a:lnTo>
                    <a:pt x="262" y="269"/>
                  </a:lnTo>
                  <a:lnTo>
                    <a:pt x="272" y="293"/>
                  </a:lnTo>
                  <a:lnTo>
                    <a:pt x="262" y="298"/>
                  </a:lnTo>
                  <a:lnTo>
                    <a:pt x="247" y="308"/>
                  </a:lnTo>
                  <a:lnTo>
                    <a:pt x="242" y="308"/>
                  </a:lnTo>
                  <a:lnTo>
                    <a:pt x="237" y="313"/>
                  </a:lnTo>
                  <a:lnTo>
                    <a:pt x="217" y="293"/>
                  </a:lnTo>
                  <a:lnTo>
                    <a:pt x="187" y="303"/>
                  </a:lnTo>
                  <a:lnTo>
                    <a:pt x="182" y="328"/>
                  </a:lnTo>
                  <a:lnTo>
                    <a:pt x="172" y="328"/>
                  </a:lnTo>
                  <a:lnTo>
                    <a:pt x="146" y="328"/>
                  </a:lnTo>
                  <a:lnTo>
                    <a:pt x="136" y="328"/>
                  </a:lnTo>
                  <a:lnTo>
                    <a:pt x="136" y="298"/>
                  </a:lnTo>
                  <a:lnTo>
                    <a:pt x="111" y="293"/>
                  </a:lnTo>
                  <a:lnTo>
                    <a:pt x="91" y="313"/>
                  </a:lnTo>
                  <a:lnTo>
                    <a:pt x="86" y="308"/>
                  </a:lnTo>
                  <a:lnTo>
                    <a:pt x="71" y="298"/>
                  </a:lnTo>
                  <a:lnTo>
                    <a:pt x="61" y="289"/>
                  </a:lnTo>
                  <a:lnTo>
                    <a:pt x="71" y="269"/>
                  </a:lnTo>
                  <a:lnTo>
                    <a:pt x="56" y="249"/>
                  </a:lnTo>
                  <a:lnTo>
                    <a:pt x="30" y="259"/>
                  </a:lnTo>
                  <a:lnTo>
                    <a:pt x="25" y="254"/>
                  </a:lnTo>
                  <a:lnTo>
                    <a:pt x="15" y="240"/>
                  </a:lnTo>
                  <a:lnTo>
                    <a:pt x="10" y="230"/>
                  </a:lnTo>
                  <a:lnTo>
                    <a:pt x="35" y="210"/>
                  </a:lnTo>
                  <a:lnTo>
                    <a:pt x="25" y="195"/>
                  </a:lnTo>
                  <a:lnTo>
                    <a:pt x="25" y="186"/>
                  </a:lnTo>
                  <a:lnTo>
                    <a:pt x="0" y="186"/>
                  </a:lnTo>
                  <a:lnTo>
                    <a:pt x="0" y="176"/>
                  </a:lnTo>
                  <a:lnTo>
                    <a:pt x="0" y="156"/>
                  </a:lnTo>
                  <a:lnTo>
                    <a:pt x="0" y="142"/>
                  </a:lnTo>
                  <a:lnTo>
                    <a:pt x="25" y="142"/>
                  </a:lnTo>
                  <a:lnTo>
                    <a:pt x="30" y="117"/>
                  </a:lnTo>
                  <a:lnTo>
                    <a:pt x="10" y="98"/>
                  </a:lnTo>
                  <a:lnTo>
                    <a:pt x="15" y="93"/>
                  </a:lnTo>
                  <a:lnTo>
                    <a:pt x="25" y="73"/>
                  </a:lnTo>
                  <a:lnTo>
                    <a:pt x="30" y="63"/>
                  </a:lnTo>
                  <a:lnTo>
                    <a:pt x="56" y="78"/>
                  </a:lnTo>
                  <a:lnTo>
                    <a:pt x="76" y="58"/>
                  </a:lnTo>
                  <a:lnTo>
                    <a:pt x="66" y="29"/>
                  </a:lnTo>
                  <a:lnTo>
                    <a:pt x="71" y="29"/>
                  </a:lnTo>
                  <a:lnTo>
                    <a:pt x="91" y="19"/>
                  </a:lnTo>
                  <a:lnTo>
                    <a:pt x="101" y="14"/>
                  </a:lnTo>
                  <a:lnTo>
                    <a:pt x="116" y="34"/>
                  </a:lnTo>
                  <a:lnTo>
                    <a:pt x="141" y="29"/>
                  </a:lnTo>
                  <a:lnTo>
                    <a:pt x="146" y="0"/>
                  </a:lnTo>
                  <a:lnTo>
                    <a:pt x="156" y="0"/>
                  </a:lnTo>
                  <a:close/>
                  <a:moveTo>
                    <a:pt x="192" y="93"/>
                  </a:moveTo>
                  <a:lnTo>
                    <a:pt x="177" y="93"/>
                  </a:lnTo>
                  <a:lnTo>
                    <a:pt x="172" y="93"/>
                  </a:lnTo>
                  <a:lnTo>
                    <a:pt x="167" y="93"/>
                  </a:lnTo>
                  <a:lnTo>
                    <a:pt x="151" y="93"/>
                  </a:lnTo>
                  <a:lnTo>
                    <a:pt x="106" y="93"/>
                  </a:lnTo>
                  <a:lnTo>
                    <a:pt x="101" y="132"/>
                  </a:lnTo>
                  <a:lnTo>
                    <a:pt x="91" y="132"/>
                  </a:lnTo>
                  <a:lnTo>
                    <a:pt x="66" y="132"/>
                  </a:lnTo>
                  <a:lnTo>
                    <a:pt x="66" y="142"/>
                  </a:lnTo>
                  <a:lnTo>
                    <a:pt x="50" y="137"/>
                  </a:lnTo>
                  <a:lnTo>
                    <a:pt x="50" y="181"/>
                  </a:lnTo>
                  <a:lnTo>
                    <a:pt x="61" y="181"/>
                  </a:lnTo>
                  <a:lnTo>
                    <a:pt x="61" y="200"/>
                  </a:lnTo>
                  <a:lnTo>
                    <a:pt x="50" y="205"/>
                  </a:lnTo>
                  <a:lnTo>
                    <a:pt x="71" y="235"/>
                  </a:lnTo>
                  <a:lnTo>
                    <a:pt x="81" y="230"/>
                  </a:lnTo>
                  <a:lnTo>
                    <a:pt x="81" y="240"/>
                  </a:lnTo>
                  <a:lnTo>
                    <a:pt x="106" y="220"/>
                  </a:lnTo>
                  <a:lnTo>
                    <a:pt x="131" y="210"/>
                  </a:lnTo>
                  <a:lnTo>
                    <a:pt x="136" y="215"/>
                  </a:lnTo>
                  <a:lnTo>
                    <a:pt x="141" y="215"/>
                  </a:lnTo>
                  <a:lnTo>
                    <a:pt x="167" y="205"/>
                  </a:lnTo>
                  <a:lnTo>
                    <a:pt x="172" y="200"/>
                  </a:lnTo>
                  <a:lnTo>
                    <a:pt x="187" y="220"/>
                  </a:lnTo>
                  <a:lnTo>
                    <a:pt x="187" y="225"/>
                  </a:lnTo>
                  <a:lnTo>
                    <a:pt x="192" y="220"/>
                  </a:lnTo>
                  <a:lnTo>
                    <a:pt x="207" y="244"/>
                  </a:lnTo>
                  <a:lnTo>
                    <a:pt x="217" y="244"/>
                  </a:lnTo>
                  <a:lnTo>
                    <a:pt x="227" y="249"/>
                  </a:lnTo>
                  <a:lnTo>
                    <a:pt x="262" y="225"/>
                  </a:lnTo>
                  <a:lnTo>
                    <a:pt x="252" y="210"/>
                  </a:lnTo>
                  <a:lnTo>
                    <a:pt x="232" y="195"/>
                  </a:lnTo>
                  <a:lnTo>
                    <a:pt x="232" y="191"/>
                  </a:lnTo>
                  <a:lnTo>
                    <a:pt x="257" y="191"/>
                  </a:lnTo>
                  <a:lnTo>
                    <a:pt x="257" y="147"/>
                  </a:lnTo>
                  <a:lnTo>
                    <a:pt x="267" y="147"/>
                  </a:lnTo>
                  <a:lnTo>
                    <a:pt x="267" y="137"/>
                  </a:lnTo>
                  <a:lnTo>
                    <a:pt x="272" y="132"/>
                  </a:lnTo>
                  <a:lnTo>
                    <a:pt x="272" y="93"/>
                  </a:lnTo>
                  <a:lnTo>
                    <a:pt x="242" y="98"/>
                  </a:lnTo>
                  <a:lnTo>
                    <a:pt x="232" y="98"/>
                  </a:lnTo>
                  <a:lnTo>
                    <a:pt x="232" y="93"/>
                  </a:lnTo>
                  <a:lnTo>
                    <a:pt x="197" y="93"/>
                  </a:lnTo>
                  <a:lnTo>
                    <a:pt x="192" y="93"/>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2400" dirty="0">
                <a:solidFill>
                  <a:srgbClr val="000000"/>
                </a:solidFill>
              </a:endParaRPr>
            </a:p>
          </p:txBody>
        </p:sp>
      </p:grpSp>
    </p:spTree>
    <p:extLst>
      <p:ext uri="{BB962C8B-B14F-4D97-AF65-F5344CB8AC3E}">
        <p14:creationId xmlns:p14="http://schemas.microsoft.com/office/powerpoint/2010/main" val="3140396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ransition spd="slow">
    <p:fade thruBlk="1"/>
  </p:transition>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0"/>
            <a:ext cx="9144000" cy="6858000"/>
            <a:chOff x="0" y="0"/>
            <a:chExt cx="5760" cy="4320"/>
          </a:xfrm>
        </p:grpSpPr>
        <p:grpSp>
          <p:nvGrpSpPr>
            <p:cNvPr id="86019" name="Group 3"/>
            <p:cNvGrpSpPr>
              <a:grpSpLocks/>
            </p:cNvGrpSpPr>
            <p:nvPr/>
          </p:nvGrpSpPr>
          <p:grpSpPr bwMode="auto">
            <a:xfrm>
              <a:off x="0" y="0"/>
              <a:ext cx="5760" cy="4320"/>
              <a:chOff x="0" y="0"/>
              <a:chExt cx="5760" cy="4320"/>
            </a:xfrm>
          </p:grpSpPr>
          <p:grpSp>
            <p:nvGrpSpPr>
              <p:cNvPr id="86020" name="Group 4"/>
              <p:cNvGrpSpPr>
                <a:grpSpLocks/>
              </p:cNvGrpSpPr>
              <p:nvPr/>
            </p:nvGrpSpPr>
            <p:grpSpPr bwMode="auto">
              <a:xfrm>
                <a:off x="0" y="192"/>
                <a:ext cx="5760" cy="4032"/>
                <a:chOff x="0" y="192"/>
                <a:chExt cx="5760" cy="4032"/>
              </a:xfrm>
            </p:grpSpPr>
            <p:sp>
              <p:nvSpPr>
                <p:cNvPr id="8602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2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3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grpSp>
            <p:nvGrpSpPr>
              <p:cNvPr id="86043" name="Group 27"/>
              <p:cNvGrpSpPr>
                <a:grpSpLocks/>
              </p:cNvGrpSpPr>
              <p:nvPr/>
            </p:nvGrpSpPr>
            <p:grpSpPr bwMode="auto">
              <a:xfrm>
                <a:off x="192" y="0"/>
                <a:ext cx="5376" cy="4320"/>
                <a:chOff x="192" y="0"/>
                <a:chExt cx="5376" cy="4320"/>
              </a:xfrm>
            </p:grpSpPr>
            <p:sp>
              <p:nvSpPr>
                <p:cNvPr id="8604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4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5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6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7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7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7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grpSp>
        <p:sp>
          <p:nvSpPr>
            <p:cNvPr id="8607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74"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nvGrpSpPr>
            <p:cNvPr id="86075" name="Group 59"/>
            <p:cNvGrpSpPr>
              <a:grpSpLocks/>
            </p:cNvGrpSpPr>
            <p:nvPr/>
          </p:nvGrpSpPr>
          <p:grpSpPr bwMode="auto">
            <a:xfrm>
              <a:off x="261" y="892"/>
              <a:ext cx="1124" cy="1464"/>
              <a:chOff x="96" y="916"/>
              <a:chExt cx="2208" cy="2876"/>
            </a:xfrm>
          </p:grpSpPr>
          <p:sp>
            <p:nvSpPr>
              <p:cNvPr id="86076"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77"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sp>
            <p:nvSpPr>
              <p:cNvPr id="86078"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fontAlgn="base">
                  <a:spcBef>
                    <a:spcPct val="0"/>
                  </a:spcBef>
                  <a:spcAft>
                    <a:spcPct val="0"/>
                  </a:spcAft>
                </a:pPr>
                <a:endParaRPr lang="en-US" sz="2400" b="1">
                  <a:solidFill>
                    <a:srgbClr val="40458C"/>
                  </a:solidFill>
                </a:endParaRPr>
              </a:p>
            </p:txBody>
          </p:sp>
        </p:grpSp>
      </p:grpSp>
      <p:sp>
        <p:nvSpPr>
          <p:cNvPr id="86079"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608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81"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fontAlgn="base">
              <a:spcBef>
                <a:spcPct val="0"/>
              </a:spcBef>
              <a:spcAft>
                <a:spcPct val="0"/>
              </a:spcAft>
            </a:pPr>
            <a:fld id="{A24A818A-0A1F-40BB-B523-2916EFF3ACE4}" type="datetime1">
              <a:rPr lang="en-US" smtClean="0">
                <a:solidFill>
                  <a:srgbClr val="40458C"/>
                </a:solidFill>
              </a:rPr>
              <a:t>10/26/2016</a:t>
            </a:fld>
            <a:endParaRPr lang="en-US">
              <a:solidFill>
                <a:srgbClr val="40458C"/>
              </a:solidFill>
            </a:endParaRPr>
          </a:p>
        </p:txBody>
      </p:sp>
      <p:sp>
        <p:nvSpPr>
          <p:cNvPr id="86082"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pPr fontAlgn="base">
              <a:spcBef>
                <a:spcPct val="0"/>
              </a:spcBef>
              <a:spcAft>
                <a:spcPct val="0"/>
              </a:spcAft>
            </a:pPr>
            <a:r>
              <a:rPr lang="en-US" smtClean="0">
                <a:solidFill>
                  <a:srgbClr val="40458C"/>
                </a:solidFill>
              </a:rPr>
              <a:t>Revised:  October 16, 2012</a:t>
            </a:r>
            <a:endParaRPr lang="en-US">
              <a:solidFill>
                <a:srgbClr val="40458C"/>
              </a:solidFill>
            </a:endParaRPr>
          </a:p>
        </p:txBody>
      </p:sp>
      <p:sp>
        <p:nvSpPr>
          <p:cNvPr id="86083"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fontAlgn="base">
              <a:spcBef>
                <a:spcPct val="0"/>
              </a:spcBef>
              <a:spcAft>
                <a:spcPct val="0"/>
              </a:spcAft>
            </a:pPr>
            <a:fld id="{C9FE199F-5CAE-4A6C-8385-BE1C8F8038F5}" type="slidenum">
              <a:rPr lang="en-US">
                <a:solidFill>
                  <a:srgbClr val="40458C"/>
                </a:solidFill>
              </a:rPr>
              <a:pPr fontAlgn="base">
                <a:spcBef>
                  <a:spcPct val="0"/>
                </a:spcBef>
                <a:spcAft>
                  <a:spcPct val="0"/>
                </a:spcAft>
              </a:pPr>
              <a:t>‹#›</a:t>
            </a:fld>
            <a:endParaRPr lang="en-US">
              <a:solidFill>
                <a:srgbClr val="40458C"/>
              </a:solidFill>
            </a:endParaRPr>
          </a:p>
        </p:txBody>
      </p:sp>
    </p:spTree>
    <p:extLst>
      <p:ext uri="{BB962C8B-B14F-4D97-AF65-F5344CB8AC3E}">
        <p14:creationId xmlns:p14="http://schemas.microsoft.com/office/powerpoint/2010/main" val="15405229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457200"/>
            <a:fld id="{ABEFB63F-C392-48F6-A886-B123E4D44A38}" type="datetime1">
              <a:rPr lang="en-US" smtClean="0">
                <a:solidFill>
                  <a:srgbClr val="A6B727"/>
                </a:solidFill>
              </a:rPr>
              <a:t>10/26/2016</a:t>
            </a:fld>
            <a:endParaRPr lang="en-US" dirty="0">
              <a:solidFill>
                <a:srgbClr val="A6B727"/>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457200"/>
            <a:r>
              <a:rPr lang="en-US" smtClean="0">
                <a:solidFill>
                  <a:srgbClr val="A6B727"/>
                </a:solidFill>
              </a:rPr>
              <a:t>Revised:  October 16, 2012</a:t>
            </a:r>
            <a:endParaRPr lang="en-US" dirty="0">
              <a:solidFill>
                <a:srgbClr val="A6B727"/>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457200"/>
            <a:fld id="{4FAB73BC-B049-4115-A692-8D63A059BFB8}" type="slidenum">
              <a:rPr lang="en-US" smtClean="0">
                <a:solidFill>
                  <a:srgbClr val="A6B727"/>
                </a:solidFill>
              </a:rPr>
              <a:pPr defTabSz="457200"/>
              <a:t>‹#›</a:t>
            </a:fld>
            <a:endParaRPr lang="en-US" dirty="0">
              <a:solidFill>
                <a:srgbClr val="A6B727"/>
              </a:solidFill>
            </a:endParaRPr>
          </a:p>
        </p:txBody>
      </p:sp>
    </p:spTree>
    <p:extLst>
      <p:ext uri="{BB962C8B-B14F-4D97-AF65-F5344CB8AC3E}">
        <p14:creationId xmlns:p14="http://schemas.microsoft.com/office/powerpoint/2010/main" val="25198376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65D56EE-0539-420A-A304-6CD983222F4B}" type="datetime1">
              <a:rPr lang="en-US" smtClean="0">
                <a:solidFill>
                  <a:srgbClr val="191B0E"/>
                </a:solidFill>
              </a:rPr>
              <a:t>10/26/2016</a:t>
            </a:fld>
            <a:endParaRPr lang="en-US">
              <a:solidFill>
                <a:srgbClr val="191B0E"/>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en-US" smtClean="0">
                <a:solidFill>
                  <a:srgbClr val="191B0E"/>
                </a:solidFill>
              </a:rPr>
              <a:t>Revised:  October 16, 2012</a:t>
            </a:r>
            <a:endParaRPr lang="en-US">
              <a:solidFill>
                <a:srgbClr val="191B0E"/>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024F9E6-8BD1-4849-86DE-3CD23B63DC4B}" type="slidenum">
              <a:rPr lang="en-US" smtClean="0">
                <a:solidFill>
                  <a:srgbClr val="191B0E"/>
                </a:solidFill>
              </a:rPr>
              <a:pPr/>
              <a:t>‹#›</a:t>
            </a:fld>
            <a:endParaRPr lang="en-US">
              <a:solidFill>
                <a:srgbClr val="191B0E"/>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80400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nctcog.org/trans/mtp/2040/"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38.GIF"/></Relationships>
</file>

<file path=ppt/slides/_rels/slide24.xml.rels><?xml version="1.0" encoding="UTF-8" standalone="yes"?>
<Relationships xmlns="http://schemas.openxmlformats.org/package/2006/relationships"><Relationship Id="rId3" Type="http://schemas.openxmlformats.org/officeDocument/2006/relationships/hyperlink" Target="http://www.tryparkingit.com/"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OVERVIEW</a:t>
            </a:r>
            <a:endParaRPr lang="en-US" sz="3600" b="1" dirty="0"/>
          </a:p>
        </p:txBody>
      </p:sp>
      <p:sp>
        <p:nvSpPr>
          <p:cNvPr id="5" name="Slide Number Placeholder 4"/>
          <p:cNvSpPr>
            <a:spLocks noGrp="1"/>
          </p:cNvSpPr>
          <p:nvPr>
            <p:ph type="sldNum" sz="quarter" idx="12"/>
          </p:nvPr>
        </p:nvSpPr>
        <p:spPr/>
        <p:txBody>
          <a:bodyPr/>
          <a:lstStyle/>
          <a:p>
            <a:fld id="{88DBB885-F179-44DB-9541-4D421740D1C4}" type="slidenum">
              <a:rPr lang="en-US" smtClean="0">
                <a:solidFill>
                  <a:prstClr val="black">
                    <a:tint val="75000"/>
                  </a:prstClr>
                </a:solidFill>
              </a:rPr>
              <a:pPr/>
              <a:t>1</a:t>
            </a:fld>
            <a:endParaRPr lang="en-US" dirty="0">
              <a:solidFill>
                <a:prstClr val="black">
                  <a:tint val="75000"/>
                </a:prstClr>
              </a:solidFill>
            </a:endParaRPr>
          </a:p>
        </p:txBody>
      </p:sp>
      <p:sp>
        <p:nvSpPr>
          <p:cNvPr id="4" name="TextBox 3"/>
          <p:cNvSpPr txBox="1"/>
          <p:nvPr/>
        </p:nvSpPr>
        <p:spPr>
          <a:xfrm>
            <a:off x="185195" y="1695431"/>
            <a:ext cx="8773610" cy="3877985"/>
          </a:xfrm>
          <a:prstGeom prst="rect">
            <a:avLst/>
          </a:prstGeom>
          <a:noFill/>
        </p:spPr>
        <p:txBody>
          <a:bodyPr wrap="square" rtlCol="0">
            <a:spAutoFit/>
          </a:bodyPr>
          <a:lstStyle/>
          <a:p>
            <a:pPr>
              <a:spcAft>
                <a:spcPts val="1200"/>
              </a:spcAft>
            </a:pPr>
            <a:r>
              <a:rPr lang="en-US" sz="2800" b="1" dirty="0" smtClean="0"/>
              <a:t>Tolled Managed Lanes			Dan Lamers, P.E.</a:t>
            </a:r>
          </a:p>
          <a:p>
            <a:pPr>
              <a:spcAft>
                <a:spcPts val="1200"/>
              </a:spcAft>
            </a:pPr>
            <a:r>
              <a:rPr lang="en-US" sz="2800" b="1" dirty="0" smtClean="0"/>
              <a:t>Automated Vehicles			Natalie Bettger</a:t>
            </a:r>
          </a:p>
          <a:p>
            <a:pPr>
              <a:spcAft>
                <a:spcPts val="1200"/>
              </a:spcAft>
            </a:pPr>
            <a:r>
              <a:rPr lang="en-US" sz="2800" b="1" dirty="0" smtClean="0"/>
              <a:t>Peak Shoulder Project			Jory Dille</a:t>
            </a:r>
          </a:p>
          <a:p>
            <a:pPr>
              <a:spcAft>
                <a:spcPts val="1200"/>
              </a:spcAft>
            </a:pPr>
            <a:r>
              <a:rPr lang="en-US" sz="2800" b="1" dirty="0" smtClean="0"/>
              <a:t>Big Data					Arash Mirzaei, P.E.</a:t>
            </a:r>
          </a:p>
          <a:p>
            <a:pPr>
              <a:spcAft>
                <a:spcPts val="1200"/>
              </a:spcAft>
            </a:pPr>
            <a:r>
              <a:rPr lang="en-US" sz="2800" b="1" dirty="0" smtClean="0"/>
              <a:t>Travel Demand Management		Sonya </a:t>
            </a:r>
            <a:r>
              <a:rPr lang="en-US" sz="2800" b="1" dirty="0" smtClean="0"/>
              <a:t>Landrum</a:t>
            </a:r>
            <a:endParaRPr lang="en-US" sz="2800" b="1" dirty="0" smtClean="0"/>
          </a:p>
          <a:p>
            <a:r>
              <a:rPr lang="en-US" sz="2800" b="1" dirty="0" smtClean="0"/>
              <a:t>Innovative Funding			Adam Beckom</a:t>
            </a:r>
          </a:p>
          <a:p>
            <a:endParaRPr lang="en-US" sz="2800" dirty="0"/>
          </a:p>
        </p:txBody>
      </p:sp>
    </p:spTree>
    <p:extLst>
      <p:ext uri="{BB962C8B-B14F-4D97-AF65-F5344CB8AC3E}">
        <p14:creationId xmlns:p14="http://schemas.microsoft.com/office/powerpoint/2010/main" val="2883333493"/>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Challenges to AV Adoption</a:t>
            </a:r>
            <a:endParaRPr lang="en-US" dirty="0">
              <a:latin typeface="+mn-lt"/>
            </a:endParaRPr>
          </a:p>
        </p:txBody>
      </p:sp>
      <p:sp>
        <p:nvSpPr>
          <p:cNvPr id="3" name="Content Placeholder 2"/>
          <p:cNvSpPr>
            <a:spLocks noGrp="1"/>
          </p:cNvSpPr>
          <p:nvPr>
            <p:ph idx="1"/>
          </p:nvPr>
        </p:nvSpPr>
        <p:spPr>
          <a:xfrm>
            <a:off x="272773" y="1279253"/>
            <a:ext cx="7886700" cy="4550387"/>
          </a:xfrm>
        </p:spPr>
        <p:txBody>
          <a:bodyPr/>
          <a:lstStyle/>
          <a:p>
            <a:pPr marL="0" indent="0">
              <a:buNone/>
            </a:pPr>
            <a:r>
              <a:rPr lang="en-US" dirty="0" smtClean="0"/>
              <a:t>Technology limits</a:t>
            </a:r>
          </a:p>
          <a:p>
            <a:pPr marL="0" indent="0">
              <a:buNone/>
            </a:pPr>
            <a:r>
              <a:rPr lang="en-US" dirty="0" smtClean="0"/>
              <a:t>Consumer acceptance</a:t>
            </a:r>
          </a:p>
          <a:p>
            <a:pPr marL="0" indent="0">
              <a:buNone/>
            </a:pPr>
            <a:r>
              <a:rPr lang="en-US" dirty="0" smtClean="0"/>
              <a:t>Privacy/cybersecurity</a:t>
            </a:r>
          </a:p>
          <a:p>
            <a:pPr marL="0" indent="0">
              <a:buNone/>
            </a:pPr>
            <a:r>
              <a:rPr lang="en-US" dirty="0" smtClean="0"/>
              <a:t>Legal/regulatory</a:t>
            </a:r>
          </a:p>
          <a:p>
            <a:pPr marL="0" indent="0">
              <a:buNone/>
            </a:pPr>
            <a:r>
              <a:rPr lang="en-US" dirty="0" smtClean="0"/>
              <a:t>Infrastructure mismatch</a:t>
            </a:r>
            <a:endParaRPr lang="en-US" dirty="0"/>
          </a:p>
        </p:txBody>
      </p:sp>
      <p:pic>
        <p:nvPicPr>
          <p:cNvPr id="4" name="Picture 3"/>
          <p:cNvPicPr>
            <a:picLocks noChangeAspect="1"/>
          </p:cNvPicPr>
          <p:nvPr/>
        </p:nvPicPr>
        <p:blipFill>
          <a:blip r:embed="rId3"/>
          <a:stretch>
            <a:fillRect/>
          </a:stretch>
        </p:blipFill>
        <p:spPr>
          <a:xfrm>
            <a:off x="4882315" y="1233073"/>
            <a:ext cx="3699079" cy="24112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49" y="3922776"/>
            <a:ext cx="2875691" cy="29352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751" y="4225513"/>
            <a:ext cx="4152207" cy="1808018"/>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05A9A3D3-FE1D-44F5-80CF-8B8BCEB57021}" type="slidenum">
              <a:rPr lang="en-US" sz="1100" smtClean="0">
                <a:solidFill>
                  <a:prstClr val="black"/>
                </a:solidFill>
              </a:rPr>
              <a:pPr/>
              <a:t>10</a:t>
            </a:fld>
            <a:endParaRPr lang="en-US" sz="1100" dirty="0">
              <a:solidFill>
                <a:prstClr val="black"/>
              </a:solidFill>
            </a:endParaRPr>
          </a:p>
        </p:txBody>
      </p:sp>
    </p:spTree>
    <p:extLst>
      <p:ext uri="{BB962C8B-B14F-4D97-AF65-F5344CB8AC3E}">
        <p14:creationId xmlns:p14="http://schemas.microsoft.com/office/powerpoint/2010/main" val="2983105205"/>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Preparing Region For AVs</a:t>
            </a:r>
            <a:endParaRPr lang="en-US" dirty="0">
              <a:latin typeface="+mn-lt"/>
            </a:endParaRPr>
          </a:p>
        </p:txBody>
      </p:sp>
      <p:sp>
        <p:nvSpPr>
          <p:cNvPr id="3" name="Content Placeholder 2"/>
          <p:cNvSpPr>
            <a:spLocks noGrp="1"/>
          </p:cNvSpPr>
          <p:nvPr>
            <p:ph idx="1"/>
          </p:nvPr>
        </p:nvSpPr>
        <p:spPr>
          <a:xfrm>
            <a:off x="455903" y="1354268"/>
            <a:ext cx="8542782" cy="5167628"/>
          </a:xfrm>
        </p:spPr>
        <p:txBody>
          <a:bodyPr>
            <a:normAutofit/>
          </a:bodyPr>
          <a:lstStyle/>
          <a:p>
            <a:pPr marL="0" indent="0">
              <a:lnSpc>
                <a:spcPct val="100000"/>
              </a:lnSpc>
              <a:spcBef>
                <a:spcPts val="0"/>
              </a:spcBef>
              <a:spcAft>
                <a:spcPts val="1800"/>
              </a:spcAft>
              <a:buNone/>
            </a:pPr>
            <a:r>
              <a:rPr lang="en-US" dirty="0" smtClean="0"/>
              <a:t>New position</a:t>
            </a:r>
          </a:p>
          <a:p>
            <a:pPr marL="0" indent="0">
              <a:lnSpc>
                <a:spcPct val="100000"/>
              </a:lnSpc>
              <a:spcBef>
                <a:spcPts val="0"/>
              </a:spcBef>
              <a:spcAft>
                <a:spcPts val="1800"/>
              </a:spcAft>
              <a:buNone/>
            </a:pPr>
            <a:r>
              <a:rPr lang="en-US" dirty="0" smtClean="0"/>
              <a:t>Maintain </a:t>
            </a:r>
            <a:r>
              <a:rPr lang="en-US" dirty="0"/>
              <a:t>current </a:t>
            </a:r>
            <a:r>
              <a:rPr lang="en-US" dirty="0" smtClean="0"/>
              <a:t>assets in good repair</a:t>
            </a:r>
          </a:p>
          <a:p>
            <a:pPr marL="0" indent="0">
              <a:lnSpc>
                <a:spcPct val="100000"/>
              </a:lnSpc>
              <a:spcBef>
                <a:spcPts val="0"/>
              </a:spcBef>
              <a:spcAft>
                <a:spcPts val="1800"/>
              </a:spcAft>
              <a:buNone/>
            </a:pPr>
            <a:r>
              <a:rPr lang="en-US" dirty="0" smtClean="0"/>
              <a:t>Make transportation data accessible in real-time</a:t>
            </a:r>
          </a:p>
          <a:p>
            <a:pPr marL="0" indent="0">
              <a:lnSpc>
                <a:spcPct val="100000"/>
              </a:lnSpc>
              <a:spcBef>
                <a:spcPts val="0"/>
              </a:spcBef>
              <a:spcAft>
                <a:spcPts val="1800"/>
              </a:spcAft>
              <a:buNone/>
            </a:pPr>
            <a:r>
              <a:rPr lang="en-US" dirty="0" smtClean="0"/>
              <a:t>Support </a:t>
            </a:r>
            <a:r>
              <a:rPr lang="en-US" dirty="0"/>
              <a:t>shared mobility </a:t>
            </a:r>
            <a:r>
              <a:rPr lang="en-US" dirty="0" smtClean="0"/>
              <a:t>services</a:t>
            </a:r>
          </a:p>
          <a:p>
            <a:pPr marL="0" indent="0">
              <a:lnSpc>
                <a:spcPct val="100000"/>
              </a:lnSpc>
              <a:spcBef>
                <a:spcPts val="0"/>
              </a:spcBef>
              <a:spcAft>
                <a:spcPts val="1800"/>
              </a:spcAft>
              <a:buNone/>
            </a:pPr>
            <a:r>
              <a:rPr lang="en-US" dirty="0" smtClean="0"/>
              <a:t>Factor AVs into planning decisions</a:t>
            </a:r>
          </a:p>
          <a:p>
            <a:pPr marL="0" indent="0">
              <a:lnSpc>
                <a:spcPct val="100000"/>
              </a:lnSpc>
              <a:spcBef>
                <a:spcPts val="0"/>
              </a:spcBef>
              <a:spcAft>
                <a:spcPts val="1800"/>
              </a:spcAft>
              <a:buNone/>
            </a:pPr>
            <a:r>
              <a:rPr lang="en-US" dirty="0"/>
              <a:t>Support AV </a:t>
            </a:r>
            <a:r>
              <a:rPr lang="en-US" dirty="0" smtClean="0"/>
              <a:t>development, e.g. </a:t>
            </a:r>
            <a:r>
              <a:rPr lang="en-US" dirty="0"/>
              <a:t>IH 30 </a:t>
            </a:r>
            <a:r>
              <a:rPr lang="en-US" dirty="0" smtClean="0"/>
              <a:t>pilot test corridor</a:t>
            </a:r>
          </a:p>
          <a:p>
            <a:pPr marL="0" indent="0">
              <a:lnSpc>
                <a:spcPct val="100000"/>
              </a:lnSpc>
              <a:spcBef>
                <a:spcPts val="0"/>
              </a:spcBef>
              <a:spcAft>
                <a:spcPts val="1800"/>
              </a:spcAft>
              <a:buNone/>
            </a:pPr>
            <a:r>
              <a:rPr lang="en-US" dirty="0" smtClean="0"/>
              <a:t>Target AVs to pursue social equity goals and economic development</a:t>
            </a:r>
          </a:p>
          <a:p>
            <a:pPr marL="0" indent="0">
              <a:lnSpc>
                <a:spcPct val="100000"/>
              </a:lnSpc>
              <a:spcBef>
                <a:spcPts val="0"/>
              </a:spcBef>
              <a:spcAft>
                <a:spcPts val="1800"/>
              </a:spcAft>
              <a:buNone/>
            </a:pPr>
            <a:endParaRPr lang="en-US" dirty="0" smtClean="0"/>
          </a:p>
          <a:p>
            <a:pPr>
              <a:lnSpc>
                <a:spcPct val="100000"/>
              </a:lnSpc>
              <a:spcBef>
                <a:spcPts val="0"/>
              </a:spcBef>
              <a:spcAft>
                <a:spcPts val="1800"/>
              </a:spcAft>
            </a:pPr>
            <a:endParaRPr lang="en-US" dirty="0"/>
          </a:p>
        </p:txBody>
      </p:sp>
      <p:sp>
        <p:nvSpPr>
          <p:cNvPr id="4" name="Slide Number Placeholder 3"/>
          <p:cNvSpPr>
            <a:spLocks noGrp="1"/>
          </p:cNvSpPr>
          <p:nvPr>
            <p:ph type="sldNum" sz="quarter" idx="12"/>
          </p:nvPr>
        </p:nvSpPr>
        <p:spPr/>
        <p:txBody>
          <a:bodyPr/>
          <a:lstStyle/>
          <a:p>
            <a:fld id="{05A9A3D3-FE1D-44F5-80CF-8B8BCEB57021}" type="slidenum">
              <a:rPr lang="en-US" sz="1100" smtClean="0">
                <a:solidFill>
                  <a:prstClr val="black"/>
                </a:solidFill>
              </a:rPr>
              <a:pPr/>
              <a:t>11</a:t>
            </a:fld>
            <a:endParaRPr lang="en-US" sz="1100" dirty="0">
              <a:solidFill>
                <a:prstClr val="black"/>
              </a:solidFill>
            </a:endParaRPr>
          </a:p>
        </p:txBody>
      </p:sp>
    </p:spTree>
    <p:extLst>
      <p:ext uri="{BB962C8B-B14F-4D97-AF65-F5344CB8AC3E}">
        <p14:creationId xmlns:p14="http://schemas.microsoft.com/office/powerpoint/2010/main" val="96730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3352800"/>
            <a:ext cx="9144000" cy="2667000"/>
          </a:xfrm>
        </p:spPr>
        <p:txBody>
          <a:bodyPr/>
          <a:lstStyle/>
          <a:p>
            <a:r>
              <a:rPr lang="en-US" sz="3400" dirty="0" smtClean="0">
                <a:solidFill>
                  <a:srgbClr val="005DA2"/>
                </a:solidFill>
                <a:effectLst>
                  <a:outerShdw blurRad="38100" dist="38100" dir="2700000" algn="tl">
                    <a:srgbClr val="000000">
                      <a:alpha val="43137"/>
                    </a:srgbClr>
                  </a:outerShdw>
                </a:effectLst>
                <a:latin typeface="Arial" pitchFamily="34" charset="0"/>
                <a:cs typeface="Arial" pitchFamily="34" charset="0"/>
              </a:rPr>
              <a:t>AMPO Conference</a:t>
            </a:r>
          </a:p>
          <a:p>
            <a:r>
              <a:rPr lang="en-US" sz="3400" dirty="0" smtClean="0">
                <a:solidFill>
                  <a:srgbClr val="005DA2"/>
                </a:solidFill>
                <a:effectLst>
                  <a:outerShdw blurRad="38100" dist="38100" dir="2700000" algn="tl">
                    <a:srgbClr val="000000">
                      <a:alpha val="43137"/>
                    </a:srgbClr>
                  </a:outerShdw>
                </a:effectLst>
                <a:latin typeface="Arial" pitchFamily="34" charset="0"/>
                <a:cs typeface="Arial" pitchFamily="34" charset="0"/>
              </a:rPr>
              <a:t>10/27/2016</a:t>
            </a:r>
          </a:p>
          <a:p>
            <a:endParaRPr lang="en-US" sz="3400" dirty="0">
              <a:solidFill>
                <a:srgbClr val="005DA2"/>
              </a:solidFill>
              <a:effectLst>
                <a:outerShdw blurRad="38100" dist="38100" dir="2700000" algn="tl">
                  <a:srgbClr val="000000">
                    <a:alpha val="43137"/>
                  </a:srgbClr>
                </a:outerShdw>
              </a:effectLst>
              <a:latin typeface="Arial" pitchFamily="34" charset="0"/>
              <a:cs typeface="Arial" pitchFamily="34" charset="0"/>
            </a:endParaRPr>
          </a:p>
          <a:p>
            <a:r>
              <a:rPr lang="en-US" sz="3000" dirty="0" smtClean="0">
                <a:solidFill>
                  <a:srgbClr val="005DA2"/>
                </a:solidFill>
                <a:effectLst>
                  <a:outerShdw blurRad="38100" dist="38100" dir="2700000" algn="tl">
                    <a:srgbClr val="000000">
                      <a:alpha val="43137"/>
                    </a:srgbClr>
                  </a:outerShdw>
                </a:effectLst>
                <a:latin typeface="Arial" pitchFamily="34" charset="0"/>
                <a:cs typeface="Arial" pitchFamily="34" charset="0"/>
              </a:rPr>
              <a:t>Presented by Jory J. Dille</a:t>
            </a:r>
          </a:p>
          <a:p>
            <a:endParaRPr lang="en-US" sz="3400"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itle 1"/>
          <p:cNvSpPr txBox="1">
            <a:spLocks/>
          </p:cNvSpPr>
          <p:nvPr/>
        </p:nvSpPr>
        <p:spPr>
          <a:xfrm>
            <a:off x="0" y="928339"/>
            <a:ext cx="9175668" cy="182880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a:solidFill>
                  <a:schemeClr val="tx2"/>
                </a:solidFill>
                <a:latin typeface="+mj-lt"/>
                <a:ea typeface="+mj-ea"/>
                <a:cs typeface="Segoe UI" panose="020B0502040204020203" pitchFamily="34" charset="0"/>
              </a:defRPr>
            </a:lvl1pPr>
          </a:lstStyle>
          <a:p>
            <a:pPr algn="ctr">
              <a:defRPr/>
            </a:pPr>
            <a:r>
              <a:rPr lang="en-US" sz="103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 161 </a:t>
            </a:r>
          </a:p>
          <a:p>
            <a:pPr algn="ctr">
              <a:defRPr/>
            </a:pPr>
            <a:endParaRPr lang="en-US"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en-US"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Peak Shoulder Project</a:t>
            </a:r>
            <a:endPar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715480"/>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8"/>
            <a:ext cx="9144000" cy="609600"/>
          </a:xfrm>
        </p:spPr>
        <p:txBody>
          <a:bodyPr/>
          <a:lstStyle/>
          <a:p>
            <a:r>
              <a:rPr lang="en-US" sz="3600" b="1" kern="1200" dirty="0" smtClean="0">
                <a:solidFill>
                  <a:srgbClr val="005DA2"/>
                </a:solidFill>
                <a:effectLst>
                  <a:outerShdw blurRad="38100" dist="38100" dir="2700000" algn="tl">
                    <a:srgbClr val="000000">
                      <a:alpha val="43137"/>
                    </a:srgbClr>
                  </a:outerShdw>
                </a:effectLst>
                <a:latin typeface="Arial" pitchFamily="34" charset="0"/>
                <a:ea typeface="+mn-ea"/>
                <a:cs typeface="Arial" pitchFamily="34" charset="0"/>
              </a:rPr>
              <a:t>PROJECT INFORMATION</a:t>
            </a:r>
            <a:endParaRPr lang="en-US" sz="3600" dirty="0">
              <a:solidFill>
                <a:srgbClr val="005DA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3"/>
          <a:stretch>
            <a:fillRect/>
          </a:stretch>
        </p:blipFill>
        <p:spPr>
          <a:xfrm>
            <a:off x="228600" y="613418"/>
            <a:ext cx="4800600" cy="6084101"/>
          </a:xfrm>
          <a:prstGeom prst="rect">
            <a:avLst/>
          </a:prstGeom>
          <a:ln w="12700">
            <a:solidFill>
              <a:schemeClr val="bg1">
                <a:lumMod val="65000"/>
              </a:schemeClr>
            </a:solidFill>
          </a:ln>
          <a:effectLst>
            <a:outerShdw blurRad="50800" dist="38100" dir="13500000" algn="br" rotWithShape="0">
              <a:prstClr val="black">
                <a:alpha val="40000"/>
              </a:prstClr>
            </a:outerShdw>
          </a:effectLst>
        </p:spPr>
      </p:pic>
      <p:sp>
        <p:nvSpPr>
          <p:cNvPr id="6" name="Slide Number Placeholder 5"/>
          <p:cNvSpPr>
            <a:spLocks noGrp="1"/>
          </p:cNvSpPr>
          <p:nvPr>
            <p:ph type="sldNum" sz="quarter" idx="12"/>
          </p:nvPr>
        </p:nvSpPr>
        <p:spPr>
          <a:xfrm>
            <a:off x="7071946" y="6400800"/>
            <a:ext cx="1905000" cy="457200"/>
          </a:xfrm>
        </p:spPr>
        <p:txBody>
          <a:bodyPr/>
          <a:lstStyle/>
          <a:p>
            <a:r>
              <a:rPr lang="en-US" sz="1100" b="1" dirty="0" smtClean="0">
                <a:solidFill>
                  <a:srgbClr val="000000">
                    <a:lumMod val="75000"/>
                    <a:lumOff val="25000"/>
                  </a:srgbClr>
                </a:solidFill>
                <a:latin typeface="Arial" panose="020B0604020202020204" pitchFamily="34" charset="0"/>
                <a:cs typeface="Arial" panose="020B0604020202020204" pitchFamily="34" charset="0"/>
              </a:rPr>
              <a:t>13</a:t>
            </a:r>
            <a:endParaRPr lang="en-US" sz="1100" b="1"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5097473" y="3828296"/>
            <a:ext cx="3892884" cy="2438400"/>
          </a:xfrm>
          <a:prstGeom prst="rect">
            <a:avLst/>
          </a:prstGeom>
          <a:ln>
            <a:solidFill>
              <a:schemeClr val="accent1"/>
            </a:solidFill>
          </a:ln>
          <a:effectLst>
            <a:outerShdw blurRad="50800" dist="38100" dir="13500000" algn="br" rotWithShape="0">
              <a:prstClr val="black">
                <a:alpha val="40000"/>
              </a:prstClr>
            </a:outerShdw>
          </a:effectLst>
        </p:spPr>
      </p:pic>
      <p:pic>
        <p:nvPicPr>
          <p:cNvPr id="8" name="Picture 7"/>
          <p:cNvPicPr>
            <a:picLocks noChangeAspect="1"/>
          </p:cNvPicPr>
          <p:nvPr/>
        </p:nvPicPr>
        <p:blipFill>
          <a:blip r:embed="rId5"/>
          <a:stretch>
            <a:fillRect/>
          </a:stretch>
        </p:blipFill>
        <p:spPr>
          <a:xfrm>
            <a:off x="5097473" y="1240004"/>
            <a:ext cx="3948946" cy="2362200"/>
          </a:xfrm>
          <a:prstGeom prst="rect">
            <a:avLst/>
          </a:prstGeom>
          <a:effectLst>
            <a:outerShdw blurRad="50800" dist="38100" dir="13500000" algn="br" rotWithShape="0">
              <a:prstClr val="black">
                <a:alpha val="40000"/>
              </a:prstClr>
            </a:outerShdw>
          </a:effectLst>
        </p:spPr>
      </p:pic>
      <p:sp>
        <p:nvSpPr>
          <p:cNvPr id="9" name="Rectangle 8"/>
          <p:cNvSpPr/>
          <p:nvPr/>
        </p:nvSpPr>
        <p:spPr>
          <a:xfrm>
            <a:off x="5257800" y="767503"/>
            <a:ext cx="3690434" cy="461665"/>
          </a:xfrm>
          <a:prstGeom prst="rect">
            <a:avLst/>
          </a:prstGeom>
        </p:spPr>
        <p:txBody>
          <a:bodyPr wrap="none">
            <a:spAutoFit/>
          </a:bodyPr>
          <a:lstStyle/>
          <a:p>
            <a:pPr fontAlgn="base">
              <a:spcBef>
                <a:spcPct val="0"/>
              </a:spcBef>
              <a:spcAft>
                <a:spcPct val="0"/>
              </a:spcAft>
            </a:pP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$4.25M PROJECT COST</a:t>
            </a:r>
            <a:endParaRPr lang="en-US" sz="2400" dirty="0">
              <a:solidFill>
                <a:srgbClr val="000000"/>
              </a:solidFill>
            </a:endParaRPr>
          </a:p>
        </p:txBody>
      </p:sp>
    </p:spTree>
    <p:extLst>
      <p:ext uri="{BB962C8B-B14F-4D97-AF65-F5344CB8AC3E}">
        <p14:creationId xmlns:p14="http://schemas.microsoft.com/office/powerpoint/2010/main" val="1016470720"/>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600" b="1" kern="1200" dirty="0" smtClean="0">
                <a:solidFill>
                  <a:srgbClr val="005DA2"/>
                </a:solidFill>
                <a:effectLst>
                  <a:outerShdw blurRad="38100" dist="38100" dir="2700000" algn="tl">
                    <a:srgbClr val="000000">
                      <a:alpha val="43137"/>
                    </a:srgbClr>
                  </a:outerShdw>
                </a:effectLst>
                <a:latin typeface="Arial" pitchFamily="34" charset="0"/>
                <a:cs typeface="Arial" pitchFamily="34" charset="0"/>
              </a:rPr>
              <a:t>DAILY OPERATIONS</a:t>
            </a:r>
            <a:endParaRPr lang="en-US"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lide Number Placeholder 2"/>
          <p:cNvSpPr>
            <a:spLocks noGrp="1"/>
          </p:cNvSpPr>
          <p:nvPr>
            <p:ph type="sldNum" sz="quarter" idx="12"/>
          </p:nvPr>
        </p:nvSpPr>
        <p:spPr>
          <a:xfrm>
            <a:off x="7048500" y="6269000"/>
            <a:ext cx="1905000" cy="457200"/>
          </a:xfrm>
        </p:spPr>
        <p:txBody>
          <a:bodyPr/>
          <a:lstStyle/>
          <a:p>
            <a:fld id="{80BC42FA-2222-40CD-9F23-35C341BDD798}" type="slidenum">
              <a:rPr lang="en-US" sz="1100" smtClean="0">
                <a:solidFill>
                  <a:srgbClr val="000000"/>
                </a:solidFill>
                <a:latin typeface="Arial" panose="020B0604020202020204" pitchFamily="34" charset="0"/>
                <a:cs typeface="Arial" panose="020B0604020202020204" pitchFamily="34" charset="0"/>
              </a:rPr>
              <a:pPr/>
              <a:t>14</a:t>
            </a:fld>
            <a:endParaRPr lang="en-US" sz="1100" dirty="0">
              <a:solidFill>
                <a:srgbClr val="000000"/>
              </a:solidFill>
              <a:latin typeface="Arial" panose="020B0604020202020204" pitchFamily="34" charset="0"/>
              <a:cs typeface="Arial" panose="020B0604020202020204" pitchFamily="34" charset="0"/>
            </a:endParaRPr>
          </a:p>
        </p:txBody>
      </p:sp>
      <p:sp>
        <p:nvSpPr>
          <p:cNvPr id="4" name="Rectangle 3"/>
          <p:cNvSpPr/>
          <p:nvPr/>
        </p:nvSpPr>
        <p:spPr>
          <a:xfrm>
            <a:off x="463062" y="937770"/>
            <a:ext cx="7537938" cy="2092881"/>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lang="en-US" sz="2600" dirty="0">
                <a:solidFill>
                  <a:srgbClr val="005DA2"/>
                </a:solidFill>
                <a:latin typeface="Arial" panose="020B0604020202020204" pitchFamily="34" charset="0"/>
                <a:cs typeface="Arial" panose="020B0604020202020204" pitchFamily="34" charset="0"/>
              </a:rPr>
              <a:t>Sweeping lane prior to AM and PM openings</a:t>
            </a:r>
          </a:p>
          <a:p>
            <a:pPr marL="800100" lvl="1" indent="-342900" fontAlgn="base">
              <a:spcBef>
                <a:spcPct val="0"/>
              </a:spcBef>
              <a:spcAft>
                <a:spcPct val="0"/>
              </a:spcAft>
              <a:buFont typeface="Arial" panose="020B0604020202020204" pitchFamily="34" charset="0"/>
              <a:buChar char="•"/>
            </a:pPr>
            <a:r>
              <a:rPr lang="en-US" sz="2600" dirty="0">
                <a:solidFill>
                  <a:srgbClr val="005DA2"/>
                </a:solidFill>
                <a:latin typeface="Arial" panose="020B0604020202020204" pitchFamily="34" charset="0"/>
                <a:cs typeface="Arial" panose="020B0604020202020204" pitchFamily="34" charset="0"/>
              </a:rPr>
              <a:t>Verify there are no obstructions (e.g., vehicles or debris)</a:t>
            </a:r>
          </a:p>
          <a:p>
            <a:pPr marL="800100" lvl="1" indent="-342900" fontAlgn="base">
              <a:spcBef>
                <a:spcPct val="0"/>
              </a:spcBef>
              <a:spcAft>
                <a:spcPct val="0"/>
              </a:spcAft>
              <a:buFont typeface="Arial" panose="020B0604020202020204" pitchFamily="34" charset="0"/>
              <a:buChar char="•"/>
            </a:pPr>
            <a:r>
              <a:rPr lang="en-US" sz="2600" dirty="0">
                <a:solidFill>
                  <a:srgbClr val="005DA2"/>
                </a:solidFill>
                <a:latin typeface="Arial" panose="020B0604020202020204" pitchFamily="34" charset="0"/>
                <a:cs typeface="Arial" panose="020B0604020202020204" pitchFamily="34" charset="0"/>
              </a:rPr>
              <a:t>Remove light </a:t>
            </a:r>
            <a:r>
              <a:rPr lang="en-US" sz="2600" dirty="0" smtClean="0">
                <a:solidFill>
                  <a:srgbClr val="005DA2"/>
                </a:solidFill>
                <a:latin typeface="Arial" panose="020B0604020202020204" pitchFamily="34" charset="0"/>
                <a:cs typeface="Arial" panose="020B0604020202020204" pitchFamily="34" charset="0"/>
              </a:rPr>
              <a:t>debris</a:t>
            </a:r>
          </a:p>
          <a:p>
            <a:pPr lvl="1" fontAlgn="base">
              <a:spcBef>
                <a:spcPct val="0"/>
              </a:spcBef>
              <a:spcAft>
                <a:spcPct val="0"/>
              </a:spcAft>
            </a:pPr>
            <a:endParaRPr lang="en-US" sz="2600" dirty="0">
              <a:solidFill>
                <a:srgbClr val="005DA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246"/>
          <a:stretch/>
        </p:blipFill>
        <p:spPr>
          <a:xfrm>
            <a:off x="5187462" y="2286000"/>
            <a:ext cx="3516748" cy="2010508"/>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4"/>
          <a:stretch>
            <a:fillRect/>
          </a:stretch>
        </p:blipFill>
        <p:spPr>
          <a:xfrm>
            <a:off x="6548628" y="3896813"/>
            <a:ext cx="2414339" cy="1608115"/>
          </a:xfrm>
          <a:prstGeom prst="rect">
            <a:avLst/>
          </a:prstGeom>
          <a:effectLst>
            <a:outerShdw blurRad="50800" dist="38100" dir="13500000" algn="br" rotWithShape="0">
              <a:prstClr val="black">
                <a:alpha val="40000"/>
              </a:prstClr>
            </a:outerShdw>
          </a:effectLst>
        </p:spPr>
      </p:pic>
      <p:sp>
        <p:nvSpPr>
          <p:cNvPr id="8" name="Rectangle 7"/>
          <p:cNvSpPr/>
          <p:nvPr/>
        </p:nvSpPr>
        <p:spPr>
          <a:xfrm>
            <a:off x="463062" y="2814259"/>
            <a:ext cx="4572000" cy="2492990"/>
          </a:xfrm>
          <a:prstGeom prst="rect">
            <a:avLst/>
          </a:prstGeom>
        </p:spPr>
        <p:txBody>
          <a:bodyPr>
            <a:spAutoFit/>
          </a:bodyPr>
          <a:lstStyle/>
          <a:p>
            <a:pPr marL="342900" indent="-342900" fontAlgn="base">
              <a:spcBef>
                <a:spcPct val="0"/>
              </a:spcBef>
              <a:spcAft>
                <a:spcPct val="0"/>
              </a:spcAft>
              <a:buFont typeface="Arial" panose="020B0604020202020204" pitchFamily="34" charset="0"/>
              <a:buChar char="•"/>
            </a:pPr>
            <a:r>
              <a:rPr lang="en-US" sz="2600" dirty="0">
                <a:solidFill>
                  <a:srgbClr val="005DA2"/>
                </a:solidFill>
                <a:latin typeface="Arial" panose="020B0604020202020204" pitchFamily="34" charset="0"/>
                <a:cs typeface="Arial" panose="020B0604020202020204" pitchFamily="34" charset="0"/>
              </a:rPr>
              <a:t>Communication to </a:t>
            </a:r>
            <a:r>
              <a:rPr lang="en-US" sz="2600" dirty="0" err="1">
                <a:solidFill>
                  <a:srgbClr val="005DA2"/>
                </a:solidFill>
                <a:latin typeface="Arial" panose="020B0604020202020204" pitchFamily="34" charset="0"/>
                <a:cs typeface="Arial" panose="020B0604020202020204" pitchFamily="34" charset="0"/>
              </a:rPr>
              <a:t>DalTrans</a:t>
            </a:r>
            <a:r>
              <a:rPr lang="en-US" sz="2600" dirty="0">
                <a:solidFill>
                  <a:srgbClr val="005DA2"/>
                </a:solidFill>
                <a:latin typeface="Arial" panose="020B0604020202020204" pitchFamily="34" charset="0"/>
                <a:cs typeface="Arial" panose="020B0604020202020204" pitchFamily="34" charset="0"/>
              </a:rPr>
              <a:t> for signs/signals</a:t>
            </a:r>
          </a:p>
          <a:p>
            <a:pPr fontAlgn="base">
              <a:spcBef>
                <a:spcPct val="0"/>
              </a:spcBef>
              <a:spcAft>
                <a:spcPct val="0"/>
              </a:spcAft>
            </a:pPr>
            <a:endParaRPr lang="en-US" sz="2600" dirty="0">
              <a:solidFill>
                <a:srgbClr val="005DA2"/>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Arial" panose="020B0604020202020204" pitchFamily="34" charset="0"/>
              <a:buChar char="•"/>
            </a:pPr>
            <a:r>
              <a:rPr lang="en-US" sz="2600" dirty="0">
                <a:solidFill>
                  <a:srgbClr val="005DA2"/>
                </a:solidFill>
                <a:latin typeface="Arial" panose="020B0604020202020204" pitchFamily="34" charset="0"/>
                <a:cs typeface="Arial" panose="020B0604020202020204" pitchFamily="34" charset="0"/>
              </a:rPr>
              <a:t>On-call wrecker staged in corridor during operation hours</a:t>
            </a:r>
          </a:p>
        </p:txBody>
      </p:sp>
      <p:sp>
        <p:nvSpPr>
          <p:cNvPr id="5" name="Rectangle 4"/>
          <p:cNvSpPr/>
          <p:nvPr/>
        </p:nvSpPr>
        <p:spPr>
          <a:xfrm>
            <a:off x="5791200" y="5517780"/>
            <a:ext cx="3212739" cy="253916"/>
          </a:xfrm>
          <a:prstGeom prst="rect">
            <a:avLst/>
          </a:prstGeom>
        </p:spPr>
        <p:txBody>
          <a:bodyPr wrap="none">
            <a:spAutoFit/>
          </a:bodyPr>
          <a:lstStyle/>
          <a:p>
            <a:pPr fontAlgn="base">
              <a:spcBef>
                <a:spcPct val="0"/>
              </a:spcBef>
              <a:spcAft>
                <a:spcPct val="0"/>
              </a:spcAft>
            </a:pPr>
            <a:r>
              <a:rPr lang="en-US" sz="1050" dirty="0" smtClean="0">
                <a:solidFill>
                  <a:srgbClr val="000000"/>
                </a:solidFill>
              </a:rPr>
              <a:t>*Source of Images: Texas Transportation Institute (TTI)</a:t>
            </a:r>
            <a:endParaRPr lang="en-US" sz="1050" dirty="0">
              <a:solidFill>
                <a:srgbClr val="000000"/>
              </a:solidFill>
            </a:endParaRPr>
          </a:p>
        </p:txBody>
      </p:sp>
    </p:spTree>
    <p:extLst>
      <p:ext uri="{BB962C8B-B14F-4D97-AF65-F5344CB8AC3E}">
        <p14:creationId xmlns:p14="http://schemas.microsoft.com/office/powerpoint/2010/main" val="1108750035"/>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0" y="-7153"/>
            <a:ext cx="8610600" cy="685800"/>
          </a:xfrm>
        </p:spPr>
        <p:txBody>
          <a:bodyPr/>
          <a:lstStyle/>
          <a:p>
            <a:r>
              <a:rPr lang="en-US" sz="3600" b="1" dirty="0" smtClean="0">
                <a:solidFill>
                  <a:srgbClr val="005DA2"/>
                </a:solidFill>
                <a:latin typeface="Arial" pitchFamily="34" charset="0"/>
                <a:cs typeface="Arial" pitchFamily="34" charset="0"/>
              </a:rPr>
              <a:t>OBSERVATIONS</a:t>
            </a:r>
            <a:endParaRPr lang="en-US" dirty="0"/>
          </a:p>
        </p:txBody>
      </p:sp>
      <p:sp>
        <p:nvSpPr>
          <p:cNvPr id="7" name="Rectangle 3"/>
          <p:cNvSpPr txBox="1">
            <a:spLocks noChangeArrowheads="1"/>
          </p:cNvSpPr>
          <p:nvPr/>
        </p:nvSpPr>
        <p:spPr bwMode="auto">
          <a:xfrm>
            <a:off x="457200" y="685800"/>
            <a:ext cx="6705600" cy="34464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a:lstStyle>
          <a:p>
            <a:pPr marL="227013" indent="-227013">
              <a:spcBef>
                <a:spcPts val="0"/>
              </a:spcBef>
              <a:spcAft>
                <a:spcPts val="2400"/>
              </a:spcAft>
              <a:buClr>
                <a:srgbClr val="000000">
                  <a:lumMod val="75000"/>
                  <a:lumOff val="25000"/>
                </a:srgbClr>
              </a:buClr>
              <a:buSzPct val="50000"/>
            </a:pPr>
            <a:r>
              <a:rPr lang="en-US" sz="2600" kern="0" dirty="0" smtClean="0">
                <a:solidFill>
                  <a:srgbClr val="005DA2"/>
                </a:solidFill>
                <a:effectLst/>
                <a:latin typeface="Arial" pitchFamily="34" charset="0"/>
                <a:cs typeface="Arial" pitchFamily="34" charset="0"/>
              </a:rPr>
              <a:t>Daily volume increase</a:t>
            </a:r>
          </a:p>
          <a:p>
            <a:pPr marL="227013" indent="-227013">
              <a:spcBef>
                <a:spcPts val="0"/>
              </a:spcBef>
              <a:spcAft>
                <a:spcPts val="2400"/>
              </a:spcAft>
              <a:buClr>
                <a:srgbClr val="000000">
                  <a:lumMod val="75000"/>
                  <a:lumOff val="25000"/>
                </a:srgbClr>
              </a:buClr>
              <a:buSzPct val="50000"/>
            </a:pPr>
            <a:endParaRPr lang="en-US" sz="2600" kern="0" dirty="0" smtClean="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0" indent="0">
              <a:spcBef>
                <a:spcPts val="0"/>
              </a:spcBef>
              <a:spcAft>
                <a:spcPts val="2400"/>
              </a:spcAft>
              <a:buClr>
                <a:srgbClr val="000000">
                  <a:lumMod val="75000"/>
                  <a:lumOff val="25000"/>
                </a:srgbClr>
              </a:buClr>
              <a:buSzPct val="50000"/>
              <a:buFont typeface="Wingdings" pitchFamily="2" charset="2"/>
              <a:buNone/>
            </a:pPr>
            <a:endParaRPr lang="en-US" sz="800" kern="0" dirty="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0" indent="0">
              <a:spcBef>
                <a:spcPts val="0"/>
              </a:spcBef>
              <a:spcAft>
                <a:spcPts val="2400"/>
              </a:spcAft>
              <a:buClr>
                <a:srgbClr val="000000">
                  <a:lumMod val="75000"/>
                  <a:lumOff val="25000"/>
                </a:srgbClr>
              </a:buClr>
              <a:buSzPct val="50000"/>
              <a:buFont typeface="Wingdings" pitchFamily="2" charset="2"/>
              <a:buNone/>
            </a:pPr>
            <a:endParaRPr lang="en-US" sz="800" kern="0" dirty="0" smtClean="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227013" indent="-227013">
              <a:spcBef>
                <a:spcPts val="0"/>
              </a:spcBef>
              <a:spcAft>
                <a:spcPts val="2400"/>
              </a:spcAft>
              <a:buClr>
                <a:srgbClr val="000000">
                  <a:lumMod val="75000"/>
                  <a:lumOff val="25000"/>
                </a:srgbClr>
              </a:buClr>
              <a:buSzPct val="50000"/>
            </a:pPr>
            <a:r>
              <a:rPr lang="en-US" sz="2600" kern="0" dirty="0" smtClean="0">
                <a:solidFill>
                  <a:srgbClr val="005DA2"/>
                </a:solidFill>
                <a:effectLst/>
                <a:latin typeface="Arial" pitchFamily="34" charset="0"/>
                <a:cs typeface="Arial" pitchFamily="34" charset="0"/>
              </a:rPr>
              <a:t>Average </a:t>
            </a:r>
            <a:r>
              <a:rPr lang="en-US" sz="2600" kern="0" dirty="0">
                <a:solidFill>
                  <a:srgbClr val="005DA2"/>
                </a:solidFill>
                <a:effectLst/>
                <a:latin typeface="Arial" pitchFamily="34" charset="0"/>
                <a:cs typeface="Arial" pitchFamily="34" charset="0"/>
              </a:rPr>
              <a:t>speeds </a:t>
            </a:r>
            <a:r>
              <a:rPr lang="en-US" sz="2600" kern="0" dirty="0" smtClean="0">
                <a:solidFill>
                  <a:srgbClr val="005DA2"/>
                </a:solidFill>
                <a:effectLst/>
                <a:latin typeface="Arial" pitchFamily="34" charset="0"/>
                <a:cs typeface="Arial" pitchFamily="34" charset="0"/>
              </a:rPr>
              <a:t>increase</a:t>
            </a:r>
          </a:p>
          <a:p>
            <a:pPr marL="227013" indent="-227013">
              <a:spcBef>
                <a:spcPts val="0"/>
              </a:spcBef>
              <a:spcAft>
                <a:spcPts val="2400"/>
              </a:spcAft>
              <a:buClr>
                <a:srgbClr val="000000">
                  <a:lumMod val="75000"/>
                  <a:lumOff val="25000"/>
                </a:srgbClr>
              </a:buClr>
              <a:buSzPct val="50000"/>
            </a:pPr>
            <a:endParaRPr lang="en-US" sz="2600" kern="0" dirty="0" smtClean="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227013" indent="-227013">
              <a:spcBef>
                <a:spcPts val="0"/>
              </a:spcBef>
              <a:spcAft>
                <a:spcPts val="2400"/>
              </a:spcAft>
              <a:buClr>
                <a:srgbClr val="000000">
                  <a:lumMod val="75000"/>
                  <a:lumOff val="25000"/>
                </a:srgbClr>
              </a:buClr>
              <a:buSzPct val="50000"/>
            </a:pPr>
            <a:endParaRPr lang="en-US" sz="2600" kern="0" dirty="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0" indent="0">
              <a:spcBef>
                <a:spcPts val="0"/>
              </a:spcBef>
              <a:spcAft>
                <a:spcPts val="2400"/>
              </a:spcAft>
              <a:buClr>
                <a:srgbClr val="000000">
                  <a:lumMod val="75000"/>
                  <a:lumOff val="25000"/>
                </a:srgbClr>
              </a:buClr>
              <a:buSzPct val="50000"/>
              <a:buFont typeface="Wingdings" pitchFamily="2" charset="2"/>
              <a:buNone/>
            </a:pPr>
            <a:endParaRPr lang="en-US" sz="2600" kern="0" dirty="0" smtClean="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227013" indent="-227013">
              <a:spcBef>
                <a:spcPts val="0"/>
              </a:spcBef>
              <a:spcAft>
                <a:spcPts val="2400"/>
              </a:spcAft>
              <a:buClr>
                <a:srgbClr val="000000">
                  <a:lumMod val="75000"/>
                  <a:lumOff val="25000"/>
                </a:srgbClr>
              </a:buClr>
              <a:buSzPct val="50000"/>
            </a:pPr>
            <a:endParaRPr lang="en-US" sz="2600" kern="0" dirty="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227013" indent="-227013">
              <a:spcBef>
                <a:spcPts val="0"/>
              </a:spcBef>
              <a:spcAft>
                <a:spcPts val="2400"/>
              </a:spcAft>
              <a:buClr>
                <a:srgbClr val="000000">
                  <a:lumMod val="75000"/>
                  <a:lumOff val="25000"/>
                </a:srgbClr>
              </a:buClr>
              <a:buSzPct val="50000"/>
            </a:pPr>
            <a:endParaRPr lang="en-US" sz="2600" kern="0" dirty="0" smtClean="0">
              <a:solidFill>
                <a:srgbClr val="005DA2"/>
              </a:solidFill>
              <a:effectLst>
                <a:outerShdw blurRad="38100" dist="38100" dir="2700000" algn="tl">
                  <a:srgbClr val="000000">
                    <a:alpha val="43137"/>
                  </a:srgbClr>
                </a:outerShdw>
              </a:effectLst>
              <a:latin typeface="Arial" pitchFamily="34" charset="0"/>
              <a:cs typeface="Arial" pitchFamily="34" charset="0"/>
            </a:endParaRPr>
          </a:p>
          <a:p>
            <a:pPr marL="0" indent="0">
              <a:spcBef>
                <a:spcPts val="0"/>
              </a:spcBef>
              <a:spcAft>
                <a:spcPts val="2400"/>
              </a:spcAft>
              <a:buClr>
                <a:srgbClr val="000000">
                  <a:lumMod val="75000"/>
                  <a:lumOff val="25000"/>
                </a:srgbClr>
              </a:buClr>
              <a:buSzPct val="50000"/>
              <a:buFont typeface="Wingdings" pitchFamily="2" charset="2"/>
              <a:buNone/>
            </a:pPr>
            <a:endParaRPr lang="en-US" sz="2600" kern="0" dirty="0">
              <a:solidFill>
                <a:srgbClr val="005DA2"/>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a:xfrm>
            <a:off x="7162800" y="6291573"/>
            <a:ext cx="1905000" cy="457200"/>
          </a:xfrm>
        </p:spPr>
        <p:txBody>
          <a:bodyPr/>
          <a:lstStyle/>
          <a:p>
            <a:fld id="{80BC42FA-2222-40CD-9F23-35C341BDD798}" type="slidenum">
              <a:rPr lang="en-US" sz="1100" smtClean="0">
                <a:solidFill>
                  <a:srgbClr val="000000"/>
                </a:solidFill>
                <a:latin typeface="Arial" panose="020B0604020202020204" pitchFamily="34" charset="0"/>
                <a:cs typeface="Arial" panose="020B0604020202020204" pitchFamily="34" charset="0"/>
              </a:rPr>
              <a:pPr/>
              <a:t>15</a:t>
            </a:fld>
            <a:endParaRPr lang="en-US" sz="1100" dirty="0">
              <a:solidFill>
                <a:srgbClr val="000000"/>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nvPr>
        </p:nvGraphicFramePr>
        <p:xfrm>
          <a:off x="837501" y="1338503"/>
          <a:ext cx="6020784" cy="1266984"/>
        </p:xfrm>
        <a:graphic>
          <a:graphicData uri="http://schemas.openxmlformats.org/drawingml/2006/table">
            <a:tbl>
              <a:tblPr firstRow="1" bandRow="1">
                <a:tableStyleId>{85BE263C-DBD7-4A20-BB59-AAB30ACAA65A}</a:tableStyleId>
              </a:tblPr>
              <a:tblGrid>
                <a:gridCol w="2006928"/>
                <a:gridCol w="2006928"/>
                <a:gridCol w="2006928"/>
              </a:tblGrid>
              <a:tr h="422328">
                <a:tc>
                  <a:txBody>
                    <a:bodyPr/>
                    <a:lstStyle/>
                    <a:p>
                      <a:r>
                        <a:rPr lang="en-US" sz="1600" dirty="0" smtClean="0">
                          <a:solidFill>
                            <a:srgbClr val="005DA2"/>
                          </a:solidFill>
                        </a:rPr>
                        <a:t>DIRECTION</a:t>
                      </a:r>
                      <a:endParaRPr lang="en-US" sz="1600" dirty="0">
                        <a:solidFill>
                          <a:srgbClr val="005DA2"/>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005DA2"/>
                          </a:solidFill>
                        </a:rPr>
                        <a:t>BEFORE</a:t>
                      </a:r>
                      <a:endParaRPr lang="en-US" sz="1600" dirty="0">
                        <a:solidFill>
                          <a:srgbClr val="005DA2"/>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005DA2"/>
                          </a:solidFill>
                        </a:rPr>
                        <a:t>AFTER</a:t>
                      </a:r>
                      <a:endParaRPr lang="en-US" sz="1600" dirty="0">
                        <a:solidFill>
                          <a:srgbClr val="005DA2"/>
                        </a:solidFill>
                        <a:latin typeface="Arial" panose="020B0604020202020204" pitchFamily="34" charset="0"/>
                        <a:cs typeface="Arial" panose="020B0604020202020204" pitchFamily="34" charset="0"/>
                      </a:endParaRPr>
                    </a:p>
                  </a:txBody>
                  <a:tcPr/>
                </a:tc>
              </a:tr>
              <a:tr h="422328">
                <a:tc>
                  <a:txBody>
                    <a:bodyPr/>
                    <a:lstStyle/>
                    <a:p>
                      <a:r>
                        <a:rPr lang="en-US" sz="1600" dirty="0" smtClean="0">
                          <a:solidFill>
                            <a:srgbClr val="005DA2"/>
                          </a:solidFill>
                        </a:rPr>
                        <a:t>NORTHBOUND</a:t>
                      </a:r>
                      <a:endParaRPr lang="en-US" sz="1600" dirty="0" smtClean="0">
                        <a:solidFill>
                          <a:srgbClr val="005DA2"/>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005DA2"/>
                          </a:solidFill>
                          <a:latin typeface="Arial" panose="020B0604020202020204" pitchFamily="34" charset="0"/>
                          <a:cs typeface="Arial" panose="020B0604020202020204" pitchFamily="34" charset="0"/>
                        </a:rPr>
                        <a:t>56,930</a:t>
                      </a:r>
                      <a:endParaRPr lang="en-US" sz="1600" dirty="0">
                        <a:solidFill>
                          <a:srgbClr val="005DA2"/>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005DA2"/>
                          </a:solidFill>
                          <a:latin typeface="Arial" panose="020B0604020202020204" pitchFamily="34" charset="0"/>
                          <a:cs typeface="Arial" panose="020B0604020202020204" pitchFamily="34" charset="0"/>
                        </a:rPr>
                        <a:t>65,738</a:t>
                      </a:r>
                    </a:p>
                  </a:txBody>
                  <a:tcPr/>
                </a:tc>
              </a:tr>
              <a:tr h="422328">
                <a:tc>
                  <a:txBody>
                    <a:bodyPr/>
                    <a:lstStyle/>
                    <a:p>
                      <a:r>
                        <a:rPr lang="en-US" sz="1600" dirty="0" smtClean="0">
                          <a:solidFill>
                            <a:srgbClr val="005DA2"/>
                          </a:solidFill>
                        </a:rPr>
                        <a:t>SOUTHBOUND</a:t>
                      </a:r>
                      <a:endParaRPr lang="en-US" sz="1600" dirty="0">
                        <a:solidFill>
                          <a:srgbClr val="005DA2"/>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005DA2"/>
                          </a:solidFill>
                          <a:latin typeface="Arial" panose="020B0604020202020204" pitchFamily="34" charset="0"/>
                          <a:cs typeface="Arial" panose="020B0604020202020204" pitchFamily="34" charset="0"/>
                        </a:rPr>
                        <a:t>55,042</a:t>
                      </a:r>
                      <a:endParaRPr lang="en-US" sz="1600" dirty="0">
                        <a:solidFill>
                          <a:srgbClr val="005DA2"/>
                        </a:solidFill>
                        <a:latin typeface="Arial" panose="020B0604020202020204" pitchFamily="34" charset="0"/>
                        <a:cs typeface="Arial" panose="020B0604020202020204" pitchFamily="34" charset="0"/>
                      </a:endParaRPr>
                    </a:p>
                  </a:txBody>
                  <a:tcPr/>
                </a:tc>
                <a:tc>
                  <a:txBody>
                    <a:bodyPr/>
                    <a:lstStyle/>
                    <a:p>
                      <a:r>
                        <a:rPr lang="en-US" sz="1600" dirty="0" smtClean="0">
                          <a:solidFill>
                            <a:srgbClr val="005DA2"/>
                          </a:solidFill>
                          <a:latin typeface="Arial" panose="020B0604020202020204" pitchFamily="34" charset="0"/>
                          <a:cs typeface="Arial" panose="020B0604020202020204" pitchFamily="34" charset="0"/>
                        </a:rPr>
                        <a:t>75,671</a:t>
                      </a:r>
                      <a:endParaRPr lang="en-US" sz="1600" dirty="0">
                        <a:solidFill>
                          <a:srgbClr val="005DA2"/>
                        </a:solidFill>
                        <a:latin typeface="Arial" panose="020B0604020202020204" pitchFamily="34" charset="0"/>
                        <a:cs typeface="Arial" panose="020B0604020202020204" pitchFamily="34" charset="0"/>
                      </a:endParaRPr>
                    </a:p>
                  </a:txBody>
                  <a:tcPr/>
                </a:tc>
              </a:tr>
            </a:tbl>
          </a:graphicData>
        </a:graphic>
      </p:graphicFrame>
      <p:pic>
        <p:nvPicPr>
          <p:cNvPr id="3" name="Picture 2"/>
          <p:cNvPicPr>
            <a:picLocks noChangeAspect="1"/>
          </p:cNvPicPr>
          <p:nvPr/>
        </p:nvPicPr>
        <p:blipFill>
          <a:blip r:embed="rId2"/>
          <a:stretch>
            <a:fillRect/>
          </a:stretch>
        </p:blipFill>
        <p:spPr>
          <a:xfrm>
            <a:off x="838200" y="3505679"/>
            <a:ext cx="7662408" cy="1433486"/>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588172" y="4962144"/>
            <a:ext cx="905367" cy="905367"/>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6646039" y="4962144"/>
            <a:ext cx="905367" cy="905367"/>
          </a:xfrm>
          <a:prstGeom prst="rect">
            <a:avLst/>
          </a:prstGeom>
        </p:spPr>
      </p:pic>
      <p:sp>
        <p:nvSpPr>
          <p:cNvPr id="5" name="TextBox 4"/>
          <p:cNvSpPr txBox="1"/>
          <p:nvPr/>
        </p:nvSpPr>
        <p:spPr>
          <a:xfrm>
            <a:off x="3733796" y="5220272"/>
            <a:ext cx="614117" cy="523220"/>
          </a:xfrm>
          <a:prstGeom prst="rect">
            <a:avLst/>
          </a:prstGeom>
          <a:solidFill>
            <a:schemeClr val="accent1"/>
          </a:solidFill>
        </p:spPr>
        <p:txBody>
          <a:bodyPr wrap="square" rtlCol="0">
            <a:spAutoFit/>
          </a:bodyPr>
          <a:lstStyle/>
          <a:p>
            <a:pPr algn="ctr" fontAlgn="base">
              <a:spcBef>
                <a:spcPct val="0"/>
              </a:spcBef>
              <a:spcAft>
                <a:spcPct val="0"/>
              </a:spcAft>
            </a:pPr>
            <a:r>
              <a:rPr lang="en-US" sz="1400" b="1" dirty="0" smtClean="0">
                <a:solidFill>
                  <a:srgbClr val="00B050"/>
                </a:solidFill>
              </a:rPr>
              <a:t>16 MPH</a:t>
            </a:r>
            <a:endParaRPr lang="en-US" sz="1400" b="1" dirty="0">
              <a:solidFill>
                <a:srgbClr val="00B050"/>
              </a:solidFill>
            </a:endParaRPr>
          </a:p>
        </p:txBody>
      </p:sp>
      <p:sp>
        <p:nvSpPr>
          <p:cNvPr id="13" name="TextBox 12"/>
          <p:cNvSpPr txBox="1"/>
          <p:nvPr/>
        </p:nvSpPr>
        <p:spPr>
          <a:xfrm>
            <a:off x="6603420" y="5820427"/>
            <a:ext cx="990602" cy="738664"/>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B050"/>
                </a:solidFill>
              </a:rPr>
              <a:t>Average  Speed Increase</a:t>
            </a:r>
            <a:endParaRPr lang="en-US" sz="1400" b="1" dirty="0">
              <a:solidFill>
                <a:srgbClr val="00B050"/>
              </a:solidFill>
            </a:endParaRPr>
          </a:p>
        </p:txBody>
      </p:sp>
      <p:sp>
        <p:nvSpPr>
          <p:cNvPr id="14" name="TextBox 13"/>
          <p:cNvSpPr txBox="1"/>
          <p:nvPr/>
        </p:nvSpPr>
        <p:spPr>
          <a:xfrm>
            <a:off x="6791663" y="5220272"/>
            <a:ext cx="614117" cy="523220"/>
          </a:xfrm>
          <a:prstGeom prst="rect">
            <a:avLst/>
          </a:prstGeom>
          <a:solidFill>
            <a:schemeClr val="accent1"/>
          </a:solidFill>
        </p:spPr>
        <p:txBody>
          <a:bodyPr wrap="square" rtlCol="0">
            <a:spAutoFit/>
          </a:bodyPr>
          <a:lstStyle/>
          <a:p>
            <a:pPr algn="ctr" fontAlgn="base">
              <a:spcBef>
                <a:spcPct val="0"/>
              </a:spcBef>
              <a:spcAft>
                <a:spcPct val="0"/>
              </a:spcAft>
            </a:pPr>
            <a:r>
              <a:rPr lang="en-US" sz="1400" b="1" dirty="0" smtClean="0">
                <a:solidFill>
                  <a:srgbClr val="00B050"/>
                </a:solidFill>
              </a:rPr>
              <a:t>15 MPH</a:t>
            </a:r>
            <a:endParaRPr lang="en-US" sz="1400" b="1" dirty="0">
              <a:solidFill>
                <a:srgbClr val="00B050"/>
              </a:solidFill>
            </a:endParaRPr>
          </a:p>
        </p:txBody>
      </p:sp>
      <p:sp>
        <p:nvSpPr>
          <p:cNvPr id="15" name="TextBox 14"/>
          <p:cNvSpPr txBox="1"/>
          <p:nvPr/>
        </p:nvSpPr>
        <p:spPr>
          <a:xfrm>
            <a:off x="3545553" y="5820427"/>
            <a:ext cx="990602" cy="738664"/>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B050"/>
                </a:solidFill>
              </a:rPr>
              <a:t>Average</a:t>
            </a:r>
            <a:r>
              <a:rPr lang="en-US" sz="1400" dirty="0" smtClean="0">
                <a:solidFill>
                  <a:srgbClr val="000000"/>
                </a:solidFill>
              </a:rPr>
              <a:t>  </a:t>
            </a:r>
            <a:r>
              <a:rPr lang="en-US" sz="1400" b="1" dirty="0" smtClean="0">
                <a:solidFill>
                  <a:srgbClr val="00B050"/>
                </a:solidFill>
              </a:rPr>
              <a:t>Speed Increase</a:t>
            </a:r>
            <a:endParaRPr lang="en-US" sz="1400" b="1" dirty="0">
              <a:solidFill>
                <a:srgbClr val="00B050"/>
              </a:solidFill>
            </a:endParaRPr>
          </a:p>
        </p:txBody>
      </p:sp>
      <p:sp>
        <p:nvSpPr>
          <p:cNvPr id="10" name="TextBox 9"/>
          <p:cNvSpPr txBox="1"/>
          <p:nvPr/>
        </p:nvSpPr>
        <p:spPr>
          <a:xfrm>
            <a:off x="837501" y="4966464"/>
            <a:ext cx="1753299" cy="261610"/>
          </a:xfrm>
          <a:prstGeom prst="rect">
            <a:avLst/>
          </a:prstGeom>
          <a:noFill/>
        </p:spPr>
        <p:txBody>
          <a:bodyPr wrap="square" rtlCol="0">
            <a:spAutoFit/>
          </a:bodyPr>
          <a:lstStyle/>
          <a:p>
            <a:pPr fontAlgn="base">
              <a:spcBef>
                <a:spcPct val="0"/>
              </a:spcBef>
              <a:spcAft>
                <a:spcPct val="0"/>
              </a:spcAft>
            </a:pPr>
            <a:r>
              <a:rPr lang="en-US" sz="1100" dirty="0" smtClean="0">
                <a:solidFill>
                  <a:srgbClr val="000000"/>
                </a:solidFill>
              </a:rPr>
              <a:t>*As of September 31, 2016</a:t>
            </a:r>
            <a:endParaRPr lang="en-US" sz="1100" dirty="0">
              <a:solidFill>
                <a:srgbClr val="000000"/>
              </a:solidFill>
            </a:endParaRPr>
          </a:p>
        </p:txBody>
      </p:sp>
      <p:sp>
        <p:nvSpPr>
          <p:cNvPr id="16" name="TextBox 15"/>
          <p:cNvSpPr txBox="1"/>
          <p:nvPr/>
        </p:nvSpPr>
        <p:spPr>
          <a:xfrm>
            <a:off x="837500" y="2610157"/>
            <a:ext cx="1753299" cy="261610"/>
          </a:xfrm>
          <a:prstGeom prst="rect">
            <a:avLst/>
          </a:prstGeom>
          <a:noFill/>
        </p:spPr>
        <p:txBody>
          <a:bodyPr wrap="square" rtlCol="0">
            <a:spAutoFit/>
          </a:bodyPr>
          <a:lstStyle/>
          <a:p>
            <a:pPr fontAlgn="base">
              <a:spcBef>
                <a:spcPct val="0"/>
              </a:spcBef>
              <a:spcAft>
                <a:spcPct val="0"/>
              </a:spcAft>
            </a:pPr>
            <a:r>
              <a:rPr lang="en-US" sz="1100" dirty="0" smtClean="0">
                <a:solidFill>
                  <a:srgbClr val="000000"/>
                </a:solidFill>
              </a:rPr>
              <a:t>*As of May 2016</a:t>
            </a:r>
            <a:endParaRPr lang="en-US" sz="1100" dirty="0">
              <a:solidFill>
                <a:srgbClr val="000000"/>
              </a:solidFill>
            </a:endParaRPr>
          </a:p>
        </p:txBody>
      </p:sp>
    </p:spTree>
    <p:extLst>
      <p:ext uri="{BB962C8B-B14F-4D97-AF65-F5344CB8AC3E}">
        <p14:creationId xmlns:p14="http://schemas.microsoft.com/office/powerpoint/2010/main" val="3587032607"/>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0" y="0"/>
            <a:ext cx="8610600" cy="617680"/>
          </a:xfrm>
        </p:spPr>
        <p:txBody>
          <a:bodyPr/>
          <a:lstStyle/>
          <a:p>
            <a:r>
              <a:rPr lang="en-US" sz="3600" b="1" dirty="0" smtClean="0">
                <a:solidFill>
                  <a:srgbClr val="005DA2"/>
                </a:solidFill>
                <a:latin typeface="Arial" pitchFamily="34" charset="0"/>
                <a:cs typeface="Arial" pitchFamily="34" charset="0"/>
              </a:rPr>
              <a:t>NEXT STEPS</a:t>
            </a:r>
            <a:endParaRPr lang="en-US" dirty="0"/>
          </a:p>
        </p:txBody>
      </p:sp>
      <p:sp>
        <p:nvSpPr>
          <p:cNvPr id="7" name="Rectangle 3"/>
          <p:cNvSpPr txBox="1">
            <a:spLocks noChangeArrowheads="1"/>
          </p:cNvSpPr>
          <p:nvPr/>
        </p:nvSpPr>
        <p:spPr bwMode="auto">
          <a:xfrm>
            <a:off x="266700" y="635000"/>
            <a:ext cx="4191000" cy="47244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a:lstStyle>
          <a:p>
            <a:pPr marL="227013" indent="-227013">
              <a:spcBef>
                <a:spcPts val="0"/>
              </a:spcBef>
              <a:spcAft>
                <a:spcPts val="2400"/>
              </a:spcAft>
              <a:buClr>
                <a:srgbClr val="000000">
                  <a:lumMod val="75000"/>
                  <a:lumOff val="25000"/>
                </a:srgbClr>
              </a:buClr>
              <a:buSzPct val="50000"/>
            </a:pPr>
            <a:r>
              <a:rPr lang="en-US" sz="2600" kern="0" dirty="0" smtClean="0">
                <a:solidFill>
                  <a:srgbClr val="005DA2"/>
                </a:solidFill>
                <a:effectLst/>
                <a:latin typeface="Arial" pitchFamily="34" charset="0"/>
                <a:cs typeface="Arial" pitchFamily="34" charset="0"/>
              </a:rPr>
              <a:t>Review after data collection</a:t>
            </a:r>
          </a:p>
          <a:p>
            <a:pPr marL="227013" indent="-227013">
              <a:spcBef>
                <a:spcPts val="0"/>
              </a:spcBef>
              <a:spcAft>
                <a:spcPts val="2400"/>
              </a:spcAft>
              <a:buClr>
                <a:srgbClr val="000000">
                  <a:lumMod val="75000"/>
                  <a:lumOff val="25000"/>
                </a:srgbClr>
              </a:buClr>
              <a:buSzPct val="50000"/>
            </a:pPr>
            <a:r>
              <a:rPr lang="en-US" sz="2600" kern="0" dirty="0" smtClean="0">
                <a:solidFill>
                  <a:srgbClr val="005DA2"/>
                </a:solidFill>
                <a:effectLst/>
                <a:latin typeface="Arial" pitchFamily="34" charset="0"/>
                <a:cs typeface="Arial" pitchFamily="34" charset="0"/>
              </a:rPr>
              <a:t>Identified for 8 lanes (4 NB, 4 SB) in the North Texas Metropolitan Transportation Plan (MTP</a:t>
            </a:r>
            <a:r>
              <a:rPr lang="en-US" sz="2600" kern="0" dirty="0">
                <a:solidFill>
                  <a:srgbClr val="005DA2"/>
                </a:solidFill>
                <a:effectLst/>
                <a:latin typeface="Arial" pitchFamily="34" charset="0"/>
                <a:cs typeface="Arial" pitchFamily="34" charset="0"/>
              </a:rPr>
              <a:t>) 2040 - </a:t>
            </a:r>
            <a:r>
              <a:rPr lang="en-US" sz="2600" kern="0" dirty="0">
                <a:solidFill>
                  <a:srgbClr val="005DA2"/>
                </a:solidFill>
                <a:effectLst/>
                <a:latin typeface="Arial" pitchFamily="34" charset="0"/>
                <a:cs typeface="Arial" pitchFamily="34" charset="0"/>
                <a:hlinkClick r:id="rId2"/>
              </a:rPr>
              <a:t>http://www.nctcog.org/trans/mtp/2040</a:t>
            </a:r>
            <a:r>
              <a:rPr lang="en-US" sz="2600" kern="0" dirty="0" smtClean="0">
                <a:solidFill>
                  <a:srgbClr val="005DA2"/>
                </a:solidFill>
                <a:effectLst/>
                <a:latin typeface="Arial" pitchFamily="34" charset="0"/>
                <a:cs typeface="Arial" pitchFamily="34" charset="0"/>
                <a:hlinkClick r:id="rId2"/>
              </a:rPr>
              <a:t>/</a:t>
            </a:r>
            <a:endParaRPr lang="en-US" sz="2600" kern="0" dirty="0" smtClean="0">
              <a:solidFill>
                <a:srgbClr val="005DA2"/>
              </a:solidFill>
              <a:effectLst/>
              <a:latin typeface="Arial" pitchFamily="34" charset="0"/>
              <a:cs typeface="Arial" pitchFamily="34" charset="0"/>
            </a:endParaRPr>
          </a:p>
          <a:p>
            <a:pPr marL="0" indent="0">
              <a:spcBef>
                <a:spcPts val="0"/>
              </a:spcBef>
              <a:spcAft>
                <a:spcPts val="2400"/>
              </a:spcAft>
              <a:buClr>
                <a:srgbClr val="000000">
                  <a:lumMod val="75000"/>
                  <a:lumOff val="25000"/>
                </a:srgbClr>
              </a:buClr>
              <a:buSzPct val="50000"/>
              <a:buFont typeface="Wingdings" pitchFamily="2" charset="2"/>
              <a:buNone/>
            </a:pPr>
            <a:endParaRPr lang="en-US" sz="2400" kern="0" dirty="0" smtClean="0">
              <a:solidFill>
                <a:srgbClr val="005DA2"/>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7088047" y="6337511"/>
            <a:ext cx="1905000" cy="457200"/>
          </a:xfrm>
        </p:spPr>
        <p:txBody>
          <a:bodyPr/>
          <a:lstStyle/>
          <a:p>
            <a:fld id="{80BC42FA-2222-40CD-9F23-35C341BDD798}" type="slidenum">
              <a:rPr lang="en-US" sz="1100" smtClean="0">
                <a:solidFill>
                  <a:srgbClr val="000000"/>
                </a:solidFill>
                <a:latin typeface="Arial" panose="020B0604020202020204" pitchFamily="34" charset="0"/>
                <a:cs typeface="Arial" panose="020B0604020202020204" pitchFamily="34" charset="0"/>
              </a:rPr>
              <a:pPr/>
              <a:t>16</a:t>
            </a:fld>
            <a:endParaRPr lang="en-US" sz="1100"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665" y="1898649"/>
            <a:ext cx="3935385" cy="4392563"/>
          </a:xfrm>
          <a:prstGeom prst="rect">
            <a:avLst/>
          </a:prstGeom>
        </p:spPr>
      </p:pic>
      <p:sp>
        <p:nvSpPr>
          <p:cNvPr id="8" name="Rectangle 3"/>
          <p:cNvSpPr txBox="1">
            <a:spLocks noChangeArrowheads="1"/>
          </p:cNvSpPr>
          <p:nvPr/>
        </p:nvSpPr>
        <p:spPr bwMode="auto">
          <a:xfrm>
            <a:off x="4724400" y="617680"/>
            <a:ext cx="3962400" cy="12954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a:lstStyle>
          <a:p>
            <a:pPr marL="227013" indent="-227013">
              <a:spcBef>
                <a:spcPts val="0"/>
              </a:spcBef>
              <a:spcAft>
                <a:spcPts val="2400"/>
              </a:spcAft>
              <a:buClr>
                <a:srgbClr val="000000">
                  <a:lumMod val="75000"/>
                  <a:lumOff val="25000"/>
                </a:srgbClr>
              </a:buClr>
              <a:buSzPct val="50000"/>
            </a:pPr>
            <a:r>
              <a:rPr lang="en-US" sz="2600" kern="0" dirty="0" smtClean="0">
                <a:solidFill>
                  <a:srgbClr val="005DA2"/>
                </a:solidFill>
                <a:latin typeface="Arial" pitchFamily="34" charset="0"/>
                <a:cs typeface="Arial" pitchFamily="34" charset="0"/>
              </a:rPr>
              <a:t>Take lessons learned for possible usage on US 75</a:t>
            </a:r>
          </a:p>
          <a:p>
            <a:pPr marL="0" indent="0">
              <a:spcBef>
                <a:spcPts val="0"/>
              </a:spcBef>
              <a:spcAft>
                <a:spcPts val="2400"/>
              </a:spcAft>
              <a:buClr>
                <a:srgbClr val="000000">
                  <a:lumMod val="75000"/>
                  <a:lumOff val="25000"/>
                </a:srgbClr>
              </a:buClr>
              <a:buSzPct val="50000"/>
              <a:buFont typeface="Wingdings" pitchFamily="2" charset="2"/>
              <a:buNone/>
            </a:pPr>
            <a:endParaRPr lang="en-US" sz="2400" kern="0" dirty="0" smtClean="0">
              <a:solidFill>
                <a:srgbClr val="005DA2"/>
              </a:solidFill>
              <a:latin typeface="Arial" pitchFamily="34" charset="0"/>
              <a:cs typeface="Arial" pitchFamily="34" charset="0"/>
            </a:endParaRPr>
          </a:p>
        </p:txBody>
      </p:sp>
    </p:spTree>
    <p:extLst>
      <p:ext uri="{BB962C8B-B14F-4D97-AF65-F5344CB8AC3E}">
        <p14:creationId xmlns:p14="http://schemas.microsoft.com/office/powerpoint/2010/main" val="301933321"/>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of Big Data in Planning </a:t>
            </a:r>
          </a:p>
        </p:txBody>
      </p:sp>
      <p:sp>
        <p:nvSpPr>
          <p:cNvPr id="3" name="Subtitle 2"/>
          <p:cNvSpPr>
            <a:spLocks noGrp="1"/>
          </p:cNvSpPr>
          <p:nvPr>
            <p:ph type="subTitle" idx="1"/>
          </p:nvPr>
        </p:nvSpPr>
        <p:spPr>
          <a:xfrm>
            <a:off x="990600" y="3309938"/>
            <a:ext cx="8077200" cy="1752600"/>
          </a:xfrm>
        </p:spPr>
        <p:txBody>
          <a:bodyPr/>
          <a:lstStyle/>
          <a:p>
            <a:r>
              <a:rPr lang="en-US" dirty="0" err="1">
                <a:latin typeface="Arial" panose="020B0604020202020204" pitchFamily="34" charset="0"/>
                <a:cs typeface="Arial" panose="020B0604020202020204" pitchFamily="34" charset="0"/>
              </a:rPr>
              <a:t>Arash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Mirzaei</a:t>
            </a:r>
            <a:r>
              <a:rPr lang="en-US" dirty="0">
                <a:latin typeface="Arial" panose="020B0604020202020204" pitchFamily="34" charset="0"/>
                <a:cs typeface="Arial" panose="020B0604020202020204" pitchFamily="34" charset="0"/>
              </a:rPr>
              <a:t>, P.E.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Senior </a:t>
            </a:r>
            <a:r>
              <a:rPr lang="en-US" dirty="0">
                <a:latin typeface="Arial" panose="020B0604020202020204" pitchFamily="34" charset="0"/>
                <a:cs typeface="Arial" panose="020B0604020202020204" pitchFamily="34" charset="0"/>
              </a:rPr>
              <a:t>Program Manager </a:t>
            </a:r>
          </a:p>
          <a:p>
            <a:r>
              <a:rPr lang="en-US" dirty="0">
                <a:latin typeface="Arial Narrow" panose="020B0606020202030204" pitchFamily="34" charset="0"/>
                <a:cs typeface="Arial" panose="020B0604020202020204" pitchFamily="34" charset="0"/>
              </a:rPr>
              <a:t>Model Development and Data Management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87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Planning Data</a:t>
            </a:r>
            <a:endParaRPr lang="en-US" dirty="0"/>
          </a:p>
        </p:txBody>
      </p:sp>
      <p:sp>
        <p:nvSpPr>
          <p:cNvPr id="3" name="Content Placeholder 2"/>
          <p:cNvSpPr>
            <a:spLocks noGrp="1"/>
          </p:cNvSpPr>
          <p:nvPr>
            <p:ph idx="1"/>
          </p:nvPr>
        </p:nvSpPr>
        <p:spPr>
          <a:xfrm>
            <a:off x="838200" y="1905000"/>
            <a:ext cx="8077200" cy="4114800"/>
          </a:xfrm>
        </p:spPr>
        <p:txBody>
          <a:bodyPr/>
          <a:lstStyle/>
          <a:p>
            <a:r>
              <a:rPr lang="en-US" sz="2800" dirty="0" smtClean="0"/>
              <a:t>Census (Decennial, ACS, CTPP,…)</a:t>
            </a:r>
          </a:p>
          <a:p>
            <a:r>
              <a:rPr lang="en-US" sz="2800" dirty="0" smtClean="0"/>
              <a:t>Travel Surveys (Household Travel, On-Board,…)</a:t>
            </a:r>
          </a:p>
          <a:p>
            <a:r>
              <a:rPr lang="en-US" sz="2800" dirty="0" smtClean="0"/>
              <a:t>System Data (Traffic Counts, Ridership,…)</a:t>
            </a:r>
          </a:p>
          <a:p>
            <a:r>
              <a:rPr lang="en-US" sz="2800" dirty="0" smtClean="0"/>
              <a:t>Big Data</a:t>
            </a:r>
          </a:p>
          <a:p>
            <a:pPr lvl="1"/>
            <a:r>
              <a:rPr lang="en-US" dirty="0" smtClean="0"/>
              <a:t>Speed (NPMRDS/FHWA)</a:t>
            </a:r>
          </a:p>
          <a:p>
            <a:pPr lvl="1"/>
            <a:r>
              <a:rPr lang="en-US" dirty="0" smtClean="0"/>
              <a:t>Origin-Destination</a:t>
            </a:r>
          </a:p>
          <a:p>
            <a:pPr marL="457200" lvl="1" indent="0">
              <a:buNone/>
            </a:pPr>
            <a:endParaRPr lang="en-US" dirty="0"/>
          </a:p>
        </p:txBody>
      </p:sp>
      <p:sp>
        <p:nvSpPr>
          <p:cNvPr id="4" name="Slide Number Placeholder 3"/>
          <p:cNvSpPr>
            <a:spLocks noGrp="1"/>
          </p:cNvSpPr>
          <p:nvPr>
            <p:ph type="sldNum" sz="quarter" idx="12"/>
          </p:nvPr>
        </p:nvSpPr>
        <p:spPr>
          <a:xfrm>
            <a:off x="7074061" y="6248400"/>
            <a:ext cx="1988916" cy="457200"/>
          </a:xfrm>
        </p:spPr>
        <p:txBody>
          <a:bodyPr/>
          <a:lstStyle/>
          <a:p>
            <a:fld id="{1F52E56B-D27C-471B-86FE-0CCB2670D8AB}" type="slidenum">
              <a:rPr lang="en-US" sz="1100" smtClean="0">
                <a:solidFill>
                  <a:srgbClr val="40458C"/>
                </a:solidFill>
              </a:rPr>
              <a:pPr/>
              <a:t>18</a:t>
            </a:fld>
            <a:endParaRPr lang="en-US" sz="1100" dirty="0">
              <a:solidFill>
                <a:srgbClr val="40458C"/>
              </a:solidFill>
            </a:endParaRPr>
          </a:p>
        </p:txBody>
      </p:sp>
    </p:spTree>
    <p:extLst>
      <p:ext uri="{BB962C8B-B14F-4D97-AF65-F5344CB8AC3E}">
        <p14:creationId xmlns:p14="http://schemas.microsoft.com/office/powerpoint/2010/main" val="4155021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Travel Times Every 5 Minutes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600200"/>
            <a:ext cx="7620000" cy="5005389"/>
          </a:xfrm>
        </p:spPr>
      </p:pic>
      <p:sp>
        <p:nvSpPr>
          <p:cNvPr id="3" name="Slide Number Placeholder 2"/>
          <p:cNvSpPr>
            <a:spLocks noGrp="1"/>
          </p:cNvSpPr>
          <p:nvPr>
            <p:ph type="sldNum" sz="quarter" idx="12"/>
          </p:nvPr>
        </p:nvSpPr>
        <p:spPr>
          <a:xfrm>
            <a:off x="7155083" y="6300789"/>
            <a:ext cx="1905000" cy="457200"/>
          </a:xfrm>
        </p:spPr>
        <p:txBody>
          <a:bodyPr/>
          <a:lstStyle/>
          <a:p>
            <a:fld id="{1F52E56B-D27C-471B-86FE-0CCB2670D8AB}" type="slidenum">
              <a:rPr lang="en-US" sz="1100" smtClean="0">
                <a:solidFill>
                  <a:srgbClr val="40458C"/>
                </a:solidFill>
              </a:rPr>
              <a:pPr/>
              <a:t>19</a:t>
            </a:fld>
            <a:endParaRPr lang="en-US" sz="1100" dirty="0">
              <a:solidFill>
                <a:srgbClr val="40458C"/>
              </a:solidFill>
            </a:endParaRPr>
          </a:p>
        </p:txBody>
      </p:sp>
      <p:sp>
        <p:nvSpPr>
          <p:cNvPr id="5" name="TextBox 4"/>
          <p:cNvSpPr txBox="1"/>
          <p:nvPr/>
        </p:nvSpPr>
        <p:spPr>
          <a:xfrm>
            <a:off x="685800" y="1752600"/>
            <a:ext cx="2438400" cy="523220"/>
          </a:xfrm>
          <a:prstGeom prst="rect">
            <a:avLst/>
          </a:prstGeom>
          <a:noFill/>
        </p:spPr>
        <p:txBody>
          <a:bodyPr wrap="square" rtlCol="0">
            <a:spAutoFit/>
          </a:bodyPr>
          <a:lstStyle/>
          <a:p>
            <a:pPr fontAlgn="base">
              <a:spcBef>
                <a:spcPct val="0"/>
              </a:spcBef>
              <a:spcAft>
                <a:spcPct val="0"/>
              </a:spcAft>
            </a:pPr>
            <a:r>
              <a:rPr lang="en-US" sz="1400" b="1" dirty="0" smtClean="0">
                <a:solidFill>
                  <a:srgbClr val="40458C"/>
                </a:solidFill>
              </a:rPr>
              <a:t>9,300 miles of roads</a:t>
            </a:r>
          </a:p>
          <a:p>
            <a:pPr fontAlgn="base">
              <a:spcBef>
                <a:spcPct val="0"/>
              </a:spcBef>
              <a:spcAft>
                <a:spcPct val="0"/>
              </a:spcAft>
            </a:pPr>
            <a:r>
              <a:rPr lang="en-US" sz="1400" b="1" dirty="0" smtClean="0">
                <a:solidFill>
                  <a:srgbClr val="40458C"/>
                </a:solidFill>
              </a:rPr>
              <a:t>809 millions of records</a:t>
            </a:r>
            <a:endParaRPr lang="en-US" sz="1400" b="1" dirty="0">
              <a:solidFill>
                <a:srgbClr val="40458C"/>
              </a:solidFill>
            </a:endParaRPr>
          </a:p>
        </p:txBody>
      </p:sp>
    </p:spTree>
    <p:extLst>
      <p:ext uri="{BB962C8B-B14F-4D97-AF65-F5344CB8AC3E}">
        <p14:creationId xmlns:p14="http://schemas.microsoft.com/office/powerpoint/2010/main" val="2065164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ogs2"/>
          <p:cNvPicPr>
            <a:picLocks noChangeAspect="1" noChangeArrowheads="1"/>
          </p:cNvPicPr>
          <p:nvPr/>
        </p:nvPicPr>
        <p:blipFill>
          <a:blip r:embed="rId3" cstate="print"/>
          <a:srcRect l="19872" r="3204"/>
          <a:stretch>
            <a:fillRect/>
          </a:stretch>
        </p:blipFill>
        <p:spPr bwMode="auto">
          <a:xfrm>
            <a:off x="0" y="-15875"/>
            <a:ext cx="9144000" cy="6873875"/>
          </a:xfrm>
          <a:prstGeom prst="rect">
            <a:avLst/>
          </a:prstGeom>
          <a:noFill/>
        </p:spPr>
      </p:pic>
      <p:sp>
        <p:nvSpPr>
          <p:cNvPr id="4" name="Title 1"/>
          <p:cNvSpPr txBox="1">
            <a:spLocks/>
          </p:cNvSpPr>
          <p:nvPr/>
        </p:nvSpPr>
        <p:spPr>
          <a:xfrm>
            <a:off x="0" y="747128"/>
            <a:ext cx="9143999" cy="615553"/>
          </a:xfrm>
          <a:prstGeom prst="rect">
            <a:avLst/>
          </a:prstGeom>
        </p:spPr>
        <p:txBody>
          <a:bodyPr vert="horz" wrap="square" lIns="91440" tIns="45720" rIns="91440" bIns="45720" rtlCol="0" anchor="ctr">
            <a:spAutoFit/>
          </a:bodyPr>
          <a:lstStyle/>
          <a:p>
            <a:pPr algn="ctr">
              <a:spcBef>
                <a:spcPct val="0"/>
              </a:spcBef>
              <a:defRPr/>
            </a:pPr>
            <a:r>
              <a:rPr lang="en-US" sz="3400" b="1" dirty="0" smtClean="0">
                <a:solidFill>
                  <a:srgbClr val="1F497D">
                    <a:lumMod val="75000"/>
                  </a:srgbClr>
                </a:solidFill>
              </a:rPr>
              <a:t>Managed Lane Performance Data</a:t>
            </a:r>
            <a:endParaRPr lang="en-US" sz="3000" b="1" dirty="0">
              <a:solidFill>
                <a:srgbClr val="C0504D">
                  <a:lumMod val="75000"/>
                </a:srgbClr>
              </a:solidFill>
            </a:endParaRPr>
          </a:p>
        </p:txBody>
      </p:sp>
      <p:sp>
        <p:nvSpPr>
          <p:cNvPr id="5" name="TextBox 4"/>
          <p:cNvSpPr txBox="1"/>
          <p:nvPr/>
        </p:nvSpPr>
        <p:spPr>
          <a:xfrm>
            <a:off x="0" y="2553844"/>
            <a:ext cx="9144000" cy="1815882"/>
          </a:xfrm>
          <a:prstGeom prst="rect">
            <a:avLst/>
          </a:prstGeom>
          <a:noFill/>
        </p:spPr>
        <p:txBody>
          <a:bodyPr wrap="square" rtlCol="0">
            <a:spAutoFit/>
          </a:bodyPr>
          <a:lstStyle/>
          <a:p>
            <a:pPr algn="ctr"/>
            <a:r>
              <a:rPr lang="en-US" sz="2800" b="1" dirty="0" smtClean="0">
                <a:solidFill>
                  <a:srgbClr val="4F81BD">
                    <a:lumMod val="50000"/>
                  </a:srgbClr>
                </a:solidFill>
              </a:rPr>
              <a:t>AMPO</a:t>
            </a:r>
            <a:endParaRPr lang="en-US" sz="2800" b="1" dirty="0">
              <a:solidFill>
                <a:srgbClr val="4F81BD">
                  <a:lumMod val="50000"/>
                </a:srgbClr>
              </a:solidFill>
            </a:endParaRPr>
          </a:p>
          <a:p>
            <a:pPr algn="ctr"/>
            <a:r>
              <a:rPr lang="en-US" sz="2800" b="1" dirty="0" smtClean="0">
                <a:solidFill>
                  <a:srgbClr val="4F81BD">
                    <a:lumMod val="50000"/>
                  </a:srgbClr>
                </a:solidFill>
              </a:rPr>
              <a:t>October 27, </a:t>
            </a:r>
            <a:r>
              <a:rPr lang="en-US" sz="2800" b="1" dirty="0">
                <a:solidFill>
                  <a:srgbClr val="4F81BD">
                    <a:lumMod val="50000"/>
                  </a:srgbClr>
                </a:solidFill>
              </a:rPr>
              <a:t>2016</a:t>
            </a:r>
          </a:p>
          <a:p>
            <a:pPr algn="ctr"/>
            <a:endParaRPr lang="en-US" sz="2800" b="1" dirty="0">
              <a:solidFill>
                <a:srgbClr val="4F81BD">
                  <a:lumMod val="50000"/>
                </a:srgbClr>
              </a:solidFill>
            </a:endParaRPr>
          </a:p>
          <a:p>
            <a:pPr algn="ctr"/>
            <a:r>
              <a:rPr lang="en-US" sz="2800" b="1" dirty="0" smtClean="0">
                <a:solidFill>
                  <a:srgbClr val="4F81BD">
                    <a:lumMod val="50000"/>
                  </a:srgbClr>
                </a:solidFill>
              </a:rPr>
              <a:t>Dan Lamers, </a:t>
            </a:r>
            <a:r>
              <a:rPr lang="en-US" sz="2800" b="1" dirty="0">
                <a:solidFill>
                  <a:srgbClr val="4F81BD">
                    <a:lumMod val="50000"/>
                  </a:srgbClr>
                </a:solidFill>
              </a:rPr>
              <a:t>P.E.</a:t>
            </a:r>
          </a:p>
        </p:txBody>
      </p:sp>
      <p:pic>
        <p:nvPicPr>
          <p:cNvPr id="6" name="Picture 3" descr="cog_sm"/>
          <p:cNvPicPr>
            <a:picLocks noChangeAspect="1" noChangeArrowheads="1"/>
          </p:cNvPicPr>
          <p:nvPr/>
        </p:nvPicPr>
        <p:blipFill>
          <a:blip r:embed="rId4" cstate="print"/>
          <a:srcRect/>
          <a:stretch>
            <a:fillRect/>
          </a:stretch>
        </p:blipFill>
        <p:spPr bwMode="auto">
          <a:xfrm>
            <a:off x="2312900" y="6051884"/>
            <a:ext cx="811300" cy="548640"/>
          </a:xfrm>
          <a:prstGeom prst="rect">
            <a:avLst/>
          </a:prstGeom>
          <a:noFill/>
        </p:spPr>
      </p:pic>
      <p:sp>
        <p:nvSpPr>
          <p:cNvPr id="7" name="Text Box 4"/>
          <p:cNvSpPr txBox="1">
            <a:spLocks noChangeArrowheads="1"/>
          </p:cNvSpPr>
          <p:nvPr/>
        </p:nvSpPr>
        <p:spPr bwMode="auto">
          <a:xfrm>
            <a:off x="3048000" y="6048375"/>
            <a:ext cx="4876800" cy="581025"/>
          </a:xfrm>
          <a:prstGeom prst="rect">
            <a:avLst/>
          </a:prstGeom>
          <a:noFill/>
          <a:ln w="9525">
            <a:noFill/>
            <a:miter lim="800000"/>
            <a:headEnd/>
            <a:tailEnd/>
          </a:ln>
          <a:effectLst/>
        </p:spPr>
        <p:txBody>
          <a:bodyPr>
            <a:spAutoFit/>
          </a:bodyPr>
          <a:lstStyle/>
          <a:p>
            <a:r>
              <a:rPr lang="en-US" sz="1600" b="1" i="1" dirty="0">
                <a:solidFill>
                  <a:prstClr val="black"/>
                </a:solidFill>
              </a:rPr>
              <a:t> North Central Texas Council of Governments</a:t>
            </a:r>
          </a:p>
          <a:p>
            <a:r>
              <a:rPr lang="en-US" sz="1600" b="1" i="1" dirty="0">
                <a:solidFill>
                  <a:prstClr val="black"/>
                </a:solidFill>
              </a:rPr>
              <a:t> Transportation Department</a:t>
            </a:r>
          </a:p>
        </p:txBody>
      </p:sp>
    </p:spTree>
    <p:extLst>
      <p:ext uri="{BB962C8B-B14F-4D97-AF65-F5344CB8AC3E}">
        <p14:creationId xmlns:p14="http://schemas.microsoft.com/office/powerpoint/2010/main" val="1837202996"/>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Congestion Heat Map</a:t>
            </a:r>
            <a:endParaRPr lang="en-US" dirty="0"/>
          </a:p>
        </p:txBody>
      </p:sp>
      <p:sp>
        <p:nvSpPr>
          <p:cNvPr id="3" name="Slide Number Placeholder 2"/>
          <p:cNvSpPr>
            <a:spLocks noGrp="1"/>
          </p:cNvSpPr>
          <p:nvPr>
            <p:ph type="sldNum" sz="quarter" idx="12"/>
          </p:nvPr>
        </p:nvSpPr>
        <p:spPr>
          <a:xfrm>
            <a:off x="7131934" y="6380118"/>
            <a:ext cx="1907894" cy="420547"/>
          </a:xfrm>
        </p:spPr>
        <p:txBody>
          <a:bodyPr/>
          <a:lstStyle/>
          <a:p>
            <a:fld id="{1F52E56B-D27C-471B-86FE-0CCB2670D8AB}" type="slidenum">
              <a:rPr lang="en-US" sz="1100" smtClean="0">
                <a:solidFill>
                  <a:srgbClr val="40458C"/>
                </a:solidFill>
              </a:rPr>
              <a:pPr/>
              <a:t>20</a:t>
            </a:fld>
            <a:endParaRPr lang="en-US" sz="1100" dirty="0">
              <a:solidFill>
                <a:srgbClr val="40458C"/>
              </a:solidFill>
            </a:endParaRPr>
          </a:p>
        </p:txBody>
      </p:sp>
      <p:pic>
        <p:nvPicPr>
          <p:cNvPr id="6" name="Picture 5"/>
          <p:cNvPicPr>
            <a:picLocks noChangeAspect="1"/>
          </p:cNvPicPr>
          <p:nvPr/>
        </p:nvPicPr>
        <p:blipFill>
          <a:blip r:embed="rId2"/>
          <a:stretch>
            <a:fillRect/>
          </a:stretch>
        </p:blipFill>
        <p:spPr>
          <a:xfrm>
            <a:off x="838200" y="1600200"/>
            <a:ext cx="7606768" cy="4696697"/>
          </a:xfrm>
          <a:prstGeom prst="rect">
            <a:avLst/>
          </a:prstGeom>
        </p:spPr>
      </p:pic>
    </p:spTree>
    <p:extLst>
      <p:ext uri="{BB962C8B-B14F-4D97-AF65-F5344CB8AC3E}">
        <p14:creationId xmlns:p14="http://schemas.microsoft.com/office/powerpoint/2010/main" val="2904857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48600" cy="1143000"/>
          </a:xfrm>
        </p:spPr>
        <p:txBody>
          <a:bodyPr/>
          <a:lstStyle/>
          <a:p>
            <a:r>
              <a:rPr lang="en-US" dirty="0" smtClean="0"/>
              <a:t>Cellphone </a:t>
            </a:r>
            <a:r>
              <a:rPr lang="en-US" dirty="0"/>
              <a:t>D</a:t>
            </a:r>
            <a:r>
              <a:rPr lang="en-US" dirty="0" smtClean="0"/>
              <a:t>ata  </a:t>
            </a:r>
            <a:endParaRPr lang="en-US" dirty="0"/>
          </a:p>
        </p:txBody>
      </p:sp>
      <p:sp>
        <p:nvSpPr>
          <p:cNvPr id="4" name="Slide Number Placeholder 3"/>
          <p:cNvSpPr>
            <a:spLocks noGrp="1"/>
          </p:cNvSpPr>
          <p:nvPr>
            <p:ph type="sldNum" sz="quarter" idx="12"/>
          </p:nvPr>
        </p:nvSpPr>
        <p:spPr>
          <a:xfrm>
            <a:off x="7074060" y="6331436"/>
            <a:ext cx="1905000" cy="457200"/>
          </a:xfrm>
        </p:spPr>
        <p:txBody>
          <a:bodyPr/>
          <a:lstStyle/>
          <a:p>
            <a:fld id="{1F52E56B-D27C-471B-86FE-0CCB2670D8AB}" type="slidenum">
              <a:rPr lang="en-US" sz="1100" smtClean="0">
                <a:solidFill>
                  <a:srgbClr val="40458C"/>
                </a:solidFill>
              </a:rPr>
              <a:pPr/>
              <a:t>21</a:t>
            </a:fld>
            <a:endParaRPr lang="en-US" sz="1100" dirty="0">
              <a:solidFill>
                <a:srgbClr val="40458C"/>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6781800" cy="4502636"/>
          </a:xfrm>
          <a:prstGeom prst="rect">
            <a:avLst/>
          </a:prstGeom>
          <a:ln>
            <a:solidFill>
              <a:schemeClr val="tx1"/>
            </a:solidFill>
          </a:ln>
        </p:spPr>
      </p:pic>
      <p:sp>
        <p:nvSpPr>
          <p:cNvPr id="6" name="TextBox 5"/>
          <p:cNvSpPr txBox="1"/>
          <p:nvPr/>
        </p:nvSpPr>
        <p:spPr>
          <a:xfrm>
            <a:off x="2438400" y="3581401"/>
            <a:ext cx="1371600" cy="304800"/>
          </a:xfrm>
          <a:prstGeom prst="rect">
            <a:avLst/>
          </a:prstGeom>
          <a:solidFill>
            <a:schemeClr val="bg1"/>
          </a:solidFill>
        </p:spPr>
        <p:txBody>
          <a:bodyPr wrap="square" rtlCol="0">
            <a:spAutoFit/>
          </a:bodyPr>
          <a:lstStyle/>
          <a:p>
            <a:pPr fontAlgn="base">
              <a:spcBef>
                <a:spcPct val="0"/>
              </a:spcBef>
              <a:spcAft>
                <a:spcPct val="0"/>
              </a:spcAft>
            </a:pPr>
            <a:r>
              <a:rPr lang="en-US" sz="1400" b="1" dirty="0" smtClean="0">
                <a:solidFill>
                  <a:srgbClr val="FF0000"/>
                </a:solidFill>
              </a:rPr>
              <a:t>DFW Airport</a:t>
            </a:r>
            <a:endParaRPr lang="en-US" sz="1400" b="1" dirty="0">
              <a:solidFill>
                <a:srgbClr val="FF0000"/>
              </a:solidFill>
            </a:endParaRPr>
          </a:p>
        </p:txBody>
      </p:sp>
      <p:sp>
        <p:nvSpPr>
          <p:cNvPr id="8" name="TextBox 7"/>
          <p:cNvSpPr txBox="1"/>
          <p:nvPr/>
        </p:nvSpPr>
        <p:spPr>
          <a:xfrm>
            <a:off x="1143000" y="1981200"/>
            <a:ext cx="3886200" cy="830997"/>
          </a:xfrm>
          <a:prstGeom prst="rect">
            <a:avLst/>
          </a:prstGeom>
          <a:solidFill>
            <a:schemeClr val="bg1"/>
          </a:solidFill>
        </p:spPr>
        <p:txBody>
          <a:bodyPr wrap="square" rtlCol="0">
            <a:spAutoFit/>
          </a:bodyPr>
          <a:lstStyle/>
          <a:p>
            <a:pPr fontAlgn="base">
              <a:spcBef>
                <a:spcPct val="0"/>
              </a:spcBef>
              <a:spcAft>
                <a:spcPct val="0"/>
              </a:spcAft>
            </a:pPr>
            <a:r>
              <a:rPr lang="en-US" sz="2400" b="1" dirty="0">
                <a:solidFill>
                  <a:srgbClr val="40458C"/>
                </a:solidFill>
              </a:rPr>
              <a:t>February </a:t>
            </a:r>
            <a:r>
              <a:rPr lang="en-US" sz="2400" b="1" dirty="0" smtClean="0">
                <a:solidFill>
                  <a:srgbClr val="40458C"/>
                </a:solidFill>
              </a:rPr>
              <a:t>2016.</a:t>
            </a:r>
          </a:p>
          <a:p>
            <a:pPr fontAlgn="base">
              <a:spcBef>
                <a:spcPct val="0"/>
              </a:spcBef>
              <a:spcAft>
                <a:spcPct val="0"/>
              </a:spcAft>
            </a:pPr>
            <a:r>
              <a:rPr lang="en-US" sz="2400" b="1" dirty="0" smtClean="0">
                <a:solidFill>
                  <a:srgbClr val="40458C"/>
                </a:solidFill>
              </a:rPr>
              <a:t>450,000 OD pairs</a:t>
            </a:r>
          </a:p>
        </p:txBody>
      </p:sp>
    </p:spTree>
    <p:extLst>
      <p:ext uri="{BB962C8B-B14F-4D97-AF65-F5344CB8AC3E}">
        <p14:creationId xmlns:p14="http://schemas.microsoft.com/office/powerpoint/2010/main" val="3631938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Trips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828799"/>
            <a:ext cx="7162800" cy="4705065"/>
          </a:xfrm>
          <a:ln>
            <a:solidFill>
              <a:schemeClr val="tx1"/>
            </a:solidFill>
          </a:ln>
        </p:spPr>
      </p:pic>
      <p:sp>
        <p:nvSpPr>
          <p:cNvPr id="4" name="Slide Number Placeholder 3"/>
          <p:cNvSpPr>
            <a:spLocks noGrp="1"/>
          </p:cNvSpPr>
          <p:nvPr>
            <p:ph type="sldNum" sz="quarter" idx="12"/>
          </p:nvPr>
        </p:nvSpPr>
        <p:spPr>
          <a:xfrm>
            <a:off x="7108785" y="6305264"/>
            <a:ext cx="1905000" cy="457200"/>
          </a:xfrm>
        </p:spPr>
        <p:txBody>
          <a:bodyPr/>
          <a:lstStyle/>
          <a:p>
            <a:fld id="{1F52E56B-D27C-471B-86FE-0CCB2670D8AB}" type="slidenum">
              <a:rPr lang="en-US" sz="1100" smtClean="0">
                <a:solidFill>
                  <a:srgbClr val="40458C"/>
                </a:solidFill>
              </a:rPr>
              <a:pPr/>
              <a:t>22</a:t>
            </a:fld>
            <a:endParaRPr lang="en-US" sz="1100" dirty="0">
              <a:solidFill>
                <a:srgbClr val="40458C"/>
              </a:solidFill>
            </a:endParaRPr>
          </a:p>
        </p:txBody>
      </p:sp>
      <p:sp>
        <p:nvSpPr>
          <p:cNvPr id="7" name="TextBox 6"/>
          <p:cNvSpPr txBox="1"/>
          <p:nvPr/>
        </p:nvSpPr>
        <p:spPr>
          <a:xfrm>
            <a:off x="1295400" y="1905000"/>
            <a:ext cx="3276600" cy="1569660"/>
          </a:xfrm>
          <a:prstGeom prst="rect">
            <a:avLst/>
          </a:prstGeom>
          <a:solidFill>
            <a:schemeClr val="bg1"/>
          </a:solidFill>
        </p:spPr>
        <p:txBody>
          <a:bodyPr wrap="square" rtlCol="0">
            <a:spAutoFit/>
          </a:bodyPr>
          <a:lstStyle/>
          <a:p>
            <a:pPr fontAlgn="base">
              <a:spcBef>
                <a:spcPct val="0"/>
              </a:spcBef>
              <a:spcAft>
                <a:spcPct val="0"/>
              </a:spcAft>
            </a:pPr>
            <a:r>
              <a:rPr lang="en-US" sz="2400" b="1" dirty="0" smtClean="0">
                <a:solidFill>
                  <a:srgbClr val="40458C"/>
                </a:solidFill>
              </a:rPr>
              <a:t>Jan-Apr 2016</a:t>
            </a:r>
          </a:p>
          <a:p>
            <a:pPr fontAlgn="base">
              <a:spcBef>
                <a:spcPct val="0"/>
              </a:spcBef>
              <a:spcAft>
                <a:spcPct val="0"/>
              </a:spcAft>
            </a:pPr>
            <a:r>
              <a:rPr lang="en-US" sz="2400" b="1" dirty="0" smtClean="0">
                <a:solidFill>
                  <a:srgbClr val="40458C"/>
                </a:solidFill>
              </a:rPr>
              <a:t>29 Million Trips</a:t>
            </a:r>
          </a:p>
          <a:p>
            <a:pPr fontAlgn="base">
              <a:spcBef>
                <a:spcPct val="0"/>
              </a:spcBef>
              <a:spcAft>
                <a:spcPct val="0"/>
              </a:spcAft>
            </a:pPr>
            <a:r>
              <a:rPr lang="en-US" sz="2400" b="1" dirty="0" smtClean="0">
                <a:solidFill>
                  <a:srgbClr val="40458C"/>
                </a:solidFill>
              </a:rPr>
              <a:t>1.608 Billion points</a:t>
            </a:r>
          </a:p>
          <a:p>
            <a:pPr fontAlgn="base">
              <a:spcBef>
                <a:spcPct val="0"/>
              </a:spcBef>
              <a:spcAft>
                <a:spcPct val="0"/>
              </a:spcAft>
            </a:pPr>
            <a:endParaRPr lang="en-US" sz="2400" b="1" dirty="0">
              <a:solidFill>
                <a:srgbClr val="40458C"/>
              </a:solidFill>
            </a:endParaRPr>
          </a:p>
        </p:txBody>
      </p:sp>
    </p:spTree>
    <p:extLst>
      <p:ext uri="{BB962C8B-B14F-4D97-AF65-F5344CB8AC3E}">
        <p14:creationId xmlns:p14="http://schemas.microsoft.com/office/powerpoint/2010/main" val="2359410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170" y="5311734"/>
            <a:ext cx="1212260" cy="1295895"/>
          </a:xfrm>
          <a:prstGeom prst="rect">
            <a:avLst/>
          </a:prstGeom>
        </p:spPr>
      </p:pic>
      <p:sp>
        <p:nvSpPr>
          <p:cNvPr id="8" name="Title 1"/>
          <p:cNvSpPr txBox="1">
            <a:spLocks/>
          </p:cNvSpPr>
          <p:nvPr/>
        </p:nvSpPr>
        <p:spPr>
          <a:xfrm>
            <a:off x="281354" y="296984"/>
            <a:ext cx="8573477" cy="3113930"/>
          </a:xfrm>
          <a:prstGeom prst="rect">
            <a:avLst/>
          </a:prstGeom>
        </p:spPr>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en-US" sz="3300" b="1" cap="all" dirty="0" smtClean="0">
              <a:solidFill>
                <a:srgbClr val="009900"/>
              </a:solidFill>
              <a:latin typeface="Arial" panose="020B0604020202020204" pitchFamily="34" charset="0"/>
              <a:cs typeface="Arial" panose="020B0604020202020204" pitchFamily="34" charset="0"/>
            </a:endParaRPr>
          </a:p>
          <a:p>
            <a:pPr algn="ctr">
              <a:lnSpc>
                <a:spcPct val="128000"/>
              </a:lnSpc>
            </a:pPr>
            <a:r>
              <a:rPr lang="en-US" sz="5100" b="1" cap="all" dirty="0">
                <a:solidFill>
                  <a:srgbClr val="009900"/>
                </a:solidFill>
                <a:latin typeface="Arial" panose="020B0604020202020204" pitchFamily="34" charset="0"/>
                <a:cs typeface="Arial" panose="020B0604020202020204" pitchFamily="34" charset="0"/>
              </a:rPr>
              <a:t>Travel demand management </a:t>
            </a:r>
          </a:p>
          <a:p>
            <a:pPr algn="ctr">
              <a:lnSpc>
                <a:spcPct val="128000"/>
              </a:lnSpc>
            </a:pPr>
            <a:r>
              <a:rPr lang="en-US" sz="5100" b="1" cap="all" dirty="0">
                <a:solidFill>
                  <a:srgbClr val="009900"/>
                </a:solidFill>
                <a:latin typeface="Arial" panose="020B0604020202020204" pitchFamily="34" charset="0"/>
                <a:cs typeface="Arial" panose="020B0604020202020204" pitchFamily="34" charset="0"/>
              </a:rPr>
              <a:t>strategies in North Central Texas</a:t>
            </a:r>
          </a:p>
          <a:p>
            <a:pPr algn="ctr">
              <a:lnSpc>
                <a:spcPct val="128000"/>
              </a:lnSpc>
            </a:pPr>
            <a:r>
              <a:rPr lang="en-US" sz="5100" b="1" cap="all" dirty="0">
                <a:solidFill>
                  <a:srgbClr val="009900"/>
                </a:solidFill>
                <a:latin typeface="Arial" panose="020B0604020202020204" pitchFamily="34" charset="0"/>
                <a:cs typeface="Arial" panose="020B0604020202020204" pitchFamily="34" charset="0"/>
              </a:rPr>
              <a:t>and </a:t>
            </a:r>
          </a:p>
          <a:p>
            <a:pPr algn="ctr">
              <a:lnSpc>
                <a:spcPct val="128000"/>
              </a:lnSpc>
            </a:pPr>
            <a:r>
              <a:rPr lang="en-US" sz="5100" b="1" cap="all" dirty="0" smtClean="0">
                <a:solidFill>
                  <a:srgbClr val="009900"/>
                </a:solidFill>
                <a:latin typeface="Arial" panose="020B0604020202020204" pitchFamily="34" charset="0"/>
                <a:cs typeface="Arial" panose="020B0604020202020204" pitchFamily="34" charset="0"/>
              </a:rPr>
              <a:t>Try Parking It website </a:t>
            </a:r>
          </a:p>
          <a:p>
            <a:pPr algn="ctr">
              <a:lnSpc>
                <a:spcPct val="128000"/>
              </a:lnSpc>
            </a:pPr>
            <a:r>
              <a:rPr lang="en-US" sz="5100" b="1" cap="all" dirty="0" smtClean="0">
                <a:solidFill>
                  <a:srgbClr val="009900"/>
                </a:solidFill>
                <a:latin typeface="Arial" panose="020B0604020202020204" pitchFamily="34" charset="0"/>
                <a:cs typeface="Arial" panose="020B0604020202020204" pitchFamily="34" charset="0"/>
              </a:rPr>
              <a:t>(TRYPARKINGIT.COM)</a:t>
            </a:r>
          </a:p>
          <a:p>
            <a:pPr algn="ctr">
              <a:lnSpc>
                <a:spcPct val="128000"/>
              </a:lnSpc>
            </a:pPr>
            <a:r>
              <a:rPr lang="en-US" sz="4500" b="1" cap="all" dirty="0" smtClean="0">
                <a:solidFill>
                  <a:srgbClr val="009900"/>
                </a:solidFill>
                <a:latin typeface="Arial" panose="020B0604020202020204" pitchFamily="34" charset="0"/>
                <a:cs typeface="Arial" panose="020B0604020202020204" pitchFamily="34" charset="0"/>
              </a:rPr>
              <a:t>overview</a:t>
            </a:r>
            <a:endParaRPr lang="en-US" sz="4500" dirty="0">
              <a:solidFill>
                <a:srgbClr val="009900"/>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1221476" y="4054625"/>
            <a:ext cx="6819356" cy="1841080"/>
          </a:xfrm>
          <a:prstGeom prst="rect">
            <a:avLst/>
          </a:prstGeom>
        </p:spPr>
        <p:txBody>
          <a:bodyPr vert="horz" lIns="68580" tIns="34290" rIns="68580" bIns="3429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4290" indent="0" algn="ctr">
              <a:buClr>
                <a:srgbClr val="A6B727"/>
              </a:buClr>
              <a:buFont typeface="Corbel" pitchFamily="34" charset="0"/>
              <a:buNone/>
            </a:pPr>
            <a:r>
              <a:rPr lang="en-US" sz="2400" b="1" dirty="0" smtClean="0">
                <a:solidFill>
                  <a:srgbClr val="009900"/>
                </a:solidFill>
                <a:latin typeface="Arial" panose="020B0604020202020204" pitchFamily="34" charset="0"/>
                <a:cs typeface="Arial" panose="020B0604020202020204" pitchFamily="34" charset="0"/>
              </a:rPr>
              <a:t>2016 AMPO Annual Conference</a:t>
            </a:r>
          </a:p>
          <a:p>
            <a:pPr marL="34290" indent="0" algn="ctr">
              <a:buClr>
                <a:srgbClr val="A6B727"/>
              </a:buClr>
              <a:buFont typeface="Corbel" pitchFamily="34" charset="0"/>
              <a:buNone/>
            </a:pPr>
            <a:r>
              <a:rPr lang="en-US" sz="2400" b="1" dirty="0" smtClean="0">
                <a:solidFill>
                  <a:srgbClr val="009900"/>
                </a:solidFill>
                <a:latin typeface="Arial" panose="020B0604020202020204" pitchFamily="34" charset="0"/>
                <a:cs typeface="Arial" panose="020B0604020202020204" pitchFamily="34" charset="0"/>
              </a:rPr>
              <a:t>Host Spotlight: Sharing Innovation From Dallas-Fort Worth</a:t>
            </a:r>
            <a:endParaRPr lang="en-US" sz="2400" b="1" dirty="0">
              <a:solidFill>
                <a:srgbClr val="009900"/>
              </a:solidFill>
              <a:latin typeface="Arial" panose="020B0604020202020204" pitchFamily="34" charset="0"/>
              <a:cs typeface="Arial" panose="020B0604020202020204" pitchFamily="34" charset="0"/>
            </a:endParaRPr>
          </a:p>
          <a:p>
            <a:pPr marL="34290" indent="0" algn="ctr">
              <a:buClr>
                <a:srgbClr val="A6B727"/>
              </a:buClr>
              <a:buFont typeface="Corbel" pitchFamily="34" charset="0"/>
              <a:buNone/>
            </a:pPr>
            <a:r>
              <a:rPr lang="en-US" b="1" dirty="0" smtClean="0">
                <a:solidFill>
                  <a:srgbClr val="009900"/>
                </a:solidFill>
                <a:latin typeface="Arial" panose="020B0604020202020204" pitchFamily="34" charset="0"/>
                <a:cs typeface="Arial" panose="020B0604020202020204" pitchFamily="34" charset="0"/>
              </a:rPr>
              <a:t>October 27, 2016</a:t>
            </a:r>
            <a:endParaRPr lang="en-US" b="1" dirty="0">
              <a:solidFill>
                <a:srgbClr val="009900"/>
              </a:solidFill>
              <a:latin typeface="Arial" panose="020B0604020202020204" pitchFamily="34" charset="0"/>
              <a:cs typeface="Arial" panose="020B0604020202020204" pitchFamily="34" charset="0"/>
            </a:endParaRPr>
          </a:p>
          <a:p>
            <a:pPr algn="ctr">
              <a:buClr>
                <a:srgbClr val="A6B727"/>
              </a:buClr>
            </a:pPr>
            <a:endParaRPr lang="en-US" sz="1650" dirty="0">
              <a:solidFill>
                <a:srgbClr val="009900"/>
              </a:solidFill>
            </a:endParaRPr>
          </a:p>
        </p:txBody>
      </p:sp>
      <p:sp>
        <p:nvSpPr>
          <p:cNvPr id="10" name="Subtitle 2"/>
          <p:cNvSpPr txBox="1">
            <a:spLocks/>
          </p:cNvSpPr>
          <p:nvPr/>
        </p:nvSpPr>
        <p:spPr>
          <a:xfrm>
            <a:off x="1343207" y="6086567"/>
            <a:ext cx="6575895" cy="55807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a:buClr>
                <a:srgbClr val="A6B727"/>
              </a:buClr>
            </a:pPr>
            <a:r>
              <a:rPr lang="en-US" b="1" dirty="0" smtClean="0">
                <a:solidFill>
                  <a:srgbClr val="009900"/>
                </a:solidFill>
                <a:latin typeface="Arial" panose="020B0604020202020204" pitchFamily="34" charset="0"/>
                <a:cs typeface="Arial" panose="020B0604020202020204" pitchFamily="34" charset="0"/>
              </a:rPr>
              <a:t>Sonya </a:t>
            </a:r>
            <a:r>
              <a:rPr lang="en-US" b="1" dirty="0">
                <a:solidFill>
                  <a:srgbClr val="009900"/>
                </a:solidFill>
                <a:latin typeface="Arial" panose="020B0604020202020204" pitchFamily="34" charset="0"/>
                <a:cs typeface="Arial" panose="020B0604020202020204" pitchFamily="34" charset="0"/>
              </a:rPr>
              <a:t>Jackson </a:t>
            </a:r>
            <a:r>
              <a:rPr lang="en-US" b="1" dirty="0" smtClean="0">
                <a:solidFill>
                  <a:srgbClr val="009900"/>
                </a:solidFill>
                <a:latin typeface="Arial" panose="020B0604020202020204" pitchFamily="34" charset="0"/>
                <a:cs typeface="Arial" panose="020B0604020202020204" pitchFamily="34" charset="0"/>
              </a:rPr>
              <a:t>Landrum</a:t>
            </a:r>
            <a:endParaRPr lang="en-US" b="1" dirty="0">
              <a:solidFill>
                <a:srgbClr val="009900"/>
              </a:solidFill>
              <a:latin typeface="Arial" panose="020B0604020202020204" pitchFamily="34" charset="0"/>
              <a:cs typeface="Arial" panose="020B0604020202020204" pitchFamily="34" charset="0"/>
            </a:endParaRPr>
          </a:p>
          <a:p>
            <a:pPr>
              <a:buClr>
                <a:srgbClr val="A6B727"/>
              </a:buClr>
            </a:pPr>
            <a:endParaRPr lang="en-US" sz="165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90" y="5657939"/>
            <a:ext cx="1160917" cy="994077"/>
          </a:xfrm>
          <a:prstGeom prst="rect">
            <a:avLst/>
          </a:prstGeom>
        </p:spPr>
      </p:pic>
      <p:cxnSp>
        <p:nvCxnSpPr>
          <p:cNvPr id="13" name="Straight Connector 12"/>
          <p:cNvCxnSpPr/>
          <p:nvPr/>
        </p:nvCxnSpPr>
        <p:spPr>
          <a:xfrm>
            <a:off x="832485" y="3811510"/>
            <a:ext cx="7475220" cy="0"/>
          </a:xfrm>
          <a:prstGeom prst="line">
            <a:avLst/>
          </a:prstGeom>
          <a:ln w="34925">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93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3292" y="430753"/>
            <a:ext cx="8284308" cy="1017270"/>
          </a:xfrm>
        </p:spPr>
        <p:txBody>
          <a:bodyPr>
            <a:normAutofit fontScale="90000"/>
          </a:bodyPr>
          <a:lstStyle/>
          <a:p>
            <a:pPr algn="ctr"/>
            <a:r>
              <a:rPr lang="en-US" b="1" dirty="0" smtClean="0">
                <a:solidFill>
                  <a:srgbClr val="009900"/>
                </a:solidFill>
                <a:latin typeface="Arial" panose="020B0604020202020204" pitchFamily="34" charset="0"/>
                <a:cs typeface="Arial" panose="020B0604020202020204" pitchFamily="34" charset="0"/>
              </a:rPr>
              <a:t>What is Travel Demand Management (TDM)?</a:t>
            </a:r>
            <a:endParaRPr lang="en-US" b="1" dirty="0">
              <a:solidFill>
                <a:srgbClr val="0099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0820" y="1448024"/>
            <a:ext cx="8738454" cy="5114298"/>
          </a:xfrm>
        </p:spPr>
        <p:txBody>
          <a:bodyPr>
            <a:normAutofit lnSpcReduction="10000"/>
          </a:bodyPr>
          <a:lstStyle/>
          <a:p>
            <a:pPr marL="34290" lvl="1" indent="0">
              <a:lnSpc>
                <a:spcPct val="108000"/>
              </a:lnSpc>
              <a:buNone/>
            </a:pPr>
            <a:r>
              <a:rPr lang="en-US" sz="2600" b="1" dirty="0">
                <a:solidFill>
                  <a:srgbClr val="009900"/>
                </a:solidFill>
                <a:latin typeface="Arial" panose="020B0604020202020204" pitchFamily="34" charset="0"/>
                <a:cs typeface="Arial" panose="020B0604020202020204" pitchFamily="34" charset="0"/>
              </a:rPr>
              <a:t>NCTCOG </a:t>
            </a:r>
            <a:r>
              <a:rPr lang="en-US" sz="2600" b="1" dirty="0" smtClean="0">
                <a:solidFill>
                  <a:srgbClr val="009900"/>
                </a:solidFill>
                <a:latin typeface="Arial" panose="020B0604020202020204" pitchFamily="34" charset="0"/>
                <a:cs typeface="Arial" panose="020B0604020202020204" pitchFamily="34" charset="0"/>
              </a:rPr>
              <a:t>TDM </a:t>
            </a:r>
            <a:r>
              <a:rPr lang="en-US" sz="2600" b="1" dirty="0">
                <a:solidFill>
                  <a:srgbClr val="009900"/>
                </a:solidFill>
                <a:latin typeface="Arial" panose="020B0604020202020204" pitchFamily="34" charset="0"/>
                <a:cs typeface="Arial" panose="020B0604020202020204" pitchFamily="34" charset="0"/>
              </a:rPr>
              <a:t>Goal: </a:t>
            </a:r>
            <a:r>
              <a:rPr lang="en-US" sz="2200" b="1" dirty="0" smtClean="0">
                <a:solidFill>
                  <a:srgbClr val="009900"/>
                </a:solidFill>
                <a:latin typeface="Arial" panose="020B0604020202020204" pitchFamily="34" charset="0"/>
                <a:cs typeface="Arial" panose="020B0604020202020204" pitchFamily="34" charset="0"/>
              </a:rPr>
              <a:t>	</a:t>
            </a:r>
            <a:r>
              <a:rPr lang="en-US" sz="2400" dirty="0" smtClean="0">
                <a:solidFill>
                  <a:srgbClr val="009900"/>
                </a:solidFill>
                <a:latin typeface="Arial" panose="020B0604020202020204" pitchFamily="34" charset="0"/>
                <a:cs typeface="Arial" panose="020B0604020202020204" pitchFamily="34" charset="0"/>
              </a:rPr>
              <a:t>Implementation </a:t>
            </a:r>
            <a:r>
              <a:rPr lang="en-US" sz="2400" dirty="0">
                <a:solidFill>
                  <a:srgbClr val="009900"/>
                </a:solidFill>
                <a:latin typeface="Arial" panose="020B0604020202020204" pitchFamily="34" charset="0"/>
                <a:cs typeface="Arial" panose="020B0604020202020204" pitchFamily="34" charset="0"/>
              </a:rPr>
              <a:t>of strategies that </a:t>
            </a:r>
            <a:r>
              <a:rPr lang="en-US" sz="2400" dirty="0" smtClean="0">
                <a:solidFill>
                  <a:srgbClr val="009900"/>
                </a:solidFill>
                <a:latin typeface="Arial" panose="020B0604020202020204" pitchFamily="34" charset="0"/>
                <a:cs typeface="Arial" panose="020B0604020202020204" pitchFamily="34" charset="0"/>
              </a:rPr>
              <a:t> reduce </a:t>
            </a:r>
            <a:r>
              <a:rPr lang="en-US" sz="2400" dirty="0">
                <a:solidFill>
                  <a:srgbClr val="009900"/>
                </a:solidFill>
                <a:latin typeface="Arial" panose="020B0604020202020204" pitchFamily="34" charset="0"/>
                <a:cs typeface="Arial" panose="020B0604020202020204" pitchFamily="34" charset="0"/>
              </a:rPr>
              <a:t>the demand for </a:t>
            </a:r>
            <a:r>
              <a:rPr lang="en-US" sz="2400" dirty="0" smtClean="0">
                <a:solidFill>
                  <a:srgbClr val="009900"/>
                </a:solidFill>
                <a:latin typeface="Arial" panose="020B0604020202020204" pitchFamily="34" charset="0"/>
                <a:cs typeface="Arial" panose="020B0604020202020204" pitchFamily="34" charset="0"/>
              </a:rPr>
              <a:t>drive-alone </a:t>
            </a:r>
            <a:r>
              <a:rPr lang="en-US" sz="2400" dirty="0">
                <a:solidFill>
                  <a:srgbClr val="009900"/>
                </a:solidFill>
                <a:latin typeface="Arial" panose="020B0604020202020204" pitchFamily="34" charset="0"/>
                <a:cs typeface="Arial" panose="020B0604020202020204" pitchFamily="34" charset="0"/>
              </a:rPr>
              <a:t>travel on roadways by offering alternatives to </a:t>
            </a:r>
            <a:r>
              <a:rPr lang="en-US" sz="2400" dirty="0" smtClean="0">
                <a:solidFill>
                  <a:srgbClr val="009900"/>
                </a:solidFill>
                <a:latin typeface="Arial" panose="020B0604020202020204" pitchFamily="34" charset="0"/>
                <a:cs typeface="Arial" panose="020B0604020202020204" pitchFamily="34" charset="0"/>
              </a:rPr>
              <a:t>driving 	alone.</a:t>
            </a:r>
            <a:endParaRPr lang="en-US" sz="2400" dirty="0">
              <a:solidFill>
                <a:srgbClr val="009900"/>
              </a:solidFill>
              <a:latin typeface="Arial" panose="020B0604020202020204" pitchFamily="34" charset="0"/>
              <a:cs typeface="Arial" panose="020B0604020202020204" pitchFamily="34" charset="0"/>
            </a:endParaRPr>
          </a:p>
          <a:p>
            <a:pPr marL="34290" lvl="1" indent="0">
              <a:lnSpc>
                <a:spcPct val="108000"/>
              </a:lnSpc>
              <a:buNone/>
            </a:pPr>
            <a:endParaRPr lang="en-US" sz="1650" b="1" dirty="0">
              <a:solidFill>
                <a:srgbClr val="009900"/>
              </a:solidFill>
              <a:latin typeface="Arial" panose="020B0604020202020204" pitchFamily="34" charset="0"/>
              <a:cs typeface="Arial" panose="020B0604020202020204" pitchFamily="34" charset="0"/>
            </a:endParaRPr>
          </a:p>
          <a:p>
            <a:pPr marL="34290" lvl="1" indent="0">
              <a:lnSpc>
                <a:spcPct val="108000"/>
              </a:lnSpc>
              <a:buNone/>
            </a:pPr>
            <a:r>
              <a:rPr lang="en-US" sz="2600" b="1" dirty="0" smtClean="0">
                <a:solidFill>
                  <a:srgbClr val="009900"/>
                </a:solidFill>
                <a:latin typeface="Arial" panose="020B0604020202020204" pitchFamily="34" charset="0"/>
                <a:cs typeface="Arial" panose="020B0604020202020204" pitchFamily="34" charset="0"/>
              </a:rPr>
              <a:t>Regional TDM-Related Programs and Initiatives:</a:t>
            </a:r>
            <a:endParaRPr lang="en-US" sz="2600" b="1" dirty="0">
              <a:solidFill>
                <a:srgbClr val="009900"/>
              </a:solidFill>
              <a:latin typeface="Arial" panose="020B0604020202020204" pitchFamily="34" charset="0"/>
              <a:cs typeface="Arial" panose="020B0604020202020204" pitchFamily="34" charset="0"/>
            </a:endParaRPr>
          </a:p>
          <a:p>
            <a:pPr marL="457200" lvl="1" indent="-342900">
              <a:lnSpc>
                <a:spcPct val="108000"/>
              </a:lnSpc>
              <a:buClr>
                <a:srgbClr val="009900"/>
              </a:buClr>
              <a:buFont typeface="Wingdings" panose="05000000000000000000" pitchFamily="2" charset="2"/>
              <a:buChar char="§"/>
            </a:pPr>
            <a:r>
              <a:rPr lang="en-US" sz="2400" dirty="0" smtClean="0">
                <a:solidFill>
                  <a:srgbClr val="009900"/>
                </a:solidFill>
                <a:latin typeface="Arial" panose="020B0604020202020204" pitchFamily="34" charset="0"/>
                <a:cs typeface="Arial" panose="020B0604020202020204" pitchFamily="34" charset="0"/>
              </a:rPr>
              <a:t>Regional </a:t>
            </a:r>
            <a:r>
              <a:rPr lang="en-US" sz="2400" dirty="0">
                <a:solidFill>
                  <a:srgbClr val="009900"/>
                </a:solidFill>
                <a:latin typeface="Arial" panose="020B0604020202020204" pitchFamily="34" charset="0"/>
                <a:cs typeface="Arial" panose="020B0604020202020204" pitchFamily="34" charset="0"/>
              </a:rPr>
              <a:t>Employer Trip Reduction (ETR) Program</a:t>
            </a:r>
          </a:p>
          <a:p>
            <a:pPr marL="457200" lvl="1" indent="-342900">
              <a:lnSpc>
                <a:spcPct val="108000"/>
              </a:lnSpc>
              <a:buClr>
                <a:srgbClr val="009900"/>
              </a:buClr>
              <a:buFont typeface="Wingdings" panose="05000000000000000000" pitchFamily="2" charset="2"/>
              <a:buChar char="§"/>
            </a:pPr>
            <a:r>
              <a:rPr lang="en-US" sz="2400" dirty="0" smtClean="0">
                <a:solidFill>
                  <a:srgbClr val="009900"/>
                </a:solidFill>
                <a:latin typeface="Arial" panose="020B0604020202020204" pitchFamily="34" charset="0"/>
                <a:cs typeface="Arial" panose="020B0604020202020204" pitchFamily="34" charset="0"/>
              </a:rPr>
              <a:t>Regional </a:t>
            </a:r>
            <a:r>
              <a:rPr lang="en-US" sz="2400" dirty="0">
                <a:solidFill>
                  <a:srgbClr val="009900"/>
                </a:solidFill>
                <a:latin typeface="Arial" panose="020B0604020202020204" pitchFamily="34" charset="0"/>
                <a:cs typeface="Arial" panose="020B0604020202020204" pitchFamily="34" charset="0"/>
              </a:rPr>
              <a:t>Vanpool Program</a:t>
            </a:r>
          </a:p>
          <a:p>
            <a:pPr marL="457200" lvl="1" indent="-342900">
              <a:lnSpc>
                <a:spcPct val="108000"/>
              </a:lnSpc>
              <a:buClr>
                <a:srgbClr val="009900"/>
              </a:buClr>
              <a:buFont typeface="Wingdings" panose="05000000000000000000" pitchFamily="2" charset="2"/>
              <a:buChar char="§"/>
            </a:pPr>
            <a:r>
              <a:rPr lang="en-US" sz="2400" dirty="0" smtClean="0">
                <a:solidFill>
                  <a:srgbClr val="009900"/>
                </a:solidFill>
                <a:latin typeface="Arial" panose="020B0604020202020204" pitchFamily="34" charset="0"/>
                <a:cs typeface="Arial" panose="020B0604020202020204" pitchFamily="34" charset="0"/>
                <a:hlinkClick r:id="rId3"/>
              </a:rPr>
              <a:t>TryParkingIt.com</a:t>
            </a:r>
            <a:r>
              <a:rPr lang="en-US" sz="2400" dirty="0" smtClean="0">
                <a:solidFill>
                  <a:srgbClr val="009900"/>
                </a:solidFill>
                <a:latin typeface="Arial" panose="020B0604020202020204" pitchFamily="34" charset="0"/>
                <a:cs typeface="Arial" panose="020B0604020202020204" pitchFamily="34" charset="0"/>
              </a:rPr>
              <a:t>, </a:t>
            </a:r>
            <a:r>
              <a:rPr lang="en-US" sz="2400" dirty="0">
                <a:solidFill>
                  <a:srgbClr val="009900"/>
                </a:solidFill>
                <a:latin typeface="Arial" panose="020B0604020202020204" pitchFamily="34" charset="0"/>
                <a:cs typeface="Arial" panose="020B0604020202020204" pitchFamily="34" charset="0"/>
              </a:rPr>
              <a:t>Ride-match and Commuter </a:t>
            </a:r>
            <a:r>
              <a:rPr lang="en-US" sz="2400" dirty="0" smtClean="0">
                <a:solidFill>
                  <a:srgbClr val="009900"/>
                </a:solidFill>
                <a:latin typeface="Arial" panose="020B0604020202020204" pitchFamily="34" charset="0"/>
                <a:cs typeface="Arial" panose="020B0604020202020204" pitchFamily="34" charset="0"/>
              </a:rPr>
              <a:t>Tracking</a:t>
            </a:r>
            <a:br>
              <a:rPr lang="en-US" sz="2400" dirty="0" smtClean="0">
                <a:solidFill>
                  <a:srgbClr val="009900"/>
                </a:solidFill>
                <a:latin typeface="Arial" panose="020B0604020202020204" pitchFamily="34" charset="0"/>
                <a:cs typeface="Arial" panose="020B0604020202020204" pitchFamily="34" charset="0"/>
              </a:rPr>
            </a:br>
            <a:r>
              <a:rPr lang="en-US" sz="2400" dirty="0" smtClean="0">
                <a:solidFill>
                  <a:srgbClr val="009900"/>
                </a:solidFill>
                <a:latin typeface="Arial" panose="020B0604020202020204" pitchFamily="34" charset="0"/>
                <a:cs typeface="Arial" panose="020B0604020202020204" pitchFamily="34" charset="0"/>
              </a:rPr>
              <a:t>   </a:t>
            </a:r>
            <a:r>
              <a:rPr lang="en-US" sz="2400" dirty="0">
                <a:solidFill>
                  <a:srgbClr val="009900"/>
                </a:solidFill>
                <a:latin typeface="Arial" panose="020B0604020202020204" pitchFamily="34" charset="0"/>
                <a:cs typeface="Arial" panose="020B0604020202020204" pitchFamily="34" charset="0"/>
              </a:rPr>
              <a:t>System</a:t>
            </a:r>
            <a:endParaRPr lang="en-US" sz="2400" dirty="0" smtClean="0">
              <a:solidFill>
                <a:srgbClr val="009900"/>
              </a:solidFill>
              <a:latin typeface="Arial" panose="020B0604020202020204" pitchFamily="34" charset="0"/>
              <a:cs typeface="Arial" panose="020B0604020202020204" pitchFamily="34" charset="0"/>
            </a:endParaRPr>
          </a:p>
          <a:p>
            <a:pPr marL="457200" lvl="1" indent="-342900">
              <a:lnSpc>
                <a:spcPct val="108000"/>
              </a:lnSpc>
              <a:buClr>
                <a:srgbClr val="009900"/>
              </a:buClr>
              <a:buFont typeface="Wingdings" panose="05000000000000000000" pitchFamily="2" charset="2"/>
              <a:buChar char="§"/>
            </a:pPr>
            <a:r>
              <a:rPr lang="en-US" sz="2400" dirty="0" smtClean="0">
                <a:solidFill>
                  <a:srgbClr val="009900"/>
                </a:solidFill>
                <a:latin typeface="Arial" panose="020B0604020202020204" pitchFamily="34" charset="0"/>
                <a:cs typeface="Arial" panose="020B0604020202020204" pitchFamily="34" charset="0"/>
              </a:rPr>
              <a:t>Park-and-Ride </a:t>
            </a:r>
            <a:r>
              <a:rPr lang="en-US" sz="2400" dirty="0">
                <a:solidFill>
                  <a:srgbClr val="009900"/>
                </a:solidFill>
                <a:latin typeface="Arial" panose="020B0604020202020204" pitchFamily="34" charset="0"/>
                <a:cs typeface="Arial" panose="020B0604020202020204" pitchFamily="34" charset="0"/>
              </a:rPr>
              <a:t>Facilities</a:t>
            </a:r>
          </a:p>
          <a:p>
            <a:pPr marL="457200" lvl="1" indent="-342900">
              <a:lnSpc>
                <a:spcPct val="108000"/>
              </a:lnSpc>
              <a:buClr>
                <a:srgbClr val="009900"/>
              </a:buClr>
              <a:buFont typeface="Wingdings" panose="05000000000000000000" pitchFamily="2" charset="2"/>
              <a:buChar char="§"/>
            </a:pPr>
            <a:r>
              <a:rPr lang="en-US" sz="2400" dirty="0" smtClean="0">
                <a:solidFill>
                  <a:srgbClr val="009900"/>
                </a:solidFill>
                <a:latin typeface="Arial" panose="020B0604020202020204" pitchFamily="34" charset="0"/>
                <a:cs typeface="Arial" panose="020B0604020202020204" pitchFamily="34" charset="0"/>
              </a:rPr>
              <a:t>Bicycle / Pedestrian Initiatives</a:t>
            </a:r>
          </a:p>
          <a:p>
            <a:pPr marL="457200" lvl="1" indent="-342900">
              <a:lnSpc>
                <a:spcPct val="108000"/>
              </a:lnSpc>
              <a:buClr>
                <a:srgbClr val="009900"/>
              </a:buClr>
              <a:buFont typeface="Wingdings" panose="05000000000000000000" pitchFamily="2" charset="2"/>
              <a:buChar char="§"/>
            </a:pPr>
            <a:r>
              <a:rPr lang="en-US" sz="2400" dirty="0" smtClean="0">
                <a:solidFill>
                  <a:srgbClr val="009900"/>
                </a:solidFill>
                <a:latin typeface="Arial" panose="020B0604020202020204" pitchFamily="34" charset="0"/>
                <a:cs typeface="Arial" panose="020B0604020202020204" pitchFamily="34" charset="0"/>
              </a:rPr>
              <a:t>Transit Initiatives</a:t>
            </a:r>
          </a:p>
          <a:p>
            <a:pPr marL="171450" lvl="1">
              <a:lnSpc>
                <a:spcPct val="108000"/>
              </a:lnSpc>
              <a:buFont typeface="Wingdings" panose="05000000000000000000" pitchFamily="2" charset="2"/>
              <a:buChar char="Ø"/>
            </a:pPr>
            <a:endParaRPr lang="en-US" sz="1650" b="1" dirty="0">
              <a:latin typeface="Arial" panose="020B0604020202020204" pitchFamily="34" charset="0"/>
              <a:cs typeface="Arial" panose="020B0604020202020204" pitchFamily="34" charset="0"/>
            </a:endParaRPr>
          </a:p>
          <a:p>
            <a:pPr marL="171450" lvl="1">
              <a:buFont typeface="Wingdings" panose="05000000000000000000" pitchFamily="2" charset="2"/>
              <a:buChar char="Ø"/>
            </a:pPr>
            <a:endParaRPr lang="en-US" sz="1650" b="1" dirty="0">
              <a:latin typeface="Arial" panose="020B0604020202020204" pitchFamily="34" charset="0"/>
              <a:cs typeface="Arial" panose="020B0604020202020204" pitchFamily="34" charset="0"/>
            </a:endParaRPr>
          </a:p>
          <a:p>
            <a:pPr marL="171450" lvl="1">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171450" lvl="1">
              <a:buFont typeface="Wingdings" panose="05000000000000000000" pitchFamily="2" charset="2"/>
              <a:buChar char="Ø"/>
            </a:pPr>
            <a:endParaRPr lang="en-US" b="1" dirty="0" smtClean="0">
              <a:latin typeface="Arial" panose="020B0604020202020204" pitchFamily="34" charset="0"/>
              <a:cs typeface="Arial" panose="020B0604020202020204" pitchFamily="34" charset="0"/>
            </a:endParaRPr>
          </a:p>
          <a:p>
            <a:pPr marL="171450" lvl="1">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171450" lvl="1">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863" y="5458120"/>
            <a:ext cx="1103956" cy="1180119"/>
          </a:xfrm>
          <a:prstGeom prst="rect">
            <a:avLst/>
          </a:prstGeom>
        </p:spPr>
      </p:pic>
      <p:sp>
        <p:nvSpPr>
          <p:cNvPr id="5" name="Slide Number Placeholder 4"/>
          <p:cNvSpPr>
            <a:spLocks noGrp="1"/>
          </p:cNvSpPr>
          <p:nvPr>
            <p:ph type="sldNum" sz="quarter" idx="12"/>
          </p:nvPr>
        </p:nvSpPr>
        <p:spPr>
          <a:xfrm>
            <a:off x="7671855" y="6197196"/>
            <a:ext cx="1279663" cy="365125"/>
          </a:xfrm>
        </p:spPr>
        <p:txBody>
          <a:bodyPr/>
          <a:lstStyle/>
          <a:p>
            <a:fld id="{4FAB73BC-B049-4115-A692-8D63A059BFB8}" type="slidenum">
              <a:rPr lang="en-US" sz="1100" smtClean="0">
                <a:solidFill>
                  <a:schemeClr val="tx1"/>
                </a:solidFill>
              </a:rPr>
              <a:pPr/>
              <a:t>24</a:t>
            </a:fld>
            <a:endParaRPr lang="en-US" sz="1100" dirty="0">
              <a:solidFill>
                <a:schemeClr val="tx1"/>
              </a:solidFill>
            </a:endParaRPr>
          </a:p>
        </p:txBody>
      </p:sp>
    </p:spTree>
    <p:extLst>
      <p:ext uri="{BB962C8B-B14F-4D97-AF65-F5344CB8AC3E}">
        <p14:creationId xmlns:p14="http://schemas.microsoft.com/office/powerpoint/2010/main" val="3029226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506" y="231343"/>
            <a:ext cx="7406640" cy="1017270"/>
          </a:xfrm>
        </p:spPr>
        <p:txBody>
          <a:bodyPr>
            <a:normAutofit/>
          </a:bodyPr>
          <a:lstStyle/>
          <a:p>
            <a:pPr algn="ctr"/>
            <a:r>
              <a:rPr lang="en-US" sz="3600" b="1" dirty="0" smtClean="0">
                <a:solidFill>
                  <a:srgbClr val="009900"/>
                </a:solidFill>
                <a:latin typeface="Arial" panose="020B0604020202020204" pitchFamily="34" charset="0"/>
                <a:cs typeface="Arial" panose="020B0604020202020204" pitchFamily="34" charset="0"/>
              </a:rPr>
              <a:t>TryParkingIt.com Overview</a:t>
            </a:r>
            <a:endParaRPr lang="en-US" sz="3600" b="1" dirty="0">
              <a:solidFill>
                <a:srgbClr val="0099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66978" y="1525281"/>
            <a:ext cx="8802094" cy="3984236"/>
          </a:xfrm>
          <a:prstGeom prst="rect">
            <a:avLst/>
          </a:prstGeom>
        </p:spPr>
      </p:pic>
      <p:sp>
        <p:nvSpPr>
          <p:cNvPr id="3" name="Slide Number Placeholder 2"/>
          <p:cNvSpPr>
            <a:spLocks noGrp="1"/>
          </p:cNvSpPr>
          <p:nvPr>
            <p:ph type="sldNum" sz="quarter" idx="12"/>
          </p:nvPr>
        </p:nvSpPr>
        <p:spPr>
          <a:xfrm>
            <a:off x="7671850" y="6223829"/>
            <a:ext cx="1267963" cy="365125"/>
          </a:xfrm>
        </p:spPr>
        <p:txBody>
          <a:bodyPr/>
          <a:lstStyle/>
          <a:p>
            <a:fld id="{4FAB73BC-B049-4115-A692-8D63A059BFB8}" type="slidenum">
              <a:rPr lang="en-US" sz="1100" smtClean="0">
                <a:solidFill>
                  <a:schemeClr val="tx1"/>
                </a:solidFill>
              </a:rPr>
              <a:pPr/>
              <a:t>25</a:t>
            </a:fld>
            <a:endParaRPr lang="en-US" sz="1100" dirty="0">
              <a:solidFill>
                <a:schemeClr val="tx1"/>
              </a:solidFill>
            </a:endParaRPr>
          </a:p>
        </p:txBody>
      </p:sp>
      <p:sp>
        <p:nvSpPr>
          <p:cNvPr id="5" name="Title 1"/>
          <p:cNvSpPr txBox="1">
            <a:spLocks/>
          </p:cNvSpPr>
          <p:nvPr/>
        </p:nvSpPr>
        <p:spPr>
          <a:xfrm>
            <a:off x="809964" y="5529312"/>
            <a:ext cx="7760458" cy="11458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US" sz="2800" b="1" dirty="0" smtClean="0">
                <a:solidFill>
                  <a:srgbClr val="009900"/>
                </a:solidFill>
                <a:latin typeface="Arial" panose="020B0604020202020204" pitchFamily="34" charset="0"/>
                <a:cs typeface="Arial" panose="020B0604020202020204" pitchFamily="34" charset="0"/>
              </a:rPr>
              <a:t>North Central Texas’ Commuter Ride-match and Trip Logging Website</a:t>
            </a:r>
            <a:endParaRPr lang="en-US" sz="2800" b="1"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397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941" y="426788"/>
            <a:ext cx="8695851" cy="604299"/>
          </a:xfrm>
        </p:spPr>
        <p:txBody>
          <a:bodyPr>
            <a:normAutofit fontScale="90000"/>
          </a:bodyPr>
          <a:lstStyle/>
          <a:p>
            <a:pPr algn="ctr"/>
            <a:r>
              <a:rPr lang="en-US" b="1" dirty="0" smtClean="0">
                <a:solidFill>
                  <a:srgbClr val="009900"/>
                </a:solidFill>
                <a:latin typeface="Arial" panose="020B0604020202020204" pitchFamily="34" charset="0"/>
                <a:cs typeface="Arial" panose="020B0604020202020204" pitchFamily="34" charset="0"/>
              </a:rPr>
              <a:t/>
            </a:r>
            <a:br>
              <a:rPr lang="en-US" b="1" dirty="0" smtClean="0">
                <a:solidFill>
                  <a:srgbClr val="009900"/>
                </a:solidFill>
                <a:latin typeface="Arial" panose="020B0604020202020204" pitchFamily="34" charset="0"/>
                <a:cs typeface="Arial" panose="020B0604020202020204" pitchFamily="34" charset="0"/>
              </a:rPr>
            </a:br>
            <a:r>
              <a:rPr lang="en-US" sz="3600" b="1" dirty="0" smtClean="0">
                <a:solidFill>
                  <a:srgbClr val="009900"/>
                </a:solidFill>
                <a:latin typeface="Arial" panose="020B0604020202020204" pitchFamily="34" charset="0"/>
                <a:cs typeface="Arial" panose="020B0604020202020204" pitchFamily="34" charset="0"/>
              </a:rPr>
              <a:t>Rideshare </a:t>
            </a:r>
            <a:r>
              <a:rPr lang="en-US" sz="3600" b="1" dirty="0">
                <a:solidFill>
                  <a:srgbClr val="009900"/>
                </a:solidFill>
                <a:latin typeface="Arial" panose="020B0604020202020204" pitchFamily="34" charset="0"/>
                <a:cs typeface="Arial" panose="020B0604020202020204" pitchFamily="34" charset="0"/>
              </a:rPr>
              <a:t>Matching </a:t>
            </a:r>
            <a:r>
              <a:rPr lang="en-US" sz="3600" b="1" dirty="0" smtClean="0">
                <a:solidFill>
                  <a:srgbClr val="009900"/>
                </a:solidFill>
                <a:latin typeface="Arial" panose="020B0604020202020204" pitchFamily="34" charset="0"/>
                <a:cs typeface="Arial" panose="020B0604020202020204" pitchFamily="34" charset="0"/>
              </a:rPr>
              <a:t>and Commute Options</a:t>
            </a:r>
            <a:r>
              <a:rPr lang="en-US" b="1" dirty="0">
                <a:solidFill>
                  <a:srgbClr val="009900"/>
                </a:solidFill>
                <a:latin typeface="Arial" panose="020B0604020202020204" pitchFamily="34" charset="0"/>
                <a:cs typeface="Arial" panose="020B0604020202020204" pitchFamily="34" charset="0"/>
              </a:rPr>
              <a:t/>
            </a:r>
            <a:br>
              <a:rPr lang="en-US" b="1" dirty="0">
                <a:solidFill>
                  <a:srgbClr val="009900"/>
                </a:solidFill>
                <a:latin typeface="Arial" panose="020B0604020202020204" pitchFamily="34" charset="0"/>
                <a:cs typeface="Arial" panose="020B0604020202020204" pitchFamily="34" charset="0"/>
              </a:rPr>
            </a:br>
            <a:endParaRPr lang="en-US" b="1" dirty="0">
              <a:solidFill>
                <a:srgbClr val="0099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671851" y="6223829"/>
            <a:ext cx="1279663" cy="365125"/>
          </a:xfrm>
        </p:spPr>
        <p:txBody>
          <a:bodyPr/>
          <a:lstStyle/>
          <a:p>
            <a:fld id="{4FAB73BC-B049-4115-A692-8D63A059BFB8}" type="slidenum">
              <a:rPr lang="en-US" sz="1100" smtClean="0">
                <a:solidFill>
                  <a:schemeClr val="tx1"/>
                </a:solidFill>
              </a:rPr>
              <a:pPr/>
              <a:t>26</a:t>
            </a:fld>
            <a:endParaRPr lang="en-US" sz="1100" dirty="0">
              <a:solidFill>
                <a:schemeClr val="tx1"/>
              </a:solidFill>
            </a:endParaRPr>
          </a:p>
        </p:txBody>
      </p:sp>
      <p:pic>
        <p:nvPicPr>
          <p:cNvPr id="4" name="Picture 3"/>
          <p:cNvPicPr>
            <a:picLocks noChangeAspect="1"/>
          </p:cNvPicPr>
          <p:nvPr/>
        </p:nvPicPr>
        <p:blipFill>
          <a:blip r:embed="rId2"/>
          <a:stretch>
            <a:fillRect/>
          </a:stretch>
        </p:blipFill>
        <p:spPr>
          <a:xfrm>
            <a:off x="206497" y="1129943"/>
            <a:ext cx="8736322" cy="5126432"/>
          </a:xfrm>
          <a:prstGeom prst="rect">
            <a:avLst/>
          </a:prstGeom>
        </p:spPr>
      </p:pic>
    </p:spTree>
    <p:extLst>
      <p:ext uri="{BB962C8B-B14F-4D97-AF65-F5344CB8AC3E}">
        <p14:creationId xmlns:p14="http://schemas.microsoft.com/office/powerpoint/2010/main" val="2054638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5" y="229694"/>
            <a:ext cx="8913181" cy="833781"/>
          </a:xfrm>
        </p:spPr>
        <p:txBody>
          <a:bodyPr>
            <a:noAutofit/>
          </a:bodyPr>
          <a:lstStyle/>
          <a:p>
            <a:pPr algn="ctr"/>
            <a:r>
              <a:rPr lang="en-US" sz="3600" b="1" dirty="0" smtClean="0">
                <a:solidFill>
                  <a:srgbClr val="009900"/>
                </a:solidFill>
                <a:latin typeface="Arial" panose="020B0604020202020204" pitchFamily="34" charset="0"/>
                <a:cs typeface="Arial" panose="020B0604020202020204" pitchFamily="34" charset="0"/>
              </a:rPr>
              <a:t>Commute Calendar: </a:t>
            </a:r>
            <a:br>
              <a:rPr lang="en-US" sz="3600" b="1" dirty="0" smtClean="0">
                <a:solidFill>
                  <a:srgbClr val="009900"/>
                </a:solidFill>
                <a:latin typeface="Arial" panose="020B0604020202020204" pitchFamily="34" charset="0"/>
                <a:cs typeface="Arial" panose="020B0604020202020204" pitchFamily="34" charset="0"/>
              </a:rPr>
            </a:br>
            <a:r>
              <a:rPr lang="en-US" sz="3600" b="1" dirty="0" smtClean="0">
                <a:solidFill>
                  <a:srgbClr val="009900"/>
                </a:solidFill>
                <a:latin typeface="Arial" panose="020B0604020202020204" pitchFamily="34" charset="0"/>
                <a:cs typeface="Arial" panose="020B0604020202020204" pitchFamily="34" charset="0"/>
              </a:rPr>
              <a:t>Trip Logging and Savings Report</a:t>
            </a:r>
            <a:endParaRPr lang="en-US" sz="3600" b="1" dirty="0">
              <a:solidFill>
                <a:srgbClr val="0099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864337" y="6539175"/>
            <a:ext cx="1279663" cy="365125"/>
          </a:xfrm>
        </p:spPr>
        <p:txBody>
          <a:bodyPr/>
          <a:lstStyle/>
          <a:p>
            <a:fld id="{4FAB73BC-B049-4115-A692-8D63A059BFB8}" type="slidenum">
              <a:rPr lang="en-US" sz="1100" smtClean="0">
                <a:solidFill>
                  <a:schemeClr val="tx1"/>
                </a:solidFill>
              </a:rPr>
              <a:pPr/>
              <a:t>27</a:t>
            </a:fld>
            <a:endParaRPr lang="en-US" sz="1100" dirty="0">
              <a:solidFill>
                <a:schemeClr val="tx1"/>
              </a:solidFill>
            </a:endParaRPr>
          </a:p>
        </p:txBody>
      </p:sp>
      <p:pic>
        <p:nvPicPr>
          <p:cNvPr id="7" name="Picture 6"/>
          <p:cNvPicPr>
            <a:picLocks noChangeAspect="1"/>
          </p:cNvPicPr>
          <p:nvPr/>
        </p:nvPicPr>
        <p:blipFill>
          <a:blip r:embed="rId2"/>
          <a:stretch>
            <a:fillRect/>
          </a:stretch>
        </p:blipFill>
        <p:spPr>
          <a:xfrm>
            <a:off x="4750697" y="3352550"/>
            <a:ext cx="4213264" cy="3266134"/>
          </a:xfrm>
          <a:prstGeom prst="rect">
            <a:avLst/>
          </a:prstGeom>
        </p:spPr>
      </p:pic>
      <p:sp>
        <p:nvSpPr>
          <p:cNvPr id="8" name="Rectangle 7"/>
          <p:cNvSpPr/>
          <p:nvPr/>
        </p:nvSpPr>
        <p:spPr>
          <a:xfrm>
            <a:off x="5386647" y="2336887"/>
            <a:ext cx="3183775" cy="1015663"/>
          </a:xfrm>
          <a:prstGeom prst="rect">
            <a:avLst/>
          </a:prstGeom>
        </p:spPr>
        <p:txBody>
          <a:bodyPr wrap="square">
            <a:spAutoFit/>
          </a:bodyPr>
          <a:lstStyle/>
          <a:p>
            <a:pPr algn="ctr" defTabSz="457200"/>
            <a:r>
              <a:rPr lang="en-US" sz="2000" b="1" dirty="0">
                <a:solidFill>
                  <a:srgbClr val="009900"/>
                </a:solidFill>
                <a:latin typeface="Arial" panose="020B0604020202020204" pitchFamily="34" charset="0"/>
                <a:cs typeface="Arial" panose="020B0604020202020204" pitchFamily="34" charset="0"/>
              </a:rPr>
              <a:t>Commute Calendar: Commute Savings Report</a:t>
            </a:r>
            <a:endParaRPr lang="en-US" sz="2000" dirty="0">
              <a:solidFill>
                <a:srgbClr val="000000"/>
              </a:solidFill>
            </a:endParaRPr>
          </a:p>
        </p:txBody>
      </p:sp>
      <p:sp>
        <p:nvSpPr>
          <p:cNvPr id="9" name="Rectangle 8"/>
          <p:cNvSpPr/>
          <p:nvPr/>
        </p:nvSpPr>
        <p:spPr>
          <a:xfrm>
            <a:off x="1072341" y="4838010"/>
            <a:ext cx="2834641" cy="1015663"/>
          </a:xfrm>
          <a:prstGeom prst="rect">
            <a:avLst/>
          </a:prstGeom>
        </p:spPr>
        <p:txBody>
          <a:bodyPr wrap="square">
            <a:spAutoFit/>
          </a:bodyPr>
          <a:lstStyle/>
          <a:p>
            <a:pPr algn="ctr" defTabSz="457200"/>
            <a:r>
              <a:rPr lang="en-US" sz="2000" b="1" dirty="0">
                <a:solidFill>
                  <a:srgbClr val="009900"/>
                </a:solidFill>
                <a:latin typeface="Arial" panose="020B0604020202020204" pitchFamily="34" charset="0"/>
                <a:cs typeface="Arial" panose="020B0604020202020204" pitchFamily="34" charset="0"/>
              </a:rPr>
              <a:t>Commute Calendar: </a:t>
            </a:r>
            <a:br>
              <a:rPr lang="en-US" sz="2000" b="1" dirty="0">
                <a:solidFill>
                  <a:srgbClr val="009900"/>
                </a:solidFill>
                <a:latin typeface="Arial" panose="020B0604020202020204" pitchFamily="34" charset="0"/>
                <a:cs typeface="Arial" panose="020B0604020202020204" pitchFamily="34" charset="0"/>
              </a:rPr>
            </a:br>
            <a:r>
              <a:rPr lang="en-US" sz="2000" b="1" dirty="0">
                <a:solidFill>
                  <a:srgbClr val="009900"/>
                </a:solidFill>
                <a:latin typeface="Arial" panose="020B0604020202020204" pitchFamily="34" charset="0"/>
                <a:cs typeface="Arial" panose="020B0604020202020204" pitchFamily="34" charset="0"/>
              </a:rPr>
              <a:t>Multi-Modal Trip Logging</a:t>
            </a:r>
            <a:endParaRPr lang="en-US" sz="2000" dirty="0">
              <a:solidFill>
                <a:srgbClr val="000000"/>
              </a:solidFill>
            </a:endParaRPr>
          </a:p>
        </p:txBody>
      </p:sp>
      <p:pic>
        <p:nvPicPr>
          <p:cNvPr id="10" name="Picture 9"/>
          <p:cNvPicPr>
            <a:picLocks noChangeAspect="1"/>
          </p:cNvPicPr>
          <p:nvPr/>
        </p:nvPicPr>
        <p:blipFill>
          <a:blip r:embed="rId3"/>
          <a:stretch>
            <a:fillRect/>
          </a:stretch>
        </p:blipFill>
        <p:spPr>
          <a:xfrm>
            <a:off x="208553" y="1406930"/>
            <a:ext cx="4637767" cy="3402223"/>
          </a:xfrm>
          <a:prstGeom prst="rect">
            <a:avLst/>
          </a:prstGeom>
        </p:spPr>
      </p:pic>
    </p:spTree>
    <p:extLst>
      <p:ext uri="{BB962C8B-B14F-4D97-AF65-F5344CB8AC3E}">
        <p14:creationId xmlns:p14="http://schemas.microsoft.com/office/powerpoint/2010/main" val="3779876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30000">
              <a:schemeClr val="bg2">
                <a:lumMod val="75000"/>
              </a:schemeClr>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Innovative Funding</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Adam Beckom</a:t>
            </a:r>
          </a:p>
          <a:p>
            <a:r>
              <a:rPr lang="en-US" dirty="0" smtClean="0"/>
              <a:t>North Central Texas Council of Governments</a:t>
            </a:r>
          </a:p>
          <a:p>
            <a:endParaRPr lang="en-US" dirty="0"/>
          </a:p>
        </p:txBody>
      </p:sp>
    </p:spTree>
    <p:extLst>
      <p:ext uri="{BB962C8B-B14F-4D97-AF65-F5344CB8AC3E}">
        <p14:creationId xmlns:p14="http://schemas.microsoft.com/office/powerpoint/2010/main" val="2026333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Funding Solutions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6657425"/>
              </p:ext>
            </p:extLst>
          </p:nvPr>
        </p:nvGraphicFramePr>
        <p:xfrm>
          <a:off x="1028700" y="1921329"/>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7946781" y="6333644"/>
            <a:ext cx="1197219" cy="404614"/>
          </a:xfrm>
        </p:spPr>
        <p:txBody>
          <a:bodyPr/>
          <a:lstStyle/>
          <a:p>
            <a:fld id="{4024F9E6-8BD1-4849-86DE-3CD23B63DC4B}" type="slidenum">
              <a:rPr lang="en-US" sz="1100" smtClean="0">
                <a:solidFill>
                  <a:schemeClr val="tx1"/>
                </a:solidFill>
              </a:rPr>
              <a:pPr/>
              <a:t>29</a:t>
            </a:fld>
            <a:endParaRPr lang="en-US" sz="1100" dirty="0">
              <a:solidFill>
                <a:schemeClr val="tx1"/>
              </a:solidFill>
            </a:endParaRPr>
          </a:p>
        </p:txBody>
      </p:sp>
    </p:spTree>
    <p:extLst>
      <p:ext uri="{BB962C8B-B14F-4D97-AF65-F5344CB8AC3E}">
        <p14:creationId xmlns:p14="http://schemas.microsoft.com/office/powerpoint/2010/main" val="526019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4" y="0"/>
            <a:ext cx="8880231" cy="6858000"/>
          </a:xfrm>
          <a:prstGeom prst="rect">
            <a:avLst/>
          </a:prstGeom>
        </p:spPr>
      </p:pic>
    </p:spTree>
    <p:extLst>
      <p:ext uri="{BB962C8B-B14F-4D97-AF65-F5344CB8AC3E}">
        <p14:creationId xmlns:p14="http://schemas.microsoft.com/office/powerpoint/2010/main" val="1844559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TDCs?</a:t>
            </a:r>
            <a:endParaRPr lang="en-US" dirty="0"/>
          </a:p>
        </p:txBody>
      </p:sp>
      <p:sp>
        <p:nvSpPr>
          <p:cNvPr id="3" name="Content Placeholder 2"/>
          <p:cNvSpPr>
            <a:spLocks noGrp="1"/>
          </p:cNvSpPr>
          <p:nvPr>
            <p:ph idx="1"/>
          </p:nvPr>
        </p:nvSpPr>
        <p:spPr>
          <a:xfrm>
            <a:off x="1028700" y="1676400"/>
            <a:ext cx="7200900" cy="4191000"/>
          </a:xfrm>
        </p:spPr>
        <p:txBody>
          <a:bodyPr>
            <a:normAutofit/>
          </a:bodyPr>
          <a:lstStyle/>
          <a:p>
            <a:r>
              <a:rPr lang="en-US" sz="2400" dirty="0" smtClean="0"/>
              <a:t>A </a:t>
            </a:r>
            <a:r>
              <a:rPr lang="en-US" sz="2400" dirty="0"/>
              <a:t>financial accounting tool approved by the Federal Highway </a:t>
            </a:r>
            <a:r>
              <a:rPr lang="en-US" sz="2400" dirty="0" smtClean="0"/>
              <a:t>Administration (FHWA) </a:t>
            </a:r>
            <a:r>
              <a:rPr lang="en-US" sz="2400" dirty="0"/>
              <a:t>that allows states to use federal funding without the requirement of a </a:t>
            </a:r>
            <a:r>
              <a:rPr lang="en-US" sz="2400" dirty="0" smtClean="0"/>
              <a:t>local match</a:t>
            </a:r>
          </a:p>
          <a:p>
            <a:r>
              <a:rPr lang="en-US" sz="2400" dirty="0" smtClean="0"/>
              <a:t>These </a:t>
            </a:r>
            <a:r>
              <a:rPr lang="en-US" sz="2400" dirty="0"/>
              <a:t>credits are </a:t>
            </a:r>
            <a:r>
              <a:rPr lang="en-US" sz="2400" b="1" dirty="0"/>
              <a:t>non-cash </a:t>
            </a:r>
            <a:r>
              <a:rPr lang="en-US" sz="2400" dirty="0"/>
              <a:t>credits allocated to states (and later to regions) as a representative value to account for toll road and tolled managed lanes that benefit the federal system. </a:t>
            </a:r>
            <a:endParaRPr lang="en-US" sz="2400" dirty="0" smtClean="0"/>
          </a:p>
          <a:p>
            <a:r>
              <a:rPr lang="en-US" sz="2400" dirty="0" smtClean="0"/>
              <a:t>TDCs do not increase available funding for a project, but are used in lieu of a match to federal funding </a:t>
            </a:r>
            <a:endParaRPr lang="en-US" sz="2400" dirty="0"/>
          </a:p>
        </p:txBody>
      </p:sp>
      <p:sp>
        <p:nvSpPr>
          <p:cNvPr id="4" name="Slide Number Placeholder 3"/>
          <p:cNvSpPr>
            <a:spLocks noGrp="1"/>
          </p:cNvSpPr>
          <p:nvPr>
            <p:ph type="sldNum" sz="quarter" idx="12"/>
          </p:nvPr>
        </p:nvSpPr>
        <p:spPr>
          <a:xfrm>
            <a:off x="7850909" y="6453386"/>
            <a:ext cx="1197219" cy="404614"/>
          </a:xfrm>
        </p:spPr>
        <p:txBody>
          <a:bodyPr/>
          <a:lstStyle/>
          <a:p>
            <a:fld id="{4024F9E6-8BD1-4849-86DE-3CD23B63DC4B}" type="slidenum">
              <a:rPr lang="en-US" sz="1100" smtClean="0">
                <a:solidFill>
                  <a:srgbClr val="191B0E"/>
                </a:solidFill>
              </a:rPr>
              <a:pPr/>
              <a:t>30</a:t>
            </a:fld>
            <a:endParaRPr lang="en-US" sz="1100" dirty="0">
              <a:solidFill>
                <a:srgbClr val="191B0E"/>
              </a:solidFill>
            </a:endParaRPr>
          </a:p>
        </p:txBody>
      </p:sp>
    </p:spTree>
    <p:extLst>
      <p:ext uri="{BB962C8B-B14F-4D97-AF65-F5344CB8AC3E}">
        <p14:creationId xmlns:p14="http://schemas.microsoft.com/office/powerpoint/2010/main" val="45128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Categories for TDCs</a:t>
            </a:r>
            <a:endParaRPr lang="en-US" dirty="0"/>
          </a:p>
        </p:txBody>
      </p:sp>
      <p:sp>
        <p:nvSpPr>
          <p:cNvPr id="10" name="Content Placeholder 9"/>
          <p:cNvSpPr>
            <a:spLocks noGrp="1"/>
          </p:cNvSpPr>
          <p:nvPr>
            <p:ph idx="1"/>
          </p:nvPr>
        </p:nvSpPr>
        <p:spPr/>
        <p:txBody>
          <a:bodyPr/>
          <a:lstStyle/>
          <a:p>
            <a:endParaRPr lang="en-US"/>
          </a:p>
        </p:txBody>
      </p:sp>
      <p:pic>
        <p:nvPicPr>
          <p:cNvPr id="13" name="Picture 12"/>
          <p:cNvPicPr>
            <a:picLocks noChangeAspect="1"/>
          </p:cNvPicPr>
          <p:nvPr/>
        </p:nvPicPr>
        <p:blipFill>
          <a:blip r:embed="rId2"/>
          <a:stretch>
            <a:fillRect/>
          </a:stretch>
        </p:blipFill>
        <p:spPr>
          <a:xfrm>
            <a:off x="1028700" y="1428750"/>
            <a:ext cx="7511084" cy="51483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lide Number Placeholder 2"/>
          <p:cNvSpPr>
            <a:spLocks noGrp="1"/>
          </p:cNvSpPr>
          <p:nvPr>
            <p:ph type="sldNum" sz="quarter" idx="12"/>
          </p:nvPr>
        </p:nvSpPr>
        <p:spPr>
          <a:xfrm>
            <a:off x="7941174" y="6453386"/>
            <a:ext cx="1197219" cy="404614"/>
          </a:xfrm>
        </p:spPr>
        <p:txBody>
          <a:bodyPr/>
          <a:lstStyle/>
          <a:p>
            <a:fld id="{4024F9E6-8BD1-4849-86DE-3CD23B63DC4B}" type="slidenum">
              <a:rPr lang="en-US"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3942514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 Revolver: Background</a:t>
            </a:r>
            <a:endParaRPr lang="en-US" dirty="0"/>
          </a:p>
        </p:txBody>
      </p:sp>
      <p:sp>
        <p:nvSpPr>
          <p:cNvPr id="3" name="Content Placeholder 2"/>
          <p:cNvSpPr>
            <a:spLocks noGrp="1"/>
          </p:cNvSpPr>
          <p:nvPr>
            <p:ph idx="1"/>
          </p:nvPr>
        </p:nvSpPr>
        <p:spPr>
          <a:xfrm>
            <a:off x="1028700" y="1428750"/>
            <a:ext cx="7200900" cy="4800600"/>
          </a:xfrm>
        </p:spPr>
        <p:txBody>
          <a:bodyPr>
            <a:noAutofit/>
          </a:bodyPr>
          <a:lstStyle/>
          <a:p>
            <a:pPr marL="457200" indent="-457200">
              <a:lnSpc>
                <a:spcPct val="100000"/>
              </a:lnSpc>
              <a:spcBef>
                <a:spcPts val="0"/>
              </a:spcBef>
              <a:spcAft>
                <a:spcPts val="600"/>
              </a:spcAft>
              <a:buNone/>
            </a:pPr>
            <a:r>
              <a:rPr lang="en-US" sz="1800" b="1" dirty="0" smtClean="0">
                <a:solidFill>
                  <a:schemeClr val="tx1"/>
                </a:solidFill>
              </a:rPr>
              <a:t>Dilemma</a:t>
            </a:r>
            <a:r>
              <a:rPr lang="en-US" sz="1800" dirty="0" smtClean="0">
                <a:solidFill>
                  <a:schemeClr val="tx1"/>
                </a:solidFill>
              </a:rPr>
              <a:t>: </a:t>
            </a:r>
          </a:p>
          <a:p>
            <a:pPr marL="0" indent="0">
              <a:lnSpc>
                <a:spcPct val="100000"/>
              </a:lnSpc>
              <a:spcBef>
                <a:spcPts val="0"/>
              </a:spcBef>
              <a:spcAft>
                <a:spcPts val="600"/>
              </a:spcAft>
              <a:buNone/>
            </a:pPr>
            <a:r>
              <a:rPr lang="en-US" sz="1800" dirty="0" smtClean="0">
                <a:solidFill>
                  <a:schemeClr val="tx1"/>
                </a:solidFill>
              </a:rPr>
              <a:t>Regional Transportation Council (RTC) </a:t>
            </a:r>
            <a:r>
              <a:rPr lang="en-US" sz="1800" dirty="0">
                <a:solidFill>
                  <a:schemeClr val="tx1"/>
                </a:solidFill>
              </a:rPr>
              <a:t>does not have </a:t>
            </a:r>
            <a:r>
              <a:rPr lang="en-US" sz="1800" dirty="0" smtClean="0">
                <a:solidFill>
                  <a:schemeClr val="tx1"/>
                </a:solidFill>
              </a:rPr>
              <a:t>significant local </a:t>
            </a:r>
            <a:r>
              <a:rPr lang="en-US" sz="1800" dirty="0">
                <a:solidFill>
                  <a:schemeClr val="tx1"/>
                </a:solidFill>
              </a:rPr>
              <a:t>funds available to </a:t>
            </a:r>
            <a:r>
              <a:rPr lang="en-US" sz="1800" dirty="0" smtClean="0">
                <a:solidFill>
                  <a:schemeClr val="tx1"/>
                </a:solidFill>
              </a:rPr>
              <a:t>pay for expenses associated with regular programs.</a:t>
            </a:r>
          </a:p>
          <a:p>
            <a:pPr marL="0" indent="0">
              <a:lnSpc>
                <a:spcPct val="100000"/>
              </a:lnSpc>
              <a:spcBef>
                <a:spcPts val="0"/>
              </a:spcBef>
              <a:spcAft>
                <a:spcPts val="600"/>
              </a:spcAft>
              <a:buNone/>
            </a:pPr>
            <a:endParaRPr lang="en-US" sz="1800" dirty="0">
              <a:solidFill>
                <a:schemeClr val="tx1"/>
              </a:solidFill>
            </a:endParaRPr>
          </a:p>
          <a:p>
            <a:pPr marL="457200" indent="-457200">
              <a:lnSpc>
                <a:spcPct val="100000"/>
              </a:lnSpc>
              <a:spcBef>
                <a:spcPts val="0"/>
              </a:spcBef>
              <a:spcAft>
                <a:spcPts val="600"/>
              </a:spcAft>
              <a:buNone/>
            </a:pPr>
            <a:r>
              <a:rPr lang="en-US" sz="1800" b="1" dirty="0" smtClean="0">
                <a:solidFill>
                  <a:schemeClr val="tx1"/>
                </a:solidFill>
              </a:rPr>
              <a:t>Solution</a:t>
            </a:r>
            <a:r>
              <a:rPr lang="en-US" sz="1800" dirty="0" smtClean="0">
                <a:solidFill>
                  <a:schemeClr val="tx1"/>
                </a:solidFill>
              </a:rPr>
              <a:t>:</a:t>
            </a:r>
          </a:p>
          <a:p>
            <a:pPr>
              <a:lnSpc>
                <a:spcPct val="100000"/>
              </a:lnSpc>
              <a:spcBef>
                <a:spcPts val="0"/>
              </a:spcBef>
              <a:spcAft>
                <a:spcPts val="600"/>
              </a:spcAft>
            </a:pPr>
            <a:r>
              <a:rPr lang="en-US" sz="1800" dirty="0" smtClean="0">
                <a:solidFill>
                  <a:schemeClr val="tx1"/>
                </a:solidFill>
              </a:rPr>
              <a:t>$10 million Texas Department of Transportation (TxDOT) funds (in exchange for 100 million TDC’s) </a:t>
            </a:r>
            <a:r>
              <a:rPr lang="en-US" sz="1800" dirty="0">
                <a:solidFill>
                  <a:schemeClr val="tx1"/>
                </a:solidFill>
              </a:rPr>
              <a:t>would be placed on projects with existing local funds.  Then, the local funds would be sent to RTC/NCTCOG to create the Revolver Fund</a:t>
            </a:r>
            <a:r>
              <a:rPr lang="en-US" sz="1800" dirty="0" smtClean="0">
                <a:solidFill>
                  <a:schemeClr val="tx1"/>
                </a:solidFill>
              </a:rPr>
              <a:t>.</a:t>
            </a:r>
          </a:p>
          <a:p>
            <a:pPr>
              <a:lnSpc>
                <a:spcPct val="100000"/>
              </a:lnSpc>
              <a:spcBef>
                <a:spcPts val="0"/>
              </a:spcBef>
              <a:spcAft>
                <a:spcPts val="600"/>
              </a:spcAft>
            </a:pPr>
            <a:r>
              <a:rPr lang="en-US" sz="1800" dirty="0" smtClean="0">
                <a:solidFill>
                  <a:schemeClr val="tx1"/>
                </a:solidFill>
              </a:rPr>
              <a:t>In </a:t>
            </a:r>
            <a:r>
              <a:rPr lang="en-US" sz="1800" dirty="0">
                <a:solidFill>
                  <a:schemeClr val="tx1"/>
                </a:solidFill>
              </a:rPr>
              <a:t>August 2014, the RTC approved staff to negotiate a transfer of up to 150 million in TDCs to other </a:t>
            </a:r>
            <a:r>
              <a:rPr lang="en-US" sz="1800" dirty="0" smtClean="0">
                <a:solidFill>
                  <a:schemeClr val="tx1"/>
                </a:solidFill>
              </a:rPr>
              <a:t>Metropolitan Planning Organizations (MPOs) (</a:t>
            </a:r>
            <a:r>
              <a:rPr lang="en-US" sz="1800" dirty="0">
                <a:solidFill>
                  <a:schemeClr val="tx1"/>
                </a:solidFill>
              </a:rPr>
              <a:t>50 million) and/or TxDOT (100 million), contingent on RTC approval of the final transfer</a:t>
            </a:r>
            <a:r>
              <a:rPr lang="en-US" sz="1800" dirty="0" smtClean="0">
                <a:solidFill>
                  <a:schemeClr val="tx1"/>
                </a:solidFill>
              </a:rPr>
              <a:t>.</a:t>
            </a:r>
          </a:p>
          <a:p>
            <a:pPr>
              <a:lnSpc>
                <a:spcPct val="100000"/>
              </a:lnSpc>
              <a:spcBef>
                <a:spcPts val="0"/>
              </a:spcBef>
              <a:spcAft>
                <a:spcPts val="600"/>
              </a:spcAft>
            </a:pPr>
            <a:r>
              <a:rPr lang="en-US" sz="1800" dirty="0" smtClean="0">
                <a:solidFill>
                  <a:schemeClr val="tx1"/>
                </a:solidFill>
              </a:rPr>
              <a:t>The </a:t>
            </a:r>
            <a:r>
              <a:rPr lang="en-US" sz="1800" dirty="0">
                <a:solidFill>
                  <a:schemeClr val="tx1"/>
                </a:solidFill>
              </a:rPr>
              <a:t>MPO Revolver Fund solution provides cash flow to regional programs and projects</a:t>
            </a:r>
          </a:p>
          <a:p>
            <a:pPr>
              <a:lnSpc>
                <a:spcPct val="100000"/>
              </a:lnSpc>
            </a:pPr>
            <a:endParaRPr lang="en-US" dirty="0"/>
          </a:p>
        </p:txBody>
      </p:sp>
      <p:sp>
        <p:nvSpPr>
          <p:cNvPr id="4" name="Slide Number Placeholder 3"/>
          <p:cNvSpPr>
            <a:spLocks noGrp="1"/>
          </p:cNvSpPr>
          <p:nvPr>
            <p:ph type="sldNum" sz="quarter" idx="12"/>
          </p:nvPr>
        </p:nvSpPr>
        <p:spPr>
          <a:xfrm>
            <a:off x="7764309" y="6229350"/>
            <a:ext cx="1197219" cy="404614"/>
          </a:xfrm>
        </p:spPr>
        <p:txBody>
          <a:bodyPr/>
          <a:lstStyle/>
          <a:p>
            <a:fld id="{4024F9E6-8BD1-4849-86DE-3CD23B63DC4B}" type="slidenum">
              <a:rPr lang="en-US" sz="1100" smtClean="0">
                <a:solidFill>
                  <a:schemeClr val="tx1"/>
                </a:solidFill>
              </a:rPr>
              <a:pPr/>
              <a:t>32</a:t>
            </a:fld>
            <a:endParaRPr lang="en-US" sz="1100" dirty="0">
              <a:solidFill>
                <a:schemeClr val="tx1"/>
              </a:solidFill>
            </a:endParaRPr>
          </a:p>
        </p:txBody>
      </p:sp>
    </p:spTree>
    <p:extLst>
      <p:ext uri="{BB962C8B-B14F-4D97-AF65-F5344CB8AC3E}">
        <p14:creationId xmlns:p14="http://schemas.microsoft.com/office/powerpoint/2010/main" val="2845096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 Revolver: Process</a:t>
            </a:r>
            <a:endParaRPr lang="en-US" dirty="0"/>
          </a:p>
        </p:txBody>
      </p:sp>
      <p:sp>
        <p:nvSpPr>
          <p:cNvPr id="3" name="Content Placeholder 2"/>
          <p:cNvSpPr>
            <a:spLocks noGrp="1"/>
          </p:cNvSpPr>
          <p:nvPr>
            <p:ph idx="1"/>
          </p:nvPr>
        </p:nvSpPr>
        <p:spPr>
          <a:xfrm>
            <a:off x="1139552" y="1740281"/>
            <a:ext cx="6785248" cy="621919"/>
          </a:xfrm>
        </p:spPr>
        <p:txBody>
          <a:bodyPr>
            <a:normAutofit fontScale="85000" lnSpcReduction="20000"/>
          </a:bodyPr>
          <a:lstStyle/>
          <a:p>
            <a:r>
              <a:rPr lang="en-US" sz="2600" dirty="0">
                <a:solidFill>
                  <a:schemeClr val="tx1"/>
                </a:solidFill>
              </a:rPr>
              <a:t>A three-party </a:t>
            </a:r>
            <a:r>
              <a:rPr lang="en-US" sz="2600" dirty="0" smtClean="0">
                <a:solidFill>
                  <a:schemeClr val="tx1"/>
                </a:solidFill>
              </a:rPr>
              <a:t>exchange is </a:t>
            </a:r>
            <a:r>
              <a:rPr lang="en-US" sz="2600" dirty="0">
                <a:solidFill>
                  <a:schemeClr val="tx1"/>
                </a:solidFill>
              </a:rPr>
              <a:t>needed in order to secure the dollars for the MPO Revolver Fund.</a:t>
            </a:r>
          </a:p>
          <a:p>
            <a:endParaRPr lang="en-US" dirty="0"/>
          </a:p>
        </p:txBody>
      </p:sp>
      <p:pic>
        <p:nvPicPr>
          <p:cNvPr id="4" name="Picture 3"/>
          <p:cNvPicPr>
            <a:picLocks noChangeAspect="1"/>
          </p:cNvPicPr>
          <p:nvPr/>
        </p:nvPicPr>
        <p:blipFill>
          <a:blip r:embed="rId2"/>
          <a:stretch>
            <a:fillRect/>
          </a:stretch>
        </p:blipFill>
        <p:spPr>
          <a:xfrm>
            <a:off x="684696" y="2460171"/>
            <a:ext cx="7888908" cy="3838172"/>
          </a:xfrm>
          <a:prstGeom prst="rect">
            <a:avLst/>
          </a:prstGeom>
        </p:spPr>
      </p:pic>
      <p:sp>
        <p:nvSpPr>
          <p:cNvPr id="5" name="Slide Number Placeholder 4"/>
          <p:cNvSpPr>
            <a:spLocks noGrp="1"/>
          </p:cNvSpPr>
          <p:nvPr>
            <p:ph type="sldNum" sz="quarter" idx="12"/>
          </p:nvPr>
        </p:nvSpPr>
        <p:spPr>
          <a:xfrm>
            <a:off x="7822183" y="6396314"/>
            <a:ext cx="1197219" cy="404614"/>
          </a:xfrm>
        </p:spPr>
        <p:txBody>
          <a:bodyPr/>
          <a:lstStyle/>
          <a:p>
            <a:fld id="{4024F9E6-8BD1-4849-86DE-3CD23B63DC4B}" type="slidenum">
              <a:rPr lang="en-US" sz="1100" smtClean="0">
                <a:solidFill>
                  <a:srgbClr val="191B0E"/>
                </a:solidFill>
              </a:rPr>
              <a:pPr/>
              <a:t>33</a:t>
            </a:fld>
            <a:endParaRPr lang="en-US" sz="1100" dirty="0">
              <a:solidFill>
                <a:srgbClr val="191B0E"/>
              </a:solidFill>
            </a:endParaRPr>
          </a:p>
        </p:txBody>
      </p:sp>
    </p:spTree>
    <p:extLst>
      <p:ext uri="{BB962C8B-B14F-4D97-AF65-F5344CB8AC3E}">
        <p14:creationId xmlns:p14="http://schemas.microsoft.com/office/powerpoint/2010/main" val="1444569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7200900" cy="1219200"/>
          </a:xfrm>
        </p:spPr>
        <p:txBody>
          <a:bodyPr>
            <a:normAutofit/>
          </a:bodyPr>
          <a:lstStyle/>
          <a:p>
            <a:r>
              <a:rPr lang="en-US" dirty="0" smtClean="0"/>
              <a:t>SH 360 CDA </a:t>
            </a:r>
            <a:r>
              <a:rPr lang="en-US" dirty="0"/>
              <a:t>Partnership</a:t>
            </a:r>
            <a:br>
              <a:rPr lang="en-US" dirty="0"/>
            </a:br>
            <a:r>
              <a:rPr lang="en-US" sz="2800" dirty="0"/>
              <a:t>South of IH 20 to US </a:t>
            </a:r>
            <a:r>
              <a:rPr lang="en-US" sz="2800" dirty="0" smtClean="0"/>
              <a:t>287</a:t>
            </a:r>
            <a:endParaRPr lang="en-US" sz="2800" dirty="0"/>
          </a:p>
        </p:txBody>
      </p:sp>
      <p:sp>
        <p:nvSpPr>
          <p:cNvPr id="3" name="Content Placeholder 2"/>
          <p:cNvSpPr>
            <a:spLocks noGrp="1"/>
          </p:cNvSpPr>
          <p:nvPr>
            <p:ph idx="1"/>
          </p:nvPr>
        </p:nvSpPr>
        <p:spPr>
          <a:xfrm>
            <a:off x="1028700" y="1524000"/>
            <a:ext cx="3848100" cy="5029200"/>
          </a:xfrm>
        </p:spPr>
        <p:txBody>
          <a:bodyPr>
            <a:normAutofit fontScale="85000" lnSpcReduction="10000"/>
          </a:bodyPr>
          <a:lstStyle/>
          <a:p>
            <a:r>
              <a:rPr lang="en-US" dirty="0" smtClean="0"/>
              <a:t>$330 Million Design-Build Project</a:t>
            </a:r>
          </a:p>
          <a:p>
            <a:r>
              <a:rPr lang="en-US" dirty="0" smtClean="0"/>
              <a:t>TxDOT: Constructing the project and advancing funding</a:t>
            </a:r>
          </a:p>
          <a:p>
            <a:r>
              <a:rPr lang="en-US" dirty="0" smtClean="0"/>
              <a:t>North Texas Toll Authority (NTTA): Maintain and operate the facility upon completion</a:t>
            </a:r>
          </a:p>
          <a:p>
            <a:r>
              <a:rPr lang="en-US" dirty="0" smtClean="0"/>
              <a:t>RTC: Commits toll revenues to pay for construction and provides a financial backstop to cover the debt service plus operations and maintenance if the toll underperforms. </a:t>
            </a:r>
          </a:p>
          <a:p>
            <a:pPr marL="0" indent="0">
              <a:buNone/>
            </a:pPr>
            <a:r>
              <a:rPr lang="en-US" b="1" dirty="0" smtClean="0"/>
              <a:t>Outcomes</a:t>
            </a:r>
          </a:p>
          <a:p>
            <a:r>
              <a:rPr lang="en-US" dirty="0" smtClean="0"/>
              <a:t>50/50 Revenue sharing between TxDOT/RTC and NTTA</a:t>
            </a:r>
          </a:p>
          <a:p>
            <a:r>
              <a:rPr lang="en-US" dirty="0" smtClean="0"/>
              <a:t>Advances project toward completion in late 2017/early 2018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524000"/>
            <a:ext cx="4087785" cy="47108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lide Number Placeholder 4"/>
          <p:cNvSpPr>
            <a:spLocks noGrp="1"/>
          </p:cNvSpPr>
          <p:nvPr>
            <p:ph type="sldNum" sz="quarter" idx="12"/>
          </p:nvPr>
        </p:nvSpPr>
        <p:spPr>
          <a:xfrm>
            <a:off x="7767366" y="6458658"/>
            <a:ext cx="1197219" cy="404614"/>
          </a:xfrm>
        </p:spPr>
        <p:txBody>
          <a:bodyPr/>
          <a:lstStyle/>
          <a:p>
            <a:fld id="{4024F9E6-8BD1-4849-86DE-3CD23B63DC4B}" type="slidenum">
              <a:rPr lang="en-US" sz="1100" smtClean="0">
                <a:solidFill>
                  <a:srgbClr val="191B0E"/>
                </a:solidFill>
              </a:rPr>
              <a:pPr/>
              <a:t>34</a:t>
            </a:fld>
            <a:endParaRPr lang="en-US" sz="1100" dirty="0">
              <a:solidFill>
                <a:srgbClr val="191B0E"/>
              </a:solidFill>
            </a:endParaRPr>
          </a:p>
        </p:txBody>
      </p:sp>
    </p:spTree>
    <p:extLst>
      <p:ext uri="{BB962C8B-B14F-4D97-AF65-F5344CB8AC3E}">
        <p14:creationId xmlns:p14="http://schemas.microsoft.com/office/powerpoint/2010/main" val="398374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846" y="1303641"/>
            <a:ext cx="8125959" cy="4572638"/>
          </a:xfrm>
          <a:prstGeom prst="rect">
            <a:avLst/>
          </a:prstGeom>
        </p:spPr>
      </p:pic>
      <p:sp>
        <p:nvSpPr>
          <p:cNvPr id="2" name="TextBox 1"/>
          <p:cNvSpPr txBox="1"/>
          <p:nvPr/>
        </p:nvSpPr>
        <p:spPr>
          <a:xfrm>
            <a:off x="8507393" y="6206028"/>
            <a:ext cx="373147" cy="25006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000" dirty="0">
                <a:solidFill>
                  <a:srgbClr val="000000"/>
                </a:solidFill>
                <a:sym typeface="Helvetica Light"/>
              </a:rPr>
              <a:t>4</a:t>
            </a:r>
            <a:endParaRPr kumimoji="0" lang="en-US" sz="1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28582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496" y="1302127"/>
            <a:ext cx="8125959" cy="4572638"/>
          </a:xfrm>
          <a:prstGeom prst="rect">
            <a:avLst/>
          </a:prstGeom>
        </p:spPr>
      </p:pic>
      <p:sp>
        <p:nvSpPr>
          <p:cNvPr id="3" name="TextBox 2"/>
          <p:cNvSpPr txBox="1"/>
          <p:nvPr/>
        </p:nvSpPr>
        <p:spPr>
          <a:xfrm>
            <a:off x="8507393" y="6206028"/>
            <a:ext cx="373147" cy="25006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000" dirty="0" smtClean="0">
                <a:solidFill>
                  <a:srgbClr val="000000"/>
                </a:solidFill>
                <a:sym typeface="Helvetica Light"/>
              </a:rPr>
              <a:t>5</a:t>
            </a:r>
            <a:endParaRPr kumimoji="0" lang="en-US" sz="1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125839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60209" y="2151166"/>
            <a:ext cx="1725681" cy="3028837"/>
            <a:chOff x="6973888" y="1728788"/>
            <a:chExt cx="2132012" cy="4335472"/>
          </a:xfrm>
        </p:grpSpPr>
        <p:pic>
          <p:nvPicPr>
            <p:cNvPr id="10" name="Picture 6" descr="http://wemakeitsafer.com/nhtsa_images/toyo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1728788"/>
              <a:ext cx="1270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s://upload.wikimedia.org/wikipedia/commons/thumb/a/a0/Ford_Motor_Company_Logo.svg/2000px-Ford_Motor_Company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6288" y="2773363"/>
              <a:ext cx="15970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ttp://bestcarmag.com/sites/default/files/7822918honda-cars-logo-emb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000" y="3481388"/>
              <a:ext cx="1636713"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9"/>
            <p:cNvSpPr txBox="1">
              <a:spLocks noChangeArrowheads="1"/>
            </p:cNvSpPr>
            <p:nvPr/>
          </p:nvSpPr>
          <p:spPr bwMode="auto">
            <a:xfrm>
              <a:off x="6973888" y="4836225"/>
              <a:ext cx="2132012" cy="122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100">
                  <a:solidFill>
                    <a:srgbClr val="000000"/>
                  </a:solidFill>
                  <a:latin typeface="Gill Sans" pitchFamily="34" charset="0"/>
                  <a:ea typeface="ヒラギノ角ゴ ProN W3" pitchFamily="-109" charset="-128"/>
                  <a:sym typeface="Gill Sans" pitchFamily="34" charset="0"/>
                </a:defRPr>
              </a:lvl1pPr>
              <a:lvl2pPr marL="742950" indent="-285750">
                <a:defRPr sz="3100">
                  <a:solidFill>
                    <a:srgbClr val="000000"/>
                  </a:solidFill>
                  <a:latin typeface="Gill Sans" pitchFamily="34" charset="0"/>
                  <a:ea typeface="ヒラギノ角ゴ ProN W3" pitchFamily="-109" charset="-128"/>
                  <a:sym typeface="Gill Sans" pitchFamily="34" charset="0"/>
                </a:defRPr>
              </a:lvl2pPr>
              <a:lvl3pPr marL="1143000" indent="-228600">
                <a:defRPr sz="3100">
                  <a:solidFill>
                    <a:srgbClr val="000000"/>
                  </a:solidFill>
                  <a:latin typeface="Gill Sans" pitchFamily="34" charset="0"/>
                  <a:ea typeface="ヒラギノ角ゴ ProN W3" pitchFamily="-109" charset="-128"/>
                  <a:sym typeface="Gill Sans" pitchFamily="34" charset="0"/>
                </a:defRPr>
              </a:lvl3pPr>
              <a:lvl4pPr marL="1600200" indent="-228600">
                <a:defRPr sz="3100">
                  <a:solidFill>
                    <a:srgbClr val="000000"/>
                  </a:solidFill>
                  <a:latin typeface="Gill Sans" pitchFamily="34" charset="0"/>
                  <a:ea typeface="ヒラギノ角ゴ ProN W3" pitchFamily="-109" charset="-128"/>
                  <a:sym typeface="Gill Sans" pitchFamily="34" charset="0"/>
                </a:defRPr>
              </a:lvl4pPr>
              <a:lvl5pPr marL="2057400" indent="-228600">
                <a:defRPr sz="3100">
                  <a:solidFill>
                    <a:srgbClr val="000000"/>
                  </a:solidFill>
                  <a:latin typeface="Gill Sans" pitchFamily="34" charset="0"/>
                  <a:ea typeface="ヒラギノ角ゴ ProN W3" pitchFamily="-109" charset="-128"/>
                  <a:sym typeface="Gill Sans" pitchFamily="34" charset="0"/>
                </a:defRPr>
              </a:lvl5pPr>
              <a:lvl6pPr marL="25146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6pPr>
              <a:lvl7pPr marL="29718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7pPr>
              <a:lvl8pPr marL="34290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8pPr>
              <a:lvl9pPr marL="38862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9pPr>
            </a:lstStyle>
            <a:p>
              <a:pPr defTabSz="328605" eaLnBrk="0" fontAlgn="base" hangingPunct="0">
                <a:spcBef>
                  <a:spcPct val="0"/>
                </a:spcBef>
                <a:spcAft>
                  <a:spcPts val="338"/>
                </a:spcAft>
              </a:pPr>
              <a:r>
                <a:rPr lang="en-US" altLang="en-US" sz="900" dirty="0">
                  <a:solidFill>
                    <a:srgbClr val="000000">
                      <a:lumMod val="75000"/>
                      <a:lumOff val="25000"/>
                    </a:srgbClr>
                  </a:solidFill>
                  <a:latin typeface="Calibri" panose="020F0502020204030204" pitchFamily="34" charset="0"/>
                </a:rPr>
                <a:t>The most common car makers seen on the TEXpress Lanes are </a:t>
              </a:r>
              <a:r>
                <a:rPr lang="en-US" altLang="en-US" sz="1125" b="1" dirty="0">
                  <a:solidFill>
                    <a:srgbClr val="000000">
                      <a:lumMod val="75000"/>
                      <a:lumOff val="25000"/>
                    </a:srgbClr>
                  </a:solidFill>
                  <a:latin typeface="Calibri" panose="020F0502020204030204" pitchFamily="34" charset="0"/>
                </a:rPr>
                <a:t>Toyota, Ford, Honda</a:t>
              </a:r>
            </a:p>
            <a:p>
              <a:pPr defTabSz="328605" eaLnBrk="0" fontAlgn="base" hangingPunct="0">
                <a:spcBef>
                  <a:spcPct val="0"/>
                </a:spcBef>
                <a:spcAft>
                  <a:spcPts val="338"/>
                </a:spcAft>
              </a:pPr>
              <a:r>
                <a:rPr lang="en-US" altLang="en-US" sz="900" dirty="0">
                  <a:solidFill>
                    <a:srgbClr val="000000">
                      <a:lumMod val="75000"/>
                      <a:lumOff val="25000"/>
                    </a:srgbClr>
                  </a:solidFill>
                  <a:latin typeface="Calibri" panose="020F0502020204030204" pitchFamily="34" charset="0"/>
                </a:rPr>
                <a:t>Only </a:t>
              </a:r>
              <a:r>
                <a:rPr lang="en-US" altLang="en-US" sz="900" b="1" dirty="0">
                  <a:solidFill>
                    <a:srgbClr val="000000">
                      <a:lumMod val="75000"/>
                      <a:lumOff val="25000"/>
                    </a:srgbClr>
                  </a:solidFill>
                  <a:latin typeface="Calibri" panose="020F0502020204030204" pitchFamily="34" charset="0"/>
                </a:rPr>
                <a:t>15% </a:t>
              </a:r>
              <a:r>
                <a:rPr lang="en-US" altLang="en-US" sz="900" dirty="0">
                  <a:solidFill>
                    <a:srgbClr val="000000">
                      <a:lumMod val="75000"/>
                      <a:lumOff val="25000"/>
                    </a:srgbClr>
                  </a:solidFill>
                  <a:latin typeface="Calibri" panose="020F0502020204030204" pitchFamily="34" charset="0"/>
                </a:rPr>
                <a:t>of cars are luxury brands</a:t>
              </a:r>
              <a:endParaRPr lang="en-US" altLang="en-US" sz="1125" dirty="0">
                <a:solidFill>
                  <a:srgbClr val="000000">
                    <a:lumMod val="75000"/>
                    <a:lumOff val="25000"/>
                  </a:srgbClr>
                </a:solidFill>
                <a:latin typeface="Calibri" panose="020F0502020204030204" pitchFamily="34" charset="0"/>
              </a:endParaRPr>
            </a:p>
          </p:txBody>
        </p:sp>
      </p:grpSp>
      <p:grpSp>
        <p:nvGrpSpPr>
          <p:cNvPr id="16" name="Group 15"/>
          <p:cNvGrpSpPr/>
          <p:nvPr/>
        </p:nvGrpSpPr>
        <p:grpSpPr>
          <a:xfrm>
            <a:off x="800413" y="2151167"/>
            <a:ext cx="1929930" cy="2775118"/>
            <a:chOff x="925513" y="1485900"/>
            <a:chExt cx="2663825" cy="3972298"/>
          </a:xfrm>
        </p:grpSpPr>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313" y="1485900"/>
              <a:ext cx="139858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763" y="3703638"/>
              <a:ext cx="1274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2"/>
            <p:cNvSpPr txBox="1">
              <a:spLocks noChangeArrowheads="1"/>
            </p:cNvSpPr>
            <p:nvPr/>
          </p:nvSpPr>
          <p:spPr bwMode="auto">
            <a:xfrm>
              <a:off x="925513" y="2636838"/>
              <a:ext cx="2269911" cy="77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100">
                  <a:solidFill>
                    <a:srgbClr val="000000"/>
                  </a:solidFill>
                  <a:latin typeface="Gill Sans" pitchFamily="34" charset="0"/>
                  <a:ea typeface="ヒラギノ角ゴ ProN W3" pitchFamily="-109" charset="-128"/>
                  <a:sym typeface="Gill Sans" pitchFamily="34" charset="0"/>
                </a:defRPr>
              </a:lvl1pPr>
              <a:lvl2pPr marL="742950" indent="-285750">
                <a:defRPr sz="3100">
                  <a:solidFill>
                    <a:srgbClr val="000000"/>
                  </a:solidFill>
                  <a:latin typeface="Gill Sans" pitchFamily="34" charset="0"/>
                  <a:ea typeface="ヒラギノ角ゴ ProN W3" pitchFamily="-109" charset="-128"/>
                  <a:sym typeface="Gill Sans" pitchFamily="34" charset="0"/>
                </a:defRPr>
              </a:lvl2pPr>
              <a:lvl3pPr marL="1143000" indent="-228600">
                <a:defRPr sz="3100">
                  <a:solidFill>
                    <a:srgbClr val="000000"/>
                  </a:solidFill>
                  <a:latin typeface="Gill Sans" pitchFamily="34" charset="0"/>
                  <a:ea typeface="ヒラギノ角ゴ ProN W3" pitchFamily="-109" charset="-128"/>
                  <a:sym typeface="Gill Sans" pitchFamily="34" charset="0"/>
                </a:defRPr>
              </a:lvl3pPr>
              <a:lvl4pPr marL="1600200" indent="-228600">
                <a:defRPr sz="3100">
                  <a:solidFill>
                    <a:srgbClr val="000000"/>
                  </a:solidFill>
                  <a:latin typeface="Gill Sans" pitchFamily="34" charset="0"/>
                  <a:ea typeface="ヒラギノ角ゴ ProN W3" pitchFamily="-109" charset="-128"/>
                  <a:sym typeface="Gill Sans" pitchFamily="34" charset="0"/>
                </a:defRPr>
              </a:lvl4pPr>
              <a:lvl5pPr marL="2057400" indent="-228600">
                <a:defRPr sz="3100">
                  <a:solidFill>
                    <a:srgbClr val="000000"/>
                  </a:solidFill>
                  <a:latin typeface="Gill Sans" pitchFamily="34" charset="0"/>
                  <a:ea typeface="ヒラギノ角ゴ ProN W3" pitchFamily="-109" charset="-128"/>
                  <a:sym typeface="Gill Sans" pitchFamily="34" charset="0"/>
                </a:defRPr>
              </a:lvl5pPr>
              <a:lvl6pPr marL="25146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6pPr>
              <a:lvl7pPr marL="29718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7pPr>
              <a:lvl8pPr marL="34290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8pPr>
              <a:lvl9pPr marL="38862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9pPr>
            </a:lstStyle>
            <a:p>
              <a:pPr defTabSz="328605" eaLnBrk="0" fontAlgn="base" hangingPunct="0">
                <a:spcBef>
                  <a:spcPct val="0"/>
                </a:spcBef>
                <a:spcAft>
                  <a:spcPct val="0"/>
                </a:spcAft>
              </a:pPr>
              <a:r>
                <a:rPr lang="en-US" altLang="en-US" sz="1125" b="1" dirty="0">
                  <a:solidFill>
                    <a:srgbClr val="000000">
                      <a:lumMod val="75000"/>
                      <a:lumOff val="25000"/>
                    </a:srgbClr>
                  </a:solidFill>
                  <a:latin typeface="Calibri" panose="020F0502020204030204" pitchFamily="34" charset="0"/>
                </a:rPr>
                <a:t>6+ million</a:t>
              </a:r>
            </a:p>
            <a:p>
              <a:pPr defTabSz="328605" eaLnBrk="0" fontAlgn="base" hangingPunct="0">
                <a:spcBef>
                  <a:spcPct val="0"/>
                </a:spcBef>
                <a:spcAft>
                  <a:spcPct val="0"/>
                </a:spcAft>
              </a:pPr>
              <a:r>
                <a:rPr lang="en-US" altLang="en-US" sz="900" dirty="0">
                  <a:solidFill>
                    <a:srgbClr val="000000">
                      <a:lumMod val="75000"/>
                      <a:lumOff val="25000"/>
                    </a:srgbClr>
                  </a:solidFill>
                  <a:latin typeface="Calibri" panose="020F0502020204030204" pitchFamily="34" charset="0"/>
                </a:rPr>
                <a:t>different vehicles have used the LBJ &amp; NTE to date</a:t>
              </a:r>
            </a:p>
          </p:txBody>
        </p:sp>
        <p:sp>
          <p:nvSpPr>
            <p:cNvPr id="20" name="TextBox 33"/>
            <p:cNvSpPr txBox="1">
              <a:spLocks noChangeArrowheads="1"/>
            </p:cNvSpPr>
            <p:nvPr/>
          </p:nvSpPr>
          <p:spPr bwMode="auto">
            <a:xfrm>
              <a:off x="925513" y="4879975"/>
              <a:ext cx="2663825" cy="57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100">
                  <a:solidFill>
                    <a:srgbClr val="000000"/>
                  </a:solidFill>
                  <a:latin typeface="Gill Sans" pitchFamily="34" charset="0"/>
                  <a:ea typeface="ヒラギノ角ゴ ProN W3" pitchFamily="-109" charset="-128"/>
                  <a:sym typeface="Gill Sans" pitchFamily="34" charset="0"/>
                </a:defRPr>
              </a:lvl1pPr>
              <a:lvl2pPr marL="742950" indent="-285750">
                <a:defRPr sz="3100">
                  <a:solidFill>
                    <a:srgbClr val="000000"/>
                  </a:solidFill>
                  <a:latin typeface="Gill Sans" pitchFamily="34" charset="0"/>
                  <a:ea typeface="ヒラギノ角ゴ ProN W3" pitchFamily="-109" charset="-128"/>
                  <a:sym typeface="Gill Sans" pitchFamily="34" charset="0"/>
                </a:defRPr>
              </a:lvl2pPr>
              <a:lvl3pPr marL="1143000" indent="-228600">
                <a:defRPr sz="3100">
                  <a:solidFill>
                    <a:srgbClr val="000000"/>
                  </a:solidFill>
                  <a:latin typeface="Gill Sans" pitchFamily="34" charset="0"/>
                  <a:ea typeface="ヒラギノ角ゴ ProN W3" pitchFamily="-109" charset="-128"/>
                  <a:sym typeface="Gill Sans" pitchFamily="34" charset="0"/>
                </a:defRPr>
              </a:lvl3pPr>
              <a:lvl4pPr marL="1600200" indent="-228600">
                <a:defRPr sz="3100">
                  <a:solidFill>
                    <a:srgbClr val="000000"/>
                  </a:solidFill>
                  <a:latin typeface="Gill Sans" pitchFamily="34" charset="0"/>
                  <a:ea typeface="ヒラギノ角ゴ ProN W3" pitchFamily="-109" charset="-128"/>
                  <a:sym typeface="Gill Sans" pitchFamily="34" charset="0"/>
                </a:defRPr>
              </a:lvl4pPr>
              <a:lvl5pPr marL="2057400" indent="-228600">
                <a:defRPr sz="3100">
                  <a:solidFill>
                    <a:srgbClr val="000000"/>
                  </a:solidFill>
                  <a:latin typeface="Gill Sans" pitchFamily="34" charset="0"/>
                  <a:ea typeface="ヒラギノ角ゴ ProN W3" pitchFamily="-109" charset="-128"/>
                  <a:sym typeface="Gill Sans" pitchFamily="34" charset="0"/>
                </a:defRPr>
              </a:lvl5pPr>
              <a:lvl6pPr marL="25146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6pPr>
              <a:lvl7pPr marL="29718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7pPr>
              <a:lvl8pPr marL="34290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8pPr>
              <a:lvl9pPr marL="38862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9pPr>
            </a:lstStyle>
            <a:p>
              <a:pPr defTabSz="328605" eaLnBrk="0" fontAlgn="base" hangingPunct="0">
                <a:spcBef>
                  <a:spcPct val="0"/>
                </a:spcBef>
                <a:spcAft>
                  <a:spcPct val="0"/>
                </a:spcAft>
              </a:pPr>
              <a:r>
                <a:rPr lang="en-US" altLang="en-US" sz="1125" b="1" dirty="0">
                  <a:solidFill>
                    <a:srgbClr val="000000">
                      <a:lumMod val="75000"/>
                      <a:lumOff val="25000"/>
                    </a:srgbClr>
                  </a:solidFill>
                  <a:latin typeface="Calibri" panose="020F0502020204030204" pitchFamily="34" charset="0"/>
                </a:rPr>
                <a:t>7 million</a:t>
              </a:r>
            </a:p>
            <a:p>
              <a:pPr defTabSz="328605" eaLnBrk="0" fontAlgn="base" hangingPunct="0">
                <a:spcBef>
                  <a:spcPct val="0"/>
                </a:spcBef>
                <a:spcAft>
                  <a:spcPct val="0"/>
                </a:spcAft>
              </a:pPr>
              <a:r>
                <a:rPr lang="en-US" altLang="en-US" sz="900" dirty="0">
                  <a:solidFill>
                    <a:srgbClr val="000000">
                      <a:lumMod val="75000"/>
                      <a:lumOff val="25000"/>
                    </a:srgbClr>
                  </a:solidFill>
                  <a:latin typeface="Calibri" panose="020F0502020204030204" pitchFamily="34" charset="0"/>
                </a:rPr>
                <a:t>people live in Dallas-Ft. Worth</a:t>
              </a:r>
            </a:p>
          </p:txBody>
        </p:sp>
      </p:grpSp>
      <p:sp>
        <p:nvSpPr>
          <p:cNvPr id="67" name="TextBox 66"/>
          <p:cNvSpPr txBox="1"/>
          <p:nvPr/>
        </p:nvSpPr>
        <p:spPr>
          <a:xfrm>
            <a:off x="717145" y="389839"/>
            <a:ext cx="4026396" cy="3311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lvl="1" defTabSz="328605" eaLnBrk="0" latinLnBrk="1" hangingPunct="0"/>
            <a:r>
              <a:rPr lang="en-US" b="1" dirty="0">
                <a:solidFill>
                  <a:srgbClr val="FFFFFF"/>
                </a:solidFill>
                <a:latin typeface="Calibri" panose="020F0502020204030204" pitchFamily="34" charset="0"/>
                <a:sym typeface="Helvetica Light"/>
              </a:rPr>
              <a:t>TEXpress Lanes A</a:t>
            </a:r>
            <a:r>
              <a:rPr lang="en-US" b="1" dirty="0" smtClean="0">
                <a:solidFill>
                  <a:srgbClr val="FFFFFF"/>
                </a:solidFill>
                <a:latin typeface="Calibri" panose="020F0502020204030204" pitchFamily="34" charset="0"/>
                <a:sym typeface="Helvetica Light"/>
              </a:rPr>
              <a:t>re </a:t>
            </a:r>
            <a:r>
              <a:rPr lang="en-US" b="1" dirty="0">
                <a:solidFill>
                  <a:srgbClr val="FFFFFF"/>
                </a:solidFill>
                <a:latin typeface="Calibri" panose="020F0502020204030204" pitchFamily="34" charset="0"/>
                <a:sym typeface="Helvetica Light"/>
              </a:rPr>
              <a:t>F</a:t>
            </a:r>
            <a:r>
              <a:rPr lang="en-US" b="1" dirty="0" smtClean="0">
                <a:solidFill>
                  <a:srgbClr val="FFFFFF"/>
                </a:solidFill>
                <a:latin typeface="Calibri" panose="020F0502020204030204" pitchFamily="34" charset="0"/>
                <a:sym typeface="Helvetica Light"/>
              </a:rPr>
              <a:t>or Everyone</a:t>
            </a:r>
            <a:endParaRPr lang="en-US" b="1" dirty="0">
              <a:solidFill>
                <a:srgbClr val="FFFFFF"/>
              </a:solidFill>
              <a:latin typeface="Calibri" panose="020F0502020204030204" pitchFamily="34" charset="0"/>
              <a:sym typeface="Helvetica Light"/>
            </a:endParaRPr>
          </a:p>
        </p:txBody>
      </p:sp>
      <p:grpSp>
        <p:nvGrpSpPr>
          <p:cNvPr id="3" name="Group 2"/>
          <p:cNvGrpSpPr/>
          <p:nvPr/>
        </p:nvGrpSpPr>
        <p:grpSpPr>
          <a:xfrm>
            <a:off x="2769452" y="2194294"/>
            <a:ext cx="1480126" cy="2670502"/>
            <a:chOff x="4923465" y="2376962"/>
            <a:chExt cx="2321608" cy="4229533"/>
          </a:xfrm>
        </p:grpSpPr>
        <p:sp>
          <p:nvSpPr>
            <p:cNvPr id="27" name="TextBox 32"/>
            <p:cNvSpPr txBox="1">
              <a:spLocks noChangeArrowheads="1"/>
            </p:cNvSpPr>
            <p:nvPr/>
          </p:nvSpPr>
          <p:spPr bwMode="auto">
            <a:xfrm>
              <a:off x="4923465" y="5747355"/>
              <a:ext cx="2321608" cy="85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100">
                  <a:solidFill>
                    <a:srgbClr val="000000"/>
                  </a:solidFill>
                  <a:latin typeface="Gill Sans" pitchFamily="34" charset="0"/>
                  <a:ea typeface="ヒラギノ角ゴ ProN W3" pitchFamily="-109" charset="-128"/>
                  <a:sym typeface="Gill Sans" pitchFamily="34" charset="0"/>
                </a:defRPr>
              </a:lvl1pPr>
              <a:lvl2pPr marL="742950" indent="-285750">
                <a:defRPr sz="3100">
                  <a:solidFill>
                    <a:srgbClr val="000000"/>
                  </a:solidFill>
                  <a:latin typeface="Gill Sans" pitchFamily="34" charset="0"/>
                  <a:ea typeface="ヒラギノ角ゴ ProN W3" pitchFamily="-109" charset="-128"/>
                  <a:sym typeface="Gill Sans" pitchFamily="34" charset="0"/>
                </a:defRPr>
              </a:lvl2pPr>
              <a:lvl3pPr marL="1143000" indent="-228600">
                <a:defRPr sz="3100">
                  <a:solidFill>
                    <a:srgbClr val="000000"/>
                  </a:solidFill>
                  <a:latin typeface="Gill Sans" pitchFamily="34" charset="0"/>
                  <a:ea typeface="ヒラギノ角ゴ ProN W3" pitchFamily="-109" charset="-128"/>
                  <a:sym typeface="Gill Sans" pitchFamily="34" charset="0"/>
                </a:defRPr>
              </a:lvl3pPr>
              <a:lvl4pPr marL="1600200" indent="-228600">
                <a:defRPr sz="3100">
                  <a:solidFill>
                    <a:srgbClr val="000000"/>
                  </a:solidFill>
                  <a:latin typeface="Gill Sans" pitchFamily="34" charset="0"/>
                  <a:ea typeface="ヒラギノ角ゴ ProN W3" pitchFamily="-109" charset="-128"/>
                  <a:sym typeface="Gill Sans" pitchFamily="34" charset="0"/>
                </a:defRPr>
              </a:lvl4pPr>
              <a:lvl5pPr marL="2057400" indent="-228600">
                <a:defRPr sz="3100">
                  <a:solidFill>
                    <a:srgbClr val="000000"/>
                  </a:solidFill>
                  <a:latin typeface="Gill Sans" pitchFamily="34" charset="0"/>
                  <a:ea typeface="ヒラギノ角ゴ ProN W3" pitchFamily="-109" charset="-128"/>
                  <a:sym typeface="Gill Sans" pitchFamily="34" charset="0"/>
                </a:defRPr>
              </a:lvl5pPr>
              <a:lvl6pPr marL="25146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6pPr>
              <a:lvl7pPr marL="29718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7pPr>
              <a:lvl8pPr marL="34290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8pPr>
              <a:lvl9pPr marL="38862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9pPr>
            </a:lstStyle>
            <a:p>
              <a:pPr defTabSz="328605" eaLnBrk="0" fontAlgn="base" hangingPunct="0">
                <a:spcBef>
                  <a:spcPct val="0"/>
                </a:spcBef>
                <a:spcAft>
                  <a:spcPct val="0"/>
                </a:spcAft>
              </a:pPr>
              <a:r>
                <a:rPr lang="en-US" altLang="en-US" sz="1125" b="1" dirty="0">
                  <a:solidFill>
                    <a:srgbClr val="000000">
                      <a:lumMod val="75000"/>
                      <a:lumOff val="25000"/>
                    </a:srgbClr>
                  </a:solidFill>
                  <a:latin typeface="Calibri" panose="020F0502020204030204" pitchFamily="34" charset="0"/>
                </a:rPr>
                <a:t>5 in 14 users are new </a:t>
              </a:r>
            </a:p>
            <a:p>
              <a:pPr defTabSz="328605" eaLnBrk="0" fontAlgn="base" hangingPunct="0">
                <a:spcBef>
                  <a:spcPct val="0"/>
                </a:spcBef>
                <a:spcAft>
                  <a:spcPct val="0"/>
                </a:spcAft>
              </a:pPr>
              <a:r>
                <a:rPr lang="en-US" altLang="en-US" sz="900" dirty="0">
                  <a:solidFill>
                    <a:srgbClr val="000000">
                      <a:lumMod val="75000"/>
                      <a:lumOff val="25000"/>
                    </a:srgbClr>
                  </a:solidFill>
                  <a:latin typeface="Calibri" panose="020F0502020204030204" pitchFamily="34" charset="0"/>
                </a:rPr>
                <a:t>to the TEXpress Lanes each month</a:t>
              </a:r>
              <a:endParaRPr lang="en-US" altLang="en-US" sz="619" dirty="0">
                <a:solidFill>
                  <a:srgbClr val="000000">
                    <a:lumMod val="75000"/>
                    <a:lumOff val="25000"/>
                  </a:srgbClr>
                </a:solidFill>
                <a:latin typeface="Calibri" panose="020F0502020204030204" pitchFamily="34" charset="0"/>
              </a:endParaRPr>
            </a:p>
          </p:txBody>
        </p:sp>
        <p:pic>
          <p:nvPicPr>
            <p:cNvPr id="69" name="Picture 14"/>
            <p:cNvPicPr>
              <a:picLocks noChangeAspect="1"/>
            </p:cNvPicPr>
            <p:nvPr/>
          </p:nvPicPr>
          <p:blipFill>
            <a:blip r:embed="rId8" cstate="print">
              <a:extLst>
                <a:ext uri="{28A0092B-C50C-407E-A947-70E740481C1C}">
                  <a14:useLocalDpi xmlns:a14="http://schemas.microsoft.com/office/drawing/2010/main" val="0"/>
                </a:ext>
              </a:extLst>
            </a:blip>
            <a:srcRect l="14745" r="13461"/>
            <a:stretch>
              <a:fillRect/>
            </a:stretch>
          </p:blipFill>
          <p:spPr bwMode="auto">
            <a:xfrm>
              <a:off x="5270649" y="2376962"/>
              <a:ext cx="282575" cy="774700"/>
            </a:xfrm>
            <a:prstGeom prst="rect">
              <a:avLst/>
            </a:prstGeom>
            <a:noFill/>
            <a:ln>
              <a:noFill/>
            </a:ln>
            <a:effectLst/>
            <a:extLst>
              <a:ext uri="{909E8E84-426E-40DD-AFC4-6F175D3DCCD1}">
                <a14:hiddenFill xmlns:a14="http://schemas.microsoft.com/office/drawing/2010/main">
                  <a:blipFill dpi="0" rotWithShape="0">
                    <a:blip/>
                    <a:srcRect l="14745" r="13461"/>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4"/>
            <p:cNvPicPr>
              <a:picLocks noChangeAspect="1"/>
            </p:cNvPicPr>
            <p:nvPr/>
          </p:nvPicPr>
          <p:blipFill>
            <a:blip r:embed="rId8" cstate="print">
              <a:extLst>
                <a:ext uri="{28A0092B-C50C-407E-A947-70E740481C1C}">
                  <a14:useLocalDpi xmlns:a14="http://schemas.microsoft.com/office/drawing/2010/main" val="0"/>
                </a:ext>
              </a:extLst>
            </a:blip>
            <a:srcRect l="14745" r="13461"/>
            <a:stretch>
              <a:fillRect/>
            </a:stretch>
          </p:blipFill>
          <p:spPr bwMode="auto">
            <a:xfrm>
              <a:off x="5613549" y="2376962"/>
              <a:ext cx="282575" cy="774700"/>
            </a:xfrm>
            <a:prstGeom prst="rect">
              <a:avLst/>
            </a:prstGeom>
            <a:noFill/>
            <a:ln>
              <a:noFill/>
            </a:ln>
            <a:effectLst/>
            <a:extLst>
              <a:ext uri="{909E8E84-426E-40DD-AFC4-6F175D3DCCD1}">
                <a14:hiddenFill xmlns:a14="http://schemas.microsoft.com/office/drawing/2010/main">
                  <a:blipFill dpi="0" rotWithShape="0">
                    <a:blip/>
                    <a:srcRect l="14745" r="13461"/>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rcRect l="14745" r="13461"/>
            <a:stretch>
              <a:fillRect/>
            </a:stretch>
          </p:blipFill>
          <p:spPr bwMode="auto">
            <a:xfrm>
              <a:off x="5956449" y="2376962"/>
              <a:ext cx="282575" cy="774700"/>
            </a:xfrm>
            <a:prstGeom prst="rect">
              <a:avLst/>
            </a:prstGeom>
            <a:noFill/>
            <a:ln>
              <a:noFill/>
            </a:ln>
            <a:effectLst/>
            <a:extLst>
              <a:ext uri="{909E8E84-426E-40DD-AFC4-6F175D3DCCD1}">
                <a14:hiddenFill xmlns:a14="http://schemas.microsoft.com/office/drawing/2010/main">
                  <a:blipFill dpi="0" rotWithShape="0">
                    <a:blip/>
                    <a:srcRect l="14745" r="13461"/>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4"/>
            <p:cNvPicPr>
              <a:picLocks noChangeAspect="1"/>
            </p:cNvPicPr>
            <p:nvPr/>
          </p:nvPicPr>
          <p:blipFill>
            <a:blip r:embed="rId8" cstate="print">
              <a:extLst>
                <a:ext uri="{28A0092B-C50C-407E-A947-70E740481C1C}">
                  <a14:useLocalDpi xmlns:a14="http://schemas.microsoft.com/office/drawing/2010/main" val="0"/>
                </a:ext>
              </a:extLst>
            </a:blip>
            <a:srcRect l="14745" r="13461"/>
            <a:stretch>
              <a:fillRect/>
            </a:stretch>
          </p:blipFill>
          <p:spPr bwMode="auto">
            <a:xfrm>
              <a:off x="6312049" y="2376962"/>
              <a:ext cx="282575" cy="774700"/>
            </a:xfrm>
            <a:prstGeom prst="rect">
              <a:avLst/>
            </a:prstGeom>
            <a:noFill/>
            <a:ln>
              <a:noFill/>
            </a:ln>
            <a:effectLst/>
            <a:extLst>
              <a:ext uri="{909E8E84-426E-40DD-AFC4-6F175D3DCCD1}">
                <a14:hiddenFill xmlns:a14="http://schemas.microsoft.com/office/drawing/2010/main">
                  <a:blipFill dpi="0" rotWithShape="0">
                    <a:blip/>
                    <a:srcRect l="14745" r="13461"/>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4"/>
            <p:cNvPicPr>
              <a:picLocks noChangeAspect="1"/>
            </p:cNvPicPr>
            <p:nvPr/>
          </p:nvPicPr>
          <p:blipFill>
            <a:blip r:embed="rId8" cstate="print">
              <a:extLst>
                <a:ext uri="{28A0092B-C50C-407E-A947-70E740481C1C}">
                  <a14:useLocalDpi xmlns:a14="http://schemas.microsoft.com/office/drawing/2010/main" val="0"/>
                </a:ext>
              </a:extLst>
            </a:blip>
            <a:srcRect l="14745" r="13461"/>
            <a:stretch>
              <a:fillRect/>
            </a:stretch>
          </p:blipFill>
          <p:spPr bwMode="auto">
            <a:xfrm>
              <a:off x="5296049" y="3215162"/>
              <a:ext cx="282575" cy="774700"/>
            </a:xfrm>
            <a:prstGeom prst="rect">
              <a:avLst/>
            </a:prstGeom>
            <a:noFill/>
            <a:ln>
              <a:noFill/>
            </a:ln>
            <a:effectLst/>
            <a:extLst>
              <a:ext uri="{909E8E84-426E-40DD-AFC4-6F175D3DCCD1}">
                <a14:hiddenFill xmlns:a14="http://schemas.microsoft.com/office/drawing/2010/main">
                  <a:blipFill dpi="0" rotWithShape="0">
                    <a:blip/>
                    <a:srcRect l="14745" r="13461"/>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2124" y="32135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85024" y="32135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7924" y="32135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4824" y="40009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7724" y="40009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0624" y="40009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1924" y="40009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0224" y="47883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7324" y="4788375"/>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703521" y="2260507"/>
            <a:ext cx="1640384" cy="2813554"/>
            <a:chOff x="11746061" y="2319849"/>
            <a:chExt cx="2605235" cy="4367528"/>
          </a:xfrm>
        </p:grpSpPr>
        <p:sp>
          <p:nvSpPr>
            <p:cNvPr id="39" name="TextBox 32"/>
            <p:cNvSpPr txBox="1">
              <a:spLocks noChangeArrowheads="1"/>
            </p:cNvSpPr>
            <p:nvPr/>
          </p:nvSpPr>
          <p:spPr bwMode="auto">
            <a:xfrm>
              <a:off x="11746061" y="5522821"/>
              <a:ext cx="2605235" cy="11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100">
                  <a:solidFill>
                    <a:srgbClr val="000000"/>
                  </a:solidFill>
                  <a:latin typeface="Gill Sans" pitchFamily="34" charset="0"/>
                  <a:ea typeface="ヒラギノ角ゴ ProN W3" pitchFamily="-109" charset="-128"/>
                  <a:sym typeface="Gill Sans" pitchFamily="34" charset="0"/>
                </a:defRPr>
              </a:lvl1pPr>
              <a:lvl2pPr marL="742950" indent="-285750">
                <a:defRPr sz="3100">
                  <a:solidFill>
                    <a:srgbClr val="000000"/>
                  </a:solidFill>
                  <a:latin typeface="Gill Sans" pitchFamily="34" charset="0"/>
                  <a:ea typeface="ヒラギノ角ゴ ProN W3" pitchFamily="-109" charset="-128"/>
                  <a:sym typeface="Gill Sans" pitchFamily="34" charset="0"/>
                </a:defRPr>
              </a:lvl2pPr>
              <a:lvl3pPr marL="1143000" indent="-228600">
                <a:defRPr sz="3100">
                  <a:solidFill>
                    <a:srgbClr val="000000"/>
                  </a:solidFill>
                  <a:latin typeface="Gill Sans" pitchFamily="34" charset="0"/>
                  <a:ea typeface="ヒラギノ角ゴ ProN W3" pitchFamily="-109" charset="-128"/>
                  <a:sym typeface="Gill Sans" pitchFamily="34" charset="0"/>
                </a:defRPr>
              </a:lvl3pPr>
              <a:lvl4pPr marL="1600200" indent="-228600">
                <a:defRPr sz="3100">
                  <a:solidFill>
                    <a:srgbClr val="000000"/>
                  </a:solidFill>
                  <a:latin typeface="Gill Sans" pitchFamily="34" charset="0"/>
                  <a:ea typeface="ヒラギノ角ゴ ProN W3" pitchFamily="-109" charset="-128"/>
                  <a:sym typeface="Gill Sans" pitchFamily="34" charset="0"/>
                </a:defRPr>
              </a:lvl4pPr>
              <a:lvl5pPr marL="2057400" indent="-228600">
                <a:defRPr sz="3100">
                  <a:solidFill>
                    <a:srgbClr val="000000"/>
                  </a:solidFill>
                  <a:latin typeface="Gill Sans" pitchFamily="34" charset="0"/>
                  <a:ea typeface="ヒラギノ角ゴ ProN W3" pitchFamily="-109" charset="-128"/>
                  <a:sym typeface="Gill Sans" pitchFamily="34" charset="0"/>
                </a:defRPr>
              </a:lvl5pPr>
              <a:lvl6pPr marL="25146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6pPr>
              <a:lvl7pPr marL="29718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7pPr>
              <a:lvl8pPr marL="34290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8pPr>
              <a:lvl9pPr marL="3886200" indent="-228600" eaLnBrk="0" fontAlgn="base" hangingPunct="0">
                <a:spcBef>
                  <a:spcPct val="0"/>
                </a:spcBef>
                <a:spcAft>
                  <a:spcPct val="0"/>
                </a:spcAft>
                <a:defRPr sz="3100">
                  <a:solidFill>
                    <a:srgbClr val="000000"/>
                  </a:solidFill>
                  <a:latin typeface="Gill Sans" pitchFamily="34" charset="0"/>
                  <a:ea typeface="ヒラギノ角ゴ ProN W3" pitchFamily="-109" charset="-128"/>
                  <a:sym typeface="Gill Sans" pitchFamily="34" charset="0"/>
                </a:defRPr>
              </a:lvl9pPr>
            </a:lstStyle>
            <a:p>
              <a:pPr defTabSz="328605" eaLnBrk="0" fontAlgn="base" hangingPunct="0">
                <a:spcBef>
                  <a:spcPct val="0"/>
                </a:spcBef>
                <a:spcAft>
                  <a:spcPct val="0"/>
                </a:spcAft>
              </a:pPr>
              <a:r>
                <a:rPr lang="en-US" altLang="en-US" sz="1125" b="1" dirty="0">
                  <a:solidFill>
                    <a:srgbClr val="000000">
                      <a:lumMod val="75000"/>
                      <a:lumOff val="25000"/>
                    </a:srgbClr>
                  </a:solidFill>
                  <a:latin typeface="Calibri" panose="020F0502020204030204" pitchFamily="34" charset="0"/>
                </a:rPr>
                <a:t>More than 10 in 14 users</a:t>
              </a:r>
              <a:r>
                <a:rPr lang="en-US" altLang="en-US" sz="1350" b="1" dirty="0">
                  <a:solidFill>
                    <a:srgbClr val="000000">
                      <a:lumMod val="75000"/>
                      <a:lumOff val="25000"/>
                    </a:srgbClr>
                  </a:solidFill>
                  <a:latin typeface="Calibri" panose="020F0502020204030204" pitchFamily="34" charset="0"/>
                </a:rPr>
                <a:t>      </a:t>
              </a:r>
            </a:p>
            <a:p>
              <a:pPr defTabSz="328605" eaLnBrk="0" fontAlgn="base" hangingPunct="0">
                <a:spcBef>
                  <a:spcPct val="0"/>
                </a:spcBef>
                <a:spcAft>
                  <a:spcPct val="0"/>
                </a:spcAft>
              </a:pPr>
              <a:r>
                <a:rPr lang="en-US" altLang="en-US" sz="900" dirty="0">
                  <a:solidFill>
                    <a:srgbClr val="000000">
                      <a:lumMod val="75000"/>
                      <a:lumOff val="25000"/>
                    </a:srgbClr>
                  </a:solidFill>
                  <a:latin typeface="Calibri" panose="020F0502020204030204" pitchFamily="34" charset="0"/>
                </a:rPr>
                <a:t>view the TEXpress Lanes favorably</a:t>
              </a:r>
              <a:endParaRPr lang="en-US" altLang="en-US" sz="619" dirty="0">
                <a:solidFill>
                  <a:srgbClr val="000000">
                    <a:lumMod val="75000"/>
                    <a:lumOff val="25000"/>
                  </a:srgbClr>
                </a:solidFill>
                <a:latin typeface="Calibri" panose="020F0502020204030204" pitchFamily="34" charset="0"/>
              </a:endParaRPr>
            </a:p>
          </p:txBody>
        </p:sp>
        <p:pic>
          <p:nvPicPr>
            <p:cNvPr id="85"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12977" y="39073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86065" y="3920049"/>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28965" y="3920049"/>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68565" y="4707449"/>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6" descr="https://encrypted-tbn0.gstatic.com/images?q=tbn:ANd9GcR8N91A6NeoXajjFsXH6LcPmfFSMvVyDiDXtm7En4k9g59B_svW6bN8kt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25665" y="4707449"/>
              <a:ext cx="26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31977" y="23198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87577" y="23198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30477" y="23198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73377" y="23198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Heart 94"/>
            <p:cNvSpPr/>
            <p:nvPr/>
          </p:nvSpPr>
          <p:spPr bwMode="auto">
            <a:xfrm>
              <a:off x="12212965" y="25325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96" name="Heart 95"/>
            <p:cNvSpPr/>
            <p:nvPr/>
          </p:nvSpPr>
          <p:spPr bwMode="auto">
            <a:xfrm>
              <a:off x="12568565" y="25325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97" name="Heart 96"/>
            <p:cNvSpPr/>
            <p:nvPr/>
          </p:nvSpPr>
          <p:spPr bwMode="auto">
            <a:xfrm>
              <a:off x="12924165" y="25325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98" name="Heart 97"/>
            <p:cNvSpPr/>
            <p:nvPr/>
          </p:nvSpPr>
          <p:spPr bwMode="auto">
            <a:xfrm>
              <a:off x="13267065" y="25325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pic>
          <p:nvPicPr>
            <p:cNvPr id="99"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44677" y="30691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00277" y="30691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43177" y="30691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86077" y="30691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Heart 102"/>
            <p:cNvSpPr/>
            <p:nvPr/>
          </p:nvSpPr>
          <p:spPr bwMode="auto">
            <a:xfrm>
              <a:off x="12225665" y="32818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104" name="Heart 103"/>
            <p:cNvSpPr/>
            <p:nvPr/>
          </p:nvSpPr>
          <p:spPr bwMode="auto">
            <a:xfrm>
              <a:off x="12581265" y="32818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105" name="Heart 104"/>
            <p:cNvSpPr/>
            <p:nvPr/>
          </p:nvSpPr>
          <p:spPr bwMode="auto">
            <a:xfrm>
              <a:off x="12936865" y="32818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106" name="Heart 105"/>
            <p:cNvSpPr/>
            <p:nvPr/>
          </p:nvSpPr>
          <p:spPr bwMode="auto">
            <a:xfrm>
              <a:off x="13279765" y="32818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pic>
          <p:nvPicPr>
            <p:cNvPr id="107"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57377" y="3907349"/>
              <a:ext cx="723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Heart 107"/>
            <p:cNvSpPr/>
            <p:nvPr/>
          </p:nvSpPr>
          <p:spPr bwMode="auto">
            <a:xfrm>
              <a:off x="12238365" y="41200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sp>
          <p:nvSpPr>
            <p:cNvPr id="109" name="Heart 108"/>
            <p:cNvSpPr/>
            <p:nvPr/>
          </p:nvSpPr>
          <p:spPr bwMode="auto">
            <a:xfrm>
              <a:off x="12593965" y="4120074"/>
              <a:ext cx="153987" cy="161925"/>
            </a:xfrm>
            <a:prstGeom prst="heart">
              <a:avLst/>
            </a:prstGeom>
            <a:solidFill>
              <a:srgbClr val="FF0000"/>
            </a:solidFill>
            <a:ln w="25400" cap="flat" cmpd="sng" algn="ctr">
              <a:noFill/>
              <a:prstDash val="solid"/>
              <a:round/>
              <a:headEnd type="none" w="med" len="med"/>
              <a:tailEnd type="none" w="med" len="med"/>
            </a:ln>
            <a:effectLst/>
          </p:spPr>
          <p:txBody>
            <a:bodyPr/>
            <a:lstStyle/>
            <a:p>
              <a:pPr algn="ctr" defTabSz="328605" fontAlgn="base">
                <a:spcBef>
                  <a:spcPct val="0"/>
                </a:spcBef>
                <a:spcAft>
                  <a:spcPct val="0"/>
                </a:spcAft>
                <a:defRPr/>
              </a:pPr>
              <a:endParaRPr lang="en-US" sz="2363">
                <a:solidFill>
                  <a:srgbClr val="000000"/>
                </a:solidFill>
                <a:latin typeface="Gill Sans" pitchFamily="1" charset="0"/>
                <a:ea typeface="ヒラギノ角ゴ ProN W3" pitchFamily="1" charset="-128"/>
                <a:sym typeface="Gill Sans" pitchFamily="1" charset="0"/>
              </a:endParaRPr>
            </a:p>
          </p:txBody>
        </p:sp>
      </p:grpSp>
      <p:sp>
        <p:nvSpPr>
          <p:cNvPr id="56" name="Rectangle 55"/>
          <p:cNvSpPr/>
          <p:nvPr/>
        </p:nvSpPr>
        <p:spPr>
          <a:xfrm>
            <a:off x="291187" y="6279418"/>
            <a:ext cx="8433741" cy="253916"/>
          </a:xfrm>
          <a:prstGeom prst="rect">
            <a:avLst/>
          </a:prstGeom>
        </p:spPr>
        <p:txBody>
          <a:bodyPr wrap="square">
            <a:spAutoFit/>
          </a:bodyPr>
          <a:lstStyle/>
          <a:p>
            <a:pPr lvl="0" defTabSz="584200" eaLnBrk="0" fontAlgn="base" hangingPunct="0">
              <a:spcBef>
                <a:spcPct val="0"/>
              </a:spcBef>
              <a:spcAft>
                <a:spcPct val="0"/>
              </a:spcAft>
            </a:pPr>
            <a:r>
              <a:rPr lang="en-US" sz="1050" b="1" dirty="0" smtClean="0">
                <a:solidFill>
                  <a:srgbClr val="0070C0"/>
                </a:solidFill>
                <a:latin typeface="Calibri" panose="020F0502020204030204" pitchFamily="34" charset="0"/>
                <a:sym typeface="Helvetica Light"/>
              </a:rPr>
              <a:t>Source:  NTE </a:t>
            </a:r>
            <a:r>
              <a:rPr lang="en-US" sz="1050" b="1" dirty="0">
                <a:solidFill>
                  <a:srgbClr val="0070C0"/>
                </a:solidFill>
                <a:latin typeface="Calibri" panose="020F0502020204030204" pitchFamily="34" charset="0"/>
                <a:sym typeface="Helvetica Light"/>
              </a:rPr>
              <a:t>&amp; LBJ Managed </a:t>
            </a:r>
            <a:r>
              <a:rPr lang="en-US" sz="1050" b="1" dirty="0" smtClean="0">
                <a:solidFill>
                  <a:srgbClr val="0070C0"/>
                </a:solidFill>
                <a:latin typeface="Calibri" panose="020F0502020204030204" pitchFamily="34" charset="0"/>
                <a:sym typeface="Helvetica Light"/>
              </a:rPr>
              <a:t>“</a:t>
            </a:r>
            <a:r>
              <a:rPr lang="en-US" sz="1050" b="1" dirty="0">
                <a:solidFill>
                  <a:srgbClr val="0070C0"/>
                </a:solidFill>
                <a:latin typeface="Calibri" panose="020F0502020204030204" pitchFamily="34" charset="0"/>
                <a:sym typeface="Helvetica Light"/>
              </a:rPr>
              <a:t>TEXpress” Lanes: </a:t>
            </a:r>
            <a:r>
              <a:rPr lang="en-US" sz="1050" b="1" dirty="0" smtClean="0">
                <a:solidFill>
                  <a:srgbClr val="0070C0"/>
                </a:solidFill>
                <a:latin typeface="Calibri" panose="020F0502020204030204" pitchFamily="34" charset="0"/>
                <a:sym typeface="Helvetica Light"/>
              </a:rPr>
              <a:t>Key </a:t>
            </a:r>
            <a:r>
              <a:rPr lang="en-US" sz="1050" b="1" dirty="0">
                <a:solidFill>
                  <a:srgbClr val="0070C0"/>
                </a:solidFill>
                <a:latin typeface="Calibri" panose="020F0502020204030204" pitchFamily="34" charset="0"/>
                <a:sym typeface="Helvetica Light"/>
              </a:rPr>
              <a:t>Facts After Initial </a:t>
            </a:r>
            <a:r>
              <a:rPr lang="en-US" sz="1050" b="1" dirty="0" smtClean="0">
                <a:solidFill>
                  <a:srgbClr val="0070C0"/>
                </a:solidFill>
                <a:latin typeface="Calibri" panose="020F0502020204030204" pitchFamily="34" charset="0"/>
                <a:sym typeface="Helvetica Light"/>
              </a:rPr>
              <a:t>Operations, Alberto Gonzalez, June 10, 2016    </a:t>
            </a:r>
            <a:endParaRPr lang="en-US" sz="1050" dirty="0">
              <a:solidFill>
                <a:srgbClr val="0070C0"/>
              </a:solidFill>
              <a:latin typeface="Calibri" panose="020F0502020204030204" pitchFamily="34" charset="0"/>
              <a:sym typeface="Helvetica Light"/>
            </a:endParaRPr>
          </a:p>
        </p:txBody>
      </p:sp>
      <p:sp>
        <p:nvSpPr>
          <p:cNvPr id="57" name="TextBox 56"/>
          <p:cNvSpPr txBox="1"/>
          <p:nvPr/>
        </p:nvSpPr>
        <p:spPr>
          <a:xfrm>
            <a:off x="8507393" y="6206028"/>
            <a:ext cx="373147" cy="25006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000" dirty="0" smtClean="0">
                <a:solidFill>
                  <a:srgbClr val="000000"/>
                </a:solidFill>
                <a:sym typeface="Helvetica Light"/>
              </a:rPr>
              <a:t>6</a:t>
            </a:r>
            <a:endParaRPr kumimoji="0" lang="en-US" sz="1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50078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275" y="500930"/>
            <a:ext cx="6858000" cy="2123658"/>
          </a:xfrm>
        </p:spPr>
        <p:txBody>
          <a:bodyPr anchor="ctr">
            <a:spAutoFit/>
          </a:bodyPr>
          <a:lstStyle/>
          <a:p>
            <a:pPr>
              <a:lnSpc>
                <a:spcPct val="100000"/>
              </a:lnSpc>
              <a:spcBef>
                <a:spcPts val="0"/>
              </a:spcBef>
            </a:pPr>
            <a:r>
              <a:rPr lang="en-US" sz="4400" b="1" dirty="0" smtClean="0">
                <a:solidFill>
                  <a:schemeClr val="accent5">
                    <a:lumMod val="50000"/>
                  </a:schemeClr>
                </a:solidFill>
                <a:latin typeface="Calibri" panose="020F0502020204030204" pitchFamily="34" charset="0"/>
                <a:cs typeface="Arial" panose="020B0604020202020204" pitchFamily="34" charset="0"/>
              </a:rPr>
              <a:t>Automated Vehicles:</a:t>
            </a:r>
            <a:br>
              <a:rPr lang="en-US" sz="4400" b="1" dirty="0" smtClean="0">
                <a:solidFill>
                  <a:schemeClr val="accent5">
                    <a:lumMod val="50000"/>
                  </a:schemeClr>
                </a:solidFill>
                <a:latin typeface="Calibri" panose="020F0502020204030204" pitchFamily="34" charset="0"/>
                <a:cs typeface="Arial" panose="020B0604020202020204" pitchFamily="34" charset="0"/>
              </a:rPr>
            </a:br>
            <a:r>
              <a:rPr lang="en-US" sz="4400" b="1" dirty="0" smtClean="0">
                <a:solidFill>
                  <a:schemeClr val="accent5">
                    <a:lumMod val="50000"/>
                  </a:schemeClr>
                </a:solidFill>
                <a:latin typeface="Calibri" panose="020F0502020204030204" pitchFamily="34" charset="0"/>
                <a:cs typeface="Arial" panose="020B0604020202020204" pitchFamily="34" charset="0"/>
              </a:rPr>
              <a:t>Overview of Technologies</a:t>
            </a:r>
            <a:br>
              <a:rPr lang="en-US" sz="4400" b="1" dirty="0" smtClean="0">
                <a:solidFill>
                  <a:schemeClr val="accent5">
                    <a:lumMod val="50000"/>
                  </a:schemeClr>
                </a:solidFill>
                <a:latin typeface="Calibri" panose="020F0502020204030204" pitchFamily="34" charset="0"/>
                <a:cs typeface="Arial" panose="020B0604020202020204" pitchFamily="34" charset="0"/>
              </a:rPr>
            </a:br>
            <a:r>
              <a:rPr lang="en-US" sz="4400" b="1" dirty="0" smtClean="0">
                <a:solidFill>
                  <a:schemeClr val="accent5">
                    <a:lumMod val="50000"/>
                  </a:schemeClr>
                </a:solidFill>
                <a:latin typeface="Calibri" panose="020F0502020204030204" pitchFamily="34" charset="0"/>
                <a:cs typeface="Arial" panose="020B0604020202020204" pitchFamily="34" charset="0"/>
              </a:rPr>
              <a:t>and Implications</a:t>
            </a:r>
            <a:endParaRPr lang="en-US" sz="4400" b="1" dirty="0">
              <a:solidFill>
                <a:schemeClr val="accent5">
                  <a:lumMod val="50000"/>
                </a:schemeClr>
              </a:solidFill>
              <a:latin typeface="Calibri" panose="020F0502020204030204" pitchFamily="34" charset="0"/>
              <a:cs typeface="Arial" panose="020B0604020202020204" pitchFamily="34" charset="0"/>
            </a:endParaRPr>
          </a:p>
        </p:txBody>
      </p:sp>
      <p:sp>
        <p:nvSpPr>
          <p:cNvPr id="5" name="Subtitle 2"/>
          <p:cNvSpPr txBox="1">
            <a:spLocks/>
          </p:cNvSpPr>
          <p:nvPr/>
        </p:nvSpPr>
        <p:spPr>
          <a:xfrm>
            <a:off x="0" y="3223005"/>
            <a:ext cx="9144000" cy="1028584"/>
          </a:xfrm>
          <a:prstGeom prst="rect">
            <a:avLst/>
          </a:prstGeom>
        </p:spPr>
        <p:txBody>
          <a:bodyPr vert="horz">
            <a:no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a:buClr>
                <a:srgbClr val="9BBB59"/>
              </a:buClr>
              <a:defRPr/>
            </a:pPr>
            <a:r>
              <a:rPr lang="en-US" sz="3000" b="1" dirty="0" smtClean="0">
                <a:solidFill>
                  <a:srgbClr val="5B9BD5">
                    <a:lumMod val="75000"/>
                  </a:srgbClr>
                </a:solidFill>
                <a:cs typeface="Arial" panose="020B0604020202020204" pitchFamily="34" charset="0"/>
              </a:rPr>
              <a:t>Association of Metropolitan Planning Organizations</a:t>
            </a:r>
            <a:endParaRPr lang="en-US" sz="3000" b="1" dirty="0">
              <a:solidFill>
                <a:srgbClr val="5B9BD5">
                  <a:lumMod val="75000"/>
                </a:srgbClr>
              </a:solidFill>
              <a:cs typeface="Arial" panose="020B0604020202020204" pitchFamily="34" charset="0"/>
            </a:endParaRPr>
          </a:p>
          <a:p>
            <a:pPr algn="ctr">
              <a:buClr>
                <a:srgbClr val="9BBB59"/>
              </a:buClr>
              <a:defRPr/>
            </a:pPr>
            <a:r>
              <a:rPr lang="en-US" sz="3000" b="1" dirty="0" smtClean="0">
                <a:solidFill>
                  <a:srgbClr val="5B9BD5">
                    <a:lumMod val="75000"/>
                  </a:srgbClr>
                </a:solidFill>
                <a:cs typeface="Arial" panose="020B0604020202020204" pitchFamily="34" charset="0"/>
              </a:rPr>
              <a:t>October 27, </a:t>
            </a:r>
            <a:r>
              <a:rPr lang="en-US" sz="3000" b="1" dirty="0">
                <a:solidFill>
                  <a:srgbClr val="5B9BD5">
                    <a:lumMod val="75000"/>
                  </a:srgbClr>
                </a:solidFill>
                <a:cs typeface="Arial" panose="020B0604020202020204" pitchFamily="34" charset="0"/>
              </a:rPr>
              <a:t>2016</a:t>
            </a:r>
          </a:p>
          <a:p>
            <a:pPr algn="ctr">
              <a:buClr>
                <a:srgbClr val="9BBB59"/>
              </a:buClr>
              <a:defRPr/>
            </a:pPr>
            <a:endParaRPr lang="en-US" sz="3000" dirty="0">
              <a:solidFill>
                <a:srgbClr val="5B9BD5">
                  <a:lumMod val="75000"/>
                </a:srgbClr>
              </a:solidFill>
              <a:cs typeface="Arial" panose="020B0604020202020204" pitchFamily="34" charset="0"/>
            </a:endParaRPr>
          </a:p>
        </p:txBody>
      </p:sp>
      <p:sp>
        <p:nvSpPr>
          <p:cNvPr id="6" name="Text Box 6"/>
          <p:cNvSpPr txBox="1">
            <a:spLocks noChangeArrowheads="1"/>
          </p:cNvSpPr>
          <p:nvPr/>
        </p:nvSpPr>
        <p:spPr bwMode="auto">
          <a:xfrm>
            <a:off x="1637586" y="5465163"/>
            <a:ext cx="7420689" cy="1292662"/>
          </a:xfrm>
          <a:prstGeom prst="rect">
            <a:avLst/>
          </a:prstGeom>
          <a:noFill/>
          <a:ln w="9525">
            <a:noFill/>
            <a:miter lim="800000"/>
            <a:headEnd/>
            <a:tailEnd/>
          </a:ln>
        </p:spPr>
        <p:txBody>
          <a:bodyPr wrap="square">
            <a:spAutoFit/>
          </a:bodyPr>
          <a:lstStyle/>
          <a:p>
            <a:pPr eaLnBrk="0" hangingPunct="0">
              <a:defRPr/>
            </a:pPr>
            <a:r>
              <a:rPr lang="en-US" sz="2600" b="1" kern="0" dirty="0" smtClean="0">
                <a:solidFill>
                  <a:srgbClr val="5B9BD5">
                    <a:lumMod val="50000"/>
                  </a:srgbClr>
                </a:solidFill>
                <a:cs typeface="Arial" panose="020B0604020202020204" pitchFamily="34" charset="0"/>
              </a:rPr>
              <a:t>Natalie Bettger</a:t>
            </a:r>
            <a:endParaRPr lang="en-US" sz="2600" b="1" kern="0" dirty="0">
              <a:solidFill>
                <a:srgbClr val="5B9BD5">
                  <a:lumMod val="50000"/>
                </a:srgbClr>
              </a:solidFill>
              <a:cs typeface="Arial" panose="020B0604020202020204" pitchFamily="34" charset="0"/>
            </a:endParaRPr>
          </a:p>
          <a:p>
            <a:pPr eaLnBrk="0" hangingPunct="0">
              <a:defRPr/>
            </a:pPr>
            <a:r>
              <a:rPr lang="en-US" sz="2600" b="1" kern="0" dirty="0">
                <a:solidFill>
                  <a:srgbClr val="5B9BD5">
                    <a:lumMod val="50000"/>
                  </a:srgbClr>
                </a:solidFill>
                <a:cs typeface="Arial" panose="020B0604020202020204" pitchFamily="34" charset="0"/>
              </a:rPr>
              <a:t>North Central Texas Council of Governments </a:t>
            </a:r>
          </a:p>
          <a:p>
            <a:pPr eaLnBrk="0" hangingPunct="0">
              <a:defRPr/>
            </a:pPr>
            <a:endParaRPr lang="en-US" sz="2600" b="1" kern="0" dirty="0">
              <a:solidFill>
                <a:srgbClr val="5B9BD5">
                  <a:lumMod val="50000"/>
                </a:srgbClr>
              </a:solidFill>
              <a:cs typeface="Arial" panose="020B0604020202020204" pitchFamily="34"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2866" y="5365668"/>
            <a:ext cx="1269504" cy="1113711"/>
          </a:xfrm>
          <a:prstGeom prst="rect">
            <a:avLst/>
          </a:prstGeom>
          <a:noFill/>
          <a:ln w="9525">
            <a:noFill/>
            <a:miter lim="800000"/>
            <a:headEnd/>
            <a:tailEnd/>
          </a:ln>
        </p:spPr>
      </p:pic>
    </p:spTree>
    <p:extLst>
      <p:ext uri="{BB962C8B-B14F-4D97-AF65-F5344CB8AC3E}">
        <p14:creationId xmlns:p14="http://schemas.microsoft.com/office/powerpoint/2010/main" val="3420293780"/>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Autonomous Vehicles: Long Term</a:t>
            </a:r>
            <a:endParaRPr lang="en-US"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168" y="1261872"/>
            <a:ext cx="8357664" cy="4933717"/>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05A9A3D3-FE1D-44F5-80CF-8B8BCEB57021}" type="slidenum">
              <a:rPr lang="en-US" sz="1100" smtClean="0">
                <a:solidFill>
                  <a:schemeClr val="tx1"/>
                </a:solidFill>
              </a:rPr>
              <a:pPr/>
              <a:t>8</a:t>
            </a:fld>
            <a:endParaRPr lang="en-US" sz="1100" dirty="0">
              <a:solidFill>
                <a:schemeClr val="tx1"/>
              </a:solidFill>
            </a:endParaRPr>
          </a:p>
        </p:txBody>
      </p:sp>
    </p:spTree>
    <p:extLst>
      <p:ext uri="{BB962C8B-B14F-4D97-AF65-F5344CB8AC3E}">
        <p14:creationId xmlns:p14="http://schemas.microsoft.com/office/powerpoint/2010/main" val="1173241641"/>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Connected Vehicles</a:t>
            </a:r>
            <a:endParaRPr lang="en-US" dirty="0">
              <a:latin typeface="+mn-l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2130" y="1781737"/>
            <a:ext cx="4083393" cy="327692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a:xfrm>
            <a:off x="6675554" y="6340802"/>
            <a:ext cx="2057400" cy="365125"/>
          </a:xfrm>
        </p:spPr>
        <p:txBody>
          <a:bodyPr/>
          <a:lstStyle/>
          <a:p>
            <a:fld id="{05A9A3D3-FE1D-44F5-80CF-8B8BCEB57021}" type="slidenum">
              <a:rPr lang="en-US" sz="1100" smtClean="0">
                <a:solidFill>
                  <a:prstClr val="black"/>
                </a:solidFill>
              </a:rPr>
              <a:pPr/>
              <a:t>9</a:t>
            </a:fld>
            <a:endParaRPr lang="en-US" sz="1100" dirty="0">
              <a:solidFill>
                <a:prstClr val="black"/>
              </a:solidFill>
            </a:endParaRPr>
          </a:p>
        </p:txBody>
      </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05" y="1569614"/>
            <a:ext cx="4104266" cy="2299938"/>
          </a:xfrm>
          <a:prstGeom prst="rect">
            <a:avLst/>
          </a:prstGeom>
          <a:ln>
            <a:noFill/>
          </a:ln>
          <a:effectLst>
            <a:outerShdw blurRad="292100" dist="139700" dir="2700000" algn="tl" rotWithShape="0">
              <a:srgbClr val="333333">
                <a:alpha val="65000"/>
              </a:srgbClr>
            </a:outerShdw>
          </a:effectLst>
        </p:spPr>
      </p:pic>
      <p:pic>
        <p:nvPicPr>
          <p:cNvPr id="8" name="Content Placeholder 7" descr="connectedcar-logo.png"/>
          <p:cNvPicPr>
            <a:picLocks noChangeAspect="1"/>
          </p:cNvPicPr>
          <p:nvPr/>
        </p:nvPicPr>
        <p:blipFill rotWithShape="1">
          <a:blip r:embed="rId5">
            <a:extLst>
              <a:ext uri="{28A0092B-C50C-407E-A947-70E740481C1C}">
                <a14:useLocalDpi xmlns:a14="http://schemas.microsoft.com/office/drawing/2010/main" val="0"/>
              </a:ext>
            </a:extLst>
          </a:blip>
          <a:stretch/>
        </p:blipFill>
        <p:spPr>
          <a:xfrm>
            <a:off x="1852933" y="3593954"/>
            <a:ext cx="4394117" cy="2929411"/>
          </a:xfrm>
          <a:prstGeom prst="rect">
            <a:avLst/>
          </a:prstGeom>
        </p:spPr>
      </p:pic>
    </p:spTree>
    <p:extLst>
      <p:ext uri="{BB962C8B-B14F-4D97-AF65-F5344CB8AC3E}">
        <p14:creationId xmlns:p14="http://schemas.microsoft.com/office/powerpoint/2010/main" val="3233940039"/>
      </p:ext>
    </p:extLst>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Pr>
      <a:bodyPr rot="0" spcFirstLastPara="1" vertOverflow="overflow" horzOverflow="overflow" vert="horz" wrap="square" lIns="47625" tIns="47625" rIns="47625" bIns="4762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47625" tIns="47625" rIns="47625" bIns="4762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 Diagonal">
  <a:themeElements>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5567</TotalTime>
  <Words>1295</Words>
  <Application>Microsoft Office PowerPoint</Application>
  <PresentationFormat>On-screen Show (4:3)</PresentationFormat>
  <Paragraphs>252</Paragraphs>
  <Slides>34</Slides>
  <Notes>20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34</vt:i4>
      </vt:variant>
    </vt:vector>
  </HeadingPairs>
  <TitlesOfParts>
    <vt:vector size="54" baseType="lpstr">
      <vt:lpstr>Arial</vt:lpstr>
      <vt:lpstr>Arial Narrow</vt:lpstr>
      <vt:lpstr>Calibri</vt:lpstr>
      <vt:lpstr>Calibri Light</vt:lpstr>
      <vt:lpstr>Corbel</vt:lpstr>
      <vt:lpstr>Ferrovial</vt:lpstr>
      <vt:lpstr>Franklin Gothic Book</vt:lpstr>
      <vt:lpstr>Georgia</vt:lpstr>
      <vt:lpstr>Gill Sans</vt:lpstr>
      <vt:lpstr>Helvetica Light</vt:lpstr>
      <vt:lpstr>Tahoma</vt:lpstr>
      <vt:lpstr>Times New Roman</vt:lpstr>
      <vt:lpstr>Wingdings</vt:lpstr>
      <vt:lpstr>ヒラギノ角ゴ ProN W3</vt:lpstr>
      <vt:lpstr>White</vt:lpstr>
      <vt:lpstr>1_Office Theme</vt:lpstr>
      <vt:lpstr>Blue Diagonal</vt:lpstr>
      <vt:lpstr>Blueprint</vt:lpstr>
      <vt:lpstr>Basis</vt:lpstr>
      <vt:lpstr>Crop</vt:lpstr>
      <vt:lpstr>OVERVIEW</vt:lpstr>
      <vt:lpstr>PowerPoint Presentation</vt:lpstr>
      <vt:lpstr>PowerPoint Presentation</vt:lpstr>
      <vt:lpstr>PowerPoint Presentation</vt:lpstr>
      <vt:lpstr>PowerPoint Presentation</vt:lpstr>
      <vt:lpstr>PowerPoint Presentation</vt:lpstr>
      <vt:lpstr>Automated Vehicles: Overview of Technologies and Implications</vt:lpstr>
      <vt:lpstr>Autonomous Vehicles: Long Term</vt:lpstr>
      <vt:lpstr>Connected Vehicles</vt:lpstr>
      <vt:lpstr>Challenges to AV Adoption</vt:lpstr>
      <vt:lpstr>Preparing Region For AVs</vt:lpstr>
      <vt:lpstr>PowerPoint Presentation</vt:lpstr>
      <vt:lpstr>PROJECT INFORMATION</vt:lpstr>
      <vt:lpstr>DAILY OPERATIONS</vt:lpstr>
      <vt:lpstr>OBSERVATIONS</vt:lpstr>
      <vt:lpstr>NEXT STEPS</vt:lpstr>
      <vt:lpstr>Use of Big Data in Planning </vt:lpstr>
      <vt:lpstr>Transportation Planning Data</vt:lpstr>
      <vt:lpstr> Travel Times Every 5 Minutes</vt:lpstr>
      <vt:lpstr>Congestion Heat Map</vt:lpstr>
      <vt:lpstr>Cellphone Data  </vt:lpstr>
      <vt:lpstr>GPS Trips</vt:lpstr>
      <vt:lpstr>PowerPoint Presentation</vt:lpstr>
      <vt:lpstr>What is Travel Demand Management (TDM)?</vt:lpstr>
      <vt:lpstr>TryParkingIt.com Overview</vt:lpstr>
      <vt:lpstr> Rideshare Matching and Commute Options </vt:lpstr>
      <vt:lpstr>Commute Calendar:  Trip Logging and Savings Report</vt:lpstr>
      <vt:lpstr>Innovative Funding</vt:lpstr>
      <vt:lpstr>Innovative Funding Solutions</vt:lpstr>
      <vt:lpstr>What are TDCs?</vt:lpstr>
      <vt:lpstr>Status of Categories for TDCs</vt:lpstr>
      <vt:lpstr>MPO Revolver: Background</vt:lpstr>
      <vt:lpstr>MPO Revolver: Process</vt:lpstr>
      <vt:lpstr>SH 360 CDA Partnership South of IH 20 to US 287</vt:lpstr>
    </vt:vector>
  </TitlesOfParts>
  <Company>NCTCOG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Lamers</dc:creator>
  <cp:lastModifiedBy>Kim Diederich</cp:lastModifiedBy>
  <cp:revision>42</cp:revision>
  <cp:lastPrinted>2016-10-26T18:13:20Z</cp:lastPrinted>
  <dcterms:created xsi:type="dcterms:W3CDTF">2016-06-09T19:47:55Z</dcterms:created>
  <dcterms:modified xsi:type="dcterms:W3CDTF">2016-10-26T20:26:27Z</dcterms:modified>
</cp:coreProperties>
</file>