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77" r:id="rId2"/>
  </p:sldMasterIdLst>
  <p:notesMasterIdLst>
    <p:notesMasterId r:id="rId14"/>
  </p:notesMasterIdLst>
  <p:handoutMasterIdLst>
    <p:handoutMasterId r:id="rId15"/>
  </p:handoutMasterIdLst>
  <p:sldIdLst>
    <p:sldId id="256" r:id="rId3"/>
    <p:sldId id="257" r:id="rId4"/>
    <p:sldId id="269" r:id="rId5"/>
    <p:sldId id="259" r:id="rId6"/>
    <p:sldId id="258" r:id="rId7"/>
    <p:sldId id="260" r:id="rId8"/>
    <p:sldId id="263" r:id="rId9"/>
    <p:sldId id="270" r:id="rId10"/>
    <p:sldId id="264" r:id="rId11"/>
    <p:sldId id="262" r:id="rId12"/>
    <p:sldId id="265" r:id="rId13"/>
  </p:sldIdLst>
  <p:sldSz cx="9144000" cy="5143500" type="screen16x9"/>
  <p:notesSz cx="6950075" cy="9236075"/>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9FF1B"/>
    <a:srgbClr val="00FF00"/>
    <a:srgbClr val="FFFFFF"/>
    <a:srgbClr val="FF9933"/>
    <a:srgbClr val="FF6600"/>
    <a:srgbClr val="00FFFF"/>
    <a:srgbClr val="F8F737"/>
    <a:srgbClr val="F5F435"/>
    <a:srgbClr val="F9F8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316" autoAdjust="0"/>
  </p:normalViewPr>
  <p:slideViewPr>
    <p:cSldViewPr>
      <p:cViewPr varScale="1">
        <p:scale>
          <a:sx n="53" d="100"/>
          <a:sy n="53" d="100"/>
        </p:scale>
        <p:origin x="1812" y="60"/>
      </p:cViewPr>
      <p:guideLst>
        <p:guide orient="horz" pos="162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72" tIns="46237" rIns="92472" bIns="46237"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472" tIns="46237" rIns="92472" bIns="46237" rtlCol="0"/>
          <a:lstStyle>
            <a:lvl1pPr algn="r">
              <a:defRPr sz="1200">
                <a:cs typeface="+mn-cs"/>
              </a:defRPr>
            </a:lvl1pPr>
          </a:lstStyle>
          <a:p>
            <a:pPr>
              <a:defRPr/>
            </a:pPr>
            <a:fld id="{58C80B62-E1E2-0B4E-85AE-7C64B2F7106D}" type="datetimeFigureOut">
              <a:rPr lang="en-US"/>
              <a:pPr>
                <a:defRPr/>
              </a:pPr>
              <a:t>10/25/2016</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2472" tIns="46237" rIns="92472" bIns="46237"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72" tIns="46237" rIns="92472" bIns="46237" rtlCol="0" anchor="b"/>
          <a:lstStyle>
            <a:lvl1pPr algn="r">
              <a:defRPr sz="1200">
                <a:cs typeface="+mn-cs"/>
              </a:defRPr>
            </a:lvl1pPr>
          </a:lstStyle>
          <a:p>
            <a:pPr>
              <a:defRPr/>
            </a:pPr>
            <a:fld id="{B1E83D5B-179C-2847-9E6D-1E2DBC298750}" type="slidenum">
              <a:rPr lang="en-US"/>
              <a:pPr>
                <a:defRPr/>
              </a:pPr>
              <a:t>‹#›</a:t>
            </a:fld>
            <a:endParaRPr lang="en-US"/>
          </a:p>
        </p:txBody>
      </p:sp>
    </p:spTree>
    <p:extLst>
      <p:ext uri="{BB962C8B-B14F-4D97-AF65-F5344CB8AC3E}">
        <p14:creationId xmlns:p14="http://schemas.microsoft.com/office/powerpoint/2010/main" val="17007113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72" tIns="46237" rIns="92472" bIns="46237"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72" tIns="46237" rIns="92472" bIns="46237" rtlCol="0"/>
          <a:lstStyle>
            <a:lvl1pPr algn="r">
              <a:defRPr sz="1200">
                <a:cs typeface="+mn-cs"/>
              </a:defRPr>
            </a:lvl1pPr>
          </a:lstStyle>
          <a:p>
            <a:pPr>
              <a:defRPr/>
            </a:pPr>
            <a:fld id="{E8D769C9-6CD4-B949-B4A4-C5E692A7D4CA}" type="datetimeFigureOut">
              <a:rPr lang="en-US"/>
              <a:pPr>
                <a:defRPr/>
              </a:pPr>
              <a:t>10/25/2016</a:t>
            </a:fld>
            <a:endParaRPr lang="en-US"/>
          </a:p>
        </p:txBody>
      </p:sp>
      <p:sp>
        <p:nvSpPr>
          <p:cNvPr id="4" name="Slide Image Placeholder 3"/>
          <p:cNvSpPr>
            <a:spLocks noGrp="1" noRot="1" noChangeAspect="1"/>
          </p:cNvSpPr>
          <p:nvPr>
            <p:ph type="sldImg" idx="2"/>
          </p:nvPr>
        </p:nvSpPr>
        <p:spPr>
          <a:xfrm>
            <a:off x="401638" y="695325"/>
            <a:ext cx="6146800" cy="3459163"/>
          </a:xfrm>
          <a:prstGeom prst="rect">
            <a:avLst/>
          </a:prstGeom>
          <a:noFill/>
          <a:ln w="12700">
            <a:solidFill>
              <a:prstClr val="black"/>
            </a:solidFill>
          </a:ln>
        </p:spPr>
        <p:txBody>
          <a:bodyPr vert="horz" lIns="92472" tIns="46237" rIns="92472" bIns="46237"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72" tIns="46237" rIns="92472" bIns="46237"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772525"/>
            <a:ext cx="3011488" cy="461963"/>
          </a:xfrm>
          <a:prstGeom prst="rect">
            <a:avLst/>
          </a:prstGeom>
        </p:spPr>
        <p:txBody>
          <a:bodyPr vert="horz" lIns="92472" tIns="46237" rIns="92472" bIns="46237"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72" tIns="46237" rIns="92472" bIns="46237" rtlCol="0" anchor="b"/>
          <a:lstStyle>
            <a:lvl1pPr algn="r">
              <a:defRPr sz="1200">
                <a:cs typeface="+mn-cs"/>
              </a:defRPr>
            </a:lvl1pPr>
          </a:lstStyle>
          <a:p>
            <a:pPr>
              <a:defRPr/>
            </a:pPr>
            <a:fld id="{7E3A455A-8E72-D445-BEC2-BA842E4E5442}" type="slidenum">
              <a:rPr lang="en-US"/>
              <a:pPr>
                <a:defRPr/>
              </a:pPr>
              <a:t>‹#›</a:t>
            </a:fld>
            <a:endParaRPr lang="en-US"/>
          </a:p>
        </p:txBody>
      </p:sp>
    </p:spTree>
    <p:extLst>
      <p:ext uri="{BB962C8B-B14F-4D97-AF65-F5344CB8AC3E}">
        <p14:creationId xmlns:p14="http://schemas.microsoft.com/office/powerpoint/2010/main" val="18106389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100" kern="1200">
        <a:solidFill>
          <a:schemeClr val="tx1"/>
        </a:solidFill>
        <a:latin typeface="Arial Narrow" panose="020B0606020202030204" pitchFamily="34" charset="0"/>
        <a:ea typeface="ＭＳ Ｐゴシック" charset="0"/>
        <a:cs typeface="ＭＳ Ｐゴシック" charset="0"/>
      </a:defRPr>
    </a:lvl1pPr>
    <a:lvl2pPr marL="457200" algn="l" defTabSz="457200" rtl="0" eaLnBrk="0" fontAlgn="base" hangingPunct="0">
      <a:spcBef>
        <a:spcPct val="30000"/>
      </a:spcBef>
      <a:spcAft>
        <a:spcPct val="0"/>
      </a:spcAft>
      <a:defRPr sz="1100" kern="1200">
        <a:solidFill>
          <a:schemeClr val="tx1"/>
        </a:solidFill>
        <a:latin typeface="Arial Narrow" panose="020B0606020202030204" pitchFamily="34" charset="0"/>
        <a:ea typeface="ＭＳ Ｐゴシック" charset="0"/>
        <a:cs typeface="+mn-cs"/>
      </a:defRPr>
    </a:lvl2pPr>
    <a:lvl3pPr marL="914400" algn="l" defTabSz="457200" rtl="0" eaLnBrk="0" fontAlgn="base" hangingPunct="0">
      <a:spcBef>
        <a:spcPct val="30000"/>
      </a:spcBef>
      <a:spcAft>
        <a:spcPct val="0"/>
      </a:spcAft>
      <a:defRPr sz="1100" kern="1200">
        <a:solidFill>
          <a:schemeClr val="tx1"/>
        </a:solidFill>
        <a:latin typeface="Arial Narrow" panose="020B0606020202030204" pitchFamily="34" charset="0"/>
        <a:ea typeface="ＭＳ Ｐゴシック" charset="0"/>
        <a:cs typeface="+mn-cs"/>
      </a:defRPr>
    </a:lvl3pPr>
    <a:lvl4pPr marL="1371600" algn="l" defTabSz="457200" rtl="0" eaLnBrk="0" fontAlgn="base" hangingPunct="0">
      <a:spcBef>
        <a:spcPct val="30000"/>
      </a:spcBef>
      <a:spcAft>
        <a:spcPct val="0"/>
      </a:spcAft>
      <a:defRPr sz="1100" kern="1200">
        <a:solidFill>
          <a:schemeClr val="tx1"/>
        </a:solidFill>
        <a:latin typeface="Arial Narrow" panose="020B0606020202030204" pitchFamily="34" charset="0"/>
        <a:ea typeface="ＭＳ Ｐゴシック" charset="0"/>
        <a:cs typeface="+mn-cs"/>
      </a:defRPr>
    </a:lvl4pPr>
    <a:lvl5pPr marL="1828800" algn="l" defTabSz="457200" rtl="0" eaLnBrk="0" fontAlgn="base" hangingPunct="0">
      <a:spcBef>
        <a:spcPct val="30000"/>
      </a:spcBef>
      <a:spcAft>
        <a:spcPct val="0"/>
      </a:spcAft>
      <a:defRPr sz="1100" kern="1200">
        <a:solidFill>
          <a:schemeClr val="tx1"/>
        </a:solidFill>
        <a:latin typeface="Arial Narrow" panose="020B0606020202030204" pitchFamily="34"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am I qualified to talk about Big Data? Because</a:t>
            </a:r>
            <a:r>
              <a:rPr lang="en-US" baseline="0" dirty="0"/>
              <a:t> I work for </a:t>
            </a:r>
            <a:r>
              <a:rPr lang="en-US" baseline="0" dirty="0" err="1"/>
              <a:t>StreetLight</a:t>
            </a:r>
            <a:r>
              <a:rPr lang="en-US" baseline="0" dirty="0"/>
              <a:t> Data. </a:t>
            </a:r>
            <a:r>
              <a:rPr lang="en-US" dirty="0"/>
              <a:t>Here’s how it works. We</a:t>
            </a:r>
            <a:r>
              <a:rPr lang="en-US" baseline="0" dirty="0"/>
              <a:t> partner with a range of companies to obtain billions of geospatial data points that are created by mobile devices. These devices include connected cars, smart phones, wearables like </a:t>
            </a:r>
            <a:r>
              <a:rPr lang="en-US" baseline="0" dirty="0" err="1"/>
              <a:t>fitbits</a:t>
            </a:r>
            <a:r>
              <a:rPr lang="en-US" baseline="0" dirty="0"/>
              <a:t> and smart watches. This locational “Big Data” is combined with contextual data, like land use, parcel, and census data sets. We pull it all into our algorithmic processing engine, which we call RouteScience. This processing engine cleans inaccurate data points, links them together into trips, blends in context, and aggregates trips into groups to protect individual privacy.</a:t>
            </a:r>
          </a:p>
          <a:p>
            <a:endParaRPr lang="en-US" baseline="0" dirty="0"/>
          </a:p>
          <a:p>
            <a:r>
              <a:rPr lang="en-US" baseline="0" dirty="0"/>
              <a:t>When you use StreetLight InSight, our app taps into that RouteScience engine to extract the specific mobility Metrics that match your project’s unique parameters. This means you’ll get analytics like Origin-Destination matrices as well as trip attributes like trip length, speed, purpose, and circuitry and everything processes in a matter of minutes to hours. </a:t>
            </a:r>
          </a:p>
        </p:txBody>
      </p:sp>
      <p:sp>
        <p:nvSpPr>
          <p:cNvPr id="4" name="Slide Number Placeholder 3"/>
          <p:cNvSpPr>
            <a:spLocks noGrp="1"/>
          </p:cNvSpPr>
          <p:nvPr>
            <p:ph type="sldNum" sz="quarter" idx="10"/>
          </p:nvPr>
        </p:nvSpPr>
        <p:spPr/>
        <p:txBody>
          <a:bodyPr/>
          <a:lstStyle/>
          <a:p>
            <a:fld id="{C5480875-E5BA-DE48-80B5-E1C1E242060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14629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that we use here at StreetLight Data was not designed for transportation</a:t>
            </a:r>
            <a:r>
              <a:rPr lang="en-US" baseline="0" dirty="0"/>
              <a:t> planners. That means there’s significant processing and statistical analysis required to make it useful for transportation purposes. </a:t>
            </a:r>
            <a:endParaRPr lang="en-US" dirty="0"/>
          </a:p>
        </p:txBody>
      </p:sp>
      <p:sp>
        <p:nvSpPr>
          <p:cNvPr id="4" name="Slide Number Placeholder 3"/>
          <p:cNvSpPr>
            <a:spLocks noGrp="1"/>
          </p:cNvSpPr>
          <p:nvPr>
            <p:ph type="sldNum" sz="quarter" idx="10"/>
          </p:nvPr>
        </p:nvSpPr>
        <p:spPr/>
        <p:txBody>
          <a:bodyPr/>
          <a:lstStyle/>
          <a:p>
            <a:pPr>
              <a:defRPr/>
            </a:pPr>
            <a:fld id="{7E3A455A-8E72-D445-BEC2-BA842E4E5442}" type="slidenum">
              <a:rPr lang="en-US" smtClean="0"/>
              <a:pPr>
                <a:defRPr/>
              </a:pPr>
              <a:t>4</a:t>
            </a:fld>
            <a:endParaRPr lang="en-US"/>
          </a:p>
        </p:txBody>
      </p:sp>
    </p:spTree>
    <p:extLst>
      <p:ext uri="{BB962C8B-B14F-4D97-AF65-F5344CB8AC3E}">
        <p14:creationId xmlns:p14="http://schemas.microsoft.com/office/powerpoint/2010/main" val="298460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a:t>
            </a:r>
            <a:r>
              <a:rPr lang="en-US" baseline="0" dirty="0"/>
              <a:t> Big Data at StreetLight Data, we’re thinking about the location records that mobile devices create. This image shows two different types of mobile device data: navigational GPS and Cellular Network Data. As you can see, they vary significantly in terms of spatial precision. However, it’s also important to note that sample size and ping rates also vary according to the type of data you use. For some applications, it’s better to use GPS data, and for others, it’s better to use other types of Big Data. I’ll dig into this in more detail in our case studies. </a:t>
            </a:r>
            <a:endParaRPr lang="en-US" dirty="0"/>
          </a:p>
        </p:txBody>
      </p:sp>
      <p:sp>
        <p:nvSpPr>
          <p:cNvPr id="4" name="Slide Number Placeholder 3"/>
          <p:cNvSpPr>
            <a:spLocks noGrp="1"/>
          </p:cNvSpPr>
          <p:nvPr>
            <p:ph type="sldNum" sz="quarter" idx="10"/>
          </p:nvPr>
        </p:nvSpPr>
        <p:spPr/>
        <p:txBody>
          <a:bodyPr/>
          <a:lstStyle/>
          <a:p>
            <a:pPr>
              <a:defRPr/>
            </a:pPr>
            <a:fld id="{7E3A455A-8E72-D445-BEC2-BA842E4E5442}" type="slidenum">
              <a:rPr lang="en-US" smtClean="0"/>
              <a:pPr>
                <a:defRPr/>
              </a:pPr>
              <a:t>5</a:t>
            </a:fld>
            <a:endParaRPr lang="en-US"/>
          </a:p>
        </p:txBody>
      </p:sp>
    </p:spTree>
    <p:extLst>
      <p:ext uri="{BB962C8B-B14F-4D97-AF65-F5344CB8AC3E}">
        <p14:creationId xmlns:p14="http://schemas.microsoft.com/office/powerpoint/2010/main" val="309104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massive</a:t>
            </a:r>
            <a:r>
              <a:rPr lang="en-US" baseline="0" dirty="0"/>
              <a:t> volume of information that Big Data can provide, it’s important to think strategically about how you’re going to use it before you begin your analysis. Define your goals, because otherwise, you may wind up with a bunch of pretty maps – but zero next steps. </a:t>
            </a:r>
            <a:endParaRPr lang="en-US" dirty="0"/>
          </a:p>
        </p:txBody>
      </p:sp>
      <p:sp>
        <p:nvSpPr>
          <p:cNvPr id="4" name="Slide Number Placeholder 3"/>
          <p:cNvSpPr>
            <a:spLocks noGrp="1"/>
          </p:cNvSpPr>
          <p:nvPr>
            <p:ph type="sldNum" sz="quarter" idx="10"/>
          </p:nvPr>
        </p:nvSpPr>
        <p:spPr/>
        <p:txBody>
          <a:bodyPr/>
          <a:lstStyle/>
          <a:p>
            <a:pPr>
              <a:defRPr/>
            </a:pPr>
            <a:fld id="{7E3A455A-8E72-D445-BEC2-BA842E4E5442}" type="slidenum">
              <a:rPr lang="en-US" smtClean="0"/>
              <a:pPr>
                <a:defRPr/>
              </a:pPr>
              <a:t>6</a:t>
            </a:fld>
            <a:endParaRPr lang="en-US"/>
          </a:p>
        </p:txBody>
      </p:sp>
    </p:spTree>
    <p:extLst>
      <p:ext uri="{BB962C8B-B14F-4D97-AF65-F5344CB8AC3E}">
        <p14:creationId xmlns:p14="http://schemas.microsoft.com/office/powerpoint/2010/main" val="138489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Client needed to know the</a:t>
            </a:r>
            <a:r>
              <a:rPr lang="en-US" baseline="0" dirty="0"/>
              <a:t> types of trips that were causing congestion on a particular downtown corridor in Lafayette, CA. </a:t>
            </a:r>
          </a:p>
          <a:p>
            <a:endParaRPr lang="en-US" baseline="0" dirty="0"/>
          </a:p>
          <a:p>
            <a:r>
              <a:rPr lang="en-US" baseline="0" dirty="0"/>
              <a:t>We had a very successful use case. A) The question was clear. For traffic passing through the city’s downtown corridor – where did they come from, and where are they headed? Are they local trips, or are they external trips? That’s a clear question – it’s really to perform a select link studies with defined internal and external zones. We set that up in our application, ran the project, and had an answer in under two hours</a:t>
            </a:r>
            <a:r>
              <a:rPr lang="is-IS" baseline="0" dirty="0"/>
              <a:t>…not to mention visualizations and a bigger sample size than a survey could have ever gotten. </a:t>
            </a:r>
          </a:p>
          <a:p>
            <a:endParaRPr lang="is-IS" baseline="0" dirty="0"/>
          </a:p>
          <a:p>
            <a:r>
              <a:rPr lang="is-IS" baseline="0" dirty="0"/>
              <a:t>You can also easily perform much simpler corridor studies in a matter of minutes. Instead of sending an engineer out to drive down a corridor and measure the amount of time it took to pass through, you can find out the average travel times at different times of day, days of the week, and more by analyzing big data. You get a much more accurate picture of travel times, and the information is much more effecient to collect. </a:t>
            </a:r>
            <a:endParaRPr lang="en-US" dirty="0"/>
          </a:p>
        </p:txBody>
      </p:sp>
      <p:sp>
        <p:nvSpPr>
          <p:cNvPr id="4" name="Slide Number Placeholder 3"/>
          <p:cNvSpPr>
            <a:spLocks noGrp="1"/>
          </p:cNvSpPr>
          <p:nvPr>
            <p:ph type="sldNum" sz="quarter" idx="10"/>
          </p:nvPr>
        </p:nvSpPr>
        <p:spPr/>
        <p:txBody>
          <a:bodyPr/>
          <a:lstStyle/>
          <a:p>
            <a:pPr>
              <a:defRPr/>
            </a:pPr>
            <a:fld id="{7E3A455A-8E72-D445-BEC2-BA842E4E5442}" type="slidenum">
              <a:rPr lang="en-US" smtClean="0"/>
              <a:pPr>
                <a:defRPr/>
              </a:pPr>
              <a:t>7</a:t>
            </a:fld>
            <a:endParaRPr lang="en-US"/>
          </a:p>
        </p:txBody>
      </p:sp>
    </p:spTree>
    <p:extLst>
      <p:ext uri="{BB962C8B-B14F-4D97-AF65-F5344CB8AC3E}">
        <p14:creationId xmlns:p14="http://schemas.microsoft.com/office/powerpoint/2010/main" val="90637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example, in Napa California, planners needed to calibrate their travel demand with real-world data, and they also wanted to identify the cause of congestion – was it external trips from tourists, internal trips from folks living in Napa, or something in-between? </a:t>
            </a:r>
          </a:p>
          <a:p>
            <a:endParaRPr lang="en-US" baseline="0" dirty="0"/>
          </a:p>
          <a:p>
            <a:r>
              <a:rPr lang="en-US" baseline="0" dirty="0"/>
              <a:t>They used Big Data in combination with traditional data sources such as surveys and license plate studies to answer their very specific question and to collect real-world calibration data. Because they needed to answer a very detailed question for the purposes of their travel demand model, the best solution was to use an array of data sources. </a:t>
            </a:r>
          </a:p>
          <a:p>
            <a:endParaRPr lang="en-US" baseline="0" dirty="0"/>
          </a:p>
          <a:p>
            <a:r>
              <a:rPr lang="en-US" baseline="0" dirty="0"/>
              <a:t>Ultimately, the Big Data analytics we provided demonstrated that many more trips were coming from commuters who worked in Napa but lived in neighboring counties. This contradicted the popular wisdom, which blamed traffic on tourists. </a:t>
            </a:r>
          </a:p>
          <a:p>
            <a:endParaRPr lang="en-US" baseline="0" dirty="0"/>
          </a:p>
          <a:p>
            <a:r>
              <a:rPr lang="en-US" baseline="0" dirty="0"/>
              <a:t>Because the planners used a variety of data sources for their work, they ended up with a big picture of travel behavior as well as exact counts that they needed for their travel demand model. Importantly, the real-world data from mobile devices that obtained provided critical, empirical evidence that the popular wisdom around congestion’s cause was not accurate. </a:t>
            </a:r>
            <a:endParaRPr lang="en-US" dirty="0"/>
          </a:p>
        </p:txBody>
      </p:sp>
      <p:sp>
        <p:nvSpPr>
          <p:cNvPr id="4" name="Slide Number Placeholder 3"/>
          <p:cNvSpPr>
            <a:spLocks noGrp="1"/>
          </p:cNvSpPr>
          <p:nvPr>
            <p:ph type="sldNum" sz="quarter" idx="10"/>
          </p:nvPr>
        </p:nvSpPr>
        <p:spPr/>
        <p:txBody>
          <a:bodyPr/>
          <a:lstStyle/>
          <a:p>
            <a:pPr>
              <a:defRPr/>
            </a:pPr>
            <a:fld id="{7E3A455A-8E72-D445-BEC2-BA842E4E5442}" type="slidenum">
              <a:rPr lang="en-US" smtClean="0"/>
              <a:pPr>
                <a:defRPr/>
              </a:pPr>
              <a:t>8</a:t>
            </a:fld>
            <a:endParaRPr lang="en-US"/>
          </a:p>
        </p:txBody>
      </p:sp>
    </p:spTree>
    <p:extLst>
      <p:ext uri="{BB962C8B-B14F-4D97-AF65-F5344CB8AC3E}">
        <p14:creationId xmlns:p14="http://schemas.microsoft.com/office/powerpoint/2010/main" val="235397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next point is one of the more exciting things. Big Data can do “traditional” things faster,</a:t>
            </a:r>
            <a:r>
              <a:rPr lang="en-US" baseline="0" dirty="0"/>
              <a:t> broader, more easily, more accurate, bigger sample. And I that’s good. But it can also let us do things that weren’t impossible before. We had a really fun Transportation Demand Management Project in Northern Virginia with VDOT, Michael Baker, SSTI, and others. Here, the question was broad and expansive, but in the best possible way. </a:t>
            </a:r>
          </a:p>
          <a:p>
            <a:endParaRPr lang="en-US" baseline="0" dirty="0"/>
          </a:p>
          <a:p>
            <a:r>
              <a:rPr lang="en-US" baseline="0" dirty="0"/>
              <a:t>Instead of saying – I want to build a transit line here</a:t>
            </a:r>
            <a:r>
              <a:rPr lang="is-IS" baseline="0" dirty="0"/>
              <a:t>….now let’s do a little analysis to feed my simulation model, we started alot earlier in the process. We said – Which miles of road in the entirety of Northern Virginia woudl be the BEST for transit? We made a very clear rubric for this ranking – It’s “good” if the road is a) Congested and b) Cars on the road have a very high propensity to share origin and destinations. We then ranked all the road segments in the study. We created similar rubrics for the best “bikeable” traffic jams, etc. </a:t>
            </a:r>
          </a:p>
          <a:p>
            <a:endParaRPr lang="is-IS" baseline="0" dirty="0"/>
          </a:p>
          <a:p>
            <a:r>
              <a:rPr lang="is-IS" baseline="0" dirty="0"/>
              <a:t>The result – our clients had a triaged list that helped guide their TDM plans. It helped them focus on where they could probably get the biggest bang for their limited bucks. AND it provided a very clear and compelling mode of communication with stakeholders in a series of stakeholder meetings. After the final decision are made, we can also do detailed analysis to guide model development AND, once things are put in place, we can MEASURE if they’re having the impact we all expected. </a:t>
            </a:r>
          </a:p>
          <a:p>
            <a:endParaRPr lang="is-IS" baseline="0" dirty="0"/>
          </a:p>
          <a:p>
            <a:r>
              <a:rPr lang="is-IS" baseline="0" dirty="0"/>
              <a:t>THAT’S a data-driven approach that doesn’t just improve on the old way of doing things, it’s transforms the practice.</a:t>
            </a:r>
            <a:endParaRPr lang="en-US" dirty="0"/>
          </a:p>
        </p:txBody>
      </p:sp>
      <p:sp>
        <p:nvSpPr>
          <p:cNvPr id="4" name="Slide Number Placeholder 3"/>
          <p:cNvSpPr>
            <a:spLocks noGrp="1"/>
          </p:cNvSpPr>
          <p:nvPr>
            <p:ph type="sldNum" sz="quarter" idx="10"/>
          </p:nvPr>
        </p:nvSpPr>
        <p:spPr/>
        <p:txBody>
          <a:bodyPr/>
          <a:lstStyle/>
          <a:p>
            <a:pPr>
              <a:defRPr/>
            </a:pPr>
            <a:fld id="{7E3A455A-8E72-D445-BEC2-BA842E4E5442}" type="slidenum">
              <a:rPr lang="en-US" smtClean="0"/>
              <a:pPr>
                <a:defRPr/>
              </a:pPr>
              <a:t>9</a:t>
            </a:fld>
            <a:endParaRPr lang="en-US"/>
          </a:p>
        </p:txBody>
      </p:sp>
    </p:spTree>
    <p:extLst>
      <p:ext uri="{BB962C8B-B14F-4D97-AF65-F5344CB8AC3E}">
        <p14:creationId xmlns:p14="http://schemas.microsoft.com/office/powerpoint/2010/main" val="99520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client who wanted freight analytics. We collect trillions</a:t>
            </a:r>
            <a:r>
              <a:rPr lang="en-US" baseline="0" dirty="0"/>
              <a:t> of data points off of fleet management systems every day. So, it seemed like a great fit.</a:t>
            </a:r>
            <a:r>
              <a:rPr lang="en-US" dirty="0"/>
              <a:t> But, when it came down</a:t>
            </a:r>
            <a:r>
              <a:rPr lang="en-US" baseline="0" dirty="0"/>
              <a:t> to it, they didn’t want to analyze the trucks, they wanted to analyze the of a very particular commodity from their district – let’s say logs. They wanted to know where THOSE logs end up, over many transfers from truck to other trucks to warehouses to barge or rail. We can make a lot of inferences and assumptions to try to kind of derive the flow of the logs from the flow of trucks</a:t>
            </a:r>
            <a:r>
              <a:rPr lang="is-IS" baseline="0" dirty="0"/>
              <a:t>…but fundamentally it’s going to be limited. Because the data we’re taking advantage of isn’t geared to measure this. We ultimately recommended a survey if they needed that level of information.</a:t>
            </a:r>
            <a:endParaRPr lang="en-US" dirty="0"/>
          </a:p>
        </p:txBody>
      </p:sp>
      <p:sp>
        <p:nvSpPr>
          <p:cNvPr id="4" name="Slide Number Placeholder 3"/>
          <p:cNvSpPr>
            <a:spLocks noGrp="1"/>
          </p:cNvSpPr>
          <p:nvPr>
            <p:ph type="sldNum" sz="quarter" idx="10"/>
          </p:nvPr>
        </p:nvSpPr>
        <p:spPr/>
        <p:txBody>
          <a:bodyPr/>
          <a:lstStyle/>
          <a:p>
            <a:pPr>
              <a:defRPr/>
            </a:pPr>
            <a:fld id="{7E3A455A-8E72-D445-BEC2-BA842E4E5442}" type="slidenum">
              <a:rPr lang="en-US" smtClean="0"/>
              <a:pPr>
                <a:defRPr/>
              </a:pPr>
              <a:t>10</a:t>
            </a:fld>
            <a:endParaRPr lang="en-US"/>
          </a:p>
        </p:txBody>
      </p:sp>
    </p:spTree>
    <p:extLst>
      <p:ext uri="{BB962C8B-B14F-4D97-AF65-F5344CB8AC3E}">
        <p14:creationId xmlns:p14="http://schemas.microsoft.com/office/powerpoint/2010/main" val="3926957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 a bad use case is to use big data just to “explore” or visualize</a:t>
            </a:r>
            <a:r>
              <a:rPr lang="en-US" baseline="0" dirty="0"/>
              <a:t> without having a real action or a concrete question in mind. A lot of my career is around pretty maps – but if you see pretty maps just for the sake of pretty maps, there’s probably a waste of time or data. People do love saying they used Big Data – I call that the Big Data halo effect. If people just want to visualize something and don’t know why – I don’t think that’s a great use of Big Data. I think that’s a use of the Big Data Halo effect</a:t>
            </a:r>
            <a:r>
              <a:rPr lang="en-US" baseline="0"/>
              <a:t>. </a:t>
            </a:r>
            <a:endParaRPr lang="en-US" baseline="0" dirty="0"/>
          </a:p>
          <a:p>
            <a:endParaRPr lang="en-US" baseline="0" dirty="0"/>
          </a:p>
          <a:p>
            <a:r>
              <a:rPr lang="en-US" baseline="0" dirty="0"/>
              <a:t>It’s not that the vague questions are bad. They’re often about important topics. BUT The best practitioners take those vague, high level desires and turn them into a series of concrete questions amenable to the data available, and they consider the type of big data they want to use. </a:t>
            </a:r>
          </a:p>
        </p:txBody>
      </p:sp>
      <p:sp>
        <p:nvSpPr>
          <p:cNvPr id="4" name="Slide Number Placeholder 3"/>
          <p:cNvSpPr>
            <a:spLocks noGrp="1"/>
          </p:cNvSpPr>
          <p:nvPr>
            <p:ph type="sldNum" sz="quarter" idx="10"/>
          </p:nvPr>
        </p:nvSpPr>
        <p:spPr/>
        <p:txBody>
          <a:bodyPr/>
          <a:lstStyle/>
          <a:p>
            <a:pPr>
              <a:defRPr/>
            </a:pPr>
            <a:fld id="{7E3A455A-8E72-D445-BEC2-BA842E4E5442}" type="slidenum">
              <a:rPr lang="en-US" smtClean="0"/>
              <a:pPr>
                <a:defRPr/>
              </a:pPr>
              <a:t>11</a:t>
            </a:fld>
            <a:endParaRPr lang="en-US"/>
          </a:p>
        </p:txBody>
      </p:sp>
    </p:spTree>
    <p:extLst>
      <p:ext uri="{BB962C8B-B14F-4D97-AF65-F5344CB8AC3E}">
        <p14:creationId xmlns:p14="http://schemas.microsoft.com/office/powerpoint/2010/main" val="2656578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Sectio Break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4552950"/>
            <a:ext cx="76200" cy="5905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 name="Subtitle 2"/>
          <p:cNvSpPr>
            <a:spLocks noGrp="1"/>
          </p:cNvSpPr>
          <p:nvPr>
            <p:ph type="subTitle" idx="1"/>
          </p:nvPr>
        </p:nvSpPr>
        <p:spPr>
          <a:xfrm>
            <a:off x="1371600" y="3009900"/>
            <a:ext cx="6400800" cy="704850"/>
          </a:xfrm>
        </p:spPr>
        <p:txBody>
          <a:bodyPr/>
          <a:lstStyle>
            <a:lvl1pPr marL="0" indent="0" algn="ctr">
              <a:buNone/>
              <a:defRPr sz="2000">
                <a:solidFill>
                  <a:srgbClr val="FFFFFF"/>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7" name="Title 6"/>
          <p:cNvSpPr>
            <a:spLocks noGrp="1"/>
          </p:cNvSpPr>
          <p:nvPr>
            <p:ph type="title"/>
          </p:nvPr>
        </p:nvSpPr>
        <p:spPr>
          <a:xfrm>
            <a:off x="304800" y="971550"/>
            <a:ext cx="8534400" cy="1828800"/>
          </a:xfrm>
        </p:spPr>
        <p:txBody>
          <a:bodyPr/>
          <a:lstStyle>
            <a:lvl1pPr>
              <a:defRPr sz="60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745960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grey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4881562"/>
            <a:ext cx="2895600" cy="357188"/>
          </a:xfrm>
          <a:prstGeom prst="rect">
            <a:avLst/>
          </a:prstGeom>
        </p:spPr>
        <p:txBody>
          <a:bodyPr/>
          <a:lstStyle>
            <a:lvl1pPr>
              <a:defRPr>
                <a:latin typeface="Franklin Gothic Medium" panose="020B0603020102020204" pitchFamily="34" charset="0"/>
              </a:defRPr>
            </a:lvl1pPr>
          </a:lstStyle>
          <a:p>
            <a:r>
              <a:rPr lang="en-US">
                <a:solidFill>
                  <a:prstClr val="black"/>
                </a:solidFill>
              </a:rPr>
              <a:t>--Proprietary and Confidential--</a:t>
            </a:r>
            <a:endParaRPr lang="en-US" dirty="0">
              <a:solidFill>
                <a:prstClr val="black"/>
              </a:solidFill>
            </a:endParaRPr>
          </a:p>
        </p:txBody>
      </p:sp>
      <p:sp>
        <p:nvSpPr>
          <p:cNvPr id="6" name="Slide Number Placeholder 6"/>
          <p:cNvSpPr>
            <a:spLocks noGrp="1"/>
          </p:cNvSpPr>
          <p:nvPr>
            <p:ph type="sldNum" sz="quarter" idx="12"/>
          </p:nvPr>
        </p:nvSpPr>
        <p:spPr>
          <a:xfrm>
            <a:off x="8686800" y="4857750"/>
            <a:ext cx="2133600" cy="357188"/>
          </a:xfrm>
          <a:prstGeom prst="rect">
            <a:avLst/>
          </a:prstGeom>
        </p:spPr>
        <p:txBody>
          <a:bodyPr/>
          <a:lstStyle>
            <a:lvl1pPr>
              <a:defRPr sz="1200">
                <a:latin typeface="Franklin Gothic Medium" panose="020B0603020102020204" pitchFamily="34" charset="0"/>
                <a:cs typeface="Futura"/>
              </a:defRPr>
            </a:lvl1pPr>
          </a:lstStyle>
          <a:p>
            <a:fld id="{91521EF9-93CA-7D4E-AB12-1803AAC4972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75913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228600" y="1276350"/>
            <a:ext cx="12184380" cy="3494722"/>
          </a:xfrm>
          <a:prstGeom prst="rect">
            <a:avLst/>
          </a:prstGeom>
          <a:solidFill>
            <a:schemeClr val="bg1">
              <a:alpha val="4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Franklin Gothic Medium" panose="020B0603020102020204" pitchFamily="34" charset="0"/>
            </a:endParaRPr>
          </a:p>
        </p:txBody>
      </p:sp>
      <p:sp>
        <p:nvSpPr>
          <p:cNvPr id="3" name="Content Placeholder 2"/>
          <p:cNvSpPr>
            <a:spLocks noGrp="1"/>
          </p:cNvSpPr>
          <p:nvPr>
            <p:ph idx="1"/>
          </p:nvPr>
        </p:nvSpPr>
        <p:spPr>
          <a:xfrm>
            <a:off x="304800" y="1428751"/>
            <a:ext cx="8534400" cy="3165872"/>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4881562"/>
            <a:ext cx="1981200" cy="357188"/>
          </a:xfrm>
          <a:prstGeom prst="rect">
            <a:avLst/>
          </a:prstGeom>
        </p:spPr>
        <p:txBody>
          <a:bodyPr/>
          <a:lstStyle>
            <a:lvl1pPr>
              <a:defRPr>
                <a:latin typeface="Franklin Gothic Medium" panose="020B0603020102020204" pitchFamily="34" charset="0"/>
              </a:defRPr>
            </a:lvl1pPr>
          </a:lstStyle>
          <a:p>
            <a:r>
              <a:rPr lang="en-US">
                <a:solidFill>
                  <a:prstClr val="black"/>
                </a:solidFill>
              </a:rPr>
              <a:t>--Proprietary and Confidential--</a:t>
            </a:r>
            <a:endParaRPr lang="en-US" dirty="0">
              <a:solidFill>
                <a:prstClr val="black"/>
              </a:solidFill>
            </a:endParaRPr>
          </a:p>
        </p:txBody>
      </p:sp>
      <p:sp>
        <p:nvSpPr>
          <p:cNvPr id="6" name="Title 5"/>
          <p:cNvSpPr>
            <a:spLocks noGrp="1"/>
          </p:cNvSpPr>
          <p:nvPr>
            <p:ph type="title"/>
          </p:nvPr>
        </p:nvSpPr>
        <p:spPr>
          <a:xfrm>
            <a:off x="304800" y="361950"/>
            <a:ext cx="8534400" cy="457200"/>
          </a:xfrm>
        </p:spPr>
        <p:txBody>
          <a:bodyPr/>
          <a:lstStyle>
            <a:lvl1pPr>
              <a:defRPr>
                <a:latin typeface="Franklin Gothic Medium" panose="020B0603020102020204" pitchFamily="34" charset="0"/>
              </a:defRPr>
            </a:lvl1pPr>
          </a:lstStyle>
          <a:p>
            <a:r>
              <a:rPr lang="en-US"/>
              <a:t>Click to edit Master title style</a:t>
            </a:r>
            <a:endParaRPr lang="en-US" dirty="0"/>
          </a:p>
        </p:txBody>
      </p:sp>
      <p:sp>
        <p:nvSpPr>
          <p:cNvPr id="7" name="Slide Number Placeholder 6"/>
          <p:cNvSpPr>
            <a:spLocks noGrp="1"/>
          </p:cNvSpPr>
          <p:nvPr>
            <p:ph type="sldNum" sz="quarter" idx="12"/>
          </p:nvPr>
        </p:nvSpPr>
        <p:spPr>
          <a:xfrm>
            <a:off x="8686800" y="4857750"/>
            <a:ext cx="2773680" cy="357188"/>
          </a:xfrm>
          <a:prstGeom prst="rect">
            <a:avLst/>
          </a:prstGeom>
        </p:spPr>
        <p:txBody>
          <a:bodyPr/>
          <a:lstStyle>
            <a:lvl1pPr>
              <a:defRPr>
                <a:latin typeface="Franklin Gothic Medium" panose="020B0603020102020204" pitchFamily="34" charset="0"/>
              </a:defRPr>
            </a:lvl1pPr>
          </a:lstStyle>
          <a:p>
            <a:fld id="{91521EF9-93CA-7D4E-AB12-1803AAC4972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5584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White background more spac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534400" cy="685800"/>
          </a:xfrm>
        </p:spPr>
        <p:txBody>
          <a:bodyPr/>
          <a:lstStyle>
            <a:lvl1pPr>
              <a:defRPr>
                <a:latin typeface="Franklin Gothic Medium" panose="020B0603020102020204" pitchFamily="34" charset="0"/>
              </a:defRPr>
            </a:lvl1pPr>
          </a:lstStyle>
          <a:p>
            <a:r>
              <a:rPr lang="en-US"/>
              <a:t>Click to edit Master title style</a:t>
            </a:r>
          </a:p>
        </p:txBody>
      </p:sp>
      <p:sp>
        <p:nvSpPr>
          <p:cNvPr id="7" name="Slide Number Placeholder 6"/>
          <p:cNvSpPr txBox="1">
            <a:spLocks/>
          </p:cNvSpPr>
          <p:nvPr/>
        </p:nvSpPr>
        <p:spPr>
          <a:xfrm>
            <a:off x="8686800" y="4857750"/>
            <a:ext cx="2133600" cy="357188"/>
          </a:xfrm>
          <a:prstGeom prst="rect">
            <a:avLst/>
          </a:prstGeom>
        </p:spPr>
        <p:txBody>
          <a:bodyPr/>
          <a:lstStyle>
            <a:defPPr>
              <a:defRPr lang="en-US"/>
            </a:defPPr>
            <a:lvl1pPr algn="l" rtl="0" fontAlgn="base">
              <a:spcBef>
                <a:spcPct val="0"/>
              </a:spcBef>
              <a:spcAft>
                <a:spcPct val="0"/>
              </a:spcAft>
              <a:defRPr sz="1400" kern="1200">
                <a:solidFill>
                  <a:schemeClr val="tx1"/>
                </a:solidFill>
                <a:latin typeface="Futura"/>
                <a:ea typeface="ＭＳ Ｐゴシック" charset="0"/>
                <a:cs typeface="Futu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1521EF9-93CA-7D4E-AB12-1803AAC49720}" type="slidenum">
              <a:rPr lang="en-US" sz="1200" smtClean="0">
                <a:solidFill>
                  <a:prstClr val="black"/>
                </a:solidFill>
                <a:latin typeface="Franklin Gothic Medium" panose="020B0603020102020204" pitchFamily="34" charset="0"/>
              </a:rPr>
              <a:pPr/>
              <a:t>‹#›</a:t>
            </a:fld>
            <a:endParaRPr lang="en-US" sz="1200" dirty="0">
              <a:solidFill>
                <a:prstClr val="black"/>
              </a:solidFill>
              <a:latin typeface="Franklin Gothic Medium" panose="020B0603020102020204" pitchFamily="34" charset="0"/>
            </a:endParaRPr>
          </a:p>
        </p:txBody>
      </p:sp>
      <p:sp>
        <p:nvSpPr>
          <p:cNvPr id="5" name="Footer Placeholder 4"/>
          <p:cNvSpPr>
            <a:spLocks noGrp="1"/>
          </p:cNvSpPr>
          <p:nvPr>
            <p:ph type="ftr" sz="quarter" idx="11"/>
          </p:nvPr>
        </p:nvSpPr>
        <p:spPr>
          <a:xfrm>
            <a:off x="0" y="4881562"/>
            <a:ext cx="2895600" cy="357188"/>
          </a:xfrm>
          <a:prstGeom prst="rect">
            <a:avLst/>
          </a:prstGeom>
        </p:spPr>
        <p:txBody>
          <a:bodyPr/>
          <a:lstStyle>
            <a:lvl1pPr>
              <a:defRPr>
                <a:latin typeface="Franklin Gothic Medium" panose="020B0603020102020204" pitchFamily="34" charset="0"/>
              </a:defRPr>
            </a:lvl1pPr>
          </a:lstStyle>
          <a:p>
            <a:r>
              <a:rPr lang="en-US">
                <a:solidFill>
                  <a:prstClr val="black"/>
                </a:solidFill>
              </a:rPr>
              <a:t>--Proprietary and Confidential--</a:t>
            </a:r>
            <a:endParaRPr lang="en-US" dirty="0">
              <a:solidFill>
                <a:prstClr val="black"/>
              </a:solidFill>
            </a:endParaRPr>
          </a:p>
        </p:txBody>
      </p:sp>
      <p:sp>
        <p:nvSpPr>
          <p:cNvPr id="6" name="Content Placeholder 2"/>
          <p:cNvSpPr>
            <a:spLocks noGrp="1"/>
          </p:cNvSpPr>
          <p:nvPr>
            <p:ph idx="1"/>
          </p:nvPr>
        </p:nvSpPr>
        <p:spPr>
          <a:xfrm>
            <a:off x="304800" y="1047750"/>
            <a:ext cx="8534400" cy="3546873"/>
          </a:xfrm>
          <a:prstGeom prst="rect">
            <a:avLst/>
          </a:prstGeo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453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rey Background">
    <p:spTree>
      <p:nvGrpSpPr>
        <p:cNvPr id="1" name=""/>
        <p:cNvGrpSpPr/>
        <p:nvPr/>
      </p:nvGrpSpPr>
      <p:grpSpPr>
        <a:xfrm>
          <a:off x="0" y="0"/>
          <a:ext cx="0" cy="0"/>
          <a:chOff x="0" y="0"/>
          <a:chExt cx="0" cy="0"/>
        </a:xfrm>
      </p:grpSpPr>
      <p:sp>
        <p:nvSpPr>
          <p:cNvPr id="6" name="Title 5"/>
          <p:cNvSpPr>
            <a:spLocks noGrp="1"/>
          </p:cNvSpPr>
          <p:nvPr>
            <p:ph type="title"/>
          </p:nvPr>
        </p:nvSpPr>
        <p:spPr>
          <a:xfrm>
            <a:off x="457200" y="361950"/>
            <a:ext cx="8153400" cy="457200"/>
          </a:xfrm>
        </p:spPr>
        <p:txBody>
          <a:bodyPr/>
          <a:lstStyle>
            <a:lvl1pPr>
              <a:defRPr>
                <a:latin typeface="Franklin Gothic Medium"/>
                <a:cs typeface="Franklin Gothic Medium"/>
              </a:defRPr>
            </a:lvl1pPr>
          </a:lstStyle>
          <a:p>
            <a:r>
              <a:rPr lang="en-US"/>
              <a:t>Click to edit Master title style</a:t>
            </a:r>
            <a:endParaRPr lang="en-US" dirty="0"/>
          </a:p>
        </p:txBody>
      </p:sp>
      <p:sp>
        <p:nvSpPr>
          <p:cNvPr id="3" name="Footer Placeholder 4"/>
          <p:cNvSpPr>
            <a:spLocks noGrp="1"/>
          </p:cNvSpPr>
          <p:nvPr>
            <p:ph type="ftr" sz="quarter" idx="10"/>
          </p:nvPr>
        </p:nvSpPr>
        <p:spPr>
          <a:xfrm>
            <a:off x="-533400" y="4705350"/>
            <a:ext cx="2895600" cy="357188"/>
          </a:xfrm>
        </p:spPr>
        <p:txBody>
          <a:bodyPr/>
          <a:lstStyle>
            <a:lvl1pPr>
              <a:defRPr smtClean="0">
                <a:latin typeface="Franklin Gothic Medium"/>
                <a:cs typeface="Franklin Gothic Medium"/>
              </a:defRPr>
            </a:lvl1pPr>
          </a:lstStyle>
          <a:p>
            <a:pPr>
              <a:defRPr/>
            </a:pPr>
            <a:r>
              <a:rPr lang="en-US"/>
              <a:t>--Proprietary and Confidential--</a:t>
            </a:r>
          </a:p>
        </p:txBody>
      </p:sp>
      <p:sp>
        <p:nvSpPr>
          <p:cNvPr id="4" name="Slide Number Placeholder 6"/>
          <p:cNvSpPr>
            <a:spLocks noGrp="1"/>
          </p:cNvSpPr>
          <p:nvPr>
            <p:ph type="sldNum" sz="quarter" idx="11"/>
          </p:nvPr>
        </p:nvSpPr>
        <p:spPr/>
        <p:txBody>
          <a:bodyPr vert="horz" wrap="square" lIns="91440" tIns="45720" rIns="91440" bIns="45720" numCol="1" anchor="t" anchorCtr="0" compatLnSpc="1">
            <a:prstTxWarp prst="textNoShape">
              <a:avLst/>
            </a:prstTxWarp>
          </a:bodyPr>
          <a:lstStyle>
            <a:lvl1pPr>
              <a:defRPr smtClean="0">
                <a:latin typeface="Franklin Gothic Medium"/>
                <a:ea typeface="Futura" charset="0"/>
                <a:cs typeface="Franklin Gothic Medium"/>
              </a:defRPr>
            </a:lvl1pPr>
          </a:lstStyle>
          <a:p>
            <a:pPr>
              <a:defRPr/>
            </a:pPr>
            <a:fld id="{6ACF3D57-5093-F64A-840D-73DD1B662FF0}" type="slidenum">
              <a:rPr lang="en-US"/>
              <a:pPr>
                <a:defRPr/>
              </a:pPr>
              <a:t>‹#›</a:t>
            </a:fld>
            <a:endParaRPr lang="en-US"/>
          </a:p>
        </p:txBody>
      </p:sp>
    </p:spTree>
    <p:extLst>
      <p:ext uri="{BB962C8B-B14F-4D97-AF65-F5344CB8AC3E}">
        <p14:creationId xmlns:p14="http://schemas.microsoft.com/office/powerpoint/2010/main" val="396509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4" name="Rectangle 3"/>
          <p:cNvSpPr/>
          <p:nvPr/>
        </p:nvSpPr>
        <p:spPr>
          <a:xfrm>
            <a:off x="0" y="1276350"/>
            <a:ext cx="9144000" cy="35052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latin typeface="Franklin Gothic Medium"/>
              <a:cs typeface="Franklin Gothic Medium"/>
            </a:endParaRPr>
          </a:p>
        </p:txBody>
      </p:sp>
      <p:sp>
        <p:nvSpPr>
          <p:cNvPr id="3" name="Content Placeholder 2"/>
          <p:cNvSpPr>
            <a:spLocks noGrp="1"/>
          </p:cNvSpPr>
          <p:nvPr>
            <p:ph idx="1"/>
          </p:nvPr>
        </p:nvSpPr>
        <p:spPr>
          <a:xfrm>
            <a:off x="457200" y="1657349"/>
            <a:ext cx="8229600" cy="2937273"/>
          </a:xfrm>
        </p:spPr>
        <p:txBody>
          <a:bodyPr/>
          <a:lstStyle>
            <a:lvl1pPr>
              <a:defRPr>
                <a:latin typeface="Franklin Gothic Medium"/>
                <a:cs typeface="Franklin Gothic Medium"/>
              </a:defRPr>
            </a:lvl1pPr>
            <a:lvl2pPr>
              <a:defRPr>
                <a:latin typeface="Franklin Gothic Medium"/>
                <a:cs typeface="Franklin Gothic Medium"/>
              </a:defRPr>
            </a:lvl2pPr>
            <a:lvl3pPr>
              <a:defRPr>
                <a:latin typeface="Franklin Gothic Medium"/>
                <a:cs typeface="Franklin Gothic Medium"/>
              </a:defRPr>
            </a:lvl3pPr>
            <a:lvl4pPr>
              <a:defRPr>
                <a:latin typeface="Franklin Gothic Medium"/>
                <a:cs typeface="Franklin Gothic Medium"/>
              </a:defRPr>
            </a:lvl4pPr>
            <a:lvl5pPr>
              <a:defRPr>
                <a:latin typeface="Franklin Gothic Medium"/>
                <a:cs typeface="Franklin Gothic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57200" y="361950"/>
            <a:ext cx="8153400" cy="457200"/>
          </a:xfrm>
        </p:spPr>
        <p:txBody>
          <a:bodyPr/>
          <a:lstStyle>
            <a:lvl1pPr>
              <a:defRPr>
                <a:latin typeface="Franklin Gothic Medium"/>
                <a:cs typeface="Franklin Gothic Medium"/>
              </a:defRPr>
            </a:lvl1pPr>
          </a:lstStyle>
          <a:p>
            <a:r>
              <a:rPr lang="en-US"/>
              <a:t>Click to edit Master title style</a:t>
            </a:r>
            <a:endParaRPr lang="en-US" dirty="0"/>
          </a:p>
        </p:txBody>
      </p:sp>
      <p:sp>
        <p:nvSpPr>
          <p:cNvPr id="5" name="Footer Placeholder 4"/>
          <p:cNvSpPr>
            <a:spLocks noGrp="1"/>
          </p:cNvSpPr>
          <p:nvPr>
            <p:ph type="ftr" sz="quarter" idx="10"/>
          </p:nvPr>
        </p:nvSpPr>
        <p:spPr>
          <a:xfrm>
            <a:off x="-533400" y="4705350"/>
            <a:ext cx="2895600" cy="357188"/>
          </a:xfrm>
        </p:spPr>
        <p:txBody>
          <a:bodyPr/>
          <a:lstStyle>
            <a:lvl1pPr>
              <a:defRPr smtClean="0">
                <a:latin typeface="Franklin Gothic Medium"/>
                <a:cs typeface="Franklin Gothic Medium"/>
              </a:defRPr>
            </a:lvl1pPr>
          </a:lstStyle>
          <a:p>
            <a:pPr>
              <a:defRPr/>
            </a:pPr>
            <a:r>
              <a:rPr lang="en-US"/>
              <a:t>--Proprietary and Confidential--</a:t>
            </a:r>
          </a:p>
        </p:txBody>
      </p:sp>
      <p:sp>
        <p:nvSpPr>
          <p:cNvPr id="7" name="Slide Number Placeholder 6"/>
          <p:cNvSpPr>
            <a:spLocks noGrp="1"/>
          </p:cNvSpPr>
          <p:nvPr>
            <p:ph type="sldNum" sz="quarter" idx="11"/>
          </p:nvPr>
        </p:nvSpPr>
        <p:spPr>
          <a:xfrm>
            <a:off x="8686800" y="4881563"/>
            <a:ext cx="2133600" cy="357187"/>
          </a:xfrm>
        </p:spPr>
        <p:txBody>
          <a:bodyPr vert="horz" wrap="square" lIns="91440" tIns="45720" rIns="91440" bIns="45720" numCol="1" anchor="t" anchorCtr="0" compatLnSpc="1">
            <a:prstTxWarp prst="textNoShape">
              <a:avLst/>
            </a:prstTxWarp>
          </a:bodyPr>
          <a:lstStyle>
            <a:lvl1pPr>
              <a:defRPr smtClean="0">
                <a:latin typeface="Franklin Gothic Medium"/>
                <a:ea typeface="Futura" charset="0"/>
                <a:cs typeface="Franklin Gothic Medium"/>
              </a:defRPr>
            </a:lvl1pPr>
          </a:lstStyle>
          <a:p>
            <a:pPr>
              <a:defRPr/>
            </a:pPr>
            <a:fld id="{D66E7232-C035-AE4C-83FF-AEBF71B43ED4}" type="slidenum">
              <a:rPr lang="en-US"/>
              <a:pPr>
                <a:defRPr/>
              </a:pPr>
              <a:t>‹#›</a:t>
            </a:fld>
            <a:endParaRPr lang="en-US"/>
          </a:p>
        </p:txBody>
      </p:sp>
    </p:spTree>
    <p:extLst>
      <p:ext uri="{BB962C8B-B14F-4D97-AF65-F5344CB8AC3E}">
        <p14:creationId xmlns:p14="http://schemas.microsoft.com/office/powerpoint/2010/main" val="1751716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White background more spac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Footer Placeholder 4"/>
          <p:cNvSpPr txBox="1">
            <a:spLocks/>
          </p:cNvSpPr>
          <p:nvPr/>
        </p:nvSpPr>
        <p:spPr bwMode="auto">
          <a:xfrm>
            <a:off x="-533400" y="4705350"/>
            <a:ext cx="2895600" cy="357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b"/>
          <a:lstStyle>
            <a:defPPr>
              <a:defRPr lang="en-US"/>
            </a:defPPr>
            <a:lvl1pPr algn="ctr" rtl="0" fontAlgn="base">
              <a:spcBef>
                <a:spcPct val="0"/>
              </a:spcBef>
              <a:spcAft>
                <a:spcPct val="0"/>
              </a:spcAft>
              <a:defRPr sz="1000" b="0" i="0" kern="1200">
                <a:solidFill>
                  <a:schemeClr val="tx1"/>
                </a:solidFill>
                <a:latin typeface="Futura Condensed"/>
                <a:ea typeface="ＭＳ Ｐゴシック" charset="0"/>
                <a:cs typeface="Futura Condensed"/>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defRPr/>
            </a:pPr>
            <a:r>
              <a:rPr lang="en-US" dirty="0">
                <a:latin typeface="Franklin Gothic Medium"/>
                <a:cs typeface="Franklin Gothic Medium"/>
              </a:rPr>
              <a:t>--Proprietary and Confidential--</a:t>
            </a:r>
          </a:p>
        </p:txBody>
      </p:sp>
      <p:sp>
        <p:nvSpPr>
          <p:cNvPr id="4" name="Slide Number Placeholder 6"/>
          <p:cNvSpPr txBox="1">
            <a:spLocks/>
          </p:cNvSpPr>
          <p:nvPr/>
        </p:nvSpPr>
        <p:spPr>
          <a:xfrm>
            <a:off x="8686800" y="4857750"/>
            <a:ext cx="2133600" cy="357188"/>
          </a:xfrm>
          <a:prstGeom prst="rect">
            <a:avLst/>
          </a:prstGeom>
        </p:spPr>
        <p:txBody>
          <a:bodyPr/>
          <a:lstStyle>
            <a:defPPr>
              <a:defRPr lang="en-US"/>
            </a:defPPr>
            <a:lvl1pPr algn="l" rtl="0" fontAlgn="base">
              <a:spcBef>
                <a:spcPct val="0"/>
              </a:spcBef>
              <a:spcAft>
                <a:spcPct val="0"/>
              </a:spcAft>
              <a:defRPr sz="1400" kern="1200">
                <a:solidFill>
                  <a:schemeClr val="tx1"/>
                </a:solidFill>
                <a:latin typeface="Futura"/>
                <a:ea typeface="ＭＳ Ｐゴシック" charset="0"/>
                <a:cs typeface="Futu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pPr>
              <a:defRPr/>
            </a:pPr>
            <a:fld id="{B8617681-E2A5-C846-A871-2D3C60EC7D28}" type="slidenum">
              <a:rPr lang="en-US" sz="1200" smtClean="0">
                <a:latin typeface="Franklin Gothic Medium"/>
                <a:cs typeface="Franklin Gothic Medium"/>
              </a:rPr>
              <a:pPr>
                <a:defRPr/>
              </a:pPr>
              <a:t>‹#›</a:t>
            </a:fld>
            <a:endParaRPr lang="en-US" sz="1200" dirty="0">
              <a:latin typeface="Franklin Gothic Medium"/>
              <a:cs typeface="Franklin Gothic Medium"/>
            </a:endParaRPr>
          </a:p>
        </p:txBody>
      </p:sp>
      <p:sp>
        <p:nvSpPr>
          <p:cNvPr id="2" name="Title 1"/>
          <p:cNvSpPr>
            <a:spLocks noGrp="1"/>
          </p:cNvSpPr>
          <p:nvPr>
            <p:ph type="title"/>
          </p:nvPr>
        </p:nvSpPr>
        <p:spPr>
          <a:xfrm>
            <a:off x="304800" y="57150"/>
            <a:ext cx="8534400" cy="685800"/>
          </a:xfrm>
        </p:spPr>
        <p:txBody>
          <a:bodyPr/>
          <a:lstStyle>
            <a:lvl1pPr>
              <a:defRPr>
                <a:latin typeface="Franklin Gothic Medium"/>
                <a:cs typeface="Franklin Gothic Medium"/>
              </a:defRPr>
            </a:lvl1pPr>
          </a:lstStyle>
          <a:p>
            <a:r>
              <a:rPr lang="en-US"/>
              <a:t>Click to edit Master title style</a:t>
            </a:r>
          </a:p>
        </p:txBody>
      </p:sp>
    </p:spTree>
    <p:extLst>
      <p:ext uri="{BB962C8B-B14F-4D97-AF65-F5344CB8AC3E}">
        <p14:creationId xmlns:p14="http://schemas.microsoft.com/office/powerpoint/2010/main" val="3901985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grey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533400" y="4705350"/>
            <a:ext cx="2895600" cy="357188"/>
          </a:xfrm>
        </p:spPr>
        <p:txBody>
          <a:bodyPr/>
          <a:lstStyle>
            <a:lvl1pPr>
              <a:defRPr/>
            </a:lvl1pPr>
          </a:lstStyle>
          <a:p>
            <a:pPr>
              <a:defRPr/>
            </a:pPr>
            <a:r>
              <a:rPr lang="en-US"/>
              <a:t>--Proprietary and Confidential--</a:t>
            </a:r>
          </a:p>
        </p:txBody>
      </p:sp>
      <p:sp>
        <p:nvSpPr>
          <p:cNvPr id="3" name="Slide Number Placeholder 6"/>
          <p:cNvSpPr>
            <a:spLocks noGrp="1"/>
          </p:cNvSpPr>
          <p:nvPr>
            <p:ph type="sldNum" sz="quarter" idx="11"/>
          </p:nvPr>
        </p:nvSpPr>
        <p:spPr/>
        <p:txBody>
          <a:bodyPr vert="horz" wrap="square" lIns="91440" tIns="45720" rIns="91440" bIns="45720" numCol="1" anchor="t" anchorCtr="0" compatLnSpc="1">
            <a:prstTxWarp prst="textNoShape">
              <a:avLst/>
            </a:prstTxWarp>
          </a:bodyPr>
          <a:lstStyle>
            <a:lvl1pPr>
              <a:defRPr smtClean="0">
                <a:latin typeface="Franklin Gothic Medium"/>
                <a:ea typeface="Futura" charset="0"/>
                <a:cs typeface="Franklin Gothic Medium"/>
              </a:defRPr>
            </a:lvl1pPr>
          </a:lstStyle>
          <a:p>
            <a:pPr>
              <a:defRPr/>
            </a:pPr>
            <a:fld id="{C1051511-DED1-724F-B54A-957D30B76277}" type="slidenum">
              <a:rPr lang="en-US"/>
              <a:pPr>
                <a:defRPr/>
              </a:pPr>
              <a:t>‹#›</a:t>
            </a:fld>
            <a:endParaRPr lang="en-US"/>
          </a:p>
        </p:txBody>
      </p:sp>
    </p:spTree>
    <p:extLst>
      <p:ext uri="{BB962C8B-B14F-4D97-AF65-F5344CB8AC3E}">
        <p14:creationId xmlns:p14="http://schemas.microsoft.com/office/powerpoint/2010/main" val="94184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r Sectio Break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57500"/>
            <a:ext cx="6400800" cy="1314450"/>
          </a:xfrm>
        </p:spPr>
        <p:txBody>
          <a:bodyPr/>
          <a:lstStyle>
            <a:lvl1pPr marL="0" indent="0" algn="ctr">
              <a:buNone/>
              <a:defRPr sz="2000">
                <a:solidFill>
                  <a:srgbClr val="FFFFFF"/>
                </a:solidFill>
                <a:latin typeface="Franklin Gothic Medium" panose="020B06030201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7" name="Title 6"/>
          <p:cNvSpPr>
            <a:spLocks noGrp="1"/>
          </p:cNvSpPr>
          <p:nvPr>
            <p:ph type="title"/>
          </p:nvPr>
        </p:nvSpPr>
        <p:spPr>
          <a:xfrm>
            <a:off x="304800" y="742950"/>
            <a:ext cx="8534400" cy="1905000"/>
          </a:xfrm>
        </p:spPr>
        <p:txBody>
          <a:bodyPr/>
          <a:lstStyle>
            <a:lvl1pPr>
              <a:defRPr sz="6000">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2" name="Rectangle 1"/>
          <p:cNvSpPr/>
          <p:nvPr userDrawn="1"/>
        </p:nvSpPr>
        <p:spPr>
          <a:xfrm>
            <a:off x="0" y="4552950"/>
            <a:ext cx="76200" cy="5905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Franklin Gothic Medium" panose="020B0603020102020204" pitchFamily="34" charset="0"/>
            </a:endParaRPr>
          </a:p>
        </p:txBody>
      </p:sp>
    </p:spTree>
    <p:extLst>
      <p:ext uri="{BB962C8B-B14F-4D97-AF65-F5344CB8AC3E}">
        <p14:creationId xmlns:p14="http://schemas.microsoft.com/office/powerpoint/2010/main" val="152906536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Background">
    <p:spTree>
      <p:nvGrpSpPr>
        <p:cNvPr id="1" name=""/>
        <p:cNvGrpSpPr/>
        <p:nvPr/>
      </p:nvGrpSpPr>
      <p:grpSpPr>
        <a:xfrm>
          <a:off x="0" y="0"/>
          <a:ext cx="0" cy="0"/>
          <a:chOff x="0" y="0"/>
          <a:chExt cx="0" cy="0"/>
        </a:xfrm>
      </p:grpSpPr>
      <p:sp>
        <p:nvSpPr>
          <p:cNvPr id="6" name="Title 5"/>
          <p:cNvSpPr>
            <a:spLocks noGrp="1"/>
          </p:cNvSpPr>
          <p:nvPr>
            <p:ph type="title"/>
          </p:nvPr>
        </p:nvSpPr>
        <p:spPr>
          <a:xfrm>
            <a:off x="457200" y="361950"/>
            <a:ext cx="8153400" cy="457200"/>
          </a:xfrm>
        </p:spPr>
        <p:txBody>
          <a:bodyPr/>
          <a:lstStyle>
            <a:lvl1pPr>
              <a:defRPr>
                <a:latin typeface="Franklin Gothic Medium" panose="020B0603020102020204" pitchFamily="34" charset="0"/>
              </a:defRPr>
            </a:lvl1pPr>
          </a:lstStyle>
          <a:p>
            <a:r>
              <a:rPr lang="en-US"/>
              <a:t>Click to edit Master title style</a:t>
            </a:r>
            <a:endParaRPr lang="en-US" dirty="0"/>
          </a:p>
        </p:txBody>
      </p:sp>
      <p:sp>
        <p:nvSpPr>
          <p:cNvPr id="7" name="Slide Number Placeholder 6"/>
          <p:cNvSpPr>
            <a:spLocks noGrp="1"/>
          </p:cNvSpPr>
          <p:nvPr>
            <p:ph type="sldNum" sz="quarter" idx="12"/>
          </p:nvPr>
        </p:nvSpPr>
        <p:spPr>
          <a:xfrm>
            <a:off x="8686800" y="4857750"/>
            <a:ext cx="2133600" cy="357188"/>
          </a:xfrm>
          <a:prstGeom prst="rect">
            <a:avLst/>
          </a:prstGeom>
        </p:spPr>
        <p:txBody>
          <a:bodyPr/>
          <a:lstStyle>
            <a:lvl1pPr>
              <a:defRPr sz="1200">
                <a:latin typeface="Franklin Gothic Medium" panose="020B0603020102020204" pitchFamily="34" charset="0"/>
                <a:cs typeface="Futura"/>
              </a:defRPr>
            </a:lvl1pPr>
          </a:lstStyle>
          <a:p>
            <a:fld id="{91521EF9-93CA-7D4E-AB12-1803AAC49720}" type="slidenum">
              <a:rPr lang="en-US" smtClean="0">
                <a:solidFill>
                  <a:prstClr val="black"/>
                </a:solidFill>
              </a:rPr>
              <a:pPr/>
              <a:t>‹#›</a:t>
            </a:fld>
            <a:endParaRPr lang="en-US" dirty="0">
              <a:solidFill>
                <a:prstClr val="black"/>
              </a:solidFill>
            </a:endParaRPr>
          </a:p>
        </p:txBody>
      </p:sp>
      <p:sp>
        <p:nvSpPr>
          <p:cNvPr id="8" name="Footer Placeholder 4"/>
          <p:cNvSpPr>
            <a:spLocks noGrp="1"/>
          </p:cNvSpPr>
          <p:nvPr>
            <p:ph type="ftr" sz="quarter" idx="11"/>
          </p:nvPr>
        </p:nvSpPr>
        <p:spPr>
          <a:xfrm>
            <a:off x="0" y="4881562"/>
            <a:ext cx="2438400" cy="357188"/>
          </a:xfrm>
          <a:prstGeom prst="rect">
            <a:avLst/>
          </a:prstGeom>
        </p:spPr>
        <p:txBody>
          <a:bodyPr/>
          <a:lstStyle>
            <a:lvl1pPr>
              <a:defRPr>
                <a:latin typeface="Franklin Gothic Medium" panose="020B0603020102020204" pitchFamily="34" charset="0"/>
              </a:defRPr>
            </a:lvl1pPr>
          </a:lstStyle>
          <a:p>
            <a:r>
              <a:rPr lang="en-US" dirty="0">
                <a:solidFill>
                  <a:prstClr val="black"/>
                </a:solidFill>
              </a:rPr>
              <a:t>--Proprietary and Confidential--</a:t>
            </a:r>
          </a:p>
        </p:txBody>
      </p:sp>
    </p:spTree>
    <p:extLst>
      <p:ext uri="{BB962C8B-B14F-4D97-AF65-F5344CB8AC3E}">
        <p14:creationId xmlns:p14="http://schemas.microsoft.com/office/powerpoint/2010/main" val="374267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7349"/>
            <a:ext cx="8229600" cy="2937273"/>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a:xfrm>
            <a:off x="457200" y="361950"/>
            <a:ext cx="8153400" cy="457200"/>
          </a:xfrm>
        </p:spPr>
        <p:txBody>
          <a:bodyPr/>
          <a:lstStyle>
            <a:lvl1pPr>
              <a:defRPr>
                <a:latin typeface="Franklin Gothic Medium" panose="020B0603020102020204" pitchFamily="34" charset="0"/>
              </a:defRPr>
            </a:lvl1pPr>
          </a:lstStyle>
          <a:p>
            <a:r>
              <a:rPr lang="en-US"/>
              <a:t>Click to edit Master title style</a:t>
            </a:r>
            <a:endParaRPr lang="en-US" dirty="0"/>
          </a:p>
        </p:txBody>
      </p:sp>
      <p:sp>
        <p:nvSpPr>
          <p:cNvPr id="2" name="Rectangle 1"/>
          <p:cNvSpPr/>
          <p:nvPr userDrawn="1"/>
        </p:nvSpPr>
        <p:spPr>
          <a:xfrm>
            <a:off x="0" y="1276350"/>
            <a:ext cx="9144000" cy="350520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prstClr val="white"/>
              </a:solidFill>
              <a:latin typeface="Franklin Gothic Medium" panose="020B0603020102020204" pitchFamily="34" charset="0"/>
            </a:endParaRPr>
          </a:p>
        </p:txBody>
      </p:sp>
      <p:sp>
        <p:nvSpPr>
          <p:cNvPr id="9" name="Slide Number Placeholder 6"/>
          <p:cNvSpPr>
            <a:spLocks noGrp="1"/>
          </p:cNvSpPr>
          <p:nvPr>
            <p:ph type="sldNum" sz="quarter" idx="12"/>
          </p:nvPr>
        </p:nvSpPr>
        <p:spPr>
          <a:xfrm>
            <a:off x="8686800" y="4857750"/>
            <a:ext cx="2133600" cy="357188"/>
          </a:xfrm>
          <a:prstGeom prst="rect">
            <a:avLst/>
          </a:prstGeom>
        </p:spPr>
        <p:txBody>
          <a:bodyPr/>
          <a:lstStyle>
            <a:lvl1pPr>
              <a:defRPr sz="1200">
                <a:latin typeface="Franklin Gothic Medium" panose="020B0603020102020204" pitchFamily="34" charset="0"/>
                <a:cs typeface="Futura"/>
              </a:defRPr>
            </a:lvl1pPr>
          </a:lstStyle>
          <a:p>
            <a:fld id="{91521EF9-93CA-7D4E-AB12-1803AAC49720}" type="slidenum">
              <a:rPr lang="en-US" smtClean="0">
                <a:solidFill>
                  <a:prstClr val="black"/>
                </a:solidFill>
              </a:rPr>
              <a:pPr/>
              <a:t>‹#›</a:t>
            </a:fld>
            <a:endParaRPr lang="en-US" dirty="0">
              <a:solidFill>
                <a:prstClr val="black"/>
              </a:solidFill>
            </a:endParaRPr>
          </a:p>
        </p:txBody>
      </p:sp>
      <p:sp>
        <p:nvSpPr>
          <p:cNvPr id="7" name="Footer Placeholder 4"/>
          <p:cNvSpPr>
            <a:spLocks noGrp="1"/>
          </p:cNvSpPr>
          <p:nvPr>
            <p:ph type="ftr" sz="quarter" idx="11"/>
          </p:nvPr>
        </p:nvSpPr>
        <p:spPr>
          <a:xfrm>
            <a:off x="0" y="4881562"/>
            <a:ext cx="2895600" cy="357188"/>
          </a:xfrm>
          <a:prstGeom prst="rect">
            <a:avLst/>
          </a:prstGeom>
        </p:spPr>
        <p:txBody>
          <a:bodyPr/>
          <a:lstStyle>
            <a:lvl1pPr>
              <a:defRPr>
                <a:latin typeface="Franklin Gothic Medium" panose="020B0603020102020204" pitchFamily="34" charset="0"/>
              </a:defRPr>
            </a:lvl1pPr>
          </a:lstStyle>
          <a:p>
            <a:r>
              <a:rPr lang="en-US">
                <a:solidFill>
                  <a:prstClr val="black"/>
                </a:solidFill>
              </a:rPr>
              <a:t>--Proprietary and Confidential--</a:t>
            </a:r>
            <a:endParaRPr lang="en-US" dirty="0">
              <a:solidFill>
                <a:prstClr val="black"/>
              </a:solidFill>
            </a:endParaRPr>
          </a:p>
        </p:txBody>
      </p:sp>
    </p:spTree>
    <p:extLst>
      <p:ext uri="{BB962C8B-B14F-4D97-AF65-F5344CB8AC3E}">
        <p14:creationId xmlns:p14="http://schemas.microsoft.com/office/powerpoint/2010/main" val="390565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White background more spac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
            <a:ext cx="8534400" cy="685800"/>
          </a:xfrm>
        </p:spPr>
        <p:txBody>
          <a:bodyPr/>
          <a:lstStyle>
            <a:lvl1pPr>
              <a:defRPr>
                <a:latin typeface="Franklin Gothic Medium" panose="020B0603020102020204" pitchFamily="34" charset="0"/>
              </a:defRPr>
            </a:lvl1pPr>
          </a:lstStyle>
          <a:p>
            <a:r>
              <a:rPr lang="en-US"/>
              <a:t>Click to edit Master title style</a:t>
            </a:r>
          </a:p>
        </p:txBody>
      </p:sp>
      <p:sp>
        <p:nvSpPr>
          <p:cNvPr id="7" name="Slide Number Placeholder 6"/>
          <p:cNvSpPr txBox="1">
            <a:spLocks/>
          </p:cNvSpPr>
          <p:nvPr userDrawn="1"/>
        </p:nvSpPr>
        <p:spPr>
          <a:xfrm>
            <a:off x="8686800" y="4857750"/>
            <a:ext cx="2133600" cy="357188"/>
          </a:xfrm>
          <a:prstGeom prst="rect">
            <a:avLst/>
          </a:prstGeom>
        </p:spPr>
        <p:txBody>
          <a:bodyPr/>
          <a:lstStyle>
            <a:defPPr>
              <a:defRPr lang="en-US"/>
            </a:defPPr>
            <a:lvl1pPr algn="l" rtl="0" fontAlgn="base">
              <a:spcBef>
                <a:spcPct val="0"/>
              </a:spcBef>
              <a:spcAft>
                <a:spcPct val="0"/>
              </a:spcAft>
              <a:defRPr sz="1400" kern="1200">
                <a:solidFill>
                  <a:schemeClr val="tx1"/>
                </a:solidFill>
                <a:latin typeface="Futura"/>
                <a:ea typeface="ＭＳ Ｐゴシック" charset="0"/>
                <a:cs typeface="Futura"/>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a:lstStyle>
          <a:p>
            <a:fld id="{91521EF9-93CA-7D4E-AB12-1803AAC49720}" type="slidenum">
              <a:rPr lang="en-US" sz="1200" smtClean="0">
                <a:solidFill>
                  <a:prstClr val="black"/>
                </a:solidFill>
                <a:latin typeface="Franklin Gothic Medium" panose="020B0603020102020204" pitchFamily="34" charset="0"/>
              </a:rPr>
              <a:pPr/>
              <a:t>‹#›</a:t>
            </a:fld>
            <a:endParaRPr lang="en-US" sz="1200" dirty="0">
              <a:solidFill>
                <a:prstClr val="black"/>
              </a:solidFill>
              <a:latin typeface="Franklin Gothic Medium" panose="020B0603020102020204" pitchFamily="34" charset="0"/>
            </a:endParaRPr>
          </a:p>
        </p:txBody>
      </p:sp>
      <p:sp>
        <p:nvSpPr>
          <p:cNvPr id="5" name="Footer Placeholder 4"/>
          <p:cNvSpPr>
            <a:spLocks noGrp="1"/>
          </p:cNvSpPr>
          <p:nvPr>
            <p:ph type="ftr" sz="quarter" idx="11"/>
          </p:nvPr>
        </p:nvSpPr>
        <p:spPr>
          <a:xfrm>
            <a:off x="0" y="4881562"/>
            <a:ext cx="2895600" cy="357188"/>
          </a:xfrm>
          <a:prstGeom prst="rect">
            <a:avLst/>
          </a:prstGeom>
        </p:spPr>
        <p:txBody>
          <a:bodyPr/>
          <a:lstStyle>
            <a:lvl1pPr>
              <a:defRPr>
                <a:latin typeface="Franklin Gothic Medium" panose="020B0603020102020204" pitchFamily="34" charset="0"/>
              </a:defRPr>
            </a:lvl1pPr>
          </a:lstStyle>
          <a:p>
            <a:r>
              <a:rPr lang="en-US">
                <a:solidFill>
                  <a:prstClr val="black"/>
                </a:solidFill>
              </a:rPr>
              <a:t>--Proprietary and Confidential--</a:t>
            </a:r>
            <a:endParaRPr lang="en-US" dirty="0">
              <a:solidFill>
                <a:prstClr val="black"/>
              </a:solidFill>
            </a:endParaRPr>
          </a:p>
        </p:txBody>
      </p:sp>
    </p:spTree>
    <p:extLst>
      <p:ext uri="{BB962C8B-B14F-4D97-AF65-F5344CB8AC3E}">
        <p14:creationId xmlns:p14="http://schemas.microsoft.com/office/powerpoint/2010/main" val="634467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133350"/>
            <a:ext cx="8153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428750"/>
            <a:ext cx="8229600" cy="3165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fld id="{13FB1E91-A699-5445-8120-64BE095E5C8D}" type="slidenum">
              <a:rPr lang="en-US" smtClean="0"/>
              <a:pPr lvl="1"/>
              <a:t>‹#›</a:t>
            </a:fld>
            <a:endParaRPr lang="en-US" dirty="0"/>
          </a:p>
          <a:p>
            <a:pPr lvl="2"/>
            <a:r>
              <a:rPr lang="en-US" dirty="0"/>
              <a:t>Third level</a:t>
            </a:r>
          </a:p>
          <a:p>
            <a:pPr lvl="3"/>
            <a:r>
              <a:rPr lang="en-US" dirty="0"/>
              <a:t>Fourth level</a:t>
            </a:r>
          </a:p>
          <a:p>
            <a:pPr lvl="4"/>
            <a:r>
              <a:rPr lang="en-US" dirty="0"/>
              <a:t>Fifth level</a:t>
            </a:r>
          </a:p>
        </p:txBody>
      </p:sp>
      <p:sp>
        <p:nvSpPr>
          <p:cNvPr id="1029" name="Rectangle 5"/>
          <p:cNvSpPr>
            <a:spLocks noGrp="1" noChangeArrowheads="1"/>
          </p:cNvSpPr>
          <p:nvPr>
            <p:ph type="ftr" sz="quarter" idx="3"/>
          </p:nvPr>
        </p:nvSpPr>
        <p:spPr bwMode="auto">
          <a:xfrm>
            <a:off x="-228600" y="4729163"/>
            <a:ext cx="2209800" cy="357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a:defRPr sz="1000" b="0" i="0">
                <a:latin typeface="Franklin Gothic Medium"/>
                <a:cs typeface="Franklin Gothic Medium"/>
              </a:defRPr>
            </a:lvl1pPr>
          </a:lstStyle>
          <a:p>
            <a:pPr>
              <a:defRPr/>
            </a:pPr>
            <a:r>
              <a:rPr lang="en-US"/>
              <a:t>--Proprietary and Confidential--</a:t>
            </a:r>
            <a:endParaRPr lang="en-US" dirty="0"/>
          </a:p>
        </p:txBody>
      </p:sp>
      <p:sp>
        <p:nvSpPr>
          <p:cNvPr id="6" name="Slide Number Placeholder 6"/>
          <p:cNvSpPr>
            <a:spLocks noGrp="1"/>
          </p:cNvSpPr>
          <p:nvPr>
            <p:ph type="sldNum" sz="quarter" idx="4"/>
          </p:nvPr>
        </p:nvSpPr>
        <p:spPr>
          <a:xfrm>
            <a:off x="8686800" y="4857750"/>
            <a:ext cx="2133600" cy="357188"/>
          </a:xfrm>
          <a:prstGeom prst="rect">
            <a:avLst/>
          </a:prstGeom>
        </p:spPr>
        <p:txBody>
          <a:bodyPr/>
          <a:lstStyle>
            <a:lvl1pPr>
              <a:defRPr sz="1200">
                <a:latin typeface="Franklin Gothic Medium"/>
                <a:cs typeface="Franklin Gothic Medium"/>
              </a:defRPr>
            </a:lvl1pPr>
          </a:lstStyle>
          <a:p>
            <a:pPr>
              <a:defRPr/>
            </a:pPr>
            <a:fld id="{73598C60-FA15-1242-A5DA-88D5B2D3576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Lst>
  <p:hf hdr="0" ftr="0" dt="0"/>
  <p:txStyles>
    <p:titleStyle>
      <a:lvl1pPr algn="ctr" rtl="0" eaLnBrk="1" fontAlgn="base" hangingPunct="1">
        <a:spcBef>
          <a:spcPct val="0"/>
        </a:spcBef>
        <a:spcAft>
          <a:spcPct val="0"/>
        </a:spcAft>
        <a:defRPr sz="2800">
          <a:solidFill>
            <a:schemeClr val="bg1"/>
          </a:solidFill>
          <a:latin typeface="Franklin Gothic Medium"/>
          <a:ea typeface="+mj-ea"/>
          <a:cs typeface="Franklin Gothic Medium"/>
        </a:defRPr>
      </a:lvl1pPr>
      <a:lvl2pPr algn="ctr" rtl="0" eaLnBrk="1" fontAlgn="base" hangingPunct="1">
        <a:spcBef>
          <a:spcPct val="0"/>
        </a:spcBef>
        <a:spcAft>
          <a:spcPct val="0"/>
        </a:spcAft>
        <a:defRPr sz="2800">
          <a:solidFill>
            <a:schemeClr val="bg1"/>
          </a:solidFill>
          <a:latin typeface="Franklin Gothic Medium" charset="0"/>
          <a:ea typeface="ＭＳ Ｐゴシック" charset="0"/>
        </a:defRPr>
      </a:lvl2pPr>
      <a:lvl3pPr algn="ctr" rtl="0" eaLnBrk="1" fontAlgn="base" hangingPunct="1">
        <a:spcBef>
          <a:spcPct val="0"/>
        </a:spcBef>
        <a:spcAft>
          <a:spcPct val="0"/>
        </a:spcAft>
        <a:defRPr sz="2800">
          <a:solidFill>
            <a:schemeClr val="bg1"/>
          </a:solidFill>
          <a:latin typeface="Franklin Gothic Medium" charset="0"/>
          <a:ea typeface="ＭＳ Ｐゴシック" charset="0"/>
        </a:defRPr>
      </a:lvl3pPr>
      <a:lvl4pPr algn="ctr" rtl="0" eaLnBrk="1" fontAlgn="base" hangingPunct="1">
        <a:spcBef>
          <a:spcPct val="0"/>
        </a:spcBef>
        <a:spcAft>
          <a:spcPct val="0"/>
        </a:spcAft>
        <a:defRPr sz="2800">
          <a:solidFill>
            <a:schemeClr val="bg1"/>
          </a:solidFill>
          <a:latin typeface="Franklin Gothic Medium" charset="0"/>
          <a:ea typeface="ＭＳ Ｐゴシック" charset="0"/>
        </a:defRPr>
      </a:lvl4pPr>
      <a:lvl5pPr algn="ctr" rtl="0" eaLnBrk="1" fontAlgn="base" hangingPunct="1">
        <a:spcBef>
          <a:spcPct val="0"/>
        </a:spcBef>
        <a:spcAft>
          <a:spcPct val="0"/>
        </a:spcAft>
        <a:defRPr sz="2800">
          <a:solidFill>
            <a:schemeClr val="bg1"/>
          </a:solidFill>
          <a:latin typeface="Franklin Gothic Medium"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3200">
          <a:solidFill>
            <a:schemeClr val="tx1"/>
          </a:solidFill>
          <a:latin typeface="Franklin Gothic Medium"/>
          <a:ea typeface="+mn-ea"/>
          <a:cs typeface="Franklin Gothic Medium"/>
        </a:defRPr>
      </a:lvl1pPr>
      <a:lvl2pPr marL="742950" indent="-285750" algn="l" rtl="0" eaLnBrk="1" fontAlgn="base" hangingPunct="1">
        <a:spcBef>
          <a:spcPct val="20000"/>
        </a:spcBef>
        <a:spcAft>
          <a:spcPct val="0"/>
        </a:spcAft>
        <a:buChar char="–"/>
        <a:defRPr sz="2800">
          <a:solidFill>
            <a:schemeClr val="tx1"/>
          </a:solidFill>
          <a:latin typeface="Franklin Gothic Medium"/>
          <a:ea typeface="+mn-ea"/>
          <a:cs typeface="Franklin Gothic Medium"/>
        </a:defRPr>
      </a:lvl2pPr>
      <a:lvl3pPr marL="1143000" indent="-228600" algn="l" rtl="0" eaLnBrk="1" fontAlgn="base" hangingPunct="1">
        <a:spcBef>
          <a:spcPct val="20000"/>
        </a:spcBef>
        <a:spcAft>
          <a:spcPct val="0"/>
        </a:spcAft>
        <a:buChar char="•"/>
        <a:defRPr sz="2400">
          <a:solidFill>
            <a:schemeClr val="tx1"/>
          </a:solidFill>
          <a:latin typeface="Franklin Gothic Medium"/>
          <a:ea typeface="+mn-ea"/>
          <a:cs typeface="Franklin Gothic Medium"/>
        </a:defRPr>
      </a:lvl3pPr>
      <a:lvl4pPr marL="1600200" indent="-228600" algn="l" rtl="0" eaLnBrk="1" fontAlgn="base" hangingPunct="1">
        <a:spcBef>
          <a:spcPct val="20000"/>
        </a:spcBef>
        <a:spcAft>
          <a:spcPct val="0"/>
        </a:spcAft>
        <a:buChar char="–"/>
        <a:defRPr sz="2000">
          <a:solidFill>
            <a:schemeClr val="tx1"/>
          </a:solidFill>
          <a:latin typeface="Franklin Gothic Medium"/>
          <a:ea typeface="+mn-ea"/>
          <a:cs typeface="Franklin Gothic Medium"/>
        </a:defRPr>
      </a:lvl4pPr>
      <a:lvl5pPr marL="2057400" indent="-228600" algn="l" rtl="0" eaLnBrk="1" fontAlgn="base" hangingPunct="1">
        <a:spcBef>
          <a:spcPct val="20000"/>
        </a:spcBef>
        <a:spcAft>
          <a:spcPct val="0"/>
        </a:spcAft>
        <a:buChar char="»"/>
        <a:defRPr sz="2000">
          <a:solidFill>
            <a:schemeClr val="tx1"/>
          </a:solidFill>
          <a:latin typeface="Franklin Gothic Medium"/>
          <a:ea typeface="+mn-ea"/>
          <a:cs typeface="Franklin Gothic Medium"/>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85750"/>
            <a:ext cx="8153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428749"/>
            <a:ext cx="8229600" cy="3165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fld id="{91521EF9-93CA-7D4E-AB12-1803AAC49720}" type="slidenum">
              <a:rPr lang="en-US" smtClean="0"/>
              <a:pPr/>
              <a:t>‹#›</a:t>
            </a:fld>
            <a:endParaRPr lang="en-US" dirty="0"/>
          </a:p>
          <a:p>
            <a:pPr lvl="2"/>
            <a:r>
              <a:rPr lang="en-US" dirty="0"/>
              <a:t>Third level</a:t>
            </a:r>
          </a:p>
          <a:p>
            <a:pPr lvl="3"/>
            <a:r>
              <a:rPr lang="en-US" dirty="0"/>
              <a:t>Fourth level</a:t>
            </a:r>
          </a:p>
          <a:p>
            <a:pPr lvl="4"/>
            <a:r>
              <a:rPr lang="en-US" dirty="0"/>
              <a:t>Fifth level</a:t>
            </a:r>
          </a:p>
        </p:txBody>
      </p:sp>
      <p:sp>
        <p:nvSpPr>
          <p:cNvPr id="6" name="Slide Number Placeholder 6"/>
          <p:cNvSpPr>
            <a:spLocks noGrp="1"/>
          </p:cNvSpPr>
          <p:nvPr>
            <p:ph type="sldNum" sz="quarter" idx="4"/>
          </p:nvPr>
        </p:nvSpPr>
        <p:spPr>
          <a:xfrm>
            <a:off x="8686800" y="4857750"/>
            <a:ext cx="2133600" cy="357188"/>
          </a:xfrm>
          <a:prstGeom prst="rect">
            <a:avLst/>
          </a:prstGeom>
        </p:spPr>
        <p:txBody>
          <a:bodyPr/>
          <a:lstStyle>
            <a:lvl1pPr>
              <a:defRPr sz="1200">
                <a:latin typeface="Franklin Gothic Medium" panose="020B0603020102020204" pitchFamily="34" charset="0"/>
                <a:cs typeface="Futura"/>
              </a:defRPr>
            </a:lvl1pPr>
          </a:lstStyle>
          <a:p>
            <a:fld id="{91521EF9-93CA-7D4E-AB12-1803AAC49720}" type="slidenum">
              <a:rPr lang="en-US" smtClean="0">
                <a:solidFill>
                  <a:prstClr val="black"/>
                </a:solidFill>
              </a:rPr>
              <a:pPr/>
              <a:t>‹#›</a:t>
            </a:fld>
            <a:endParaRPr lang="en-US" dirty="0">
              <a:solidFill>
                <a:prstClr val="black"/>
              </a:solidFill>
            </a:endParaRPr>
          </a:p>
        </p:txBody>
      </p:sp>
      <p:sp>
        <p:nvSpPr>
          <p:cNvPr id="7" name="Footer Placeholder 4"/>
          <p:cNvSpPr>
            <a:spLocks noGrp="1"/>
          </p:cNvSpPr>
          <p:nvPr>
            <p:ph type="ftr" sz="quarter" idx="3"/>
          </p:nvPr>
        </p:nvSpPr>
        <p:spPr>
          <a:xfrm>
            <a:off x="0" y="4857750"/>
            <a:ext cx="2438400" cy="357188"/>
          </a:xfrm>
          <a:prstGeom prst="rect">
            <a:avLst/>
          </a:prstGeom>
        </p:spPr>
        <p:txBody>
          <a:bodyPr/>
          <a:lstStyle>
            <a:lvl1pPr>
              <a:defRPr sz="1000">
                <a:latin typeface="Franklin Gothic Medium" panose="020B0603020102020204" pitchFamily="34" charset="0"/>
              </a:defRPr>
            </a:lvl1pPr>
          </a:lstStyle>
          <a:p>
            <a:r>
              <a:rPr lang="en-US">
                <a:solidFill>
                  <a:prstClr val="black"/>
                </a:solidFill>
                <a:cs typeface="+mn-cs"/>
              </a:rPr>
              <a:t>--Proprietary and Confidential--</a:t>
            </a:r>
            <a:endParaRPr lang="en-US" dirty="0">
              <a:solidFill>
                <a:prstClr val="black"/>
              </a:solidFill>
              <a:cs typeface="+mn-cs"/>
            </a:endParaRPr>
          </a:p>
        </p:txBody>
      </p:sp>
    </p:spTree>
    <p:extLst>
      <p:ext uri="{BB962C8B-B14F-4D97-AF65-F5344CB8AC3E}">
        <p14:creationId xmlns:p14="http://schemas.microsoft.com/office/powerpoint/2010/main" val="22167740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hdr="0" dt="0"/>
  <p:txStyles>
    <p:titleStyle>
      <a:lvl1pPr algn="ctr" rtl="0" eaLnBrk="1" fontAlgn="base" hangingPunct="1">
        <a:spcBef>
          <a:spcPct val="0"/>
        </a:spcBef>
        <a:spcAft>
          <a:spcPct val="0"/>
        </a:spcAft>
        <a:defRPr sz="2800" b="0" i="0">
          <a:solidFill>
            <a:schemeClr val="bg1"/>
          </a:solidFill>
          <a:latin typeface="Franklin Gothic Medium" panose="020B0603020102020204" pitchFamily="34" charset="0"/>
          <a:ea typeface="+mj-ea"/>
          <a:cs typeface="Franklin Gothic Medium" panose="020B0603020102020204" pitchFamily="34" charset="0"/>
        </a:defRPr>
      </a:lvl1pPr>
      <a:lvl2pPr algn="ctr" rtl="0" eaLnBrk="1" fontAlgn="base" hangingPunct="1">
        <a:spcBef>
          <a:spcPct val="0"/>
        </a:spcBef>
        <a:spcAft>
          <a:spcPct val="0"/>
        </a:spcAft>
        <a:defRPr sz="4400">
          <a:solidFill>
            <a:schemeClr val="tx2"/>
          </a:solidFill>
          <a:latin typeface="Arial" charset="0"/>
          <a:ea typeface="ＭＳ Ｐゴシック" charset="0"/>
        </a:defRPr>
      </a:lvl2pPr>
      <a:lvl3pPr algn="ctr" rtl="0" eaLnBrk="1" fontAlgn="base" hangingPunct="1">
        <a:spcBef>
          <a:spcPct val="0"/>
        </a:spcBef>
        <a:spcAft>
          <a:spcPct val="0"/>
        </a:spcAft>
        <a:defRPr sz="4400">
          <a:solidFill>
            <a:schemeClr val="tx2"/>
          </a:solidFill>
          <a:latin typeface="Arial" charset="0"/>
          <a:ea typeface="ＭＳ Ｐゴシック" charset="0"/>
        </a:defRPr>
      </a:lvl3pPr>
      <a:lvl4pPr algn="ctr" rtl="0" eaLnBrk="1" fontAlgn="base" hangingPunct="1">
        <a:spcBef>
          <a:spcPct val="0"/>
        </a:spcBef>
        <a:spcAft>
          <a:spcPct val="0"/>
        </a:spcAft>
        <a:defRPr sz="4400">
          <a:solidFill>
            <a:schemeClr val="tx2"/>
          </a:solidFill>
          <a:latin typeface="Arial" charset="0"/>
          <a:ea typeface="ＭＳ Ｐゴシック" charset="0"/>
        </a:defRPr>
      </a:lvl4pPr>
      <a:lvl5pPr algn="ctr" rtl="0" eaLnBrk="1" fontAlgn="base" hangingPunct="1">
        <a:spcBef>
          <a:spcPct val="0"/>
        </a:spcBef>
        <a:spcAft>
          <a:spcPct val="0"/>
        </a:spcAft>
        <a:defRPr sz="4400">
          <a:solidFill>
            <a:schemeClr val="tx2"/>
          </a:solidFill>
          <a:latin typeface="Arial" charset="0"/>
          <a:ea typeface="ＭＳ Ｐゴシック" charset="0"/>
        </a:defRPr>
      </a:lvl5pPr>
      <a:lvl6pPr marL="457200" algn="ctr" rtl="0" eaLnBrk="1" fontAlgn="base" hangingPunct="1">
        <a:spcBef>
          <a:spcPct val="0"/>
        </a:spcBef>
        <a:spcAft>
          <a:spcPct val="0"/>
        </a:spcAft>
        <a:defRPr sz="4400">
          <a:solidFill>
            <a:schemeClr val="tx2"/>
          </a:solidFill>
          <a:latin typeface="Arial" charset="0"/>
          <a:ea typeface="ＭＳ Ｐゴシック" charset="0"/>
        </a:defRPr>
      </a:lvl6pPr>
      <a:lvl7pPr marL="914400" algn="ctr" rtl="0" eaLnBrk="1" fontAlgn="base" hangingPunct="1">
        <a:spcBef>
          <a:spcPct val="0"/>
        </a:spcBef>
        <a:spcAft>
          <a:spcPct val="0"/>
        </a:spcAft>
        <a:defRPr sz="4400">
          <a:solidFill>
            <a:schemeClr val="tx2"/>
          </a:solidFill>
          <a:latin typeface="Arial" charset="0"/>
          <a:ea typeface="ＭＳ Ｐゴシック" charset="0"/>
        </a:defRPr>
      </a:lvl7pPr>
      <a:lvl8pPr marL="1371600" algn="ctr" rtl="0" eaLnBrk="1" fontAlgn="base" hangingPunct="1">
        <a:spcBef>
          <a:spcPct val="0"/>
        </a:spcBef>
        <a:spcAft>
          <a:spcPct val="0"/>
        </a:spcAft>
        <a:defRPr sz="4400">
          <a:solidFill>
            <a:schemeClr val="tx2"/>
          </a:solidFill>
          <a:latin typeface="Arial" charset="0"/>
          <a:ea typeface="ＭＳ Ｐゴシック" charset="0"/>
        </a:defRPr>
      </a:lvl8pPr>
      <a:lvl9pPr marL="1828800" algn="ctr" rtl="0" eaLnBrk="1" fontAlgn="base" hangingPunct="1">
        <a:spcBef>
          <a:spcPct val="0"/>
        </a:spcBef>
        <a:spcAft>
          <a:spcPct val="0"/>
        </a:spcAft>
        <a:defRPr sz="4400">
          <a:solidFill>
            <a:schemeClr val="tx2"/>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400" b="0" i="0">
          <a:solidFill>
            <a:schemeClr val="tx1"/>
          </a:solidFill>
          <a:latin typeface="Franklin Gothic Medium" panose="020B0603020102020204" pitchFamily="34" charset="0"/>
          <a:ea typeface="+mn-ea"/>
          <a:cs typeface="Franklin Gothic Medium" panose="020B0603020102020204" pitchFamily="34" charset="0"/>
        </a:defRPr>
      </a:lvl1pPr>
      <a:lvl2pPr marL="742950" indent="-285750" algn="l" rtl="0" eaLnBrk="1" fontAlgn="base" hangingPunct="1">
        <a:spcBef>
          <a:spcPct val="20000"/>
        </a:spcBef>
        <a:spcAft>
          <a:spcPct val="0"/>
        </a:spcAft>
        <a:buChar char="–"/>
        <a:defRPr sz="2000" b="0" i="0">
          <a:solidFill>
            <a:schemeClr val="tx1"/>
          </a:solidFill>
          <a:latin typeface="Franklin Gothic Medium" panose="020B0603020102020204" pitchFamily="34" charset="0"/>
          <a:ea typeface="+mn-ea"/>
          <a:cs typeface="Franklin Gothic Medium" panose="020B0603020102020204" pitchFamily="34" charset="0"/>
        </a:defRPr>
      </a:lvl2pPr>
      <a:lvl3pPr marL="1143000" indent="-228600" algn="l" rtl="0" eaLnBrk="1" fontAlgn="base" hangingPunct="1">
        <a:spcBef>
          <a:spcPct val="20000"/>
        </a:spcBef>
        <a:spcAft>
          <a:spcPct val="0"/>
        </a:spcAft>
        <a:buChar char="•"/>
        <a:defRPr sz="1800" b="0" i="0">
          <a:solidFill>
            <a:schemeClr val="tx1"/>
          </a:solidFill>
          <a:latin typeface="Franklin Gothic Medium" panose="020B0603020102020204" pitchFamily="34" charset="0"/>
          <a:ea typeface="+mn-ea"/>
          <a:cs typeface="Franklin Gothic Medium" panose="020B0603020102020204" pitchFamily="34" charset="0"/>
        </a:defRPr>
      </a:lvl3pPr>
      <a:lvl4pPr marL="1600200" indent="-228600" algn="l" rtl="0" eaLnBrk="1" fontAlgn="base" hangingPunct="1">
        <a:spcBef>
          <a:spcPct val="20000"/>
        </a:spcBef>
        <a:spcAft>
          <a:spcPct val="0"/>
        </a:spcAft>
        <a:buChar char="–"/>
        <a:defRPr sz="1600" b="0" i="0">
          <a:solidFill>
            <a:schemeClr val="tx1"/>
          </a:solidFill>
          <a:latin typeface="Franklin Gothic Medium" panose="020B0603020102020204" pitchFamily="34" charset="0"/>
          <a:ea typeface="+mn-ea"/>
          <a:cs typeface="Franklin Gothic Medium" panose="020B0603020102020204" pitchFamily="34" charset="0"/>
        </a:defRPr>
      </a:lvl4pPr>
      <a:lvl5pPr marL="2057400" indent="-228600" algn="l" rtl="0" eaLnBrk="1" fontAlgn="base" hangingPunct="1">
        <a:spcBef>
          <a:spcPct val="20000"/>
        </a:spcBef>
        <a:spcAft>
          <a:spcPct val="0"/>
        </a:spcAft>
        <a:buChar char="»"/>
        <a:defRPr sz="1600" b="0" i="0">
          <a:solidFill>
            <a:schemeClr val="tx1"/>
          </a:solidFill>
          <a:latin typeface="Franklin Gothic Medium" panose="020B0603020102020204" pitchFamily="34" charset="0"/>
          <a:ea typeface="+mn-ea"/>
          <a:cs typeface="Franklin Gothic Medium" panose="020B0603020102020204"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3028950"/>
            <a:ext cx="7239000" cy="704850"/>
          </a:xfrm>
        </p:spPr>
        <p:txBody>
          <a:bodyPr/>
          <a:lstStyle/>
          <a:p>
            <a:pPr eaLnBrk="1" hangingPunct="1">
              <a:defRPr/>
            </a:pPr>
            <a:r>
              <a:rPr lang="en-US" dirty="0"/>
              <a:t>AMPO 2016</a:t>
            </a:r>
          </a:p>
          <a:p>
            <a:pPr eaLnBrk="1" hangingPunct="1">
              <a:defRPr/>
            </a:pPr>
            <a:r>
              <a:rPr lang="en-US" dirty="0"/>
              <a:t>Catherine Manzo, Sr. Director of Sales &amp; Customer Engagement</a:t>
            </a:r>
          </a:p>
          <a:p>
            <a:pPr eaLnBrk="1" hangingPunct="1">
              <a:defRPr/>
            </a:pPr>
            <a:r>
              <a:rPr lang="en-US" dirty="0"/>
              <a:t>Catherine.Manzo@streetlightdata.com</a:t>
            </a:r>
          </a:p>
        </p:txBody>
      </p:sp>
      <p:sp>
        <p:nvSpPr>
          <p:cNvPr id="3" name="Title 2"/>
          <p:cNvSpPr>
            <a:spLocks noGrp="1"/>
          </p:cNvSpPr>
          <p:nvPr>
            <p:ph type="title"/>
          </p:nvPr>
        </p:nvSpPr>
        <p:spPr/>
        <p:txBody>
          <a:bodyPr/>
          <a:lstStyle/>
          <a:p>
            <a:pPr eaLnBrk="1" hangingPunct="1">
              <a:defRPr/>
            </a:pPr>
            <a:r>
              <a:rPr lang="en-US" dirty="0"/>
              <a:t>What is Big Data, and What Is It Good For?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You Can’t Push the Data Where it Can’t Go – Especially if It Wasn’t Created “For” Your Purpose</a:t>
            </a:r>
          </a:p>
        </p:txBody>
      </p:sp>
      <p:sp>
        <p:nvSpPr>
          <p:cNvPr id="3" name="Left-Right Arrow 2"/>
          <p:cNvSpPr/>
          <p:nvPr/>
        </p:nvSpPr>
        <p:spPr>
          <a:xfrm>
            <a:off x="228600" y="2114550"/>
            <a:ext cx="8686800" cy="713232"/>
          </a:xfrm>
          <a:prstGeom prst="leftRightArrow">
            <a:avLst/>
          </a:prstGeom>
          <a:gradFill flip="none" rotWithShape="1">
            <a:gsLst>
              <a:gs pos="0">
                <a:srgbClr val="FF0000"/>
              </a:gs>
              <a:gs pos="100000">
                <a:srgbClr val="FF0000"/>
              </a:gs>
              <a:gs pos="50000">
                <a:srgbClr val="00FF00"/>
              </a:gs>
              <a:gs pos="25000">
                <a:srgbClr val="89FF1B"/>
              </a:gs>
              <a:gs pos="75000">
                <a:srgbClr val="89FF1B"/>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Franklin Gothic Medium"/>
              <a:cs typeface="Franklin Gothic Medium"/>
            </a:endParaRPr>
          </a:p>
        </p:txBody>
      </p:sp>
      <p:sp>
        <p:nvSpPr>
          <p:cNvPr id="4" name="TextBox 3"/>
          <p:cNvSpPr txBox="1"/>
          <p:nvPr/>
        </p:nvSpPr>
        <p:spPr>
          <a:xfrm>
            <a:off x="228600" y="2800350"/>
            <a:ext cx="1524000" cy="1477328"/>
          </a:xfrm>
          <a:prstGeom prst="rect">
            <a:avLst/>
          </a:prstGeom>
          <a:noFill/>
        </p:spPr>
        <p:txBody>
          <a:bodyPr wrap="square" rtlCol="0">
            <a:spAutoFit/>
          </a:bodyPr>
          <a:lstStyle/>
          <a:p>
            <a:r>
              <a:rPr lang="en-US" sz="1800" dirty="0">
                <a:latin typeface="Franklin Gothic Medium"/>
                <a:cs typeface="Franklin Gothic Medium"/>
              </a:rPr>
              <a:t>I have a VERY specific question and no flexibility on output</a:t>
            </a:r>
          </a:p>
        </p:txBody>
      </p:sp>
      <p:sp>
        <p:nvSpPr>
          <p:cNvPr id="5" name="TextBox 4"/>
          <p:cNvSpPr txBox="1"/>
          <p:nvPr/>
        </p:nvSpPr>
        <p:spPr>
          <a:xfrm>
            <a:off x="5029200" y="2800350"/>
            <a:ext cx="1828800" cy="923330"/>
          </a:xfrm>
          <a:prstGeom prst="rect">
            <a:avLst/>
          </a:prstGeom>
          <a:noFill/>
        </p:spPr>
        <p:txBody>
          <a:bodyPr wrap="square" rtlCol="0">
            <a:spAutoFit/>
          </a:bodyPr>
          <a:lstStyle/>
          <a:p>
            <a:r>
              <a:rPr lang="en-US" sz="1800" dirty="0">
                <a:latin typeface="Franklin Gothic Medium"/>
                <a:cs typeface="Franklin Gothic Medium"/>
              </a:rPr>
              <a:t>I have a broad but actionable question</a:t>
            </a:r>
          </a:p>
        </p:txBody>
      </p:sp>
      <p:sp>
        <p:nvSpPr>
          <p:cNvPr id="6" name="TextBox 5"/>
          <p:cNvSpPr txBox="1"/>
          <p:nvPr/>
        </p:nvSpPr>
        <p:spPr>
          <a:xfrm>
            <a:off x="7315200" y="2800350"/>
            <a:ext cx="1524000" cy="923330"/>
          </a:xfrm>
          <a:prstGeom prst="rect">
            <a:avLst/>
          </a:prstGeom>
          <a:noFill/>
        </p:spPr>
        <p:txBody>
          <a:bodyPr wrap="square" rtlCol="0">
            <a:spAutoFit/>
          </a:bodyPr>
          <a:lstStyle/>
          <a:p>
            <a:r>
              <a:rPr lang="en-US" sz="1800" dirty="0">
                <a:latin typeface="Franklin Gothic Medium"/>
                <a:cs typeface="Franklin Gothic Medium"/>
              </a:rPr>
              <a:t>I have a high level question</a:t>
            </a:r>
          </a:p>
        </p:txBody>
      </p:sp>
      <p:sp>
        <p:nvSpPr>
          <p:cNvPr id="7" name="TextBox 6"/>
          <p:cNvSpPr txBox="1"/>
          <p:nvPr/>
        </p:nvSpPr>
        <p:spPr>
          <a:xfrm>
            <a:off x="2743200" y="2800350"/>
            <a:ext cx="1676400" cy="923330"/>
          </a:xfrm>
          <a:prstGeom prst="rect">
            <a:avLst/>
          </a:prstGeom>
          <a:noFill/>
        </p:spPr>
        <p:txBody>
          <a:bodyPr wrap="square" rtlCol="0">
            <a:spAutoFit/>
          </a:bodyPr>
          <a:lstStyle/>
          <a:p>
            <a:r>
              <a:rPr lang="en-US" sz="1800" dirty="0">
                <a:latin typeface="Franklin Gothic Medium"/>
                <a:cs typeface="Franklin Gothic Medium"/>
              </a:rPr>
              <a:t>I have a specific question </a:t>
            </a:r>
          </a:p>
        </p:txBody>
      </p:sp>
      <p:sp>
        <p:nvSpPr>
          <p:cNvPr id="8" name="Rectangle 7"/>
          <p:cNvSpPr/>
          <p:nvPr/>
        </p:nvSpPr>
        <p:spPr>
          <a:xfrm>
            <a:off x="2209800" y="1428750"/>
            <a:ext cx="6781800" cy="3124200"/>
          </a:xfrm>
          <a:prstGeom prst="rect">
            <a:avLst/>
          </a:prstGeom>
          <a:solidFill>
            <a:schemeClr val="bg1">
              <a:alpha val="89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Franklin Gothic Medium"/>
              <a:cs typeface="Franklin Gothic Medium"/>
            </a:endParaRPr>
          </a:p>
        </p:txBody>
      </p:sp>
      <p:pic>
        <p:nvPicPr>
          <p:cNvPr id="10" name="Picture 9"/>
          <p:cNvPicPr>
            <a:picLocks noChangeAspect="1"/>
          </p:cNvPicPr>
          <p:nvPr/>
        </p:nvPicPr>
        <p:blipFill>
          <a:blip r:embed="rId3"/>
          <a:stretch>
            <a:fillRect/>
          </a:stretch>
        </p:blipFill>
        <p:spPr>
          <a:xfrm>
            <a:off x="3124200" y="1581149"/>
            <a:ext cx="5410200" cy="2840355"/>
          </a:xfrm>
          <a:prstGeom prst="rect">
            <a:avLst/>
          </a:prstGeom>
        </p:spPr>
      </p:pic>
    </p:spTree>
    <p:extLst>
      <p:ext uri="{BB962C8B-B14F-4D97-AF65-F5344CB8AC3E}">
        <p14:creationId xmlns:p14="http://schemas.microsoft.com/office/powerpoint/2010/main" val="480205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a:t>Asking Vague Questions or “Visualizing Trends” Without an Objective Probably Won’t Work Out Well</a:t>
            </a:r>
            <a:endParaRPr lang="en-US" dirty="0"/>
          </a:p>
        </p:txBody>
      </p:sp>
      <p:sp>
        <p:nvSpPr>
          <p:cNvPr id="3" name="Left-Right Arrow 2"/>
          <p:cNvSpPr/>
          <p:nvPr/>
        </p:nvSpPr>
        <p:spPr>
          <a:xfrm>
            <a:off x="228600" y="2114550"/>
            <a:ext cx="8686800" cy="713232"/>
          </a:xfrm>
          <a:prstGeom prst="leftRightArrow">
            <a:avLst/>
          </a:prstGeom>
          <a:gradFill flip="none" rotWithShape="1">
            <a:gsLst>
              <a:gs pos="0">
                <a:srgbClr val="FF0000"/>
              </a:gs>
              <a:gs pos="100000">
                <a:srgbClr val="FF0000"/>
              </a:gs>
              <a:gs pos="50000">
                <a:srgbClr val="00FF00"/>
              </a:gs>
              <a:gs pos="25000">
                <a:srgbClr val="89FF1B"/>
              </a:gs>
              <a:gs pos="75000">
                <a:srgbClr val="89FF1B"/>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Franklin Gothic Medium"/>
              <a:cs typeface="Franklin Gothic Medium"/>
            </a:endParaRPr>
          </a:p>
        </p:txBody>
      </p:sp>
      <p:sp>
        <p:nvSpPr>
          <p:cNvPr id="4" name="TextBox 3"/>
          <p:cNvSpPr txBox="1"/>
          <p:nvPr/>
        </p:nvSpPr>
        <p:spPr>
          <a:xfrm>
            <a:off x="228600" y="2800350"/>
            <a:ext cx="1524000" cy="1477328"/>
          </a:xfrm>
          <a:prstGeom prst="rect">
            <a:avLst/>
          </a:prstGeom>
          <a:noFill/>
        </p:spPr>
        <p:txBody>
          <a:bodyPr wrap="square" rtlCol="0">
            <a:spAutoFit/>
          </a:bodyPr>
          <a:lstStyle/>
          <a:p>
            <a:r>
              <a:rPr lang="en-US" sz="1800" dirty="0">
                <a:latin typeface="Franklin Gothic Medium"/>
                <a:cs typeface="Franklin Gothic Medium"/>
              </a:rPr>
              <a:t>I have a VERY specific question and no flexibility on output</a:t>
            </a:r>
          </a:p>
        </p:txBody>
      </p:sp>
      <p:sp>
        <p:nvSpPr>
          <p:cNvPr id="5" name="TextBox 4"/>
          <p:cNvSpPr txBox="1"/>
          <p:nvPr/>
        </p:nvSpPr>
        <p:spPr>
          <a:xfrm>
            <a:off x="5029200" y="2800350"/>
            <a:ext cx="1828800" cy="923330"/>
          </a:xfrm>
          <a:prstGeom prst="rect">
            <a:avLst/>
          </a:prstGeom>
          <a:noFill/>
        </p:spPr>
        <p:txBody>
          <a:bodyPr wrap="square" rtlCol="0">
            <a:spAutoFit/>
          </a:bodyPr>
          <a:lstStyle/>
          <a:p>
            <a:r>
              <a:rPr lang="en-US" sz="1800" dirty="0">
                <a:latin typeface="Franklin Gothic Medium"/>
                <a:cs typeface="Franklin Gothic Medium"/>
              </a:rPr>
              <a:t>I have a broad but actionable question</a:t>
            </a:r>
          </a:p>
        </p:txBody>
      </p:sp>
      <p:sp>
        <p:nvSpPr>
          <p:cNvPr id="6" name="TextBox 5"/>
          <p:cNvSpPr txBox="1"/>
          <p:nvPr/>
        </p:nvSpPr>
        <p:spPr>
          <a:xfrm>
            <a:off x="7315200" y="2800350"/>
            <a:ext cx="1524000" cy="646331"/>
          </a:xfrm>
          <a:prstGeom prst="rect">
            <a:avLst/>
          </a:prstGeom>
          <a:noFill/>
        </p:spPr>
        <p:txBody>
          <a:bodyPr wrap="square" rtlCol="0">
            <a:spAutoFit/>
          </a:bodyPr>
          <a:lstStyle/>
          <a:p>
            <a:r>
              <a:rPr lang="en-US" sz="1800" dirty="0">
                <a:solidFill>
                  <a:srgbClr val="7F7F7F"/>
                </a:solidFill>
                <a:latin typeface="Franklin Gothic Medium"/>
                <a:cs typeface="Franklin Gothic Medium"/>
              </a:rPr>
              <a:t>I like pretty maps</a:t>
            </a:r>
          </a:p>
        </p:txBody>
      </p:sp>
      <p:sp>
        <p:nvSpPr>
          <p:cNvPr id="7" name="TextBox 6"/>
          <p:cNvSpPr txBox="1"/>
          <p:nvPr/>
        </p:nvSpPr>
        <p:spPr>
          <a:xfrm>
            <a:off x="2743200" y="2800350"/>
            <a:ext cx="1676400" cy="923330"/>
          </a:xfrm>
          <a:prstGeom prst="rect">
            <a:avLst/>
          </a:prstGeom>
          <a:noFill/>
        </p:spPr>
        <p:txBody>
          <a:bodyPr wrap="square" rtlCol="0">
            <a:spAutoFit/>
          </a:bodyPr>
          <a:lstStyle/>
          <a:p>
            <a:r>
              <a:rPr lang="en-US" sz="1800" dirty="0">
                <a:latin typeface="Franklin Gothic Medium"/>
                <a:cs typeface="Franklin Gothic Medium"/>
              </a:rPr>
              <a:t>I have a specific question </a:t>
            </a:r>
          </a:p>
        </p:txBody>
      </p:sp>
      <p:sp>
        <p:nvSpPr>
          <p:cNvPr id="10" name="Rectangle 9"/>
          <p:cNvSpPr/>
          <p:nvPr/>
        </p:nvSpPr>
        <p:spPr>
          <a:xfrm>
            <a:off x="228600" y="1428750"/>
            <a:ext cx="6781800" cy="3124200"/>
          </a:xfrm>
          <a:prstGeom prst="rect">
            <a:avLst/>
          </a:prstGeom>
          <a:solidFill>
            <a:schemeClr val="bg1">
              <a:alpha val="89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398463" indent="-398463" algn="ctr"/>
            <a:endParaRPr lang="en-US" sz="2800" dirty="0">
              <a:solidFill>
                <a:srgbClr val="000000"/>
              </a:solidFill>
              <a:latin typeface="Franklin Gothic Medium"/>
              <a:cs typeface="Franklin Gothic Medium"/>
            </a:endParaRPr>
          </a:p>
        </p:txBody>
      </p:sp>
      <p:sp>
        <p:nvSpPr>
          <p:cNvPr id="9" name="TextBox 8"/>
          <p:cNvSpPr txBox="1"/>
          <p:nvPr/>
        </p:nvSpPr>
        <p:spPr>
          <a:xfrm>
            <a:off x="1981200" y="2301954"/>
            <a:ext cx="3810000" cy="1107996"/>
          </a:xfrm>
          <a:prstGeom prst="rect">
            <a:avLst/>
          </a:prstGeom>
          <a:noFill/>
        </p:spPr>
        <p:txBody>
          <a:bodyPr wrap="square" rtlCol="0">
            <a:spAutoFit/>
          </a:bodyPr>
          <a:lstStyle/>
          <a:p>
            <a:r>
              <a:rPr lang="en-US" sz="6600" dirty="0">
                <a:latin typeface="Franklin Gothic Medium"/>
                <a:cs typeface="Franklin Gothic Medium"/>
              </a:rPr>
              <a:t>Big Data</a:t>
            </a:r>
          </a:p>
        </p:txBody>
      </p:sp>
      <p:pic>
        <p:nvPicPr>
          <p:cNvPr id="8" name="Picture 7"/>
          <p:cNvPicPr>
            <a:picLocks noChangeAspect="1"/>
          </p:cNvPicPr>
          <p:nvPr/>
        </p:nvPicPr>
        <p:blipFill>
          <a:blip r:embed="rId3"/>
          <a:stretch>
            <a:fillRect/>
          </a:stretch>
        </p:blipFill>
        <p:spPr>
          <a:xfrm>
            <a:off x="1371600" y="2378154"/>
            <a:ext cx="1536807" cy="609600"/>
          </a:xfrm>
          <a:prstGeom prst="rect">
            <a:avLst/>
          </a:prstGeom>
        </p:spPr>
      </p:pic>
    </p:spTree>
    <p:extLst>
      <p:ext uri="{BB962C8B-B14F-4D97-AF65-F5344CB8AC3E}">
        <p14:creationId xmlns:p14="http://schemas.microsoft.com/office/powerpoint/2010/main" val="282436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Agenda</a:t>
            </a:r>
          </a:p>
        </p:txBody>
      </p:sp>
      <p:sp>
        <p:nvSpPr>
          <p:cNvPr id="15362" name="Slide Number Placeholder 2"/>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37181D1-8CE5-C74F-A127-9853D2CB3C71}" type="slidenum">
              <a:rPr lang="en-US" sz="1200">
                <a:latin typeface="Franklin Gothic Medium" charset="0"/>
                <a:ea typeface="Futura" charset="0"/>
              </a:rPr>
              <a:pPr eaLnBrk="1" hangingPunct="1"/>
              <a:t>2</a:t>
            </a:fld>
            <a:endParaRPr lang="en-US" sz="1200">
              <a:latin typeface="Franklin Gothic Medium" charset="0"/>
              <a:ea typeface="Futura" charset="0"/>
            </a:endParaRPr>
          </a:p>
        </p:txBody>
      </p:sp>
      <p:sp>
        <p:nvSpPr>
          <p:cNvPr id="3" name="TextBox 2"/>
          <p:cNvSpPr txBox="1"/>
          <p:nvPr/>
        </p:nvSpPr>
        <p:spPr>
          <a:xfrm>
            <a:off x="304800" y="1428750"/>
            <a:ext cx="8534400" cy="3539430"/>
          </a:xfrm>
          <a:prstGeom prst="rect">
            <a:avLst/>
          </a:prstGeom>
          <a:noFill/>
        </p:spPr>
        <p:txBody>
          <a:bodyPr wrap="square" rtlCol="0">
            <a:spAutoFit/>
          </a:bodyPr>
          <a:lstStyle/>
          <a:p>
            <a:pPr marL="285750" indent="-285750">
              <a:buFont typeface="Arial"/>
              <a:buChar char="•"/>
            </a:pPr>
            <a:r>
              <a:rPr lang="en-US" sz="3200" dirty="0">
                <a:latin typeface="Franklin Gothic Medium"/>
                <a:cs typeface="Franklin Gothic Medium"/>
              </a:rPr>
              <a:t>Introduction </a:t>
            </a:r>
          </a:p>
          <a:p>
            <a:pPr marL="285750" indent="-285750">
              <a:buFont typeface="Arial"/>
              <a:buChar char="•"/>
            </a:pPr>
            <a:r>
              <a:rPr lang="en-US" sz="3200" dirty="0">
                <a:latin typeface="Franklin Gothic Medium"/>
                <a:cs typeface="Franklin Gothic Medium"/>
              </a:rPr>
              <a:t>What is “Big Data”?</a:t>
            </a:r>
          </a:p>
          <a:p>
            <a:pPr marL="285750" indent="-285750">
              <a:buFont typeface="Arial"/>
              <a:buChar char="•"/>
            </a:pPr>
            <a:r>
              <a:rPr lang="en-US" sz="3200" dirty="0">
                <a:latin typeface="Franklin Gothic Medium"/>
                <a:cs typeface="Franklin Gothic Medium"/>
              </a:rPr>
              <a:t>Defining Your Big Data Goals</a:t>
            </a:r>
          </a:p>
          <a:p>
            <a:pPr marL="285750" indent="-285750">
              <a:buFont typeface="Arial"/>
              <a:buChar char="•"/>
            </a:pPr>
            <a:r>
              <a:rPr lang="en-US" sz="3200" dirty="0">
                <a:latin typeface="Franklin Gothic Medium"/>
                <a:cs typeface="Franklin Gothic Medium"/>
              </a:rPr>
              <a:t>Case Studies</a:t>
            </a:r>
          </a:p>
          <a:p>
            <a:endParaRPr lang="en-US" sz="3200" dirty="0">
              <a:latin typeface="Franklin Gothic Medium"/>
              <a:cs typeface="Franklin Gothic Medium"/>
            </a:endParaRPr>
          </a:p>
          <a:p>
            <a:pPr marL="285750" indent="-285750">
              <a:buFont typeface="Arial"/>
              <a:buChar char="•"/>
            </a:pPr>
            <a:endParaRPr lang="en-US" sz="3200" dirty="0">
              <a:latin typeface="Franklin Gothic Medium"/>
              <a:cs typeface="Franklin Gothic Medium"/>
            </a:endParaRPr>
          </a:p>
          <a:p>
            <a:pPr marL="285750" indent="-285750">
              <a:buFont typeface="Arial"/>
              <a:buChar char="•"/>
            </a:pPr>
            <a:endParaRPr lang="en-US" sz="3200" dirty="0">
              <a:latin typeface="Franklin Gothic Medium"/>
              <a:cs typeface="Franklin Gothic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4800" y="1606794"/>
            <a:ext cx="8006098" cy="3082382"/>
          </a:xfrm>
          <a:prstGeom prst="rect">
            <a:avLst/>
          </a:prstGeom>
        </p:spPr>
      </p:pic>
      <p:sp>
        <p:nvSpPr>
          <p:cNvPr id="2" name="Title 1"/>
          <p:cNvSpPr>
            <a:spLocks noGrp="1"/>
          </p:cNvSpPr>
          <p:nvPr>
            <p:ph type="title"/>
          </p:nvPr>
        </p:nvSpPr>
        <p:spPr/>
        <p:txBody>
          <a:bodyPr/>
          <a:lstStyle/>
          <a:p>
            <a:r>
              <a:rPr lang="en-US" sz="2400" dirty="0"/>
              <a:t>StreetLight Data Transforms “Big Data” from Mobile Devices into Transportation Analytics</a:t>
            </a:r>
          </a:p>
        </p:txBody>
      </p:sp>
      <p:sp>
        <p:nvSpPr>
          <p:cNvPr id="3" name="Footer Placeholder 2"/>
          <p:cNvSpPr>
            <a:spLocks noGrp="1"/>
          </p:cNvSpPr>
          <p:nvPr>
            <p:ph type="ftr" sz="quarter" idx="11"/>
          </p:nvPr>
        </p:nvSpPr>
        <p:spPr/>
        <p:txBody>
          <a:bodyPr/>
          <a:lstStyle/>
          <a:p>
            <a:pPr fontAlgn="auto">
              <a:spcBef>
                <a:spcPts val="0"/>
              </a:spcBef>
              <a:spcAft>
                <a:spcPts val="0"/>
              </a:spcAft>
              <a:defRPr/>
            </a:pPr>
            <a:r>
              <a:rPr lang="en-US" kern="0" dirty="0">
                <a:solidFill>
                  <a:sysClr val="windowText" lastClr="000000"/>
                </a:solidFill>
              </a:rPr>
              <a:t>--Proprietary and Confidential--</a:t>
            </a:r>
          </a:p>
        </p:txBody>
      </p:sp>
      <p:sp>
        <p:nvSpPr>
          <p:cNvPr id="5" name="TextBox 4"/>
          <p:cNvSpPr txBox="1"/>
          <p:nvPr/>
        </p:nvSpPr>
        <p:spPr>
          <a:xfrm>
            <a:off x="6057900" y="1959748"/>
            <a:ext cx="2819400" cy="2031325"/>
          </a:xfrm>
          <a:prstGeom prst="rect">
            <a:avLst/>
          </a:prstGeom>
          <a:solidFill>
            <a:srgbClr val="FFFFFF"/>
          </a:solidFill>
        </p:spPr>
        <p:txBody>
          <a:bodyPr wrap="square" rtlCol="0">
            <a:spAutoFit/>
          </a:bodyPr>
          <a:lstStyle/>
          <a:p>
            <a:r>
              <a:rPr lang="en-US" sz="1400" dirty="0">
                <a:solidFill>
                  <a:prstClr val="black"/>
                </a:solidFill>
                <a:latin typeface="Franklin Gothic Medium" panose="020B0603020102020204" pitchFamily="34" charset="0"/>
                <a:cs typeface="Futura Condensed Medium"/>
              </a:rPr>
              <a:t>To design, prioritize, optimize and manage transportation, StreetLight InSight® Metrics:</a:t>
            </a:r>
          </a:p>
          <a:p>
            <a:endParaRPr lang="en-US" sz="1400" dirty="0">
              <a:solidFill>
                <a:prstClr val="black"/>
              </a:solidFill>
              <a:latin typeface="Franklin Gothic Medium" panose="020B0603020102020204" pitchFamily="34" charset="0"/>
              <a:cs typeface="Futura Condensed Medium"/>
            </a:endParaRPr>
          </a:p>
          <a:p>
            <a:pPr marL="342900" indent="-342900">
              <a:buFont typeface="+mj-lt"/>
              <a:buAutoNum type="arabicPeriod"/>
            </a:pPr>
            <a:r>
              <a:rPr lang="en-US" sz="1400" dirty="0">
                <a:solidFill>
                  <a:prstClr val="black"/>
                </a:solidFill>
                <a:latin typeface="Franklin Gothic Medium" panose="020B0603020102020204" pitchFamily="34" charset="0"/>
                <a:cs typeface="Futura Condensed Medium"/>
              </a:rPr>
              <a:t>Accurately describe current mobility patterns, </a:t>
            </a:r>
          </a:p>
          <a:p>
            <a:pPr marL="342900" indent="-342900">
              <a:buFont typeface="+mj-lt"/>
              <a:buAutoNum type="arabicPeriod"/>
            </a:pPr>
            <a:r>
              <a:rPr lang="en-US" sz="1400" dirty="0">
                <a:solidFill>
                  <a:prstClr val="black"/>
                </a:solidFill>
                <a:latin typeface="Franklin Gothic Medium" panose="020B0603020102020204" pitchFamily="34" charset="0"/>
                <a:cs typeface="Futura Condensed Medium"/>
              </a:rPr>
              <a:t>Persistently measure changes over time, and</a:t>
            </a:r>
          </a:p>
          <a:p>
            <a:pPr marL="342900" indent="-342900">
              <a:buFont typeface="+mj-lt"/>
              <a:buAutoNum type="arabicPeriod"/>
            </a:pPr>
            <a:r>
              <a:rPr lang="en-US" sz="1400" dirty="0">
                <a:solidFill>
                  <a:prstClr val="black"/>
                </a:solidFill>
                <a:latin typeface="Franklin Gothic Medium" panose="020B0603020102020204" pitchFamily="34" charset="0"/>
                <a:cs typeface="Futura Condensed Medium"/>
              </a:rPr>
              <a:t>Are diagnostic and predictive.</a:t>
            </a:r>
          </a:p>
        </p:txBody>
      </p:sp>
      <p:sp>
        <p:nvSpPr>
          <p:cNvPr id="6" name="Rectangle 5"/>
          <p:cNvSpPr/>
          <p:nvPr/>
        </p:nvSpPr>
        <p:spPr>
          <a:xfrm>
            <a:off x="149851" y="971550"/>
            <a:ext cx="2438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en-US" sz="1800" kern="0" dirty="0">
                <a:solidFill>
                  <a:prstClr val="black"/>
                </a:solidFill>
                <a:latin typeface="Franklin Gothic Medium" panose="020B0603020102020204" pitchFamily="34" charset="0"/>
                <a:cs typeface="Futura Condensed Medium"/>
              </a:rPr>
              <a:t>Input:</a:t>
            </a:r>
            <a:br>
              <a:rPr lang="en-US" sz="1800" kern="0" dirty="0">
                <a:solidFill>
                  <a:srgbClr val="7C378F"/>
                </a:solidFill>
                <a:latin typeface="Franklin Gothic Medium" panose="020B0603020102020204" pitchFamily="34" charset="0"/>
                <a:cs typeface="Futura Condensed Medium"/>
              </a:rPr>
            </a:br>
            <a:r>
              <a:rPr lang="en-US" sz="1800" kern="0" dirty="0">
                <a:solidFill>
                  <a:srgbClr val="7C378F"/>
                </a:solidFill>
                <a:latin typeface="Franklin Gothic Medium" panose="020B0603020102020204" pitchFamily="34" charset="0"/>
                <a:cs typeface="Futura Condensed Medium"/>
              </a:rPr>
              <a:t>“</a:t>
            </a:r>
            <a:r>
              <a:rPr lang="en-US" sz="1800" u="sng" kern="0" dirty="0">
                <a:solidFill>
                  <a:srgbClr val="7C378F"/>
                </a:solidFill>
                <a:latin typeface="Franklin Gothic Medium" panose="020B0603020102020204" pitchFamily="34" charset="0"/>
                <a:cs typeface="Futura Condensed Medium"/>
              </a:rPr>
              <a:t>Big </a:t>
            </a:r>
            <a:r>
              <a:rPr lang="en-US" sz="1800" b="1" u="sng" kern="0" dirty="0">
                <a:solidFill>
                  <a:srgbClr val="7C378F"/>
                </a:solidFill>
                <a:latin typeface="Franklin Gothic Medium" panose="020B0603020102020204" pitchFamily="34" charset="0"/>
                <a:cs typeface="Futura Condensed Medium"/>
              </a:rPr>
              <a:t>Data”</a:t>
            </a:r>
          </a:p>
        </p:txBody>
      </p:sp>
      <p:sp>
        <p:nvSpPr>
          <p:cNvPr id="11" name="Rectangle 10"/>
          <p:cNvSpPr/>
          <p:nvPr/>
        </p:nvSpPr>
        <p:spPr>
          <a:xfrm>
            <a:off x="2667000" y="971550"/>
            <a:ext cx="29718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en-US" sz="1800" kern="0" dirty="0">
                <a:solidFill>
                  <a:prstClr val="black"/>
                </a:solidFill>
                <a:latin typeface="Franklin Gothic Medium" panose="020B0603020102020204" pitchFamily="34" charset="0"/>
                <a:cs typeface="Futura Condensed Medium"/>
              </a:rPr>
              <a:t>Processing:</a:t>
            </a:r>
            <a:br>
              <a:rPr lang="en-US" sz="1800" kern="0" dirty="0">
                <a:solidFill>
                  <a:srgbClr val="7C378F"/>
                </a:solidFill>
                <a:latin typeface="Franklin Gothic Medium" panose="020B0603020102020204" pitchFamily="34" charset="0"/>
                <a:cs typeface="Futura Condensed Medium"/>
              </a:rPr>
            </a:br>
            <a:r>
              <a:rPr lang="en-US" sz="1800" b="1" u="sng" kern="0" dirty="0">
                <a:solidFill>
                  <a:srgbClr val="7C378F"/>
                </a:solidFill>
                <a:latin typeface="Franklin Gothic Medium" panose="020B0603020102020204" pitchFamily="34" charset="0"/>
                <a:cs typeface="Futura Condensed Medium"/>
              </a:rPr>
              <a:t>RouteScience</a:t>
            </a:r>
            <a:r>
              <a:rPr lang="en-US" sz="1800" b="1" u="sng" kern="0" baseline="30000" dirty="0">
                <a:solidFill>
                  <a:srgbClr val="7C378F"/>
                </a:solidFill>
                <a:latin typeface="Franklin Gothic Medium" panose="020B0603020102020204" pitchFamily="34" charset="0"/>
                <a:cs typeface="Futura Condensed Medium"/>
              </a:rPr>
              <a:t>®</a:t>
            </a:r>
            <a:r>
              <a:rPr lang="en-US" sz="1800" b="1" u="sng" kern="0" dirty="0">
                <a:solidFill>
                  <a:srgbClr val="7C378F"/>
                </a:solidFill>
                <a:latin typeface="Franklin Gothic Medium" panose="020B0603020102020204" pitchFamily="34" charset="0"/>
                <a:cs typeface="Futura Condensed Medium"/>
              </a:rPr>
              <a:t> Technology</a:t>
            </a:r>
          </a:p>
        </p:txBody>
      </p:sp>
      <p:sp>
        <p:nvSpPr>
          <p:cNvPr id="12" name="Rectangle 11"/>
          <p:cNvSpPr/>
          <p:nvPr/>
        </p:nvSpPr>
        <p:spPr>
          <a:xfrm>
            <a:off x="5562600" y="971550"/>
            <a:ext cx="3810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defRPr/>
            </a:pPr>
            <a:r>
              <a:rPr lang="en-US" sz="1800" kern="0" dirty="0">
                <a:solidFill>
                  <a:prstClr val="black"/>
                </a:solidFill>
                <a:latin typeface="Franklin Gothic Medium" panose="020B0603020102020204" pitchFamily="34" charset="0"/>
                <a:cs typeface="Futura Condensed Medium"/>
              </a:rPr>
              <a:t>Web App Output:</a:t>
            </a:r>
            <a:br>
              <a:rPr lang="en-US" sz="1800" kern="0" dirty="0">
                <a:solidFill>
                  <a:srgbClr val="7C378F"/>
                </a:solidFill>
                <a:latin typeface="Franklin Gothic Medium" panose="020B0603020102020204" pitchFamily="34" charset="0"/>
                <a:cs typeface="Futura Condensed Medium"/>
              </a:rPr>
            </a:br>
            <a:r>
              <a:rPr lang="en-US" sz="1800" b="1" i="1" u="sng" kern="0" dirty="0">
                <a:solidFill>
                  <a:srgbClr val="7C378F"/>
                </a:solidFill>
                <a:latin typeface="Franklin Gothic Medium" panose="020B0603020102020204" pitchFamily="34" charset="0"/>
                <a:cs typeface="Futura Condensed Medium"/>
              </a:rPr>
              <a:t>StreetLight InSight Metrics</a:t>
            </a:r>
          </a:p>
        </p:txBody>
      </p:sp>
      <p:sp>
        <p:nvSpPr>
          <p:cNvPr id="13" name="TextBox 12"/>
          <p:cNvSpPr txBox="1"/>
          <p:nvPr/>
        </p:nvSpPr>
        <p:spPr>
          <a:xfrm>
            <a:off x="914400" y="1962150"/>
            <a:ext cx="2133600" cy="738664"/>
          </a:xfrm>
          <a:prstGeom prst="rect">
            <a:avLst/>
          </a:prstGeom>
          <a:noFill/>
        </p:spPr>
        <p:txBody>
          <a:bodyPr wrap="square" rtlCol="0">
            <a:spAutoFit/>
          </a:bodyPr>
          <a:lstStyle/>
          <a:p>
            <a:pPr fontAlgn="auto">
              <a:spcBef>
                <a:spcPts val="0"/>
              </a:spcBef>
              <a:spcAft>
                <a:spcPts val="0"/>
              </a:spcAft>
              <a:defRPr/>
            </a:pPr>
            <a:r>
              <a:rPr lang="en-US" sz="1400" kern="0" dirty="0">
                <a:solidFill>
                  <a:sysClr val="windowText" lastClr="000000"/>
                </a:solidFill>
                <a:latin typeface="Franklin Gothic Medium" panose="020B0603020102020204" pitchFamily="34" charset="0"/>
                <a:cs typeface="Futura Condensed"/>
              </a:rPr>
              <a:t>Anonymous</a:t>
            </a:r>
          </a:p>
          <a:p>
            <a:pPr fontAlgn="auto">
              <a:spcBef>
                <a:spcPts val="0"/>
              </a:spcBef>
              <a:spcAft>
                <a:spcPts val="0"/>
              </a:spcAft>
              <a:defRPr/>
            </a:pPr>
            <a:r>
              <a:rPr lang="en-US" sz="1400" kern="0" dirty="0">
                <a:solidFill>
                  <a:sysClr val="windowText" lastClr="000000"/>
                </a:solidFill>
                <a:latin typeface="Franklin Gothic Medium" panose="020B0603020102020204" pitchFamily="34" charset="0"/>
                <a:cs typeface="Futura Condensed"/>
              </a:rPr>
              <a:t>and accurate </a:t>
            </a:r>
          </a:p>
          <a:p>
            <a:pPr fontAlgn="auto">
              <a:spcBef>
                <a:spcPts val="0"/>
              </a:spcBef>
              <a:spcAft>
                <a:spcPts val="0"/>
              </a:spcAft>
              <a:defRPr/>
            </a:pPr>
            <a:r>
              <a:rPr lang="en-US" sz="1400" kern="0" dirty="0">
                <a:solidFill>
                  <a:srgbClr val="7C378F"/>
                </a:solidFill>
                <a:latin typeface="Franklin Gothic Medium" panose="020B0603020102020204" pitchFamily="34" charset="0"/>
                <a:cs typeface="Futura Condensed"/>
              </a:rPr>
              <a:t>Location Data </a:t>
            </a:r>
          </a:p>
        </p:txBody>
      </p:sp>
      <p:sp>
        <p:nvSpPr>
          <p:cNvPr id="14" name="TextBox 13"/>
          <p:cNvSpPr txBox="1"/>
          <p:nvPr/>
        </p:nvSpPr>
        <p:spPr>
          <a:xfrm>
            <a:off x="931137" y="3036966"/>
            <a:ext cx="1751810" cy="954107"/>
          </a:xfrm>
          <a:prstGeom prst="rect">
            <a:avLst/>
          </a:prstGeom>
          <a:noFill/>
        </p:spPr>
        <p:txBody>
          <a:bodyPr wrap="square" rtlCol="0">
            <a:spAutoFit/>
          </a:bodyPr>
          <a:lstStyle/>
          <a:p>
            <a:pPr fontAlgn="auto">
              <a:spcBef>
                <a:spcPts val="0"/>
              </a:spcBef>
              <a:spcAft>
                <a:spcPts val="0"/>
              </a:spcAft>
              <a:defRPr/>
            </a:pPr>
            <a:r>
              <a:rPr lang="en-US" sz="1400" kern="0" dirty="0">
                <a:solidFill>
                  <a:sysClr val="windowText" lastClr="000000"/>
                </a:solidFill>
                <a:latin typeface="Franklin Gothic Medium" panose="020B0603020102020204" pitchFamily="34" charset="0"/>
                <a:cs typeface="Futura Condensed"/>
              </a:rPr>
              <a:t>Road network, </a:t>
            </a:r>
          </a:p>
          <a:p>
            <a:pPr fontAlgn="auto">
              <a:spcBef>
                <a:spcPts val="0"/>
              </a:spcBef>
              <a:spcAft>
                <a:spcPts val="0"/>
              </a:spcAft>
              <a:defRPr/>
            </a:pPr>
            <a:r>
              <a:rPr lang="en-US" sz="1400" kern="0" dirty="0">
                <a:solidFill>
                  <a:sysClr val="windowText" lastClr="000000"/>
                </a:solidFill>
                <a:latin typeface="Franklin Gothic Medium" panose="020B0603020102020204" pitchFamily="34" charset="0"/>
                <a:cs typeface="Futura Condensed"/>
              </a:rPr>
              <a:t>land use, parcel, census and more</a:t>
            </a:r>
          </a:p>
          <a:p>
            <a:pPr fontAlgn="auto">
              <a:spcBef>
                <a:spcPts val="0"/>
              </a:spcBef>
              <a:spcAft>
                <a:spcPts val="0"/>
              </a:spcAft>
              <a:defRPr/>
            </a:pPr>
            <a:r>
              <a:rPr lang="en-US" sz="1400" kern="0" dirty="0">
                <a:solidFill>
                  <a:srgbClr val="7C378F"/>
                </a:solidFill>
                <a:latin typeface="Franklin Gothic Medium" panose="020B0603020102020204" pitchFamily="34" charset="0"/>
                <a:cs typeface="Futura Condensed"/>
              </a:rPr>
              <a:t>Contextual Data</a:t>
            </a:r>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0206" y="1973094"/>
            <a:ext cx="720931" cy="720931"/>
          </a:xfrm>
          <a:prstGeom prst="rect">
            <a:avLst/>
          </a:prstGeom>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206" y="2986172"/>
            <a:ext cx="728578" cy="728578"/>
          </a:xfrm>
          <a:prstGeom prst="rect">
            <a:avLst/>
          </a:prstGeom>
        </p:spPr>
      </p:pic>
    </p:spTree>
    <p:extLst>
      <p:ext uri="{BB962C8B-B14F-4D97-AF65-F5344CB8AC3E}">
        <p14:creationId xmlns:p14="http://schemas.microsoft.com/office/powerpoint/2010/main" val="357428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Big Data Often Means Repurposing Data</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9035"/>
            <a:ext cx="9144000" cy="5065515"/>
          </a:xfrm>
          <a:prstGeom prst="rect">
            <a:avLst/>
          </a:prstGeom>
        </p:spPr>
      </p:pic>
      <p:sp>
        <p:nvSpPr>
          <p:cNvPr id="5" name="Rectangle 4"/>
          <p:cNvSpPr/>
          <p:nvPr/>
        </p:nvSpPr>
        <p:spPr>
          <a:xfrm>
            <a:off x="304800" y="1123950"/>
            <a:ext cx="2819400" cy="11430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Franklin Gothic Medium" panose="020B0603020102020204" pitchFamily="34" charset="0"/>
                <a:cs typeface="Futura Condensed Medium"/>
              </a:rPr>
              <a:t>Most Big Data was not created for the purposes of transportation analytics Or even location. </a:t>
            </a:r>
          </a:p>
        </p:txBody>
      </p:sp>
      <p:sp>
        <p:nvSpPr>
          <p:cNvPr id="6" name="Rectangle 5"/>
          <p:cNvSpPr/>
          <p:nvPr/>
        </p:nvSpPr>
        <p:spPr>
          <a:xfrm>
            <a:off x="304800" y="2419350"/>
            <a:ext cx="2819401" cy="13716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Franklin Gothic Medium" panose="020B0603020102020204" pitchFamily="34" charset="0"/>
                <a:cs typeface="Futura Condensed Medium"/>
              </a:rPr>
              <a:t>Repurposing data creates certain benefits (like cost and availability) and detriments.</a:t>
            </a:r>
          </a:p>
        </p:txBody>
      </p:sp>
    </p:spTree>
    <p:extLst>
      <p:ext uri="{BB962C8B-B14F-4D97-AF65-F5344CB8AC3E}">
        <p14:creationId xmlns:p14="http://schemas.microsoft.com/office/powerpoint/2010/main" val="100372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There are Different Types of Mobile Device “Big Data”</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59035"/>
            <a:ext cx="9144000" cy="5065515"/>
          </a:xfrm>
          <a:prstGeom prst="rect">
            <a:avLst/>
          </a:prstGeom>
        </p:spPr>
      </p:pic>
      <p:sp>
        <p:nvSpPr>
          <p:cNvPr id="5" name="Rectangle 4"/>
          <p:cNvSpPr/>
          <p:nvPr/>
        </p:nvSpPr>
        <p:spPr>
          <a:xfrm>
            <a:off x="6096000" y="1047750"/>
            <a:ext cx="2819400" cy="22098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Franklin Gothic Medium" panose="020B0603020102020204" pitchFamily="34" charset="0"/>
                <a:cs typeface="Futura Condensed Medium"/>
              </a:rPr>
              <a:t>These types of raw mobile data received by StreetLight. Within seconds, StreetLight contextualizes and transforms this data into powerful insights.</a:t>
            </a:r>
          </a:p>
        </p:txBody>
      </p:sp>
      <p:sp>
        <p:nvSpPr>
          <p:cNvPr id="7" name="Rectangle 6"/>
          <p:cNvSpPr/>
          <p:nvPr/>
        </p:nvSpPr>
        <p:spPr>
          <a:xfrm>
            <a:off x="6096000" y="3333750"/>
            <a:ext cx="2819401" cy="137160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latin typeface="Franklin Gothic Medium" panose="020B0603020102020204" pitchFamily="34" charset="0"/>
                <a:cs typeface="Futura Condensed Medium"/>
              </a:rPr>
              <a:t>Trillions of cellular, GPS, and LBS data points are creating billions of trips each year.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Know What You Want?</a:t>
            </a:r>
          </a:p>
        </p:txBody>
      </p:sp>
      <p:sp>
        <p:nvSpPr>
          <p:cNvPr id="3" name="Left-Right Arrow 2"/>
          <p:cNvSpPr/>
          <p:nvPr/>
        </p:nvSpPr>
        <p:spPr>
          <a:xfrm>
            <a:off x="228600" y="2114550"/>
            <a:ext cx="8686800" cy="713232"/>
          </a:xfrm>
          <a:prstGeom prst="leftRightArrow">
            <a:avLst/>
          </a:prstGeom>
          <a:gradFill flip="none" rotWithShape="1">
            <a:gsLst>
              <a:gs pos="0">
                <a:srgbClr val="FF0000"/>
              </a:gs>
              <a:gs pos="100000">
                <a:srgbClr val="FF0000"/>
              </a:gs>
              <a:gs pos="50000">
                <a:srgbClr val="00FF00"/>
              </a:gs>
              <a:gs pos="25000">
                <a:srgbClr val="89FF1B"/>
              </a:gs>
              <a:gs pos="75000">
                <a:srgbClr val="89FF1B"/>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Franklin Gothic Medium"/>
              <a:cs typeface="Franklin Gothic Medium"/>
            </a:endParaRPr>
          </a:p>
        </p:txBody>
      </p:sp>
      <p:sp>
        <p:nvSpPr>
          <p:cNvPr id="4" name="TextBox 3"/>
          <p:cNvSpPr txBox="1"/>
          <p:nvPr/>
        </p:nvSpPr>
        <p:spPr>
          <a:xfrm>
            <a:off x="228600" y="2800350"/>
            <a:ext cx="1524000" cy="1477328"/>
          </a:xfrm>
          <a:prstGeom prst="rect">
            <a:avLst/>
          </a:prstGeom>
          <a:noFill/>
        </p:spPr>
        <p:txBody>
          <a:bodyPr wrap="square" rtlCol="0">
            <a:spAutoFit/>
          </a:bodyPr>
          <a:lstStyle/>
          <a:p>
            <a:r>
              <a:rPr lang="en-US" sz="1800" dirty="0">
                <a:latin typeface="Franklin Gothic Medium"/>
                <a:cs typeface="Franklin Gothic Medium"/>
              </a:rPr>
              <a:t>I have a VERY specific question and no flexibility on output</a:t>
            </a:r>
          </a:p>
        </p:txBody>
      </p:sp>
      <p:sp>
        <p:nvSpPr>
          <p:cNvPr id="5" name="TextBox 4"/>
          <p:cNvSpPr txBox="1"/>
          <p:nvPr/>
        </p:nvSpPr>
        <p:spPr>
          <a:xfrm>
            <a:off x="5029200" y="2800350"/>
            <a:ext cx="1828800" cy="923330"/>
          </a:xfrm>
          <a:prstGeom prst="rect">
            <a:avLst/>
          </a:prstGeom>
          <a:noFill/>
        </p:spPr>
        <p:txBody>
          <a:bodyPr wrap="square" rtlCol="0">
            <a:spAutoFit/>
          </a:bodyPr>
          <a:lstStyle/>
          <a:p>
            <a:r>
              <a:rPr lang="en-US" sz="1800" dirty="0">
                <a:latin typeface="Franklin Gothic Medium"/>
                <a:cs typeface="Franklin Gothic Medium"/>
              </a:rPr>
              <a:t>I have a broad but actionable question</a:t>
            </a:r>
          </a:p>
        </p:txBody>
      </p:sp>
      <p:sp>
        <p:nvSpPr>
          <p:cNvPr id="6" name="TextBox 5"/>
          <p:cNvSpPr txBox="1"/>
          <p:nvPr/>
        </p:nvSpPr>
        <p:spPr>
          <a:xfrm>
            <a:off x="7315200" y="2800350"/>
            <a:ext cx="1524000" cy="646331"/>
          </a:xfrm>
          <a:prstGeom prst="rect">
            <a:avLst/>
          </a:prstGeom>
          <a:noFill/>
        </p:spPr>
        <p:txBody>
          <a:bodyPr wrap="square" rtlCol="0">
            <a:spAutoFit/>
          </a:bodyPr>
          <a:lstStyle/>
          <a:p>
            <a:r>
              <a:rPr lang="en-US" sz="1800" dirty="0">
                <a:latin typeface="Franklin Gothic Medium"/>
                <a:cs typeface="Franklin Gothic Medium"/>
              </a:rPr>
              <a:t>I like pretty maps</a:t>
            </a:r>
          </a:p>
        </p:txBody>
      </p:sp>
      <p:sp>
        <p:nvSpPr>
          <p:cNvPr id="7" name="TextBox 6"/>
          <p:cNvSpPr txBox="1"/>
          <p:nvPr/>
        </p:nvSpPr>
        <p:spPr>
          <a:xfrm>
            <a:off x="2743200" y="2800350"/>
            <a:ext cx="1676400" cy="923330"/>
          </a:xfrm>
          <a:prstGeom prst="rect">
            <a:avLst/>
          </a:prstGeom>
          <a:noFill/>
        </p:spPr>
        <p:txBody>
          <a:bodyPr wrap="square" rtlCol="0">
            <a:spAutoFit/>
          </a:bodyPr>
          <a:lstStyle/>
          <a:p>
            <a:r>
              <a:rPr lang="en-US" sz="1800" dirty="0">
                <a:latin typeface="Franklin Gothic Medium"/>
                <a:cs typeface="Franklin Gothic Medium"/>
              </a:rPr>
              <a:t>I have a specific question </a:t>
            </a:r>
          </a:p>
        </p:txBody>
      </p:sp>
    </p:spTree>
    <p:extLst>
      <p:ext uri="{BB962C8B-B14F-4D97-AF65-F5344CB8AC3E}">
        <p14:creationId xmlns:p14="http://schemas.microsoft.com/office/powerpoint/2010/main" val="396135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Used Correctly, Can Create Key Analyses That Answer Clear Questions Very Quickly </a:t>
            </a:r>
          </a:p>
        </p:txBody>
      </p:sp>
      <p:sp>
        <p:nvSpPr>
          <p:cNvPr id="3" name="Left-Right Arrow 2"/>
          <p:cNvSpPr/>
          <p:nvPr/>
        </p:nvSpPr>
        <p:spPr>
          <a:xfrm>
            <a:off x="228600" y="2114550"/>
            <a:ext cx="8686800" cy="713232"/>
          </a:xfrm>
          <a:prstGeom prst="leftRightArrow">
            <a:avLst/>
          </a:prstGeom>
          <a:gradFill flip="none" rotWithShape="1">
            <a:gsLst>
              <a:gs pos="0">
                <a:srgbClr val="FF0000"/>
              </a:gs>
              <a:gs pos="100000">
                <a:srgbClr val="FF0000"/>
              </a:gs>
              <a:gs pos="50000">
                <a:srgbClr val="00FF00"/>
              </a:gs>
              <a:gs pos="25000">
                <a:srgbClr val="89FF1B"/>
              </a:gs>
              <a:gs pos="75000">
                <a:srgbClr val="89FF1B"/>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Franklin Gothic Medium"/>
              <a:cs typeface="Franklin Gothic Medium"/>
            </a:endParaRPr>
          </a:p>
        </p:txBody>
      </p:sp>
      <p:sp>
        <p:nvSpPr>
          <p:cNvPr id="4" name="TextBox 3"/>
          <p:cNvSpPr txBox="1"/>
          <p:nvPr/>
        </p:nvSpPr>
        <p:spPr>
          <a:xfrm>
            <a:off x="228600" y="2800350"/>
            <a:ext cx="1524000" cy="1477328"/>
          </a:xfrm>
          <a:prstGeom prst="rect">
            <a:avLst/>
          </a:prstGeom>
          <a:noFill/>
        </p:spPr>
        <p:txBody>
          <a:bodyPr wrap="square" rtlCol="0">
            <a:spAutoFit/>
          </a:bodyPr>
          <a:lstStyle/>
          <a:p>
            <a:r>
              <a:rPr lang="en-US" sz="1800" dirty="0">
                <a:solidFill>
                  <a:schemeClr val="bg1">
                    <a:lumMod val="50000"/>
                  </a:schemeClr>
                </a:solidFill>
                <a:latin typeface="Franklin Gothic Medium"/>
                <a:cs typeface="Franklin Gothic Medium"/>
              </a:rPr>
              <a:t>I have a VERY specific question and no flexibility on output</a:t>
            </a:r>
          </a:p>
        </p:txBody>
      </p:sp>
      <p:sp>
        <p:nvSpPr>
          <p:cNvPr id="5" name="TextBox 4"/>
          <p:cNvSpPr txBox="1"/>
          <p:nvPr/>
        </p:nvSpPr>
        <p:spPr>
          <a:xfrm>
            <a:off x="5029200" y="2800350"/>
            <a:ext cx="1828800" cy="923330"/>
          </a:xfrm>
          <a:prstGeom prst="rect">
            <a:avLst/>
          </a:prstGeom>
          <a:noFill/>
        </p:spPr>
        <p:txBody>
          <a:bodyPr wrap="square" rtlCol="0">
            <a:spAutoFit/>
          </a:bodyPr>
          <a:lstStyle/>
          <a:p>
            <a:r>
              <a:rPr lang="en-US" sz="1800" dirty="0">
                <a:latin typeface="Franklin Gothic Medium"/>
                <a:cs typeface="Franklin Gothic Medium"/>
              </a:rPr>
              <a:t>I have a broad but actionable question</a:t>
            </a:r>
          </a:p>
        </p:txBody>
      </p:sp>
      <p:sp>
        <p:nvSpPr>
          <p:cNvPr id="6" name="TextBox 5"/>
          <p:cNvSpPr txBox="1"/>
          <p:nvPr/>
        </p:nvSpPr>
        <p:spPr>
          <a:xfrm>
            <a:off x="7315200" y="2800350"/>
            <a:ext cx="1524000" cy="923330"/>
          </a:xfrm>
          <a:prstGeom prst="rect">
            <a:avLst/>
          </a:prstGeom>
          <a:noFill/>
        </p:spPr>
        <p:txBody>
          <a:bodyPr wrap="square" rtlCol="0">
            <a:spAutoFit/>
          </a:bodyPr>
          <a:lstStyle/>
          <a:p>
            <a:r>
              <a:rPr lang="en-US" sz="1800" dirty="0">
                <a:latin typeface="Franklin Gothic Medium"/>
                <a:cs typeface="Franklin Gothic Medium"/>
              </a:rPr>
              <a:t>I have a high level question</a:t>
            </a:r>
          </a:p>
        </p:txBody>
      </p:sp>
      <p:sp>
        <p:nvSpPr>
          <p:cNvPr id="7" name="TextBox 6"/>
          <p:cNvSpPr txBox="1"/>
          <p:nvPr/>
        </p:nvSpPr>
        <p:spPr>
          <a:xfrm>
            <a:off x="2743200" y="2800350"/>
            <a:ext cx="1676400" cy="923330"/>
          </a:xfrm>
          <a:prstGeom prst="rect">
            <a:avLst/>
          </a:prstGeom>
          <a:noFill/>
        </p:spPr>
        <p:txBody>
          <a:bodyPr wrap="square" rtlCol="0">
            <a:spAutoFit/>
          </a:bodyPr>
          <a:lstStyle/>
          <a:p>
            <a:r>
              <a:rPr lang="en-US" sz="1800" dirty="0">
                <a:latin typeface="Franklin Gothic Medium"/>
                <a:cs typeface="Franklin Gothic Medium"/>
              </a:rPr>
              <a:t>I have a clear, specific question </a:t>
            </a:r>
          </a:p>
        </p:txBody>
      </p:sp>
      <p:sp>
        <p:nvSpPr>
          <p:cNvPr id="10" name="Rectangle 9"/>
          <p:cNvSpPr/>
          <p:nvPr/>
        </p:nvSpPr>
        <p:spPr>
          <a:xfrm>
            <a:off x="4343400" y="1657350"/>
            <a:ext cx="4572000" cy="2667000"/>
          </a:xfrm>
          <a:prstGeom prst="rect">
            <a:avLst/>
          </a:prstGeom>
          <a:solidFill>
            <a:schemeClr val="bg1">
              <a:alpha val="89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Franklin Gothic Medium"/>
              <a:cs typeface="Franklin Gothic Medium"/>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28044"/>
          <a:stretch/>
        </p:blipFill>
        <p:spPr>
          <a:xfrm>
            <a:off x="4429244" y="1735783"/>
            <a:ext cx="4400312" cy="2512368"/>
          </a:xfrm>
          <a:prstGeom prst="rect">
            <a:avLst/>
          </a:prstGeom>
        </p:spPr>
      </p:pic>
    </p:spTree>
    <p:extLst>
      <p:ext uri="{BB962C8B-B14F-4D97-AF65-F5344CB8AC3E}">
        <p14:creationId xmlns:p14="http://schemas.microsoft.com/office/powerpoint/2010/main" val="3354009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Can Also Be Combined With Existing Data Sources and Tools to Answer Questions</a:t>
            </a:r>
          </a:p>
        </p:txBody>
      </p:sp>
      <p:sp>
        <p:nvSpPr>
          <p:cNvPr id="3" name="Slide Number Placeholder 2"/>
          <p:cNvSpPr>
            <a:spLocks noGrp="1"/>
          </p:cNvSpPr>
          <p:nvPr>
            <p:ph type="sldNum" sz="quarter" idx="11"/>
          </p:nvPr>
        </p:nvSpPr>
        <p:spPr/>
        <p:txBody>
          <a:bodyPr/>
          <a:lstStyle/>
          <a:p>
            <a:pPr>
              <a:defRPr/>
            </a:pPr>
            <a:fld id="{6ACF3D57-5093-F64A-840D-73DD1B662FF0}" type="slidenum">
              <a:rPr lang="en-US" smtClean="0"/>
              <a:pPr>
                <a:defRPr/>
              </a:pPr>
              <a:t>8</a:t>
            </a:fld>
            <a:endParaRPr lang="en-US"/>
          </a:p>
        </p:txBody>
      </p:sp>
      <p:sp>
        <p:nvSpPr>
          <p:cNvPr id="4" name="Left-Right Arrow 3"/>
          <p:cNvSpPr/>
          <p:nvPr/>
        </p:nvSpPr>
        <p:spPr>
          <a:xfrm>
            <a:off x="228600" y="2114550"/>
            <a:ext cx="8686800" cy="713232"/>
          </a:xfrm>
          <a:prstGeom prst="leftRightArrow">
            <a:avLst/>
          </a:prstGeom>
          <a:gradFill flip="none" rotWithShape="1">
            <a:gsLst>
              <a:gs pos="0">
                <a:srgbClr val="FF0000"/>
              </a:gs>
              <a:gs pos="100000">
                <a:srgbClr val="FF0000"/>
              </a:gs>
              <a:gs pos="50000">
                <a:srgbClr val="00FF00"/>
              </a:gs>
              <a:gs pos="25000">
                <a:srgbClr val="89FF1B"/>
              </a:gs>
              <a:gs pos="75000">
                <a:srgbClr val="89FF1B"/>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Franklin Gothic Medium"/>
              <a:cs typeface="Franklin Gothic Medium"/>
            </a:endParaRPr>
          </a:p>
        </p:txBody>
      </p:sp>
      <p:sp>
        <p:nvSpPr>
          <p:cNvPr id="5" name="TextBox 4"/>
          <p:cNvSpPr txBox="1"/>
          <p:nvPr/>
        </p:nvSpPr>
        <p:spPr>
          <a:xfrm>
            <a:off x="228600" y="2800350"/>
            <a:ext cx="1524000" cy="1477328"/>
          </a:xfrm>
          <a:prstGeom prst="rect">
            <a:avLst/>
          </a:prstGeom>
          <a:noFill/>
        </p:spPr>
        <p:txBody>
          <a:bodyPr wrap="square" rtlCol="0">
            <a:spAutoFit/>
          </a:bodyPr>
          <a:lstStyle/>
          <a:p>
            <a:r>
              <a:rPr lang="en-US" sz="1800" dirty="0">
                <a:solidFill>
                  <a:schemeClr val="bg1">
                    <a:lumMod val="65000"/>
                  </a:schemeClr>
                </a:solidFill>
                <a:latin typeface="Franklin Gothic Medium"/>
                <a:cs typeface="Franklin Gothic Medium"/>
              </a:rPr>
              <a:t>I have a VERY specific question and no flexibility on output</a:t>
            </a:r>
          </a:p>
        </p:txBody>
      </p:sp>
      <p:sp>
        <p:nvSpPr>
          <p:cNvPr id="6" name="TextBox 5"/>
          <p:cNvSpPr txBox="1"/>
          <p:nvPr/>
        </p:nvSpPr>
        <p:spPr>
          <a:xfrm>
            <a:off x="2743200" y="2800350"/>
            <a:ext cx="1676400" cy="923330"/>
          </a:xfrm>
          <a:prstGeom prst="rect">
            <a:avLst/>
          </a:prstGeom>
          <a:noFill/>
        </p:spPr>
        <p:txBody>
          <a:bodyPr wrap="square" rtlCol="0">
            <a:spAutoFit/>
          </a:bodyPr>
          <a:lstStyle/>
          <a:p>
            <a:r>
              <a:rPr lang="en-US" sz="1800" dirty="0">
                <a:latin typeface="Franklin Gothic Medium"/>
                <a:cs typeface="Franklin Gothic Medium"/>
              </a:rPr>
              <a:t>I have a clear, specific question </a:t>
            </a:r>
          </a:p>
        </p:txBody>
      </p:sp>
      <p:pic>
        <p:nvPicPr>
          <p:cNvPr id="11" name="Picture 10"/>
          <p:cNvPicPr>
            <a:picLocks noChangeAspect="1"/>
          </p:cNvPicPr>
          <p:nvPr/>
        </p:nvPicPr>
        <p:blipFill rotWithShape="1">
          <a:blip r:embed="rId3"/>
          <a:srcRect l="28041" t="43146" r="44402" b="11262"/>
          <a:stretch/>
        </p:blipFill>
        <p:spPr>
          <a:xfrm>
            <a:off x="5612219" y="1565711"/>
            <a:ext cx="3303181" cy="2735447"/>
          </a:xfrm>
          <a:prstGeom prst="rect">
            <a:avLst/>
          </a:prstGeom>
          <a:ln>
            <a:solidFill>
              <a:schemeClr val="tx1"/>
            </a:solidFill>
          </a:ln>
        </p:spPr>
      </p:pic>
    </p:spTree>
    <p:extLst>
      <p:ext uri="{BB962C8B-B14F-4D97-AF65-F5344CB8AC3E}">
        <p14:creationId xmlns:p14="http://schemas.microsoft.com/office/powerpoint/2010/main" val="197711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Can Answer Broad Questions that Weren’t Reasonable to Ask Before</a:t>
            </a:r>
          </a:p>
        </p:txBody>
      </p:sp>
      <p:sp>
        <p:nvSpPr>
          <p:cNvPr id="3" name="Left-Right Arrow 2"/>
          <p:cNvSpPr/>
          <p:nvPr/>
        </p:nvSpPr>
        <p:spPr>
          <a:xfrm>
            <a:off x="228600" y="2114550"/>
            <a:ext cx="8686800" cy="713232"/>
          </a:xfrm>
          <a:prstGeom prst="leftRightArrow">
            <a:avLst/>
          </a:prstGeom>
          <a:gradFill flip="none" rotWithShape="1">
            <a:gsLst>
              <a:gs pos="0">
                <a:srgbClr val="FF0000"/>
              </a:gs>
              <a:gs pos="100000">
                <a:srgbClr val="FF0000"/>
              </a:gs>
              <a:gs pos="50000">
                <a:srgbClr val="00FF00"/>
              </a:gs>
              <a:gs pos="25000">
                <a:srgbClr val="89FF1B"/>
              </a:gs>
              <a:gs pos="75000">
                <a:srgbClr val="89FF1B"/>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Franklin Gothic Medium"/>
              <a:cs typeface="Franklin Gothic Medium"/>
            </a:endParaRPr>
          </a:p>
        </p:txBody>
      </p:sp>
      <p:sp>
        <p:nvSpPr>
          <p:cNvPr id="4" name="TextBox 3"/>
          <p:cNvSpPr txBox="1"/>
          <p:nvPr/>
        </p:nvSpPr>
        <p:spPr>
          <a:xfrm>
            <a:off x="228600" y="2800350"/>
            <a:ext cx="1524000" cy="1477328"/>
          </a:xfrm>
          <a:prstGeom prst="rect">
            <a:avLst/>
          </a:prstGeom>
          <a:noFill/>
        </p:spPr>
        <p:txBody>
          <a:bodyPr wrap="square" rtlCol="0">
            <a:spAutoFit/>
          </a:bodyPr>
          <a:lstStyle/>
          <a:p>
            <a:r>
              <a:rPr lang="en-US" sz="1800" dirty="0">
                <a:latin typeface="Franklin Gothic Medium"/>
                <a:cs typeface="Franklin Gothic Medium"/>
              </a:rPr>
              <a:t>I have a VERY specific question and no flexibility on output</a:t>
            </a:r>
          </a:p>
        </p:txBody>
      </p:sp>
      <p:sp>
        <p:nvSpPr>
          <p:cNvPr id="5" name="TextBox 4"/>
          <p:cNvSpPr txBox="1"/>
          <p:nvPr/>
        </p:nvSpPr>
        <p:spPr>
          <a:xfrm>
            <a:off x="5029200" y="2800350"/>
            <a:ext cx="1828800" cy="923330"/>
          </a:xfrm>
          <a:prstGeom prst="rect">
            <a:avLst/>
          </a:prstGeom>
          <a:noFill/>
        </p:spPr>
        <p:txBody>
          <a:bodyPr wrap="square" rtlCol="0">
            <a:spAutoFit/>
          </a:bodyPr>
          <a:lstStyle/>
          <a:p>
            <a:r>
              <a:rPr lang="en-US" sz="1800" dirty="0">
                <a:latin typeface="Franklin Gothic Medium"/>
                <a:cs typeface="Franklin Gothic Medium"/>
              </a:rPr>
              <a:t>I have a broad but actionable question</a:t>
            </a:r>
          </a:p>
        </p:txBody>
      </p:sp>
      <p:sp>
        <p:nvSpPr>
          <p:cNvPr id="6" name="TextBox 5"/>
          <p:cNvSpPr txBox="1"/>
          <p:nvPr/>
        </p:nvSpPr>
        <p:spPr>
          <a:xfrm>
            <a:off x="7315200" y="2800350"/>
            <a:ext cx="1524000" cy="646331"/>
          </a:xfrm>
          <a:prstGeom prst="rect">
            <a:avLst/>
          </a:prstGeom>
          <a:noFill/>
        </p:spPr>
        <p:txBody>
          <a:bodyPr wrap="square" rtlCol="0">
            <a:spAutoFit/>
          </a:bodyPr>
          <a:lstStyle/>
          <a:p>
            <a:r>
              <a:rPr lang="en-US" sz="1800" dirty="0">
                <a:solidFill>
                  <a:srgbClr val="7F7F7F"/>
                </a:solidFill>
                <a:latin typeface="Franklin Gothic Medium"/>
                <a:cs typeface="Franklin Gothic Medium"/>
              </a:rPr>
              <a:t>I like pretty maps</a:t>
            </a:r>
          </a:p>
        </p:txBody>
      </p:sp>
      <p:sp>
        <p:nvSpPr>
          <p:cNvPr id="7" name="TextBox 6"/>
          <p:cNvSpPr txBox="1"/>
          <p:nvPr/>
        </p:nvSpPr>
        <p:spPr>
          <a:xfrm>
            <a:off x="2743200" y="2800350"/>
            <a:ext cx="1676400" cy="923330"/>
          </a:xfrm>
          <a:prstGeom prst="rect">
            <a:avLst/>
          </a:prstGeom>
          <a:noFill/>
        </p:spPr>
        <p:txBody>
          <a:bodyPr wrap="square" rtlCol="0">
            <a:spAutoFit/>
          </a:bodyPr>
          <a:lstStyle/>
          <a:p>
            <a:r>
              <a:rPr lang="en-US" sz="1800" dirty="0">
                <a:latin typeface="Franklin Gothic Medium"/>
                <a:cs typeface="Franklin Gothic Medium"/>
              </a:rPr>
              <a:t>I have a specific question </a:t>
            </a:r>
          </a:p>
        </p:txBody>
      </p:sp>
      <p:sp>
        <p:nvSpPr>
          <p:cNvPr id="10" name="Rectangle 9"/>
          <p:cNvSpPr/>
          <p:nvPr/>
        </p:nvSpPr>
        <p:spPr>
          <a:xfrm>
            <a:off x="152400" y="1428750"/>
            <a:ext cx="3886200" cy="3124200"/>
          </a:xfrm>
          <a:prstGeom prst="rect">
            <a:avLst/>
          </a:prstGeom>
          <a:solidFill>
            <a:schemeClr val="bg1">
              <a:alpha val="89000"/>
            </a:schemeClr>
          </a:solidFill>
          <a:ln>
            <a:solidFill>
              <a:schemeClr val="tx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srgbClr val="000000"/>
              </a:solidFill>
              <a:latin typeface="Franklin Gothic Medium"/>
              <a:cs typeface="Franklin Gothic Medium"/>
            </a:endParaRPr>
          </a:p>
        </p:txBody>
      </p:sp>
      <p:pic>
        <p:nvPicPr>
          <p:cNvPr id="9" name="Picture 2" descr="http://quanticolive.com/wp-content/uploads/2011/01/nova-traffic.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2900" y="1557493"/>
            <a:ext cx="3581399" cy="286671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60482630"/>
      </p:ext>
    </p:extLst>
  </p:cSld>
  <p:clrMapOvr>
    <a:masterClrMapping/>
  </p:clrMapOvr>
</p:sld>
</file>

<file path=ppt/theme/theme1.xml><?xml version="1.0" encoding="utf-8"?>
<a:theme xmlns:a="http://schemas.openxmlformats.org/drawingml/2006/main" name="StreetLight_Feb2016_Template">
  <a:themeElements>
    <a:clrScheme name="Custom 3">
      <a:dk1>
        <a:sysClr val="windowText" lastClr="000000"/>
      </a:dk1>
      <a:lt1>
        <a:sysClr val="window" lastClr="FFFFFF"/>
      </a:lt1>
      <a:dk2>
        <a:srgbClr val="09213B"/>
      </a:dk2>
      <a:lt2>
        <a:srgbClr val="D5EDF4"/>
      </a:lt2>
      <a:accent1>
        <a:srgbClr val="7C378F"/>
      </a:accent1>
      <a:accent2>
        <a:srgbClr val="56435C"/>
      </a:accent2>
      <a:accent3>
        <a:srgbClr val="E18E08"/>
      </a:accent3>
      <a:accent4>
        <a:srgbClr val="FFB400"/>
      </a:accent4>
      <a:accent5>
        <a:srgbClr val="E3E3E3"/>
      </a:accent5>
      <a:accent6>
        <a:srgbClr val="343434"/>
      </a:accent6>
      <a:hlink>
        <a:srgbClr val="00FFFF"/>
      </a:hlink>
      <a:folHlink>
        <a:srgbClr val="00B0F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sz="1200" dirty="0" smtClean="0">
            <a:solidFill>
              <a:srgbClr val="000000"/>
            </a:solidFill>
            <a:latin typeface="Franklin Gothic Medium"/>
            <a:cs typeface="Franklin Gothic Medium"/>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800" dirty="0" smtClean="0">
            <a:latin typeface="Franklin Gothic Medium"/>
            <a:cs typeface="Franklin Gothic Medium"/>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reetLight" id="{1D9E56BD-1840-4170-B7AC-E01785EE4609}" vid="{777F6775-80B3-4F5E-8A31-CE91245F1675}"/>
    </a:ext>
  </a:extLst>
</a:theme>
</file>

<file path=ppt/theme/theme2.xml><?xml version="1.0" encoding="utf-8"?>
<a:theme xmlns:a="http://schemas.openxmlformats.org/drawingml/2006/main" name="1_StreetLight Powerpoint Template Feb 2016">
  <a:themeElements>
    <a:clrScheme name="Custom 3">
      <a:dk1>
        <a:sysClr val="windowText" lastClr="000000"/>
      </a:dk1>
      <a:lt1>
        <a:sysClr val="window" lastClr="FFFFFF"/>
      </a:lt1>
      <a:dk2>
        <a:srgbClr val="09213B"/>
      </a:dk2>
      <a:lt2>
        <a:srgbClr val="D5EDF4"/>
      </a:lt2>
      <a:accent1>
        <a:srgbClr val="7C378F"/>
      </a:accent1>
      <a:accent2>
        <a:srgbClr val="56435C"/>
      </a:accent2>
      <a:accent3>
        <a:srgbClr val="E18E08"/>
      </a:accent3>
      <a:accent4>
        <a:srgbClr val="FFB400"/>
      </a:accent4>
      <a:accent5>
        <a:srgbClr val="E3E3E3"/>
      </a:accent5>
      <a:accent6>
        <a:srgbClr val="343434"/>
      </a:accent6>
      <a:hlink>
        <a:srgbClr val="00FFFF"/>
      </a:hlink>
      <a:folHlink>
        <a:srgbClr val="00B0F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ctr">
          <a:defRPr dirty="0" smtClean="0">
            <a:solidFill>
              <a:schemeClr val="tx1"/>
            </a:solidFill>
            <a:latin typeface="Franklin Gothic Medium" panose="020B060302010202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Franklin Gothic Medium" panose="020B0603020102020204" pitchFamily="34" charset="0"/>
            <a:cs typeface="Futura Condensed"/>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reetLight Powerpoint Template Feb 2016.potx" id="{B1423C9B-77EF-4BF5-B501-C217ABE0AFC8}" vid="{6796C039-1D08-4003-9850-7CEF0DAF138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StreetLight_Feb2016_Template.pot</Template>
  <TotalTime>3255</TotalTime>
  <Words>1914</Words>
  <Application>Microsoft Office PowerPoint</Application>
  <PresentationFormat>On-screen Show (16:9)</PresentationFormat>
  <Paragraphs>101</Paragraphs>
  <Slides>11</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ＭＳ Ｐゴシック</vt:lpstr>
      <vt:lpstr>Arial</vt:lpstr>
      <vt:lpstr>Arial Narrow</vt:lpstr>
      <vt:lpstr>Franklin Gothic Medium</vt:lpstr>
      <vt:lpstr>Futura</vt:lpstr>
      <vt:lpstr>Futura Condensed</vt:lpstr>
      <vt:lpstr>Futura Condensed Medium</vt:lpstr>
      <vt:lpstr>StreetLight_Feb2016_Template</vt:lpstr>
      <vt:lpstr>1_StreetLight Powerpoint Template Feb 2016</vt:lpstr>
      <vt:lpstr>What is Big Data, and What Is It Good For?</vt:lpstr>
      <vt:lpstr>Agenda</vt:lpstr>
      <vt:lpstr>StreetLight Data Transforms “Big Data” from Mobile Devices into Transportation Analytics</vt:lpstr>
      <vt:lpstr>Big Data Often Means Repurposing Data</vt:lpstr>
      <vt:lpstr>There are Different Types of Mobile Device “Big Data”</vt:lpstr>
      <vt:lpstr>Do You Know What You Want?</vt:lpstr>
      <vt:lpstr>Big Data, Used Correctly, Can Create Key Analyses That Answer Clear Questions Very Quickly </vt:lpstr>
      <vt:lpstr>Big Data Can Also Be Combined With Existing Data Sources and Tools to Answer Questions</vt:lpstr>
      <vt:lpstr>Big Data Can Answer Broad Questions that Weren’t Reasonable to Ask Before</vt:lpstr>
      <vt:lpstr>But You Can’t Push the Data Where it Can’t Go – Especially if It Wasn’t Created “For” Your Purpose</vt:lpstr>
      <vt:lpstr>Asking Vague Questions or “Visualizing Trends” Without an Objective Probably Won’t Work Out Well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Schewel</dc:creator>
  <cp:lastModifiedBy>Catherine Manzo</cp:lastModifiedBy>
  <cp:revision>1118</cp:revision>
  <cp:lastPrinted>2015-05-17T20:35:52Z</cp:lastPrinted>
  <dcterms:created xsi:type="dcterms:W3CDTF">2013-11-07T22:44:31Z</dcterms:created>
  <dcterms:modified xsi:type="dcterms:W3CDTF">2016-10-25T15:58:36Z</dcterms:modified>
</cp:coreProperties>
</file>