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7" r:id="rId5"/>
    <p:sldId id="276" r:id="rId6"/>
    <p:sldId id="280" r:id="rId7"/>
    <p:sldId id="279" r:id="rId8"/>
    <p:sldId id="281" r:id="rId9"/>
    <p:sldId id="282" r:id="rId10"/>
    <p:sldId id="265" r:id="rId11"/>
    <p:sldId id="261" r:id="rId12"/>
    <p:sldId id="270" r:id="rId13"/>
    <p:sldId id="266" r:id="rId14"/>
    <p:sldId id="271" r:id="rId15"/>
    <p:sldId id="285" r:id="rId16"/>
    <p:sldId id="274" r:id="rId17"/>
    <p:sldId id="269" r:id="rId18"/>
    <p:sldId id="275" r:id="rId19"/>
    <p:sldId id="26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el, George (VOLPE)" initials="NG("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D5B2"/>
    <a:srgbClr val="B0C0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68544" autoAdjust="0"/>
  </p:normalViewPr>
  <p:slideViewPr>
    <p:cSldViewPr>
      <p:cViewPr varScale="1">
        <p:scale>
          <a:sx n="70" d="100"/>
          <a:sy n="70" d="100"/>
        </p:scale>
        <p:origin x="1810"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1FEDB6-6D9D-4A99-9870-F954D4D54096}" type="datetimeFigureOut">
              <a:rPr lang="en-US" smtClean="0"/>
              <a:pPr/>
              <a:t>10/25/2016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19A16B-8080-4497-A731-6F7F64D8BEB7}" type="slidenum">
              <a:rPr lang="en-US" smtClean="0"/>
              <a:pPr/>
              <a:t>‹#›</a:t>
            </a:fld>
            <a:endParaRPr lang="en-US"/>
          </a:p>
        </p:txBody>
      </p:sp>
    </p:spTree>
    <p:extLst>
      <p:ext uri="{BB962C8B-B14F-4D97-AF65-F5344CB8AC3E}">
        <p14:creationId xmlns:p14="http://schemas.microsoft.com/office/powerpoint/2010/main" val="4269534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4DC7F2-1845-414A-856A-6D1696A05AB9}" type="slidenum">
              <a:rPr lang="en-US" smtClean="0"/>
              <a:pPr/>
              <a:t>1</a:t>
            </a:fld>
            <a:endParaRPr lang="en-US"/>
          </a:p>
        </p:txBody>
      </p:sp>
    </p:spTree>
    <p:extLst>
      <p:ext uri="{BB962C8B-B14F-4D97-AF65-F5344CB8AC3E}">
        <p14:creationId xmlns:p14="http://schemas.microsoft.com/office/powerpoint/2010/main" val="34642065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The first Congestion Reduction and Traffic Flow Improvements</a:t>
            </a:r>
            <a:r>
              <a:rPr lang="en-US" sz="1400" baseline="0" dirty="0" smtClean="0"/>
              <a:t> tool is now available on Federal Highways’ website. </a:t>
            </a:r>
          </a:p>
          <a:p>
            <a:r>
              <a:rPr lang="en-US" sz="1400" baseline="0" dirty="0" smtClean="0"/>
              <a:t>It includes 3 modules covering 3 eligible project types: intersection improvements, traffic signal synchronization, and roundabouts. </a:t>
            </a:r>
          </a:p>
          <a:p>
            <a:endParaRPr lang="en-US" sz="1400" baseline="0" dirty="0" smtClean="0"/>
          </a:p>
          <a:p>
            <a:r>
              <a:rPr lang="en-US" sz="1400" baseline="0" dirty="0" smtClean="0"/>
              <a:t>Later this year, Federal Highway will release the Advanced Diesel Truck and Engine Technologies tool, which will have 2 modules – one for on-road diesel retrofits and one for repower or replacements, plus an optional activity calculator, which altogether covers 7 eligible project types.</a:t>
            </a:r>
            <a:endParaRPr lang="en-US" sz="1400" dirty="0"/>
          </a:p>
        </p:txBody>
      </p:sp>
      <p:sp>
        <p:nvSpPr>
          <p:cNvPr id="4" name="Slide Number Placeholder 3"/>
          <p:cNvSpPr>
            <a:spLocks noGrp="1"/>
          </p:cNvSpPr>
          <p:nvPr>
            <p:ph type="sldNum" sz="quarter" idx="10"/>
          </p:nvPr>
        </p:nvSpPr>
        <p:spPr/>
        <p:txBody>
          <a:bodyPr/>
          <a:lstStyle/>
          <a:p>
            <a:fld id="{5D19A16B-8080-4497-A731-6F7F64D8BEB7}" type="slidenum">
              <a:rPr lang="en-US" smtClean="0"/>
              <a:pPr/>
              <a:t>10</a:t>
            </a:fld>
            <a:endParaRPr lang="en-US"/>
          </a:p>
        </p:txBody>
      </p:sp>
    </p:spTree>
    <p:extLst>
      <p:ext uri="{BB962C8B-B14F-4D97-AF65-F5344CB8AC3E}">
        <p14:creationId xmlns:p14="http://schemas.microsoft.com/office/powerpoint/2010/main" val="2582584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In 2017, we</a:t>
            </a:r>
            <a:r>
              <a:rPr lang="en-US" sz="1400" baseline="0" dirty="0" smtClean="0"/>
              <a:t> plan to release 3 additional tools</a:t>
            </a:r>
          </a:p>
          <a:p>
            <a:pPr marL="171450" indent="-171450">
              <a:buFont typeface="Arial" panose="020B0604020202020204" pitchFamily="34" charset="0"/>
              <a:buChar char="•"/>
            </a:pPr>
            <a:r>
              <a:rPr lang="en-US" sz="1400" baseline="0" dirty="0" smtClean="0"/>
              <a:t>Alternative fuels, which addresses vehicle or engine replacement and fueling facilities</a:t>
            </a:r>
          </a:p>
          <a:p>
            <a:pPr marL="171450" indent="-171450">
              <a:buFont typeface="Arial" panose="020B0604020202020204" pitchFamily="34" charset="0"/>
              <a:buChar char="•"/>
            </a:pPr>
            <a:r>
              <a:rPr lang="en-US" sz="1400" baseline="0" dirty="0" smtClean="0"/>
              <a:t>Transit Improvements, which will cover bus purchases and retrofits. We plan to develop expand the transit improvements tool in the future to cover additional project types.</a:t>
            </a:r>
          </a:p>
          <a:p>
            <a:pPr marL="171450" indent="-171450">
              <a:buFont typeface="Arial" panose="020B0604020202020204" pitchFamily="34" charset="0"/>
              <a:buChar char="•"/>
            </a:pPr>
            <a:r>
              <a:rPr lang="en-US" sz="1400" baseline="0" dirty="0" smtClean="0"/>
              <a:t>Travel Demand Management, which will include carpooling and vanpooling programs</a:t>
            </a:r>
            <a:endParaRPr lang="en-US" sz="1400" dirty="0"/>
          </a:p>
        </p:txBody>
      </p:sp>
      <p:sp>
        <p:nvSpPr>
          <p:cNvPr id="4" name="Slide Number Placeholder 3"/>
          <p:cNvSpPr>
            <a:spLocks noGrp="1"/>
          </p:cNvSpPr>
          <p:nvPr>
            <p:ph type="sldNum" sz="quarter" idx="10"/>
          </p:nvPr>
        </p:nvSpPr>
        <p:spPr/>
        <p:txBody>
          <a:bodyPr/>
          <a:lstStyle/>
          <a:p>
            <a:fld id="{5D19A16B-8080-4497-A731-6F7F64D8BEB7}" type="slidenum">
              <a:rPr lang="en-US" smtClean="0"/>
              <a:pPr/>
              <a:t>11</a:t>
            </a:fld>
            <a:endParaRPr lang="en-US"/>
          </a:p>
        </p:txBody>
      </p:sp>
    </p:spTree>
    <p:extLst>
      <p:ext uri="{BB962C8B-B14F-4D97-AF65-F5344CB8AC3E}">
        <p14:creationId xmlns:p14="http://schemas.microsoft.com/office/powerpoint/2010/main" val="19208611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400" dirty="0" smtClean="0"/>
              <a:t>Each CMAQ tool will include project</a:t>
            </a:r>
            <a:r>
              <a:rPr lang="en-US" sz="1400" baseline="0" dirty="0" smtClean="0"/>
              <a:t> evaluation y</a:t>
            </a:r>
            <a:r>
              <a:rPr lang="en-US" sz="1400" dirty="0" smtClean="0"/>
              <a:t>ears: 2016-2021 </a:t>
            </a:r>
          </a:p>
          <a:p>
            <a:pPr marL="171450" indent="-171450">
              <a:buFont typeface="Arial" panose="020B0604020202020204" pitchFamily="34" charset="0"/>
              <a:buChar char="•"/>
            </a:pPr>
            <a:r>
              <a:rPr lang="en-US" sz="1400" dirty="0" smtClean="0"/>
              <a:t>National default data are from MOVES – we have run MOVES so you don’t have to! </a:t>
            </a:r>
          </a:p>
          <a:p>
            <a:pPr marL="171450" indent="-171450">
              <a:buFont typeface="Arial" panose="020B0604020202020204" pitchFamily="34" charset="0"/>
              <a:buChar char="•"/>
            </a:pPr>
            <a:r>
              <a:rPr lang="en-US" sz="1400" dirty="0" smtClean="0"/>
              <a:t>Emissions rates are based on project type, for example some modules</a:t>
            </a:r>
            <a:r>
              <a:rPr lang="en-US" sz="1400" baseline="0" dirty="0" smtClean="0"/>
              <a:t> use composite rates and others require vehicle type and model year.</a:t>
            </a:r>
          </a:p>
          <a:p>
            <a:pPr marL="171450" indent="-171450">
              <a:buFont typeface="Arial" panose="020B0604020202020204" pitchFamily="34" charset="0"/>
              <a:buChar char="•"/>
            </a:pPr>
            <a:r>
              <a:rPr lang="en-US" sz="1400" dirty="0" smtClean="0"/>
              <a:t>Project-specific documentation provides equations and </a:t>
            </a:r>
            <a:r>
              <a:rPr lang="en-US" sz="1400" dirty="0" smtClean="0"/>
              <a:t>methodology.</a:t>
            </a:r>
            <a:endParaRPr lang="en-US" sz="1400" dirty="0" smtClean="0"/>
          </a:p>
          <a:p>
            <a:pPr marL="171450" indent="-171450">
              <a:buFont typeface="Arial" panose="020B0604020202020204" pitchFamily="34" charset="0"/>
              <a:buChar char="•"/>
            </a:pPr>
            <a:r>
              <a:rPr lang="en-US" sz="1400" dirty="0" smtClean="0"/>
              <a:t>MOVES documentation describes the MOVES run spec and how to input your own local emissions </a:t>
            </a:r>
            <a:r>
              <a:rPr lang="en-US" sz="1400" dirty="0" smtClean="0"/>
              <a:t>rates</a:t>
            </a:r>
            <a:endParaRPr lang="en-US" sz="1400" dirty="0" smtClean="0"/>
          </a:p>
          <a:p>
            <a:pPr marL="171450" indent="-171450">
              <a:buFont typeface="Arial" panose="020B0604020202020204" pitchFamily="34" charset="0"/>
              <a:buChar char="•"/>
            </a:pPr>
            <a:r>
              <a:rPr lang="en-US" sz="1400" dirty="0" smtClean="0"/>
              <a:t>Our</a:t>
            </a:r>
            <a:r>
              <a:rPr lang="en-US" sz="1400" baseline="0" dirty="0" smtClean="0"/>
              <a:t> </a:t>
            </a:r>
            <a:r>
              <a:rPr lang="en-US" sz="1400" dirty="0" smtClean="0"/>
              <a:t>goal is to require readily-available inputs for simplified </a:t>
            </a:r>
            <a:r>
              <a:rPr lang="en-US" sz="1400" dirty="0" smtClean="0"/>
              <a:t>calculations.</a:t>
            </a:r>
            <a:endParaRPr lang="en-US" sz="1400" dirty="0" smtClean="0"/>
          </a:p>
          <a:p>
            <a:pPr marL="171450" indent="-171450">
              <a:buFont typeface="Arial" panose="020B0604020202020204" pitchFamily="34" charset="0"/>
              <a:buChar char="•"/>
            </a:pPr>
            <a:r>
              <a:rPr lang="en-US" sz="1400" dirty="0" smtClean="0"/>
              <a:t>In addition,</a:t>
            </a:r>
            <a:r>
              <a:rPr lang="en-US" sz="1400" baseline="0" dirty="0" smtClean="0"/>
              <a:t> the tools provide d</a:t>
            </a:r>
            <a:r>
              <a:rPr lang="en-US" sz="1400" dirty="0" smtClean="0"/>
              <a:t>efault values or lookup tables for some</a:t>
            </a:r>
            <a:r>
              <a:rPr lang="en-US" sz="1400" baseline="0" dirty="0" smtClean="0"/>
              <a:t> general inputs</a:t>
            </a:r>
            <a:r>
              <a:rPr lang="en-US" sz="1400" dirty="0" smtClean="0"/>
              <a:t>, and the data sources are provided in documentation </a:t>
            </a:r>
          </a:p>
          <a:p>
            <a:pPr marL="171450" indent="-171450">
              <a:buFont typeface="Arial" panose="020B0604020202020204" pitchFamily="34" charset="0"/>
              <a:buChar char="•"/>
            </a:pPr>
            <a:r>
              <a:rPr lang="en-US" sz="1400" dirty="0" smtClean="0"/>
              <a:t>Outputs by pollutant in kg/day, which is aligned with CMAQ </a:t>
            </a:r>
            <a:r>
              <a:rPr lang="en-US" sz="1400" dirty="0" smtClean="0"/>
              <a:t>requirements.</a:t>
            </a:r>
            <a:endParaRPr lang="en-US" sz="1400" dirty="0" smtClean="0"/>
          </a:p>
          <a:p>
            <a:endParaRPr lang="en-US" dirty="0"/>
          </a:p>
        </p:txBody>
      </p:sp>
      <p:sp>
        <p:nvSpPr>
          <p:cNvPr id="4" name="Slide Number Placeholder 3"/>
          <p:cNvSpPr>
            <a:spLocks noGrp="1"/>
          </p:cNvSpPr>
          <p:nvPr>
            <p:ph type="sldNum" sz="quarter" idx="10"/>
          </p:nvPr>
        </p:nvSpPr>
        <p:spPr/>
        <p:txBody>
          <a:bodyPr/>
          <a:lstStyle/>
          <a:p>
            <a:fld id="{5D19A16B-8080-4497-A731-6F7F64D8BEB7}" type="slidenum">
              <a:rPr lang="en-US" smtClean="0"/>
              <a:pPr/>
              <a:t>12</a:t>
            </a:fld>
            <a:endParaRPr lang="en-US"/>
          </a:p>
        </p:txBody>
      </p:sp>
    </p:spTree>
    <p:extLst>
      <p:ext uri="{BB962C8B-B14F-4D97-AF65-F5344CB8AC3E}">
        <p14:creationId xmlns:p14="http://schemas.microsoft.com/office/powerpoint/2010/main" val="505748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As </a:t>
            </a:r>
            <a:r>
              <a:rPr lang="en-US" sz="1400" baseline="0" dirty="0" smtClean="0"/>
              <a:t>we develop and refine the CMAQ tools, we coordinate with a number of agencies to collect data and seek input on the design and methodology. </a:t>
            </a:r>
            <a:endParaRPr lang="en-US" sz="1400" dirty="0" smtClean="0"/>
          </a:p>
          <a:p>
            <a:endParaRPr lang="en-US" sz="1400" dirty="0" smtClean="0"/>
          </a:p>
          <a:p>
            <a:pPr marL="285750" indent="-285750">
              <a:buFont typeface="Arial" panose="020B0604020202020204" pitchFamily="34" charset="0"/>
              <a:buChar char="•"/>
            </a:pPr>
            <a:r>
              <a:rPr lang="en-US" sz="1400" dirty="0" smtClean="0"/>
              <a:t>We would like to thank our MPO beta testers for providing excellent feedback.</a:t>
            </a:r>
            <a:r>
              <a:rPr lang="en-US" sz="1400" baseline="0" dirty="0" smtClean="0"/>
              <a:t> In particular, </a:t>
            </a:r>
            <a:r>
              <a:rPr lang="en-US" sz="1400" dirty="0" smtClean="0"/>
              <a:t>North Central Texas</a:t>
            </a:r>
            <a:r>
              <a:rPr lang="en-US" sz="1400" baseline="0" dirty="0" smtClean="0"/>
              <a:t> Council of Governments</a:t>
            </a:r>
            <a:r>
              <a:rPr lang="en-US" sz="1400" dirty="0" smtClean="0"/>
              <a:t>, Atlanta Regional Commission, and Knoxville Regional Council have tested</a:t>
            </a:r>
            <a:r>
              <a:rPr lang="en-US" sz="1400" baseline="0" dirty="0" smtClean="0"/>
              <a:t> tools under development</a:t>
            </a:r>
            <a:r>
              <a:rPr lang="en-US" sz="1400" dirty="0" smtClean="0"/>
              <a:t>. </a:t>
            </a:r>
          </a:p>
          <a:p>
            <a:pPr marL="285750" indent="-285750">
              <a:buFont typeface="Arial" panose="020B0604020202020204" pitchFamily="34" charset="0"/>
              <a:buChar char="•"/>
            </a:pPr>
            <a:r>
              <a:rPr lang="en-US" sz="1400" baseline="0" dirty="0" smtClean="0"/>
              <a:t>We </a:t>
            </a:r>
            <a:r>
              <a:rPr lang="en-US" sz="1400" baseline="0" dirty="0" smtClean="0"/>
              <a:t>are working with EPA to use data from the Diesel Emissions Quantifier in support of the diesel retrofits and replacements modules, and EPA staff reviewed the tool and methodology.</a:t>
            </a:r>
          </a:p>
          <a:p>
            <a:pPr marL="285750" indent="-285750">
              <a:buFont typeface="Arial" panose="020B0604020202020204" pitchFamily="34" charset="0"/>
              <a:buChar char="•"/>
            </a:pPr>
            <a:r>
              <a:rPr lang="en-US" sz="1400" baseline="0" dirty="0" smtClean="0"/>
              <a:t>We </a:t>
            </a:r>
            <a:r>
              <a:rPr lang="en-US" sz="1400" baseline="0" dirty="0" smtClean="0"/>
              <a:t>are coordinating with DOE Clean Cities and Argonne National Laboratory on the alternative fuels tool to obtain information on alternative fuel emissions </a:t>
            </a:r>
            <a:r>
              <a:rPr lang="en-US" sz="1400" baseline="0" dirty="0" smtClean="0"/>
              <a:t>factors.</a:t>
            </a:r>
          </a:p>
          <a:p>
            <a:pPr marL="285750" indent="-285750">
              <a:buFont typeface="Arial" panose="020B0604020202020204" pitchFamily="34" charset="0"/>
              <a:buChar char="•"/>
            </a:pPr>
            <a:r>
              <a:rPr lang="en-US" sz="1400" baseline="0" dirty="0" smtClean="0"/>
              <a:t>And w</a:t>
            </a:r>
            <a:r>
              <a:rPr lang="en-US" sz="1400" dirty="0" smtClean="0"/>
              <a:t>e </a:t>
            </a:r>
            <a:r>
              <a:rPr lang="en-US" sz="1400" baseline="0" dirty="0" smtClean="0"/>
              <a:t>will continue to seek input in the development of future tools.</a:t>
            </a:r>
          </a:p>
          <a:p>
            <a:endParaRPr lang="en-US" dirty="0"/>
          </a:p>
        </p:txBody>
      </p:sp>
      <p:sp>
        <p:nvSpPr>
          <p:cNvPr id="4" name="Slide Number Placeholder 3"/>
          <p:cNvSpPr>
            <a:spLocks noGrp="1"/>
          </p:cNvSpPr>
          <p:nvPr>
            <p:ph type="sldNum" sz="quarter" idx="10"/>
          </p:nvPr>
        </p:nvSpPr>
        <p:spPr/>
        <p:txBody>
          <a:bodyPr/>
          <a:lstStyle/>
          <a:p>
            <a:fld id="{5D19A16B-8080-4497-A731-6F7F64D8BEB7}" type="slidenum">
              <a:rPr lang="en-US" smtClean="0"/>
              <a:pPr/>
              <a:t>13</a:t>
            </a:fld>
            <a:endParaRPr lang="en-US"/>
          </a:p>
        </p:txBody>
      </p:sp>
    </p:spTree>
    <p:extLst>
      <p:ext uri="{BB962C8B-B14F-4D97-AF65-F5344CB8AC3E}">
        <p14:creationId xmlns:p14="http://schemas.microsoft.com/office/powerpoint/2010/main" val="24505928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t>The CMAQ</a:t>
            </a:r>
            <a:r>
              <a:rPr lang="en-US" sz="1400" baseline="0" dirty="0" smtClean="0"/>
              <a:t> toolkit provides an easy way to calculate emissions benefits from CMAQ projects. </a:t>
            </a:r>
            <a:endParaRPr lang="en-US" sz="140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t>The </a:t>
            </a:r>
            <a:r>
              <a:rPr lang="en-US" sz="1400" baseline="0" dirty="0" smtClean="0"/>
              <a:t>tool development team already ran the EPA MOVES model  for you, using national runs for simplified analysis. </a:t>
            </a:r>
            <a:endParaRPr lang="en-US" sz="140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t>So </a:t>
            </a:r>
            <a:r>
              <a:rPr lang="en-US" sz="1400" baseline="0" dirty="0" smtClean="0"/>
              <a:t>you are only required to provide project information that is readily available. </a:t>
            </a:r>
            <a:endParaRPr lang="en-US" sz="140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t>The </a:t>
            </a:r>
            <a:r>
              <a:rPr lang="en-US" sz="1400" baseline="0" dirty="0" smtClean="0"/>
              <a:t>methods and assumptions are consistent and well documented. </a:t>
            </a:r>
            <a:endParaRPr lang="en-US" sz="140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t>And </a:t>
            </a:r>
            <a:r>
              <a:rPr lang="en-US" sz="1400" baseline="0" dirty="0" smtClean="0"/>
              <a:t>if you wish, you may customize the inputs and emissions rates with local data.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baseline="0" dirty="0" smtClean="0"/>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400" baseline="0" dirty="0" smtClean="0"/>
              <a:t>Please visit Federal Highway’s website to download the Traffic Flow Improvements tool and other tools as they become available.</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baseline="0" dirty="0" smtClean="0"/>
          </a:p>
          <a:p>
            <a:pPr marL="0" indent="0">
              <a:buFont typeface="+mj-lt"/>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5D19A16B-8080-4497-A731-6F7F64D8BEB7}" type="slidenum">
              <a:rPr lang="en-US" smtClean="0"/>
              <a:pPr/>
              <a:t>14</a:t>
            </a:fld>
            <a:endParaRPr lang="en-US"/>
          </a:p>
        </p:txBody>
      </p:sp>
    </p:spTree>
    <p:extLst>
      <p:ext uri="{BB962C8B-B14F-4D97-AF65-F5344CB8AC3E}">
        <p14:creationId xmlns:p14="http://schemas.microsoft.com/office/powerpoint/2010/main" val="21932167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Next I will provide a demonstration of the Diesel Retrofits module</a:t>
            </a:r>
            <a:r>
              <a:rPr lang="en-US" sz="1400" baseline="0" dirty="0" smtClean="0"/>
              <a:t> and the Traffic Signal Synchronization module.</a:t>
            </a:r>
          </a:p>
          <a:p>
            <a:endParaRPr lang="en-US" sz="1400" baseline="0" dirty="0" smtClean="0"/>
          </a:p>
          <a:p>
            <a:r>
              <a:rPr lang="en-US" sz="1400" dirty="0" smtClean="0"/>
              <a:t>Typical diesel engines in heavy-duty trucks can last up to 30 years, and older engines are highly polluting. Retrofits such as diesel</a:t>
            </a:r>
            <a:r>
              <a:rPr lang="en-US" sz="1400" baseline="0" dirty="0" smtClean="0"/>
              <a:t> oxidation catalysts and diesel particulate filters </a:t>
            </a:r>
            <a:r>
              <a:rPr lang="en-US" sz="1400" dirty="0" smtClean="0"/>
              <a:t>offer a cost-effective way to reduce air emissions. </a:t>
            </a:r>
          </a:p>
          <a:p>
            <a:endParaRPr lang="en-US" sz="1400" dirty="0" smtClean="0"/>
          </a:p>
          <a:p>
            <a:r>
              <a:rPr lang="en-US" sz="1400" dirty="0" smtClean="0"/>
              <a:t>Traffic signal management</a:t>
            </a:r>
            <a:r>
              <a:rPr lang="en-US" sz="1400" baseline="0" dirty="0" smtClean="0"/>
              <a:t> such as </a:t>
            </a:r>
            <a:r>
              <a:rPr lang="en-US" sz="1400" baseline="0" dirty="0" smtClean="0"/>
              <a:t>synchronization</a:t>
            </a:r>
            <a:r>
              <a:rPr lang="en-US" sz="1400" dirty="0" smtClean="0"/>
              <a:t> </a:t>
            </a:r>
            <a:r>
              <a:rPr lang="en-US" sz="1400" dirty="0" smtClean="0"/>
              <a:t>is a popular</a:t>
            </a:r>
            <a:r>
              <a:rPr lang="en-US" sz="1400" baseline="0" dirty="0" smtClean="0"/>
              <a:t> </a:t>
            </a:r>
            <a:r>
              <a:rPr lang="en-US" sz="1400" dirty="0" smtClean="0"/>
              <a:t>way of keeping traffic moving smoothly,</a:t>
            </a:r>
            <a:r>
              <a:rPr lang="en-US" sz="1400" baseline="0" dirty="0" smtClean="0"/>
              <a:t> which reduces vehicle idling and improves air quality</a:t>
            </a:r>
            <a:r>
              <a:rPr lang="en-US" sz="1400" dirty="0" smtClean="0"/>
              <a:t>.</a:t>
            </a:r>
          </a:p>
          <a:p>
            <a:endParaRPr lang="en-US" sz="1600" dirty="0"/>
          </a:p>
        </p:txBody>
      </p:sp>
      <p:sp>
        <p:nvSpPr>
          <p:cNvPr id="4" name="Slide Number Placeholder 3"/>
          <p:cNvSpPr>
            <a:spLocks noGrp="1"/>
          </p:cNvSpPr>
          <p:nvPr>
            <p:ph type="sldNum" sz="quarter" idx="10"/>
          </p:nvPr>
        </p:nvSpPr>
        <p:spPr/>
        <p:txBody>
          <a:bodyPr/>
          <a:lstStyle/>
          <a:p>
            <a:fld id="{5D19A16B-8080-4497-A731-6F7F64D8BEB7}" type="slidenum">
              <a:rPr lang="en-US" smtClean="0"/>
              <a:pPr/>
              <a:t>15</a:t>
            </a:fld>
            <a:endParaRPr lang="en-US"/>
          </a:p>
        </p:txBody>
      </p:sp>
    </p:spTree>
    <p:extLst>
      <p:ext uri="{BB962C8B-B14F-4D97-AF65-F5344CB8AC3E}">
        <p14:creationId xmlns:p14="http://schemas.microsoft.com/office/powerpoint/2010/main" val="28728436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19A16B-8080-4497-A731-6F7F64D8BEB7}" type="slidenum">
              <a:rPr lang="en-US" smtClean="0"/>
              <a:pPr/>
              <a:t>16</a:t>
            </a:fld>
            <a:endParaRPr lang="en-US"/>
          </a:p>
        </p:txBody>
      </p:sp>
    </p:spTree>
    <p:extLst>
      <p:ext uri="{BB962C8B-B14F-4D97-AF65-F5344CB8AC3E}">
        <p14:creationId xmlns:p14="http://schemas.microsoft.com/office/powerpoint/2010/main" val="3922806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we are</a:t>
            </a:r>
            <a:r>
              <a:rPr lang="en-US" baseline="0" dirty="0" smtClean="0"/>
              <a:t> introducing the Federal Highway CMAQ Emissions Calculator Toolkit, which is a new series of tools under development to help agencies conduct emission reduction analyses required for CMAQ funding applications and CMAQ performance measures. We will also be providing a demonstration of two modules.</a:t>
            </a:r>
            <a:endParaRPr lang="en-US" dirty="0"/>
          </a:p>
        </p:txBody>
      </p:sp>
      <p:sp>
        <p:nvSpPr>
          <p:cNvPr id="4" name="Slide Number Placeholder 3"/>
          <p:cNvSpPr>
            <a:spLocks noGrp="1"/>
          </p:cNvSpPr>
          <p:nvPr>
            <p:ph type="sldNum" sz="quarter" idx="10"/>
          </p:nvPr>
        </p:nvSpPr>
        <p:spPr/>
        <p:txBody>
          <a:bodyPr/>
          <a:lstStyle/>
          <a:p>
            <a:fld id="{5D19A16B-8080-4497-A731-6F7F64D8BEB7}" type="slidenum">
              <a:rPr lang="en-US" smtClean="0"/>
              <a:pPr/>
              <a:t>2</a:t>
            </a:fld>
            <a:endParaRPr lang="en-US"/>
          </a:p>
        </p:txBody>
      </p:sp>
    </p:spTree>
    <p:extLst>
      <p:ext uri="{BB962C8B-B14F-4D97-AF65-F5344CB8AC3E}">
        <p14:creationId xmlns:p14="http://schemas.microsoft.com/office/powerpoint/2010/main" val="4079479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19A16B-8080-4497-A731-6F7F64D8BEB7}" type="slidenum">
              <a:rPr lang="en-US" smtClean="0"/>
              <a:pPr/>
              <a:t>3</a:t>
            </a:fld>
            <a:endParaRPr lang="en-US"/>
          </a:p>
        </p:txBody>
      </p:sp>
    </p:spTree>
    <p:extLst>
      <p:ext uri="{BB962C8B-B14F-4D97-AF65-F5344CB8AC3E}">
        <p14:creationId xmlns:p14="http://schemas.microsoft.com/office/powerpoint/2010/main" val="532759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would like to</a:t>
            </a:r>
            <a:r>
              <a:rPr lang="en-US" baseline="0" dirty="0" smtClean="0"/>
              <a:t> provide some background on the project eligibility requirements for CMAQ. Each CMAQ project must be transportation-related, generate emission reductions, and be located in or benefit a nonattainment or maintence area. The emission reduction must benefit the specific pollutants where the area is in nonattainment or maintenance. The CMAQ toolkit will help agencies conduct the analysis and use the results in their applications for CMAQ funding.</a:t>
            </a:r>
            <a:endParaRPr lang="en-US" dirty="0"/>
          </a:p>
        </p:txBody>
      </p:sp>
      <p:sp>
        <p:nvSpPr>
          <p:cNvPr id="4" name="Slide Number Placeholder 3"/>
          <p:cNvSpPr>
            <a:spLocks noGrp="1"/>
          </p:cNvSpPr>
          <p:nvPr>
            <p:ph type="sldNum" sz="quarter" idx="10"/>
          </p:nvPr>
        </p:nvSpPr>
        <p:spPr/>
        <p:txBody>
          <a:bodyPr/>
          <a:lstStyle/>
          <a:p>
            <a:fld id="{5D19A16B-8080-4497-A731-6F7F64D8BEB7}" type="slidenum">
              <a:rPr lang="en-US" smtClean="0"/>
              <a:pPr/>
              <a:t>4</a:t>
            </a:fld>
            <a:endParaRPr lang="en-US"/>
          </a:p>
        </p:txBody>
      </p:sp>
    </p:spTree>
    <p:extLst>
      <p:ext uri="{BB962C8B-B14F-4D97-AF65-F5344CB8AC3E}">
        <p14:creationId xmlns:p14="http://schemas.microsoft.com/office/powerpoint/2010/main" val="3106971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19A16B-8080-4497-A731-6F7F64D8BEB7}" type="slidenum">
              <a:rPr lang="en-US" smtClean="0"/>
              <a:pPr/>
              <a:t>5</a:t>
            </a:fld>
            <a:endParaRPr lang="en-US"/>
          </a:p>
        </p:txBody>
      </p:sp>
    </p:spTree>
    <p:extLst>
      <p:ext uri="{BB962C8B-B14F-4D97-AF65-F5344CB8AC3E}">
        <p14:creationId xmlns:p14="http://schemas.microsoft.com/office/powerpoint/2010/main" val="726875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19A16B-8080-4497-A731-6F7F64D8BEB7}" type="slidenum">
              <a:rPr lang="en-US" smtClean="0"/>
              <a:pPr/>
              <a:t>6</a:t>
            </a:fld>
            <a:endParaRPr lang="en-US"/>
          </a:p>
        </p:txBody>
      </p:sp>
    </p:spTree>
    <p:extLst>
      <p:ext uri="{BB962C8B-B14F-4D97-AF65-F5344CB8AC3E}">
        <p14:creationId xmlns:p14="http://schemas.microsoft.com/office/powerpoint/2010/main" val="259593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dirty="0"/>
          </a:p>
        </p:txBody>
      </p:sp>
      <p:sp>
        <p:nvSpPr>
          <p:cNvPr id="4" name="Slide Number Placeholder 3"/>
          <p:cNvSpPr>
            <a:spLocks noGrp="1"/>
          </p:cNvSpPr>
          <p:nvPr>
            <p:ph type="sldNum" sz="quarter" idx="10"/>
          </p:nvPr>
        </p:nvSpPr>
        <p:spPr/>
        <p:txBody>
          <a:bodyPr/>
          <a:lstStyle/>
          <a:p>
            <a:fld id="{5D19A16B-8080-4497-A731-6F7F64D8BEB7}" type="slidenum">
              <a:rPr lang="en-US" smtClean="0"/>
              <a:pPr/>
              <a:t>7</a:t>
            </a:fld>
            <a:endParaRPr lang="en-US"/>
          </a:p>
        </p:txBody>
      </p:sp>
    </p:spTree>
    <p:extLst>
      <p:ext uri="{BB962C8B-B14F-4D97-AF65-F5344CB8AC3E}">
        <p14:creationId xmlns:p14="http://schemas.microsoft.com/office/powerpoint/2010/main" val="1839204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We conducted an initial literature and tools review to identify common project types and methodologies to compute emissions benefits.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t>We reviewed an FHWA sponsored</a:t>
            </a:r>
            <a:r>
              <a:rPr lang="en-US" sz="1400" baseline="0" dirty="0" smtClean="0"/>
              <a:t> study by Battelle and </a:t>
            </a:r>
            <a:r>
              <a:rPr lang="en-US" sz="1400" baseline="0" dirty="0" smtClean="0"/>
              <a:t>Texas A&amp;M Transportation </a:t>
            </a:r>
            <a:r>
              <a:rPr lang="en-US" sz="1400" baseline="0" dirty="0" err="1" smtClean="0"/>
              <a:t>Institue</a:t>
            </a:r>
            <a:r>
              <a:rPr lang="en-US" sz="1400" baseline="0" dirty="0" smtClean="0"/>
              <a:t> on </a:t>
            </a:r>
            <a:r>
              <a:rPr lang="en-US" sz="1400" baseline="0" dirty="0" smtClean="0"/>
              <a:t>Air Quality Congestion Mitigation Measure Outcomes and </a:t>
            </a:r>
            <a:r>
              <a:rPr lang="en-US" sz="1400" dirty="0" smtClean="0"/>
              <a:t>Assessment,</a:t>
            </a:r>
            <a:r>
              <a:rPr lang="en-US" sz="1400" baseline="0" dirty="0" smtClean="0"/>
              <a:t> which included a synthesis of a wide range of projects and methodologies.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t>The EPA MOVES model is the primary source for emissions rates in all of the tools.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t>We </a:t>
            </a:r>
            <a:r>
              <a:rPr lang="en-US" sz="1400" baseline="0" dirty="0" smtClean="0"/>
              <a:t>used the highway capacity manual for the traffic flow improvements tool and will use equations in that manual for future tools.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t>We </a:t>
            </a:r>
            <a:r>
              <a:rPr lang="en-US" sz="1400" baseline="0" dirty="0" smtClean="0"/>
              <a:t>used data from EPA’s Diesel Emissions Quantifier for the on-road diesel tool, and DOE and Argonne’s AFLEET tool for the alternative fuels tool.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t>We also reviewed tools from MPOs that have developed methods using local emissions rates for multiple project types</a:t>
            </a:r>
            <a:r>
              <a:rPr lang="en-US" sz="1400" baseline="0" dirty="0" smtClean="0"/>
              <a:t>.</a:t>
            </a:r>
            <a:endParaRPr lang="en-US" sz="1400" dirty="0" smtClean="0"/>
          </a:p>
        </p:txBody>
      </p:sp>
      <p:sp>
        <p:nvSpPr>
          <p:cNvPr id="4" name="Slide Number Placeholder 3"/>
          <p:cNvSpPr>
            <a:spLocks noGrp="1"/>
          </p:cNvSpPr>
          <p:nvPr>
            <p:ph type="sldNum" sz="quarter" idx="10"/>
          </p:nvPr>
        </p:nvSpPr>
        <p:spPr/>
        <p:txBody>
          <a:bodyPr/>
          <a:lstStyle/>
          <a:p>
            <a:fld id="{5D19A16B-8080-4497-A731-6F7F64D8BEB7}" type="slidenum">
              <a:rPr lang="en-US" smtClean="0"/>
              <a:pPr/>
              <a:t>8</a:t>
            </a:fld>
            <a:endParaRPr lang="en-US"/>
          </a:p>
        </p:txBody>
      </p:sp>
    </p:spTree>
    <p:extLst>
      <p:ext uri="{BB962C8B-B14F-4D97-AF65-F5344CB8AC3E}">
        <p14:creationId xmlns:p14="http://schemas.microsoft.com/office/powerpoint/2010/main" val="2342736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t>Based on the literature and tools review we identified</a:t>
            </a:r>
            <a:r>
              <a:rPr lang="en-US" sz="1400" baseline="0" dirty="0" smtClean="0"/>
              <a:t> 80</a:t>
            </a:r>
            <a:r>
              <a:rPr lang="en-US" sz="1400" dirty="0" smtClean="0"/>
              <a:t> project types to compute emissions benefits.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t>The project types fall into 10 CMAQ categories aligned with FHWA’s CMAQ Project Tracking and Public Access Systems.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t>We </a:t>
            </a:r>
            <a:r>
              <a:rPr lang="en-US" sz="1400" dirty="0" smtClean="0"/>
              <a:t>grouped</a:t>
            </a:r>
            <a:r>
              <a:rPr lang="en-US" sz="1400" baseline="0" dirty="0" smtClean="0"/>
              <a:t> the project types based on methodology and how the project reduces emissions in order to streamline model runs.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t>We prioritized 20 project types in 5 CMAQ categories.</a:t>
            </a:r>
            <a:endParaRPr lang="en-US" sz="1400" dirty="0" smtClean="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t>Then</a:t>
            </a:r>
            <a:r>
              <a:rPr lang="en-US" sz="1400" baseline="0" dirty="0" smtClean="0"/>
              <a:t> for each project type, we refine the methodology and gather information on relevant data inputs and potential default values.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Now you may be wondering, which project types will be available first?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D19A16B-8080-4497-A731-6F7F64D8BEB7}" type="slidenum">
              <a:rPr lang="en-US" smtClean="0"/>
              <a:pPr/>
              <a:t>9</a:t>
            </a:fld>
            <a:endParaRPr lang="en-US"/>
          </a:p>
        </p:txBody>
      </p:sp>
    </p:spTree>
    <p:extLst>
      <p:ext uri="{BB962C8B-B14F-4D97-AF65-F5344CB8AC3E}">
        <p14:creationId xmlns:p14="http://schemas.microsoft.com/office/powerpoint/2010/main" val="3325381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19578097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08823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1536594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420935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5287162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lvl1pPr>
          </a:lstStyle>
          <a:p>
            <a:r>
              <a:rPr lang="en-US" dirty="0" smtClean="0"/>
              <a:t>Click to edit Master title style</a:t>
            </a:r>
            <a:endParaRPr lang="en-US" dirty="0"/>
          </a:p>
        </p:txBody>
      </p:sp>
      <p:sp>
        <p:nvSpPr>
          <p:cNvPr id="5" name="Content Placeholder 4"/>
          <p:cNvSpPr>
            <a:spLocks noGrp="1"/>
          </p:cNvSpPr>
          <p:nvPr>
            <p:ph sz="quarter" idx="10"/>
          </p:nvPr>
        </p:nvSpPr>
        <p:spPr>
          <a:xfrm>
            <a:off x="457200" y="1600200"/>
            <a:ext cx="82296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26840292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_2">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3962400" cy="2514599"/>
          </a:xfrm>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2"/>
          <p:cNvSpPr>
            <a:spLocks noGrp="1"/>
          </p:cNvSpPr>
          <p:nvPr>
            <p:ph idx="10"/>
          </p:nvPr>
        </p:nvSpPr>
        <p:spPr>
          <a:xfrm>
            <a:off x="4724400" y="1600201"/>
            <a:ext cx="3962400" cy="2286000"/>
          </a:xfrm>
        </p:spPr>
        <p:txBody>
          <a:bodyPr/>
          <a:lstStyle>
            <a:lvl1pPr>
              <a:buNone/>
              <a:defRPr/>
            </a:lvl1pPr>
          </a:lstStyle>
          <a:p>
            <a:pPr lvl="0"/>
            <a:endParaRPr lang="en-US" dirty="0"/>
          </a:p>
        </p:txBody>
      </p:sp>
      <p:sp>
        <p:nvSpPr>
          <p:cNvPr id="6" name="Content Placeholder 2"/>
          <p:cNvSpPr>
            <a:spLocks noGrp="1"/>
          </p:cNvSpPr>
          <p:nvPr>
            <p:ph idx="11"/>
          </p:nvPr>
        </p:nvSpPr>
        <p:spPr>
          <a:xfrm>
            <a:off x="457200" y="4114801"/>
            <a:ext cx="8229600" cy="2209800"/>
          </a:xfrm>
        </p:spPr>
        <p:txBody>
          <a:body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198952599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53396363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1"/>
            <a:ext cx="4038600" cy="4525963"/>
          </a:xfrm>
        </p:spPr>
        <p:txBody>
          <a:bodyPr/>
          <a:lstStyle>
            <a:lvl1pPr>
              <a:defRPr sz="24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648200" y="1600201"/>
            <a:ext cx="4038600" cy="4525963"/>
          </a:xfrm>
        </p:spPr>
        <p:txBody>
          <a:bodyPr/>
          <a:lstStyle>
            <a:lvl1pPr>
              <a:defRPr sz="24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171464639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231439400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60165131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740470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1"/>
            <a:ext cx="5111751" cy="5853113"/>
          </a:xfrm>
        </p:spPr>
        <p:txBody>
          <a:bodyPr/>
          <a:lstStyle>
            <a:lvl1pPr>
              <a:defRPr sz="2400"/>
            </a:lvl1pPr>
            <a:lvl2pPr>
              <a:defRPr sz="1800"/>
            </a:lvl2pPr>
            <a:lvl3pPr>
              <a:defRPr sz="18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312884910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Rectangle 5"/>
          <p:cNvSpPr/>
          <p:nvPr userDrawn="1"/>
        </p:nvSpPr>
        <p:spPr>
          <a:xfrm>
            <a:off x="4267200" y="6074228"/>
            <a:ext cx="4876800" cy="783773"/>
          </a:xfrm>
          <a:prstGeom prst="rect">
            <a:avLst/>
          </a:prstGeom>
          <a:solidFill>
            <a:srgbClr val="CAD5B2"/>
          </a:solidFill>
          <a:ln>
            <a:solidFill>
              <a:srgbClr val="CAD5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pic>
        <p:nvPicPr>
          <p:cNvPr id="9" name="Picture 8" descr="DotPptColorBlue.gif"/>
          <p:cNvPicPr>
            <a:picLocks noChangeAspect="1"/>
          </p:cNvPicPr>
          <p:nvPr userDrawn="1"/>
        </p:nvPicPr>
        <p:blipFill>
          <a:blip r:embed="rId15"/>
          <a:stretch>
            <a:fillRect/>
          </a:stretch>
        </p:blipFill>
        <p:spPr>
          <a:xfrm>
            <a:off x="5839937" y="6284290"/>
            <a:ext cx="1652407" cy="433073"/>
          </a:xfrm>
          <a:prstGeom prst="rect">
            <a:avLst/>
          </a:prstGeom>
          <a:noFill/>
        </p:spPr>
      </p:pic>
      <p:sp>
        <p:nvSpPr>
          <p:cNvPr id="5" name="TextBox 4"/>
          <p:cNvSpPr txBox="1"/>
          <p:nvPr userDrawn="1"/>
        </p:nvSpPr>
        <p:spPr>
          <a:xfrm>
            <a:off x="8534400" y="6378810"/>
            <a:ext cx="457200" cy="338554"/>
          </a:xfrm>
          <a:prstGeom prst="rect">
            <a:avLst/>
          </a:prstGeom>
          <a:noFill/>
        </p:spPr>
        <p:txBody>
          <a:bodyPr wrap="square" rtlCol="0">
            <a:spAutoFit/>
          </a:bodyPr>
          <a:lstStyle/>
          <a:p>
            <a:fld id="{B91C7BA6-543E-4982-BACB-38F0AA2CC06A}" type="slidenum">
              <a:rPr lang="en-US" sz="1600" smtClean="0">
                <a:solidFill>
                  <a:schemeClr val="bg1">
                    <a:lumMod val="50000"/>
                  </a:schemeClr>
                </a:solidFill>
              </a:rPr>
              <a:t>‹#›</a:t>
            </a:fld>
            <a:endParaRPr lang="en-US" sz="1600" dirty="0">
              <a:solidFill>
                <a:schemeClr val="bg1">
                  <a:lumMod val="50000"/>
                </a:schemeClr>
              </a:solidFill>
            </a:endParaRPr>
          </a:p>
        </p:txBody>
      </p:sp>
      <p:pic>
        <p:nvPicPr>
          <p:cNvPr id="8" name="Picture 3"/>
          <p:cNvPicPr>
            <a:picLocks noChangeAspect="1" noChangeArrowheads="1"/>
          </p:cNvPicPr>
          <p:nvPr userDrawn="1"/>
        </p:nvPicPr>
        <p:blipFill>
          <a:blip r:embed="rId16" cstate="print"/>
          <a:srcRect/>
          <a:stretch>
            <a:fillRect/>
          </a:stretch>
        </p:blipFill>
        <p:spPr bwMode="auto">
          <a:xfrm>
            <a:off x="0" y="6074228"/>
            <a:ext cx="4267200" cy="783772"/>
          </a:xfrm>
          <a:prstGeom prst="rect">
            <a:avLst/>
          </a:prstGeom>
          <a:noFill/>
          <a:ln w="9525">
            <a:noFill/>
            <a:miter lim="800000"/>
            <a:headEnd/>
            <a:tailEnd/>
          </a:ln>
        </p:spPr>
      </p:pic>
    </p:spTree>
    <p:extLst>
      <p:ext uri="{BB962C8B-B14F-4D97-AF65-F5344CB8AC3E}">
        <p14:creationId xmlns:p14="http://schemas.microsoft.com/office/powerpoint/2010/main" val="1006580494"/>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iming>
    <p:tnLst>
      <p:par>
        <p:cTn id="1" dur="indefinite" restart="never" nodeType="tmRoot"/>
      </p:par>
    </p:tnLst>
  </p:timing>
  <p:txStyles>
    <p:titleStyle>
      <a:lvl1pPr algn="l" defTabSz="914400" rtl="0" eaLnBrk="1" latinLnBrk="0" hangingPunct="1">
        <a:spcBef>
          <a:spcPct val="0"/>
        </a:spcBef>
        <a:buNone/>
        <a:defRPr sz="3600" b="1" kern="1200" baseline="0">
          <a:solidFill>
            <a:schemeClr val="accent3">
              <a:lumMod val="75000"/>
            </a:schemeClr>
          </a:solidFill>
          <a:latin typeface="Gill Sans MT" pitchFamily="34" charset="0"/>
          <a:ea typeface="+mj-ea"/>
          <a:cs typeface="+mj-cs"/>
        </a:defRPr>
      </a:lvl1pPr>
    </p:titleStyle>
    <p:bodyStyle>
      <a:lvl1pPr marL="342900" indent="-342900" algn="l" defTabSz="914400" rtl="0" eaLnBrk="1" latinLnBrk="0" hangingPunct="1">
        <a:spcBef>
          <a:spcPts val="600"/>
        </a:spcBef>
        <a:spcAft>
          <a:spcPts val="0"/>
        </a:spcAft>
        <a:buClrTx/>
        <a:buSzPct val="70000"/>
        <a:buFont typeface="Wingdings" pitchFamily="2" charset="2"/>
        <a:buChar char="q"/>
        <a:defRPr sz="2400" kern="1200">
          <a:solidFill>
            <a:schemeClr val="tx1"/>
          </a:solidFill>
          <a:latin typeface="+mn-lt"/>
          <a:ea typeface="+mn-ea"/>
          <a:cs typeface="+mn-cs"/>
        </a:defRPr>
      </a:lvl1pPr>
      <a:lvl2pPr marL="742950" indent="-285750" algn="l" defTabSz="914400" rtl="0" eaLnBrk="1" latinLnBrk="0" hangingPunct="1">
        <a:spcBef>
          <a:spcPts val="600"/>
        </a:spcBef>
        <a:spcAft>
          <a:spcPts val="0"/>
        </a:spcAft>
        <a:buClrTx/>
        <a:buFont typeface="Wingdings" pitchFamily="2" charset="2"/>
        <a:buChar char="§"/>
        <a:defRPr sz="1800" kern="1200">
          <a:solidFill>
            <a:schemeClr val="tx1"/>
          </a:solidFill>
          <a:latin typeface="+mn-lt"/>
          <a:ea typeface="+mn-ea"/>
          <a:cs typeface="+mn-cs"/>
        </a:defRPr>
      </a:lvl2pPr>
      <a:lvl3pPr marL="1143000" indent="-228600" algn="l" defTabSz="914400" rtl="0" eaLnBrk="1" latinLnBrk="0" hangingPunct="1">
        <a:spcBef>
          <a:spcPts val="600"/>
        </a:spcBef>
        <a:spcAft>
          <a:spcPts val="0"/>
        </a:spcAft>
        <a:buClrTx/>
        <a:buSzPct val="75000"/>
        <a:buFont typeface="Courier New" pitchFamily="49" charset="0"/>
        <a:buChar char="o"/>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hyperlink" Target="http://www.fhwa.dot.gov/environment/air_quality/cmaq/toolki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fhwa.dot.gov/environment/air_quality/cmaq/toolki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hyperlink" Target="mailto:Cecilia.Ho@dot.go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mailto:Gina.Solman@dot.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TextBox 11"/>
          <p:cNvSpPr txBox="1"/>
          <p:nvPr/>
        </p:nvSpPr>
        <p:spPr>
          <a:xfrm>
            <a:off x="228600" y="1030069"/>
            <a:ext cx="8686800" cy="646331"/>
          </a:xfrm>
          <a:prstGeom prst="rect">
            <a:avLst/>
          </a:prstGeom>
          <a:noFill/>
        </p:spPr>
        <p:txBody>
          <a:bodyPr wrap="square" rtlCol="0">
            <a:spAutoFit/>
          </a:bodyPr>
          <a:lstStyle/>
          <a:p>
            <a:pPr algn="ctr"/>
            <a:r>
              <a:rPr lang="en-US" sz="3600" b="1" spc="-150" dirty="0" smtClean="0">
                <a:solidFill>
                  <a:schemeClr val="accent1">
                    <a:lumMod val="75000"/>
                  </a:schemeClr>
                </a:solidFill>
                <a:latin typeface="Gill Sans MT" pitchFamily="34" charset="0"/>
                <a:ea typeface="Arial Unicode MS" pitchFamily="34" charset="-128"/>
                <a:cs typeface="Arial"/>
              </a:rPr>
              <a:t>CMAQ Emissions Calculator Toolkit</a:t>
            </a:r>
          </a:p>
        </p:txBody>
      </p:sp>
      <p:sp>
        <p:nvSpPr>
          <p:cNvPr id="4" name="TextBox 3"/>
          <p:cNvSpPr txBox="1"/>
          <p:nvPr/>
        </p:nvSpPr>
        <p:spPr>
          <a:xfrm>
            <a:off x="228600" y="2287250"/>
            <a:ext cx="8686800" cy="1723549"/>
          </a:xfrm>
          <a:prstGeom prst="rect">
            <a:avLst/>
          </a:prstGeom>
          <a:noFill/>
        </p:spPr>
        <p:txBody>
          <a:bodyPr wrap="square" rtlCol="0">
            <a:spAutoFit/>
          </a:bodyPr>
          <a:lstStyle/>
          <a:p>
            <a:pPr algn="ctr"/>
            <a:r>
              <a:rPr lang="en-US" b="1" dirty="0" smtClean="0">
                <a:solidFill>
                  <a:schemeClr val="accent3">
                    <a:lumMod val="75000"/>
                  </a:schemeClr>
                </a:solidFill>
              </a:rPr>
              <a:t>Cecilia Ho – FHWA</a:t>
            </a:r>
          </a:p>
          <a:p>
            <a:pPr algn="ctr"/>
            <a:endParaRPr lang="en-US" sz="800" b="1" dirty="0" smtClean="0">
              <a:solidFill>
                <a:schemeClr val="accent3">
                  <a:lumMod val="75000"/>
                </a:schemeClr>
              </a:solidFill>
            </a:endParaRPr>
          </a:p>
          <a:p>
            <a:pPr algn="ctr"/>
            <a:r>
              <a:rPr lang="en-US" b="1" dirty="0" smtClean="0">
                <a:solidFill>
                  <a:schemeClr val="accent3">
                    <a:lumMod val="75000"/>
                  </a:schemeClr>
                </a:solidFill>
              </a:rPr>
              <a:t>Gina Solman – Volpe Center</a:t>
            </a:r>
          </a:p>
          <a:p>
            <a:pPr algn="ctr"/>
            <a:endParaRPr lang="en-US" dirty="0" smtClean="0">
              <a:solidFill>
                <a:schemeClr val="accent3">
                  <a:lumMod val="75000"/>
                </a:schemeClr>
              </a:solidFill>
            </a:endParaRPr>
          </a:p>
          <a:p>
            <a:pPr algn="ctr"/>
            <a:r>
              <a:rPr lang="en-US" dirty="0" smtClean="0">
                <a:solidFill>
                  <a:schemeClr val="accent3">
                    <a:lumMod val="75000"/>
                  </a:schemeClr>
                </a:solidFill>
              </a:rPr>
              <a:t>2016 AMPO  Annual Conference</a:t>
            </a:r>
          </a:p>
          <a:p>
            <a:pPr algn="ctr"/>
            <a:endParaRPr lang="en-US" sz="800" dirty="0">
              <a:solidFill>
                <a:schemeClr val="accent3">
                  <a:lumMod val="75000"/>
                </a:schemeClr>
              </a:solidFill>
            </a:endParaRPr>
          </a:p>
          <a:p>
            <a:pPr algn="ctr"/>
            <a:r>
              <a:rPr lang="en-US" dirty="0" smtClean="0">
                <a:solidFill>
                  <a:schemeClr val="accent3">
                    <a:lumMod val="75000"/>
                  </a:schemeClr>
                </a:solidFill>
              </a:rPr>
              <a:t>Air Quality Analysis and Communication</a:t>
            </a:r>
            <a:endParaRPr lang="en-US" dirty="0">
              <a:solidFill>
                <a:schemeClr val="accent3">
                  <a:lumMod val="75000"/>
                </a:schemeClr>
              </a:solidFill>
            </a:endParaRPr>
          </a:p>
        </p:txBody>
      </p:sp>
      <p:pic>
        <p:nvPicPr>
          <p:cNvPr id="18" name="Picture 17" descr="DOT logo" title="DOT Logo"/>
          <p:cNvPicPr>
            <a:picLocks noChangeAspect="1"/>
          </p:cNvPicPr>
          <p:nvPr/>
        </p:nvPicPr>
        <p:blipFill>
          <a:blip r:embed="rId3"/>
          <a:stretch>
            <a:fillRect/>
          </a:stretch>
        </p:blipFill>
        <p:spPr>
          <a:xfrm>
            <a:off x="5170128" y="5983224"/>
            <a:ext cx="301357" cy="299866"/>
          </a:xfrm>
          <a:prstGeom prst="rect">
            <a:avLst/>
          </a:prstGeom>
        </p:spPr>
      </p:pic>
      <p:sp>
        <p:nvSpPr>
          <p:cNvPr id="21" name="TextBox 20"/>
          <p:cNvSpPr txBox="1"/>
          <p:nvPr/>
        </p:nvSpPr>
        <p:spPr>
          <a:xfrm>
            <a:off x="5471485" y="5983224"/>
            <a:ext cx="2986715" cy="584775"/>
          </a:xfrm>
          <a:prstGeom prst="rect">
            <a:avLst/>
          </a:prstGeom>
          <a:noFill/>
        </p:spPr>
        <p:txBody>
          <a:bodyPr wrap="none" rtlCol="0">
            <a:spAutoFit/>
          </a:bodyPr>
          <a:lstStyle/>
          <a:p>
            <a:pPr>
              <a:spcAft>
                <a:spcPts val="300"/>
              </a:spcAft>
            </a:pPr>
            <a:r>
              <a:rPr lang="en-US" sz="900" dirty="0" smtClean="0">
                <a:solidFill>
                  <a:schemeClr val="tx1">
                    <a:lumMod val="50000"/>
                    <a:lumOff val="50000"/>
                  </a:schemeClr>
                </a:solidFill>
                <a:latin typeface="Arial" pitchFamily="34" charset="0"/>
                <a:ea typeface="Verdana" pitchFamily="34" charset="0"/>
                <a:cs typeface="Arial" pitchFamily="34" charset="0"/>
              </a:rPr>
              <a:t>U.S. Department of Transportation</a:t>
            </a:r>
          </a:p>
          <a:p>
            <a:pPr>
              <a:spcAft>
                <a:spcPts val="300"/>
              </a:spcAft>
            </a:pPr>
            <a:r>
              <a:rPr lang="en-US" sz="900" b="1" dirty="0">
                <a:solidFill>
                  <a:schemeClr val="tx1">
                    <a:lumMod val="50000"/>
                    <a:lumOff val="50000"/>
                  </a:schemeClr>
                </a:solidFill>
                <a:latin typeface="Arial" pitchFamily="34" charset="0"/>
                <a:ea typeface="Verdana" pitchFamily="34" charset="0"/>
                <a:cs typeface="Arial" pitchFamily="34" charset="0"/>
              </a:rPr>
              <a:t>Office of </a:t>
            </a:r>
            <a:r>
              <a:rPr lang="en-US" sz="900" b="1" dirty="0" smtClean="0">
                <a:solidFill>
                  <a:schemeClr val="tx1">
                    <a:lumMod val="50000"/>
                    <a:lumOff val="50000"/>
                  </a:schemeClr>
                </a:solidFill>
                <a:latin typeface="Arial" pitchFamily="34" charset="0"/>
                <a:ea typeface="Verdana" pitchFamily="34" charset="0"/>
                <a:cs typeface="Arial" pitchFamily="34" charset="0"/>
              </a:rPr>
              <a:t>the Secretary of Transportation</a:t>
            </a:r>
            <a:endParaRPr lang="en-US" sz="900" b="1" dirty="0">
              <a:solidFill>
                <a:schemeClr val="tx1">
                  <a:lumMod val="50000"/>
                  <a:lumOff val="50000"/>
                </a:schemeClr>
              </a:solidFill>
              <a:latin typeface="Arial" pitchFamily="34" charset="0"/>
              <a:ea typeface="Verdana" pitchFamily="34" charset="0"/>
              <a:cs typeface="Arial" pitchFamily="34" charset="0"/>
            </a:endParaRPr>
          </a:p>
          <a:p>
            <a:pPr>
              <a:spcAft>
                <a:spcPts val="300"/>
              </a:spcAft>
            </a:pPr>
            <a:r>
              <a:rPr lang="en-US" sz="900" dirty="0" smtClean="0">
                <a:solidFill>
                  <a:schemeClr val="tx1">
                    <a:lumMod val="50000"/>
                    <a:lumOff val="50000"/>
                  </a:schemeClr>
                </a:solidFill>
                <a:latin typeface="Arial" pitchFamily="34" charset="0"/>
                <a:ea typeface="Verdana" pitchFamily="34" charset="0"/>
                <a:cs typeface="Arial" pitchFamily="34" charset="0"/>
              </a:rPr>
              <a:t>John A. Volpe National Transportation Systems Center</a:t>
            </a:r>
            <a:endParaRPr lang="en-US" sz="900" dirty="0">
              <a:solidFill>
                <a:schemeClr val="tx1">
                  <a:lumMod val="50000"/>
                  <a:lumOff val="50000"/>
                </a:schemeClr>
              </a:solidFill>
              <a:latin typeface="Arial" pitchFamily="34" charset="0"/>
              <a:ea typeface="Verdana" pitchFamily="34" charset="0"/>
              <a:cs typeface="Arial" pitchFamily="34" charset="0"/>
            </a:endParaRPr>
          </a:p>
        </p:txBody>
      </p:sp>
      <p:sp>
        <p:nvSpPr>
          <p:cNvPr id="23" name="TextBox 22"/>
          <p:cNvSpPr txBox="1"/>
          <p:nvPr/>
        </p:nvSpPr>
        <p:spPr>
          <a:xfrm>
            <a:off x="3124200" y="4233446"/>
            <a:ext cx="2895600" cy="338554"/>
          </a:xfrm>
          <a:prstGeom prst="rect">
            <a:avLst/>
          </a:prstGeom>
          <a:noFill/>
        </p:spPr>
        <p:txBody>
          <a:bodyPr wrap="square" rtlCol="0">
            <a:spAutoFit/>
          </a:bodyPr>
          <a:lstStyle/>
          <a:p>
            <a:pPr algn="ctr"/>
            <a:r>
              <a:rPr lang="en-US" sz="1600" b="1" i="1" dirty="0" smtClean="0">
                <a:latin typeface="Corbel"/>
                <a:cs typeface="Corbel"/>
              </a:rPr>
              <a:t>October 27, 2016</a:t>
            </a:r>
            <a:endParaRPr lang="en-US" sz="1600" b="1" i="1" dirty="0">
              <a:latin typeface="Corbel"/>
              <a:cs typeface="Corbel"/>
            </a:endParaRPr>
          </a:p>
        </p:txBody>
      </p:sp>
      <p:sp>
        <p:nvSpPr>
          <p:cNvPr id="11" name="TextBox 10"/>
          <p:cNvSpPr txBox="1"/>
          <p:nvPr/>
        </p:nvSpPr>
        <p:spPr>
          <a:xfrm>
            <a:off x="1709631" y="5983223"/>
            <a:ext cx="1947969" cy="407804"/>
          </a:xfrm>
          <a:prstGeom prst="rect">
            <a:avLst/>
          </a:prstGeom>
          <a:noFill/>
        </p:spPr>
        <p:txBody>
          <a:bodyPr wrap="none" rtlCol="0">
            <a:spAutoFit/>
          </a:bodyPr>
          <a:lstStyle/>
          <a:p>
            <a:pPr>
              <a:spcAft>
                <a:spcPts val="300"/>
              </a:spcAft>
            </a:pPr>
            <a:r>
              <a:rPr lang="en-US" sz="900" dirty="0" smtClean="0">
                <a:solidFill>
                  <a:schemeClr val="tx1">
                    <a:lumMod val="50000"/>
                    <a:lumOff val="50000"/>
                  </a:schemeClr>
                </a:solidFill>
                <a:latin typeface="Arial" pitchFamily="34" charset="0"/>
                <a:ea typeface="Verdana" pitchFamily="34" charset="0"/>
                <a:cs typeface="Arial" pitchFamily="34" charset="0"/>
              </a:rPr>
              <a:t>U.S. Department of Transportation</a:t>
            </a:r>
          </a:p>
          <a:p>
            <a:pPr>
              <a:spcAft>
                <a:spcPts val="300"/>
              </a:spcAft>
            </a:pPr>
            <a:r>
              <a:rPr lang="en-US" sz="900" b="1" dirty="0" smtClean="0">
                <a:solidFill>
                  <a:schemeClr val="tx1">
                    <a:lumMod val="50000"/>
                    <a:lumOff val="50000"/>
                  </a:schemeClr>
                </a:solidFill>
                <a:latin typeface="Arial" pitchFamily="34" charset="0"/>
                <a:ea typeface="Verdana" pitchFamily="34" charset="0"/>
                <a:cs typeface="Arial" pitchFamily="34" charset="0"/>
              </a:rPr>
              <a:t>Federal Highway Administration</a:t>
            </a:r>
            <a:endParaRPr lang="en-US" sz="900" b="1" dirty="0">
              <a:solidFill>
                <a:schemeClr val="tx1">
                  <a:lumMod val="50000"/>
                  <a:lumOff val="50000"/>
                </a:schemeClr>
              </a:solidFill>
              <a:latin typeface="Arial" pitchFamily="34" charset="0"/>
              <a:ea typeface="Verdana" pitchFamily="34" charset="0"/>
              <a:cs typeface="Arial" pitchFamily="34" charset="0"/>
            </a:endParaRPr>
          </a:p>
        </p:txBody>
      </p:sp>
      <p:pic>
        <p:nvPicPr>
          <p:cNvPr id="14" name="Picture 13" descr="DOT logo" title="DOT Logo"/>
          <p:cNvPicPr>
            <a:picLocks noChangeAspect="1"/>
          </p:cNvPicPr>
          <p:nvPr/>
        </p:nvPicPr>
        <p:blipFill>
          <a:blip r:embed="rId3"/>
          <a:stretch>
            <a:fillRect/>
          </a:stretch>
        </p:blipFill>
        <p:spPr>
          <a:xfrm>
            <a:off x="1348258" y="5983224"/>
            <a:ext cx="301357" cy="299866"/>
          </a:xfrm>
          <a:prstGeom prst="rect">
            <a:avLst/>
          </a:prstGeom>
        </p:spPr>
      </p:pic>
    </p:spTree>
    <p:extLst>
      <p:ext uri="{BB962C8B-B14F-4D97-AF65-F5344CB8AC3E}">
        <p14:creationId xmlns:p14="http://schemas.microsoft.com/office/powerpoint/2010/main" val="7787306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a:t>
            </a:r>
            <a:r>
              <a:rPr lang="en-US" dirty="0" smtClean="0"/>
              <a:t>Tools in 2016</a:t>
            </a:r>
            <a:endParaRPr lang="en-US" dirty="0"/>
          </a:p>
        </p:txBody>
      </p:sp>
      <p:graphicFrame>
        <p:nvGraphicFramePr>
          <p:cNvPr id="8" name="Content Placeholder 7"/>
          <p:cNvGraphicFramePr>
            <a:graphicFrameLocks noGrp="1"/>
          </p:cNvGraphicFramePr>
          <p:nvPr>
            <p:ph sz="quarter" idx="10"/>
            <p:extLst>
              <p:ext uri="{D42A27DB-BD31-4B8C-83A1-F6EECF244321}">
                <p14:modId xmlns:p14="http://schemas.microsoft.com/office/powerpoint/2010/main" val="1361404125"/>
              </p:ext>
            </p:extLst>
          </p:nvPr>
        </p:nvGraphicFramePr>
        <p:xfrm>
          <a:off x="457200" y="1447800"/>
          <a:ext cx="8153401" cy="4119880"/>
        </p:xfrm>
        <a:graphic>
          <a:graphicData uri="http://schemas.openxmlformats.org/drawingml/2006/table">
            <a:tbl>
              <a:tblPr firstRow="1" bandRow="1">
                <a:tableStyleId>{69012ECD-51FC-41F1-AA8D-1B2483CD663E}</a:tableStyleId>
              </a:tblPr>
              <a:tblGrid>
                <a:gridCol w="2642306"/>
                <a:gridCol w="3321756"/>
                <a:gridCol w="2189339"/>
              </a:tblGrid>
              <a:tr h="370840">
                <a:tc>
                  <a:txBody>
                    <a:bodyPr/>
                    <a:lstStyle/>
                    <a:p>
                      <a:r>
                        <a:rPr lang="en-US" dirty="0" smtClean="0"/>
                        <a:t>CMAQ Project</a:t>
                      </a:r>
                      <a:r>
                        <a:rPr lang="en-US" baseline="0" dirty="0" smtClean="0"/>
                        <a:t> </a:t>
                      </a:r>
                      <a:r>
                        <a:rPr lang="en-US" dirty="0" smtClean="0"/>
                        <a:t>Category</a:t>
                      </a:r>
                      <a:endParaRPr lang="en-US" dirty="0"/>
                    </a:p>
                  </a:txBody>
                  <a:tcPr/>
                </a:tc>
                <a:tc>
                  <a:txBody>
                    <a:bodyPr/>
                    <a:lstStyle/>
                    <a:p>
                      <a:r>
                        <a:rPr lang="en-US" dirty="0" smtClean="0"/>
                        <a:t>Eligible</a:t>
                      </a:r>
                      <a:r>
                        <a:rPr lang="en-US" baseline="0" dirty="0" smtClean="0"/>
                        <a:t> </a:t>
                      </a:r>
                      <a:r>
                        <a:rPr lang="en-US" dirty="0" smtClean="0"/>
                        <a:t>Project Types</a:t>
                      </a:r>
                      <a:endParaRPr lang="en-US" dirty="0"/>
                    </a:p>
                  </a:txBody>
                  <a:tcPr/>
                </a:tc>
                <a:tc>
                  <a:txBody>
                    <a:bodyPr/>
                    <a:lstStyle/>
                    <a:p>
                      <a:r>
                        <a:rPr lang="en-US" dirty="0" smtClean="0"/>
                        <a:t>Status</a:t>
                      </a:r>
                      <a:endParaRPr lang="en-US" dirty="0"/>
                    </a:p>
                  </a:txBody>
                  <a:tcPr/>
                </a:tc>
              </a:tr>
              <a:tr h="370840">
                <a:tc>
                  <a:txBody>
                    <a:bodyPr/>
                    <a:lstStyle/>
                    <a:p>
                      <a:r>
                        <a:rPr lang="en-US" dirty="0" smtClean="0"/>
                        <a:t>Congestion Reduction and Traffic Flow Improvements</a:t>
                      </a:r>
                      <a:endParaRPr lang="en-US" dirty="0"/>
                    </a:p>
                  </a:txBody>
                  <a:tcPr/>
                </a:tc>
                <a:tc>
                  <a:txBody>
                    <a:bodyPr/>
                    <a:lstStyle/>
                    <a:p>
                      <a:pPr marL="285750" indent="-285750">
                        <a:buFont typeface="Arial" panose="020B0604020202020204" pitchFamily="34" charset="0"/>
                        <a:buChar char="•"/>
                      </a:pPr>
                      <a:r>
                        <a:rPr lang="en-US" dirty="0" smtClean="0"/>
                        <a:t>Intersection Improvements</a:t>
                      </a:r>
                    </a:p>
                    <a:p>
                      <a:pPr marL="285750" indent="-285750">
                        <a:buFont typeface="Arial" panose="020B0604020202020204" pitchFamily="34" charset="0"/>
                        <a:buChar char="•"/>
                      </a:pPr>
                      <a:r>
                        <a:rPr lang="en-US" dirty="0" smtClean="0"/>
                        <a:t>Traffic Signal Synchronization</a:t>
                      </a:r>
                    </a:p>
                    <a:p>
                      <a:pPr marL="285750" indent="-285750">
                        <a:buFont typeface="Arial" panose="020B0604020202020204" pitchFamily="34" charset="0"/>
                        <a:buChar char="•"/>
                      </a:pPr>
                      <a:r>
                        <a:rPr lang="en-US" dirty="0" smtClean="0"/>
                        <a:t>Roundabouts</a:t>
                      </a:r>
                      <a:endParaRPr lang="en-US" dirty="0"/>
                    </a:p>
                  </a:txBody>
                  <a:tcPr/>
                </a:tc>
                <a:tc>
                  <a:txBody>
                    <a:bodyPr/>
                    <a:lstStyle/>
                    <a:p>
                      <a:pPr marL="0" indent="0">
                        <a:buFont typeface="Arial" panose="020B0604020202020204" pitchFamily="34" charset="0"/>
                        <a:buNone/>
                      </a:pPr>
                      <a:r>
                        <a:rPr lang="en-US" b="1" dirty="0" smtClean="0">
                          <a:solidFill>
                            <a:schemeClr val="accent3">
                              <a:lumMod val="75000"/>
                            </a:schemeClr>
                          </a:solidFill>
                        </a:rPr>
                        <a:t>Now available!</a:t>
                      </a:r>
                      <a:endParaRPr lang="en-US" b="1" dirty="0">
                        <a:solidFill>
                          <a:schemeClr val="accent3">
                            <a:lumMod val="75000"/>
                          </a:schemeClr>
                        </a:solidFill>
                      </a:endParaRPr>
                    </a:p>
                  </a:txBody>
                  <a:tcPr/>
                </a:tc>
              </a:tr>
              <a:tr h="370840">
                <a:tc>
                  <a:txBody>
                    <a:bodyPr/>
                    <a:lstStyle/>
                    <a:p>
                      <a:r>
                        <a:rPr lang="en-US" dirty="0" smtClean="0"/>
                        <a:t>Advanced Diesel Truck / Engine Technologies</a:t>
                      </a:r>
                      <a:endParaRPr lang="en-US" dirty="0"/>
                    </a:p>
                  </a:txBody>
                  <a:tcPr/>
                </a:tc>
                <a:tc>
                  <a:txBody>
                    <a:bodyPr/>
                    <a:lstStyle/>
                    <a:p>
                      <a:pPr marL="285750" indent="-285750">
                        <a:buFont typeface="Arial" panose="020B0604020202020204" pitchFamily="34" charset="0"/>
                        <a:buChar char="•"/>
                      </a:pPr>
                      <a:r>
                        <a:rPr lang="en-US" dirty="0" smtClean="0"/>
                        <a:t>Vehicle</a:t>
                      </a:r>
                      <a:r>
                        <a:rPr lang="en-US" baseline="0" dirty="0" smtClean="0"/>
                        <a:t> Replacement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Engine Replacement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Heavy Duty Vehicle Retirement Program</a:t>
                      </a:r>
                      <a:endParaRPr lang="en-US" dirty="0" smtClean="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Engine Rebuilding</a:t>
                      </a:r>
                    </a:p>
                    <a:p>
                      <a:pPr marL="285750" indent="-285750">
                        <a:buFont typeface="Arial" panose="020B0604020202020204" pitchFamily="34" charset="0"/>
                        <a:buChar char="•"/>
                      </a:pPr>
                      <a:r>
                        <a:rPr lang="en-US" baseline="0" dirty="0" smtClean="0"/>
                        <a:t>Exhaust Retrofit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After Treatment Hardware/Devices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On-Board Emissions Control Devices</a:t>
                      </a:r>
                    </a:p>
                  </a:txBody>
                  <a:tcPr/>
                </a:tc>
                <a:tc>
                  <a:txBody>
                    <a:bodyPr/>
                    <a:lstStyle/>
                    <a:p>
                      <a:pPr marL="0" indent="0">
                        <a:buFont typeface="Arial" panose="020B0604020202020204" pitchFamily="34" charset="0"/>
                        <a:buNone/>
                      </a:pPr>
                      <a:r>
                        <a:rPr lang="en-US" dirty="0" smtClean="0"/>
                        <a:t>Coming Soon!</a:t>
                      </a:r>
                      <a:endParaRPr lang="en-US" dirty="0"/>
                    </a:p>
                  </a:txBody>
                  <a:tcPr/>
                </a:tc>
              </a:tr>
            </a:tbl>
          </a:graphicData>
        </a:graphic>
      </p:graphicFrame>
      <p:sp>
        <p:nvSpPr>
          <p:cNvPr id="3" name="Rectangle 2"/>
          <p:cNvSpPr/>
          <p:nvPr/>
        </p:nvSpPr>
        <p:spPr>
          <a:xfrm>
            <a:off x="457200" y="5638800"/>
            <a:ext cx="8229600" cy="369332"/>
          </a:xfrm>
          <a:prstGeom prst="rect">
            <a:avLst/>
          </a:prstGeom>
        </p:spPr>
        <p:txBody>
          <a:bodyPr wrap="square">
            <a:spAutoFit/>
          </a:bodyPr>
          <a:lstStyle/>
          <a:p>
            <a:pPr algn="ctr"/>
            <a:r>
              <a:rPr lang="en-US" dirty="0">
                <a:hlinkClick r:id="rId3"/>
              </a:rPr>
              <a:t>http://www.fhwa.dot.gov/environment/air_quality/cmaq/toolkit</a:t>
            </a:r>
            <a:r>
              <a:rPr lang="en-US" dirty="0" smtClean="0">
                <a:hlinkClick r:id="rId3"/>
              </a:rPr>
              <a:t>/</a:t>
            </a:r>
            <a:r>
              <a:rPr lang="en-US" dirty="0" smtClean="0"/>
              <a:t> </a:t>
            </a:r>
            <a:endParaRPr lang="en-US" dirty="0"/>
          </a:p>
        </p:txBody>
      </p:sp>
    </p:spTree>
    <p:extLst>
      <p:ext uri="{BB962C8B-B14F-4D97-AF65-F5344CB8AC3E}">
        <p14:creationId xmlns:p14="http://schemas.microsoft.com/office/powerpoint/2010/main" val="35810456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Tools Planned in 2017</a:t>
            </a:r>
            <a:endParaRPr lang="en-US" dirty="0"/>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3103993887"/>
              </p:ext>
            </p:extLst>
          </p:nvPr>
        </p:nvGraphicFramePr>
        <p:xfrm>
          <a:off x="457200" y="1600200"/>
          <a:ext cx="8153400" cy="3662680"/>
        </p:xfrm>
        <a:graphic>
          <a:graphicData uri="http://schemas.openxmlformats.org/drawingml/2006/table">
            <a:tbl>
              <a:tblPr firstRow="1" bandRow="1">
                <a:tableStyleId>{69012ECD-51FC-41F1-AA8D-1B2483CD663E}</a:tableStyleId>
              </a:tblPr>
              <a:tblGrid>
                <a:gridCol w="3774722"/>
                <a:gridCol w="4378678"/>
              </a:tblGrid>
              <a:tr h="370840">
                <a:tc>
                  <a:txBody>
                    <a:bodyPr/>
                    <a:lstStyle/>
                    <a:p>
                      <a:r>
                        <a:rPr lang="en-US" dirty="0" smtClean="0"/>
                        <a:t>CMAQ Project Category</a:t>
                      </a:r>
                      <a:endParaRPr lang="en-US" dirty="0"/>
                    </a:p>
                  </a:txBody>
                  <a:tcPr/>
                </a:tc>
                <a:tc>
                  <a:txBody>
                    <a:bodyPr/>
                    <a:lstStyle/>
                    <a:p>
                      <a:r>
                        <a:rPr lang="en-US" dirty="0" smtClean="0"/>
                        <a:t>Eligible Project Types</a:t>
                      </a:r>
                      <a:endParaRPr lang="en-US" dirty="0"/>
                    </a:p>
                  </a:txBody>
                  <a:tcPr/>
                </a:tc>
              </a:tr>
              <a:tr h="370840">
                <a:tc>
                  <a:txBody>
                    <a:bodyPr/>
                    <a:lstStyle/>
                    <a:p>
                      <a:r>
                        <a:rPr lang="en-US" dirty="0" smtClean="0"/>
                        <a:t>Alternative Fuels</a:t>
                      </a:r>
                      <a:endParaRPr lang="en-US" dirty="0"/>
                    </a:p>
                  </a:txBody>
                  <a:tcPr/>
                </a:tc>
                <a:tc>
                  <a:txBody>
                    <a:bodyPr/>
                    <a:lstStyle/>
                    <a:p>
                      <a:pPr marL="285750" indent="-285750">
                        <a:buFont typeface="Arial" panose="020B0604020202020204" pitchFamily="34" charset="0"/>
                        <a:buChar char="•"/>
                      </a:pPr>
                      <a:r>
                        <a:rPr lang="en-US" dirty="0" smtClean="0"/>
                        <a:t>Fueling Facilities</a:t>
                      </a:r>
                    </a:p>
                    <a:p>
                      <a:pPr marL="285750" indent="-285750">
                        <a:buFont typeface="Arial" panose="020B0604020202020204" pitchFamily="34" charset="0"/>
                        <a:buChar char="•"/>
                      </a:pPr>
                      <a:r>
                        <a:rPr lang="en-US" dirty="0" smtClean="0"/>
                        <a:t>Vehicle</a:t>
                      </a:r>
                      <a:r>
                        <a:rPr lang="en-US" baseline="0" dirty="0" smtClean="0"/>
                        <a:t> Purchase</a:t>
                      </a:r>
                    </a:p>
                    <a:p>
                      <a:pPr marL="285750" indent="-285750">
                        <a:buFont typeface="Arial" panose="020B0604020202020204" pitchFamily="34" charset="0"/>
                        <a:buChar char="•"/>
                      </a:pPr>
                      <a:r>
                        <a:rPr lang="en-US" baseline="0" dirty="0" smtClean="0"/>
                        <a:t>Fleet Conversion</a:t>
                      </a:r>
                    </a:p>
                    <a:p>
                      <a:pPr marL="285750" indent="-285750">
                        <a:buFont typeface="Arial" panose="020B0604020202020204" pitchFamily="34" charset="0"/>
                        <a:buChar char="•"/>
                      </a:pPr>
                      <a:r>
                        <a:rPr lang="en-US" baseline="0" dirty="0" smtClean="0"/>
                        <a:t>Engine Replacement</a:t>
                      </a:r>
                    </a:p>
                    <a:p>
                      <a:pPr marL="285750" indent="-285750">
                        <a:buFont typeface="Arial" panose="020B0604020202020204" pitchFamily="34" charset="0"/>
                        <a:buChar char="•"/>
                      </a:pPr>
                      <a:r>
                        <a:rPr lang="en-US" baseline="0" dirty="0" smtClean="0"/>
                        <a:t>Hybrid Vehicles</a:t>
                      </a:r>
                      <a:endParaRPr lang="en-US" dirty="0"/>
                    </a:p>
                  </a:txBody>
                  <a:tcPr/>
                </a:tc>
              </a:tr>
              <a:tr h="370840">
                <a:tc>
                  <a:txBody>
                    <a:bodyPr/>
                    <a:lstStyle/>
                    <a:p>
                      <a:r>
                        <a:rPr lang="en-US" dirty="0" smtClean="0"/>
                        <a:t>Transit Improvements</a:t>
                      </a:r>
                      <a:endParaRPr lang="en-US" dirty="0"/>
                    </a:p>
                  </a:txBody>
                  <a:tcPr/>
                </a:tc>
                <a:tc>
                  <a:txBody>
                    <a:bodyPr/>
                    <a:lstStyle/>
                    <a:p>
                      <a:pPr marL="285750" indent="-285750">
                        <a:buFont typeface="Arial" panose="020B0604020202020204" pitchFamily="34" charset="0"/>
                        <a:buChar char="•"/>
                      </a:pPr>
                      <a:r>
                        <a:rPr lang="en-US" dirty="0" smtClean="0"/>
                        <a:t>New Transit</a:t>
                      </a:r>
                      <a:r>
                        <a:rPr lang="en-US" baseline="0" dirty="0" smtClean="0"/>
                        <a:t> Vehicles</a:t>
                      </a:r>
                    </a:p>
                    <a:p>
                      <a:pPr marL="285750" indent="-285750">
                        <a:buFont typeface="Arial" panose="020B0604020202020204" pitchFamily="34" charset="0"/>
                        <a:buChar char="•"/>
                      </a:pPr>
                      <a:r>
                        <a:rPr lang="en-US" baseline="0" dirty="0" smtClean="0"/>
                        <a:t>Diesel Engine Retrofits</a:t>
                      </a:r>
                    </a:p>
                    <a:p>
                      <a:pPr marL="285750" indent="-285750">
                        <a:buFont typeface="Arial" panose="020B0604020202020204" pitchFamily="34" charset="0"/>
                        <a:buChar char="•"/>
                      </a:pPr>
                      <a:r>
                        <a:rPr lang="en-US" baseline="0" dirty="0" smtClean="0"/>
                        <a:t>Bus Replacement</a:t>
                      </a:r>
                    </a:p>
                    <a:p>
                      <a:pPr marL="285750" indent="-285750">
                        <a:buFont typeface="Arial" panose="020B0604020202020204" pitchFamily="34" charset="0"/>
                        <a:buChar char="•"/>
                      </a:pPr>
                      <a:r>
                        <a:rPr lang="en-US" baseline="0" dirty="0" smtClean="0"/>
                        <a:t>Alternative Fuel Bus Replacement</a:t>
                      </a:r>
                      <a:endParaRPr lang="en-US" dirty="0"/>
                    </a:p>
                  </a:txBody>
                  <a:tcPr/>
                </a:tc>
              </a:tr>
              <a:tr h="370840">
                <a:tc>
                  <a:txBody>
                    <a:bodyPr/>
                    <a:lstStyle/>
                    <a:p>
                      <a:r>
                        <a:rPr lang="en-US" dirty="0" smtClean="0"/>
                        <a:t>Travel Demand Management</a:t>
                      </a:r>
                      <a:endParaRPr lang="en-US" dirty="0"/>
                    </a:p>
                  </a:txBody>
                  <a:tcPr/>
                </a:tc>
                <a:tc>
                  <a:txBody>
                    <a:bodyPr/>
                    <a:lstStyle/>
                    <a:p>
                      <a:pPr marL="285750" indent="-285750">
                        <a:buFont typeface="Arial" panose="020B0604020202020204" pitchFamily="34" charset="0"/>
                        <a:buChar char="•"/>
                      </a:pPr>
                      <a:r>
                        <a:rPr lang="en-US" dirty="0" smtClean="0"/>
                        <a:t>Carpooling</a:t>
                      </a:r>
                    </a:p>
                    <a:p>
                      <a:pPr marL="285750" indent="-285750">
                        <a:buFont typeface="Arial" panose="020B0604020202020204" pitchFamily="34" charset="0"/>
                        <a:buChar char="•"/>
                      </a:pPr>
                      <a:r>
                        <a:rPr lang="en-US" dirty="0" smtClean="0"/>
                        <a:t>Vanpooling</a:t>
                      </a:r>
                      <a:endParaRPr lang="en-US" dirty="0"/>
                    </a:p>
                  </a:txBody>
                  <a:tcPr/>
                </a:tc>
              </a:tr>
            </a:tbl>
          </a:graphicData>
        </a:graphic>
      </p:graphicFrame>
    </p:spTree>
    <p:extLst>
      <p:ext uri="{BB962C8B-B14F-4D97-AF65-F5344CB8AC3E}">
        <p14:creationId xmlns:p14="http://schemas.microsoft.com/office/powerpoint/2010/main" val="38277454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Tool Methodology</a:t>
            </a:r>
          </a:p>
        </p:txBody>
      </p:sp>
      <p:pic>
        <p:nvPicPr>
          <p:cNvPr id="4" name="Picture 4" descr="Methodology_Image2.png"/>
          <p:cNvPicPr>
            <a:picLocks noChangeAspect="1" noChangeArrowheads="1"/>
          </p:cNvPicPr>
          <p:nvPr/>
        </p:nvPicPr>
        <p:blipFill rotWithShape="1">
          <a:blip r:embed="rId3">
            <a:extLst>
              <a:ext uri="{28A0092B-C50C-407E-A947-70E740481C1C}">
                <a14:useLocalDpi xmlns:a14="http://schemas.microsoft.com/office/drawing/2010/main" val="0"/>
              </a:ext>
            </a:extLst>
          </a:blip>
          <a:srcRect t="10877" b="14539"/>
          <a:stretch/>
        </p:blipFill>
        <p:spPr bwMode="auto">
          <a:xfrm>
            <a:off x="1844387" y="1417638"/>
            <a:ext cx="5455226" cy="4068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19562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Coordination</a:t>
            </a:r>
            <a:endParaRPr lang="en-US" dirty="0"/>
          </a:p>
        </p:txBody>
      </p:sp>
      <p:sp>
        <p:nvSpPr>
          <p:cNvPr id="3" name="Content Placeholder 2"/>
          <p:cNvSpPr>
            <a:spLocks noGrp="1"/>
          </p:cNvSpPr>
          <p:nvPr>
            <p:ph sz="quarter" idx="10"/>
          </p:nvPr>
        </p:nvSpPr>
        <p:spPr/>
        <p:txBody>
          <a:bodyPr>
            <a:normAutofit/>
          </a:bodyPr>
          <a:lstStyle/>
          <a:p>
            <a:r>
              <a:rPr lang="en-US" sz="3200" dirty="0" smtClean="0"/>
              <a:t>MPO beta testers provide excellent feedback – thank you!</a:t>
            </a:r>
          </a:p>
          <a:p>
            <a:r>
              <a:rPr lang="en-US" sz="3200" dirty="0" smtClean="0"/>
              <a:t>Gathered feedback and data from EPA on diesel retrofits and replacements modules</a:t>
            </a:r>
          </a:p>
          <a:p>
            <a:r>
              <a:rPr lang="en-US" sz="3200" dirty="0" smtClean="0"/>
              <a:t>Coordinating with DOE Clean Cities and Argonne National Laboratory on alternative fuels tool</a:t>
            </a:r>
            <a:endParaRPr lang="en-US" sz="3200" dirty="0"/>
          </a:p>
        </p:txBody>
      </p:sp>
    </p:spTree>
    <p:extLst>
      <p:ext uri="{BB962C8B-B14F-4D97-AF65-F5344CB8AC3E}">
        <p14:creationId xmlns:p14="http://schemas.microsoft.com/office/powerpoint/2010/main" val="6678182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sz="quarter" idx="10"/>
          </p:nvPr>
        </p:nvSpPr>
        <p:spPr/>
        <p:txBody>
          <a:bodyPr>
            <a:normAutofit/>
          </a:bodyPr>
          <a:lstStyle/>
          <a:p>
            <a:pPr>
              <a:buFont typeface="Wingdings" panose="05000000000000000000" pitchFamily="2" charset="2"/>
              <a:buChar char="ü"/>
            </a:pPr>
            <a:r>
              <a:rPr lang="en-US" sz="3200" dirty="0" smtClean="0"/>
              <a:t>Easy </a:t>
            </a:r>
            <a:r>
              <a:rPr lang="en-US" sz="3200" dirty="0"/>
              <a:t>to use – </a:t>
            </a:r>
          </a:p>
          <a:p>
            <a:pPr lvl="1"/>
            <a:r>
              <a:rPr lang="en-US" sz="2400" dirty="0" smtClean="0"/>
              <a:t>Excel-based</a:t>
            </a:r>
            <a:endParaRPr lang="en-US" sz="2400" dirty="0"/>
          </a:p>
          <a:p>
            <a:pPr lvl="1"/>
            <a:r>
              <a:rPr lang="en-US" sz="2400" dirty="0" smtClean="0"/>
              <a:t>Readily available inputs</a:t>
            </a:r>
            <a:endParaRPr lang="en-US" sz="2400" dirty="0"/>
          </a:p>
          <a:p>
            <a:pPr>
              <a:buFont typeface="Wingdings" panose="05000000000000000000" pitchFamily="2" charset="2"/>
              <a:buChar char="ü"/>
            </a:pPr>
            <a:r>
              <a:rPr lang="en-US" sz="3200" dirty="0" smtClean="0"/>
              <a:t>Consistent methods </a:t>
            </a:r>
            <a:endParaRPr lang="en-US" sz="3200" dirty="0"/>
          </a:p>
          <a:p>
            <a:pPr>
              <a:buFont typeface="Wingdings" panose="05000000000000000000" pitchFamily="2" charset="2"/>
              <a:buChar char="ü"/>
            </a:pPr>
            <a:r>
              <a:rPr lang="en-US" sz="3200" dirty="0" smtClean="0"/>
              <a:t>Customizable </a:t>
            </a:r>
            <a:r>
              <a:rPr lang="en-US" sz="3200" dirty="0"/>
              <a:t>with local data</a:t>
            </a:r>
          </a:p>
          <a:p>
            <a:endParaRPr lang="en-US" sz="2800" dirty="0"/>
          </a:p>
        </p:txBody>
      </p:sp>
      <p:sp>
        <p:nvSpPr>
          <p:cNvPr id="4" name="Rectangle 3"/>
          <p:cNvSpPr/>
          <p:nvPr/>
        </p:nvSpPr>
        <p:spPr>
          <a:xfrm>
            <a:off x="0" y="4812268"/>
            <a:ext cx="9144000" cy="523220"/>
          </a:xfrm>
          <a:prstGeom prst="rect">
            <a:avLst/>
          </a:prstGeom>
        </p:spPr>
        <p:txBody>
          <a:bodyPr wrap="square">
            <a:spAutoFit/>
          </a:bodyPr>
          <a:lstStyle/>
          <a:p>
            <a:pPr algn="ctr"/>
            <a:r>
              <a:rPr lang="en-US" sz="2800" dirty="0" smtClean="0">
                <a:hlinkClick r:id="rId3"/>
              </a:rPr>
              <a:t>www.fhwa.dot.gov/environment/air_quality/cmaq/toolkit</a:t>
            </a:r>
            <a:r>
              <a:rPr lang="en-US" sz="2800" dirty="0">
                <a:hlinkClick r:id="rId3"/>
              </a:rPr>
              <a:t>/</a:t>
            </a:r>
            <a:r>
              <a:rPr lang="en-US" sz="2800" dirty="0"/>
              <a:t> </a:t>
            </a:r>
          </a:p>
        </p:txBody>
      </p:sp>
    </p:spTree>
    <p:extLst>
      <p:ext uri="{BB962C8B-B14F-4D97-AF65-F5344CB8AC3E}">
        <p14:creationId xmlns:p14="http://schemas.microsoft.com/office/powerpoint/2010/main" val="11649718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Demonstration</a:t>
            </a:r>
            <a:endParaRPr lang="en-US" dirty="0"/>
          </a:p>
        </p:txBody>
      </p:sp>
      <p:pic>
        <p:nvPicPr>
          <p:cNvPr id="12" name="Picture 4" descr="A diesel particulate filter and an image of a piece of construction equipment retrofitted with a diesel particulate filte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381000" y="2057400"/>
            <a:ext cx="4038600" cy="264597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Image result for traffic signal synchronization"/>
          <p:cNvPicPr>
            <a:picLocks noGrp="1" noChangeAspect="1" noChangeArrowheads="1"/>
          </p:cNvPicPr>
          <p:nvPr>
            <p:ph sz="half" idx="2"/>
          </p:nvPr>
        </p:nvPicPr>
        <p:blipFill>
          <a:blip r:embed="rId4" cstate="print">
            <a:extLst>
              <a:ext uri="{28A0092B-C50C-407E-A947-70E740481C1C}">
                <a14:useLocalDpi xmlns:a14="http://schemas.microsoft.com/office/drawing/2010/main" val="0"/>
              </a:ext>
            </a:extLst>
          </a:blip>
          <a:srcRect/>
          <a:stretch>
            <a:fillRect/>
          </a:stretch>
        </p:blipFill>
        <p:spPr bwMode="auto">
          <a:xfrm>
            <a:off x="4550717" y="2057401"/>
            <a:ext cx="4233565" cy="2645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52382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4" name="TextBox 3"/>
          <p:cNvSpPr txBox="1"/>
          <p:nvPr/>
        </p:nvSpPr>
        <p:spPr>
          <a:xfrm>
            <a:off x="1143000" y="2057400"/>
            <a:ext cx="7543799" cy="3477875"/>
          </a:xfrm>
          <a:prstGeom prst="rect">
            <a:avLst/>
          </a:prstGeom>
          <a:noFill/>
        </p:spPr>
        <p:txBody>
          <a:bodyPr wrap="square" rtlCol="0">
            <a:spAutoFit/>
          </a:bodyPr>
          <a:lstStyle/>
          <a:p>
            <a:r>
              <a:rPr lang="en-US" sz="2000" b="1" dirty="0" smtClean="0">
                <a:solidFill>
                  <a:schemeClr val="accent3">
                    <a:lumMod val="75000"/>
                  </a:schemeClr>
                </a:solidFill>
              </a:rPr>
              <a:t>Cecilia Ho</a:t>
            </a:r>
          </a:p>
          <a:p>
            <a:r>
              <a:rPr lang="en-US" sz="2000" b="1" dirty="0" smtClean="0">
                <a:solidFill>
                  <a:schemeClr val="accent3">
                    <a:lumMod val="75000"/>
                  </a:schemeClr>
                </a:solidFill>
              </a:rPr>
              <a:t>Team Leader, Air Quality and Noise</a:t>
            </a:r>
          </a:p>
          <a:p>
            <a:r>
              <a:rPr lang="en-US" sz="2000" b="1" dirty="0" smtClean="0">
                <a:solidFill>
                  <a:schemeClr val="accent3">
                    <a:lumMod val="75000"/>
                  </a:schemeClr>
                </a:solidFill>
              </a:rPr>
              <a:t>Federal Highway Administration</a:t>
            </a:r>
          </a:p>
          <a:p>
            <a:r>
              <a:rPr lang="en-US" sz="2000" b="1" dirty="0" smtClean="0">
                <a:solidFill>
                  <a:schemeClr val="accent3">
                    <a:lumMod val="75000"/>
                  </a:schemeClr>
                </a:solidFill>
              </a:rPr>
              <a:t>Office of Natural Environment</a:t>
            </a:r>
          </a:p>
          <a:p>
            <a:r>
              <a:rPr lang="en-US" sz="2000" b="1" dirty="0" smtClean="0">
                <a:solidFill>
                  <a:schemeClr val="accent3">
                    <a:lumMod val="75000"/>
                  </a:schemeClr>
                </a:solidFill>
                <a:hlinkClick r:id="rId3"/>
              </a:rPr>
              <a:t>Cecilia.Ho@dot.gov</a:t>
            </a:r>
            <a:r>
              <a:rPr lang="en-US" sz="2000" b="1" dirty="0" smtClean="0">
                <a:solidFill>
                  <a:schemeClr val="accent3">
                    <a:lumMod val="75000"/>
                  </a:schemeClr>
                </a:solidFill>
              </a:rPr>
              <a:t> </a:t>
            </a:r>
            <a:endParaRPr lang="en-US" sz="2000" b="1" dirty="0">
              <a:solidFill>
                <a:schemeClr val="accent3">
                  <a:lumMod val="75000"/>
                </a:schemeClr>
              </a:solidFill>
            </a:endParaRPr>
          </a:p>
          <a:p>
            <a:endParaRPr lang="en-US" sz="2000" b="1" dirty="0" smtClean="0">
              <a:solidFill>
                <a:schemeClr val="accent3">
                  <a:lumMod val="75000"/>
                </a:schemeClr>
              </a:solidFill>
            </a:endParaRPr>
          </a:p>
          <a:p>
            <a:endParaRPr lang="en-US" sz="2000" b="1" dirty="0">
              <a:solidFill>
                <a:schemeClr val="accent3">
                  <a:lumMod val="75000"/>
                </a:schemeClr>
              </a:solidFill>
            </a:endParaRPr>
          </a:p>
          <a:p>
            <a:r>
              <a:rPr lang="en-US" sz="2000" b="1" dirty="0" smtClean="0">
                <a:solidFill>
                  <a:schemeClr val="accent3">
                    <a:lumMod val="75000"/>
                  </a:schemeClr>
                </a:solidFill>
              </a:rPr>
              <a:t>Gina Solman</a:t>
            </a:r>
            <a:endParaRPr lang="en-US" sz="2000" b="1" dirty="0">
              <a:solidFill>
                <a:schemeClr val="accent3">
                  <a:lumMod val="75000"/>
                </a:schemeClr>
              </a:solidFill>
            </a:endParaRPr>
          </a:p>
          <a:p>
            <a:r>
              <a:rPr lang="en-US" sz="2000" b="1" dirty="0" smtClean="0">
                <a:solidFill>
                  <a:schemeClr val="accent3">
                    <a:lumMod val="75000"/>
                  </a:schemeClr>
                </a:solidFill>
              </a:rPr>
              <a:t>Volpe Center</a:t>
            </a:r>
          </a:p>
          <a:p>
            <a:r>
              <a:rPr lang="en-US" sz="2000" b="1" dirty="0">
                <a:solidFill>
                  <a:schemeClr val="accent3">
                    <a:lumMod val="75000"/>
                  </a:schemeClr>
                </a:solidFill>
              </a:rPr>
              <a:t>Office of the Assistant Secretary for Research and Technology (OST-R</a:t>
            </a:r>
            <a:r>
              <a:rPr lang="en-US" sz="2000" b="1" dirty="0" smtClean="0">
                <a:solidFill>
                  <a:schemeClr val="accent3">
                    <a:lumMod val="75000"/>
                  </a:schemeClr>
                </a:solidFill>
              </a:rPr>
              <a:t>)</a:t>
            </a:r>
            <a:endParaRPr lang="en-US" sz="2000" b="1" dirty="0">
              <a:solidFill>
                <a:schemeClr val="accent3">
                  <a:lumMod val="75000"/>
                </a:schemeClr>
              </a:solidFill>
            </a:endParaRPr>
          </a:p>
          <a:p>
            <a:r>
              <a:rPr lang="en-US" sz="2000" b="1" dirty="0" smtClean="0">
                <a:solidFill>
                  <a:schemeClr val="accent3">
                    <a:lumMod val="75000"/>
                  </a:schemeClr>
                </a:solidFill>
                <a:hlinkClick r:id="rId4"/>
              </a:rPr>
              <a:t>Gina.Solman@dot.gov</a:t>
            </a:r>
            <a:r>
              <a:rPr lang="en-US" sz="2000" b="1" dirty="0" smtClean="0">
                <a:solidFill>
                  <a:schemeClr val="accent3">
                    <a:lumMod val="75000"/>
                  </a:schemeClr>
                </a:solidFill>
              </a:rPr>
              <a:t> </a:t>
            </a:r>
            <a:endParaRPr lang="en-US" sz="2000" b="1" dirty="0">
              <a:solidFill>
                <a:schemeClr val="accent3">
                  <a:lumMod val="75000"/>
                </a:schemeClr>
              </a:solidFill>
            </a:endParaRPr>
          </a:p>
        </p:txBody>
      </p:sp>
    </p:spTree>
    <p:extLst>
      <p:ext uri="{BB962C8B-B14F-4D97-AF65-F5344CB8AC3E}">
        <p14:creationId xmlns:p14="http://schemas.microsoft.com/office/powerpoint/2010/main" val="1243390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quarter" idx="10"/>
          </p:nvPr>
        </p:nvSpPr>
        <p:spPr/>
        <p:txBody>
          <a:bodyPr>
            <a:normAutofit/>
          </a:bodyPr>
          <a:lstStyle/>
          <a:p>
            <a:r>
              <a:rPr lang="en-US" sz="3200" dirty="0" smtClean="0"/>
              <a:t>CMAQ program overview</a:t>
            </a:r>
          </a:p>
          <a:p>
            <a:r>
              <a:rPr lang="en-US" sz="3200" dirty="0" smtClean="0"/>
              <a:t>Purpose</a:t>
            </a:r>
          </a:p>
          <a:p>
            <a:r>
              <a:rPr lang="en-US" sz="3200" dirty="0" smtClean="0"/>
              <a:t>Approach to tool development</a:t>
            </a:r>
            <a:endParaRPr lang="en-US" sz="3200" dirty="0"/>
          </a:p>
          <a:p>
            <a:r>
              <a:rPr lang="en-US" sz="3200" dirty="0" smtClean="0"/>
              <a:t>Schedule for tool releases</a:t>
            </a:r>
          </a:p>
          <a:p>
            <a:r>
              <a:rPr lang="en-US" sz="3200" dirty="0" smtClean="0"/>
              <a:t>Demonstration of tools by project type</a:t>
            </a:r>
            <a:endParaRPr lang="en-US" sz="3200" dirty="0"/>
          </a:p>
        </p:txBody>
      </p:sp>
    </p:spTree>
    <p:extLst>
      <p:ext uri="{BB962C8B-B14F-4D97-AF65-F5344CB8AC3E}">
        <p14:creationId xmlns:p14="http://schemas.microsoft.com/office/powerpoint/2010/main" val="296749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CMAQ:  A Quick Overview</a:t>
            </a:r>
            <a:endParaRPr lang="en-US" dirty="0"/>
          </a:p>
        </p:txBody>
      </p:sp>
      <p:sp>
        <p:nvSpPr>
          <p:cNvPr id="3" name="Content Placeholder 2"/>
          <p:cNvSpPr>
            <a:spLocks noGrp="1"/>
          </p:cNvSpPr>
          <p:nvPr>
            <p:ph sz="quarter" idx="10"/>
          </p:nvPr>
        </p:nvSpPr>
        <p:spPr>
          <a:xfrm>
            <a:off x="381000" y="1676400"/>
            <a:ext cx="8305800" cy="4114800"/>
          </a:xfrm>
        </p:spPr>
        <p:txBody>
          <a:bodyPr anchor="ctr">
            <a:normAutofit fontScale="92500"/>
          </a:bodyPr>
          <a:lstStyle/>
          <a:p>
            <a:r>
              <a:rPr lang="en-US" sz="2900" dirty="0" smtClean="0"/>
              <a:t>Congestion Mitigation and Air Quality Improvement (CMAQ) Program</a:t>
            </a:r>
          </a:p>
          <a:p>
            <a:pPr algn="just"/>
            <a:r>
              <a:rPr lang="en-US" sz="2900" dirty="0"/>
              <a:t>Established in 1991 under ISTEA (23 U.S.C. Section 149</a:t>
            </a:r>
            <a:r>
              <a:rPr lang="en-US" sz="2900" dirty="0" smtClean="0"/>
              <a:t>)</a:t>
            </a:r>
          </a:p>
          <a:p>
            <a:pPr marL="400050" lvl="1" indent="0">
              <a:buNone/>
            </a:pPr>
            <a:endParaRPr lang="en-US" sz="900" i="1" dirty="0" smtClean="0">
              <a:solidFill>
                <a:prstClr val="black"/>
              </a:solidFill>
            </a:endParaRPr>
          </a:p>
          <a:p>
            <a:pPr marL="400050" lvl="1" indent="0">
              <a:buNone/>
            </a:pPr>
            <a:r>
              <a:rPr lang="en-US" sz="2200" i="1" dirty="0" smtClean="0">
                <a:solidFill>
                  <a:prstClr val="black"/>
                </a:solidFill>
              </a:rPr>
              <a:t>The </a:t>
            </a:r>
            <a:r>
              <a:rPr lang="en-US" sz="2200" i="1" dirty="0">
                <a:solidFill>
                  <a:prstClr val="black"/>
                </a:solidFill>
              </a:rPr>
              <a:t>CMAQ program is established for transportation projects that </a:t>
            </a:r>
            <a:r>
              <a:rPr lang="en-US" sz="2200" i="1" dirty="0" smtClean="0">
                <a:solidFill>
                  <a:prstClr val="black"/>
                </a:solidFill>
              </a:rPr>
              <a:t>contribute </a:t>
            </a:r>
            <a:r>
              <a:rPr lang="en-US" sz="2200" i="1" dirty="0">
                <a:solidFill>
                  <a:prstClr val="black"/>
                </a:solidFill>
              </a:rPr>
              <a:t>to the attainment or maintenance of the national ambient air </a:t>
            </a:r>
            <a:r>
              <a:rPr lang="en-US" sz="2200" i="1" dirty="0" smtClean="0">
                <a:solidFill>
                  <a:prstClr val="black"/>
                </a:solidFill>
              </a:rPr>
              <a:t>quality </a:t>
            </a:r>
            <a:r>
              <a:rPr lang="en-US" sz="2200" i="1" dirty="0">
                <a:solidFill>
                  <a:prstClr val="black"/>
                </a:solidFill>
              </a:rPr>
              <a:t>standards for ozone, carbon monoxide, or particulate matter</a:t>
            </a:r>
            <a:endParaRPr lang="en-US" sz="2200" dirty="0"/>
          </a:p>
          <a:p>
            <a:endParaRPr lang="en-US" sz="900" dirty="0" smtClean="0"/>
          </a:p>
          <a:p>
            <a:r>
              <a:rPr lang="en-US" sz="2900" dirty="0" smtClean="0"/>
              <a:t>Reauthorized in all subsequent transportation reauthorization Acts, most recently the FAST Act</a:t>
            </a:r>
          </a:p>
          <a:p>
            <a:pPr lvl="1"/>
            <a:r>
              <a:rPr lang="en-US" sz="2200" dirty="0" smtClean="0"/>
              <a:t>Annual funding level at about $2.3 -$2.5 billion (FY 2016-2020)</a:t>
            </a:r>
            <a:endParaRPr lang="en-US" dirty="0" smtClean="0"/>
          </a:p>
        </p:txBody>
      </p:sp>
    </p:spTree>
    <p:extLst>
      <p:ext uri="{BB962C8B-B14F-4D97-AF65-F5344CB8AC3E}">
        <p14:creationId xmlns:p14="http://schemas.microsoft.com/office/powerpoint/2010/main" val="3238815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CMAQ Project Eligibility</a:t>
            </a:r>
            <a:endParaRPr lang="en-US" dirty="0"/>
          </a:p>
        </p:txBody>
      </p:sp>
      <p:sp>
        <p:nvSpPr>
          <p:cNvPr id="3" name="Content Placeholder 2"/>
          <p:cNvSpPr>
            <a:spLocks noGrp="1"/>
          </p:cNvSpPr>
          <p:nvPr>
            <p:ph sz="quarter" idx="10"/>
          </p:nvPr>
        </p:nvSpPr>
        <p:spPr/>
        <p:txBody>
          <a:bodyPr>
            <a:normAutofit lnSpcReduction="10000"/>
          </a:bodyPr>
          <a:lstStyle/>
          <a:p>
            <a:r>
              <a:rPr lang="en-US" sz="3200" dirty="0"/>
              <a:t>Each CMAQ project must </a:t>
            </a:r>
            <a:endParaRPr lang="en-US" sz="3200" dirty="0" smtClean="0"/>
          </a:p>
          <a:p>
            <a:pPr lvl="1"/>
            <a:r>
              <a:rPr lang="en-US" sz="2000" dirty="0" smtClean="0"/>
              <a:t>be </a:t>
            </a:r>
            <a:r>
              <a:rPr lang="en-US" sz="2000" dirty="0"/>
              <a:t>a transportation </a:t>
            </a:r>
            <a:r>
              <a:rPr lang="en-US" sz="2000" dirty="0" smtClean="0"/>
              <a:t>project</a:t>
            </a:r>
          </a:p>
          <a:p>
            <a:pPr lvl="1"/>
            <a:r>
              <a:rPr lang="en-US" sz="2000" dirty="0" smtClean="0"/>
              <a:t>generate emission reductions</a:t>
            </a:r>
          </a:p>
          <a:p>
            <a:pPr lvl="1"/>
            <a:r>
              <a:rPr lang="en-US" sz="2000" dirty="0" smtClean="0"/>
              <a:t>be </a:t>
            </a:r>
            <a:r>
              <a:rPr lang="en-US" sz="2000" dirty="0"/>
              <a:t>located in or benefit a nonattainment or maintenance </a:t>
            </a:r>
            <a:r>
              <a:rPr lang="en-US" sz="2000" dirty="0" smtClean="0"/>
              <a:t>area</a:t>
            </a:r>
          </a:p>
          <a:p>
            <a:r>
              <a:rPr lang="en-US" sz="3200" dirty="0" smtClean="0"/>
              <a:t>Emission Reduction</a:t>
            </a:r>
          </a:p>
          <a:p>
            <a:pPr lvl="1"/>
            <a:r>
              <a:rPr lang="en-US" sz="2000" dirty="0" smtClean="0"/>
              <a:t>Must </a:t>
            </a:r>
            <a:r>
              <a:rPr lang="en-US" sz="2000" dirty="0"/>
              <a:t>reduce </a:t>
            </a:r>
            <a:r>
              <a:rPr lang="en-US" sz="2000" dirty="0" smtClean="0"/>
              <a:t>emissions </a:t>
            </a:r>
            <a:r>
              <a:rPr lang="en-US" sz="2000" dirty="0"/>
              <a:t>from </a:t>
            </a:r>
            <a:r>
              <a:rPr lang="en-US" sz="2000" dirty="0" smtClean="0"/>
              <a:t>transportation sources</a:t>
            </a:r>
          </a:p>
          <a:p>
            <a:pPr lvl="2"/>
            <a:r>
              <a:rPr lang="en-US" sz="2000" dirty="0" smtClean="0"/>
              <a:t>CO</a:t>
            </a:r>
          </a:p>
          <a:p>
            <a:pPr lvl="2"/>
            <a:r>
              <a:rPr lang="en-US" sz="2000" dirty="0" smtClean="0"/>
              <a:t>Ozone precursors (VOC and NOx)</a:t>
            </a:r>
          </a:p>
          <a:p>
            <a:pPr lvl="2"/>
            <a:r>
              <a:rPr lang="en-US" sz="2000" dirty="0" smtClean="0"/>
              <a:t>PM</a:t>
            </a:r>
            <a:r>
              <a:rPr lang="en-US" sz="2000" baseline="-25000" dirty="0" smtClean="0"/>
              <a:t>2.5</a:t>
            </a:r>
            <a:r>
              <a:rPr lang="en-US" sz="2000" dirty="0" smtClean="0"/>
              <a:t> and PM</a:t>
            </a:r>
            <a:r>
              <a:rPr lang="en-US" sz="2000" baseline="-25000" dirty="0" smtClean="0"/>
              <a:t>10</a:t>
            </a:r>
            <a:r>
              <a:rPr lang="en-US" sz="2000" dirty="0" smtClean="0"/>
              <a:t> (both direct and applicable precursors)</a:t>
            </a:r>
          </a:p>
          <a:p>
            <a:pPr lvl="1"/>
            <a:r>
              <a:rPr lang="en-US" sz="2000" dirty="0" smtClean="0"/>
              <a:t>Reductions </a:t>
            </a:r>
            <a:r>
              <a:rPr lang="en-US" sz="2000" dirty="0"/>
              <a:t>must contribute to the area's overall clean air strategy and </a:t>
            </a:r>
            <a:r>
              <a:rPr lang="en-US" sz="2000" dirty="0" smtClean="0"/>
              <a:t>should </a:t>
            </a:r>
            <a:r>
              <a:rPr lang="en-US" sz="2000" dirty="0"/>
              <a:t>be demonstrated by the emissions </a:t>
            </a:r>
            <a:r>
              <a:rPr lang="en-US" sz="2000" dirty="0" smtClean="0"/>
              <a:t>analysis required by FHWA.</a:t>
            </a:r>
            <a:endParaRPr lang="en-US" sz="2000" dirty="0"/>
          </a:p>
        </p:txBody>
      </p:sp>
    </p:spTree>
    <p:extLst>
      <p:ext uri="{BB962C8B-B14F-4D97-AF65-F5344CB8AC3E}">
        <p14:creationId xmlns:p14="http://schemas.microsoft.com/office/powerpoint/2010/main" val="3046845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Eligible Projects</a:t>
            </a:r>
            <a:endParaRPr lang="en-US" dirty="0"/>
          </a:p>
        </p:txBody>
      </p:sp>
      <p:sp>
        <p:nvSpPr>
          <p:cNvPr id="3" name="Content Placeholder 2"/>
          <p:cNvSpPr>
            <a:spLocks noGrp="1"/>
          </p:cNvSpPr>
          <p:nvPr>
            <p:ph sz="quarter" idx="10"/>
          </p:nvPr>
        </p:nvSpPr>
        <p:spPr>
          <a:xfrm>
            <a:off x="381000" y="1371600"/>
            <a:ext cx="8305800" cy="4572000"/>
          </a:xfrm>
        </p:spPr>
        <p:txBody>
          <a:bodyPr>
            <a:normAutofit/>
          </a:bodyPr>
          <a:lstStyle/>
          <a:p>
            <a:pPr>
              <a:lnSpc>
                <a:spcPct val="75000"/>
              </a:lnSpc>
            </a:pPr>
            <a:r>
              <a:rPr lang="en-US" sz="3200" dirty="0"/>
              <a:t>Wide range of eligible projects</a:t>
            </a:r>
          </a:p>
          <a:p>
            <a:pPr lvl="1">
              <a:lnSpc>
                <a:spcPct val="70000"/>
              </a:lnSpc>
              <a:buClr>
                <a:schemeClr val="accent2"/>
              </a:buClr>
            </a:pPr>
            <a:r>
              <a:rPr lang="en-US" sz="2000" dirty="0"/>
              <a:t>D</a:t>
            </a:r>
            <a:r>
              <a:rPr lang="en-US" sz="2000" dirty="0" smtClean="0"/>
              <a:t>iesel engine retrofits &amp; other advanced truck technologies</a:t>
            </a:r>
          </a:p>
          <a:p>
            <a:pPr lvl="1">
              <a:lnSpc>
                <a:spcPct val="70000"/>
              </a:lnSpc>
              <a:buClr>
                <a:schemeClr val="accent2"/>
              </a:buClr>
            </a:pPr>
            <a:r>
              <a:rPr lang="en-US" sz="2000" dirty="0" smtClean="0"/>
              <a:t>Idle reduction</a:t>
            </a:r>
            <a:endParaRPr lang="en-US" sz="2000" dirty="0"/>
          </a:p>
          <a:p>
            <a:pPr lvl="1">
              <a:lnSpc>
                <a:spcPct val="70000"/>
              </a:lnSpc>
              <a:buClr>
                <a:schemeClr val="accent2"/>
              </a:buClr>
            </a:pPr>
            <a:r>
              <a:rPr lang="en-US" sz="2000" dirty="0" smtClean="0"/>
              <a:t>Congestion reduction &amp; traffic </a:t>
            </a:r>
            <a:r>
              <a:rPr lang="en-US" sz="2000" dirty="0"/>
              <a:t>flow improvements</a:t>
            </a:r>
          </a:p>
          <a:p>
            <a:pPr lvl="1">
              <a:lnSpc>
                <a:spcPct val="70000"/>
              </a:lnSpc>
              <a:buClr>
                <a:schemeClr val="accent2"/>
              </a:buClr>
            </a:pPr>
            <a:r>
              <a:rPr lang="en-US" sz="2000" dirty="0" smtClean="0"/>
              <a:t>Freight/Intermodal </a:t>
            </a:r>
          </a:p>
          <a:p>
            <a:pPr lvl="1">
              <a:lnSpc>
                <a:spcPct val="70000"/>
              </a:lnSpc>
              <a:buClr>
                <a:schemeClr val="accent2"/>
              </a:buClr>
            </a:pPr>
            <a:r>
              <a:rPr lang="en-US" sz="2000" dirty="0" smtClean="0"/>
              <a:t>Transportation </a:t>
            </a:r>
            <a:r>
              <a:rPr lang="en-US" sz="2000" dirty="0"/>
              <a:t>C</a:t>
            </a:r>
            <a:r>
              <a:rPr lang="en-US" sz="2000" dirty="0" smtClean="0"/>
              <a:t>ontrol </a:t>
            </a:r>
            <a:r>
              <a:rPr lang="en-US" sz="2000" dirty="0"/>
              <a:t>M</a:t>
            </a:r>
            <a:r>
              <a:rPr lang="en-US" sz="2000" dirty="0" smtClean="0"/>
              <a:t>easures (TCM)</a:t>
            </a:r>
          </a:p>
          <a:p>
            <a:pPr lvl="1">
              <a:lnSpc>
                <a:spcPct val="70000"/>
              </a:lnSpc>
              <a:buClr>
                <a:schemeClr val="accent2"/>
              </a:buClr>
            </a:pPr>
            <a:r>
              <a:rPr lang="en-US" sz="2000" dirty="0" smtClean="0"/>
              <a:t>Transit improvements</a:t>
            </a:r>
          </a:p>
          <a:p>
            <a:pPr lvl="1">
              <a:lnSpc>
                <a:spcPct val="70000"/>
              </a:lnSpc>
              <a:buClr>
                <a:schemeClr val="accent2"/>
              </a:buClr>
            </a:pPr>
            <a:r>
              <a:rPr lang="en-US" sz="2000" dirty="0" smtClean="0"/>
              <a:t>Bicycle </a:t>
            </a:r>
            <a:r>
              <a:rPr lang="en-US" sz="2000" dirty="0"/>
              <a:t>and pedestrian </a:t>
            </a:r>
            <a:r>
              <a:rPr lang="en-US" sz="2000" dirty="0" smtClean="0"/>
              <a:t>facilities and programs</a:t>
            </a:r>
          </a:p>
          <a:p>
            <a:pPr lvl="1">
              <a:lnSpc>
                <a:spcPct val="70000"/>
              </a:lnSpc>
              <a:buClr>
                <a:schemeClr val="accent2"/>
              </a:buClr>
            </a:pPr>
            <a:r>
              <a:rPr lang="en-US" sz="2000" dirty="0" smtClean="0"/>
              <a:t>Travel demand management</a:t>
            </a:r>
            <a:endParaRPr lang="en-US" sz="2000" dirty="0"/>
          </a:p>
          <a:p>
            <a:pPr lvl="1">
              <a:lnSpc>
                <a:spcPct val="70000"/>
              </a:lnSpc>
              <a:buClr>
                <a:schemeClr val="accent2"/>
              </a:buClr>
            </a:pPr>
            <a:r>
              <a:rPr lang="en-US" sz="2000" dirty="0" smtClean="0"/>
              <a:t>Carpooling and Vanpooling</a:t>
            </a:r>
            <a:endParaRPr lang="en-US" sz="2000" dirty="0"/>
          </a:p>
          <a:p>
            <a:pPr lvl="1">
              <a:lnSpc>
                <a:spcPct val="70000"/>
              </a:lnSpc>
              <a:buClr>
                <a:schemeClr val="accent2"/>
              </a:buClr>
            </a:pPr>
            <a:r>
              <a:rPr lang="en-US" sz="2000" dirty="0" err="1" smtClean="0"/>
              <a:t>Carsharing</a:t>
            </a:r>
            <a:endParaRPr lang="en-US" sz="2000" dirty="0"/>
          </a:p>
          <a:p>
            <a:pPr lvl="1">
              <a:lnSpc>
                <a:spcPct val="70000"/>
              </a:lnSpc>
              <a:buClr>
                <a:schemeClr val="accent2"/>
              </a:buClr>
            </a:pPr>
            <a:r>
              <a:rPr lang="en-US" sz="2000" dirty="0" smtClean="0"/>
              <a:t>Alternative fuels &amp; vehicles</a:t>
            </a:r>
            <a:endParaRPr lang="en-US" sz="2000" dirty="0"/>
          </a:p>
          <a:p>
            <a:pPr lvl="1">
              <a:lnSpc>
                <a:spcPct val="70000"/>
              </a:lnSpc>
              <a:buClr>
                <a:schemeClr val="accent2"/>
              </a:buClr>
            </a:pPr>
            <a:r>
              <a:rPr lang="en-US" sz="2000" dirty="0" smtClean="0"/>
              <a:t>Inspection </a:t>
            </a:r>
            <a:r>
              <a:rPr lang="en-US" sz="2000" dirty="0"/>
              <a:t>&amp; maintenance </a:t>
            </a:r>
            <a:r>
              <a:rPr lang="en-US" sz="2000" dirty="0" smtClean="0"/>
              <a:t>programs</a:t>
            </a:r>
          </a:p>
          <a:p>
            <a:pPr lvl="1">
              <a:lnSpc>
                <a:spcPct val="70000"/>
              </a:lnSpc>
              <a:buClr>
                <a:schemeClr val="accent2"/>
              </a:buClr>
            </a:pPr>
            <a:r>
              <a:rPr lang="en-US" sz="2000" dirty="0" smtClean="0"/>
              <a:t>Public education &amp; outreach activities</a:t>
            </a:r>
            <a:endParaRPr lang="en-US" sz="2000" dirty="0"/>
          </a:p>
          <a:p>
            <a:pPr lvl="1">
              <a:lnSpc>
                <a:spcPct val="70000"/>
              </a:lnSpc>
              <a:buClr>
                <a:schemeClr val="accent2"/>
              </a:buClr>
            </a:pPr>
            <a:r>
              <a:rPr lang="en-US" sz="2000" dirty="0" smtClean="0"/>
              <a:t>Innovative projects</a:t>
            </a:r>
            <a:endParaRPr lang="en-US" sz="2000" dirty="0"/>
          </a:p>
          <a:p>
            <a:endParaRPr lang="en-US" dirty="0"/>
          </a:p>
        </p:txBody>
      </p:sp>
    </p:spTree>
    <p:extLst>
      <p:ext uri="{BB962C8B-B14F-4D97-AF65-F5344CB8AC3E}">
        <p14:creationId xmlns:p14="http://schemas.microsoft.com/office/powerpoint/2010/main" val="2796188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143000"/>
          </a:xfrm>
        </p:spPr>
        <p:txBody>
          <a:bodyPr>
            <a:normAutofit fontScale="90000"/>
          </a:bodyPr>
          <a:lstStyle/>
          <a:p>
            <a:r>
              <a:rPr lang="en-US" dirty="0" smtClean="0"/>
              <a:t>Expanded Project Eligibility under FAST Act</a:t>
            </a:r>
            <a:endParaRPr lang="en-US" dirty="0"/>
          </a:p>
        </p:txBody>
      </p:sp>
      <p:sp>
        <p:nvSpPr>
          <p:cNvPr id="3" name="Content Placeholder 2"/>
          <p:cNvSpPr>
            <a:spLocks noGrp="1"/>
          </p:cNvSpPr>
          <p:nvPr>
            <p:ph sz="quarter" idx="10"/>
          </p:nvPr>
        </p:nvSpPr>
        <p:spPr/>
        <p:txBody>
          <a:bodyPr>
            <a:normAutofit/>
          </a:bodyPr>
          <a:lstStyle/>
          <a:p>
            <a:r>
              <a:rPr lang="en-US" dirty="0"/>
              <a:t>Diesel emission control technology for non-road diesel </a:t>
            </a:r>
            <a:r>
              <a:rPr lang="en-US" dirty="0" smtClean="0"/>
              <a:t>vehicles and engines used in construction projects or port-related freight operations</a:t>
            </a:r>
          </a:p>
          <a:p>
            <a:pPr lvl="1"/>
            <a:r>
              <a:rPr lang="en-US" sz="2000" dirty="0" smtClean="0"/>
              <a:t>located in ozone and PM areas, and</a:t>
            </a:r>
          </a:p>
          <a:p>
            <a:pPr lvl="1"/>
            <a:r>
              <a:rPr lang="en-US" sz="2000" dirty="0" smtClean="0"/>
              <a:t>Funded under Titles 23 or 49</a:t>
            </a:r>
            <a:endParaRPr lang="en-US" sz="2000" dirty="0"/>
          </a:p>
          <a:p>
            <a:r>
              <a:rPr lang="en-US" dirty="0"/>
              <a:t>Port related landside non-road or on road </a:t>
            </a:r>
            <a:r>
              <a:rPr lang="en-US" dirty="0" smtClean="0"/>
              <a:t>equipment</a:t>
            </a:r>
          </a:p>
          <a:p>
            <a:pPr lvl="1"/>
            <a:r>
              <a:rPr lang="en-US" sz="2000" dirty="0" smtClean="0"/>
              <a:t>In PM2.5 areas</a:t>
            </a:r>
          </a:p>
          <a:p>
            <a:r>
              <a:rPr lang="en-US" dirty="0" smtClean="0"/>
              <a:t>Installation of </a:t>
            </a:r>
            <a:r>
              <a:rPr lang="en-US" dirty="0"/>
              <a:t>vehicle to infrastructure communications </a:t>
            </a:r>
            <a:r>
              <a:rPr lang="en-US" dirty="0" smtClean="0"/>
              <a:t>equipment</a:t>
            </a:r>
            <a:endParaRPr lang="en-US" dirty="0"/>
          </a:p>
          <a:p>
            <a:endParaRPr lang="en-US" dirty="0"/>
          </a:p>
        </p:txBody>
      </p:sp>
    </p:spTree>
    <p:extLst>
      <p:ext uri="{BB962C8B-B14F-4D97-AF65-F5344CB8AC3E}">
        <p14:creationId xmlns:p14="http://schemas.microsoft.com/office/powerpoint/2010/main" val="18227617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CMAQ Emissions Calculator: Purpose</a:t>
            </a:r>
            <a:endParaRPr lang="en-US" dirty="0">
              <a:solidFill>
                <a:srgbClr val="FF0000"/>
              </a:solidFill>
            </a:endParaRPr>
          </a:p>
        </p:txBody>
      </p:sp>
      <p:sp>
        <p:nvSpPr>
          <p:cNvPr id="4" name="Content Placeholder 3"/>
          <p:cNvSpPr>
            <a:spLocks noGrp="1"/>
          </p:cNvSpPr>
          <p:nvPr>
            <p:ph sz="quarter" idx="10"/>
          </p:nvPr>
        </p:nvSpPr>
        <p:spPr/>
        <p:txBody>
          <a:bodyPr>
            <a:normAutofit fontScale="92500" lnSpcReduction="10000"/>
          </a:bodyPr>
          <a:lstStyle/>
          <a:p>
            <a:r>
              <a:rPr lang="en-US" dirty="0" smtClean="0"/>
              <a:t>Develop tools to assist the estimation of emission benefits of CMAQ projects, and to support reporting activities:</a:t>
            </a:r>
          </a:p>
          <a:p>
            <a:pPr lvl="1"/>
            <a:r>
              <a:rPr lang="en-US" dirty="0" smtClean="0"/>
              <a:t>Annual CMAQ report</a:t>
            </a:r>
          </a:p>
          <a:p>
            <a:pPr lvl="1"/>
            <a:r>
              <a:rPr lang="en-US" dirty="0" smtClean="0"/>
              <a:t>Proposed CMAQ on-road mobile source performance measure </a:t>
            </a:r>
          </a:p>
          <a:p>
            <a:r>
              <a:rPr lang="en-US" dirty="0" smtClean="0"/>
              <a:t>Respond to request from project sponsors who may </a:t>
            </a:r>
            <a:r>
              <a:rPr lang="en-US" dirty="0"/>
              <a:t>have limited </a:t>
            </a:r>
            <a:r>
              <a:rPr lang="en-US" dirty="0" smtClean="0"/>
              <a:t>technical and analytical capabilities to estimate emission benefits</a:t>
            </a:r>
          </a:p>
          <a:p>
            <a:r>
              <a:rPr lang="en-US" dirty="0" smtClean="0"/>
              <a:t>Provide analysis methodologies for most encountered CMAQ projects</a:t>
            </a:r>
          </a:p>
          <a:p>
            <a:r>
              <a:rPr lang="en-US" dirty="0" smtClean="0"/>
              <a:t>Provide a common set of methodologies using consistent assumptions, available data sources</a:t>
            </a:r>
          </a:p>
          <a:p>
            <a:r>
              <a:rPr lang="en-US" dirty="0" smtClean="0"/>
              <a:t>Serve as a resource only; areas are not required to replace methodologies already in practice</a:t>
            </a:r>
            <a:endParaRPr lang="en-US" dirty="0"/>
          </a:p>
          <a:p>
            <a:endParaRPr lang="en-US" dirty="0" smtClean="0"/>
          </a:p>
          <a:p>
            <a:endParaRPr lang="en-US" dirty="0"/>
          </a:p>
        </p:txBody>
      </p:sp>
    </p:spTree>
    <p:extLst>
      <p:ext uri="{BB962C8B-B14F-4D97-AF65-F5344CB8AC3E}">
        <p14:creationId xmlns:p14="http://schemas.microsoft.com/office/powerpoint/2010/main" val="4254495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 to Tool Development</a:t>
            </a:r>
            <a:endParaRPr lang="en-US" dirty="0"/>
          </a:p>
        </p:txBody>
      </p:sp>
      <p:pic>
        <p:nvPicPr>
          <p:cNvPr id="1038" name="Picture 14" descr="Image resul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676400"/>
            <a:ext cx="4152900" cy="3838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89139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 to Tool Development</a:t>
            </a:r>
            <a:endParaRPr lang="en-US" dirty="0"/>
          </a:p>
        </p:txBody>
      </p:sp>
      <p:sp>
        <p:nvSpPr>
          <p:cNvPr id="3" name="Content Placeholder 2"/>
          <p:cNvSpPr>
            <a:spLocks noGrp="1"/>
          </p:cNvSpPr>
          <p:nvPr>
            <p:ph sz="quarter" idx="10"/>
          </p:nvPr>
        </p:nvSpPr>
        <p:spPr>
          <a:xfrm>
            <a:off x="457200" y="1447800"/>
            <a:ext cx="8229600" cy="4343400"/>
          </a:xfrm>
        </p:spPr>
        <p:txBody>
          <a:bodyPr>
            <a:noAutofit/>
          </a:bodyPr>
          <a:lstStyle/>
          <a:p>
            <a:r>
              <a:rPr lang="en-US" sz="2800" dirty="0" smtClean="0"/>
              <a:t>Identified </a:t>
            </a:r>
            <a:r>
              <a:rPr lang="en-US" sz="2800" b="1" dirty="0" smtClean="0"/>
              <a:t>80</a:t>
            </a:r>
            <a:r>
              <a:rPr lang="en-US" sz="2800" dirty="0" smtClean="0"/>
              <a:t> project types</a:t>
            </a:r>
            <a:endParaRPr lang="en-US" sz="2800" dirty="0"/>
          </a:p>
          <a:p>
            <a:r>
              <a:rPr lang="en-US" sz="2800" dirty="0" smtClean="0"/>
              <a:t>Grouped Project Types</a:t>
            </a:r>
            <a:endParaRPr lang="en-US" sz="2800" dirty="0"/>
          </a:p>
          <a:p>
            <a:pPr lvl="1"/>
            <a:r>
              <a:rPr lang="en-US" sz="2000" dirty="0"/>
              <a:t>Available methodology (fully-, partially-, un-developed)</a:t>
            </a:r>
          </a:p>
          <a:p>
            <a:pPr lvl="1"/>
            <a:r>
              <a:rPr lang="en-US" sz="2000" dirty="0"/>
              <a:t>Projects based on changes in: emission rates, speed, idling, VMT, etc.</a:t>
            </a:r>
          </a:p>
          <a:p>
            <a:pPr lvl="1"/>
            <a:r>
              <a:rPr lang="en-US" sz="2000" dirty="0" smtClean="0"/>
              <a:t>Priority project types</a:t>
            </a:r>
          </a:p>
          <a:p>
            <a:r>
              <a:rPr lang="en-US" sz="2800" dirty="0" smtClean="0"/>
              <a:t>Prioritized 20 Project Types in 5 CMAQ categories</a:t>
            </a:r>
            <a:endParaRPr lang="en-US" sz="2000" dirty="0"/>
          </a:p>
          <a:p>
            <a:endParaRPr lang="en-US" sz="2800" dirty="0"/>
          </a:p>
          <a:p>
            <a:pPr lvl="1"/>
            <a:endParaRPr lang="en-US" sz="2000" dirty="0"/>
          </a:p>
        </p:txBody>
      </p:sp>
    </p:spTree>
    <p:extLst>
      <p:ext uri="{BB962C8B-B14F-4D97-AF65-F5344CB8AC3E}">
        <p14:creationId xmlns:p14="http://schemas.microsoft.com/office/powerpoint/2010/main" val="811681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and Cont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ontent_x0020_Type xmlns="06aae0be-d389-4f48-9606-fc9cb0e35bd7">PowerPoint Presentations</Content_x0020_Type>
    <Order_x0020_Number xmlns="06aae0be-d389-4f48-9606-fc9cb0e35bd7">3</Order_x0020_Number>
    <Thumbnail_x0020_Image xmlns="06aae0be-d389-4f48-9606-fc9cb0e35bd7">
      <Url>http://spmain.volpe.dot.gov/sites/Tools/Communications/PublishingImages/ppt_template_button.png</Url>
      <Description xsi:nil="true"/>
    </Thumbnail_x0020_Image>
    <Description0 xmlns="06aae0be-d389-4f48-9606-fc9cb0e35bd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4C0CE8E52D997498F4D664B4C35548C" ma:contentTypeVersion="5" ma:contentTypeDescription="Create a new document." ma:contentTypeScope="" ma:versionID="dce2fe013db701b5247b949854c11692">
  <xsd:schema xmlns:xsd="http://www.w3.org/2001/XMLSchema" xmlns:xs="http://www.w3.org/2001/XMLSchema" xmlns:p="http://schemas.microsoft.com/office/2006/metadata/properties" xmlns:ns2="06aae0be-d389-4f48-9606-fc9cb0e35bd7" targetNamespace="http://schemas.microsoft.com/office/2006/metadata/properties" ma:root="true" ma:fieldsID="89048ad632b2875d17b23f55cb65f9de" ns2:_="">
    <xsd:import namespace="06aae0be-d389-4f48-9606-fc9cb0e35bd7"/>
    <xsd:element name="properties">
      <xsd:complexType>
        <xsd:sequence>
          <xsd:element name="documentManagement">
            <xsd:complexType>
              <xsd:all>
                <xsd:element ref="ns2:Content_x0020_Type" minOccurs="0"/>
                <xsd:element ref="ns2:Order_x0020_Number" minOccurs="0"/>
                <xsd:element ref="ns2:Thumbnail_x0020_Image" minOccurs="0"/>
                <xsd:element ref="ns2: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aae0be-d389-4f48-9606-fc9cb0e35bd7" elementFormDefault="qualified">
    <xsd:import namespace="http://schemas.microsoft.com/office/2006/documentManagement/types"/>
    <xsd:import namespace="http://schemas.microsoft.com/office/infopath/2007/PartnerControls"/>
    <xsd:element name="Content_x0020_Type" ma:index="8" nillable="true" ma:displayName="Document Type" ma:description="What type of content is this? Is it a part of the Communications Toolkit or is this a powerpoint template?" ma:internalName="Content_x0020_Type">
      <xsd:simpleType>
        <xsd:restriction base="dms:Text">
          <xsd:maxLength value="255"/>
        </xsd:restriction>
      </xsd:simpleType>
    </xsd:element>
    <xsd:element name="Order_x0020_Number" ma:index="9" nillable="true" ma:displayName="Order Number" ma:internalName="Order_x0020_Number">
      <xsd:simpleType>
        <xsd:restriction base="dms:Number"/>
      </xsd:simpleType>
    </xsd:element>
    <xsd:element name="Thumbnail_x0020_Image" ma:index="10" nillable="true" ma:displayName="Thumbnail Image" ma:format="Image" ma:internalName="Thumbnail_x0020_Image">
      <xsd:complexType>
        <xsd:complexContent>
          <xsd:extension base="dms:URL">
            <xsd:sequence>
              <xsd:element name="Url" type="dms:ValidUrl" minOccurs="0" nillable="true"/>
              <xsd:element name="Description" type="xsd:string" nillable="true"/>
            </xsd:sequence>
          </xsd:extension>
        </xsd:complexContent>
      </xsd:complexType>
    </xsd:element>
    <xsd:element name="Description0" ma:index="11" nillable="true" ma:displayName="Description" ma:internalName="Description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DF94DA-2608-46E7-88C7-247AD4CCC6B6}">
  <ds:schemaRefs>
    <ds:schemaRef ds:uri="http://www.w3.org/XML/1998/namespace"/>
    <ds:schemaRef ds:uri="http://purl.org/dc/dcmitype/"/>
    <ds:schemaRef ds:uri="http://schemas.openxmlformats.org/package/2006/metadata/core-properties"/>
    <ds:schemaRef ds:uri="06aae0be-d389-4f48-9606-fc9cb0e35bd7"/>
    <ds:schemaRef ds:uri="http://purl.org/dc/elements/1.1/"/>
    <ds:schemaRef ds:uri="http://schemas.microsoft.com/office/2006/documentManagement/types"/>
    <ds:schemaRef ds:uri="http://schemas.microsoft.com/office/2006/metadata/properties"/>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2ED7B703-556D-4F5D-A735-01639AF2CE70}">
  <ds:schemaRefs>
    <ds:schemaRef ds:uri="http://schemas.microsoft.com/sharepoint/v3/contenttype/forms"/>
  </ds:schemaRefs>
</ds:datastoreItem>
</file>

<file path=customXml/itemProps3.xml><?xml version="1.0" encoding="utf-8"?>
<ds:datastoreItem xmlns:ds="http://schemas.openxmlformats.org/officeDocument/2006/customXml" ds:itemID="{5CB74713-0C04-499B-98CA-7972678A04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6aae0be-d389-4f48-9606-fc9cb0e35b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2099</TotalTime>
  <Words>1650</Words>
  <Application>Microsoft Office PowerPoint</Application>
  <PresentationFormat>On-screen Show (4:3)</PresentationFormat>
  <Paragraphs>207</Paragraphs>
  <Slides>16</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 Unicode MS</vt:lpstr>
      <vt:lpstr>Arial</vt:lpstr>
      <vt:lpstr>Calibri</vt:lpstr>
      <vt:lpstr>Corbel</vt:lpstr>
      <vt:lpstr>Courier New</vt:lpstr>
      <vt:lpstr>Gill Sans MT</vt:lpstr>
      <vt:lpstr>Verdana</vt:lpstr>
      <vt:lpstr>Wingdings</vt:lpstr>
      <vt:lpstr>Title and Content</vt:lpstr>
      <vt:lpstr>PowerPoint Presentation</vt:lpstr>
      <vt:lpstr>Outline</vt:lpstr>
      <vt:lpstr>CMAQ:  A Quick Overview</vt:lpstr>
      <vt:lpstr>Basic CMAQ Project Eligibility</vt:lpstr>
      <vt:lpstr>Eligible Projects</vt:lpstr>
      <vt:lpstr>Expanded Project Eligibility under FAST Act</vt:lpstr>
      <vt:lpstr>CMAQ Emissions Calculator: Purpose</vt:lpstr>
      <vt:lpstr>Approach to Tool Development</vt:lpstr>
      <vt:lpstr>Approach to Tool Development</vt:lpstr>
      <vt:lpstr>Project Tools in 2016</vt:lpstr>
      <vt:lpstr>Project Tools Planned in 2017</vt:lpstr>
      <vt:lpstr>Tool Methodology</vt:lpstr>
      <vt:lpstr>Coordination</vt:lpstr>
      <vt:lpstr>Summary</vt:lpstr>
      <vt:lpstr>Demonstration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 Mandler</dc:creator>
  <cp:lastModifiedBy>Solman, Gina (VOLPE)</cp:lastModifiedBy>
  <cp:revision>162</cp:revision>
  <cp:lastPrinted>2016-10-25T18:50:53Z</cp:lastPrinted>
  <dcterms:created xsi:type="dcterms:W3CDTF">2012-06-27T19:30:13Z</dcterms:created>
  <dcterms:modified xsi:type="dcterms:W3CDTF">2016-10-25T18:51:00Z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0x010100E4C0CE8E52D997498F4D664B4C35548C</vt:lpwstr>
  </property>
  <property fmtid="{D5CDD505-2E9C-101B-9397-08002B2CF9AE}" pid="3" name="Order">
    <vt:r8>3100</vt:r8>
  </property>
</Properties>
</file>