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70"/>
  </p:notesMasterIdLst>
  <p:sldIdLst>
    <p:sldId id="256" r:id="rId2"/>
    <p:sldId id="261" r:id="rId3"/>
    <p:sldId id="267" r:id="rId4"/>
    <p:sldId id="269" r:id="rId5"/>
    <p:sldId id="270" r:id="rId6"/>
    <p:sldId id="293" r:id="rId7"/>
    <p:sldId id="257" r:id="rId8"/>
    <p:sldId id="262" r:id="rId9"/>
    <p:sldId id="260" r:id="rId10"/>
    <p:sldId id="264" r:id="rId11"/>
    <p:sldId id="307" r:id="rId12"/>
    <p:sldId id="309" r:id="rId13"/>
    <p:sldId id="265" r:id="rId14"/>
    <p:sldId id="266" r:id="rId15"/>
    <p:sldId id="263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305" r:id="rId26"/>
    <p:sldId id="313" r:id="rId27"/>
    <p:sldId id="317" r:id="rId28"/>
    <p:sldId id="318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74" r:id="rId57"/>
    <p:sldId id="375" r:id="rId58"/>
    <p:sldId id="376" r:id="rId59"/>
    <p:sldId id="377" r:id="rId60"/>
    <p:sldId id="378" r:id="rId61"/>
    <p:sldId id="380" r:id="rId62"/>
    <p:sldId id="381" r:id="rId63"/>
    <p:sldId id="382" r:id="rId64"/>
    <p:sldId id="383" r:id="rId65"/>
    <p:sldId id="384" r:id="rId66"/>
    <p:sldId id="385" r:id="rId67"/>
    <p:sldId id="386" r:id="rId68"/>
    <p:sldId id="379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2" autoAdjust="0"/>
    <p:restoredTop sz="94660"/>
  </p:normalViewPr>
  <p:slideViewPr>
    <p:cSldViewPr snapToGrid="0">
      <p:cViewPr varScale="1">
        <p:scale>
          <a:sx n="44" d="100"/>
          <a:sy n="44" d="100"/>
        </p:scale>
        <p:origin x="-126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E3214-66C6-4A0C-A88D-77446D650F28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BA4E1-F366-4475-93D7-BCE3B605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1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EE907-6DE4-4DE4-894F-E7DE5766942F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23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0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13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62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3978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35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69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7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CBD0E3C-4A56-4190-A7C6-5B7D50CBE0F8}" type="datetimeFigureOut">
              <a:rPr lang="en-US"/>
              <a:pPr>
                <a:defRPr/>
              </a:pPr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00000" y="502920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554FF21-41E8-4129-B640-BEC26217B4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550400" y="64770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703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CBD0E3C-4A56-4190-A7C6-5B7D50CBE0F8}" type="datetimeFigureOut">
              <a:rPr lang="en-US"/>
              <a:pPr>
                <a:defRPr/>
              </a:pPr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00000" y="502920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554FF21-41E8-4129-B640-BEC26217B4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550400" y="64770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4559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CBD0E3C-4A56-4190-A7C6-5B7D50CBE0F8}" type="datetimeFigureOut">
              <a:rPr lang="en-US"/>
              <a:pPr>
                <a:defRPr/>
              </a:pPr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00000" y="502920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554FF21-41E8-4129-B640-BEC26217B4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550400" y="64770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741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0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2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0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4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2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8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6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9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0A77D-74CD-4D29-A238-2F87C8510316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711E87-73AF-4610-B9CD-222D98DE0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7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  <p:sldLayoutId id="2147483967" r:id="rId18"/>
    <p:sldLayoutId id="214748396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68" t="12587" r="62430" b="57783"/>
          <a:stretch/>
        </p:blipFill>
        <p:spPr>
          <a:xfrm>
            <a:off x="21698" y="0"/>
            <a:ext cx="7340189" cy="3358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668" t="66096" r="62430" b="4079"/>
          <a:stretch/>
        </p:blipFill>
        <p:spPr>
          <a:xfrm>
            <a:off x="21698" y="3477390"/>
            <a:ext cx="7340189" cy="33806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90564" y="0"/>
            <a:ext cx="4701436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4000" dirty="0"/>
              <a:t>US Business 77</a:t>
            </a:r>
          </a:p>
          <a:p>
            <a:pPr algn="ctr"/>
            <a:r>
              <a:rPr lang="en-US" sz="4000" dirty="0"/>
              <a:t>Corridor Study</a:t>
            </a:r>
          </a:p>
          <a:p>
            <a:pPr algn="ctr"/>
            <a:endParaRPr lang="en-US" sz="2400" dirty="0"/>
          </a:p>
          <a:p>
            <a:pPr algn="ctr"/>
            <a:r>
              <a:rPr lang="en-US" dirty="0"/>
              <a:t>2016 AMPO Annual Conference</a:t>
            </a:r>
          </a:p>
          <a:p>
            <a:pPr algn="ctr"/>
            <a:r>
              <a:rPr lang="en-US" dirty="0"/>
              <a:t>Fort Worth, Texas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October 28, 2016</a:t>
            </a:r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1500" y="6209697"/>
            <a:ext cx="876300" cy="271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50956" t="1446"/>
          <a:stretch/>
        </p:blipFill>
        <p:spPr>
          <a:xfrm>
            <a:off x="7490564" y="5888293"/>
            <a:ext cx="4701436" cy="9724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349" y="113130"/>
            <a:ext cx="1557865" cy="1335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07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128" y="533400"/>
            <a:ext cx="8596668" cy="1320800"/>
          </a:xfrm>
        </p:spPr>
        <p:txBody>
          <a:bodyPr/>
          <a:lstStyle/>
          <a:p>
            <a:r>
              <a:rPr lang="en-US" dirty="0"/>
              <a:t>Public Meetings during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5510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Feb 1 Public Meeting – Issues &amp; Needs</a:t>
            </a:r>
          </a:p>
          <a:p>
            <a:r>
              <a:rPr lang="en-US" sz="2000" dirty="0"/>
              <a:t>Format: Presentation with Breakout Sessions</a:t>
            </a:r>
          </a:p>
          <a:p>
            <a:r>
              <a:rPr lang="en-US" sz="2000" dirty="0"/>
              <a:t>Presentation: Purpose, Existing Conditions</a:t>
            </a:r>
          </a:p>
          <a:p>
            <a:r>
              <a:rPr lang="en-US" sz="2000" dirty="0"/>
              <a:t>Breakout Sessions: Constraints, Issues, Needs, Opportunities</a:t>
            </a:r>
          </a:p>
          <a:p>
            <a:pPr marL="0" indent="0">
              <a:buNone/>
            </a:pPr>
            <a:r>
              <a:rPr lang="en-US" dirty="0"/>
              <a:t>Feb 4 Public Meeting – Concepts and Priorities</a:t>
            </a:r>
          </a:p>
          <a:p>
            <a:r>
              <a:rPr lang="en-US" sz="2000" dirty="0"/>
              <a:t>Format: Presentation with Breakout Sessions</a:t>
            </a:r>
          </a:p>
          <a:p>
            <a:r>
              <a:rPr lang="en-US" sz="2000" dirty="0"/>
              <a:t>Presentation: Concepts by Zone, Major Improvement Items</a:t>
            </a:r>
          </a:p>
          <a:p>
            <a:r>
              <a:rPr lang="en-US" sz="2000" dirty="0"/>
              <a:t>Breakout Sessions: Feedback on Concepts, Priorities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472286" y="1193800"/>
            <a:ext cx="3507399" cy="2402205"/>
            <a:chOff x="0" y="0"/>
            <a:chExt cx="5955665" cy="4406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926080" cy="4406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2907665" cy="4379595"/>
            </a:xfrm>
            <a:prstGeom prst="rect">
              <a:avLst/>
            </a:prstGeom>
          </p:spPr>
        </p:pic>
      </p:grp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86" y="4030888"/>
            <a:ext cx="3507399" cy="263089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57" y="5082745"/>
            <a:ext cx="2098216" cy="1573767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47" y="5077637"/>
            <a:ext cx="2094868" cy="15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8649" y="4010029"/>
            <a:ext cx="9144000" cy="2481388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accent2"/>
              </a:buClr>
              <a:buSzPct val="90000"/>
              <a:buFont typeface="+mj-lt"/>
              <a:buAutoNum type="arabicParenR"/>
            </a:pPr>
            <a:r>
              <a:rPr lang="en-US" sz="2800" dirty="0">
                <a:solidFill>
                  <a:schemeClr val="tx2"/>
                </a:solidFill>
              </a:rPr>
              <a:t>What do you like &amp; wish to preserve?</a:t>
            </a:r>
          </a:p>
          <a:p>
            <a:pPr marL="514350" indent="-514350">
              <a:buClr>
                <a:schemeClr val="accent2"/>
              </a:buClr>
              <a:buSzPct val="90000"/>
              <a:buFont typeface="+mj-lt"/>
              <a:buAutoNum type="arabicParenR"/>
            </a:pPr>
            <a:r>
              <a:rPr lang="en-US" sz="2800" dirty="0">
                <a:solidFill>
                  <a:schemeClr val="tx2"/>
                </a:solidFill>
              </a:rPr>
              <a:t>What do you dislike &amp; want to change?</a:t>
            </a:r>
          </a:p>
          <a:p>
            <a:pPr marL="514350" indent="-514350">
              <a:buClr>
                <a:schemeClr val="accent2"/>
              </a:buClr>
              <a:buSzPct val="90000"/>
              <a:buFont typeface="+mj-lt"/>
              <a:buAutoNum type="arabicParenR"/>
            </a:pPr>
            <a:r>
              <a:rPr lang="en-US" sz="2800" dirty="0">
                <a:solidFill>
                  <a:schemeClr val="tx2"/>
                </a:solidFill>
              </a:rPr>
              <a:t>What is missing that you like to see created?</a:t>
            </a:r>
          </a:p>
          <a:p>
            <a:pPr marL="514350" indent="-514350">
              <a:buClr>
                <a:schemeClr val="accent2"/>
              </a:buClr>
              <a:buSzPct val="90000"/>
              <a:buFont typeface="+mj-lt"/>
              <a:buAutoNum type="arabicParenR"/>
            </a:pPr>
            <a:r>
              <a:rPr lang="en-US" sz="2800" dirty="0">
                <a:solidFill>
                  <a:schemeClr val="tx2"/>
                </a:solidFill>
              </a:rPr>
              <a:t>Open to all opportunities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36130" y="524935"/>
            <a:ext cx="8596668" cy="819955"/>
          </a:xfrm>
        </p:spPr>
        <p:txBody>
          <a:bodyPr/>
          <a:lstStyle/>
          <a:p>
            <a:r>
              <a:rPr lang="en-US" dirty="0"/>
              <a:t>Table exercises – Corridor Character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03" y="1240393"/>
            <a:ext cx="3388468" cy="25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541868"/>
            <a:ext cx="8596668" cy="1320800"/>
          </a:xfrm>
        </p:spPr>
        <p:txBody>
          <a:bodyPr/>
          <a:lstStyle/>
          <a:p>
            <a:r>
              <a:rPr lang="en-US" dirty="0"/>
              <a:t>What We Heard-</a:t>
            </a:r>
            <a:br>
              <a:rPr lang="en-US" dirty="0"/>
            </a:br>
            <a:r>
              <a:rPr lang="en-US" dirty="0"/>
              <a:t>What you want on the corridor: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1"/>
            <a:ext cx="11180846" cy="410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2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81" y="542925"/>
            <a:ext cx="10811933" cy="1325563"/>
          </a:xfrm>
        </p:spPr>
        <p:txBody>
          <a:bodyPr/>
          <a:lstStyle/>
          <a:p>
            <a:r>
              <a:rPr lang="en-US" dirty="0"/>
              <a:t>Public Open House during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Feb 2 &amp; 3 from 4:00 to 6:00 pm</a:t>
            </a:r>
          </a:p>
          <a:p>
            <a:r>
              <a:rPr lang="en-US" dirty="0"/>
              <a:t>Format: Drop in on the project team working session</a:t>
            </a:r>
          </a:p>
          <a:p>
            <a:r>
              <a:rPr lang="en-US" dirty="0"/>
              <a:t>Presentation: View the work in progress</a:t>
            </a:r>
          </a:p>
          <a:p>
            <a:r>
              <a:rPr lang="en-US" dirty="0"/>
              <a:t>Interaction: Ask questions, provide comments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34" y="4389607"/>
            <a:ext cx="3009646" cy="2256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27" y="4381976"/>
            <a:ext cx="3018817" cy="2264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61" y="4389607"/>
            <a:ext cx="3020312" cy="226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807" y="523875"/>
            <a:ext cx="10811933" cy="1325563"/>
          </a:xfrm>
        </p:spPr>
        <p:txBody>
          <a:bodyPr/>
          <a:lstStyle/>
          <a:p>
            <a:r>
              <a:rPr lang="en-US" dirty="0"/>
              <a:t>Key Person Interviews during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49" y="1659918"/>
            <a:ext cx="5518132" cy="3880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Feb 2 &amp; 3 from 8:00 am to 3:00 pm</a:t>
            </a:r>
          </a:p>
          <a:p>
            <a:r>
              <a:rPr lang="en-US" dirty="0"/>
              <a:t>Format: Individual and small group discussions</a:t>
            </a:r>
          </a:p>
          <a:p>
            <a:r>
              <a:rPr lang="en-US" dirty="0"/>
              <a:t>Invitees: Agencies, businesses, land owners, residents</a:t>
            </a:r>
          </a:p>
          <a:p>
            <a:r>
              <a:rPr lang="en-US" dirty="0"/>
              <a:t>Interaction: Team questions, agency &amp; public input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62" y="4739234"/>
            <a:ext cx="2594919" cy="194573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309411"/>
              </p:ext>
            </p:extLst>
          </p:nvPr>
        </p:nvGraphicFramePr>
        <p:xfrm>
          <a:off x="6369028" y="1350415"/>
          <a:ext cx="5584373" cy="5355777"/>
        </p:xfrm>
        <a:graphic>
          <a:graphicData uri="http://schemas.openxmlformats.org/drawingml/2006/table">
            <a:tbl>
              <a:tblPr/>
              <a:tblGrid>
                <a:gridCol w="655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09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14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32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Tuesday Feb 2, 2016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Wednesday Feb 3, 2016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Thursday Feb 4, 2016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8am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8:30am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Keith Bond, Public Works and City Manager, City of Lacy-Lakeview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Octavio Garza, Public Works Director, City of Waco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76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9am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Dave Morrow, President Waco Bike Club plus two other members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 Mason, Manager of Flint Hills Resources, Chemical Plant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9:30am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Rock McNair, Baylor University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10am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Dewayne Banks, Business Owners, (254) 855-7521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Clint Peters, Director of Planning, City of Waco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10:30am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Megan Henderson, Waco Downtown Development Corp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76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11am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Mazanec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Business Owner -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Mazanec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Construction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 Thomas, City Manager, City of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Bellmead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11:30am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Dale Fisseler, City of Waco, CM; Wiley Stem, Deputy CM; Deidra Emerson, ACM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12pm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12:30pm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76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1pm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Pastor Jimmy Hunter, Toliver Chapel Baptist Church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1:30pm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3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2pm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 Holt, Connally ISD Superintendant, (254) 296-6460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Solomon Thomas, TxDOT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773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2:30pm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Marek, Wallace Group (for Developers of MLK east of BUS 77)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08" marR="3108" marT="3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6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90" y="497542"/>
            <a:ext cx="8596668" cy="1320800"/>
          </a:xfrm>
        </p:spPr>
        <p:txBody>
          <a:bodyPr/>
          <a:lstStyle/>
          <a:p>
            <a:r>
              <a:rPr lang="en-US" dirty="0"/>
              <a:t>Character Zones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54" y="1615354"/>
            <a:ext cx="7562088" cy="3942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10222"/>
          <a:stretch/>
        </p:blipFill>
        <p:spPr>
          <a:xfrm>
            <a:off x="9533862" y="-4452"/>
            <a:ext cx="2658138" cy="6862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099040" y="5892800"/>
            <a:ext cx="1625600" cy="965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006672">
            <a:off x="2573323" y="3229487"/>
            <a:ext cx="717906" cy="7139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3116071" y="4411639"/>
            <a:ext cx="1127760" cy="660400"/>
          </a:xfrm>
          <a:prstGeom prst="wedgeRoundRectCallout">
            <a:avLst>
              <a:gd name="adj1" fmla="val -49838"/>
              <a:gd name="adj2" fmla="val -124426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McLane Stadium</a:t>
            </a:r>
          </a:p>
        </p:txBody>
      </p:sp>
      <p:sp>
        <p:nvSpPr>
          <p:cNvPr id="17" name="Oval 16"/>
          <p:cNvSpPr/>
          <p:nvPr/>
        </p:nvSpPr>
        <p:spPr>
          <a:xfrm rot="20006672">
            <a:off x="4952701" y="2541227"/>
            <a:ext cx="1092799" cy="10676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6648095" y="2895600"/>
            <a:ext cx="1524301" cy="660400"/>
          </a:xfrm>
          <a:prstGeom prst="wedgeRoundRectCallout">
            <a:avLst>
              <a:gd name="adj1" fmla="val -88011"/>
              <a:gd name="adj2" fmla="val -17911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Marlin Hwy Interchange</a:t>
            </a:r>
          </a:p>
        </p:txBody>
      </p:sp>
      <p:sp>
        <p:nvSpPr>
          <p:cNvPr id="20" name="TextBox 19"/>
          <p:cNvSpPr txBox="1"/>
          <p:nvPr/>
        </p:nvSpPr>
        <p:spPr>
          <a:xfrm rot="1522622">
            <a:off x="3910667" y="3881619"/>
            <a:ext cx="15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MLK Jr. Blvd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12795" y="4940310"/>
            <a:ext cx="99211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Baylor University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9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774" y="533400"/>
            <a:ext cx="8596668" cy="1320800"/>
          </a:xfrm>
        </p:spPr>
        <p:txBody>
          <a:bodyPr/>
          <a:lstStyle/>
          <a:p>
            <a:r>
              <a:rPr lang="en-US" dirty="0"/>
              <a:t>Character Zones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54" y="1583006"/>
            <a:ext cx="7562088" cy="4006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10222"/>
          <a:stretch/>
        </p:blipFill>
        <p:spPr>
          <a:xfrm>
            <a:off x="9533862" y="-4452"/>
            <a:ext cx="2658138" cy="686245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20006672">
            <a:off x="3116893" y="2618218"/>
            <a:ext cx="313151" cy="7139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5039360" y="2903806"/>
            <a:ext cx="1920240" cy="593730"/>
          </a:xfrm>
          <a:prstGeom prst="wedgeRoundRectCallout">
            <a:avLst>
              <a:gd name="adj1" fmla="val -38769"/>
              <a:gd name="adj2" fmla="val 125984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 6 to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College Station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3862678" y="1930400"/>
            <a:ext cx="1920240" cy="593730"/>
          </a:xfrm>
          <a:prstGeom prst="wedgeRoundRectCallout">
            <a:avLst>
              <a:gd name="adj1" fmla="val -71044"/>
              <a:gd name="adj2" fmla="val 110583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Connects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SH 6 and IH-35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74" y="533400"/>
            <a:ext cx="8596668" cy="1320800"/>
          </a:xfrm>
        </p:spPr>
        <p:txBody>
          <a:bodyPr/>
          <a:lstStyle/>
          <a:p>
            <a:r>
              <a:rPr lang="en-US" dirty="0"/>
              <a:t>Character Zones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3" y="1574800"/>
            <a:ext cx="7518169" cy="402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10222"/>
          <a:stretch/>
        </p:blipFill>
        <p:spPr>
          <a:xfrm>
            <a:off x="9533862" y="-4452"/>
            <a:ext cx="2658138" cy="6862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068560" y="5130800"/>
            <a:ext cx="1625600" cy="965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006672">
            <a:off x="3164845" y="1869320"/>
            <a:ext cx="1092799" cy="10676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4809135" y="1889759"/>
            <a:ext cx="2089869" cy="538481"/>
          </a:xfrm>
          <a:prstGeom prst="wedgeRoundRectCallout">
            <a:avLst>
              <a:gd name="adj1" fmla="val -75065"/>
              <a:gd name="adj2" fmla="val 10758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IH-35 Interchange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(Redesigned by TxDOT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769360" y="3566160"/>
            <a:ext cx="812800" cy="85344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8855755">
            <a:off x="3368703" y="3888737"/>
            <a:ext cx="105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Railroad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3919" y="3440092"/>
            <a:ext cx="1455121" cy="73866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Baylor Research and Innovation Collaborative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74" y="533400"/>
            <a:ext cx="8596668" cy="1320800"/>
          </a:xfrm>
        </p:spPr>
        <p:txBody>
          <a:bodyPr/>
          <a:lstStyle/>
          <a:p>
            <a:r>
              <a:rPr lang="en-US" dirty="0"/>
              <a:t>Character Zones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3" y="1577983"/>
            <a:ext cx="7518169" cy="4016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10222"/>
          <a:stretch/>
        </p:blipFill>
        <p:spPr>
          <a:xfrm>
            <a:off x="9533862" y="-4452"/>
            <a:ext cx="2658138" cy="6862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834880" y="4470400"/>
            <a:ext cx="1625600" cy="965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006672">
            <a:off x="3175005" y="2824360"/>
            <a:ext cx="1092799" cy="10676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1686418" y="2027511"/>
            <a:ext cx="1520925" cy="660400"/>
          </a:xfrm>
          <a:prstGeom prst="wedgeRoundRectCallout">
            <a:avLst>
              <a:gd name="adj1" fmla="val 52051"/>
              <a:gd name="adj2" fmla="val 100280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 84 Interchange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174" y="533400"/>
            <a:ext cx="8596668" cy="1320800"/>
          </a:xfrm>
        </p:spPr>
        <p:txBody>
          <a:bodyPr/>
          <a:lstStyle/>
          <a:p>
            <a:r>
              <a:rPr lang="en-US" dirty="0"/>
              <a:t>Character Zones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3" y="1585126"/>
            <a:ext cx="7518169" cy="4002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10222"/>
          <a:stretch/>
        </p:blipFill>
        <p:spPr>
          <a:xfrm>
            <a:off x="9533862" y="-4452"/>
            <a:ext cx="2658138" cy="6862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814560" y="4074160"/>
            <a:ext cx="1625600" cy="965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006672">
            <a:off x="5355339" y="3853683"/>
            <a:ext cx="1456230" cy="14423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7002321" y="3738879"/>
            <a:ext cx="861519" cy="507999"/>
          </a:xfrm>
          <a:prstGeom prst="wedgeRoundRectCallout">
            <a:avLst>
              <a:gd name="adj1" fmla="val -69737"/>
              <a:gd name="adj2" fmla="val 87664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Retail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7470" y="4114800"/>
            <a:ext cx="498850" cy="3059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HEB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5775" y="4777750"/>
            <a:ext cx="641090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Sam’s Club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896" y="2201930"/>
            <a:ext cx="123825" cy="276225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3090721" y="1970156"/>
            <a:ext cx="1125679" cy="507999"/>
          </a:xfrm>
          <a:prstGeom prst="wedgeRoundRectCallout">
            <a:avLst>
              <a:gd name="adj1" fmla="val 80089"/>
              <a:gd name="adj2" fmla="val 19664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Behrens Circle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910" y="546100"/>
            <a:ext cx="6655090" cy="1320800"/>
          </a:xfrm>
        </p:spPr>
        <p:txBody>
          <a:bodyPr/>
          <a:lstStyle/>
          <a:p>
            <a:r>
              <a:rPr lang="en-US" dirty="0"/>
              <a:t>Outline of Presentation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77333" y="2072907"/>
            <a:ext cx="964411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Business 77 Study Purpose</a:t>
            </a:r>
          </a:p>
          <a:p>
            <a:r>
              <a:rPr lang="en-US" sz="2400" dirty="0"/>
              <a:t>Corridor Stakeholder Engagement</a:t>
            </a:r>
          </a:p>
          <a:p>
            <a:r>
              <a:rPr lang="en-US" sz="2400" dirty="0"/>
              <a:t>Development of Concepts</a:t>
            </a:r>
          </a:p>
          <a:p>
            <a:r>
              <a:rPr lang="en-US" sz="2400" dirty="0"/>
              <a:t>Illustrative Design</a:t>
            </a:r>
          </a:p>
          <a:p>
            <a:r>
              <a:rPr lang="en-US" sz="2400" dirty="0"/>
              <a:t>Implementation Strategy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072182" y="-1538352"/>
            <a:ext cx="862642" cy="1281119"/>
            <a:chOff x="9409214" y="247650"/>
            <a:chExt cx="862642" cy="1281119"/>
          </a:xfrm>
        </p:grpSpPr>
        <p:grpSp>
          <p:nvGrpSpPr>
            <p:cNvPr id="13" name="Group 12"/>
            <p:cNvGrpSpPr/>
            <p:nvPr/>
          </p:nvGrpSpPr>
          <p:grpSpPr>
            <a:xfrm>
              <a:off x="9409214" y="247650"/>
              <a:ext cx="862642" cy="1143000"/>
              <a:chOff x="9409214" y="247650"/>
              <a:chExt cx="862642" cy="114300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21625" t="23999" r="53375" b="17112"/>
              <a:stretch/>
            </p:blipFill>
            <p:spPr>
              <a:xfrm>
                <a:off x="9409214" y="247650"/>
                <a:ext cx="862642" cy="11430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9829800" y="311943"/>
                <a:ext cx="183356" cy="1023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33032" t="67807" r="31355" b="14989"/>
            <a:stretch/>
          </p:blipFill>
          <p:spPr>
            <a:xfrm>
              <a:off x="9409214" y="1267053"/>
              <a:ext cx="862642" cy="2617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71" y="0"/>
            <a:ext cx="443752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74" y="533400"/>
            <a:ext cx="8596668" cy="1320800"/>
          </a:xfrm>
        </p:spPr>
        <p:txBody>
          <a:bodyPr/>
          <a:lstStyle/>
          <a:p>
            <a:r>
              <a:rPr lang="en-US" dirty="0"/>
              <a:t>Character Zones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3" y="1607405"/>
            <a:ext cx="7518169" cy="3958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10222"/>
          <a:stretch/>
        </p:blipFill>
        <p:spPr>
          <a:xfrm>
            <a:off x="9533862" y="-4452"/>
            <a:ext cx="2658138" cy="6862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804400" y="3129280"/>
            <a:ext cx="1625600" cy="965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006672">
            <a:off x="4373419" y="2261281"/>
            <a:ext cx="822734" cy="8287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1534160" y="2468881"/>
            <a:ext cx="2176189" cy="593730"/>
          </a:xfrm>
          <a:prstGeom prst="wedgeRoundRectCallout">
            <a:avLst>
              <a:gd name="adj1" fmla="val 78549"/>
              <a:gd name="adj2" fmla="val -160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FM 3051/Loop 340 Interchange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5376" y="3838989"/>
            <a:ext cx="86461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Walmart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389" y="2368802"/>
            <a:ext cx="95195" cy="2123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17216" y="1678847"/>
            <a:ext cx="66270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Home Depot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188" y="2715848"/>
            <a:ext cx="95195" cy="212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74" y="533400"/>
            <a:ext cx="8596668" cy="1320800"/>
          </a:xfrm>
        </p:spPr>
        <p:txBody>
          <a:bodyPr/>
          <a:lstStyle/>
          <a:p>
            <a:r>
              <a:rPr lang="en-US" dirty="0"/>
              <a:t>Character Zones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0" y="1607404"/>
            <a:ext cx="7349719" cy="4061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10222"/>
          <a:stretch/>
        </p:blipFill>
        <p:spPr>
          <a:xfrm>
            <a:off x="9533862" y="-4452"/>
            <a:ext cx="2658138" cy="6862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906000" y="2377440"/>
            <a:ext cx="1625600" cy="965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02030" y="5360935"/>
            <a:ext cx="69189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Tymco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94219" y="2666594"/>
            <a:ext cx="691890" cy="5232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Alamo Steel</a:t>
            </a:r>
          </a:p>
        </p:txBody>
      </p:sp>
      <p:sp>
        <p:nvSpPr>
          <p:cNvPr id="18" name="TextBox 17"/>
          <p:cNvSpPr txBox="1"/>
          <p:nvPr/>
        </p:nvSpPr>
        <p:spPr>
          <a:xfrm rot="19693840">
            <a:off x="5584352" y="4721854"/>
            <a:ext cx="1012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Meyers Ln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852806" y="4601693"/>
            <a:ext cx="1172074" cy="91313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264874">
            <a:off x="5038660" y="4800560"/>
            <a:ext cx="894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Railroad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74" y="533400"/>
            <a:ext cx="8596668" cy="1320800"/>
          </a:xfrm>
        </p:spPr>
        <p:txBody>
          <a:bodyPr/>
          <a:lstStyle/>
          <a:p>
            <a:r>
              <a:rPr lang="en-US" dirty="0"/>
              <a:t>Character Zones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81" y="1612644"/>
            <a:ext cx="7315581" cy="4031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10222"/>
          <a:stretch/>
        </p:blipFill>
        <p:spPr>
          <a:xfrm>
            <a:off x="9533862" y="-4452"/>
            <a:ext cx="2658138" cy="6862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251440" y="1524000"/>
            <a:ext cx="1625600" cy="965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74538" y="3118997"/>
            <a:ext cx="1626902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Flood Plain, Rural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8808" y="3628515"/>
            <a:ext cx="1169701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Residential</a:t>
            </a:r>
          </a:p>
        </p:txBody>
      </p:sp>
      <p:sp>
        <p:nvSpPr>
          <p:cNvPr id="18" name="TextBox 17"/>
          <p:cNvSpPr txBox="1"/>
          <p:nvPr/>
        </p:nvSpPr>
        <p:spPr>
          <a:xfrm rot="19881370">
            <a:off x="4493591" y="4785448"/>
            <a:ext cx="1359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E. Craven Ave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74" y="533400"/>
            <a:ext cx="8596668" cy="1320800"/>
          </a:xfrm>
        </p:spPr>
        <p:txBody>
          <a:bodyPr/>
          <a:lstStyle/>
          <a:p>
            <a:r>
              <a:rPr lang="en-US" dirty="0"/>
              <a:t>Character Zones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80" y="1700978"/>
            <a:ext cx="7349719" cy="3869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10222"/>
          <a:stretch/>
        </p:blipFill>
        <p:spPr>
          <a:xfrm>
            <a:off x="9533862" y="-4452"/>
            <a:ext cx="2658138" cy="6862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332720" y="812800"/>
            <a:ext cx="1625600" cy="965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618908">
            <a:off x="4567424" y="3992968"/>
            <a:ext cx="1359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E. Crest Dr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31287" y="2481134"/>
            <a:ext cx="1169701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Connally ISD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0967" y="3647424"/>
            <a:ext cx="592553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TSTC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74" y="533400"/>
            <a:ext cx="8596668" cy="1320800"/>
          </a:xfrm>
        </p:spPr>
        <p:txBody>
          <a:bodyPr/>
          <a:lstStyle/>
          <a:p>
            <a:r>
              <a:rPr lang="en-US" dirty="0"/>
              <a:t>Character Zones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1" y="1660337"/>
            <a:ext cx="7306513" cy="4056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10222"/>
          <a:stretch/>
        </p:blipFill>
        <p:spPr>
          <a:xfrm>
            <a:off x="9533862" y="-4452"/>
            <a:ext cx="2658138" cy="6862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332720" y="30480"/>
            <a:ext cx="1625600" cy="965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97607" y="4767134"/>
            <a:ext cx="1169701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Connally ISD</a:t>
            </a:r>
          </a:p>
        </p:txBody>
      </p:sp>
      <p:sp>
        <p:nvSpPr>
          <p:cNvPr id="17" name="Oval 16"/>
          <p:cNvSpPr/>
          <p:nvPr/>
        </p:nvSpPr>
        <p:spPr>
          <a:xfrm rot="20006672">
            <a:off x="4312410" y="1748303"/>
            <a:ext cx="1430736" cy="14411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2204720" y="2468881"/>
            <a:ext cx="1505629" cy="593730"/>
          </a:xfrm>
          <a:prstGeom prst="wedgeRoundRectCallout">
            <a:avLst>
              <a:gd name="adj1" fmla="val 91621"/>
              <a:gd name="adj2" fmla="val -160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IH-35 Interchange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0" r="905" b="1039"/>
          <a:stretch/>
        </p:blipFill>
        <p:spPr bwMode="auto">
          <a:xfrm>
            <a:off x="4919663" y="1309371"/>
            <a:ext cx="3373437" cy="296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82" y="1287145"/>
            <a:ext cx="448310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5418" r="3015" b="1274"/>
          <a:stretch/>
        </p:blipFill>
        <p:spPr bwMode="auto">
          <a:xfrm>
            <a:off x="8508781" y="1295400"/>
            <a:ext cx="3538538" cy="297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4" b="5113"/>
          <a:stretch/>
        </p:blipFill>
        <p:spPr bwMode="auto">
          <a:xfrm>
            <a:off x="4290060" y="4494043"/>
            <a:ext cx="4483100" cy="227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17361" r="8510" b="9501"/>
          <a:stretch/>
        </p:blipFill>
        <p:spPr bwMode="auto">
          <a:xfrm>
            <a:off x="220882" y="4471818"/>
            <a:ext cx="3857088" cy="226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7517" r="11915" b="3966"/>
          <a:stretch/>
        </p:blipFill>
        <p:spPr bwMode="auto">
          <a:xfrm>
            <a:off x="8985251" y="4494043"/>
            <a:ext cx="3023870" cy="22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36130" y="524935"/>
            <a:ext cx="8596668" cy="8199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Pedestrians and Bicyclists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34" y="2160590"/>
            <a:ext cx="3818465" cy="3880773"/>
          </a:xfrm>
        </p:spPr>
        <p:txBody>
          <a:bodyPr/>
          <a:lstStyle/>
          <a:p>
            <a:r>
              <a:rPr lang="en-US" dirty="0"/>
              <a:t>Convert to 1-way</a:t>
            </a:r>
          </a:p>
          <a:p>
            <a:r>
              <a:rPr lang="en-US" dirty="0"/>
              <a:t>Add parking, as needed</a:t>
            </a:r>
          </a:p>
          <a:p>
            <a:r>
              <a:rPr lang="en-US" dirty="0"/>
              <a:t>Add pedestrian amenities, as needed</a:t>
            </a:r>
          </a:p>
          <a:p>
            <a:r>
              <a:rPr lang="en-US" dirty="0"/>
              <a:t>At industrial, convert ownership and maintenance</a:t>
            </a:r>
          </a:p>
          <a:p>
            <a:endParaRPr lang="en-US" dirty="0"/>
          </a:p>
        </p:txBody>
      </p:sp>
      <p:pic>
        <p:nvPicPr>
          <p:cNvPr id="5" name="Picture 2" descr="G:\00000 Graphics Folders\Chris Merritt\LOCKWOOD SCRIPTS\FRONTAGE RD\diagram\ai\jpegs\conventional 1 ba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72" y="237672"/>
            <a:ext cx="7968924" cy="66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5505751" cy="990600"/>
          </a:xfrm>
        </p:spPr>
        <p:txBody>
          <a:bodyPr/>
          <a:lstStyle/>
          <a:p>
            <a:r>
              <a:rPr lang="en-US" dirty="0"/>
              <a:t>Special Use Parallel Roads</a:t>
            </a:r>
          </a:p>
        </p:txBody>
      </p:sp>
    </p:spTree>
    <p:extLst>
      <p:ext uri="{BB962C8B-B14F-4D97-AF65-F5344CB8AC3E}">
        <p14:creationId xmlns:p14="http://schemas.microsoft.com/office/powerpoint/2010/main" val="29774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791" y="555812"/>
            <a:ext cx="5145241" cy="1320800"/>
          </a:xfrm>
        </p:spPr>
        <p:txBody>
          <a:bodyPr/>
          <a:lstStyle/>
          <a:p>
            <a:r>
              <a:rPr lang="en-US" dirty="0"/>
              <a:t>Emerging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Boulevard</a:t>
            </a:r>
          </a:p>
          <a:p>
            <a:r>
              <a:rPr lang="en-US" dirty="0"/>
              <a:t>Access control</a:t>
            </a:r>
          </a:p>
          <a:p>
            <a:r>
              <a:rPr lang="en-US" dirty="0"/>
              <a:t>Special use parallel roads</a:t>
            </a:r>
          </a:p>
          <a:p>
            <a:r>
              <a:rPr lang="en-US" dirty="0"/>
              <a:t>Bicycle and pedestrian accommodations</a:t>
            </a:r>
          </a:p>
          <a:p>
            <a:r>
              <a:rPr lang="en-US" dirty="0"/>
              <a:t>Roadway network enhancement</a:t>
            </a:r>
          </a:p>
          <a:p>
            <a:r>
              <a:rPr lang="en-US" dirty="0"/>
              <a:t>Special intersection treatments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60" y="0"/>
            <a:ext cx="529936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215" y="555812"/>
            <a:ext cx="4634253" cy="1320800"/>
          </a:xfrm>
        </p:spPr>
        <p:txBody>
          <a:bodyPr/>
          <a:lstStyle/>
          <a:p>
            <a:r>
              <a:rPr lang="en-US" dirty="0"/>
              <a:t>Boulevard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026120"/>
            <a:ext cx="10335806" cy="4199869"/>
          </a:xfrm>
        </p:spPr>
        <p:txBody>
          <a:bodyPr>
            <a:normAutofit/>
          </a:bodyPr>
          <a:lstStyle/>
          <a:p>
            <a:r>
              <a:rPr lang="en-US" dirty="0"/>
              <a:t>Four 13’ travel lanes w/ curbs</a:t>
            </a:r>
          </a:p>
          <a:p>
            <a:r>
              <a:rPr lang="en-US" dirty="0"/>
              <a:t>Approximately 20’ median</a:t>
            </a:r>
          </a:p>
          <a:p>
            <a:r>
              <a:rPr lang="en-US" dirty="0"/>
              <a:t>Retain center drainage</a:t>
            </a:r>
          </a:p>
          <a:p>
            <a:r>
              <a:rPr lang="en-US" dirty="0"/>
              <a:t>Create pass-thru curbs to median drainage</a:t>
            </a:r>
          </a:p>
          <a:p>
            <a:r>
              <a:rPr lang="en-US" dirty="0"/>
              <a:t>Landscape/xeriscape some median areas</a:t>
            </a:r>
          </a:p>
          <a:p>
            <a:r>
              <a:rPr lang="en-US" dirty="0"/>
              <a:t>Remove shoulders and add outside curbs, pass-thru where needed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14010" b="7225"/>
          <a:stretch/>
        </p:blipFill>
        <p:spPr>
          <a:xfrm>
            <a:off x="6108756" y="5114744"/>
            <a:ext cx="4333819" cy="1897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02" y="5114743"/>
            <a:ext cx="4182087" cy="1897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14" y="514400"/>
            <a:ext cx="6470556" cy="29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450" y="542365"/>
            <a:ext cx="3491253" cy="1320800"/>
          </a:xfrm>
        </p:spPr>
        <p:txBody>
          <a:bodyPr/>
          <a:lstStyle/>
          <a:p>
            <a:r>
              <a:rPr lang="en-US" dirty="0"/>
              <a:t>Access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Left turn bays in median</a:t>
            </a:r>
          </a:p>
          <a:p>
            <a:r>
              <a:rPr lang="en-US" dirty="0"/>
              <a:t>Formalize driveways</a:t>
            </a:r>
          </a:p>
          <a:p>
            <a:r>
              <a:rPr lang="en-US" dirty="0"/>
              <a:t>Driveway consolidation if possible</a:t>
            </a:r>
          </a:p>
          <a:p>
            <a:r>
              <a:rPr lang="en-US" dirty="0"/>
              <a:t>Retain key parallel service roads</a:t>
            </a:r>
          </a:p>
          <a:p>
            <a:r>
              <a:rPr lang="en-US" dirty="0"/>
              <a:t>Enhance parallel Old Dallas Road</a:t>
            </a:r>
          </a:p>
          <a:p>
            <a:r>
              <a:rPr lang="en-US" dirty="0"/>
              <a:t>Provide ample strategic median openings</a:t>
            </a:r>
          </a:p>
          <a:p>
            <a:r>
              <a:rPr lang="en-US" dirty="0"/>
              <a:t>Keep some short segments of parallel roads for special uses </a:t>
            </a:r>
          </a:p>
          <a:p>
            <a:r>
              <a:rPr lang="en-US" dirty="0"/>
              <a:t>Create shared parking zones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887" y="492514"/>
            <a:ext cx="5876416" cy="1927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390" r="25151"/>
          <a:stretch/>
        </p:blipFill>
        <p:spPr>
          <a:xfrm>
            <a:off x="5895887" y="2650662"/>
            <a:ext cx="5840511" cy="1759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7583" y="1855691"/>
            <a:ext cx="418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Physical Medians, Openings, Driveways</a:t>
            </a:r>
          </a:p>
        </p:txBody>
      </p:sp>
    </p:spTree>
    <p:extLst>
      <p:ext uri="{BB962C8B-B14F-4D97-AF65-F5344CB8AC3E}">
        <p14:creationId xmlns:p14="http://schemas.microsoft.com/office/powerpoint/2010/main" val="15394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218506" y="51983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Business 77 Corridor History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1024776" y="1782487"/>
            <a:ext cx="8305800" cy="4696215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1930’s: Original US 77/81 – Dallas to San Antonio Hwy</a:t>
            </a:r>
          </a:p>
          <a:p>
            <a:pPr eaLnBrk="1" hangingPunct="1"/>
            <a:endParaRPr lang="en-US" sz="1600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1950 – Freeway section built from US 84 to Brazos River</a:t>
            </a:r>
          </a:p>
          <a:p>
            <a:pPr lvl="1" eaLnBrk="1" hangingPunct="1"/>
            <a:r>
              <a:rPr lang="en-US" dirty="0">
                <a:solidFill>
                  <a:schemeClr val="tx1"/>
                </a:solidFill>
              </a:rPr>
              <a:t>US 84 realigned to Waco Dr</a:t>
            </a:r>
          </a:p>
          <a:p>
            <a:pPr lvl="1" eaLnBrk="1" hangingPunct="1"/>
            <a:r>
              <a:rPr lang="en-US" dirty="0">
                <a:solidFill>
                  <a:schemeClr val="tx1"/>
                </a:solidFill>
              </a:rPr>
              <a:t>Plans to convert entire US 77/81 corridor to a freeway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1956: Establishment of Interstate Hwy System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Decision to locate IH-35 on separate alignment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1960’s to 1980’s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Closure of </a:t>
            </a:r>
            <a:r>
              <a:rPr lang="en-US" dirty="0" err="1">
                <a:solidFill>
                  <a:schemeClr val="tx1"/>
                </a:solidFill>
              </a:rPr>
              <a:t>Connally</a:t>
            </a:r>
            <a:r>
              <a:rPr lang="en-US" dirty="0">
                <a:solidFill>
                  <a:schemeClr val="tx1"/>
                </a:solidFill>
              </a:rPr>
              <a:t> AFB, General Tire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Shift of land uses to IH-35 corridor</a:t>
            </a:r>
          </a:p>
          <a:p>
            <a:pPr lvl="1" eaLnBrk="1" hangingPunct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98" y="3887071"/>
            <a:ext cx="2359267" cy="29709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07" y="2138134"/>
            <a:ext cx="3795307" cy="1785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106" y="3734401"/>
            <a:ext cx="2604084" cy="2057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185" y="161792"/>
            <a:ext cx="2863620" cy="213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662" y="555812"/>
            <a:ext cx="7108512" cy="1320800"/>
          </a:xfrm>
        </p:spPr>
        <p:txBody>
          <a:bodyPr/>
          <a:lstStyle/>
          <a:p>
            <a:r>
              <a:rPr lang="en-US" dirty="0"/>
              <a:t>Special Intersection Treatments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1451428"/>
            <a:ext cx="8596668" cy="4984541"/>
          </a:xfrm>
        </p:spPr>
        <p:txBody>
          <a:bodyPr>
            <a:normAutofit/>
          </a:bodyPr>
          <a:lstStyle/>
          <a:p>
            <a:r>
              <a:rPr lang="en-US" dirty="0"/>
              <a:t>Bring multi-level intersections back to grade</a:t>
            </a:r>
          </a:p>
          <a:p>
            <a:pPr lvl="1"/>
            <a:r>
              <a:rPr lang="en-US" dirty="0"/>
              <a:t>Marlin Highway</a:t>
            </a:r>
          </a:p>
          <a:p>
            <a:pPr lvl="1"/>
            <a:r>
              <a:rPr lang="en-US" dirty="0"/>
              <a:t>Orchard Lane</a:t>
            </a:r>
          </a:p>
          <a:p>
            <a:pPr lvl="1"/>
            <a:r>
              <a:rPr lang="en-US" dirty="0"/>
              <a:t>Waco Drive (Potts interchange)</a:t>
            </a:r>
          </a:p>
          <a:p>
            <a:r>
              <a:rPr lang="en-US" dirty="0"/>
              <a:t>Consider modern roundabouts at key locations</a:t>
            </a:r>
          </a:p>
          <a:p>
            <a:pPr lvl="1"/>
            <a:r>
              <a:rPr lang="en-US" dirty="0"/>
              <a:t>Marlin Highway</a:t>
            </a:r>
          </a:p>
          <a:p>
            <a:pPr lvl="1"/>
            <a:r>
              <a:rPr lang="en-US" dirty="0"/>
              <a:t>Orchard Lane</a:t>
            </a:r>
          </a:p>
          <a:p>
            <a:pPr lvl="1"/>
            <a:r>
              <a:rPr lang="en-US" dirty="0"/>
              <a:t>Waco Drive</a:t>
            </a:r>
          </a:p>
          <a:p>
            <a:pPr lvl="1"/>
            <a:r>
              <a:rPr lang="en-US" dirty="0"/>
              <a:t>Behrens Circle</a:t>
            </a:r>
          </a:p>
          <a:p>
            <a:pPr lvl="1"/>
            <a:r>
              <a:rPr lang="en-US" dirty="0"/>
              <a:t>Craven Avenue</a:t>
            </a:r>
          </a:p>
          <a:p>
            <a:pPr lvl="1"/>
            <a:r>
              <a:rPr lang="en-US" dirty="0"/>
              <a:t>Crest Drive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5" t="21749" b="-1"/>
          <a:stretch/>
        </p:blipFill>
        <p:spPr>
          <a:xfrm>
            <a:off x="7697293" y="1344825"/>
            <a:ext cx="4324253" cy="1608110"/>
          </a:xfrm>
          <a:prstGeom prst="rect">
            <a:avLst/>
          </a:prstGeom>
        </p:spPr>
      </p:pic>
      <p:pic>
        <p:nvPicPr>
          <p:cNvPr id="6" name="Picture 3" descr="C:\Users\mdanila.TDG\Desktop\worcester_ne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27364" r="44119" b="15098"/>
          <a:stretch/>
        </p:blipFill>
        <p:spPr bwMode="auto">
          <a:xfrm>
            <a:off x="5986196" y="4089433"/>
            <a:ext cx="2350978" cy="234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21" y="3601907"/>
            <a:ext cx="3563773" cy="22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132" y="569259"/>
            <a:ext cx="4661147" cy="1320800"/>
          </a:xfrm>
        </p:spPr>
        <p:txBody>
          <a:bodyPr/>
          <a:lstStyle/>
          <a:p>
            <a:r>
              <a:rPr lang="en-US" dirty="0"/>
              <a:t>Modern Roundabouts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590"/>
            <a:ext cx="3901677" cy="3880773"/>
          </a:xfrm>
        </p:spPr>
        <p:txBody>
          <a:bodyPr/>
          <a:lstStyle/>
          <a:p>
            <a:r>
              <a:rPr lang="en-US" dirty="0"/>
              <a:t>Perform as good of better than signals under certain traffic conditions</a:t>
            </a:r>
          </a:p>
          <a:p>
            <a:r>
              <a:rPr lang="en-US" dirty="0"/>
              <a:t>Create a less intense traffic operation</a:t>
            </a:r>
          </a:p>
          <a:p>
            <a:r>
              <a:rPr lang="en-US" dirty="0"/>
              <a:t>Can denote transition between character zones</a:t>
            </a:r>
          </a:p>
          <a:p>
            <a:endParaRPr lang="en-US" dirty="0"/>
          </a:p>
        </p:txBody>
      </p:sp>
      <p:pic>
        <p:nvPicPr>
          <p:cNvPr id="4" name="Picture 4" descr="roundabout at n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12" y="1930400"/>
            <a:ext cx="7612988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13513" y="696686"/>
            <a:ext cx="7481661" cy="6161314"/>
            <a:chOff x="2028825" y="0"/>
            <a:chExt cx="8134350" cy="6858000"/>
          </a:xfrm>
        </p:grpSpPr>
        <p:pic>
          <p:nvPicPr>
            <p:cNvPr id="1945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825" y="0"/>
              <a:ext cx="813435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59" name="TextBox 1"/>
            <p:cNvSpPr txBox="1">
              <a:spLocks noChangeArrowheads="1"/>
            </p:cNvSpPr>
            <p:nvPr/>
          </p:nvSpPr>
          <p:spPr bwMode="auto">
            <a:xfrm>
              <a:off x="3429000" y="2919414"/>
              <a:ext cx="23622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 Circle</a:t>
              </a:r>
            </a:p>
          </p:txBody>
        </p:sp>
        <p:sp>
          <p:nvSpPr>
            <p:cNvPr id="19460" name="TextBox 3"/>
            <p:cNvSpPr txBox="1">
              <a:spLocks noChangeArrowheads="1"/>
            </p:cNvSpPr>
            <p:nvPr/>
          </p:nvSpPr>
          <p:spPr bwMode="auto">
            <a:xfrm>
              <a:off x="6440489" y="4648201"/>
              <a:ext cx="1697037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Modern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Roundabout</a:t>
              </a:r>
            </a:p>
          </p:txBody>
        </p:sp>
        <p:sp>
          <p:nvSpPr>
            <p:cNvPr id="19461" name="TextBox 4"/>
            <p:cNvSpPr txBox="1">
              <a:spLocks noChangeArrowheads="1"/>
            </p:cNvSpPr>
            <p:nvPr/>
          </p:nvSpPr>
          <p:spPr bwMode="auto">
            <a:xfrm>
              <a:off x="8458200" y="2057401"/>
              <a:ext cx="1549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Mini-Traffic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Circle</a:t>
              </a: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546707" y="3701143"/>
            <a:ext cx="4634894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Modern</a:t>
            </a:r>
          </a:p>
          <a:p>
            <a:pPr algn="l"/>
            <a:r>
              <a:rPr lang="en-US" dirty="0"/>
              <a:t>Roundabouts</a:t>
            </a:r>
          </a:p>
          <a:p>
            <a:pPr algn="l"/>
            <a:r>
              <a:rPr lang="en-US" dirty="0"/>
              <a:t>In Context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C:\Users\mdanila.TDG\Desktop\worcester_o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2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151629" y="381001"/>
            <a:ext cx="23625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b="1" u="sng" dirty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" charset="0"/>
                <a:cs typeface="Arial" charset="0"/>
              </a:rPr>
              <a:t>Before: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" charset="0"/>
                <a:cs typeface="Arial" charset="0"/>
              </a:rPr>
              <a:t>Traffic Circle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553200" y="1600200"/>
            <a:ext cx="2057400" cy="22098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995367" y="6359485"/>
            <a:ext cx="2675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" charset="0"/>
                <a:cs typeface="Arial" charset="0"/>
              </a:rPr>
              <a:t>Worcester, 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0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C:\Users\mdanila.TDG\Desktop\worcester_o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2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C:\Users\mdanila.TDG\Desktop\worcester_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2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181798" y="381001"/>
            <a:ext cx="23022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b="1" u="sng" dirty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" charset="0"/>
                <a:cs typeface="Arial" charset="0"/>
              </a:rPr>
              <a:t>After: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800" b="1" u="sng" dirty="0">
              <a:solidFill>
                <a:srgbClr val="FFFF00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latin typeface="Arial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" charset="0"/>
                <a:cs typeface="Arial" charset="0"/>
              </a:rPr>
              <a:t>Roundabout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553201" y="1447800"/>
            <a:ext cx="1628775" cy="23622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995367" y="6359485"/>
            <a:ext cx="2675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" charset="0"/>
                <a:cs typeface="Arial" charset="0"/>
              </a:rPr>
              <a:t>Worcester, MA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1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42" y="609599"/>
            <a:ext cx="3410571" cy="23531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Comparison to </a:t>
            </a:r>
            <a:br>
              <a:rPr lang="en-US" dirty="0"/>
            </a:br>
            <a:r>
              <a:rPr lang="en-US" dirty="0"/>
              <a:t>the size of</a:t>
            </a:r>
            <a:br>
              <a:rPr lang="en-US" dirty="0"/>
            </a:br>
            <a:r>
              <a:rPr lang="en-US" dirty="0"/>
              <a:t>Waco’s Old</a:t>
            </a:r>
            <a:br>
              <a:rPr lang="en-US" dirty="0"/>
            </a:br>
            <a:r>
              <a:rPr lang="en-US" dirty="0"/>
              <a:t>Traffic Circle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719" y="0"/>
            <a:ext cx="7965281" cy="6858000"/>
          </a:xfrm>
          <a:prstGeom prst="rect">
            <a:avLst/>
          </a:prstGeom>
        </p:spPr>
      </p:pic>
      <p:pic>
        <p:nvPicPr>
          <p:cNvPr id="5" name="Picture 3" descr="C:\Users\mdanila.TDG\Desktop\worcester_n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27364" r="44119" b="15098"/>
          <a:stretch/>
        </p:blipFill>
        <p:spPr bwMode="auto">
          <a:xfrm rot="5400000">
            <a:off x="1279539" y="3812834"/>
            <a:ext cx="1920936" cy="1917306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037379" y="5731955"/>
            <a:ext cx="2675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" charset="0"/>
                <a:cs typeface="Arial" charset="0"/>
              </a:rPr>
              <a:t>Worcester, MA</a:t>
            </a:r>
          </a:p>
        </p:txBody>
      </p:sp>
      <p:pic>
        <p:nvPicPr>
          <p:cNvPr id="9" name="Picture 3" descr="C:\Users\mdanila.TDG\Desktop\worcester_n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27364" r="44119" b="15098"/>
          <a:stretch/>
        </p:blipFill>
        <p:spPr bwMode="auto">
          <a:xfrm rot="5400000">
            <a:off x="1248405" y="-2679876"/>
            <a:ext cx="1920936" cy="1917306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sp>
        <p:nvSpPr>
          <p:cNvPr id="10" name="Oval 9"/>
          <p:cNvSpPr/>
          <p:nvPr/>
        </p:nvSpPr>
        <p:spPr>
          <a:xfrm>
            <a:off x="1919967" y="4551078"/>
            <a:ext cx="640080" cy="64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1731710" y="4380751"/>
            <a:ext cx="1005840" cy="1005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917355" y="3233270"/>
            <a:ext cx="640080" cy="64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7747027" y="3045014"/>
            <a:ext cx="1005840" cy="1005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1" idx="6"/>
            <a:endCxn id="13" idx="3"/>
          </p:cNvCxnSpPr>
          <p:nvPr/>
        </p:nvCxnSpPr>
        <p:spPr>
          <a:xfrm flipV="1">
            <a:off x="2737550" y="3903552"/>
            <a:ext cx="5156779" cy="980119"/>
          </a:xfrm>
          <a:prstGeom prst="straightConnector1">
            <a:avLst/>
          </a:prstGeom>
          <a:ln w="34925">
            <a:solidFill>
              <a:srgbClr val="FF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9468898" y="5993565"/>
            <a:ext cx="17871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" charset="0"/>
                <a:cs typeface="Arial" charset="0"/>
              </a:rPr>
              <a:t>Waco, TX</a:t>
            </a:r>
          </a:p>
        </p:txBody>
      </p:sp>
    </p:spTree>
    <p:extLst>
      <p:ext uri="{BB962C8B-B14F-4D97-AF65-F5344CB8AC3E}">
        <p14:creationId xmlns:p14="http://schemas.microsoft.com/office/powerpoint/2010/main" val="372073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10" y="0"/>
            <a:ext cx="94253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3499" r="1413" b="21350"/>
          <a:stretch/>
        </p:blipFill>
        <p:spPr>
          <a:xfrm>
            <a:off x="1008530" y="1448653"/>
            <a:ext cx="9560859" cy="48911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970" y="434273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4192" y="4858877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Bus Pullover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3952" y="3874994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Sidewalk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5853" y="4771462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Sidewalk</a:t>
            </a:r>
          </a:p>
        </p:txBody>
      </p:sp>
      <p:sp>
        <p:nvSpPr>
          <p:cNvPr id="9" name="TextBox 8"/>
          <p:cNvSpPr txBox="1"/>
          <p:nvPr/>
        </p:nvSpPr>
        <p:spPr>
          <a:xfrm rot="3044506">
            <a:off x="9346934" y="2230291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Cadet Way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38674" y="4117043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N. Lacy Drive</a:t>
            </a:r>
          </a:p>
        </p:txBody>
      </p:sp>
      <p:sp>
        <p:nvSpPr>
          <p:cNvPr id="11" name="Arrow: Up 10"/>
          <p:cNvSpPr/>
          <p:nvPr/>
        </p:nvSpPr>
        <p:spPr>
          <a:xfrm rot="16200000">
            <a:off x="9977722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2220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3650" r="1102" b="19422"/>
          <a:stretch/>
        </p:blipFill>
        <p:spPr>
          <a:xfrm>
            <a:off x="968188" y="1479177"/>
            <a:ext cx="9614648" cy="5006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7792" y="464753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4527" y="4661658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Bus Pullover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4938" y="3982568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Sidewalk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9342" y="4654925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Sidewalk</a:t>
            </a:r>
          </a:p>
        </p:txBody>
      </p:sp>
      <p:sp>
        <p:nvSpPr>
          <p:cNvPr id="9" name="TextBox 8"/>
          <p:cNvSpPr txBox="1"/>
          <p:nvPr/>
        </p:nvSpPr>
        <p:spPr>
          <a:xfrm rot="3044506">
            <a:off x="848400" y="2804031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Cadet Way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7638" y="3988639"/>
            <a:ext cx="1734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N. Lacy Drive (end)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0096" y="3955678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N. Lacy Drive</a:t>
            </a:r>
          </a:p>
        </p:txBody>
      </p:sp>
      <p:sp>
        <p:nvSpPr>
          <p:cNvPr id="13" name="Arrow: Up 12"/>
          <p:cNvSpPr/>
          <p:nvPr/>
        </p:nvSpPr>
        <p:spPr>
          <a:xfrm rot="16200000">
            <a:off x="9977722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6178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1"/>
          <a:stretch/>
        </p:blipFill>
        <p:spPr>
          <a:xfrm rot="16200000">
            <a:off x="2520014" y="1312668"/>
            <a:ext cx="4574101" cy="57921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662" y="528918"/>
            <a:ext cx="6099983" cy="1320800"/>
          </a:xfrm>
        </p:spPr>
        <p:txBody>
          <a:bodyPr/>
          <a:lstStyle/>
          <a:p>
            <a:r>
              <a:rPr lang="en-US" dirty="0"/>
              <a:t>Crest Drive (FM 2417)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2283" y="3201318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 BUS 77</a:t>
            </a:r>
          </a:p>
        </p:txBody>
      </p:sp>
      <p:sp>
        <p:nvSpPr>
          <p:cNvPr id="9" name="TextBox 8"/>
          <p:cNvSpPr txBox="1"/>
          <p:nvPr/>
        </p:nvSpPr>
        <p:spPr>
          <a:xfrm rot="3197603">
            <a:off x="4042652" y="4089980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0182" y="4215402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 BUS 77</a:t>
            </a:r>
          </a:p>
        </p:txBody>
      </p:sp>
      <p:sp>
        <p:nvSpPr>
          <p:cNvPr id="11" name="TextBox 10"/>
          <p:cNvSpPr txBox="1"/>
          <p:nvPr/>
        </p:nvSpPr>
        <p:spPr>
          <a:xfrm rot="2789874">
            <a:off x="3957268" y="2963129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CREST DRIVE</a:t>
            </a:r>
          </a:p>
        </p:txBody>
      </p:sp>
      <p:sp>
        <p:nvSpPr>
          <p:cNvPr id="12" name="Arrow: Up 11"/>
          <p:cNvSpPr/>
          <p:nvPr/>
        </p:nvSpPr>
        <p:spPr>
          <a:xfrm rot="16200000">
            <a:off x="7234526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  <p:sp>
        <p:nvSpPr>
          <p:cNvPr id="13" name="Explosion: 8 Points 12"/>
          <p:cNvSpPr/>
          <p:nvPr/>
        </p:nvSpPr>
        <p:spPr>
          <a:xfrm>
            <a:off x="5390708" y="3934046"/>
            <a:ext cx="202019" cy="26009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: 8 Points 13"/>
          <p:cNvSpPr/>
          <p:nvPr/>
        </p:nvSpPr>
        <p:spPr>
          <a:xfrm>
            <a:off x="5617539" y="4182143"/>
            <a:ext cx="202019" cy="26009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72880" y="1552348"/>
            <a:ext cx="630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Closely spaced stops on Crest Drive create driver confusion</a:t>
            </a:r>
          </a:p>
        </p:txBody>
      </p:sp>
    </p:spTree>
    <p:extLst>
      <p:ext uri="{BB962C8B-B14F-4D97-AF65-F5344CB8AC3E}">
        <p14:creationId xmlns:p14="http://schemas.microsoft.com/office/powerpoint/2010/main" val="46960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235290" y="533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Business 77 Current Status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1052384" y="1839470"/>
            <a:ext cx="7261964" cy="3992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Traffic Volumes below Capacity</a:t>
            </a:r>
          </a:p>
          <a:p>
            <a:pPr lvl="1" eaLnBrk="1" hangingPunct="1"/>
            <a:r>
              <a:rPr lang="en-US" sz="2000" dirty="0">
                <a:solidFill>
                  <a:schemeClr val="tx1"/>
                </a:solidFill>
              </a:rPr>
              <a:t>Elm Mott to US 84 – 30% to 50% of capacity used</a:t>
            </a:r>
          </a:p>
          <a:p>
            <a:pPr lvl="1" eaLnBrk="1" hangingPunct="1"/>
            <a:r>
              <a:rPr lang="en-US" sz="2000" dirty="0">
                <a:solidFill>
                  <a:schemeClr val="tx1"/>
                </a:solidFill>
              </a:rPr>
              <a:t>US 84 to Brazos River – 15% to 20% of capacity used</a:t>
            </a:r>
          </a:p>
          <a:p>
            <a:pPr eaLnBrk="1" hangingPunct="1"/>
            <a:endParaRPr lang="en-US" sz="2000" dirty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Facility will require reconstruction within next 20 to 25 years</a:t>
            </a:r>
          </a:p>
          <a:p>
            <a:pPr lvl="1" eaLnBrk="1" hangingPunct="1"/>
            <a:r>
              <a:rPr lang="en-US" sz="2000" dirty="0">
                <a:solidFill>
                  <a:schemeClr val="tx1"/>
                </a:solidFill>
              </a:rPr>
              <a:t>Patched pavement and joints</a:t>
            </a:r>
          </a:p>
          <a:p>
            <a:pPr lvl="1" eaLnBrk="1" hangingPunct="1"/>
            <a:r>
              <a:rPr lang="en-US" sz="2000" dirty="0">
                <a:solidFill>
                  <a:schemeClr val="tx1"/>
                </a:solidFill>
              </a:rPr>
              <a:t>90 to 100 year old bridge structures</a:t>
            </a:r>
          </a:p>
          <a:p>
            <a:pPr lvl="1" eaLnBrk="1" hangingPunct="1"/>
            <a:endParaRPr lang="en-US" sz="2000" dirty="0">
              <a:solidFill>
                <a:schemeClr val="tx1"/>
              </a:solidFill>
            </a:endParaRPr>
          </a:p>
          <a:p>
            <a:pPr lvl="1" eaLnBrk="1" hangingPunct="1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047" y="533400"/>
            <a:ext cx="3996634" cy="287422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179" y="4402614"/>
            <a:ext cx="5251502" cy="22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215" y="515471"/>
            <a:ext cx="8596668" cy="1320800"/>
          </a:xfrm>
        </p:spPr>
        <p:txBody>
          <a:bodyPr/>
          <a:lstStyle/>
          <a:p>
            <a:r>
              <a:rPr lang="en-US" dirty="0"/>
              <a:t>Crest Drive (FM 2417)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4175" y="986829"/>
            <a:ext cx="5225781" cy="5792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0182" y="4215402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 BUS 77</a:t>
            </a:r>
          </a:p>
        </p:txBody>
      </p:sp>
      <p:sp>
        <p:nvSpPr>
          <p:cNvPr id="6" name="TextBox 5"/>
          <p:cNvSpPr txBox="1"/>
          <p:nvPr/>
        </p:nvSpPr>
        <p:spPr>
          <a:xfrm rot="3197603">
            <a:off x="4799988" y="4879689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5308407" y="4642332"/>
            <a:ext cx="509954" cy="1248508"/>
          </a:xfrm>
          <a:custGeom>
            <a:avLst/>
            <a:gdLst>
              <a:gd name="connsiteX0" fmla="*/ 0 w 439616"/>
              <a:gd name="connsiteY0" fmla="*/ 0 h 1248508"/>
              <a:gd name="connsiteX1" fmla="*/ 439616 w 439616"/>
              <a:gd name="connsiteY1" fmla="*/ 1248508 h 1248508"/>
              <a:gd name="connsiteX0" fmla="*/ 0 w 439616"/>
              <a:gd name="connsiteY0" fmla="*/ 0 h 1248508"/>
              <a:gd name="connsiteX1" fmla="*/ 70339 w 439616"/>
              <a:gd name="connsiteY1" fmla="*/ 369277 h 1248508"/>
              <a:gd name="connsiteX2" fmla="*/ 439616 w 439616"/>
              <a:gd name="connsiteY2" fmla="*/ 1248508 h 1248508"/>
              <a:gd name="connsiteX0" fmla="*/ 0 w 439616"/>
              <a:gd name="connsiteY0" fmla="*/ 0 h 1248508"/>
              <a:gd name="connsiteX1" fmla="*/ 70339 w 439616"/>
              <a:gd name="connsiteY1" fmla="*/ 369277 h 1248508"/>
              <a:gd name="connsiteX2" fmla="*/ 369277 w 439616"/>
              <a:gd name="connsiteY2" fmla="*/ 949570 h 1248508"/>
              <a:gd name="connsiteX3" fmla="*/ 439616 w 439616"/>
              <a:gd name="connsiteY3" fmla="*/ 1248508 h 1248508"/>
              <a:gd name="connsiteX0" fmla="*/ 0 w 509954"/>
              <a:gd name="connsiteY0" fmla="*/ 0 h 1248508"/>
              <a:gd name="connsiteX1" fmla="*/ 70339 w 509954"/>
              <a:gd name="connsiteY1" fmla="*/ 369277 h 1248508"/>
              <a:gd name="connsiteX2" fmla="*/ 369277 w 509954"/>
              <a:gd name="connsiteY2" fmla="*/ 949570 h 1248508"/>
              <a:gd name="connsiteX3" fmla="*/ 509954 w 509954"/>
              <a:gd name="connsiteY3" fmla="*/ 1248508 h 1248508"/>
              <a:gd name="connsiteX0" fmla="*/ 0 w 509954"/>
              <a:gd name="connsiteY0" fmla="*/ 0 h 1248508"/>
              <a:gd name="connsiteX1" fmla="*/ 70339 w 509954"/>
              <a:gd name="connsiteY1" fmla="*/ 369277 h 1248508"/>
              <a:gd name="connsiteX2" fmla="*/ 369277 w 509954"/>
              <a:gd name="connsiteY2" fmla="*/ 844062 h 1248508"/>
              <a:gd name="connsiteX3" fmla="*/ 509954 w 509954"/>
              <a:gd name="connsiteY3" fmla="*/ 1248508 h 12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954" h="1248508">
                <a:moveTo>
                  <a:pt x="0" y="0"/>
                </a:moveTo>
                <a:cubicBezTo>
                  <a:pt x="35169" y="123092"/>
                  <a:pt x="35170" y="246185"/>
                  <a:pt x="70339" y="369277"/>
                </a:cubicBezTo>
                <a:cubicBezTo>
                  <a:pt x="158262" y="574431"/>
                  <a:pt x="281354" y="638908"/>
                  <a:pt x="369277" y="844062"/>
                </a:cubicBezTo>
                <a:lnTo>
                  <a:pt x="509954" y="1248508"/>
                </a:lnTo>
              </a:path>
            </a:pathLst>
          </a:cu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30917" y="4875862"/>
            <a:ext cx="247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Realignment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5563385" y="5060528"/>
            <a:ext cx="367532" cy="2060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789874">
            <a:off x="3254744" y="2182547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CREST DRIVE</a:t>
            </a:r>
          </a:p>
        </p:txBody>
      </p:sp>
      <p:sp>
        <p:nvSpPr>
          <p:cNvPr id="12" name="Arrow: Up 11"/>
          <p:cNvSpPr/>
          <p:nvPr/>
        </p:nvSpPr>
        <p:spPr>
          <a:xfrm rot="16200000">
            <a:off x="7207630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724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2686" r="1502" b="19835"/>
          <a:stretch/>
        </p:blipFill>
        <p:spPr>
          <a:xfrm>
            <a:off x="968188" y="1422614"/>
            <a:ext cx="9574307" cy="50426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8813" y="4665461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0283" y="4108071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Sidewalk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0284" y="4592168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Sidewalk</a:t>
            </a:r>
          </a:p>
        </p:txBody>
      </p:sp>
      <p:sp>
        <p:nvSpPr>
          <p:cNvPr id="10" name="TextBox 9"/>
          <p:cNvSpPr txBox="1"/>
          <p:nvPr/>
        </p:nvSpPr>
        <p:spPr>
          <a:xfrm rot="2994878">
            <a:off x="718492" y="3474078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Crest Drive </a:t>
            </a:r>
          </a:p>
        </p:txBody>
      </p:sp>
      <p:sp>
        <p:nvSpPr>
          <p:cNvPr id="11" name="TextBox 10"/>
          <p:cNvSpPr txBox="1"/>
          <p:nvPr/>
        </p:nvSpPr>
        <p:spPr>
          <a:xfrm rot="21180623">
            <a:off x="2573076" y="5114649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Central Street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281423" y="4904637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Spring </a:t>
            </a:r>
          </a:p>
          <a:p>
            <a:r>
              <a:rPr lang="en-US" sz="1400" dirty="0"/>
              <a:t>Flower Ln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78815" y="4045323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N. Lacy Drive</a:t>
            </a:r>
          </a:p>
        </p:txBody>
      </p:sp>
      <p:sp>
        <p:nvSpPr>
          <p:cNvPr id="14" name="Arrow: Up 13"/>
          <p:cNvSpPr/>
          <p:nvPr/>
        </p:nvSpPr>
        <p:spPr>
          <a:xfrm rot="16200000">
            <a:off x="9977722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16460" y="3864540"/>
            <a:ext cx="2873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Parallel Road for local circulation</a:t>
            </a:r>
          </a:p>
        </p:txBody>
      </p:sp>
    </p:spTree>
    <p:extLst>
      <p:ext uri="{BB962C8B-B14F-4D97-AF65-F5344CB8AC3E}">
        <p14:creationId xmlns:p14="http://schemas.microsoft.com/office/powerpoint/2010/main" val="418409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109" y="555812"/>
            <a:ext cx="3948935" cy="1320800"/>
          </a:xfrm>
        </p:spPr>
        <p:txBody>
          <a:bodyPr/>
          <a:lstStyle/>
          <a:p>
            <a:r>
              <a:rPr lang="en-US" dirty="0"/>
              <a:t>Craven Avenue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9737" y="340503"/>
            <a:ext cx="4372471" cy="7552265"/>
          </a:xfrm>
        </p:spPr>
      </p:pic>
      <p:sp>
        <p:nvSpPr>
          <p:cNvPr id="5" name="TextBox 4"/>
          <p:cNvSpPr txBox="1"/>
          <p:nvPr/>
        </p:nvSpPr>
        <p:spPr>
          <a:xfrm>
            <a:off x="2493075" y="4123919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 BUS 77</a:t>
            </a:r>
          </a:p>
        </p:txBody>
      </p:sp>
      <p:sp>
        <p:nvSpPr>
          <p:cNvPr id="6" name="TextBox 5"/>
          <p:cNvSpPr txBox="1"/>
          <p:nvPr/>
        </p:nvSpPr>
        <p:spPr>
          <a:xfrm rot="3203500">
            <a:off x="3271435" y="2763741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CRAVEN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sp>
        <p:nvSpPr>
          <p:cNvPr id="8" name="Arrow: Up 7"/>
          <p:cNvSpPr/>
          <p:nvPr/>
        </p:nvSpPr>
        <p:spPr>
          <a:xfrm rot="16200000">
            <a:off x="7436232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  <p:sp>
        <p:nvSpPr>
          <p:cNvPr id="9" name="Explosion: 8 Points 8"/>
          <p:cNvSpPr/>
          <p:nvPr/>
        </p:nvSpPr>
        <p:spPr>
          <a:xfrm>
            <a:off x="4720850" y="3848984"/>
            <a:ext cx="202019" cy="26009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8 Points 9"/>
          <p:cNvSpPr/>
          <p:nvPr/>
        </p:nvSpPr>
        <p:spPr>
          <a:xfrm>
            <a:off x="4915782" y="4065182"/>
            <a:ext cx="202019" cy="26009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84392" y="1552348"/>
            <a:ext cx="667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Closely spaced stops on Craven Avenue create driver confusion</a:t>
            </a:r>
          </a:p>
        </p:txBody>
      </p:sp>
    </p:spTree>
    <p:extLst>
      <p:ext uri="{BB962C8B-B14F-4D97-AF65-F5344CB8AC3E}">
        <p14:creationId xmlns:p14="http://schemas.microsoft.com/office/powerpoint/2010/main" val="397556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9737" y="340503"/>
            <a:ext cx="4372471" cy="7552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215" y="555812"/>
            <a:ext cx="5212479" cy="1320800"/>
          </a:xfrm>
        </p:spPr>
        <p:txBody>
          <a:bodyPr/>
          <a:lstStyle/>
          <a:p>
            <a:r>
              <a:rPr lang="en-US" dirty="0"/>
              <a:t>Craven Avenue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6489" y="334571"/>
            <a:ext cx="4391047" cy="7584350"/>
          </a:xfrm>
        </p:spPr>
      </p:pic>
      <p:sp>
        <p:nvSpPr>
          <p:cNvPr id="7" name="TextBox 6"/>
          <p:cNvSpPr txBox="1"/>
          <p:nvPr/>
        </p:nvSpPr>
        <p:spPr>
          <a:xfrm>
            <a:off x="1326490" y="3747304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 BUS 77</a:t>
            </a:r>
          </a:p>
        </p:txBody>
      </p:sp>
      <p:sp>
        <p:nvSpPr>
          <p:cNvPr id="8" name="TextBox 7"/>
          <p:cNvSpPr txBox="1"/>
          <p:nvPr/>
        </p:nvSpPr>
        <p:spPr>
          <a:xfrm rot="3203500">
            <a:off x="3465847" y="2961620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CRAVEN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3145" y="4190825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 BUS 77</a:t>
            </a:r>
          </a:p>
        </p:txBody>
      </p:sp>
      <p:sp>
        <p:nvSpPr>
          <p:cNvPr id="11" name="Arrow: Up 10"/>
          <p:cNvSpPr/>
          <p:nvPr/>
        </p:nvSpPr>
        <p:spPr>
          <a:xfrm rot="16200000">
            <a:off x="7490020" y="5883633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270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2480" r="1502" b="19835"/>
          <a:stretch/>
        </p:blipFill>
        <p:spPr>
          <a:xfrm>
            <a:off x="995081" y="1451428"/>
            <a:ext cx="9574307" cy="5056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7657" y="3984141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0964" y="4081181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N. Lacy Drive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1463" y="4789393"/>
            <a:ext cx="1430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Old Dallas Road</a:t>
            </a:r>
          </a:p>
        </p:txBody>
      </p:sp>
      <p:sp>
        <p:nvSpPr>
          <p:cNvPr id="8" name="TextBox 7"/>
          <p:cNvSpPr txBox="1"/>
          <p:nvPr/>
        </p:nvSpPr>
        <p:spPr>
          <a:xfrm rot="2994878">
            <a:off x="5398746" y="2918273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Craven Drive </a:t>
            </a:r>
          </a:p>
        </p:txBody>
      </p:sp>
      <p:sp>
        <p:nvSpPr>
          <p:cNvPr id="9" name="Arrow: Up 8"/>
          <p:cNvSpPr/>
          <p:nvPr/>
        </p:nvSpPr>
        <p:spPr>
          <a:xfrm rot="16200000">
            <a:off x="9977722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202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3099" r="1370" b="19421"/>
          <a:stretch/>
        </p:blipFill>
        <p:spPr>
          <a:xfrm>
            <a:off x="981635" y="1422614"/>
            <a:ext cx="9601200" cy="5042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0947" y="393035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3051" y="4009465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N. Lacy Drive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4393" y="5255555"/>
            <a:ext cx="1430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Old Dallas Road</a:t>
            </a:r>
          </a:p>
        </p:txBody>
      </p:sp>
      <p:sp>
        <p:nvSpPr>
          <p:cNvPr id="8" name="TextBox 7"/>
          <p:cNvSpPr txBox="1"/>
          <p:nvPr/>
        </p:nvSpPr>
        <p:spPr>
          <a:xfrm rot="17962011">
            <a:off x="9163534" y="5517110"/>
            <a:ext cx="188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RR Service Track</a:t>
            </a:r>
          </a:p>
        </p:txBody>
      </p:sp>
      <p:sp>
        <p:nvSpPr>
          <p:cNvPr id="9" name="Arrow: Up 8"/>
          <p:cNvSpPr/>
          <p:nvPr/>
        </p:nvSpPr>
        <p:spPr>
          <a:xfrm rot="16200000">
            <a:off x="10058404" y="6004656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06350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3902" y="-350198"/>
            <a:ext cx="5527964" cy="8888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541868"/>
            <a:ext cx="8596668" cy="1320800"/>
          </a:xfrm>
        </p:spPr>
        <p:txBody>
          <a:bodyPr/>
          <a:lstStyle/>
          <a:p>
            <a:r>
              <a:rPr lang="en-US" dirty="0"/>
              <a:t>Lakeshore Gateway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4683" y="2337907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 BUS 77</a:t>
            </a:r>
          </a:p>
        </p:txBody>
      </p:sp>
      <p:sp>
        <p:nvSpPr>
          <p:cNvPr id="7" name="TextBox 6"/>
          <p:cNvSpPr txBox="1"/>
          <p:nvPr/>
        </p:nvSpPr>
        <p:spPr>
          <a:xfrm rot="1335227">
            <a:off x="6236001" y="4085863"/>
            <a:ext cx="1747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REMNANT 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7191" y="3479540"/>
            <a:ext cx="1013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REMNANT 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6016" y="5080543"/>
            <a:ext cx="1747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LOOP 340</a:t>
            </a:r>
          </a:p>
        </p:txBody>
      </p:sp>
      <p:sp>
        <p:nvSpPr>
          <p:cNvPr id="10" name="TextBox 9"/>
          <p:cNvSpPr txBox="1"/>
          <p:nvPr/>
        </p:nvSpPr>
        <p:spPr>
          <a:xfrm rot="871280">
            <a:off x="1667511" y="4479933"/>
            <a:ext cx="1292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LOOP 340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49047" y="3025387"/>
            <a:ext cx="1747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OLD DALLAS RD</a:t>
            </a:r>
          </a:p>
        </p:txBody>
      </p:sp>
      <p:sp>
        <p:nvSpPr>
          <p:cNvPr id="13" name="TextBox 12"/>
          <p:cNvSpPr txBox="1"/>
          <p:nvPr/>
        </p:nvSpPr>
        <p:spPr>
          <a:xfrm rot="19588838">
            <a:off x="5554847" y="2214797"/>
            <a:ext cx="1747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PECAN LN</a:t>
            </a:r>
          </a:p>
        </p:txBody>
      </p:sp>
      <p:sp>
        <p:nvSpPr>
          <p:cNvPr id="14" name="TextBox 13"/>
          <p:cNvSpPr txBox="1"/>
          <p:nvPr/>
        </p:nvSpPr>
        <p:spPr>
          <a:xfrm rot="19588838">
            <a:off x="2650640" y="2223455"/>
            <a:ext cx="1747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REVERE RD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063490" y="2457128"/>
            <a:ext cx="254728" cy="1937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911085" y="2931797"/>
            <a:ext cx="222228" cy="190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405076" y="4345255"/>
            <a:ext cx="222228" cy="190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545234" y="4873382"/>
            <a:ext cx="301881" cy="2931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230" t="22420" r="59418" b="15396"/>
          <a:stretch/>
        </p:blipFill>
        <p:spPr>
          <a:xfrm>
            <a:off x="7238081" y="6"/>
            <a:ext cx="4953919" cy="4059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081" y="3374045"/>
            <a:ext cx="4933942" cy="44752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28352" y="6277282"/>
            <a:ext cx="4504951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Traffic Analysis: Roundabout not good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40072" y="187142"/>
            <a:ext cx="404405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Traffic Analysis: Signal works well</a:t>
            </a:r>
          </a:p>
        </p:txBody>
      </p:sp>
      <p:sp>
        <p:nvSpPr>
          <p:cNvPr id="23" name="Arrow: Up 22"/>
          <p:cNvSpPr/>
          <p:nvPr/>
        </p:nvSpPr>
        <p:spPr>
          <a:xfrm>
            <a:off x="564774" y="6421513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  <p:sp>
        <p:nvSpPr>
          <p:cNvPr id="24" name="Arrow: Up 23"/>
          <p:cNvSpPr/>
          <p:nvPr/>
        </p:nvSpPr>
        <p:spPr>
          <a:xfrm rot="21444748">
            <a:off x="7543809" y="7187992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5971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2479" r="1370" b="19628"/>
          <a:stretch/>
        </p:blipFill>
        <p:spPr>
          <a:xfrm>
            <a:off x="757725" y="1422614"/>
            <a:ext cx="9601200" cy="5069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0893" y="2572878"/>
            <a:ext cx="6687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Cross-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Over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Lanes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8161" y="5074030"/>
            <a:ext cx="178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 Dallas Road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7687" y="3948283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</a:t>
            </a:r>
          </a:p>
        </p:txBody>
      </p:sp>
      <p:sp>
        <p:nvSpPr>
          <p:cNvPr id="9" name="TextBox 8"/>
          <p:cNvSpPr txBox="1"/>
          <p:nvPr/>
        </p:nvSpPr>
        <p:spPr>
          <a:xfrm rot="17962011">
            <a:off x="306410" y="5517110"/>
            <a:ext cx="188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RR Service Track</a:t>
            </a:r>
          </a:p>
        </p:txBody>
      </p:sp>
      <p:sp>
        <p:nvSpPr>
          <p:cNvPr id="10" name="TextBox 9"/>
          <p:cNvSpPr txBox="1"/>
          <p:nvPr/>
        </p:nvSpPr>
        <p:spPr>
          <a:xfrm rot="2994878">
            <a:off x="1271300" y="2075586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Myers Lane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303664" y="5330412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Loop 340</a:t>
            </a:r>
          </a:p>
        </p:txBody>
      </p:sp>
      <p:sp>
        <p:nvSpPr>
          <p:cNvPr id="12" name="Arrow: Up 11"/>
          <p:cNvSpPr/>
          <p:nvPr/>
        </p:nvSpPr>
        <p:spPr>
          <a:xfrm rot="16200000">
            <a:off x="9977722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297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2892" r="1235" b="19628"/>
          <a:stretch/>
        </p:blipFill>
        <p:spPr>
          <a:xfrm>
            <a:off x="1021976" y="1422614"/>
            <a:ext cx="9601201" cy="5042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0100" y="4670621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Shared Parking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2626" y="394828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</a:t>
            </a:r>
          </a:p>
        </p:txBody>
      </p:sp>
      <p:sp>
        <p:nvSpPr>
          <p:cNvPr id="7" name="TextBox 6"/>
          <p:cNvSpPr txBox="1"/>
          <p:nvPr/>
        </p:nvSpPr>
        <p:spPr>
          <a:xfrm rot="597493">
            <a:off x="1108025" y="5348580"/>
            <a:ext cx="161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Old Dallas Road</a:t>
            </a:r>
          </a:p>
        </p:txBody>
      </p:sp>
      <p:sp>
        <p:nvSpPr>
          <p:cNvPr id="8" name="TextBox 7"/>
          <p:cNvSpPr txBox="1"/>
          <p:nvPr/>
        </p:nvSpPr>
        <p:spPr>
          <a:xfrm rot="19095225">
            <a:off x="3007605" y="5312722"/>
            <a:ext cx="125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Hogan Lane</a:t>
            </a:r>
          </a:p>
        </p:txBody>
      </p:sp>
      <p:sp>
        <p:nvSpPr>
          <p:cNvPr id="9" name="TextBox 8"/>
          <p:cNvSpPr txBox="1"/>
          <p:nvPr/>
        </p:nvSpPr>
        <p:spPr>
          <a:xfrm rot="19095225">
            <a:off x="6315581" y="2847428"/>
            <a:ext cx="125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Hogan Lane</a:t>
            </a:r>
          </a:p>
        </p:txBody>
      </p:sp>
      <p:sp>
        <p:nvSpPr>
          <p:cNvPr id="10" name="TextBox 9"/>
          <p:cNvSpPr txBox="1"/>
          <p:nvPr/>
        </p:nvSpPr>
        <p:spPr>
          <a:xfrm rot="17017685">
            <a:off x="4244735" y="3483912"/>
            <a:ext cx="125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Hogan Lane</a:t>
            </a:r>
          </a:p>
        </p:txBody>
      </p:sp>
      <p:sp>
        <p:nvSpPr>
          <p:cNvPr id="11" name="TextBox 10"/>
          <p:cNvSpPr txBox="1"/>
          <p:nvPr/>
        </p:nvSpPr>
        <p:spPr>
          <a:xfrm rot="4106682">
            <a:off x="9171658" y="3213182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Behrens Circle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61641" y="1422614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I-35</a:t>
            </a:r>
          </a:p>
        </p:txBody>
      </p:sp>
      <p:sp>
        <p:nvSpPr>
          <p:cNvPr id="13" name="Arrow: Up 12"/>
          <p:cNvSpPr/>
          <p:nvPr/>
        </p:nvSpPr>
        <p:spPr>
          <a:xfrm rot="16200000">
            <a:off x="9977722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4147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2892" r="1369" b="19628"/>
          <a:stretch/>
        </p:blipFill>
        <p:spPr>
          <a:xfrm>
            <a:off x="954741" y="1422614"/>
            <a:ext cx="9587754" cy="5042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4556" y="3948283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</a:t>
            </a:r>
          </a:p>
        </p:txBody>
      </p:sp>
      <p:sp>
        <p:nvSpPr>
          <p:cNvPr id="6" name="TextBox 5"/>
          <p:cNvSpPr txBox="1"/>
          <p:nvPr/>
        </p:nvSpPr>
        <p:spPr>
          <a:xfrm rot="4106682">
            <a:off x="619335" y="3213182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Behrens Circle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1791" y="4679582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Shared Parking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8498" y="4688550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Shared Parking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11777" y="4688550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Shared Parking</a:t>
            </a:r>
          </a:p>
        </p:txBody>
      </p:sp>
      <p:sp>
        <p:nvSpPr>
          <p:cNvPr id="10" name="TextBox 9"/>
          <p:cNvSpPr txBox="1"/>
          <p:nvPr/>
        </p:nvSpPr>
        <p:spPr>
          <a:xfrm rot="4696360">
            <a:off x="1255828" y="5642615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Behrens Circle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2581" y="486268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Oaklawn</a:t>
            </a:r>
            <a:r>
              <a:rPr lang="en-US" dirty="0"/>
              <a:t> Street</a:t>
            </a:r>
          </a:p>
        </p:txBody>
      </p:sp>
      <p:sp>
        <p:nvSpPr>
          <p:cNvPr id="12" name="Arrow: Up 11"/>
          <p:cNvSpPr/>
          <p:nvPr/>
        </p:nvSpPr>
        <p:spPr>
          <a:xfrm rot="16200000">
            <a:off x="9977722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0852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220420" y="53235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Business 77 Study Purpose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714983" y="1924456"/>
            <a:ext cx="8534400" cy="3992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If reconstruction will be necessary, should we:</a:t>
            </a:r>
          </a:p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Rebuild with current design?</a:t>
            </a:r>
          </a:p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If we redesign, do we:</a:t>
            </a:r>
          </a:p>
          <a:p>
            <a:pPr lvl="1" eaLnBrk="1" hangingPunct="1"/>
            <a:r>
              <a:rPr lang="en-US" sz="2000" dirty="0">
                <a:solidFill>
                  <a:schemeClr val="tx1"/>
                </a:solidFill>
              </a:rPr>
              <a:t>Create boulevard design?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Reduce structures &amp; lane-miles for maintenance?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Improve property access?</a:t>
            </a:r>
          </a:p>
          <a:p>
            <a:pPr lvl="1" eaLnBrk="1" hangingPunct="1"/>
            <a:r>
              <a:rPr lang="en-US" sz="2000" dirty="0">
                <a:solidFill>
                  <a:schemeClr val="tx1"/>
                </a:solidFill>
              </a:rPr>
              <a:t>Provide same, less or more capacity for future?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1" eaLnBrk="1" hangingPunct="1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668" t="66096" r="62430" b="4079"/>
          <a:stretch/>
        </p:blipFill>
        <p:spPr>
          <a:xfrm>
            <a:off x="7644714" y="2837637"/>
            <a:ext cx="4400394" cy="2026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30182" y="4440194"/>
            <a:ext cx="622986" cy="22078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071" y="5198076"/>
            <a:ext cx="5350037" cy="153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2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541868"/>
            <a:ext cx="4691744" cy="909560"/>
          </a:xfrm>
        </p:spPr>
        <p:txBody>
          <a:bodyPr/>
          <a:lstStyle/>
          <a:p>
            <a:r>
              <a:rPr lang="en-US" dirty="0"/>
              <a:t>Potts Interchange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10800000">
            <a:off x="344390" y="1468034"/>
            <a:ext cx="6857116" cy="5009303"/>
            <a:chOff x="2102862" y="1169089"/>
            <a:chExt cx="6857116" cy="50093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26768" y="245183"/>
              <a:ext cx="5009303" cy="685711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0800000">
              <a:off x="6442597" y="1749231"/>
              <a:ext cx="11407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WACO DR</a:t>
              </a:r>
            </a:p>
            <a:p>
              <a:r>
                <a:rPr lang="en-US" sz="1000" dirty="0"/>
                <a:t>(US 84)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415522">
              <a:off x="4893037" y="4551195"/>
              <a:ext cx="1140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US BUS 77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7429451" y="4308524"/>
              <a:ext cx="445108" cy="489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494435" y="2897109"/>
              <a:ext cx="330181" cy="3463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070072" y="4074059"/>
              <a:ext cx="257206" cy="286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12897067">
              <a:off x="7509763" y="4269670"/>
              <a:ext cx="1140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US BUS 77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3075130">
              <a:off x="4420269" y="2580683"/>
              <a:ext cx="1140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HILLSBORO RD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0800000">
              <a:off x="3373269" y="2779006"/>
              <a:ext cx="1140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US BUS 77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0800000" flipV="1">
              <a:off x="5823674" y="2026230"/>
              <a:ext cx="1062292" cy="3873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5531419" y="5181600"/>
              <a:ext cx="452782" cy="335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13820">
            <a:off x="6491506" y="1096418"/>
            <a:ext cx="4820087" cy="39101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69040" y="6277282"/>
            <a:ext cx="472296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Traffic Analysis: Roundabout works well</a:t>
            </a:r>
          </a:p>
        </p:txBody>
      </p:sp>
      <p:sp>
        <p:nvSpPr>
          <p:cNvPr id="19" name="Arrow: Up 18"/>
          <p:cNvSpPr/>
          <p:nvPr/>
        </p:nvSpPr>
        <p:spPr>
          <a:xfrm>
            <a:off x="6400804" y="6098785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4622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Potts Interchange Impact on</a:t>
            </a:r>
            <a:br>
              <a:rPr lang="en-US" dirty="0"/>
            </a:br>
            <a:r>
              <a:rPr lang="en-US" dirty="0"/>
              <a:t>Local Community Vitality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" y="2295553"/>
            <a:ext cx="12190960" cy="4545873"/>
          </a:xfrm>
        </p:spPr>
      </p:pic>
      <p:sp>
        <p:nvSpPr>
          <p:cNvPr id="5" name="TextBox 4"/>
          <p:cNvSpPr txBox="1"/>
          <p:nvPr/>
        </p:nvSpPr>
        <p:spPr>
          <a:xfrm>
            <a:off x="7711444" y="-997"/>
            <a:ext cx="4488729" cy="25853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Historical Significance: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Provision of interchange is historic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of bridge structure is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to remove structure if: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Show not needed or negative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Show to be better without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Show acceptable traffic without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Arrow: Up 5"/>
          <p:cNvSpPr/>
          <p:nvPr/>
        </p:nvSpPr>
        <p:spPr>
          <a:xfrm rot="16200000">
            <a:off x="11362765" y="6246702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6705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3099" r="1770" b="20248"/>
          <a:stretch/>
        </p:blipFill>
        <p:spPr>
          <a:xfrm>
            <a:off x="954741" y="1422614"/>
            <a:ext cx="9560859" cy="4988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0651" y="3948283"/>
            <a:ext cx="302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(N. La Salle Avenue)</a:t>
            </a:r>
          </a:p>
        </p:txBody>
      </p:sp>
      <p:sp>
        <p:nvSpPr>
          <p:cNvPr id="6" name="TextBox 5"/>
          <p:cNvSpPr txBox="1"/>
          <p:nvPr/>
        </p:nvSpPr>
        <p:spPr>
          <a:xfrm rot="3055751">
            <a:off x="5729210" y="2075373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 84 (Waco Drive)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27865" y="3948283"/>
            <a:ext cx="175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Hillsboro Drive</a:t>
            </a:r>
          </a:p>
        </p:txBody>
      </p:sp>
      <p:sp>
        <p:nvSpPr>
          <p:cNvPr id="9" name="Arrow: Up 8"/>
          <p:cNvSpPr/>
          <p:nvPr/>
        </p:nvSpPr>
        <p:spPr>
          <a:xfrm rot="16200000">
            <a:off x="9977722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616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Potts Interchange Impact on</a:t>
            </a:r>
            <a:br>
              <a:rPr lang="en-US" dirty="0"/>
            </a:br>
            <a:r>
              <a:rPr lang="en-US" dirty="0"/>
              <a:t>Local Community Vitality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" y="2308302"/>
            <a:ext cx="12180317" cy="4542473"/>
          </a:xfrm>
        </p:spPr>
      </p:pic>
      <p:sp>
        <p:nvSpPr>
          <p:cNvPr id="4" name="Arrow: Up 3"/>
          <p:cNvSpPr/>
          <p:nvPr/>
        </p:nvSpPr>
        <p:spPr>
          <a:xfrm rot="16200000">
            <a:off x="11255187" y="634083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765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513" r="1904" b="19835"/>
          <a:stretch/>
        </p:blipFill>
        <p:spPr>
          <a:xfrm>
            <a:off x="1102659" y="1411936"/>
            <a:ext cx="9560860" cy="4988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50620">
            <a:off x="7235282" y="3894496"/>
            <a:ext cx="302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(N. La Salle Avenue)</a:t>
            </a:r>
          </a:p>
        </p:txBody>
      </p:sp>
      <p:sp>
        <p:nvSpPr>
          <p:cNvPr id="6" name="TextBox 5"/>
          <p:cNvSpPr txBox="1"/>
          <p:nvPr/>
        </p:nvSpPr>
        <p:spPr>
          <a:xfrm rot="3101542">
            <a:off x="3957698" y="4149982"/>
            <a:ext cx="385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I-35 (TxDOT Planned Configuration)</a:t>
            </a:r>
          </a:p>
        </p:txBody>
      </p:sp>
      <p:sp>
        <p:nvSpPr>
          <p:cNvPr id="7" name="Arrow: Up 6"/>
          <p:cNvSpPr/>
          <p:nvPr/>
        </p:nvSpPr>
        <p:spPr>
          <a:xfrm rot="16200000">
            <a:off x="9977722" y="59374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13800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541868"/>
            <a:ext cx="8596668" cy="1320800"/>
          </a:xfrm>
        </p:spPr>
        <p:txBody>
          <a:bodyPr/>
          <a:lstStyle/>
          <a:p>
            <a:r>
              <a:rPr lang="en-US" dirty="0"/>
              <a:t>Marlin Hwy &amp; Orchard Lane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1902345"/>
            <a:ext cx="11963843" cy="3575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8785" y="3333570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 BUS 77</a:t>
            </a:r>
          </a:p>
        </p:txBody>
      </p:sp>
      <p:sp>
        <p:nvSpPr>
          <p:cNvPr id="9" name="TextBox 8"/>
          <p:cNvSpPr txBox="1"/>
          <p:nvPr/>
        </p:nvSpPr>
        <p:spPr>
          <a:xfrm rot="5151041">
            <a:off x="6564563" y="2809390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ORCHARD</a:t>
            </a:r>
          </a:p>
        </p:txBody>
      </p:sp>
      <p:sp>
        <p:nvSpPr>
          <p:cNvPr id="10" name="TextBox 9"/>
          <p:cNvSpPr txBox="1"/>
          <p:nvPr/>
        </p:nvSpPr>
        <p:spPr>
          <a:xfrm rot="2186760">
            <a:off x="11185245" y="4260055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 BUS 77</a:t>
            </a:r>
          </a:p>
        </p:txBody>
      </p:sp>
      <p:sp>
        <p:nvSpPr>
          <p:cNvPr id="11" name="TextBox 10"/>
          <p:cNvSpPr txBox="1"/>
          <p:nvPr/>
        </p:nvSpPr>
        <p:spPr>
          <a:xfrm rot="4417212">
            <a:off x="551791" y="5084485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UPRR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7917" y="3945297"/>
            <a:ext cx="752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&lt;- TO I-35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41748" y="-997"/>
            <a:ext cx="4035464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Historical Significance: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Provision of interchange is historic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of bridge structure is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to remove structure if: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Show not needed or negative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Show to be better without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Show acceptable traffic</a:t>
            </a:r>
          </a:p>
        </p:txBody>
      </p:sp>
      <p:sp>
        <p:nvSpPr>
          <p:cNvPr id="14" name="TextBox 13"/>
          <p:cNvSpPr txBox="1"/>
          <p:nvPr/>
        </p:nvSpPr>
        <p:spPr>
          <a:xfrm rot="20941658">
            <a:off x="10680791" y="2734941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Marlin Highway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4506" y="3900692"/>
            <a:ext cx="1140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 BUS 77</a:t>
            </a:r>
          </a:p>
        </p:txBody>
      </p:sp>
      <p:sp>
        <p:nvSpPr>
          <p:cNvPr id="17" name="Arrow: Up 16"/>
          <p:cNvSpPr/>
          <p:nvPr/>
        </p:nvSpPr>
        <p:spPr>
          <a:xfrm rot="18440446">
            <a:off x="11187952" y="5009578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24239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541868"/>
            <a:ext cx="8596668" cy="1320800"/>
          </a:xfrm>
        </p:spPr>
        <p:txBody>
          <a:bodyPr/>
          <a:lstStyle/>
          <a:p>
            <a:r>
              <a:rPr lang="en-US" dirty="0"/>
              <a:t>Marlin Hwy @ Orchard Lane &amp; BUS 77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10800000">
            <a:off x="136653" y="1902345"/>
            <a:ext cx="12450826" cy="3575401"/>
            <a:chOff x="-465506" y="1902345"/>
            <a:chExt cx="12450826" cy="35754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2345"/>
              <a:ext cx="11963841" cy="35754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0800000">
              <a:off x="5000284" y="3853714"/>
              <a:ext cx="11407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Potential Extension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5151041">
              <a:off x="6546456" y="2426845"/>
              <a:ext cx="1140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ORCHARD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 flipV="1">
              <a:off x="6118719" y="3921287"/>
              <a:ext cx="276342" cy="153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10800000">
              <a:off x="10844583" y="3380071"/>
              <a:ext cx="1140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US BUS 77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2074863">
              <a:off x="-465506" y="2604838"/>
              <a:ext cx="1140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US BUS 77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0042154">
              <a:off x="1930629" y="4052656"/>
              <a:ext cx="22797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OLD US BUS 77 Local Industrial Road</a:t>
              </a:r>
            </a:p>
          </p:txBody>
        </p:sp>
      </p:grpSp>
      <p:sp>
        <p:nvSpPr>
          <p:cNvPr id="13" name="Arrow: Up 12"/>
          <p:cNvSpPr/>
          <p:nvPr/>
        </p:nvSpPr>
        <p:spPr>
          <a:xfrm rot="18440446">
            <a:off x="11551021" y="5130601"/>
            <a:ext cx="389965" cy="1854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2" t="7115" r="20432" b="16661"/>
          <a:stretch/>
        </p:blipFill>
        <p:spPr>
          <a:xfrm rot="17742269">
            <a:off x="9395626" y="4151784"/>
            <a:ext cx="2371020" cy="28019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548209" y="6037197"/>
            <a:ext cx="472296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Traffic Analysis: Roundabout works well</a:t>
            </a:r>
          </a:p>
        </p:txBody>
      </p:sp>
      <p:sp>
        <p:nvSpPr>
          <p:cNvPr id="19" name="Arrow: Up 18"/>
          <p:cNvSpPr/>
          <p:nvPr/>
        </p:nvSpPr>
        <p:spPr>
          <a:xfrm rot="18440446">
            <a:off x="11698938" y="6394621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737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2686" r="1905" b="19421"/>
          <a:stretch/>
        </p:blipFill>
        <p:spPr>
          <a:xfrm>
            <a:off x="1129552" y="1425383"/>
            <a:ext cx="9533965" cy="5069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3944" y="4271011"/>
            <a:ext cx="302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(N. La Salle Avenue)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549843" y="2511817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Orchard Lane</a:t>
            </a:r>
          </a:p>
        </p:txBody>
      </p:sp>
      <p:sp>
        <p:nvSpPr>
          <p:cNvPr id="7" name="TextBox 6"/>
          <p:cNvSpPr txBox="1"/>
          <p:nvPr/>
        </p:nvSpPr>
        <p:spPr>
          <a:xfrm rot="19399339">
            <a:off x="8669803" y="1767488"/>
            <a:ext cx="121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Kendall Lane</a:t>
            </a:r>
          </a:p>
        </p:txBody>
      </p:sp>
      <p:sp>
        <p:nvSpPr>
          <p:cNvPr id="8" name="TextBox 7"/>
          <p:cNvSpPr txBox="1"/>
          <p:nvPr/>
        </p:nvSpPr>
        <p:spPr>
          <a:xfrm rot="16589155">
            <a:off x="1722199" y="1728816"/>
            <a:ext cx="97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Katy Lane</a:t>
            </a:r>
          </a:p>
        </p:txBody>
      </p:sp>
      <p:sp>
        <p:nvSpPr>
          <p:cNvPr id="9" name="TextBox 8"/>
          <p:cNvSpPr txBox="1"/>
          <p:nvPr/>
        </p:nvSpPr>
        <p:spPr>
          <a:xfrm rot="4736541">
            <a:off x="1898922" y="5604138"/>
            <a:ext cx="16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Cotton Belt Street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6591" y="5388694"/>
            <a:ext cx="2151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Outside Lane -&gt; </a:t>
            </a:r>
          </a:p>
          <a:p>
            <a:pPr algn="r"/>
            <a:r>
              <a:rPr lang="en-US" dirty="0">
                <a:solidFill>
                  <a:srgbClr val="FFFF00"/>
                </a:solidFill>
              </a:rPr>
              <a:t>Buffered Bike Lane</a:t>
            </a:r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 flipV="1">
            <a:off x="3398142" y="4752789"/>
            <a:ext cx="878017" cy="95907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Up 14"/>
          <p:cNvSpPr/>
          <p:nvPr/>
        </p:nvSpPr>
        <p:spPr>
          <a:xfrm rot="18440446">
            <a:off x="9601206" y="6152573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65738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686" r="1637" b="19421"/>
          <a:stretch/>
        </p:blipFill>
        <p:spPr>
          <a:xfrm>
            <a:off x="1116106" y="1358148"/>
            <a:ext cx="9574306" cy="5069541"/>
          </a:xfrm>
          <a:prstGeom prst="rect">
            <a:avLst/>
          </a:prstGeom>
        </p:spPr>
      </p:pic>
      <p:sp>
        <p:nvSpPr>
          <p:cNvPr id="5" name="Thought Bubble: Cloud 4"/>
          <p:cNvSpPr/>
          <p:nvPr/>
        </p:nvSpPr>
        <p:spPr>
          <a:xfrm>
            <a:off x="9556366" y="3514177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hought Bubble: Cloud 5"/>
          <p:cNvSpPr/>
          <p:nvPr/>
        </p:nvSpPr>
        <p:spPr>
          <a:xfrm>
            <a:off x="9870127" y="3505216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hought Bubble: Cloud 6"/>
          <p:cNvSpPr/>
          <p:nvPr/>
        </p:nvSpPr>
        <p:spPr>
          <a:xfrm>
            <a:off x="10112172" y="3406605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hought Bubble: Cloud 7"/>
          <p:cNvSpPr/>
          <p:nvPr/>
        </p:nvSpPr>
        <p:spPr>
          <a:xfrm>
            <a:off x="10425933" y="3343857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hought Bubble: Cloud 8"/>
          <p:cNvSpPr/>
          <p:nvPr/>
        </p:nvSpPr>
        <p:spPr>
          <a:xfrm>
            <a:off x="9305347" y="3550044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hought Bubble: Cloud 9"/>
          <p:cNvSpPr/>
          <p:nvPr/>
        </p:nvSpPr>
        <p:spPr>
          <a:xfrm>
            <a:off x="8166836" y="3810009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hought Bubble: Cloud 10"/>
          <p:cNvSpPr/>
          <p:nvPr/>
        </p:nvSpPr>
        <p:spPr>
          <a:xfrm>
            <a:off x="8480597" y="3801048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/>
          <p:cNvSpPr/>
          <p:nvPr/>
        </p:nvSpPr>
        <p:spPr>
          <a:xfrm>
            <a:off x="8722642" y="3702437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hought Bubble: Cloud 12"/>
          <p:cNvSpPr/>
          <p:nvPr/>
        </p:nvSpPr>
        <p:spPr>
          <a:xfrm>
            <a:off x="9036403" y="3639689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ought Bubble: Cloud 14"/>
          <p:cNvSpPr/>
          <p:nvPr/>
        </p:nvSpPr>
        <p:spPr>
          <a:xfrm>
            <a:off x="6571125" y="3953445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hought Bubble: Cloud 15"/>
          <p:cNvSpPr/>
          <p:nvPr/>
        </p:nvSpPr>
        <p:spPr>
          <a:xfrm>
            <a:off x="6884886" y="3944484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hought Bubble: Cloud 16"/>
          <p:cNvSpPr/>
          <p:nvPr/>
        </p:nvSpPr>
        <p:spPr>
          <a:xfrm>
            <a:off x="7126931" y="3845873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hought Bubble: Cloud 17"/>
          <p:cNvSpPr/>
          <p:nvPr/>
        </p:nvSpPr>
        <p:spPr>
          <a:xfrm>
            <a:off x="7440692" y="3783125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hought Bubble: Cloud 18"/>
          <p:cNvSpPr/>
          <p:nvPr/>
        </p:nvSpPr>
        <p:spPr>
          <a:xfrm>
            <a:off x="6320106" y="3989312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hought Bubble: Cloud 19"/>
          <p:cNvSpPr/>
          <p:nvPr/>
        </p:nvSpPr>
        <p:spPr>
          <a:xfrm>
            <a:off x="5181595" y="4213419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hought Bubble: Cloud 20"/>
          <p:cNvSpPr/>
          <p:nvPr/>
        </p:nvSpPr>
        <p:spPr>
          <a:xfrm>
            <a:off x="5495356" y="4204458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hought Bubble: Cloud 21"/>
          <p:cNvSpPr/>
          <p:nvPr/>
        </p:nvSpPr>
        <p:spPr>
          <a:xfrm>
            <a:off x="5737401" y="4105847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hought Bubble: Cloud 22"/>
          <p:cNvSpPr/>
          <p:nvPr/>
        </p:nvSpPr>
        <p:spPr>
          <a:xfrm>
            <a:off x="6051162" y="4043099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hought Bubble: Cloud 23"/>
          <p:cNvSpPr/>
          <p:nvPr/>
        </p:nvSpPr>
        <p:spPr>
          <a:xfrm>
            <a:off x="4930576" y="4249286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hought Bubble: Cloud 24"/>
          <p:cNvSpPr/>
          <p:nvPr/>
        </p:nvSpPr>
        <p:spPr>
          <a:xfrm>
            <a:off x="3774138" y="4419606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hought Bubble: Cloud 25"/>
          <p:cNvSpPr/>
          <p:nvPr/>
        </p:nvSpPr>
        <p:spPr>
          <a:xfrm>
            <a:off x="4087899" y="4410645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hought Bubble: Cloud 26"/>
          <p:cNvSpPr/>
          <p:nvPr/>
        </p:nvSpPr>
        <p:spPr>
          <a:xfrm>
            <a:off x="4329944" y="4312034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hought Bubble: Cloud 27"/>
          <p:cNvSpPr/>
          <p:nvPr/>
        </p:nvSpPr>
        <p:spPr>
          <a:xfrm>
            <a:off x="4643705" y="4249286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hought Bubble: Cloud 28"/>
          <p:cNvSpPr/>
          <p:nvPr/>
        </p:nvSpPr>
        <p:spPr>
          <a:xfrm>
            <a:off x="3523119" y="4455473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hought Bubble: Cloud 29"/>
          <p:cNvSpPr/>
          <p:nvPr/>
        </p:nvSpPr>
        <p:spPr>
          <a:xfrm>
            <a:off x="3227291" y="4464432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hought Bubble: Cloud 30"/>
          <p:cNvSpPr/>
          <p:nvPr/>
        </p:nvSpPr>
        <p:spPr>
          <a:xfrm>
            <a:off x="2976272" y="4500299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276925" y="4378585"/>
            <a:ext cx="302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(N. La Salle Avenue)</a:t>
            </a:r>
          </a:p>
        </p:txBody>
      </p:sp>
      <p:sp>
        <p:nvSpPr>
          <p:cNvPr id="33" name="TextBox 32"/>
          <p:cNvSpPr txBox="1"/>
          <p:nvPr/>
        </p:nvSpPr>
        <p:spPr>
          <a:xfrm rot="20916500">
            <a:off x="8200752" y="3131435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Industrial Boulevard</a:t>
            </a:r>
          </a:p>
        </p:txBody>
      </p:sp>
      <p:sp>
        <p:nvSpPr>
          <p:cNvPr id="34" name="TextBox 33"/>
          <p:cNvSpPr txBox="1"/>
          <p:nvPr/>
        </p:nvSpPr>
        <p:spPr>
          <a:xfrm rot="21001277">
            <a:off x="8373034" y="356795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Landscape Buffer</a:t>
            </a:r>
          </a:p>
        </p:txBody>
      </p:sp>
      <p:sp>
        <p:nvSpPr>
          <p:cNvPr id="35" name="TextBox 34"/>
          <p:cNvSpPr txBox="1"/>
          <p:nvPr/>
        </p:nvSpPr>
        <p:spPr>
          <a:xfrm rot="21001277">
            <a:off x="5527669" y="3837252"/>
            <a:ext cx="156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Truck Staging</a:t>
            </a:r>
          </a:p>
        </p:txBody>
      </p:sp>
      <p:sp>
        <p:nvSpPr>
          <p:cNvPr id="36" name="TextBox 35"/>
          <p:cNvSpPr txBox="1"/>
          <p:nvPr/>
        </p:nvSpPr>
        <p:spPr>
          <a:xfrm rot="19516900">
            <a:off x="6260417" y="5503767"/>
            <a:ext cx="9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Cherry St.</a:t>
            </a:r>
          </a:p>
        </p:txBody>
      </p:sp>
      <p:sp>
        <p:nvSpPr>
          <p:cNvPr id="37" name="TextBox 36"/>
          <p:cNvSpPr txBox="1"/>
          <p:nvPr/>
        </p:nvSpPr>
        <p:spPr>
          <a:xfrm rot="3386079">
            <a:off x="7520569" y="5737031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 10</a:t>
            </a:r>
            <a:r>
              <a:rPr lang="en-US" sz="1400" baseline="30000" dirty="0"/>
              <a:t>th</a:t>
            </a:r>
            <a:r>
              <a:rPr lang="en-US" sz="1400" dirty="0"/>
              <a:t> St.</a:t>
            </a:r>
          </a:p>
        </p:txBody>
      </p:sp>
      <p:sp>
        <p:nvSpPr>
          <p:cNvPr id="38" name="Arrow: Up 37"/>
          <p:cNvSpPr/>
          <p:nvPr/>
        </p:nvSpPr>
        <p:spPr>
          <a:xfrm rot="18440446">
            <a:off x="9305361" y="6044997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543382" y="4025158"/>
            <a:ext cx="849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</a:rPr>
              <a:t>Excess</a:t>
            </a:r>
          </a:p>
          <a:p>
            <a:pPr algn="ctr"/>
            <a:r>
              <a:rPr lang="en-US" i="1" dirty="0">
                <a:solidFill>
                  <a:srgbClr val="FFFF00"/>
                </a:solidFill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135701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13593" r="14739" b="2893"/>
          <a:stretch/>
        </p:blipFill>
        <p:spPr>
          <a:xfrm>
            <a:off x="1331272" y="1234356"/>
            <a:ext cx="8243047" cy="5435386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4612343" y="4327706"/>
            <a:ext cx="1268506" cy="11497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Proposed Multifamily</a:t>
            </a:r>
          </a:p>
        </p:txBody>
      </p:sp>
      <p:sp>
        <p:nvSpPr>
          <p:cNvPr id="6" name="Thought Bubble: Cloud 5"/>
          <p:cNvSpPr/>
          <p:nvPr/>
        </p:nvSpPr>
        <p:spPr>
          <a:xfrm>
            <a:off x="1685365" y="3998260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hought Bubble: Cloud 6"/>
          <p:cNvSpPr/>
          <p:nvPr/>
        </p:nvSpPr>
        <p:spPr>
          <a:xfrm>
            <a:off x="1999126" y="3989299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hought Bubble: Cloud 7"/>
          <p:cNvSpPr/>
          <p:nvPr/>
        </p:nvSpPr>
        <p:spPr>
          <a:xfrm>
            <a:off x="2241171" y="3890688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hought Bubble: Cloud 8"/>
          <p:cNvSpPr/>
          <p:nvPr/>
        </p:nvSpPr>
        <p:spPr>
          <a:xfrm>
            <a:off x="2554932" y="3827940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hought Bubble: Cloud 9"/>
          <p:cNvSpPr/>
          <p:nvPr/>
        </p:nvSpPr>
        <p:spPr>
          <a:xfrm>
            <a:off x="2770093" y="3774146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hought Bubble: Cloud 10"/>
          <p:cNvSpPr/>
          <p:nvPr/>
        </p:nvSpPr>
        <p:spPr>
          <a:xfrm>
            <a:off x="3083854" y="3693469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/>
          <p:cNvSpPr/>
          <p:nvPr/>
        </p:nvSpPr>
        <p:spPr>
          <a:xfrm>
            <a:off x="3325899" y="3666574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hought Bubble: Cloud 12"/>
          <p:cNvSpPr/>
          <p:nvPr/>
        </p:nvSpPr>
        <p:spPr>
          <a:xfrm>
            <a:off x="3639660" y="3585897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hought Bubble: Cloud 13"/>
          <p:cNvSpPr/>
          <p:nvPr/>
        </p:nvSpPr>
        <p:spPr>
          <a:xfrm>
            <a:off x="3899641" y="3505205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ought Bubble: Cloud 14"/>
          <p:cNvSpPr/>
          <p:nvPr/>
        </p:nvSpPr>
        <p:spPr>
          <a:xfrm>
            <a:off x="4213402" y="3496244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hought Bubble: Cloud 15"/>
          <p:cNvSpPr/>
          <p:nvPr/>
        </p:nvSpPr>
        <p:spPr>
          <a:xfrm>
            <a:off x="4455447" y="3397633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hought Bubble: Cloud 16"/>
          <p:cNvSpPr/>
          <p:nvPr/>
        </p:nvSpPr>
        <p:spPr>
          <a:xfrm>
            <a:off x="4805066" y="3334885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hought Bubble: Cloud 17"/>
          <p:cNvSpPr/>
          <p:nvPr/>
        </p:nvSpPr>
        <p:spPr>
          <a:xfrm>
            <a:off x="1434346" y="4034127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hought Bubble: Cloud 18"/>
          <p:cNvSpPr/>
          <p:nvPr/>
        </p:nvSpPr>
        <p:spPr>
          <a:xfrm>
            <a:off x="5145734" y="3245235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hought Bubble: Cloud 19"/>
          <p:cNvSpPr/>
          <p:nvPr/>
        </p:nvSpPr>
        <p:spPr>
          <a:xfrm>
            <a:off x="5459495" y="3218345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hought Bubble: Cloud 20"/>
          <p:cNvSpPr/>
          <p:nvPr/>
        </p:nvSpPr>
        <p:spPr>
          <a:xfrm>
            <a:off x="5773259" y="3227306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hought Bubble: Cloud 21"/>
          <p:cNvSpPr/>
          <p:nvPr/>
        </p:nvSpPr>
        <p:spPr>
          <a:xfrm>
            <a:off x="6122878" y="3200416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hought Bubble: Cloud 22"/>
          <p:cNvSpPr/>
          <p:nvPr/>
        </p:nvSpPr>
        <p:spPr>
          <a:xfrm>
            <a:off x="6454568" y="3245242"/>
            <a:ext cx="161364" cy="125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24004" y="4320992"/>
            <a:ext cx="849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</a:rPr>
              <a:t>Excess</a:t>
            </a:r>
          </a:p>
          <a:p>
            <a:pPr algn="ctr"/>
            <a:r>
              <a:rPr lang="en-US" i="1" dirty="0">
                <a:solidFill>
                  <a:srgbClr val="FFFF00"/>
                </a:solidFill>
              </a:rPr>
              <a:t>Land</a:t>
            </a:r>
          </a:p>
        </p:txBody>
      </p:sp>
      <p:sp>
        <p:nvSpPr>
          <p:cNvPr id="25" name="TextBox 24"/>
          <p:cNvSpPr txBox="1"/>
          <p:nvPr/>
        </p:nvSpPr>
        <p:spPr>
          <a:xfrm rot="21001277">
            <a:off x="1882592" y="3621749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Landscape Buffer</a:t>
            </a:r>
          </a:p>
        </p:txBody>
      </p:sp>
      <p:sp>
        <p:nvSpPr>
          <p:cNvPr id="26" name="TextBox 25"/>
          <p:cNvSpPr txBox="1"/>
          <p:nvPr/>
        </p:nvSpPr>
        <p:spPr>
          <a:xfrm rot="20916500">
            <a:off x="2519078" y="3200416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Industrial Boulevard</a:t>
            </a:r>
          </a:p>
        </p:txBody>
      </p:sp>
      <p:sp>
        <p:nvSpPr>
          <p:cNvPr id="27" name="TextBox 26"/>
          <p:cNvSpPr txBox="1"/>
          <p:nvPr/>
        </p:nvSpPr>
        <p:spPr>
          <a:xfrm rot="19398497">
            <a:off x="7189699" y="2214301"/>
            <a:ext cx="27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Marlin Highway Spur 484</a:t>
            </a:r>
          </a:p>
        </p:txBody>
      </p:sp>
      <p:sp>
        <p:nvSpPr>
          <p:cNvPr id="28" name="TextBox 27"/>
          <p:cNvSpPr txBox="1"/>
          <p:nvPr/>
        </p:nvSpPr>
        <p:spPr>
          <a:xfrm rot="17447489">
            <a:off x="5723794" y="4970031"/>
            <a:ext cx="321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Martin Luther King Blvd </a:t>
            </a:r>
            <a:r>
              <a:rPr lang="en-US" dirty="0" err="1"/>
              <a:t>Ext’n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847667">
            <a:off x="2111099" y="5582231"/>
            <a:ext cx="302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(N. La Salle Avenue)</a:t>
            </a:r>
          </a:p>
        </p:txBody>
      </p:sp>
      <p:sp>
        <p:nvSpPr>
          <p:cNvPr id="30" name="Arrow: Up 29"/>
          <p:cNvSpPr/>
          <p:nvPr/>
        </p:nvSpPr>
        <p:spPr>
          <a:xfrm rot="18440446">
            <a:off x="8646458" y="6125679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28333" y="2403464"/>
            <a:ext cx="849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</a:rPr>
              <a:t>Excess</a:t>
            </a:r>
          </a:p>
          <a:p>
            <a:pPr algn="ctr"/>
            <a:r>
              <a:rPr lang="en-US" i="1" dirty="0">
                <a:solidFill>
                  <a:srgbClr val="FFFF00"/>
                </a:solidFill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360045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426230" y="5618029"/>
            <a:ext cx="618066" cy="22860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5" r="-6" b="21020"/>
          <a:stretch/>
        </p:blipFill>
        <p:spPr>
          <a:xfrm>
            <a:off x="677334" y="4214811"/>
            <a:ext cx="3144597" cy="1826881"/>
          </a:xfrm>
          <a:prstGeom prst="rect">
            <a:avLst/>
          </a:prstGeom>
        </p:spPr>
      </p:pic>
      <p:pic>
        <p:nvPicPr>
          <p:cNvPr id="5" name="Picture 4" descr="steering committee definition steering committee is an organization ..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6" r="-6" b="-6"/>
          <a:stretch/>
        </p:blipFill>
        <p:spPr>
          <a:xfrm>
            <a:off x="677334" y="2158073"/>
            <a:ext cx="3144597" cy="1826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r>
              <a:rPr lang="en-US" dirty="0"/>
              <a:t>Project Steering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2394" y="2160589"/>
            <a:ext cx="5211607" cy="3880773"/>
          </a:xfrm>
        </p:spPr>
        <p:txBody>
          <a:bodyPr>
            <a:normAutofit/>
          </a:bodyPr>
          <a:lstStyle/>
          <a:p>
            <a:r>
              <a:rPr lang="en-US" dirty="0"/>
              <a:t>Agency members: TxDOT, MPO, Waco Transit, Waco, </a:t>
            </a:r>
            <a:r>
              <a:rPr lang="en-US" dirty="0" err="1"/>
              <a:t>Bellmead</a:t>
            </a:r>
            <a:r>
              <a:rPr lang="en-US" dirty="0"/>
              <a:t>, Lacy Lakeview</a:t>
            </a:r>
          </a:p>
          <a:p>
            <a:r>
              <a:rPr lang="en-US" dirty="0"/>
              <a:t>Stakeholder members: business, residential, organizations</a:t>
            </a:r>
          </a:p>
          <a:p>
            <a:r>
              <a:rPr lang="en-US" dirty="0"/>
              <a:t>Role:</a:t>
            </a:r>
          </a:p>
          <a:p>
            <a:pPr lvl="1"/>
            <a:r>
              <a:rPr lang="en-US" dirty="0"/>
              <a:t>Provide input, guidance</a:t>
            </a:r>
          </a:p>
          <a:p>
            <a:pPr lvl="1"/>
            <a:r>
              <a:rPr lang="en-US" dirty="0"/>
              <a:t>Review and provide feedback</a:t>
            </a:r>
          </a:p>
          <a:p>
            <a:pPr lvl="1"/>
            <a:r>
              <a:rPr lang="en-US" dirty="0"/>
              <a:t>Encourage local involvement </a:t>
            </a:r>
          </a:p>
        </p:txBody>
      </p:sp>
    </p:spTree>
    <p:extLst>
      <p:ext uri="{BB962C8B-B14F-4D97-AF65-F5344CB8AC3E}">
        <p14:creationId xmlns:p14="http://schemas.microsoft.com/office/powerpoint/2010/main" val="38898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91" y="569260"/>
            <a:ext cx="8596668" cy="654424"/>
          </a:xfrm>
        </p:spPr>
        <p:txBody>
          <a:bodyPr/>
          <a:lstStyle/>
          <a:p>
            <a:r>
              <a:rPr lang="en-US" dirty="0"/>
              <a:t>Illustrative Design of BUS 77, p14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3306" r="1503" b="19835"/>
          <a:stretch/>
        </p:blipFill>
        <p:spPr>
          <a:xfrm>
            <a:off x="775945" y="1465724"/>
            <a:ext cx="9457269" cy="5002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97173" y="1805519"/>
            <a:ext cx="218256" cy="227957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3939988" y="5150224"/>
            <a:ext cx="1149725" cy="11497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Proposed Hotel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070412" y="2158251"/>
            <a:ext cx="1268506" cy="11497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Proposed Multifamily</a:t>
            </a:r>
          </a:p>
        </p:txBody>
      </p:sp>
      <p:sp>
        <p:nvSpPr>
          <p:cNvPr id="8" name="TextBox 7"/>
          <p:cNvSpPr txBox="1"/>
          <p:nvPr/>
        </p:nvSpPr>
        <p:spPr>
          <a:xfrm rot="2657502">
            <a:off x="5651369" y="186188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Industrial Blvd</a:t>
            </a:r>
          </a:p>
        </p:txBody>
      </p:sp>
      <p:sp>
        <p:nvSpPr>
          <p:cNvPr id="9" name="TextBox 8"/>
          <p:cNvSpPr txBox="1"/>
          <p:nvPr/>
        </p:nvSpPr>
        <p:spPr>
          <a:xfrm rot="607971">
            <a:off x="7207623" y="2716321"/>
            <a:ext cx="27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Marlin Highway Spur 484</a:t>
            </a:r>
          </a:p>
        </p:txBody>
      </p:sp>
      <p:sp>
        <p:nvSpPr>
          <p:cNvPr id="10" name="TextBox 9"/>
          <p:cNvSpPr txBox="1"/>
          <p:nvPr/>
        </p:nvSpPr>
        <p:spPr>
          <a:xfrm rot="19955666">
            <a:off x="3339183" y="4055640"/>
            <a:ext cx="321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Martin Luther King Blvd </a:t>
            </a:r>
            <a:r>
              <a:rPr lang="en-US" dirty="0" err="1"/>
              <a:t>Ext’n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4876713">
            <a:off x="174717" y="2892823"/>
            <a:ext cx="302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(N. La Salle Avenue)</a:t>
            </a:r>
          </a:p>
        </p:txBody>
      </p:sp>
      <p:sp>
        <p:nvSpPr>
          <p:cNvPr id="12" name="Arrow: Up 11"/>
          <p:cNvSpPr/>
          <p:nvPr/>
        </p:nvSpPr>
        <p:spPr>
          <a:xfrm>
            <a:off x="9399486" y="6004656"/>
            <a:ext cx="389965" cy="185482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64546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36130" y="524935"/>
            <a:ext cx="8596668" cy="819955"/>
          </a:xfrm>
        </p:spPr>
        <p:txBody>
          <a:bodyPr/>
          <a:lstStyle/>
          <a:p>
            <a:r>
              <a:rPr lang="en-US" dirty="0"/>
              <a:t>Implementation Priority Strategy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54239" y="2160590"/>
            <a:ext cx="9732757" cy="353682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Safety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Functional Improvements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30483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36130" y="524935"/>
            <a:ext cx="8596668" cy="819955"/>
          </a:xfrm>
        </p:spPr>
        <p:txBody>
          <a:bodyPr/>
          <a:lstStyle/>
          <a:p>
            <a:r>
              <a:rPr lang="en-US" dirty="0"/>
              <a:t>Priority Set 1: Safety Improvements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7335" y="2160590"/>
            <a:ext cx="6207559" cy="3880773"/>
          </a:xfrm>
        </p:spPr>
        <p:txBody>
          <a:bodyPr/>
          <a:lstStyle/>
          <a:p>
            <a:r>
              <a:rPr lang="en-US" dirty="0"/>
              <a:t>BUS 77 @ Crest Drive</a:t>
            </a:r>
          </a:p>
          <a:p>
            <a:pPr lvl="1"/>
            <a:r>
              <a:rPr lang="en-US" dirty="0"/>
              <a:t>Eliminate service road crossing Crest Drive</a:t>
            </a:r>
          </a:p>
          <a:p>
            <a:pPr lvl="1"/>
            <a:r>
              <a:rPr lang="en-US" dirty="0"/>
              <a:t>Align Spring Flower Lane into intersection</a:t>
            </a:r>
          </a:p>
          <a:p>
            <a:pPr lvl="1"/>
            <a:r>
              <a:rPr lang="en-US" dirty="0"/>
              <a:t>Use Roundabout for traffic control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54" y="1361175"/>
            <a:ext cx="4926960" cy="52158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983130">
            <a:off x="7974928" y="1981299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Crest Drive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3137" y="3881808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</a:t>
            </a:r>
          </a:p>
        </p:txBody>
      </p:sp>
      <p:sp>
        <p:nvSpPr>
          <p:cNvPr id="8" name="TextBox 7"/>
          <p:cNvSpPr txBox="1"/>
          <p:nvPr/>
        </p:nvSpPr>
        <p:spPr>
          <a:xfrm rot="4559635">
            <a:off x="9505618" y="505618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Spring Flower Ln</a:t>
            </a:r>
          </a:p>
        </p:txBody>
      </p:sp>
      <p:sp>
        <p:nvSpPr>
          <p:cNvPr id="9" name="TextBox 8"/>
          <p:cNvSpPr txBox="1"/>
          <p:nvPr/>
        </p:nvSpPr>
        <p:spPr>
          <a:xfrm rot="21074925">
            <a:off x="8597619" y="6194707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Street</a:t>
            </a:r>
          </a:p>
        </p:txBody>
      </p:sp>
    </p:spTree>
    <p:extLst>
      <p:ext uri="{BB962C8B-B14F-4D97-AF65-F5344CB8AC3E}">
        <p14:creationId xmlns:p14="http://schemas.microsoft.com/office/powerpoint/2010/main" val="305115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36130" y="524935"/>
            <a:ext cx="8596668" cy="819955"/>
          </a:xfrm>
        </p:spPr>
        <p:txBody>
          <a:bodyPr/>
          <a:lstStyle/>
          <a:p>
            <a:r>
              <a:rPr lang="en-US" dirty="0"/>
              <a:t>Priority Set 1: Safety Improvements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7334" y="2160590"/>
            <a:ext cx="6288241" cy="3880773"/>
          </a:xfrm>
        </p:spPr>
        <p:txBody>
          <a:bodyPr/>
          <a:lstStyle/>
          <a:p>
            <a:r>
              <a:rPr lang="en-US" dirty="0"/>
              <a:t>BUS 77 @ Craven Avenue</a:t>
            </a:r>
          </a:p>
          <a:p>
            <a:pPr lvl="1"/>
            <a:r>
              <a:rPr lang="en-US" dirty="0"/>
              <a:t>Eliminate service road (South and North Lacy Drive) crossing Craven Avenue</a:t>
            </a:r>
          </a:p>
          <a:p>
            <a:pPr lvl="1"/>
            <a:r>
              <a:rPr lang="en-US" dirty="0"/>
              <a:t>Use Roundabout for traffic control to better incorporate East and West Craven Avenues at the intersection</a:t>
            </a:r>
          </a:p>
          <a:p>
            <a:pPr lvl="1"/>
            <a:r>
              <a:rPr lang="en-US" dirty="0"/>
              <a:t>Not bring Powers Street into roundabout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22" y="1801908"/>
            <a:ext cx="4614959" cy="4313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37958" y="3863879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</a:t>
            </a:r>
          </a:p>
        </p:txBody>
      </p:sp>
      <p:sp>
        <p:nvSpPr>
          <p:cNvPr id="8" name="TextBox 7"/>
          <p:cNvSpPr txBox="1"/>
          <p:nvPr/>
        </p:nvSpPr>
        <p:spPr>
          <a:xfrm rot="2983130">
            <a:off x="7430331" y="2250235"/>
            <a:ext cx="170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Craven Avenue</a:t>
            </a:r>
          </a:p>
        </p:txBody>
      </p:sp>
    </p:spTree>
    <p:extLst>
      <p:ext uri="{BB962C8B-B14F-4D97-AF65-F5344CB8AC3E}">
        <p14:creationId xmlns:p14="http://schemas.microsoft.com/office/powerpoint/2010/main" val="178830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36130" y="524935"/>
            <a:ext cx="8596668" cy="819955"/>
          </a:xfrm>
        </p:spPr>
        <p:txBody>
          <a:bodyPr>
            <a:normAutofit fontScale="90000"/>
          </a:bodyPr>
          <a:lstStyle/>
          <a:p>
            <a:r>
              <a:rPr lang="en-US" dirty="0"/>
              <a:t>Priority Set 2: Functional/ED Improvements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12952" y="1109262"/>
            <a:ext cx="12005190" cy="5377771"/>
            <a:chOff x="-5242220" y="234524"/>
            <a:chExt cx="20913665" cy="936835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115712">
              <a:off x="5727345" y="2973480"/>
              <a:ext cx="9944100" cy="6629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8308" y="234524"/>
              <a:ext cx="11525250" cy="60293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r="616"/>
            <a:stretch/>
          </p:blipFill>
          <p:spPr>
            <a:xfrm>
              <a:off x="-5242220" y="1707458"/>
              <a:ext cx="11548891" cy="6029325"/>
            </a:xfrm>
            <a:prstGeom prst="rect">
              <a:avLst/>
            </a:prstGeom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083" y="1269453"/>
            <a:ext cx="5097830" cy="136617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BUS 77 @ Marlin Hwy/MLK Blvd</a:t>
            </a:r>
          </a:p>
          <a:p>
            <a:pPr lvl="1"/>
            <a:r>
              <a:rPr lang="en-US" dirty="0"/>
              <a:t>Eliminate 3-level interchange</a:t>
            </a:r>
          </a:p>
          <a:p>
            <a:pPr lvl="1"/>
            <a:r>
              <a:rPr lang="en-US" dirty="0"/>
              <a:t>Connect Marlin Hwy to MLK Blvd</a:t>
            </a:r>
          </a:p>
          <a:p>
            <a:pPr lvl="1"/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12952" y="5236092"/>
            <a:ext cx="6095424" cy="13661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Create boulevard for industry</a:t>
            </a:r>
          </a:p>
          <a:p>
            <a:pPr lvl="1"/>
            <a:r>
              <a:rPr lang="en-US" dirty="0"/>
              <a:t>Industrial Blvd also serves as event bypass</a:t>
            </a:r>
          </a:p>
          <a:p>
            <a:pPr lvl="1"/>
            <a:r>
              <a:rPr lang="en-US" dirty="0"/>
              <a:t>Eliminates circuitous routes for industry</a:t>
            </a:r>
          </a:p>
          <a:p>
            <a:pPr lvl="1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916500">
            <a:off x="5859195" y="3091914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Industrial Boulevard</a:t>
            </a:r>
          </a:p>
        </p:txBody>
      </p:sp>
      <p:sp>
        <p:nvSpPr>
          <p:cNvPr id="12" name="TextBox 11"/>
          <p:cNvSpPr txBox="1"/>
          <p:nvPr/>
        </p:nvSpPr>
        <p:spPr>
          <a:xfrm rot="19398497">
            <a:off x="9527400" y="1767873"/>
            <a:ext cx="27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Marlin Highway Spur 484</a:t>
            </a:r>
          </a:p>
        </p:txBody>
      </p:sp>
      <p:sp>
        <p:nvSpPr>
          <p:cNvPr id="13" name="TextBox 12"/>
          <p:cNvSpPr txBox="1"/>
          <p:nvPr/>
        </p:nvSpPr>
        <p:spPr>
          <a:xfrm rot="17447489">
            <a:off x="8018751" y="4503871"/>
            <a:ext cx="321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Martin Luther King Blvd </a:t>
            </a:r>
            <a:r>
              <a:rPr lang="en-US" dirty="0" err="1"/>
              <a:t>Ext’n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68462" y="3940399"/>
            <a:ext cx="302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(N. La Salle Avenue)</a:t>
            </a:r>
          </a:p>
        </p:txBody>
      </p:sp>
    </p:spTree>
    <p:extLst>
      <p:ext uri="{BB962C8B-B14F-4D97-AF65-F5344CB8AC3E}">
        <p14:creationId xmlns:p14="http://schemas.microsoft.com/office/powerpoint/2010/main" val="299026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36130" y="524935"/>
            <a:ext cx="8596668" cy="819955"/>
          </a:xfrm>
        </p:spPr>
        <p:txBody>
          <a:bodyPr>
            <a:normAutofit fontScale="90000"/>
          </a:bodyPr>
          <a:lstStyle/>
          <a:p>
            <a:r>
              <a:rPr lang="en-US" dirty="0"/>
              <a:t>Priority Set 2: Functional/ED Improvements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036" y="2013587"/>
            <a:ext cx="9744075" cy="471953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8454" y="1234023"/>
            <a:ext cx="4768724" cy="142849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BUS 77 @ Orchard Lane</a:t>
            </a:r>
          </a:p>
          <a:p>
            <a:pPr lvl="1"/>
            <a:r>
              <a:rPr lang="en-US" dirty="0"/>
              <a:t>Eliminate Orchard Lane overpass</a:t>
            </a:r>
          </a:p>
          <a:p>
            <a:pPr lvl="1"/>
            <a:r>
              <a:rPr lang="en-US" dirty="0"/>
              <a:t>Eliminate on-ramps/off-ramps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66747" y="4500278"/>
            <a:ext cx="302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 (N. La Salle Avenue)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802648" y="265177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Orchard Lane</a:t>
            </a:r>
          </a:p>
        </p:txBody>
      </p:sp>
    </p:spTree>
    <p:extLst>
      <p:ext uri="{BB962C8B-B14F-4D97-AF65-F5344CB8AC3E}">
        <p14:creationId xmlns:p14="http://schemas.microsoft.com/office/powerpoint/2010/main" val="113228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36130" y="524935"/>
            <a:ext cx="8596668" cy="819955"/>
          </a:xfrm>
        </p:spPr>
        <p:txBody>
          <a:bodyPr>
            <a:normAutofit fontScale="90000"/>
          </a:bodyPr>
          <a:lstStyle/>
          <a:p>
            <a:r>
              <a:rPr lang="en-US" dirty="0"/>
              <a:t>Priority Set 2: Functional/ED Improvements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06885" y="1238859"/>
            <a:ext cx="5143939" cy="1120880"/>
          </a:xfrm>
        </p:spPr>
        <p:txBody>
          <a:bodyPr>
            <a:normAutofit/>
          </a:bodyPr>
          <a:lstStyle/>
          <a:p>
            <a:r>
              <a:rPr lang="en-US" dirty="0"/>
              <a:t>BUS 77 @ I-35 (as proposed)</a:t>
            </a:r>
          </a:p>
          <a:p>
            <a:r>
              <a:rPr lang="en-US" dirty="0"/>
              <a:t>BUS 77 @ US 84 (continuation)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49280" y="2141475"/>
            <a:ext cx="9890043" cy="4451051"/>
            <a:chOff x="-5113544" y="-199258"/>
            <a:chExt cx="15680922" cy="70572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42535">
              <a:off x="-5113544" y="-199258"/>
              <a:ext cx="7705725" cy="58578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4621" y="0"/>
              <a:ext cx="8942757" cy="68580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363219" y="390861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</a:t>
            </a:r>
          </a:p>
        </p:txBody>
      </p:sp>
      <p:sp>
        <p:nvSpPr>
          <p:cNvPr id="10" name="TextBox 9"/>
          <p:cNvSpPr txBox="1"/>
          <p:nvPr/>
        </p:nvSpPr>
        <p:spPr>
          <a:xfrm rot="5090834">
            <a:off x="2816249" y="1781549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 84</a:t>
            </a:r>
          </a:p>
        </p:txBody>
      </p:sp>
      <p:sp>
        <p:nvSpPr>
          <p:cNvPr id="11" name="TextBox 10"/>
          <p:cNvSpPr txBox="1"/>
          <p:nvPr/>
        </p:nvSpPr>
        <p:spPr>
          <a:xfrm rot="2021179">
            <a:off x="5083871" y="5393346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Hillsboro Drive</a:t>
            </a:r>
          </a:p>
        </p:txBody>
      </p:sp>
      <p:sp>
        <p:nvSpPr>
          <p:cNvPr id="12" name="TextBox 11"/>
          <p:cNvSpPr txBox="1"/>
          <p:nvPr/>
        </p:nvSpPr>
        <p:spPr>
          <a:xfrm rot="3203236">
            <a:off x="7276120" y="3167500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I-35</a:t>
            </a:r>
          </a:p>
        </p:txBody>
      </p:sp>
      <p:sp>
        <p:nvSpPr>
          <p:cNvPr id="13" name="TextBox 12"/>
          <p:cNvSpPr txBox="1"/>
          <p:nvPr/>
        </p:nvSpPr>
        <p:spPr>
          <a:xfrm rot="2082222">
            <a:off x="1098830" y="3235061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 77</a:t>
            </a:r>
          </a:p>
        </p:txBody>
      </p:sp>
    </p:spTree>
    <p:extLst>
      <p:ext uri="{BB962C8B-B14F-4D97-AF65-F5344CB8AC3E}">
        <p14:creationId xmlns:p14="http://schemas.microsoft.com/office/powerpoint/2010/main" val="7340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541868"/>
            <a:ext cx="8596668" cy="1320800"/>
          </a:xfrm>
        </p:spPr>
        <p:txBody>
          <a:bodyPr/>
          <a:lstStyle/>
          <a:p>
            <a:r>
              <a:rPr lang="en-US" dirty="0"/>
              <a:t>Discussions with City Councils</a:t>
            </a:r>
            <a:br>
              <a:rPr lang="en-US" dirty="0"/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Waco *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Bellmead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* Lacy Lakeview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239" y="2160590"/>
            <a:ext cx="9732757" cy="3536825"/>
          </a:xfrm>
        </p:spPr>
        <p:txBody>
          <a:bodyPr>
            <a:normAutofit/>
          </a:bodyPr>
          <a:lstStyle/>
          <a:p>
            <a:r>
              <a:rPr lang="en-US" sz="2800" dirty="0"/>
              <a:t>How do these concepts compare to reality for this area?</a:t>
            </a:r>
          </a:p>
          <a:p>
            <a:r>
              <a:rPr lang="en-US" sz="2800" dirty="0"/>
              <a:t>Would these improvements help businesses to grow?</a:t>
            </a:r>
          </a:p>
          <a:p>
            <a:r>
              <a:rPr lang="en-US" sz="2800" dirty="0"/>
              <a:t>How can the concepts be improved?</a:t>
            </a:r>
          </a:p>
          <a:p>
            <a:r>
              <a:rPr lang="en-US" sz="2800" dirty="0"/>
              <a:t>What other factors need to be considered?</a:t>
            </a:r>
          </a:p>
          <a:p>
            <a:r>
              <a:rPr lang="en-US" sz="2800" dirty="0"/>
              <a:t>What can/should be done sooner than later?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0" y="524935"/>
            <a:ext cx="8596668" cy="819955"/>
          </a:xfrm>
        </p:spPr>
        <p:txBody>
          <a:bodyPr/>
          <a:lstStyle/>
          <a:p>
            <a:r>
              <a:rPr lang="en-US" dirty="0"/>
              <a:t>Project Development Stages</a:t>
            </a:r>
          </a:p>
        </p:txBody>
      </p:sp>
      <p:sp>
        <p:nvSpPr>
          <p:cNvPr id="6" name="Flowchart: Document 5"/>
          <p:cNvSpPr/>
          <p:nvPr/>
        </p:nvSpPr>
        <p:spPr>
          <a:xfrm>
            <a:off x="1413617" y="1338858"/>
            <a:ext cx="1380623" cy="855678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Corridor Study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122648" y="3246885"/>
            <a:ext cx="477033" cy="36294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Display 7"/>
          <p:cNvSpPr/>
          <p:nvPr/>
        </p:nvSpPr>
        <p:spPr>
          <a:xfrm>
            <a:off x="6920963" y="5894712"/>
            <a:ext cx="1997439" cy="519448"/>
          </a:xfrm>
          <a:prstGeom prst="flowChartDisplay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Construction</a:t>
            </a:r>
          </a:p>
        </p:txBody>
      </p:sp>
      <p:sp>
        <p:nvSpPr>
          <p:cNvPr id="9" name="Flowchart: Decision 8"/>
          <p:cNvSpPr/>
          <p:nvPr/>
        </p:nvSpPr>
        <p:spPr>
          <a:xfrm>
            <a:off x="1114976" y="2857425"/>
            <a:ext cx="1814729" cy="1127378"/>
          </a:xfrm>
          <a:prstGeom prst="flowChartDecisi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MTP inclusion</a:t>
            </a:r>
          </a:p>
        </p:txBody>
      </p:sp>
      <p:sp>
        <p:nvSpPr>
          <p:cNvPr id="10" name="Right Arrow 9"/>
          <p:cNvSpPr/>
          <p:nvPr/>
        </p:nvSpPr>
        <p:spPr>
          <a:xfrm rot="5400000">
            <a:off x="1808671" y="2331485"/>
            <a:ext cx="427337" cy="34846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Display 10"/>
          <p:cNvSpPr/>
          <p:nvPr/>
        </p:nvSpPr>
        <p:spPr>
          <a:xfrm>
            <a:off x="6920963" y="5133842"/>
            <a:ext cx="1997439" cy="519448"/>
          </a:xfrm>
          <a:prstGeom prst="flowChartDisplay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ROW/utility relocation</a:t>
            </a:r>
          </a:p>
        </p:txBody>
      </p:sp>
      <p:sp>
        <p:nvSpPr>
          <p:cNvPr id="12" name="Flowchart: Multidocument 11"/>
          <p:cNvSpPr/>
          <p:nvPr/>
        </p:nvSpPr>
        <p:spPr>
          <a:xfrm>
            <a:off x="1413617" y="4724400"/>
            <a:ext cx="1380624" cy="1032933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Phased</a:t>
            </a:r>
          </a:p>
          <a:p>
            <a:pPr algn="ctr"/>
            <a:r>
              <a:rPr lang="en-US" dirty="0"/>
              <a:t>Priority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1759919" y="4211044"/>
            <a:ext cx="524846" cy="34845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ard 13"/>
          <p:cNvSpPr/>
          <p:nvPr/>
        </p:nvSpPr>
        <p:spPr>
          <a:xfrm>
            <a:off x="3793066" y="2719382"/>
            <a:ext cx="1761067" cy="679902"/>
          </a:xfrm>
          <a:prstGeom prst="flowChartPunchedCar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Environmental</a:t>
            </a:r>
          </a:p>
        </p:txBody>
      </p:sp>
      <p:sp>
        <p:nvSpPr>
          <p:cNvPr id="15" name="Flowchart: Card 14"/>
          <p:cNvSpPr/>
          <p:nvPr/>
        </p:nvSpPr>
        <p:spPr>
          <a:xfrm flipV="1">
            <a:off x="3793069" y="3413645"/>
            <a:ext cx="1761067" cy="679902"/>
          </a:xfrm>
          <a:prstGeom prst="flowChartPunchedCar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0320" y="3430593"/>
            <a:ext cx="1340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Design</a:t>
            </a:r>
          </a:p>
          <a:p>
            <a:pPr algn="ctr"/>
            <a:r>
              <a:rPr lang="en-US" dirty="0"/>
              <a:t>Schematics</a:t>
            </a:r>
          </a:p>
        </p:txBody>
      </p:sp>
      <p:sp>
        <p:nvSpPr>
          <p:cNvPr id="17" name="Right Arrow 16"/>
          <p:cNvSpPr/>
          <p:nvPr/>
        </p:nvSpPr>
        <p:spPr>
          <a:xfrm rot="5400000">
            <a:off x="4482800" y="4312247"/>
            <a:ext cx="439297" cy="30194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ecision 17"/>
          <p:cNvSpPr/>
          <p:nvPr/>
        </p:nvSpPr>
        <p:spPr>
          <a:xfrm>
            <a:off x="3793066" y="4824582"/>
            <a:ext cx="1814729" cy="1127378"/>
          </a:xfrm>
          <a:prstGeom prst="flowChartDecision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TIP/STIP inclusion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3139585" y="5194216"/>
            <a:ext cx="460096" cy="347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983076" y="5194220"/>
            <a:ext cx="588374" cy="34741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Display 20"/>
          <p:cNvSpPr/>
          <p:nvPr/>
        </p:nvSpPr>
        <p:spPr>
          <a:xfrm>
            <a:off x="6887094" y="4354908"/>
            <a:ext cx="1997439" cy="519448"/>
          </a:xfrm>
          <a:prstGeom prst="flowChartDisplay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Final Design </a:t>
            </a:r>
          </a:p>
          <a:p>
            <a:pPr algn="ctr"/>
            <a:r>
              <a:rPr lang="en-US" dirty="0"/>
              <a:t>PS&amp;E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32" y="2347942"/>
            <a:ext cx="1082651" cy="1082651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 rot="5400000">
            <a:off x="7657776" y="3642943"/>
            <a:ext cx="484954" cy="377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777308" y="1540936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Illustrative Design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906" y="5858931"/>
            <a:ext cx="260439" cy="26043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75429" y="579311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Identify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77717" y="2424382"/>
            <a:ext cx="1454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Partnerships</a:t>
            </a:r>
          </a:p>
          <a:p>
            <a:r>
              <a:rPr lang="en-US" dirty="0">
                <a:solidFill>
                  <a:srgbClr val="002060"/>
                </a:solidFill>
              </a:rPr>
              <a:t>Programs</a:t>
            </a:r>
          </a:p>
          <a:p>
            <a:r>
              <a:rPr lang="en-US" dirty="0">
                <a:solidFill>
                  <a:srgbClr val="002060"/>
                </a:solidFill>
              </a:rPr>
              <a:t>Bonds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9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165" y="352592"/>
            <a:ext cx="3541295" cy="1325563"/>
          </a:xfrm>
        </p:spPr>
        <p:txBody>
          <a:bodyPr/>
          <a:lstStyle/>
          <a:p>
            <a:r>
              <a:rPr lang="en-US" dirty="0"/>
              <a:t>Project Scope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61" t="56683" r="83194" b="14671"/>
          <a:stretch/>
        </p:blipFill>
        <p:spPr>
          <a:xfrm>
            <a:off x="5877591" y="1686745"/>
            <a:ext cx="4726244" cy="4533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61" t="16406" r="85285" b="43463"/>
          <a:stretch/>
        </p:blipFill>
        <p:spPr>
          <a:xfrm>
            <a:off x="866273" y="220746"/>
            <a:ext cx="3921627" cy="6388601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>
            <a:off x="5646821" y="1733549"/>
            <a:ext cx="229350" cy="1762709"/>
          </a:xfrm>
          <a:prstGeom prst="leftBrace">
            <a:avLst>
              <a:gd name="adj1" fmla="val 8333"/>
              <a:gd name="adj2" fmla="val 5797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5646821" y="3522248"/>
            <a:ext cx="221330" cy="882682"/>
          </a:xfrm>
          <a:prstGeom prst="leftBrace">
            <a:avLst>
              <a:gd name="adj1" fmla="val 8333"/>
              <a:gd name="adj2" fmla="val 5797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>
            <a:off x="5646821" y="4428627"/>
            <a:ext cx="229352" cy="1775966"/>
          </a:xfrm>
          <a:prstGeom prst="leftBrace">
            <a:avLst>
              <a:gd name="adj1" fmla="val 8333"/>
              <a:gd name="adj2" fmla="val 5797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 flipH="1">
            <a:off x="4908882" y="283115"/>
            <a:ext cx="256027" cy="3060278"/>
          </a:xfrm>
          <a:prstGeom prst="leftBrace">
            <a:avLst>
              <a:gd name="adj1" fmla="val 8333"/>
              <a:gd name="adj2" fmla="val 5797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18" idx="1"/>
            <a:endCxn id="7" idx="1"/>
          </p:cNvCxnSpPr>
          <p:nvPr/>
        </p:nvCxnSpPr>
        <p:spPr>
          <a:xfrm>
            <a:off x="5164909" y="2057372"/>
            <a:ext cx="481912" cy="6981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Brace 22"/>
          <p:cNvSpPr/>
          <p:nvPr/>
        </p:nvSpPr>
        <p:spPr>
          <a:xfrm flipH="1">
            <a:off x="4916904" y="3400926"/>
            <a:ext cx="248007" cy="1643404"/>
          </a:xfrm>
          <a:prstGeom prst="leftBrace">
            <a:avLst>
              <a:gd name="adj1" fmla="val 8333"/>
              <a:gd name="adj2" fmla="val 5797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23" idx="1"/>
            <a:endCxn id="10" idx="1"/>
          </p:cNvCxnSpPr>
          <p:nvPr/>
        </p:nvCxnSpPr>
        <p:spPr>
          <a:xfrm flipV="1">
            <a:off x="5164911" y="4034001"/>
            <a:ext cx="481910" cy="3197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eft Brace 25"/>
          <p:cNvSpPr/>
          <p:nvPr/>
        </p:nvSpPr>
        <p:spPr>
          <a:xfrm flipH="1">
            <a:off x="4908883" y="5061283"/>
            <a:ext cx="256027" cy="1548064"/>
          </a:xfrm>
          <a:prstGeom prst="leftBrace">
            <a:avLst>
              <a:gd name="adj1" fmla="val 8333"/>
              <a:gd name="adj2" fmla="val 5797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12" idx="1"/>
            <a:endCxn id="26" idx="1"/>
          </p:cNvCxnSpPr>
          <p:nvPr/>
        </p:nvCxnSpPr>
        <p:spPr>
          <a:xfrm flipH="1">
            <a:off x="5164910" y="5458279"/>
            <a:ext cx="481911" cy="5005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91673" y="2057372"/>
            <a:ext cx="3921627" cy="46609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09" y="207123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43400" cy="1325563"/>
          </a:xfrm>
        </p:spPr>
        <p:txBody>
          <a:bodyPr/>
          <a:lstStyle/>
          <a:p>
            <a:r>
              <a:rPr lang="en-US" dirty="0"/>
              <a:t>Project Schedule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Oval 6"/>
          <p:cNvSpPr/>
          <p:nvPr/>
        </p:nvSpPr>
        <p:spPr>
          <a:xfrm>
            <a:off x="5978129" y="2065867"/>
            <a:ext cx="570839" cy="11514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71737" y="2421472"/>
            <a:ext cx="2832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Project Workshop Feb 1-4</a:t>
            </a:r>
          </a:p>
        </p:txBody>
      </p:sp>
      <p:sp>
        <p:nvSpPr>
          <p:cNvPr id="9" name="Isosceles Triangle 8"/>
          <p:cNvSpPr/>
          <p:nvPr/>
        </p:nvSpPr>
        <p:spPr>
          <a:xfrm flipV="1">
            <a:off x="5580229" y="609600"/>
            <a:ext cx="152400" cy="237066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43903" y="846666"/>
            <a:ext cx="8467" cy="52832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7852581" y="830489"/>
            <a:ext cx="3755219" cy="71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Project Schedule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661902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520" y="521570"/>
            <a:ext cx="8596668" cy="1320800"/>
          </a:xfrm>
        </p:spPr>
        <p:txBody>
          <a:bodyPr/>
          <a:lstStyle/>
          <a:p>
            <a:r>
              <a:rPr lang="en-US" dirty="0"/>
              <a:t>Public Workshop Process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8802"/>
          <a:stretch/>
        </p:blipFill>
        <p:spPr>
          <a:xfrm>
            <a:off x="1640973" y="1412960"/>
            <a:ext cx="8132769" cy="2228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0121" r="53156" b="3443"/>
          <a:stretch/>
        </p:blipFill>
        <p:spPr>
          <a:xfrm>
            <a:off x="862642" y="3737811"/>
            <a:ext cx="9641305" cy="29309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45905" y="1412960"/>
            <a:ext cx="1435479" cy="3451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" y="370330"/>
            <a:ext cx="1261281" cy="10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843</TotalTime>
  <Words>1858</Words>
  <Application>Microsoft Office PowerPoint</Application>
  <PresentationFormat>Custom</PresentationFormat>
  <Paragraphs>512</Paragraphs>
  <Slides>68</Slides>
  <Notes>1</Notes>
  <HiddenSlides>12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Facet</vt:lpstr>
      <vt:lpstr>PowerPoint Presentation</vt:lpstr>
      <vt:lpstr>Outline of Presentation</vt:lpstr>
      <vt:lpstr>Business 77 Corridor History</vt:lpstr>
      <vt:lpstr>Business 77 Current Status</vt:lpstr>
      <vt:lpstr>Business 77 Study Purpose</vt:lpstr>
      <vt:lpstr>Project Steering Committee</vt:lpstr>
      <vt:lpstr>Project Scope</vt:lpstr>
      <vt:lpstr>Project Schedule</vt:lpstr>
      <vt:lpstr>Public Workshop Process</vt:lpstr>
      <vt:lpstr>Public Meetings during Workshop</vt:lpstr>
      <vt:lpstr>Table exercises – Corridor Character</vt:lpstr>
      <vt:lpstr>What We Heard- What you want on the corridor:</vt:lpstr>
      <vt:lpstr>Public Open House during Workshop</vt:lpstr>
      <vt:lpstr>Key Person Interviews during Workshop</vt:lpstr>
      <vt:lpstr>Character Zones</vt:lpstr>
      <vt:lpstr>Character Zones</vt:lpstr>
      <vt:lpstr>Character Zones</vt:lpstr>
      <vt:lpstr>Character Zones</vt:lpstr>
      <vt:lpstr>Character Zones</vt:lpstr>
      <vt:lpstr>Character Zones</vt:lpstr>
      <vt:lpstr>Character Zones</vt:lpstr>
      <vt:lpstr>Character Zones</vt:lpstr>
      <vt:lpstr>Character Zones</vt:lpstr>
      <vt:lpstr>Character Zones</vt:lpstr>
      <vt:lpstr>PowerPoint Presentation</vt:lpstr>
      <vt:lpstr>Special Use Parallel Roads</vt:lpstr>
      <vt:lpstr>Emerging Features</vt:lpstr>
      <vt:lpstr>Boulevard Section</vt:lpstr>
      <vt:lpstr>Access Control</vt:lpstr>
      <vt:lpstr>Special Intersection Treatments</vt:lpstr>
      <vt:lpstr>Modern Roundabouts</vt:lpstr>
      <vt:lpstr>PowerPoint Presentation</vt:lpstr>
      <vt:lpstr>PowerPoint Presentation</vt:lpstr>
      <vt:lpstr>PowerPoint Presentation</vt:lpstr>
      <vt:lpstr>Comparison to  the size of Waco’s Old Traffic Circle</vt:lpstr>
      <vt:lpstr>PowerPoint Presentation</vt:lpstr>
      <vt:lpstr>Illustrative Design of BUS 77, p1</vt:lpstr>
      <vt:lpstr>Illustrative Design of BUS 77, p2</vt:lpstr>
      <vt:lpstr>Crest Drive (FM 2417)</vt:lpstr>
      <vt:lpstr>Crest Drive (FM 2417)</vt:lpstr>
      <vt:lpstr>Illustrative Design of BUS 77, p3</vt:lpstr>
      <vt:lpstr>Craven Avenue</vt:lpstr>
      <vt:lpstr>Craven Avenue</vt:lpstr>
      <vt:lpstr>Illustrative Design of BUS 77, p4</vt:lpstr>
      <vt:lpstr>Illustrative Design of BUS 77, p5</vt:lpstr>
      <vt:lpstr>Lakeshore Gateway</vt:lpstr>
      <vt:lpstr>Illustrative Design of BUS 77, p6</vt:lpstr>
      <vt:lpstr>Illustrative Design of BUS 77, p7</vt:lpstr>
      <vt:lpstr>Illustrative Design of BUS 77, p8</vt:lpstr>
      <vt:lpstr>Potts Interchange</vt:lpstr>
      <vt:lpstr>Potts Interchange Impact on Local Community Vitality</vt:lpstr>
      <vt:lpstr>Illustrative Design of BUS 77, p9</vt:lpstr>
      <vt:lpstr>Potts Interchange Impact on Local Community Vitality</vt:lpstr>
      <vt:lpstr>Illustrative Design of BUS 77, p10</vt:lpstr>
      <vt:lpstr>Marlin Hwy &amp; Orchard Lane</vt:lpstr>
      <vt:lpstr>Marlin Hwy @ Orchard Lane &amp; BUS 77</vt:lpstr>
      <vt:lpstr>Illustrative Design of BUS 77, p11</vt:lpstr>
      <vt:lpstr>Illustrative Design of BUS 77, p12</vt:lpstr>
      <vt:lpstr>Illustrative Design of BUS 77, p13</vt:lpstr>
      <vt:lpstr>Illustrative Design of BUS 77, p14</vt:lpstr>
      <vt:lpstr>Implementation Priority Strategy</vt:lpstr>
      <vt:lpstr>Priority Set 1: Safety Improvements</vt:lpstr>
      <vt:lpstr>Priority Set 1: Safety Improvements</vt:lpstr>
      <vt:lpstr>Priority Set 2: Functional/ED Improvements</vt:lpstr>
      <vt:lpstr>Priority Set 2: Functional/ED Improvements</vt:lpstr>
      <vt:lpstr>Priority Set 2: Functional/ED Improvements</vt:lpstr>
      <vt:lpstr>Discussions with City Councils Waco * Bellmead * Lacy Lakeview</vt:lpstr>
      <vt:lpstr>Project Development Stages</vt:lpstr>
    </vt:vector>
  </TitlesOfParts>
  <Company>Freese and Nichols,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St. Jacques</dc:creator>
  <cp:lastModifiedBy>Valued Acer Customer</cp:lastModifiedBy>
  <cp:revision>77</cp:revision>
  <dcterms:created xsi:type="dcterms:W3CDTF">2016-01-05T16:03:04Z</dcterms:created>
  <dcterms:modified xsi:type="dcterms:W3CDTF">2016-10-29T13:53:55Z</dcterms:modified>
</cp:coreProperties>
</file>