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60" r:id="rId6"/>
    <p:sldId id="310" r:id="rId7"/>
    <p:sldId id="311" r:id="rId8"/>
    <p:sldId id="313" r:id="rId9"/>
    <p:sldId id="315" r:id="rId10"/>
    <p:sldId id="316" r:id="rId11"/>
    <p:sldId id="317" r:id="rId12"/>
    <p:sldId id="318" r:id="rId13"/>
    <p:sldId id="319" r:id="rId14"/>
    <p:sldId id="320" r:id="rId15"/>
    <p:sldId id="321"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h, Scott B (VOLPE)" initials="S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6562" autoAdjust="0"/>
  </p:normalViewPr>
  <p:slideViewPr>
    <p:cSldViewPr>
      <p:cViewPr varScale="1">
        <p:scale>
          <a:sx n="53" d="100"/>
          <a:sy n="53" d="100"/>
        </p:scale>
        <p:origin x="72" y="3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FEDB6-6D9D-4A99-9870-F954D4D54096}" type="datetimeFigureOut">
              <a:rPr lang="en-US" smtClean="0"/>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9A16B-8080-4497-A731-6F7F64D8BEB7}" type="slidenum">
              <a:rPr lang="en-US" smtClean="0"/>
              <a:pPr/>
              <a:t>‹#›</a:t>
            </a:fld>
            <a:endParaRPr lang="en-US"/>
          </a:p>
        </p:txBody>
      </p:sp>
    </p:spTree>
    <p:extLst>
      <p:ext uri="{BB962C8B-B14F-4D97-AF65-F5344CB8AC3E}">
        <p14:creationId xmlns:p14="http://schemas.microsoft.com/office/powerpoint/2010/main" val="426953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DC7F2-1845-414A-856A-6D1696A05AB9}" type="slidenum">
              <a:rPr lang="en-US" smtClean="0"/>
              <a:pPr/>
              <a:t>1</a:t>
            </a:fld>
            <a:endParaRPr lang="en-US"/>
          </a:p>
        </p:txBody>
      </p:sp>
    </p:spTree>
    <p:extLst>
      <p:ext uri="{BB962C8B-B14F-4D97-AF65-F5344CB8AC3E}">
        <p14:creationId xmlns:p14="http://schemas.microsoft.com/office/powerpoint/2010/main" val="346420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 diagram</a:t>
            </a:r>
          </a:p>
          <a:p>
            <a:r>
              <a:rPr lang="en-US" dirty="0" smtClean="0"/>
              <a:t>Green</a:t>
            </a:r>
            <a:r>
              <a:rPr lang="en-US" baseline="0" dirty="0" smtClean="0"/>
              <a:t> is positive influence (good or bad).  Red is negative influence (good or bad)</a:t>
            </a:r>
            <a:endParaRPr lang="en-US" dirty="0" smtClean="0"/>
          </a:p>
          <a:p>
            <a:endParaRPr lang="en-US" dirty="0" smtClean="0"/>
          </a:p>
          <a:p>
            <a:r>
              <a:rPr lang="en-US" dirty="0" smtClean="0"/>
              <a:t>What if you had</a:t>
            </a:r>
            <a:r>
              <a:rPr lang="en-US" baseline="0" dirty="0" smtClean="0"/>
              <a:t> an AV that can deliver itself?</a:t>
            </a:r>
          </a:p>
          <a:p>
            <a:pPr marL="228600" indent="-228600">
              <a:buAutoNum type="arabicPeriod"/>
            </a:pPr>
            <a:r>
              <a:rPr lang="en-US" baseline="0" dirty="0" smtClean="0"/>
              <a:t>Car sharing more convenient ….  Land Use</a:t>
            </a:r>
          </a:p>
          <a:p>
            <a:pPr marL="228600" indent="-228600">
              <a:buAutoNum type="arabicPeriod"/>
            </a:pPr>
            <a:r>
              <a:rPr lang="en-US" baseline="0" dirty="0" smtClean="0"/>
              <a:t>Automated shared vehicles…ease of travel for non-motorists … Personal Mobility, etc. </a:t>
            </a:r>
          </a:p>
          <a:p>
            <a:pPr marL="228600" indent="-228600">
              <a:buAutoNum type="arabicPeriod"/>
            </a:pPr>
            <a:r>
              <a:rPr lang="en-US" b="1" baseline="0" dirty="0" smtClean="0"/>
              <a:t>Marginal</a:t>
            </a:r>
            <a:r>
              <a:rPr lang="en-US" baseline="0" dirty="0" smtClean="0"/>
              <a:t> cost / trip is usually </a:t>
            </a:r>
            <a:r>
              <a:rPr lang="en-US" b="1" baseline="0" dirty="0" smtClean="0"/>
              <a:t>higher</a:t>
            </a:r>
            <a:r>
              <a:rPr lang="en-US" baseline="0" dirty="0" smtClean="0"/>
              <a:t> for shared vehicles (consider typical car ownership, with high fixed cost vs. car sharing business models)</a:t>
            </a:r>
          </a:p>
          <a:p>
            <a:pPr marL="228600" indent="-228600">
              <a:buAutoNum type="arabicPeriod"/>
            </a:pPr>
            <a:r>
              <a:rPr lang="en-US" baseline="0" dirty="0" smtClean="0"/>
              <a:t>Marginal cost, willingness to share, infrastructure for sharing all affect use of AVs for shared trips</a:t>
            </a:r>
          </a:p>
          <a:p>
            <a:pPr marL="228600" indent="-228600">
              <a:buAutoNum type="arabicPeriod"/>
            </a:pPr>
            <a:r>
              <a:rPr lang="en-US" baseline="0" dirty="0" smtClean="0"/>
              <a:t>A number of factors influence VMT, mostly positive, one negative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8D52241-7177-4B77-8151-1E51C4E2DFEE}" type="slidenum">
              <a:rPr lang="en-US" smtClean="0"/>
              <a:t>12</a:t>
            </a:fld>
            <a:endParaRPr lang="en-US"/>
          </a:p>
        </p:txBody>
      </p:sp>
    </p:spTree>
    <p:extLst>
      <p:ext uri="{BB962C8B-B14F-4D97-AF65-F5344CB8AC3E}">
        <p14:creationId xmlns:p14="http://schemas.microsoft.com/office/powerpoint/2010/main" val="407243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2</a:t>
            </a:fld>
            <a:endParaRPr lang="en-US"/>
          </a:p>
        </p:txBody>
      </p:sp>
    </p:spTree>
    <p:extLst>
      <p:ext uri="{BB962C8B-B14F-4D97-AF65-F5344CB8AC3E}">
        <p14:creationId xmlns:p14="http://schemas.microsoft.com/office/powerpoint/2010/main" val="69307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3" indent="-174673">
              <a:buFont typeface="Arial" panose="020B0604020202020204" pitchFamily="34" charset="0"/>
              <a:buChar char="•"/>
            </a:pPr>
            <a:r>
              <a:rPr lang="en-US" dirty="0" smtClean="0"/>
              <a:t>Based on news</a:t>
            </a:r>
            <a:r>
              <a:rPr lang="en-US" baseline="0" dirty="0" smtClean="0"/>
              <a:t> reports the first thing you likely think about is </a:t>
            </a:r>
            <a:r>
              <a:rPr lang="en-US" dirty="0" smtClean="0"/>
              <a:t>the google car but in actuality automated vehicles have been around in many forms for a while.</a:t>
            </a:r>
          </a:p>
          <a:p>
            <a:pPr marL="174673" indent="-174673">
              <a:buFont typeface="Arial" panose="020B0604020202020204" pitchFamily="34" charset="0"/>
              <a:buChar char="•"/>
            </a:pPr>
            <a:r>
              <a:rPr lang="en-US" dirty="0" smtClean="0"/>
              <a:t>One of the first forms of automated transportation was the elevator - a simple</a:t>
            </a:r>
            <a:r>
              <a:rPr lang="en-US" baseline="0" dirty="0" smtClean="0"/>
              <a:t> form of transportation many of us take every day and never think about.</a:t>
            </a:r>
          </a:p>
          <a:p>
            <a:pPr marL="174673" indent="-174673">
              <a:buFont typeface="Arial" panose="020B0604020202020204" pitchFamily="34" charset="0"/>
              <a:buChar char="•"/>
            </a:pPr>
            <a:r>
              <a:rPr lang="en-US" baseline="0" dirty="0" smtClean="0"/>
              <a:t>Expanding the definition to other modes and automation has been part of transportation in many places such as industrial applications, certain public transit application and of course military and aviation has been very active in the field.</a:t>
            </a:r>
          </a:p>
          <a:p>
            <a:pPr marL="174673" indent="-174673">
              <a:buFont typeface="Arial" panose="020B0604020202020204" pitchFamily="34" charset="0"/>
              <a:buChar char="•"/>
            </a:pPr>
            <a:endParaRPr lang="en-US" baseline="0" dirty="0" smtClean="0"/>
          </a:p>
          <a:p>
            <a:pPr marL="174673" indent="-174673">
              <a:buFont typeface="Arial" panose="020B0604020202020204" pitchFamily="34" charset="0"/>
              <a:buChar char="•"/>
            </a:pPr>
            <a:endParaRPr lang="en-US" dirty="0" smtClean="0"/>
          </a:p>
          <a:p>
            <a:pPr marL="174673" indent="-17467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3</a:t>
            </a:fld>
            <a:endParaRPr lang="en-US" dirty="0"/>
          </a:p>
        </p:txBody>
      </p:sp>
    </p:spTree>
    <p:extLst>
      <p:ext uri="{BB962C8B-B14F-4D97-AF65-F5344CB8AC3E}">
        <p14:creationId xmlns:p14="http://schemas.microsoft.com/office/powerpoint/2010/main" val="171223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is happening now (L1, L2, L4), what may never happen (L3, L5)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L2 and L3 present a human-factors challenge:</a:t>
            </a:r>
            <a:r>
              <a:rPr lang="en-US" sz="1200" kern="1200" baseline="0" dirty="0" smtClean="0">
                <a:solidFill>
                  <a:schemeClr val="tx1"/>
                </a:solidFill>
                <a:effectLst/>
                <a:latin typeface="+mn-lt"/>
                <a:ea typeface="+mn-ea"/>
                <a:cs typeface="+mn-cs"/>
              </a:rPr>
              <a:t>  will the driver stay sufficiently engaged?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L5 presents a technical challenge, and may not be as imminent as some have suggested.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Standard</a:t>
            </a:r>
            <a:r>
              <a:rPr lang="en-US" sz="1200" kern="1200" baseline="0" dirty="0" smtClean="0">
                <a:solidFill>
                  <a:schemeClr val="tx1"/>
                </a:solidFill>
                <a:effectLst/>
                <a:latin typeface="+mn-lt"/>
                <a:ea typeface="+mn-ea"/>
                <a:cs typeface="+mn-cs"/>
              </a:rPr>
              <a:t> originally published in 2014, with a revision in September 2016.  This table comes from the original standard.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4</a:t>
            </a:fld>
            <a:endParaRPr lang="en-US"/>
          </a:p>
        </p:txBody>
      </p:sp>
    </p:spTree>
    <p:extLst>
      <p:ext uri="{BB962C8B-B14F-4D97-AF65-F5344CB8AC3E}">
        <p14:creationId xmlns:p14="http://schemas.microsoft.com/office/powerpoint/2010/main" val="420500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5</a:t>
            </a:fld>
            <a:endParaRPr lang="en-US"/>
          </a:p>
        </p:txBody>
      </p:sp>
    </p:spTree>
    <p:extLst>
      <p:ext uri="{BB962C8B-B14F-4D97-AF65-F5344CB8AC3E}">
        <p14:creationId xmlns:p14="http://schemas.microsoft.com/office/powerpoint/2010/main" val="188972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Two projects underway</a:t>
            </a:r>
          </a:p>
          <a:p>
            <a:pPr lvl="1"/>
            <a:r>
              <a:rPr lang="en-US" sz="2400" dirty="0" smtClean="0"/>
              <a:t>Auburn U/</a:t>
            </a:r>
            <a:r>
              <a:rPr lang="en-US" sz="2400" dirty="0" err="1" smtClean="0"/>
              <a:t>Peterbilt</a:t>
            </a:r>
            <a:r>
              <a:rPr lang="en-US" sz="2400" dirty="0" smtClean="0"/>
              <a:t> (2-truck platoons)</a:t>
            </a:r>
          </a:p>
          <a:p>
            <a:pPr lvl="1"/>
            <a:r>
              <a:rPr lang="en-US" sz="2400" dirty="0" smtClean="0"/>
              <a:t>Caltrans/UC Berkeley/Volvo (3-truck platoons)</a:t>
            </a:r>
          </a:p>
        </p:txBody>
      </p:sp>
      <p:sp>
        <p:nvSpPr>
          <p:cNvPr id="4" name="Slide Number Placeholder 3"/>
          <p:cNvSpPr>
            <a:spLocks noGrp="1"/>
          </p:cNvSpPr>
          <p:nvPr>
            <p:ph type="sldNum" sz="quarter" idx="10"/>
          </p:nvPr>
        </p:nvSpPr>
        <p:spPr/>
        <p:txBody>
          <a:bodyPr/>
          <a:lstStyle/>
          <a:p>
            <a:fld id="{5D19A16B-8080-4497-A731-6F7F64D8BEB7}" type="slidenum">
              <a:rPr lang="en-US" smtClean="0"/>
              <a:pPr/>
              <a:t>6</a:t>
            </a:fld>
            <a:endParaRPr lang="en-US"/>
          </a:p>
        </p:txBody>
      </p:sp>
    </p:spTree>
    <p:extLst>
      <p:ext uri="{BB962C8B-B14F-4D97-AF65-F5344CB8AC3E}">
        <p14:creationId xmlns:p14="http://schemas.microsoft.com/office/powerpoint/2010/main" val="93088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recognizes</a:t>
            </a:r>
          </a:p>
          <a:p>
            <a:pPr marL="171450" indent="-171450">
              <a:buFontTx/>
              <a:buChar char="-"/>
            </a:pPr>
            <a:r>
              <a:rPr lang="en-US" baseline="0" dirty="0" smtClean="0"/>
              <a:t>The need for balance:  in this case, to protect safety while not impeding innovation</a:t>
            </a:r>
          </a:p>
          <a:p>
            <a:pPr marL="171450" indent="-171450">
              <a:buFontTx/>
              <a:buChar char="-"/>
            </a:pPr>
            <a:r>
              <a:rPr lang="en-US" baseline="0" dirty="0" smtClean="0"/>
              <a:t>It is not the last word: in this rapidly changing field, policies will need to be revisited as more information becomes available</a:t>
            </a:r>
            <a:endParaRPr lang="en-US" baseline="0" dirty="0"/>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8</a:t>
            </a:fld>
            <a:endParaRPr lang="en-US"/>
          </a:p>
        </p:txBody>
      </p:sp>
    </p:spTree>
    <p:extLst>
      <p:ext uri="{BB962C8B-B14F-4D97-AF65-F5344CB8AC3E}">
        <p14:creationId xmlns:p14="http://schemas.microsoft.com/office/powerpoint/2010/main" val="176838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Objective is to develop</a:t>
            </a:r>
            <a:r>
              <a:rPr lang="en-US" baseline="0" dirty="0" smtClean="0"/>
              <a:t> a comprehensive framework for analyzing impacts (benefits and dis-benefits)</a:t>
            </a:r>
          </a:p>
          <a:p>
            <a:endParaRPr lang="en-US" dirty="0" smtClean="0"/>
          </a:p>
          <a:p>
            <a:r>
              <a:rPr lang="en-US" dirty="0" smtClean="0"/>
              <a:t>We need to work in multiple spatial and temporal resolutions.</a:t>
            </a:r>
            <a:r>
              <a:rPr lang="en-US" baseline="0" dirty="0" smtClean="0"/>
              <a:t>  Spatial ranges from vehicle-vehicle interactions to national impacts.  Temporal ranges from fractions of a second to years</a:t>
            </a:r>
          </a:p>
          <a:p>
            <a:endParaRPr lang="en-US" dirty="0" smtClean="0"/>
          </a:p>
          <a:p>
            <a:r>
              <a:rPr lang="en-US" dirty="0" smtClean="0"/>
              <a:t>Locations on this “graph” are approximate.</a:t>
            </a:r>
          </a:p>
          <a:p>
            <a:endParaRPr lang="en-US" dirty="0" smtClean="0"/>
          </a:p>
          <a:p>
            <a:r>
              <a:rPr lang="en-US" dirty="0" smtClean="0"/>
              <a:t>Safety -</a:t>
            </a:r>
            <a:r>
              <a:rPr lang="en-US" baseline="0" dirty="0" smtClean="0"/>
              <a:t>  typically analyzed at a high level of detail (delta V in a crash), but benefits are rolled up to a larger area/timeframe (e.g., crashes in a nation per year)</a:t>
            </a:r>
          </a:p>
          <a:p>
            <a:r>
              <a:rPr lang="en-US" dirty="0" smtClean="0"/>
              <a:t>Vehicle operations</a:t>
            </a:r>
            <a:r>
              <a:rPr lang="en-US" baseline="0" dirty="0" smtClean="0"/>
              <a:t> – also has detailed analysis (car following, gap acceptance, etc.), with benefits rolled up to a larger area/timeframe (network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Personal Mobility – the ability of people to reach desired destinations.  Becomes very important for non-motorists at the higher levels of automation (driverless cars)</a:t>
            </a:r>
          </a:p>
          <a:p>
            <a:r>
              <a:rPr lang="en-US" baseline="0" dirty="0" smtClean="0"/>
              <a:t>Energy / environmental follows vehicle mobility</a:t>
            </a:r>
          </a:p>
          <a:p>
            <a:r>
              <a:rPr lang="en-US" baseline="0" dirty="0" smtClean="0"/>
              <a:t>Network efficiency– looks at the performance of a region in terms of congestion</a:t>
            </a:r>
          </a:p>
          <a:p>
            <a:r>
              <a:rPr lang="en-US" baseline="0" dirty="0" smtClean="0"/>
              <a:t>Travel behavior– looks at how people respond to changes in the transportation system (e.g., more people using a road that has become less congested)</a:t>
            </a:r>
          </a:p>
          <a:p>
            <a:r>
              <a:rPr lang="en-US" baseline="0" dirty="0" smtClean="0"/>
              <a:t>Land use -  reduced parking requirements, possibly more sprawl, etc. </a:t>
            </a:r>
          </a:p>
          <a:p>
            <a:r>
              <a:rPr lang="en-US" baseline="0" dirty="0" smtClean="0"/>
              <a:t>Public health – access to medical care, active transportation</a:t>
            </a:r>
          </a:p>
          <a:p>
            <a:r>
              <a:rPr lang="en-US" baseline="0" dirty="0" smtClean="0"/>
              <a:t>Economic analysis -  many of these benefit areas lead to economic benefits:  reduced crash, congestion, pollution and energy  costs, increased ability for non-motorists to reach jobs</a:t>
            </a:r>
          </a:p>
          <a:p>
            <a:endParaRPr lang="en-US" baseline="0" dirty="0" smtClean="0"/>
          </a:p>
          <a:p>
            <a:r>
              <a:rPr lang="en-US" baseline="0" dirty="0" smtClean="0"/>
              <a:t>The colors of the ovals are arbitrary.  The colors of the lines signify the following</a:t>
            </a:r>
          </a:p>
          <a:p>
            <a:r>
              <a:rPr lang="en-US" baseline="0" dirty="0" smtClean="0"/>
              <a:t>Green lines – forward effects</a:t>
            </a:r>
          </a:p>
          <a:p>
            <a:r>
              <a:rPr lang="en-US" baseline="0" dirty="0" smtClean="0"/>
              <a:t>Brown lines -  feedback</a:t>
            </a:r>
          </a:p>
          <a:p>
            <a:r>
              <a:rPr lang="en-US" baseline="0" dirty="0" smtClean="0"/>
              <a:t>Black lines go in both directions</a:t>
            </a:r>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10</a:t>
            </a:fld>
            <a:endParaRPr lang="en-US"/>
          </a:p>
        </p:txBody>
      </p:sp>
    </p:spTree>
    <p:extLst>
      <p:ext uri="{BB962C8B-B14F-4D97-AF65-F5344CB8AC3E}">
        <p14:creationId xmlns:p14="http://schemas.microsoft.com/office/powerpoint/2010/main" val="410149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way to look at this is via direct and indirect impacts:</a:t>
            </a:r>
          </a:p>
          <a:p>
            <a:endParaRPr lang="en-US" baseline="0" dirty="0" smtClean="0"/>
          </a:p>
          <a:p>
            <a:r>
              <a:rPr lang="en-US" baseline="0" dirty="0" smtClean="0"/>
              <a:t>Direct impacts:  can be directly seen and measured in a field test.  For example.  Vehicle operations includes car following</a:t>
            </a:r>
          </a:p>
          <a:p>
            <a:r>
              <a:rPr lang="en-US" baseline="0" dirty="0" smtClean="0"/>
              <a:t>Indirect impacts:  derived from the direct impacts and other factors in the environment</a:t>
            </a:r>
          </a:p>
          <a:p>
            <a:endParaRPr lang="en-US" baseline="0" dirty="0" smtClean="0"/>
          </a:p>
        </p:txBody>
      </p:sp>
      <p:sp>
        <p:nvSpPr>
          <p:cNvPr id="4" name="Slide Number Placeholder 3"/>
          <p:cNvSpPr>
            <a:spLocks noGrp="1"/>
          </p:cNvSpPr>
          <p:nvPr>
            <p:ph type="sldNum" sz="quarter" idx="10"/>
          </p:nvPr>
        </p:nvSpPr>
        <p:spPr/>
        <p:txBody>
          <a:bodyPr/>
          <a:lstStyle/>
          <a:p>
            <a:fld id="{5D19A16B-8080-4497-A731-6F7F64D8BEB7}" type="slidenum">
              <a:rPr lang="en-US" smtClean="0"/>
              <a:pPr/>
              <a:t>11</a:t>
            </a:fld>
            <a:endParaRPr lang="en-US"/>
          </a:p>
        </p:txBody>
      </p:sp>
    </p:spTree>
    <p:extLst>
      <p:ext uri="{BB962C8B-B14F-4D97-AF65-F5344CB8AC3E}">
        <p14:creationId xmlns:p14="http://schemas.microsoft.com/office/powerpoint/2010/main" val="245630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57809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82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3659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093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716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457200" y="16002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84029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962400" cy="251459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2"/>
          <p:cNvSpPr>
            <a:spLocks noGrp="1"/>
          </p:cNvSpPr>
          <p:nvPr>
            <p:ph idx="10"/>
          </p:nvPr>
        </p:nvSpPr>
        <p:spPr>
          <a:xfrm>
            <a:off x="4724400" y="1600201"/>
            <a:ext cx="3962400" cy="2286000"/>
          </a:xfrm>
        </p:spPr>
        <p:txBody>
          <a:bodyPr/>
          <a:lstStyle>
            <a:lvl1pPr>
              <a:buNone/>
              <a:defRPr/>
            </a:lvl1pPr>
          </a:lstStyle>
          <a:p>
            <a:pPr lvl="0"/>
            <a:endParaRPr lang="en-US" dirty="0"/>
          </a:p>
        </p:txBody>
      </p:sp>
      <p:sp>
        <p:nvSpPr>
          <p:cNvPr id="6" name="Content Placeholder 2"/>
          <p:cNvSpPr>
            <a:spLocks noGrp="1"/>
          </p:cNvSpPr>
          <p:nvPr>
            <p:ph idx="11"/>
          </p:nvPr>
        </p:nvSpPr>
        <p:spPr>
          <a:xfrm>
            <a:off x="457200" y="4114801"/>
            <a:ext cx="82296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89525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63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146463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4394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01651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04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24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28849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4" name="Group 3" descr="Volpe with DOT logo" title="Volpe"/>
          <p:cNvGrpSpPr/>
          <p:nvPr userDrawn="1"/>
        </p:nvGrpSpPr>
        <p:grpSpPr>
          <a:xfrm>
            <a:off x="-76200" y="6151785"/>
            <a:ext cx="9296400" cy="1052702"/>
            <a:chOff x="-76200" y="6151785"/>
            <a:chExt cx="9296400" cy="1052702"/>
          </a:xfrm>
        </p:grpSpPr>
        <p:pic>
          <p:nvPicPr>
            <p:cNvPr id="7" name="Picture 6" descr="Volpe with DOT logo" title="Volpe"/>
            <p:cNvPicPr>
              <a:picLocks noChangeAspect="1"/>
            </p:cNvPicPr>
            <p:nvPr userDrawn="1"/>
          </p:nvPicPr>
          <p:blipFill>
            <a:blip r:embed="rId15">
              <a:duotone>
                <a:schemeClr val="accent3">
                  <a:shade val="45000"/>
                  <a:satMod val="135000"/>
                </a:schemeClr>
                <a:prstClr val="white"/>
              </a:duotone>
              <a:alphaModFix amt="50000"/>
            </a:blip>
            <a:stretch>
              <a:fillRect/>
            </a:stretch>
          </p:blipFill>
          <p:spPr>
            <a:xfrm>
              <a:off x="-76200" y="6151785"/>
              <a:ext cx="9296400" cy="1052702"/>
            </a:xfrm>
            <a:prstGeom prst="rect">
              <a:avLst/>
            </a:prstGeom>
          </p:spPr>
        </p:pic>
        <p:pic>
          <p:nvPicPr>
            <p:cNvPr id="9" name="Picture 8" descr="DotPptColorBlue.gif"/>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315201" y="6400801"/>
              <a:ext cx="1123951" cy="294572"/>
            </a:xfrm>
            <a:prstGeom prst="rect">
              <a:avLst/>
            </a:prstGeom>
          </p:spPr>
        </p:pic>
      </p:grpSp>
      <p:sp>
        <p:nvSpPr>
          <p:cNvPr id="5" name="TextBox 4"/>
          <p:cNvSpPr txBox="1"/>
          <p:nvPr userDrawn="1"/>
        </p:nvSpPr>
        <p:spPr>
          <a:xfrm>
            <a:off x="8534400" y="6378810"/>
            <a:ext cx="457200" cy="338554"/>
          </a:xfrm>
          <a:prstGeom prst="rect">
            <a:avLst/>
          </a:prstGeom>
          <a:noFill/>
        </p:spPr>
        <p:txBody>
          <a:bodyPr wrap="square" rtlCol="0">
            <a:spAutoFit/>
          </a:bodyPr>
          <a:lstStyle/>
          <a:p>
            <a:fld id="{B91C7BA6-543E-4982-BACB-38F0AA2CC06A}" type="slidenum">
              <a:rPr lang="en-US" sz="1600" smtClean="0">
                <a:solidFill>
                  <a:schemeClr val="bg1">
                    <a:lumMod val="50000"/>
                  </a:schemeClr>
                </a:solidFill>
              </a:rPr>
              <a:t>‹#›</a:t>
            </a:fld>
            <a:endParaRPr lang="en-US" sz="1600" dirty="0">
              <a:solidFill>
                <a:schemeClr val="bg1">
                  <a:lumMod val="50000"/>
                </a:schemeClr>
              </a:solidFill>
            </a:endParaRPr>
          </a:p>
        </p:txBody>
      </p:sp>
    </p:spTree>
    <p:extLst>
      <p:ext uri="{BB962C8B-B14F-4D97-AF65-F5344CB8AC3E}">
        <p14:creationId xmlns:p14="http://schemas.microsoft.com/office/powerpoint/2010/main" val="100658049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txStyles>
    <p:title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p:titleStyle>
    <p:body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cott.smith@dot.gov" TargetMode="External"/><Relationship Id="rId2" Type="http://schemas.openxmlformats.org/officeDocument/2006/relationships/hyperlink" Target="http://www.its.dot.gov/"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mailto:Kevin.dopart@dot.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ransportation.gov/A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utomatedvehiclessymposium.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76200" y="547937"/>
            <a:ext cx="8686800" cy="492443"/>
          </a:xfrm>
          <a:prstGeom prst="rect">
            <a:avLst/>
          </a:prstGeom>
          <a:noFill/>
        </p:spPr>
        <p:txBody>
          <a:bodyPr wrap="square" rtlCol="0">
            <a:spAutoFit/>
          </a:bodyPr>
          <a:lstStyle/>
          <a:p>
            <a:pPr algn="ctr"/>
            <a:r>
              <a:rPr lang="en-US" sz="2600" b="1" dirty="0" smtClean="0">
                <a:solidFill>
                  <a:schemeClr val="tx2">
                    <a:lumMod val="75000"/>
                  </a:schemeClr>
                </a:solidFill>
              </a:rPr>
              <a:t>Introduction to Automated Vehicles</a:t>
            </a:r>
            <a:endParaRPr lang="en-US" sz="2400" spc="-150" dirty="0">
              <a:solidFill>
                <a:schemeClr val="accent3">
                  <a:lumMod val="75000"/>
                </a:schemeClr>
              </a:solidFill>
              <a:latin typeface="Arial"/>
              <a:ea typeface="Arial Unicode MS" pitchFamily="34" charset="-128"/>
              <a:cs typeface="Arial"/>
            </a:endParaRPr>
          </a:p>
        </p:txBody>
      </p:sp>
      <p:sp>
        <p:nvSpPr>
          <p:cNvPr id="4" name="TextBox 3"/>
          <p:cNvSpPr txBox="1"/>
          <p:nvPr/>
        </p:nvSpPr>
        <p:spPr>
          <a:xfrm>
            <a:off x="228600" y="1295400"/>
            <a:ext cx="8534400" cy="400110"/>
          </a:xfrm>
          <a:prstGeom prst="rect">
            <a:avLst/>
          </a:prstGeom>
          <a:noFill/>
        </p:spPr>
        <p:txBody>
          <a:bodyPr wrap="square" rtlCol="0">
            <a:spAutoFit/>
          </a:bodyPr>
          <a:lstStyle/>
          <a:p>
            <a:pPr algn="ctr"/>
            <a:r>
              <a:rPr lang="en-US" sz="2000" b="1" i="1" dirty="0" smtClean="0">
                <a:solidFill>
                  <a:schemeClr val="accent3">
                    <a:lumMod val="75000"/>
                  </a:schemeClr>
                </a:solidFill>
                <a:latin typeface="Corbel"/>
                <a:cs typeface="Corbel"/>
              </a:rPr>
              <a:t>Scott Smith</a:t>
            </a:r>
            <a:endParaRPr lang="en-US" sz="2000" b="1" i="1" dirty="0">
              <a:solidFill>
                <a:schemeClr val="accent3">
                  <a:lumMod val="75000"/>
                </a:schemeClr>
              </a:solidFill>
              <a:latin typeface="Corbel"/>
              <a:cs typeface="Corbel"/>
            </a:endParaRPr>
          </a:p>
        </p:txBody>
      </p:sp>
      <p:sp>
        <p:nvSpPr>
          <p:cNvPr id="19" name="TextBox 18"/>
          <p:cNvSpPr txBox="1"/>
          <p:nvPr/>
        </p:nvSpPr>
        <p:spPr>
          <a:xfrm>
            <a:off x="1524002" y="5959674"/>
            <a:ext cx="3505199" cy="307777"/>
          </a:xfrm>
          <a:prstGeom prst="rect">
            <a:avLst/>
          </a:prstGeom>
          <a:noFill/>
        </p:spPr>
        <p:txBody>
          <a:bodyPr wrap="square" rtlCol="0">
            <a:spAutoFit/>
          </a:bodyPr>
          <a:lstStyle/>
          <a:p>
            <a:pPr algn="r"/>
            <a:r>
              <a:rPr lang="en-US" sz="1400" dirty="0" smtClean="0">
                <a:solidFill>
                  <a:schemeClr val="accent3">
                    <a:lumMod val="75000"/>
                  </a:schemeClr>
                </a:solidFill>
                <a:latin typeface="Calibri"/>
                <a:ea typeface="Arial Unicode MS" pitchFamily="34" charset="-128"/>
                <a:cs typeface="Calibri"/>
              </a:rPr>
              <a:t>The </a:t>
            </a:r>
            <a:r>
              <a:rPr lang="en-US" sz="1400" dirty="0">
                <a:solidFill>
                  <a:schemeClr val="accent3">
                    <a:lumMod val="75000"/>
                  </a:schemeClr>
                </a:solidFill>
                <a:latin typeface="Calibri"/>
                <a:ea typeface="Arial Unicode MS" pitchFamily="34" charset="-128"/>
                <a:cs typeface="Calibri"/>
              </a:rPr>
              <a:t>National Transportation Systems </a:t>
            </a:r>
            <a:r>
              <a:rPr lang="en-US" sz="1400" dirty="0" smtClean="0">
                <a:solidFill>
                  <a:schemeClr val="accent3">
                    <a:lumMod val="75000"/>
                  </a:schemeClr>
                </a:solidFill>
                <a:latin typeface="Calibri"/>
                <a:ea typeface="Arial Unicode MS" pitchFamily="34" charset="-128"/>
                <a:cs typeface="Calibri"/>
              </a:rPr>
              <a:t>Center</a:t>
            </a:r>
            <a:endParaRPr lang="en-US" sz="1400" dirty="0">
              <a:latin typeface="Calibri"/>
              <a:cs typeface="Calibri"/>
            </a:endParaRPr>
          </a:p>
        </p:txBody>
      </p:sp>
      <p:sp>
        <p:nvSpPr>
          <p:cNvPr id="20" name="TextBox 19"/>
          <p:cNvSpPr txBox="1"/>
          <p:nvPr/>
        </p:nvSpPr>
        <p:spPr>
          <a:xfrm>
            <a:off x="592932" y="6285048"/>
            <a:ext cx="4436269" cy="307777"/>
          </a:xfrm>
          <a:prstGeom prst="rect">
            <a:avLst/>
          </a:prstGeom>
          <a:noFill/>
        </p:spPr>
        <p:txBody>
          <a:bodyPr wrap="square" rtlCol="0">
            <a:spAutoFit/>
          </a:bodyPr>
          <a:lstStyle/>
          <a:p>
            <a:pPr algn="r"/>
            <a:r>
              <a:rPr lang="en-US" sz="1400" b="1" i="1" dirty="0" smtClean="0">
                <a:solidFill>
                  <a:schemeClr val="accent3">
                    <a:lumMod val="75000"/>
                  </a:schemeClr>
                </a:solidFill>
                <a:latin typeface="Calibri"/>
                <a:cs typeface="Calibri"/>
              </a:rPr>
              <a:t>Advancing transportation innovation for the public good</a:t>
            </a:r>
            <a:endParaRPr lang="en-US" sz="1400" b="1" i="1" dirty="0">
              <a:solidFill>
                <a:schemeClr val="accent3">
                  <a:lumMod val="75000"/>
                </a:schemeClr>
              </a:solidFill>
              <a:latin typeface="Calibri"/>
              <a:cs typeface="Calibri"/>
            </a:endParaRPr>
          </a:p>
        </p:txBody>
      </p:sp>
      <p:pic>
        <p:nvPicPr>
          <p:cNvPr id="17" name="Picture 16" descr="Volpe" title="Vol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837" y="5867400"/>
            <a:ext cx="1183564" cy="420624"/>
          </a:xfrm>
          <a:prstGeom prst="rect">
            <a:avLst/>
          </a:prstGeom>
        </p:spPr>
      </p:pic>
      <p:pic>
        <p:nvPicPr>
          <p:cNvPr id="18" name="Picture 17" descr="DOT logo" title="DOT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3703" y="5983224"/>
            <a:ext cx="301357" cy="299866"/>
          </a:xfrm>
          <a:prstGeom prst="rect">
            <a:avLst/>
          </a:prstGeom>
        </p:spPr>
      </p:pic>
      <p:sp>
        <p:nvSpPr>
          <p:cNvPr id="21" name="TextBox 20"/>
          <p:cNvSpPr txBox="1"/>
          <p:nvPr/>
        </p:nvSpPr>
        <p:spPr>
          <a:xfrm>
            <a:off x="5605060" y="5983224"/>
            <a:ext cx="2986715" cy="584775"/>
          </a:xfrm>
          <a:prstGeom prst="rect">
            <a:avLst/>
          </a:prstGeom>
          <a:noFill/>
        </p:spPr>
        <p:txBody>
          <a:bodyPr wrap="none" rtlCol="0">
            <a:spAutoFit/>
          </a:bodyPr>
          <a:lstStyle/>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U.S. Department of Transportation</a:t>
            </a:r>
          </a:p>
          <a:p>
            <a:pPr>
              <a:spcAft>
                <a:spcPts val="300"/>
              </a:spcAft>
            </a:pPr>
            <a:r>
              <a:rPr lang="en-US" sz="900" b="1" dirty="0">
                <a:solidFill>
                  <a:schemeClr val="tx1">
                    <a:lumMod val="50000"/>
                    <a:lumOff val="50000"/>
                  </a:schemeClr>
                </a:solidFill>
                <a:latin typeface="Arial" pitchFamily="34" charset="0"/>
                <a:ea typeface="Verdana" pitchFamily="34" charset="0"/>
                <a:cs typeface="Arial" pitchFamily="34" charset="0"/>
              </a:rPr>
              <a:t>Office of </a:t>
            </a:r>
            <a:r>
              <a:rPr lang="en-US" sz="900" b="1" dirty="0" smtClean="0">
                <a:solidFill>
                  <a:schemeClr val="tx1">
                    <a:lumMod val="50000"/>
                    <a:lumOff val="50000"/>
                  </a:schemeClr>
                </a:solidFill>
                <a:latin typeface="Arial" pitchFamily="34" charset="0"/>
                <a:ea typeface="Verdana" pitchFamily="34" charset="0"/>
                <a:cs typeface="Arial" pitchFamily="34" charset="0"/>
              </a:rPr>
              <a:t>the Secretary </a:t>
            </a:r>
            <a:r>
              <a:rPr lang="en-US" sz="900" b="1" smtClean="0">
                <a:solidFill>
                  <a:schemeClr val="tx1">
                    <a:lumMod val="50000"/>
                    <a:lumOff val="50000"/>
                  </a:schemeClr>
                </a:solidFill>
                <a:latin typeface="Arial" pitchFamily="34" charset="0"/>
                <a:ea typeface="Verdana" pitchFamily="34" charset="0"/>
                <a:cs typeface="Arial" pitchFamily="34" charset="0"/>
              </a:rPr>
              <a:t>of Transportation</a:t>
            </a:r>
            <a:endParaRPr lang="en-US" sz="900" b="1" dirty="0">
              <a:solidFill>
                <a:schemeClr val="tx1">
                  <a:lumMod val="50000"/>
                  <a:lumOff val="50000"/>
                </a:schemeClr>
              </a:solidFill>
              <a:latin typeface="Arial" pitchFamily="34" charset="0"/>
              <a:ea typeface="Verdana" pitchFamily="34" charset="0"/>
              <a:cs typeface="Arial" pitchFamily="34" charset="0"/>
            </a:endParaRPr>
          </a:p>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John A. Volpe National Transportation Systems Center</a:t>
            </a:r>
            <a:endParaRPr lang="en-US" sz="900" dirty="0">
              <a:solidFill>
                <a:schemeClr val="tx1">
                  <a:lumMod val="50000"/>
                  <a:lumOff val="50000"/>
                </a:schemeClr>
              </a:solidFill>
              <a:latin typeface="Arial" pitchFamily="34" charset="0"/>
              <a:ea typeface="Verdana" pitchFamily="34" charset="0"/>
              <a:cs typeface="Arial" pitchFamily="34" charset="0"/>
            </a:endParaRPr>
          </a:p>
        </p:txBody>
      </p:sp>
      <p:pic>
        <p:nvPicPr>
          <p:cNvPr id="13" name="Picture 12" descr="This is a collage of pictures of transportation and Volpe staff engaged in project activities. This collage conveys that Volpe works across all modes of transportation and does innovative and exciting work." title="Collage of pictur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2590800"/>
            <a:ext cx="8422563" cy="3192063"/>
          </a:xfrm>
          <a:prstGeom prst="rect">
            <a:avLst/>
          </a:prstGeom>
        </p:spPr>
      </p:pic>
      <p:sp>
        <p:nvSpPr>
          <p:cNvPr id="11" name="TextBox 10"/>
          <p:cNvSpPr txBox="1"/>
          <p:nvPr/>
        </p:nvSpPr>
        <p:spPr>
          <a:xfrm>
            <a:off x="1066800" y="1828800"/>
            <a:ext cx="6400800" cy="307777"/>
          </a:xfrm>
          <a:prstGeom prst="rect">
            <a:avLst/>
          </a:prstGeom>
          <a:noFill/>
        </p:spPr>
        <p:txBody>
          <a:bodyPr wrap="square" rtlCol="0">
            <a:spAutoFit/>
          </a:bodyPr>
          <a:lstStyle/>
          <a:p>
            <a:pPr algn="ctr"/>
            <a:r>
              <a:rPr lang="en-US" sz="1400" b="1" i="1" dirty="0" smtClean="0">
                <a:solidFill>
                  <a:schemeClr val="bg1">
                    <a:lumMod val="65000"/>
                  </a:schemeClr>
                </a:solidFill>
                <a:latin typeface="Corbel"/>
                <a:cs typeface="Corbel"/>
              </a:rPr>
              <a:t>October 2016</a:t>
            </a:r>
            <a:endParaRPr lang="en-US" sz="1400" b="1" i="1" dirty="0">
              <a:solidFill>
                <a:schemeClr val="bg1">
                  <a:lumMod val="65000"/>
                </a:schemeClr>
              </a:solidFill>
              <a:latin typeface="Corbel"/>
              <a:cs typeface="Corbel"/>
            </a:endParaRPr>
          </a:p>
        </p:txBody>
      </p:sp>
    </p:spTree>
    <p:extLst>
      <p:ext uri="{BB962C8B-B14F-4D97-AF65-F5344CB8AC3E}">
        <p14:creationId xmlns:p14="http://schemas.microsoft.com/office/powerpoint/2010/main" val="77873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609600"/>
            <a:ext cx="6172200" cy="857250"/>
          </a:xfrm>
        </p:spPr>
        <p:txBody>
          <a:bodyPr/>
          <a:lstStyle/>
          <a:p>
            <a:r>
              <a:rPr lang="en-US" sz="3200" dirty="0" smtClean="0"/>
              <a:t>Impacts of AVs</a:t>
            </a:r>
            <a:endParaRPr lang="en-US" sz="3200" b="1" dirty="0"/>
          </a:p>
        </p:txBody>
      </p:sp>
      <p:pic>
        <p:nvPicPr>
          <p:cNvPr id="3" name="Picture 2"/>
          <p:cNvPicPr>
            <a:picLocks noChangeAspect="1"/>
          </p:cNvPicPr>
          <p:nvPr/>
        </p:nvPicPr>
        <p:blipFill>
          <a:blip r:embed="rId3"/>
          <a:stretch>
            <a:fillRect/>
          </a:stretch>
        </p:blipFill>
        <p:spPr>
          <a:xfrm>
            <a:off x="533400" y="1451610"/>
            <a:ext cx="7568319" cy="5028124"/>
          </a:xfrm>
          <a:prstGeom prst="rect">
            <a:avLst/>
          </a:prstGeom>
        </p:spPr>
      </p:pic>
    </p:spTree>
    <p:extLst>
      <p:ext uri="{BB962C8B-B14F-4D97-AF65-F5344CB8AC3E}">
        <p14:creationId xmlns:p14="http://schemas.microsoft.com/office/powerpoint/2010/main" val="126096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Direct and Indirect Impacts</a:t>
            </a:r>
            <a:endParaRPr lang="en-US" sz="3200" b="1" dirty="0"/>
          </a:p>
        </p:txBody>
      </p:sp>
      <p:sp>
        <p:nvSpPr>
          <p:cNvPr id="3" name="Content Placeholder 2"/>
          <p:cNvSpPr>
            <a:spLocks noGrp="1"/>
          </p:cNvSpPr>
          <p:nvPr>
            <p:ph sz="half" idx="1"/>
          </p:nvPr>
        </p:nvSpPr>
        <p:spPr>
          <a:xfrm>
            <a:off x="457200" y="1417639"/>
            <a:ext cx="4038600" cy="4165064"/>
          </a:xfrm>
        </p:spPr>
        <p:txBody>
          <a:bodyPr>
            <a:normAutofit lnSpcReduction="10000"/>
          </a:bodyPr>
          <a:lstStyle/>
          <a:p>
            <a:r>
              <a:rPr lang="en-US" sz="2400" dirty="0" smtClean="0"/>
              <a:t>Cost</a:t>
            </a:r>
          </a:p>
          <a:p>
            <a:r>
              <a:rPr lang="en-US" sz="2400" dirty="0" smtClean="0"/>
              <a:t>Infrastructure</a:t>
            </a:r>
          </a:p>
          <a:p>
            <a:r>
              <a:rPr lang="en-US" sz="2400" dirty="0" smtClean="0"/>
              <a:t>Safety</a:t>
            </a:r>
          </a:p>
          <a:p>
            <a:r>
              <a:rPr lang="en-US" sz="2400" dirty="0" smtClean="0"/>
              <a:t>Vehicle Operations</a:t>
            </a:r>
          </a:p>
          <a:p>
            <a:r>
              <a:rPr lang="en-US" sz="2400" dirty="0" smtClean="0"/>
              <a:t>Energy / Emissions</a:t>
            </a:r>
          </a:p>
          <a:p>
            <a:r>
              <a:rPr lang="en-US" sz="2400" dirty="0" smtClean="0"/>
              <a:t>Personal Mobility</a:t>
            </a:r>
          </a:p>
          <a:p>
            <a:pPr lvl="1"/>
            <a:r>
              <a:rPr lang="en-US" sz="2400" dirty="0" smtClean="0"/>
              <a:t>Multi-tasking</a:t>
            </a:r>
          </a:p>
          <a:p>
            <a:pPr lvl="1"/>
            <a:r>
              <a:rPr lang="en-US" sz="2400" dirty="0" smtClean="0"/>
              <a:t>Accessibility</a:t>
            </a:r>
            <a:endParaRPr lang="en-US" sz="2400" dirty="0"/>
          </a:p>
        </p:txBody>
      </p:sp>
      <p:sp>
        <p:nvSpPr>
          <p:cNvPr id="4" name="Content Placeholder 3"/>
          <p:cNvSpPr>
            <a:spLocks noGrp="1"/>
          </p:cNvSpPr>
          <p:nvPr>
            <p:ph sz="half" idx="2"/>
          </p:nvPr>
        </p:nvSpPr>
        <p:spPr>
          <a:xfrm>
            <a:off x="4834812" y="1417638"/>
            <a:ext cx="4038600" cy="3903146"/>
          </a:xfrm>
        </p:spPr>
        <p:txBody>
          <a:bodyPr>
            <a:normAutofit lnSpcReduction="10000"/>
          </a:bodyPr>
          <a:lstStyle/>
          <a:p>
            <a:r>
              <a:rPr lang="en-US" sz="2400" dirty="0" smtClean="0"/>
              <a:t>Asset Management</a:t>
            </a:r>
          </a:p>
          <a:p>
            <a:pPr lvl="1"/>
            <a:r>
              <a:rPr lang="en-US" sz="2400" dirty="0" smtClean="0"/>
              <a:t>Lanes and lane widths</a:t>
            </a:r>
          </a:p>
          <a:p>
            <a:pPr lvl="1"/>
            <a:r>
              <a:rPr lang="en-US" sz="2400" dirty="0" smtClean="0"/>
              <a:t>V2I infrastructure</a:t>
            </a:r>
          </a:p>
          <a:p>
            <a:pPr lvl="1"/>
            <a:r>
              <a:rPr lang="en-US" sz="2400" dirty="0" smtClean="0"/>
              <a:t>Size and weight</a:t>
            </a:r>
          </a:p>
          <a:p>
            <a:r>
              <a:rPr lang="en-US" sz="2400" dirty="0" smtClean="0"/>
              <a:t>Network Efficiency</a:t>
            </a:r>
          </a:p>
          <a:p>
            <a:r>
              <a:rPr lang="en-US" sz="2400" dirty="0" smtClean="0"/>
              <a:t>Travel Behavior</a:t>
            </a:r>
          </a:p>
          <a:p>
            <a:r>
              <a:rPr lang="en-US" sz="2400" dirty="0" smtClean="0"/>
              <a:t>Public Health</a:t>
            </a:r>
          </a:p>
          <a:p>
            <a:r>
              <a:rPr lang="en-US" sz="2400" dirty="0" smtClean="0"/>
              <a:t>Land Use</a:t>
            </a:r>
          </a:p>
          <a:p>
            <a:r>
              <a:rPr lang="en-US" sz="2400" dirty="0" smtClean="0"/>
              <a:t>Socio-Economic</a:t>
            </a:r>
            <a:endParaRPr lang="en-US" sz="2400" dirty="0"/>
          </a:p>
        </p:txBody>
      </p:sp>
    </p:spTree>
    <p:extLst>
      <p:ext uri="{BB962C8B-B14F-4D97-AF65-F5344CB8AC3E}">
        <p14:creationId xmlns:p14="http://schemas.microsoft.com/office/powerpoint/2010/main" val="2525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Going from Direct to Indirect Impacts, an example</a:t>
            </a:r>
            <a:endParaRPr lang="en-US" b="1" dirty="0"/>
          </a:p>
        </p:txBody>
      </p:sp>
      <p:sp>
        <p:nvSpPr>
          <p:cNvPr id="3" name="Content Placeholder 2"/>
          <p:cNvSpPr>
            <a:spLocks noGrp="1"/>
          </p:cNvSpPr>
          <p:nvPr>
            <p:ph idx="4294967295"/>
          </p:nvPr>
        </p:nvSpPr>
        <p:spPr>
          <a:xfrm>
            <a:off x="457200" y="1417638"/>
            <a:ext cx="6488349" cy="461676"/>
          </a:xfrm>
          <a:prstGeom prst="rect">
            <a:avLst/>
          </a:prstGeom>
        </p:spPr>
        <p:txBody>
          <a:bodyPr>
            <a:normAutofit/>
          </a:bodyPr>
          <a:lstStyle/>
          <a:p>
            <a:pPr marL="0" indent="0">
              <a:buNone/>
            </a:pPr>
            <a:r>
              <a:rPr lang="en-US" dirty="0" smtClean="0"/>
              <a:t>Example of an AV that can deliver itself to a user</a:t>
            </a:r>
          </a:p>
        </p:txBody>
      </p:sp>
      <p:pic>
        <p:nvPicPr>
          <p:cNvPr id="5" name="Picture 4"/>
          <p:cNvPicPr>
            <a:picLocks noChangeAspect="1"/>
          </p:cNvPicPr>
          <p:nvPr/>
        </p:nvPicPr>
        <p:blipFill>
          <a:blip r:embed="rId3"/>
          <a:stretch>
            <a:fillRect/>
          </a:stretch>
        </p:blipFill>
        <p:spPr>
          <a:xfrm>
            <a:off x="968444" y="1945533"/>
            <a:ext cx="7066602" cy="4759140"/>
          </a:xfrm>
          <a:prstGeom prst="rect">
            <a:avLst/>
          </a:prstGeom>
        </p:spPr>
      </p:pic>
    </p:spTree>
    <p:extLst>
      <p:ext uri="{BB962C8B-B14F-4D97-AF65-F5344CB8AC3E}">
        <p14:creationId xmlns:p14="http://schemas.microsoft.com/office/powerpoint/2010/main" val="102260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1"/>
          </a:xfrm>
        </p:spPr>
        <p:txBody>
          <a:bodyPr/>
          <a:lstStyle/>
          <a:p>
            <a:r>
              <a:rPr lang="en-US" dirty="0" smtClean="0"/>
              <a:t>For More Information 	</a:t>
            </a:r>
            <a:endParaRPr lang="en-US" dirty="0"/>
          </a:p>
        </p:txBody>
      </p:sp>
      <p:sp>
        <p:nvSpPr>
          <p:cNvPr id="3" name="Content Placeholder 2"/>
          <p:cNvSpPr>
            <a:spLocks noGrp="1"/>
          </p:cNvSpPr>
          <p:nvPr>
            <p:ph idx="4294967295"/>
          </p:nvPr>
        </p:nvSpPr>
        <p:spPr>
          <a:xfrm>
            <a:off x="5562600" y="1275928"/>
            <a:ext cx="3581401" cy="5105400"/>
          </a:xfrm>
          <a:prstGeom prst="rect">
            <a:avLst/>
          </a:prstGeom>
        </p:spPr>
        <p:txBody>
          <a:bodyPr/>
          <a:lstStyle/>
          <a:p>
            <a:pPr>
              <a:buNone/>
            </a:pPr>
            <a:r>
              <a:rPr lang="en-US" sz="2000" dirty="0" smtClean="0">
                <a:hlinkClick r:id="rId2"/>
              </a:rPr>
              <a:t>www.its.dot.gov</a:t>
            </a:r>
            <a:r>
              <a:rPr lang="en-US" sz="2000" dirty="0" smtClean="0"/>
              <a:t> </a:t>
            </a:r>
          </a:p>
          <a:p>
            <a:pPr>
              <a:buNone/>
            </a:pPr>
            <a:endParaRPr lang="en-US" dirty="0"/>
          </a:p>
          <a:p>
            <a:pPr>
              <a:buNone/>
            </a:pPr>
            <a:r>
              <a:rPr lang="en-US" sz="2000" dirty="0" smtClean="0"/>
              <a:t>Project Manager: Scott Smith</a:t>
            </a:r>
          </a:p>
          <a:p>
            <a:pPr>
              <a:buNone/>
            </a:pPr>
            <a:r>
              <a:rPr lang="en-US" sz="2000" dirty="0" smtClean="0"/>
              <a:t>US DOT / Volpe Center</a:t>
            </a:r>
          </a:p>
          <a:p>
            <a:pPr>
              <a:buNone/>
            </a:pPr>
            <a:r>
              <a:rPr lang="en-US" sz="2000" dirty="0" smtClean="0">
                <a:hlinkClick r:id="rId3"/>
              </a:rPr>
              <a:t>Scott.Smith@dot.gov</a:t>
            </a:r>
            <a:endParaRPr lang="en-US" sz="2000" dirty="0" smtClean="0"/>
          </a:p>
          <a:p>
            <a:pPr>
              <a:buNone/>
            </a:pPr>
            <a:r>
              <a:rPr lang="en-US" sz="2000" dirty="0" smtClean="0"/>
              <a:t>617-494-2588</a:t>
            </a:r>
            <a:endParaRPr lang="en-US" sz="2000" dirty="0"/>
          </a:p>
          <a:p>
            <a:pPr>
              <a:buNone/>
            </a:pPr>
            <a:endParaRPr lang="en-US" sz="2000" dirty="0"/>
          </a:p>
          <a:p>
            <a:pPr>
              <a:buNone/>
            </a:pPr>
            <a:r>
              <a:rPr lang="en-US" sz="2000" dirty="0" smtClean="0"/>
              <a:t>Program Manager: Kevin </a:t>
            </a:r>
            <a:r>
              <a:rPr lang="en-US" sz="2000" dirty="0"/>
              <a:t>Dopart</a:t>
            </a:r>
          </a:p>
          <a:p>
            <a:pPr>
              <a:buNone/>
            </a:pPr>
            <a:r>
              <a:rPr lang="en-US" sz="2000" dirty="0"/>
              <a:t>US DOT / ITS JPO</a:t>
            </a:r>
          </a:p>
          <a:p>
            <a:pPr>
              <a:buNone/>
            </a:pPr>
            <a:r>
              <a:rPr lang="en-US" sz="2000" dirty="0" smtClean="0">
                <a:hlinkClick r:id="rId4"/>
              </a:rPr>
              <a:t>Kevin.Dopart@dot.gov</a:t>
            </a:r>
            <a:endParaRPr lang="en-US" sz="2000" dirty="0" smtClean="0"/>
          </a:p>
          <a:p>
            <a:pPr>
              <a:buNone/>
            </a:pPr>
            <a:r>
              <a:rPr lang="en-US" sz="2000" dirty="0" smtClean="0"/>
              <a:t>202-366-5004</a:t>
            </a:r>
          </a:p>
          <a:p>
            <a:pPr>
              <a:buNone/>
            </a:pPr>
            <a:endParaRPr lang="en-US" sz="2000" dirty="0"/>
          </a:p>
        </p:txBody>
      </p:sp>
      <p:pic>
        <p:nvPicPr>
          <p:cNvPr id="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400" y="1142999"/>
            <a:ext cx="4876800" cy="524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04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Outline</a:t>
            </a:r>
            <a:endParaRPr lang="en-US" dirty="0"/>
          </a:p>
        </p:txBody>
      </p:sp>
      <p:sp>
        <p:nvSpPr>
          <p:cNvPr id="4" name="TextBox 3"/>
          <p:cNvSpPr txBox="1"/>
          <p:nvPr/>
        </p:nvSpPr>
        <p:spPr>
          <a:xfrm>
            <a:off x="423041" y="1396617"/>
            <a:ext cx="8001000" cy="2862322"/>
          </a:xfrm>
          <a:prstGeom prst="rect">
            <a:avLst/>
          </a:prstGeom>
          <a:noFill/>
        </p:spPr>
        <p:txBody>
          <a:bodyPr wrap="square" rtlCol="0">
            <a:spAutoFit/>
          </a:bodyPr>
          <a:lstStyle/>
          <a:p>
            <a:pPr marL="742950" lvl="1" indent="-285750">
              <a:buFont typeface="Wingdings" panose="05000000000000000000" pitchFamily="2" charset="2"/>
              <a:buChar char="§"/>
            </a:pPr>
            <a:r>
              <a:rPr lang="en-US" sz="3600" dirty="0" smtClean="0"/>
              <a:t>What are automated vehicles (AVs) </a:t>
            </a:r>
          </a:p>
          <a:p>
            <a:pPr marL="742950" lvl="1" indent="-285750">
              <a:buFont typeface="Wingdings" panose="05000000000000000000" pitchFamily="2" charset="2"/>
              <a:buChar char="§"/>
            </a:pPr>
            <a:r>
              <a:rPr lang="en-US" sz="3600" dirty="0" smtClean="0"/>
              <a:t>Levels of automation</a:t>
            </a:r>
          </a:p>
          <a:p>
            <a:pPr marL="742950" lvl="1" indent="-285750">
              <a:buFont typeface="Wingdings" panose="05000000000000000000" pitchFamily="2" charset="2"/>
              <a:buChar char="§"/>
            </a:pPr>
            <a:r>
              <a:rPr lang="en-US" sz="3600" dirty="0" smtClean="0"/>
              <a:t>Early deployment opportunities</a:t>
            </a:r>
          </a:p>
          <a:p>
            <a:pPr marL="742950" lvl="1" indent="-285750">
              <a:buFont typeface="Wingdings" panose="05000000000000000000" pitchFamily="2" charset="2"/>
              <a:buChar char="§"/>
            </a:pPr>
            <a:r>
              <a:rPr lang="en-US" sz="3600" dirty="0" smtClean="0"/>
              <a:t>Policy development</a:t>
            </a:r>
          </a:p>
          <a:p>
            <a:pPr marL="742950" lvl="1" indent="-285750">
              <a:buFont typeface="Wingdings" panose="05000000000000000000" pitchFamily="2" charset="2"/>
              <a:buChar char="§"/>
            </a:pPr>
            <a:r>
              <a:rPr lang="en-US" sz="3600" dirty="0" smtClean="0"/>
              <a:t>Useful conferences and mailing lists</a:t>
            </a:r>
            <a:endParaRPr lang="en-US" sz="3200" dirty="0" smtClean="0"/>
          </a:p>
        </p:txBody>
      </p:sp>
    </p:spTree>
    <p:extLst>
      <p:ext uri="{BB962C8B-B14F-4D97-AF65-F5344CB8AC3E}">
        <p14:creationId xmlns:p14="http://schemas.microsoft.com/office/powerpoint/2010/main" val="221461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cs typeface="Times New Roman" panose="02020603050405020304" pitchFamily="18" charset="0"/>
              </a:rPr>
              <a:t>What is an Automated Vehicle?</a:t>
            </a:r>
          </a:p>
        </p:txBody>
      </p:sp>
      <p:pic>
        <p:nvPicPr>
          <p:cNvPr id="4" name="Picture 4" descr="http://www.dmselevatorltd.co.uk/wp-content/uploads/2013/09/small_sign_elevator_templa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688" y="3921236"/>
            <a:ext cx="2438400" cy="2438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riverless trucks. Komatsu pho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1243" y="5405248"/>
            <a:ext cx="2205691" cy="1468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vutoday.wvu.edu/resources/1/1251681127_m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9710" y="3703664"/>
            <a:ext cx="2343150" cy="16730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atic4.businessinsider.com/image/5498638569bedd9e61f51625-480/google-selfdrivingca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38597" y="1417638"/>
            <a:ext cx="3728546" cy="24856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372" y="1541567"/>
            <a:ext cx="2000409" cy="2069388"/>
          </a:xfrm>
          <a:prstGeom prst="rect">
            <a:avLst/>
          </a:prstGeom>
        </p:spPr>
      </p:pic>
      <p:pic>
        <p:nvPicPr>
          <p:cNvPr id="8" name="Picture 7"/>
          <p:cNvPicPr>
            <a:picLocks noChangeAspect="1"/>
          </p:cNvPicPr>
          <p:nvPr/>
        </p:nvPicPr>
        <p:blipFill>
          <a:blip r:embed="rId8"/>
          <a:stretch>
            <a:fillRect/>
          </a:stretch>
        </p:blipFill>
        <p:spPr>
          <a:xfrm>
            <a:off x="2524125" y="1661861"/>
            <a:ext cx="2628900" cy="1828800"/>
          </a:xfrm>
          <a:prstGeom prst="rect">
            <a:avLst/>
          </a:prstGeom>
        </p:spPr>
      </p:pic>
      <p:pic>
        <p:nvPicPr>
          <p:cNvPr id="9" name="Picture 2" descr="Ligier EZ10-IMG 8157.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580843" y="4191000"/>
            <a:ext cx="2917430" cy="194842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6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Levels of Automation (SAE J3016)</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219200"/>
            <a:ext cx="8076657" cy="5486400"/>
          </a:xfrm>
          <a:prstGeom prst="rect">
            <a:avLst/>
          </a:prstGeom>
        </p:spPr>
      </p:pic>
    </p:spTree>
    <p:extLst>
      <p:ext uri="{BB962C8B-B14F-4D97-AF65-F5344CB8AC3E}">
        <p14:creationId xmlns:p14="http://schemas.microsoft.com/office/powerpoint/2010/main" val="2714551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lIns="91121" tIns="45560" rIns="91121" bIns="45560">
            <a:normAutofit/>
          </a:bodyPr>
          <a:lstStyle/>
          <a:p>
            <a:r>
              <a:rPr lang="en-US" altLang="en-US" sz="2800" dirty="0"/>
              <a:t>Example Systems at Each Automation Level</a:t>
            </a:r>
          </a:p>
        </p:txBody>
      </p:sp>
      <p:graphicFrame>
        <p:nvGraphicFramePr>
          <p:cNvPr id="16417" name="Group 33"/>
          <p:cNvGraphicFramePr>
            <a:graphicFrameLocks noGrp="1"/>
          </p:cNvGraphicFramePr>
          <p:nvPr>
            <p:extLst/>
          </p:nvPr>
        </p:nvGraphicFramePr>
        <p:xfrm>
          <a:off x="534130" y="1215851"/>
          <a:ext cx="8063871" cy="5087775"/>
        </p:xfrm>
        <a:graphic>
          <a:graphicData uri="http://schemas.openxmlformats.org/drawingml/2006/table">
            <a:tbl>
              <a:tblPr/>
              <a:tblGrid>
                <a:gridCol w="862026"/>
                <a:gridCol w="3909530"/>
                <a:gridCol w="3292315"/>
              </a:tblGrid>
              <a:tr h="413833">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000" b="1" i="0" u="none" strike="noStrike" cap="none" normalizeH="0" baseline="0" dirty="0" err="1" smtClean="0">
                          <a:ln>
                            <a:noFill/>
                          </a:ln>
                          <a:solidFill>
                            <a:schemeClr val="tx1"/>
                          </a:solidFill>
                          <a:effectLst/>
                          <a:latin typeface="Arial" charset="0"/>
                        </a:rPr>
                        <a:t>SAELevel</a:t>
                      </a:r>
                      <a:endParaRPr kumimoji="0" lang="en-US" altLang="en-US" sz="2000" b="1" i="0" u="none" strike="noStrike" cap="none" normalizeH="0" baseline="0" dirty="0" smtClean="0">
                        <a:ln>
                          <a:noFill/>
                        </a:ln>
                        <a:solidFill>
                          <a:schemeClr val="tx1"/>
                        </a:solidFill>
                        <a:effectLst/>
                        <a:latin typeface="Arial" charset="0"/>
                      </a:endParaRPr>
                    </a:p>
                  </a:txBody>
                  <a:tcPr marL="92289" marR="92289" marT="45160" marB="45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000" b="1" i="0" u="none" strike="noStrike" cap="none" normalizeH="0" baseline="0" smtClean="0">
                          <a:ln>
                            <a:noFill/>
                          </a:ln>
                          <a:solidFill>
                            <a:schemeClr val="tx1"/>
                          </a:solidFill>
                          <a:effectLst/>
                          <a:latin typeface="Arial" charset="0"/>
                        </a:rPr>
                        <a:t>Example Systems</a:t>
                      </a:r>
                    </a:p>
                  </a:txBody>
                  <a:tcPr marL="92289" marR="92289" marT="45160" marB="45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000" b="1" i="0" u="none" strike="noStrike" cap="none" normalizeH="0" baseline="0" smtClean="0">
                          <a:ln>
                            <a:noFill/>
                          </a:ln>
                          <a:solidFill>
                            <a:schemeClr val="tx1"/>
                          </a:solidFill>
                          <a:effectLst/>
                          <a:latin typeface="Arial" charset="0"/>
                        </a:rPr>
                        <a:t>Driver Roles</a:t>
                      </a:r>
                    </a:p>
                  </a:txBody>
                  <a:tcPr marL="92289" marR="92289" marT="45160" marB="45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377">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1</a:t>
                      </a:r>
                    </a:p>
                  </a:txBody>
                  <a:tcPr marL="92289" marR="92289" marT="45160" marB="45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Adaptive Cruise Control OR </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Lane Keeping Assistance</a:t>
                      </a:r>
                    </a:p>
                  </a:txBody>
                  <a:tcPr marL="92289" marR="92289" marT="45160" marB="45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Must drive </a:t>
                      </a:r>
                      <a:r>
                        <a:rPr kumimoji="0" lang="en-US" altLang="en-US" sz="1600" b="1" i="0" u="sng" strike="noStrike" cap="none" normalizeH="0" baseline="0" dirty="0" smtClean="0">
                          <a:ln>
                            <a:noFill/>
                          </a:ln>
                          <a:solidFill>
                            <a:schemeClr val="tx1"/>
                          </a:solidFill>
                          <a:effectLst/>
                          <a:latin typeface="Arial" charset="0"/>
                        </a:rPr>
                        <a:t>other</a:t>
                      </a:r>
                      <a:r>
                        <a:rPr kumimoji="0" lang="en-US" altLang="en-US" sz="1600" b="1" i="0" u="none" strike="noStrike" cap="none" normalizeH="0" baseline="0" dirty="0" smtClean="0">
                          <a:ln>
                            <a:noFill/>
                          </a:ln>
                          <a:solidFill>
                            <a:schemeClr val="tx1"/>
                          </a:solidFill>
                          <a:effectLst/>
                          <a:latin typeface="Arial" charset="0"/>
                        </a:rPr>
                        <a:t> functions and monitor driving environment</a:t>
                      </a:r>
                    </a:p>
                  </a:txBody>
                  <a:tcPr marL="92289" marR="92289" marT="45160" marB="45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965">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smtClean="0">
                          <a:ln>
                            <a:noFill/>
                          </a:ln>
                          <a:solidFill>
                            <a:schemeClr val="tx1"/>
                          </a:solidFill>
                          <a:effectLst/>
                          <a:latin typeface="Arial" charset="0"/>
                        </a:rPr>
                        <a:t>2</a:t>
                      </a:r>
                    </a:p>
                  </a:txBody>
                  <a:tcPr marL="92289" marR="92289" marT="45160" marB="45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Adaptive Cruise Control AND Lane Keeping Assistance</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Traffic Jam Assist</a:t>
                      </a:r>
                    </a:p>
                  </a:txBody>
                  <a:tcPr marL="92289" marR="92289" marT="45160" marB="45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Must monitor driving environment (system nags driver to try to ensure it)</a:t>
                      </a:r>
                    </a:p>
                  </a:txBody>
                  <a:tcPr marL="92289" marR="92289" marT="45160" marB="45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787">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3</a:t>
                      </a:r>
                    </a:p>
                  </a:txBody>
                  <a:tcPr marL="92289" marR="92289" marT="45160" marB="45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Traffic Jam Pilot</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Automated parking</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Highway Autopilot</a:t>
                      </a:r>
                    </a:p>
                  </a:txBody>
                  <a:tcPr marL="92289" marR="92289" marT="45160" marB="45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smtClean="0">
                          <a:ln>
                            <a:noFill/>
                          </a:ln>
                          <a:solidFill>
                            <a:schemeClr val="tx1"/>
                          </a:solidFill>
                          <a:effectLst/>
                          <a:latin typeface="Arial" charset="0"/>
                        </a:rPr>
                        <a:t>May read a book, text, or web surf, but be prepared to intervene when needed</a:t>
                      </a:r>
                    </a:p>
                  </a:txBody>
                  <a:tcPr marL="92289" marR="92289" marT="45160" marB="45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691">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4</a:t>
                      </a:r>
                    </a:p>
                  </a:txBody>
                  <a:tcPr marL="92289" marR="92289" marT="45160" marB="45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Closed campus driverless shuttle</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Valet parking in garage</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‘Fully automated’ in certain conditions</a:t>
                      </a:r>
                    </a:p>
                  </a:txBody>
                  <a:tcPr marL="92289" marR="92289" marT="45160" marB="45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May sleep, and system can revert to minimum risk condition if needed</a:t>
                      </a:r>
                    </a:p>
                  </a:txBody>
                  <a:tcPr marL="92289" marR="92289" marT="45160" marB="45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446">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5</a:t>
                      </a:r>
                    </a:p>
                  </a:txBody>
                  <a:tcPr marL="92289" marR="92289" marT="45160" marB="451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Automated taxi</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Car-share repositioning system</a:t>
                      </a:r>
                    </a:p>
                  </a:txBody>
                  <a:tcPr marL="92289" marR="92289" marT="45160" marB="45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No driver needed</a:t>
                      </a:r>
                    </a:p>
                  </a:txBody>
                  <a:tcPr marL="92289" marR="92289" marT="45160" marB="45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200722" y="6465697"/>
            <a:ext cx="2609385" cy="276999"/>
          </a:xfrm>
          <a:prstGeom prst="rect">
            <a:avLst/>
          </a:prstGeom>
          <a:noFill/>
        </p:spPr>
        <p:txBody>
          <a:bodyPr wrap="square" rtlCol="0">
            <a:spAutoFit/>
          </a:bodyPr>
          <a:lstStyle/>
          <a:p>
            <a:pPr>
              <a:buNone/>
            </a:pPr>
            <a:r>
              <a:rPr lang="en-US" sz="1200" dirty="0" smtClean="0">
                <a:latin typeface="Times New Roman" panose="02020603050405020304" pitchFamily="18" charset="0"/>
                <a:cs typeface="Times New Roman" panose="02020603050405020304" pitchFamily="18" charset="0"/>
              </a:rPr>
              <a:t>Source: California PATH</a:t>
            </a:r>
            <a:endParaRPr lang="en-US" sz="1200" i="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57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Deployment Opportunities</a:t>
            </a:r>
            <a:endParaRPr lang="en-US" dirty="0"/>
          </a:p>
        </p:txBody>
      </p:sp>
      <p:sp>
        <p:nvSpPr>
          <p:cNvPr id="3" name="Content Placeholder 2"/>
          <p:cNvSpPr>
            <a:spLocks noGrp="1"/>
          </p:cNvSpPr>
          <p:nvPr>
            <p:ph sz="quarter" idx="10"/>
          </p:nvPr>
        </p:nvSpPr>
        <p:spPr/>
        <p:txBody>
          <a:bodyPr>
            <a:normAutofit/>
          </a:bodyPr>
          <a:lstStyle/>
          <a:p>
            <a:r>
              <a:rPr lang="en-US" sz="2800" b="1" dirty="0" smtClean="0"/>
              <a:t>Driver assistance functions</a:t>
            </a:r>
          </a:p>
          <a:p>
            <a:r>
              <a:rPr lang="en-US" sz="2800" b="1" dirty="0" smtClean="0"/>
              <a:t>Low speed shuttles</a:t>
            </a:r>
          </a:p>
          <a:p>
            <a:r>
              <a:rPr lang="en-US" sz="2800" b="1" dirty="0" smtClean="0"/>
              <a:t>Truck platooning</a:t>
            </a:r>
          </a:p>
        </p:txBody>
      </p:sp>
      <p:pic>
        <p:nvPicPr>
          <p:cNvPr id="7" name="Picture 2" descr="Ligier EZ10-IMG 815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6713" y="3022983"/>
            <a:ext cx="3765173" cy="2514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84068" y="5152013"/>
            <a:ext cx="5238750" cy="1219200"/>
          </a:xfrm>
          <a:prstGeom prst="rect">
            <a:avLst/>
          </a:prstGeom>
        </p:spPr>
      </p:pic>
      <p:pic>
        <p:nvPicPr>
          <p:cNvPr id="5" name="Picture 4"/>
          <p:cNvPicPr>
            <a:picLocks noChangeAspect="1"/>
          </p:cNvPicPr>
          <p:nvPr/>
        </p:nvPicPr>
        <p:blipFill>
          <a:blip r:embed="rId5"/>
          <a:stretch>
            <a:fillRect/>
          </a:stretch>
        </p:blipFill>
        <p:spPr>
          <a:xfrm>
            <a:off x="5943600" y="1388735"/>
            <a:ext cx="2628900" cy="1828800"/>
          </a:xfrm>
          <a:prstGeom prst="rect">
            <a:avLst/>
          </a:prstGeom>
        </p:spPr>
      </p:pic>
    </p:spTree>
    <p:extLst>
      <p:ext uri="{BB962C8B-B14F-4D97-AF65-F5344CB8AC3E}">
        <p14:creationId xmlns:p14="http://schemas.microsoft.com/office/powerpoint/2010/main" val="425082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City Challenge</a:t>
            </a:r>
            <a:endParaRPr lang="en-US" dirty="0"/>
          </a:p>
        </p:txBody>
      </p:sp>
      <p:sp>
        <p:nvSpPr>
          <p:cNvPr id="3" name="Content Placeholder 2"/>
          <p:cNvSpPr>
            <a:spLocks noGrp="1"/>
          </p:cNvSpPr>
          <p:nvPr>
            <p:ph sz="quarter" idx="10"/>
          </p:nvPr>
        </p:nvSpPr>
        <p:spPr>
          <a:xfrm>
            <a:off x="457200" y="1295400"/>
            <a:ext cx="8229600" cy="4648200"/>
          </a:xfrm>
        </p:spPr>
        <p:txBody>
          <a:bodyPr/>
          <a:lstStyle/>
          <a:p>
            <a:r>
              <a:rPr lang="en-US" sz="2800" dirty="0" smtClean="0"/>
              <a:t>78 applicants,  7 finalists</a:t>
            </a:r>
          </a:p>
          <a:p>
            <a:r>
              <a:rPr lang="en-US" sz="2800" dirty="0" smtClean="0"/>
              <a:t>Winner: Columbus, Ohio</a:t>
            </a:r>
          </a:p>
          <a:p>
            <a:r>
              <a:rPr lang="en-US" sz="2800" dirty="0" smtClean="0"/>
              <a:t>$40 million Federal funding plus private funding</a:t>
            </a:r>
          </a:p>
          <a:p>
            <a:r>
              <a:rPr lang="en-US" sz="2800" dirty="0" smtClean="0"/>
              <a:t>Automated vehicles</a:t>
            </a:r>
          </a:p>
          <a:p>
            <a:pPr lvl="1"/>
            <a:r>
              <a:rPr lang="en-US" sz="2400" dirty="0" smtClean="0"/>
              <a:t>First-mile / last mile deployment of several electric automated vehicles on public roadways</a:t>
            </a:r>
          </a:p>
          <a:p>
            <a:pPr lvl="1"/>
            <a:r>
              <a:rPr lang="en-US" sz="2400" dirty="0" smtClean="0"/>
              <a:t>Heavy truck (tractor) platooning</a:t>
            </a:r>
          </a:p>
          <a:p>
            <a:endParaRPr lang="en-US" dirty="0"/>
          </a:p>
        </p:txBody>
      </p:sp>
      <p:pic>
        <p:nvPicPr>
          <p:cNvPr id="4" name="Picture 3"/>
          <p:cNvPicPr>
            <a:picLocks noChangeAspect="1"/>
          </p:cNvPicPr>
          <p:nvPr/>
        </p:nvPicPr>
        <p:blipFill>
          <a:blip r:embed="rId2"/>
          <a:stretch>
            <a:fillRect/>
          </a:stretch>
        </p:blipFill>
        <p:spPr>
          <a:xfrm>
            <a:off x="304800" y="4800600"/>
            <a:ext cx="6858000" cy="1685978"/>
          </a:xfrm>
          <a:prstGeom prst="rect">
            <a:avLst/>
          </a:prstGeom>
        </p:spPr>
      </p:pic>
    </p:spTree>
    <p:extLst>
      <p:ext uri="{BB962C8B-B14F-4D97-AF65-F5344CB8AC3E}">
        <p14:creationId xmlns:p14="http://schemas.microsoft.com/office/powerpoint/2010/main" val="1592027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Automated Vehicles Policy</a:t>
            </a:r>
            <a:endParaRPr lang="en-US" dirty="0"/>
          </a:p>
        </p:txBody>
      </p:sp>
      <p:sp>
        <p:nvSpPr>
          <p:cNvPr id="3" name="Content Placeholder 2"/>
          <p:cNvSpPr>
            <a:spLocks noGrp="1"/>
          </p:cNvSpPr>
          <p:nvPr>
            <p:ph sz="quarter" idx="10"/>
          </p:nvPr>
        </p:nvSpPr>
        <p:spPr>
          <a:xfrm>
            <a:off x="457200" y="1219200"/>
            <a:ext cx="8229600" cy="5334000"/>
          </a:xfrm>
        </p:spPr>
        <p:txBody>
          <a:bodyPr>
            <a:normAutofit lnSpcReduction="10000"/>
          </a:bodyPr>
          <a:lstStyle/>
          <a:p>
            <a:r>
              <a:rPr lang="en-US" dirty="0" smtClean="0"/>
              <a:t>Focuses on Highly Automated Vehicles (SAE level 3 – 5)</a:t>
            </a:r>
          </a:p>
          <a:p>
            <a:r>
              <a:rPr lang="en-US" dirty="0" smtClean="0"/>
              <a:t>“…sets </a:t>
            </a:r>
            <a:r>
              <a:rPr lang="en-US" dirty="0"/>
              <a:t>out a proactive safety approach that will bring lifesaving technologies to the roads safely while providing innovators the space they need to develop new solutions. </a:t>
            </a:r>
            <a:r>
              <a:rPr lang="en-US" dirty="0" smtClean="0"/>
              <a:t>“</a:t>
            </a:r>
          </a:p>
          <a:p>
            <a:r>
              <a:rPr lang="en-US" dirty="0" smtClean="0"/>
              <a:t>Consistent with NHTSA’s mission, it focuses on vehicles and drivers </a:t>
            </a:r>
          </a:p>
          <a:p>
            <a:r>
              <a:rPr lang="en-US" dirty="0" smtClean="0"/>
              <a:t>Does not explicitly address role of MPOs, transit, land use, etc. </a:t>
            </a:r>
          </a:p>
          <a:p>
            <a:r>
              <a:rPr lang="en-US" dirty="0" smtClean="0"/>
              <a:t>Four components</a:t>
            </a:r>
          </a:p>
          <a:p>
            <a:pPr lvl="1"/>
            <a:r>
              <a:rPr lang="en-US" sz="2200" dirty="0" smtClean="0"/>
              <a:t>Vehicle Performance Guidance</a:t>
            </a:r>
          </a:p>
          <a:p>
            <a:pPr lvl="1"/>
            <a:r>
              <a:rPr lang="en-US" sz="2200" dirty="0" smtClean="0"/>
              <a:t>Model State Policy</a:t>
            </a:r>
          </a:p>
          <a:p>
            <a:pPr lvl="1"/>
            <a:r>
              <a:rPr lang="en-US" sz="2200" dirty="0" smtClean="0"/>
              <a:t>Current Regulatory Tools</a:t>
            </a:r>
          </a:p>
          <a:p>
            <a:pPr lvl="1"/>
            <a:r>
              <a:rPr lang="en-US" sz="2200" dirty="0" smtClean="0"/>
              <a:t>Modern Regulatory Tools</a:t>
            </a:r>
          </a:p>
          <a:p>
            <a:r>
              <a:rPr lang="en-US" dirty="0" smtClean="0">
                <a:hlinkClick r:id="rId3"/>
              </a:rPr>
              <a:t>www.transportation.gov/AV</a:t>
            </a:r>
            <a:r>
              <a:rPr lang="en-US" dirty="0" smtClean="0"/>
              <a:t> </a:t>
            </a:r>
          </a:p>
          <a:p>
            <a:pPr lvl="1"/>
            <a:endParaRPr lang="en-US" dirty="0"/>
          </a:p>
        </p:txBody>
      </p:sp>
    </p:spTree>
    <p:extLst>
      <p:ext uri="{BB962C8B-B14F-4D97-AF65-F5344CB8AC3E}">
        <p14:creationId xmlns:p14="http://schemas.microsoft.com/office/powerpoint/2010/main" val="201574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 and Mailing Lists</a:t>
            </a:r>
            <a:endParaRPr lang="en-US" dirty="0"/>
          </a:p>
        </p:txBody>
      </p:sp>
      <p:sp>
        <p:nvSpPr>
          <p:cNvPr id="3" name="Content Placeholder 2"/>
          <p:cNvSpPr>
            <a:spLocks noGrp="1"/>
          </p:cNvSpPr>
          <p:nvPr>
            <p:ph sz="quarter" idx="10"/>
          </p:nvPr>
        </p:nvSpPr>
        <p:spPr>
          <a:xfrm>
            <a:off x="457200" y="1600200"/>
            <a:ext cx="8534400" cy="5105400"/>
          </a:xfrm>
        </p:spPr>
        <p:txBody>
          <a:bodyPr>
            <a:normAutofit/>
          </a:bodyPr>
          <a:lstStyle/>
          <a:p>
            <a:r>
              <a:rPr lang="en-US" sz="3200" dirty="0" smtClean="0"/>
              <a:t>Automated Vehicles Symposium</a:t>
            </a:r>
          </a:p>
          <a:p>
            <a:pPr lvl="1"/>
            <a:r>
              <a:rPr lang="en-US" sz="2400" dirty="0" smtClean="0"/>
              <a:t>Annual conference sponsored by TRB and AUVSI</a:t>
            </a:r>
          </a:p>
          <a:p>
            <a:pPr lvl="1"/>
            <a:r>
              <a:rPr lang="en-US" sz="2400" dirty="0" smtClean="0"/>
              <a:t>1200 attendees in July 2016</a:t>
            </a:r>
          </a:p>
          <a:p>
            <a:pPr lvl="1"/>
            <a:r>
              <a:rPr lang="en-US" sz="2400" dirty="0" smtClean="0">
                <a:hlinkClick r:id="rId2"/>
              </a:rPr>
              <a:t>http://www.automatedvehiclessymposium.org</a:t>
            </a:r>
            <a:endParaRPr lang="en-US" sz="2400" dirty="0" smtClean="0"/>
          </a:p>
          <a:p>
            <a:r>
              <a:rPr lang="en-US" sz="3200" dirty="0" smtClean="0"/>
              <a:t>Examples of mailing lists</a:t>
            </a:r>
          </a:p>
          <a:p>
            <a:pPr lvl="1"/>
            <a:r>
              <a:rPr lang="en-US" sz="2400" dirty="0" smtClean="0"/>
              <a:t>Smart Transportation Dispatch  (Carnegie Mellon University)</a:t>
            </a:r>
          </a:p>
          <a:p>
            <a:pPr lvl="1"/>
            <a:r>
              <a:rPr lang="en-US" sz="2400" dirty="0" smtClean="0"/>
              <a:t>Smart Driving Cars  (Alain </a:t>
            </a:r>
            <a:r>
              <a:rPr lang="en-US" sz="2400" dirty="0" err="1" smtClean="0"/>
              <a:t>Kornhauser</a:t>
            </a:r>
            <a:r>
              <a:rPr lang="en-US" sz="2400" dirty="0" smtClean="0"/>
              <a:t>)</a:t>
            </a:r>
          </a:p>
        </p:txBody>
      </p:sp>
    </p:spTree>
    <p:extLst>
      <p:ext uri="{BB962C8B-B14F-4D97-AF65-F5344CB8AC3E}">
        <p14:creationId xmlns:p14="http://schemas.microsoft.com/office/powerpoint/2010/main" val="401092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0CE8E52D997498F4D664B4C35548C" ma:contentTypeVersion="5" ma:contentTypeDescription="Create a new document." ma:contentTypeScope="" ma:versionID="dce2fe013db701b5247b949854c11692">
  <xsd:schema xmlns:xsd="http://www.w3.org/2001/XMLSchema" xmlns:xs="http://www.w3.org/2001/XMLSchema" xmlns:p="http://schemas.microsoft.com/office/2006/metadata/properties" xmlns:ns2="06aae0be-d389-4f48-9606-fc9cb0e35bd7" targetNamespace="http://schemas.microsoft.com/office/2006/metadata/properties" ma:root="true" ma:fieldsID="89048ad632b2875d17b23f55cb65f9de" ns2:_="">
    <xsd:import namespace="06aae0be-d389-4f48-9606-fc9cb0e35bd7"/>
    <xsd:element name="properties">
      <xsd:complexType>
        <xsd:sequence>
          <xsd:element name="documentManagement">
            <xsd:complexType>
              <xsd:all>
                <xsd:element ref="ns2:Content_x0020_Type" minOccurs="0"/>
                <xsd:element ref="ns2:Order_x0020_Number" minOccurs="0"/>
                <xsd:element ref="ns2:Thumbnail_x0020_Imag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aae0be-d389-4f48-9606-fc9cb0e35bd7" elementFormDefault="qualified">
    <xsd:import namespace="http://schemas.microsoft.com/office/2006/documentManagement/types"/>
    <xsd:import namespace="http://schemas.microsoft.com/office/infopath/2007/PartnerControls"/>
    <xsd:element name="Content_x0020_Type" ma:index="8" nillable="true" ma:displayName="Document Type" ma:description="What type of content is this? Is it a part of the Communications Toolkit or is this a powerpoint template?" ma:internalName="Content_x0020_Type">
      <xsd:simpleType>
        <xsd:restriction base="dms:Text">
          <xsd:maxLength value="255"/>
        </xsd:restriction>
      </xsd:simpleType>
    </xsd:element>
    <xsd:element name="Order_x0020_Number" ma:index="9" nillable="true" ma:displayName="Order Number" ma:internalName="Order_x0020_Number">
      <xsd:simpleType>
        <xsd:restriction base="dms:Number"/>
      </xsd:simpleType>
    </xsd:element>
    <xsd:element name="Thumbnail_x0020_Image" ma:index="10" nillable="true" ma:displayName="Thumbnail Image" ma:format="Image" ma:internalName="Thumbnail_x0020_Image">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11"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ent_x0020_Type xmlns="06aae0be-d389-4f48-9606-fc9cb0e35bd7">PowerPoint Presentations</Content_x0020_Type>
    <Order_x0020_Number xmlns="06aae0be-d389-4f48-9606-fc9cb0e35bd7">2</Order_x0020_Number>
    <Thumbnail_x0020_Image xmlns="06aae0be-d389-4f48-9606-fc9cb0e35bd7">
      <Url>http://spmain.volpe.dot.gov/sites/Tools/Communications/PublishingImages/ppt_template_button.png</Url>
      <Description xsi:nil="true"/>
    </Thumbnail_x0020_Image>
    <Description0 xmlns="06aae0be-d389-4f48-9606-fc9cb0e35bd7" xsi:nil="true"/>
  </documentManagement>
</p:properties>
</file>

<file path=customXml/itemProps1.xml><?xml version="1.0" encoding="utf-8"?>
<ds:datastoreItem xmlns:ds="http://schemas.openxmlformats.org/officeDocument/2006/customXml" ds:itemID="{2ED7B703-556D-4F5D-A735-01639AF2CE70}">
  <ds:schemaRefs>
    <ds:schemaRef ds:uri="http://schemas.microsoft.com/sharepoint/v3/contenttype/forms"/>
  </ds:schemaRefs>
</ds:datastoreItem>
</file>

<file path=customXml/itemProps2.xml><?xml version="1.0" encoding="utf-8"?>
<ds:datastoreItem xmlns:ds="http://schemas.openxmlformats.org/officeDocument/2006/customXml" ds:itemID="{5CB74713-0C04-499B-98CA-7972678A04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aae0be-d389-4f48-9606-fc9cb0e35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F94DA-2608-46E7-88C7-247AD4CCC6B6}">
  <ds:schemaRefs>
    <ds:schemaRef ds:uri="http://purl.org/dc/dcmitype/"/>
    <ds:schemaRef ds:uri="06aae0be-d389-4f48-9606-fc9cb0e35bd7"/>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9447</TotalTime>
  <Words>1130</Words>
  <Application>Microsoft Office PowerPoint</Application>
  <PresentationFormat>On-screen Show (4:3)</PresentationFormat>
  <Paragraphs>164</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 Unicode MS</vt:lpstr>
      <vt:lpstr>Arial</vt:lpstr>
      <vt:lpstr>Calibri</vt:lpstr>
      <vt:lpstr>Corbel</vt:lpstr>
      <vt:lpstr>Courier New</vt:lpstr>
      <vt:lpstr>Gill Sans MT</vt:lpstr>
      <vt:lpstr>Times New Roman</vt:lpstr>
      <vt:lpstr>Verdana</vt:lpstr>
      <vt:lpstr>Wingdings</vt:lpstr>
      <vt:lpstr>Title and Content</vt:lpstr>
      <vt:lpstr>PowerPoint Presentation</vt:lpstr>
      <vt:lpstr>Outline</vt:lpstr>
      <vt:lpstr>What is an Automated Vehicle?</vt:lpstr>
      <vt:lpstr>Levels of Automation (SAE J3016)</vt:lpstr>
      <vt:lpstr>Example Systems at Each Automation Level</vt:lpstr>
      <vt:lpstr>Early Deployment Opportunities</vt:lpstr>
      <vt:lpstr>Smart City Challenge</vt:lpstr>
      <vt:lpstr>Federal Automated Vehicles Policy</vt:lpstr>
      <vt:lpstr>Conferences and Mailing Lists</vt:lpstr>
      <vt:lpstr>Impacts of AVs</vt:lpstr>
      <vt:lpstr>Direct and Indirect Impacts</vt:lpstr>
      <vt:lpstr>Going from Direct to Indirect Impacts, an example</vt:lpstr>
      <vt:lpstr>For More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Mandler</dc:creator>
  <cp:lastModifiedBy>Smith, Scott B (VOLPE)</cp:lastModifiedBy>
  <cp:revision>152</cp:revision>
  <dcterms:created xsi:type="dcterms:W3CDTF">2012-06-27T19:30:13Z</dcterms:created>
  <dcterms:modified xsi:type="dcterms:W3CDTF">2016-10-26T18:35:11Z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0x010100E4C0CE8E52D997498F4D664B4C35548C</vt:lpwstr>
  </property>
  <property fmtid="{D5CDD505-2E9C-101B-9397-08002B2CF9AE}" pid="3" name="Order">
    <vt:r8>3100</vt:r8>
  </property>
</Properties>
</file>