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60" r:id="rId3"/>
    <p:sldId id="361" r:id="rId4"/>
    <p:sldId id="362" r:id="rId5"/>
    <p:sldId id="277" r:id="rId6"/>
    <p:sldId id="279" r:id="rId7"/>
    <p:sldId id="278" r:id="rId8"/>
    <p:sldId id="280" r:id="rId9"/>
    <p:sldId id="281" r:id="rId10"/>
    <p:sldId id="306" r:id="rId11"/>
    <p:sldId id="307" r:id="rId12"/>
    <p:sldId id="309" r:id="rId13"/>
    <p:sldId id="310" r:id="rId14"/>
    <p:sldId id="299" r:id="rId15"/>
    <p:sldId id="304" r:id="rId16"/>
    <p:sldId id="363" r:id="rId17"/>
    <p:sldId id="364" r:id="rId18"/>
    <p:sldId id="305" r:id="rId19"/>
    <p:sldId id="302" r:id="rId20"/>
    <p:sldId id="31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8A7C"/>
    <a:srgbClr val="464749"/>
    <a:srgbClr val="008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41" autoAdjust="0"/>
    <p:restoredTop sz="94660"/>
  </p:normalViewPr>
  <p:slideViewPr>
    <p:cSldViewPr snapToGrid="0" snapToObjects="1">
      <p:cViewPr>
        <p:scale>
          <a:sx n="80" d="100"/>
          <a:sy n="80" d="100"/>
        </p:scale>
        <p:origin x="-392" y="-136"/>
      </p:cViewPr>
      <p:guideLst>
        <p:guide orient="horz" pos="2160"/>
        <p:guide pos="2880"/>
      </p:guideLst>
    </p:cSldViewPr>
  </p:slideViewPr>
  <p:notesTextViewPr>
    <p:cViewPr>
      <p:scale>
        <a:sx n="95" d="100"/>
        <a:sy n="9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64FAF-B74E-A84E-B364-DD6AAFF257AB}" type="datetimeFigureOut">
              <a:rPr lang="en-US" smtClean="0"/>
              <a:t>10/27/16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AFF26A-03A6-554F-8F44-9D0BDFE5E391}" type="slidenum">
              <a:rPr lang="en-US" smtClean="0"/>
              <a:t>‹#›</a:t>
            </a:fld>
            <a:endParaRPr lang="en-US"/>
          </a:p>
        </p:txBody>
      </p:sp>
    </p:spTree>
    <p:extLst>
      <p:ext uri="{BB962C8B-B14F-4D97-AF65-F5344CB8AC3E}">
        <p14:creationId xmlns:p14="http://schemas.microsoft.com/office/powerpoint/2010/main" val="19704270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Great to be back in Boston, college, grad school, work. Quick intro: Director</a:t>
            </a:r>
            <a:r>
              <a:rPr lang="en-US" baseline="0" dirty="0" smtClean="0"/>
              <a:t> of Arts &amp; Culture for T4A &amp; SGA. </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am I up to now? T4A put together this great</a:t>
            </a:r>
            <a:r>
              <a:rPr lang="en-US" baseline="0" dirty="0" smtClean="0"/>
              <a:t> creative </a:t>
            </a:r>
            <a:r>
              <a:rPr lang="en-US" baseline="0" dirty="0" err="1" smtClean="0"/>
              <a:t>placemaking</a:t>
            </a:r>
            <a:r>
              <a:rPr lang="en-US" baseline="0" dirty="0" smtClean="0"/>
              <a:t> guide for the transportation community. Even though I know this is the development community, I think there are plenty of helpful lessons here.</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of course had to come up with our own</a:t>
            </a:r>
            <a:r>
              <a:rPr lang="en-US" baseline="0" dirty="0" smtClean="0"/>
              <a:t> applicable definition.</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guide highlights</a:t>
            </a:r>
            <a:r>
              <a:rPr lang="en-US" baseline="0" dirty="0" smtClean="0"/>
              <a:t> 8 approaches to creative </a:t>
            </a:r>
            <a:r>
              <a:rPr lang="en-US" baseline="0" dirty="0" err="1" smtClean="0"/>
              <a:t>placemaking</a:t>
            </a:r>
            <a:r>
              <a:rPr lang="en-US" baseline="0" dirty="0" smtClean="0"/>
              <a:t>, no time for all of them right now in detail…these apply to any number of projects beyond transportation projects.</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vast amount</a:t>
            </a:r>
            <a:r>
              <a:rPr lang="en-US" baseline="0" dirty="0" smtClean="0"/>
              <a:t> of detail on each of these approaches </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 community’s assets: how do you engage</a:t>
            </a:r>
            <a:r>
              <a:rPr lang="en-US" baseline="0" dirty="0" smtClean="0"/>
              <a:t> local community and portray local culture in a “blank slate” community? Ask people to self identify as assets, publish catalog</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 community’s assets: how do you engage</a:t>
            </a:r>
            <a:r>
              <a:rPr lang="en-US" baseline="0" dirty="0" smtClean="0"/>
              <a:t> local community and portray local culture in a “blank slate” community? Ask people to self identify as assets, publish catalog</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Identify community’s assets: how do you engage</a:t>
            </a:r>
            <a:r>
              <a:rPr lang="en-US" baseline="0" dirty="0" smtClean="0"/>
              <a:t> local community and portray local culture in a “blank slate” community? Ask people to self identify as assets, publish catalog</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a:t>
            </a:r>
            <a:r>
              <a:rPr lang="en-US" baseline="0" dirty="0" smtClean="0"/>
              <a:t> community has assets, talented people, its really all about presentation.</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where can you learn more? NEA!</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will be a talk on creative </a:t>
            </a:r>
            <a:r>
              <a:rPr lang="en-US" dirty="0" err="1" smtClean="0"/>
              <a:t>placemaking</a:t>
            </a:r>
            <a:r>
              <a:rPr lang="en-US" dirty="0" smtClean="0"/>
              <a:t>,</a:t>
            </a:r>
            <a:r>
              <a:rPr lang="en-US" baseline="0" dirty="0" smtClean="0"/>
              <a:t> but I</a:t>
            </a:r>
            <a:r>
              <a:rPr lang="fr-FR" baseline="0" dirty="0" smtClean="0"/>
              <a:t>’</a:t>
            </a:r>
            <a:r>
              <a:rPr lang="en-US" baseline="0" dirty="0" smtClean="0"/>
              <a:t>d like to start by talking about art in communities more generally so we can narrow in on what we’re actually talking about.</a:t>
            </a:r>
          </a:p>
          <a:p>
            <a:r>
              <a:rPr lang="en-US" baseline="0" dirty="0" smtClean="0"/>
              <a:t>Public art – my background; here are two local examples. Great, but only a small part of creative </a:t>
            </a:r>
            <a:r>
              <a:rPr lang="en-US" baseline="0" dirty="0" err="1" smtClean="0"/>
              <a:t>placemaking</a:t>
            </a:r>
            <a:r>
              <a:rPr lang="en-US" baseline="0" dirty="0" smtClean="0"/>
              <a:t> and not really what we’re talking about.</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ArtPlace</a:t>
            </a:r>
            <a:r>
              <a:rPr lang="en-US" dirty="0" smtClean="0"/>
              <a:t>!</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art’s connection to transportation frequently comes through percent for art programs. Leads to station</a:t>
            </a:r>
            <a:r>
              <a:rPr lang="en-US" baseline="0" dirty="0" smtClean="0"/>
              <a:t> area improvements like these great examples in </a:t>
            </a:r>
            <a:r>
              <a:rPr lang="en-US" baseline="0" dirty="0" err="1" smtClean="0"/>
              <a:t>portland</a:t>
            </a:r>
            <a:r>
              <a:rPr lang="en-US" baseline="0" dirty="0" smtClean="0"/>
              <a:t>. Public art conference will talk about this later this week.</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Community art = democratizing the art making process;</a:t>
            </a:r>
            <a:r>
              <a:rPr lang="en-US" baseline="0" dirty="0" smtClean="0"/>
              <a:t> often used to mask blight, at its best it helps people unlock their creative potential.</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then what are we actually</a:t>
            </a:r>
            <a:r>
              <a:rPr lang="en-US" baseline="0" dirty="0" smtClean="0"/>
              <a:t> talking about? Creative </a:t>
            </a:r>
            <a:r>
              <a:rPr lang="en-US" baseline="0" dirty="0" err="1" smtClean="0"/>
              <a:t>Placemaking</a:t>
            </a:r>
            <a:r>
              <a:rPr lang="en-US" baseline="0" dirty="0" smtClean="0"/>
              <a:t> was only coined in 2010 by Ann and Anne working for the MICD and NEA.</a:t>
            </a:r>
          </a:p>
          <a:p>
            <a:r>
              <a:rPr lang="en-US" baseline="0" dirty="0" smtClean="0"/>
              <a:t>Keys: partners, shaping the character, arts and culture. Still frankly not that clear…</a:t>
            </a:r>
          </a:p>
          <a:p>
            <a:r>
              <a:rPr lang="en-US" baseline="0" dirty="0" smtClean="0"/>
              <a:t>This then led to the NEA adopting Creative </a:t>
            </a:r>
            <a:r>
              <a:rPr lang="en-US" baseline="0" dirty="0" err="1" smtClean="0"/>
              <a:t>Placemaking</a:t>
            </a:r>
            <a:r>
              <a:rPr lang="en-US" baseline="0" dirty="0" smtClean="0"/>
              <a:t> as a key funding area through their Our Town program.</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Larger grants, 10 year initiative.</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Immediately after that, </a:t>
            </a:r>
            <a:r>
              <a:rPr lang="en-US" dirty="0" err="1" smtClean="0"/>
              <a:t>ArtPlace</a:t>
            </a:r>
            <a:r>
              <a:rPr lang="en-US" dirty="0" smtClean="0"/>
              <a:t> was</a:t>
            </a:r>
            <a:r>
              <a:rPr lang="en-US" baseline="0" dirty="0" smtClean="0"/>
              <a:t> born and simplified this definition. Art in </a:t>
            </a:r>
            <a:r>
              <a:rPr lang="en-US" baseline="0" dirty="0" err="1" smtClean="0"/>
              <a:t>placebased</a:t>
            </a:r>
            <a:r>
              <a:rPr lang="en-US" baseline="0" dirty="0" smtClean="0"/>
              <a:t> </a:t>
            </a:r>
            <a:r>
              <a:rPr lang="en-US" baseline="0" dirty="0" err="1" smtClean="0"/>
              <a:t>commnity</a:t>
            </a:r>
            <a:r>
              <a:rPr lang="en-US" baseline="0" dirty="0" smtClean="0"/>
              <a:t> planning and development. Get arts at the table as an equal to housing, transportation etc.</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Really interested in arts role in all</a:t>
            </a:r>
            <a:r>
              <a:rPr lang="en-US" baseline="0" dirty="0" smtClean="0"/>
              <a:t> of these intersections.</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Creative </a:t>
            </a:r>
            <a:r>
              <a:rPr lang="en-US" dirty="0" err="1" smtClean="0"/>
              <a:t>Placemaking</a:t>
            </a:r>
            <a:r>
              <a:rPr lang="en-US" dirty="0" smtClean="0"/>
              <a:t> </a:t>
            </a:r>
            <a:r>
              <a:rPr lang="en-US" dirty="0" err="1" smtClean="0"/>
              <a:t>futher</a:t>
            </a:r>
            <a:r>
              <a:rPr lang="en-US" dirty="0" smtClean="0"/>
              <a:t> took over the philanthropic world when </a:t>
            </a:r>
            <a:r>
              <a:rPr lang="en-US" dirty="0" err="1" smtClean="0"/>
              <a:t>Kresge</a:t>
            </a:r>
            <a:r>
              <a:rPr lang="en-US" baseline="0" dirty="0" smtClean="0"/>
              <a:t> decided to shift their focus to this area for all arts funding.</a:t>
            </a:r>
            <a:endParaRPr lang="en-US" dirty="0"/>
          </a:p>
        </p:txBody>
      </p:sp>
      <p:sp>
        <p:nvSpPr>
          <p:cNvPr id="4" name="Slide Number Placeholder 3"/>
          <p:cNvSpPr>
            <a:spLocks noGrp="1"/>
          </p:cNvSpPr>
          <p:nvPr>
            <p:ph type="sldNum" sz="quarter" idx="10"/>
          </p:nvPr>
        </p:nvSpPr>
        <p:spPr/>
        <p:txBody>
          <a:bodyPr/>
          <a:lstStyle/>
          <a:p>
            <a:fld id="{28AFF26A-03A6-554F-8F44-9D0BDFE5E391}"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E421F3D9-EEC8-AE42-808B-5AFFEB417E0B}" type="slidenum">
              <a:rPr lang="en-US" smtClean="0"/>
              <a:pPr/>
              <a:t>‹#›</a:t>
            </a:fld>
            <a:endParaRPr lang="en-US"/>
          </a:p>
        </p:txBody>
      </p:sp>
      <p:pic>
        <p:nvPicPr>
          <p:cNvPr id="7" name="Picture 6" descr="SGA_Logo_Color-PMS.gif"/>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67349" y="770068"/>
            <a:ext cx="5833649" cy="9853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421F3D9-EEC8-AE42-808B-5AFFEB417E0B}" type="slidenum">
              <a:rPr lang="en-US" smtClean="0"/>
              <a:pPr/>
              <a:t>‹#›</a:t>
            </a:fld>
            <a:endParaRPr lang="en-US"/>
          </a:p>
        </p:txBody>
      </p:sp>
      <p:pic>
        <p:nvPicPr>
          <p:cNvPr id="7" name="Picture 6"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421F3D9-EEC8-AE42-808B-5AFFEB417E0B}" type="slidenum">
              <a:rPr lang="en-US" smtClean="0"/>
              <a:pPr/>
              <a:t>‹#›</a:t>
            </a:fld>
            <a:endParaRPr lang="en-US"/>
          </a:p>
        </p:txBody>
      </p:sp>
      <p:pic>
        <p:nvPicPr>
          <p:cNvPr id="7" name="Picture 6"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421F3D9-EEC8-AE42-808B-5AFFEB417E0B}" type="slidenum">
              <a:rPr lang="en-US" smtClean="0"/>
              <a:pPr/>
              <a:t>‹#›</a:t>
            </a:fld>
            <a:endParaRPr lang="en-US"/>
          </a:p>
        </p:txBody>
      </p:sp>
      <p:pic>
        <p:nvPicPr>
          <p:cNvPr id="7" name="Picture 6"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421F3D9-EEC8-AE42-808B-5AFFEB417E0B}" type="slidenum">
              <a:rPr lang="en-US" smtClean="0"/>
              <a:pPr/>
              <a:t>‹#›</a:t>
            </a:fld>
            <a:endParaRPr lang="en-US"/>
          </a:p>
        </p:txBody>
      </p:sp>
      <p:pic>
        <p:nvPicPr>
          <p:cNvPr id="7" name="Picture 6"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421F3D9-EEC8-AE42-808B-5AFFEB417E0B}" type="slidenum">
              <a:rPr lang="en-US" smtClean="0"/>
              <a:pPr/>
              <a:t>‹#›</a:t>
            </a:fld>
            <a:endParaRPr lang="en-US"/>
          </a:p>
        </p:txBody>
      </p:sp>
      <p:pic>
        <p:nvPicPr>
          <p:cNvPr id="8" name="Picture 7"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421F3D9-EEC8-AE42-808B-5AFFEB417E0B}" type="slidenum">
              <a:rPr lang="en-US" smtClean="0"/>
              <a:pPr/>
              <a:t>‹#›</a:t>
            </a:fld>
            <a:endParaRPr lang="en-US"/>
          </a:p>
        </p:txBody>
      </p:sp>
      <p:pic>
        <p:nvPicPr>
          <p:cNvPr id="10" name="Picture 9"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421F3D9-EEC8-AE42-808B-5AFFEB417E0B}" type="slidenum">
              <a:rPr lang="en-US" smtClean="0"/>
              <a:pPr/>
              <a:t>‹#›</a:t>
            </a:fld>
            <a:endParaRPr lang="en-US"/>
          </a:p>
        </p:txBody>
      </p:sp>
      <p:pic>
        <p:nvPicPr>
          <p:cNvPr id="6" name="Picture 5"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21F3D9-EEC8-AE42-808B-5AFFEB417E0B}" type="slidenum">
              <a:rPr lang="en-US" smtClean="0"/>
              <a:pPr/>
              <a:t>‹#›</a:t>
            </a:fld>
            <a:endParaRPr lang="en-US"/>
          </a:p>
        </p:txBody>
      </p:sp>
      <p:pic>
        <p:nvPicPr>
          <p:cNvPr id="5" name="Picture 4"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421F3D9-EEC8-AE42-808B-5AFFEB417E0B}" type="slidenum">
              <a:rPr lang="en-US" smtClean="0"/>
              <a:pPr/>
              <a:t>‹#›</a:t>
            </a:fld>
            <a:endParaRPr lang="en-US"/>
          </a:p>
        </p:txBody>
      </p:sp>
      <p:pic>
        <p:nvPicPr>
          <p:cNvPr id="8" name="Picture 7"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421F3D9-EEC8-AE42-808B-5AFFEB417E0B}" type="slidenum">
              <a:rPr lang="en-US" smtClean="0"/>
              <a:pPr/>
              <a:t>‹#›</a:t>
            </a:fld>
            <a:endParaRPr lang="en-US"/>
          </a:p>
        </p:txBody>
      </p:sp>
      <p:pic>
        <p:nvPicPr>
          <p:cNvPr id="8" name="Picture 7" descr="SGA_Logo_Color-PMS.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268154"/>
            <a:ext cx="2299174" cy="43109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E421F3D9-EEC8-AE42-808B-5AFFEB417E0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kern="1200">
          <a:solidFill>
            <a:srgbClr val="0081C6"/>
          </a:solidFill>
          <a:latin typeface="Arial"/>
          <a:ea typeface="+mj-ea"/>
          <a:cs typeface="+mj-cs"/>
        </a:defRPr>
      </a:lvl1pPr>
    </p:titleStyle>
    <p:bodyStyle>
      <a:lvl1pPr marL="342900" indent="-342900" algn="l" defTabSz="457200" rtl="0" eaLnBrk="1" latinLnBrk="0" hangingPunct="1">
        <a:spcBef>
          <a:spcPct val="20000"/>
        </a:spcBef>
        <a:buFont typeface="Arial"/>
        <a:buChar char="•"/>
        <a:defRPr sz="2800" kern="1200">
          <a:solidFill>
            <a:srgbClr val="464749"/>
          </a:solidFill>
          <a:latin typeface="Arial"/>
          <a:ea typeface="+mn-ea"/>
          <a:cs typeface="+mn-cs"/>
        </a:defRPr>
      </a:lvl1pPr>
      <a:lvl2pPr marL="742950" indent="-285750" algn="l" defTabSz="457200" rtl="0" eaLnBrk="1" latinLnBrk="0" hangingPunct="1">
        <a:spcBef>
          <a:spcPct val="20000"/>
        </a:spcBef>
        <a:buFont typeface="Arial"/>
        <a:buChar char="–"/>
        <a:defRPr sz="2600" kern="1200">
          <a:solidFill>
            <a:srgbClr val="464749"/>
          </a:solidFill>
          <a:latin typeface="Arial"/>
          <a:ea typeface="+mn-ea"/>
          <a:cs typeface="+mn-cs"/>
        </a:defRPr>
      </a:lvl2pPr>
      <a:lvl3pPr marL="1143000" indent="-228600" algn="l" defTabSz="457200" rtl="0" eaLnBrk="1" latinLnBrk="0" hangingPunct="1">
        <a:spcBef>
          <a:spcPct val="20000"/>
        </a:spcBef>
        <a:buFont typeface="Arial"/>
        <a:buChar char="•"/>
        <a:defRPr sz="2200" kern="1200">
          <a:solidFill>
            <a:srgbClr val="464749"/>
          </a:solidFill>
          <a:latin typeface="Arial"/>
          <a:ea typeface="+mn-ea"/>
          <a:cs typeface="+mn-cs"/>
        </a:defRPr>
      </a:lvl3pPr>
      <a:lvl4pPr marL="1600200" indent="-228600" algn="l" defTabSz="457200" rtl="0" eaLnBrk="1" latinLnBrk="0" hangingPunct="1">
        <a:spcBef>
          <a:spcPct val="20000"/>
        </a:spcBef>
        <a:buFont typeface="Arial"/>
        <a:buChar char="–"/>
        <a:defRPr sz="1800" kern="1200">
          <a:solidFill>
            <a:srgbClr val="464749"/>
          </a:solidFill>
          <a:latin typeface="Arial"/>
          <a:ea typeface="+mn-ea"/>
          <a:cs typeface="+mn-cs"/>
        </a:defRPr>
      </a:lvl4pPr>
      <a:lvl5pPr marL="2057400" indent="-228600" algn="l" defTabSz="457200" rtl="0" eaLnBrk="1" latinLnBrk="0" hangingPunct="1">
        <a:spcBef>
          <a:spcPct val="20000"/>
        </a:spcBef>
        <a:buFont typeface="Arial"/>
        <a:buChar char="»"/>
        <a:defRPr sz="1600" kern="1200">
          <a:solidFill>
            <a:srgbClr val="464749"/>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257800"/>
            <a:ext cx="9144000" cy="2714603"/>
          </a:xfrm>
        </p:spPr>
        <p:txBody>
          <a:bodyPr>
            <a:normAutofit/>
          </a:bodyPr>
          <a:lstStyle/>
          <a:p>
            <a:r>
              <a:rPr lang="en-US" sz="1600" dirty="0"/>
              <a:t>Ben Stone, Transportation for America/Smart Growth </a:t>
            </a:r>
            <a:r>
              <a:rPr lang="en-US" sz="1600" dirty="0" smtClean="0"/>
              <a:t>America</a:t>
            </a:r>
          </a:p>
          <a:p>
            <a:r>
              <a:rPr lang="en-US" sz="1600" dirty="0" smtClean="0"/>
              <a:t>Rochelle </a:t>
            </a:r>
            <a:r>
              <a:rPr lang="en-US" sz="1600" dirty="0"/>
              <a:t>Carpenter, </a:t>
            </a:r>
            <a:r>
              <a:rPr lang="en-US" sz="1600" dirty="0" smtClean="0"/>
              <a:t>Transportation for America/Nashville </a:t>
            </a:r>
            <a:r>
              <a:rPr lang="en-US" sz="1600" dirty="0"/>
              <a:t>Area MPO</a:t>
            </a:r>
          </a:p>
          <a:p>
            <a:r>
              <a:rPr lang="en-US" sz="1600" dirty="0"/>
              <a:t>Duncan Hwang, APANO</a:t>
            </a:r>
          </a:p>
          <a:p>
            <a:r>
              <a:rPr lang="en-US" sz="1600" dirty="0" smtClean="0"/>
              <a:t>Laura </a:t>
            </a:r>
            <a:r>
              <a:rPr lang="en-US" sz="1600" dirty="0" err="1"/>
              <a:t>Zabel</a:t>
            </a:r>
            <a:r>
              <a:rPr lang="en-US" sz="1600" dirty="0"/>
              <a:t>, Springboard for the Arts</a:t>
            </a:r>
          </a:p>
          <a:p>
            <a:endParaRPr lang="en-US" sz="1600" dirty="0"/>
          </a:p>
          <a:p>
            <a:endParaRPr lang="en-US" sz="1600" dirty="0" smtClean="0"/>
          </a:p>
        </p:txBody>
      </p:sp>
      <p:pic>
        <p:nvPicPr>
          <p:cNvPr id="6" name="Picture 5" descr="T4A-logo.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90615" y="2009808"/>
            <a:ext cx="5028224" cy="1081338"/>
          </a:xfrm>
          <a:prstGeom prst="rect">
            <a:avLst/>
          </a:prstGeom>
        </p:spPr>
      </p:pic>
      <p:sp>
        <p:nvSpPr>
          <p:cNvPr id="7" name="Rectangle 6"/>
          <p:cNvSpPr/>
          <p:nvPr/>
        </p:nvSpPr>
        <p:spPr>
          <a:xfrm>
            <a:off x="-136769" y="3483441"/>
            <a:ext cx="9671538" cy="1470025"/>
          </a:xfrm>
          <a:prstGeom prst="rect">
            <a:avLst/>
          </a:prstGeom>
          <a:solidFill>
            <a:srgbClr val="0081C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6769" y="3463903"/>
            <a:ext cx="9417538" cy="1470025"/>
          </a:xfrm>
          <a:prstGeom prst="rect">
            <a:avLst/>
          </a:prstGeom>
        </p:spPr>
        <p:txBody>
          <a:bodyPr vert="horz" lIns="91440" tIns="45720" rIns="91440" bIns="45720" rtlCol="0" anchor="ctr">
            <a:normAutofit fontScale="77500" lnSpcReduction="20000"/>
          </a:bodyPr>
          <a:lstStyle>
            <a:lvl1pPr algn="ctr" defTabSz="457200" rtl="0" eaLnBrk="1" latinLnBrk="0" hangingPunct="1">
              <a:spcBef>
                <a:spcPct val="0"/>
              </a:spcBef>
              <a:buNone/>
              <a:defRPr sz="3600" kern="1200">
                <a:solidFill>
                  <a:srgbClr val="0081C6"/>
                </a:solidFill>
                <a:latin typeface="Arial"/>
                <a:ea typeface="+mj-ea"/>
                <a:cs typeface="+mj-cs"/>
              </a:defRPr>
            </a:lvl1pPr>
          </a:lstStyle>
          <a:p>
            <a:r>
              <a:rPr lang="en-US" sz="4100" dirty="0" smtClean="0">
                <a:solidFill>
                  <a:schemeClr val="bg1"/>
                </a:solidFill>
              </a:rPr>
              <a:t>How Creative </a:t>
            </a:r>
            <a:r>
              <a:rPr lang="en-US" sz="4100" dirty="0" err="1" smtClean="0">
                <a:solidFill>
                  <a:schemeClr val="bg1"/>
                </a:solidFill>
              </a:rPr>
              <a:t>Placemaking</a:t>
            </a:r>
            <a:r>
              <a:rPr lang="en-US" sz="4100" dirty="0" smtClean="0">
                <a:solidFill>
                  <a:schemeClr val="bg1"/>
                </a:solidFill>
              </a:rPr>
              <a:t> Can </a:t>
            </a:r>
            <a:r>
              <a:rPr lang="en-US" sz="4100" dirty="0" err="1" smtClean="0">
                <a:solidFill>
                  <a:schemeClr val="bg1"/>
                </a:solidFill>
              </a:rPr>
              <a:t>Revolutionalize</a:t>
            </a:r>
            <a:r>
              <a:rPr lang="en-US" sz="4100" dirty="0" smtClean="0">
                <a:solidFill>
                  <a:schemeClr val="bg1"/>
                </a:solidFill>
              </a:rPr>
              <a:t> the Public Engagement Process</a:t>
            </a:r>
          </a:p>
          <a:p>
            <a:endParaRPr lang="en-US" sz="1200" dirty="0" smtClean="0">
              <a:solidFill>
                <a:schemeClr val="bg1"/>
              </a:solidFill>
            </a:endParaRPr>
          </a:p>
          <a:p>
            <a:endParaRPr lang="en-US" sz="1000" dirty="0" smtClean="0">
              <a:solidFill>
                <a:schemeClr val="bg1"/>
              </a:solidFill>
            </a:endParaRPr>
          </a:p>
          <a:p>
            <a:r>
              <a:rPr lang="en-US" sz="2200" dirty="0" smtClean="0">
                <a:solidFill>
                  <a:schemeClr val="bg1"/>
                </a:solidFill>
              </a:rPr>
              <a:t>October 28, 2016  |  AMPO</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9144000" cy="1143000"/>
          </a:xfrm>
        </p:spPr>
        <p:txBody>
          <a:bodyPr/>
          <a:lstStyle/>
          <a:p>
            <a:r>
              <a:rPr lang="en-US" dirty="0" smtClean="0"/>
              <a:t>Transportation for America: The Scenic Route</a:t>
            </a:r>
            <a:endParaRPr lang="en-US" dirty="0"/>
          </a:p>
        </p:txBody>
      </p:sp>
      <p:pic>
        <p:nvPicPr>
          <p:cNvPr id="3" name="Picture 2" descr="Screen Shot 2016-06-10 at 3.43.44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11250"/>
            <a:ext cx="9144000" cy="4820717"/>
          </a:xfrm>
          <a:prstGeom prst="rect">
            <a:avLst/>
          </a:prstGeom>
        </p:spPr>
      </p:pic>
    </p:spTree>
    <p:extLst>
      <p:ext uri="{BB962C8B-B14F-4D97-AF65-F5344CB8AC3E}">
        <p14:creationId xmlns:p14="http://schemas.microsoft.com/office/powerpoint/2010/main" val="34367270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9144000" cy="1143000"/>
          </a:xfrm>
        </p:spPr>
        <p:txBody>
          <a:bodyPr/>
          <a:lstStyle/>
          <a:p>
            <a:r>
              <a:rPr lang="en-US" dirty="0" smtClean="0"/>
              <a:t>Transportation for America: The Scenic Route</a:t>
            </a:r>
            <a:endParaRPr lang="en-US" dirty="0"/>
          </a:p>
        </p:txBody>
      </p:sp>
      <p:sp>
        <p:nvSpPr>
          <p:cNvPr id="2" name="TextBox 1"/>
          <p:cNvSpPr txBox="1"/>
          <p:nvPr/>
        </p:nvSpPr>
        <p:spPr>
          <a:xfrm>
            <a:off x="222250" y="1554397"/>
            <a:ext cx="8726365" cy="1785104"/>
          </a:xfrm>
          <a:prstGeom prst="rect">
            <a:avLst/>
          </a:prstGeom>
          <a:noFill/>
        </p:spPr>
        <p:txBody>
          <a:bodyPr wrap="square" rtlCol="0">
            <a:spAutoFit/>
          </a:bodyPr>
          <a:lstStyle/>
          <a:p>
            <a:r>
              <a:rPr lang="en-US" sz="2200" dirty="0" smtClean="0">
                <a:latin typeface="Arial"/>
                <a:cs typeface="Arial"/>
              </a:rPr>
              <a:t>In </a:t>
            </a:r>
            <a:r>
              <a:rPr lang="en-US" sz="2200" dirty="0">
                <a:latin typeface="Arial"/>
                <a:cs typeface="Arial"/>
              </a:rPr>
              <a:t>the transportation context, </a:t>
            </a:r>
            <a:r>
              <a:rPr lang="en-US" sz="2200" b="1" dirty="0">
                <a:latin typeface="Arial"/>
                <a:cs typeface="Arial"/>
              </a:rPr>
              <a:t>creative </a:t>
            </a:r>
            <a:r>
              <a:rPr lang="en-US" sz="2200" b="1" dirty="0" err="1">
                <a:latin typeface="Arial"/>
                <a:cs typeface="Arial"/>
              </a:rPr>
              <a:t>placemaking</a:t>
            </a:r>
            <a:r>
              <a:rPr lang="en-US" sz="2200" b="1" dirty="0">
                <a:latin typeface="Arial"/>
                <a:cs typeface="Arial"/>
              </a:rPr>
              <a:t> </a:t>
            </a:r>
            <a:r>
              <a:rPr lang="en-US" sz="2200" dirty="0">
                <a:latin typeface="Arial"/>
                <a:cs typeface="Arial"/>
              </a:rPr>
              <a:t>is an approach that deeply engages the arts, culture, and creativity, especially from underrepresented communities, in planning and designing projects so that the resulting communities better reflect and celebrate local culture, heritage and values</a:t>
            </a:r>
            <a:r>
              <a:rPr lang="en-US" sz="2200" dirty="0" smtClean="0">
                <a:latin typeface="Arial"/>
                <a:cs typeface="Arial"/>
              </a:rPr>
              <a:t>.</a:t>
            </a:r>
            <a:endParaRPr lang="en-US" sz="2200" dirty="0">
              <a:latin typeface="Arial"/>
              <a:cs typeface="Arial"/>
            </a:endParaRPr>
          </a:p>
        </p:txBody>
      </p:sp>
    </p:spTree>
    <p:extLst>
      <p:ext uri="{BB962C8B-B14F-4D97-AF65-F5344CB8AC3E}">
        <p14:creationId xmlns:p14="http://schemas.microsoft.com/office/powerpoint/2010/main" val="5916217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9144000" cy="1143000"/>
          </a:xfrm>
        </p:spPr>
        <p:txBody>
          <a:bodyPr/>
          <a:lstStyle/>
          <a:p>
            <a:r>
              <a:rPr lang="en-US" dirty="0" smtClean="0"/>
              <a:t>Scenic Route: </a:t>
            </a:r>
            <a:r>
              <a:rPr lang="en-US" sz="2400" dirty="0" smtClean="0"/>
              <a:t>8 Approaches to Creative </a:t>
            </a:r>
            <a:r>
              <a:rPr lang="en-US" sz="2400" dirty="0" err="1" smtClean="0"/>
              <a:t>Placemaking</a:t>
            </a:r>
            <a:endParaRPr lang="en-US" sz="2400" dirty="0"/>
          </a:p>
        </p:txBody>
      </p:sp>
      <p:pic>
        <p:nvPicPr>
          <p:cNvPr id="4" name="Picture 3" descr="Screen Shot 2016-06-10 at 3.48.09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62148"/>
            <a:ext cx="9144000" cy="2502568"/>
          </a:xfrm>
          <a:prstGeom prst="rect">
            <a:avLst/>
          </a:prstGeom>
        </p:spPr>
      </p:pic>
      <p:pic>
        <p:nvPicPr>
          <p:cNvPr id="3" name="Picture 2" descr="Screen Shot 2016-06-10 at 3.48.22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3687536"/>
            <a:ext cx="9144000" cy="2467429"/>
          </a:xfrm>
          <a:prstGeom prst="rect">
            <a:avLst/>
          </a:prstGeom>
        </p:spPr>
      </p:pic>
    </p:spTree>
    <p:extLst>
      <p:ext uri="{BB962C8B-B14F-4D97-AF65-F5344CB8AC3E}">
        <p14:creationId xmlns:p14="http://schemas.microsoft.com/office/powerpoint/2010/main" val="9349062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9144000" cy="1143000"/>
          </a:xfrm>
        </p:spPr>
        <p:txBody>
          <a:bodyPr/>
          <a:lstStyle/>
          <a:p>
            <a:r>
              <a:rPr lang="en-US" dirty="0"/>
              <a:t>Scenic Route: </a:t>
            </a:r>
            <a:r>
              <a:rPr lang="en-US" sz="2400" dirty="0"/>
              <a:t>8 Approaches to Creative </a:t>
            </a:r>
            <a:r>
              <a:rPr lang="en-US" sz="2400" dirty="0" err="1"/>
              <a:t>Placemaking</a:t>
            </a:r>
            <a:endParaRPr lang="en-US" sz="2400" dirty="0"/>
          </a:p>
        </p:txBody>
      </p:sp>
      <p:pic>
        <p:nvPicPr>
          <p:cNvPr id="2" name="Picture 1" descr="Screen Shot 2016-06-10 at 3.48.36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14617"/>
            <a:ext cx="9144000" cy="3485766"/>
          </a:xfrm>
          <a:prstGeom prst="rect">
            <a:avLst/>
          </a:prstGeom>
        </p:spPr>
      </p:pic>
    </p:spTree>
    <p:extLst>
      <p:ext uri="{BB962C8B-B14F-4D97-AF65-F5344CB8AC3E}">
        <p14:creationId xmlns:p14="http://schemas.microsoft.com/office/powerpoint/2010/main" val="12099722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8229600" cy="1143000"/>
          </a:xfrm>
        </p:spPr>
        <p:txBody>
          <a:bodyPr/>
          <a:lstStyle/>
          <a:p>
            <a:r>
              <a:rPr lang="en-US" dirty="0" smtClean="0"/>
              <a:t>How to use the Scenic Route</a:t>
            </a:r>
            <a:endParaRPr lang="en-US" dirty="0"/>
          </a:p>
        </p:txBody>
      </p:sp>
      <p:pic>
        <p:nvPicPr>
          <p:cNvPr id="5" name="Picture 4" descr="Screen Shot 2016-06-10 at 3.57.11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05023"/>
            <a:ext cx="9144000" cy="4757665"/>
          </a:xfrm>
          <a:prstGeom prst="rect">
            <a:avLst/>
          </a:prstGeom>
        </p:spPr>
      </p:pic>
    </p:spTree>
    <p:extLst>
      <p:ext uri="{BB962C8B-B14F-4D97-AF65-F5344CB8AC3E}">
        <p14:creationId xmlns:p14="http://schemas.microsoft.com/office/powerpoint/2010/main" val="7843936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9144000" cy="1143000"/>
          </a:xfrm>
        </p:spPr>
        <p:txBody>
          <a:bodyPr/>
          <a:lstStyle/>
          <a:p>
            <a:r>
              <a:rPr lang="en-US" dirty="0" err="1" smtClean="0"/>
              <a:t>Willowbrook</a:t>
            </a:r>
            <a:r>
              <a:rPr lang="en-US" dirty="0" smtClean="0"/>
              <a:t> Is/</a:t>
            </a:r>
            <a:r>
              <a:rPr lang="en-US" dirty="0" err="1" smtClean="0"/>
              <a:t>Es</a:t>
            </a:r>
            <a:r>
              <a:rPr lang="en-US" dirty="0" smtClean="0"/>
              <a:t>:</a:t>
            </a:r>
            <a:r>
              <a:rPr lang="en-US" sz="2400" dirty="0" smtClean="0"/>
              <a:t> Identify the Community’s Assets</a:t>
            </a:r>
            <a:endParaRPr lang="en-US" sz="2400" dirty="0"/>
          </a:p>
        </p:txBody>
      </p:sp>
      <p:pic>
        <p:nvPicPr>
          <p:cNvPr id="2" name="Picture 1" descr="Screen Shot 2016-10-25 at 6.00.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212" y="1105023"/>
            <a:ext cx="6788038" cy="4830476"/>
          </a:xfrm>
          <a:prstGeom prst="rect">
            <a:avLst/>
          </a:prstGeom>
        </p:spPr>
      </p:pic>
    </p:spTree>
    <p:extLst>
      <p:ext uri="{BB962C8B-B14F-4D97-AF65-F5344CB8AC3E}">
        <p14:creationId xmlns:p14="http://schemas.microsoft.com/office/powerpoint/2010/main" val="15552559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9144000" cy="1143000"/>
          </a:xfrm>
        </p:spPr>
        <p:txBody>
          <a:bodyPr/>
          <a:lstStyle/>
          <a:p>
            <a:r>
              <a:rPr lang="en-US" dirty="0" err="1" smtClean="0"/>
              <a:t>Willowbrook</a:t>
            </a:r>
            <a:r>
              <a:rPr lang="en-US" dirty="0" smtClean="0"/>
              <a:t> Is/</a:t>
            </a:r>
            <a:r>
              <a:rPr lang="en-US" dirty="0" err="1" smtClean="0"/>
              <a:t>Es</a:t>
            </a:r>
            <a:r>
              <a:rPr lang="en-US" dirty="0" smtClean="0"/>
              <a:t>:</a:t>
            </a:r>
            <a:r>
              <a:rPr lang="en-US" sz="2400" dirty="0" smtClean="0"/>
              <a:t> Identify the Community’s Assets</a:t>
            </a:r>
            <a:endParaRPr lang="en-US" sz="2400" dirty="0"/>
          </a:p>
        </p:txBody>
      </p:sp>
      <p:pic>
        <p:nvPicPr>
          <p:cNvPr id="3" name="Picture 2" descr="Screen Shot 2016-06-10 at 3.04.18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05023"/>
            <a:ext cx="3906235" cy="4025900"/>
          </a:xfrm>
          <a:prstGeom prst="rect">
            <a:avLst/>
          </a:prstGeom>
        </p:spPr>
      </p:pic>
      <p:pic>
        <p:nvPicPr>
          <p:cNvPr id="4" name="Picture 3" descr="Screen Shot 2016-06-10 at 3.04.43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9200" y="1105023"/>
            <a:ext cx="5181600" cy="4025900"/>
          </a:xfrm>
          <a:prstGeom prst="rect">
            <a:avLst/>
          </a:prstGeom>
        </p:spPr>
      </p:pic>
    </p:spTree>
    <p:extLst>
      <p:ext uri="{BB962C8B-B14F-4D97-AF65-F5344CB8AC3E}">
        <p14:creationId xmlns:p14="http://schemas.microsoft.com/office/powerpoint/2010/main" val="24453241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9144000" cy="1143000"/>
          </a:xfrm>
        </p:spPr>
        <p:txBody>
          <a:bodyPr/>
          <a:lstStyle/>
          <a:p>
            <a:r>
              <a:rPr lang="en-US" dirty="0" err="1" smtClean="0"/>
              <a:t>Willowbrook</a:t>
            </a:r>
            <a:r>
              <a:rPr lang="en-US" dirty="0" smtClean="0"/>
              <a:t> Is/</a:t>
            </a:r>
            <a:r>
              <a:rPr lang="en-US" dirty="0" err="1" smtClean="0"/>
              <a:t>Es</a:t>
            </a:r>
            <a:r>
              <a:rPr lang="en-US" dirty="0" smtClean="0"/>
              <a:t>:</a:t>
            </a:r>
            <a:r>
              <a:rPr lang="en-US" sz="2400" dirty="0" smtClean="0"/>
              <a:t> Identify the Community’s Assets</a:t>
            </a:r>
            <a:endParaRPr lang="en-US" sz="2400" dirty="0"/>
          </a:p>
        </p:txBody>
      </p:sp>
      <p:sp>
        <p:nvSpPr>
          <p:cNvPr id="5" name="TextBox 4"/>
          <p:cNvSpPr txBox="1"/>
          <p:nvPr/>
        </p:nvSpPr>
        <p:spPr>
          <a:xfrm>
            <a:off x="206375" y="1591594"/>
            <a:ext cx="8762999" cy="3693319"/>
          </a:xfrm>
          <a:prstGeom prst="rect">
            <a:avLst/>
          </a:prstGeom>
          <a:noFill/>
        </p:spPr>
        <p:txBody>
          <a:bodyPr wrap="square" rtlCol="0">
            <a:spAutoFit/>
          </a:bodyPr>
          <a:lstStyle/>
          <a:p>
            <a:r>
              <a:rPr lang="en-US" dirty="0" smtClean="0"/>
              <a:t>“As </a:t>
            </a:r>
            <a:r>
              <a:rPr lang="en-US" dirty="0"/>
              <a:t>often as not, visioning exercises are a kind of smokescreen. They fill some kind of mandated requirement to receive community input, but they exert just a tiny bit of influence on trajectories that were set long before any input was gathered, any experts were hired to gather that input. With all of that </a:t>
            </a:r>
            <a:r>
              <a:rPr lang="en-US" dirty="0" err="1"/>
              <a:t>rigamarole</a:t>
            </a:r>
            <a:r>
              <a:rPr lang="en-US" dirty="0"/>
              <a:t>, it’s easy to lose sight of the word itself. This book is a tool to help you see.</a:t>
            </a:r>
          </a:p>
          <a:p>
            <a:endParaRPr lang="en-US" dirty="0"/>
          </a:p>
          <a:p>
            <a:r>
              <a:rPr lang="en-US" dirty="0" smtClean="0"/>
              <a:t>“Instead </a:t>
            </a:r>
            <a:r>
              <a:rPr lang="en-US" dirty="0"/>
              <a:t>of trying to build a system for residents to project their hopes, it made more sense to build a “visioning tool” for the planners. A set of corrective images that those who might work in the area in the future could use to help focus their hopes and dreams. Too often, I feel, the future of the area is imagined by meditating on what it lacks, for its problems</a:t>
            </a:r>
            <a:r>
              <a:rPr lang="en-US" dirty="0" smtClean="0"/>
              <a:t>.</a:t>
            </a:r>
          </a:p>
          <a:p>
            <a:endParaRPr lang="en-US" dirty="0" smtClean="0"/>
          </a:p>
          <a:p>
            <a:endParaRPr lang="en-US" dirty="0"/>
          </a:p>
          <a:p>
            <a:pPr algn="r"/>
            <a:r>
              <a:rPr lang="en-US" dirty="0" smtClean="0"/>
              <a:t>-</a:t>
            </a:r>
            <a:r>
              <a:rPr lang="en-US" dirty="0" err="1" smtClean="0"/>
              <a:t>Rosten</a:t>
            </a:r>
            <a:r>
              <a:rPr lang="en-US" dirty="0" smtClean="0"/>
              <a:t> Woo, </a:t>
            </a:r>
            <a:r>
              <a:rPr lang="en-US" dirty="0" err="1" smtClean="0"/>
              <a:t>Willbrook</a:t>
            </a:r>
            <a:r>
              <a:rPr lang="en-US" dirty="0" smtClean="0"/>
              <a:t> Is/</a:t>
            </a:r>
            <a:r>
              <a:rPr lang="en-US" dirty="0" err="1" smtClean="0"/>
              <a:t>Es</a:t>
            </a:r>
            <a:endParaRPr lang="en-US" dirty="0"/>
          </a:p>
        </p:txBody>
      </p:sp>
    </p:spTree>
    <p:extLst>
      <p:ext uri="{BB962C8B-B14F-4D97-AF65-F5344CB8AC3E}">
        <p14:creationId xmlns:p14="http://schemas.microsoft.com/office/powerpoint/2010/main" val="6660483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9144000" cy="1143000"/>
          </a:xfrm>
        </p:spPr>
        <p:txBody>
          <a:bodyPr/>
          <a:lstStyle/>
          <a:p>
            <a:r>
              <a:rPr lang="en-US" dirty="0" err="1"/>
              <a:t>Willowbrook</a:t>
            </a:r>
            <a:r>
              <a:rPr lang="en-US" dirty="0"/>
              <a:t> Is/</a:t>
            </a:r>
            <a:r>
              <a:rPr lang="en-US" dirty="0" err="1"/>
              <a:t>Es</a:t>
            </a:r>
            <a:r>
              <a:rPr lang="en-US" dirty="0"/>
              <a:t>: </a:t>
            </a:r>
            <a:r>
              <a:rPr lang="en-US" sz="2400" dirty="0"/>
              <a:t>Identify the Community’s Assets</a:t>
            </a:r>
          </a:p>
        </p:txBody>
      </p:sp>
      <p:pic>
        <p:nvPicPr>
          <p:cNvPr id="2" name="Picture 1" descr="Screen Shot 2016-06-10 at 3.02.47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799" y="920750"/>
            <a:ext cx="8706402" cy="5977530"/>
          </a:xfrm>
          <a:prstGeom prst="rect">
            <a:avLst/>
          </a:prstGeom>
        </p:spPr>
      </p:pic>
    </p:spTree>
    <p:extLst>
      <p:ext uri="{BB962C8B-B14F-4D97-AF65-F5344CB8AC3E}">
        <p14:creationId xmlns:p14="http://schemas.microsoft.com/office/powerpoint/2010/main" val="304625332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8229600" cy="1143000"/>
          </a:xfrm>
        </p:spPr>
        <p:txBody>
          <a:bodyPr>
            <a:normAutofit/>
          </a:bodyPr>
          <a:lstStyle/>
          <a:p>
            <a:r>
              <a:rPr lang="en-US" dirty="0" smtClean="0"/>
              <a:t>Resources: NEA’s Exploring </a:t>
            </a:r>
            <a:r>
              <a:rPr lang="en-US" dirty="0"/>
              <a:t>Our Town</a:t>
            </a:r>
            <a:br>
              <a:rPr lang="en-US" dirty="0"/>
            </a:br>
            <a:r>
              <a:rPr lang="en-US" sz="2400" dirty="0" err="1" smtClean="0"/>
              <a:t>www.arts.gov</a:t>
            </a:r>
            <a:r>
              <a:rPr lang="en-US" sz="2400" dirty="0"/>
              <a:t>/exploring-our-town/showcase</a:t>
            </a:r>
          </a:p>
        </p:txBody>
      </p:sp>
      <p:pic>
        <p:nvPicPr>
          <p:cNvPr id="2" name="Picture 1" descr="Screen Shot 2016-06-10 at 4.30.25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80083"/>
            <a:ext cx="9144000" cy="5193792"/>
          </a:xfrm>
          <a:prstGeom prst="rect">
            <a:avLst/>
          </a:prstGeom>
        </p:spPr>
      </p:pic>
    </p:spTree>
    <p:extLst>
      <p:ext uri="{BB962C8B-B14F-4D97-AF65-F5344CB8AC3E}">
        <p14:creationId xmlns:p14="http://schemas.microsoft.com/office/powerpoint/2010/main" val="180596664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8229600" cy="1143000"/>
          </a:xfrm>
        </p:spPr>
        <p:txBody>
          <a:bodyPr/>
          <a:lstStyle/>
          <a:p>
            <a:r>
              <a:rPr lang="en-US" dirty="0" smtClean="0"/>
              <a:t>Art </a:t>
            </a:r>
            <a:r>
              <a:rPr lang="en-US" dirty="0"/>
              <a:t>in Communities </a:t>
            </a:r>
            <a:r>
              <a:rPr lang="en-US" dirty="0" smtClean="0"/>
              <a:t>– Public Art</a:t>
            </a:r>
            <a:endParaRPr lang="en-US" dirty="0"/>
          </a:p>
        </p:txBody>
      </p:sp>
      <p:pic>
        <p:nvPicPr>
          <p:cNvPr id="14" name="Picture 13" descr="Arthur_Fiedler_bu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1749792"/>
            <a:ext cx="4270623" cy="3202968"/>
          </a:xfrm>
          <a:prstGeom prst="rect">
            <a:avLst/>
          </a:prstGeom>
        </p:spPr>
      </p:pic>
      <p:pic>
        <p:nvPicPr>
          <p:cNvPr id="15" name="Picture 14" descr="BOS_Echelman_PhotoMelissaHenry_DSC00713e.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2474" y="1749792"/>
            <a:ext cx="4581526" cy="3202968"/>
          </a:xfrm>
          <a:prstGeom prst="rect">
            <a:avLst/>
          </a:prstGeom>
        </p:spPr>
      </p:pic>
    </p:spTree>
    <p:extLst>
      <p:ext uri="{BB962C8B-B14F-4D97-AF65-F5344CB8AC3E}">
        <p14:creationId xmlns:p14="http://schemas.microsoft.com/office/powerpoint/2010/main" val="2965828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8229600" cy="1143000"/>
          </a:xfrm>
        </p:spPr>
        <p:txBody>
          <a:bodyPr/>
          <a:lstStyle/>
          <a:p>
            <a:r>
              <a:rPr lang="en-US" dirty="0" smtClean="0"/>
              <a:t>Resources: </a:t>
            </a:r>
            <a:r>
              <a:rPr lang="en-US" dirty="0" err="1" smtClean="0"/>
              <a:t>ArtPlace</a:t>
            </a:r>
            <a:r>
              <a:rPr lang="en-US" dirty="0" smtClean="0"/>
              <a:t> America</a:t>
            </a:r>
            <a:br>
              <a:rPr lang="en-US" dirty="0" smtClean="0"/>
            </a:br>
            <a:r>
              <a:rPr lang="en-US" sz="2400" dirty="0" err="1" smtClean="0"/>
              <a:t>www.artplaceamerica.org</a:t>
            </a:r>
            <a:endParaRPr lang="en-US" sz="2400" dirty="0"/>
          </a:p>
        </p:txBody>
      </p:sp>
      <p:pic>
        <p:nvPicPr>
          <p:cNvPr id="3" name="Picture 2" descr="Screen Shot 2016-06-10 at 4.30.01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06898"/>
            <a:ext cx="9144000" cy="5351102"/>
          </a:xfrm>
          <a:prstGeom prst="rect">
            <a:avLst/>
          </a:prstGeom>
        </p:spPr>
      </p:pic>
    </p:spTree>
    <p:extLst>
      <p:ext uri="{BB962C8B-B14F-4D97-AF65-F5344CB8AC3E}">
        <p14:creationId xmlns:p14="http://schemas.microsoft.com/office/powerpoint/2010/main" val="20943970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48852"/>
            <a:ext cx="8229600" cy="1143000"/>
          </a:xfrm>
        </p:spPr>
        <p:txBody>
          <a:bodyPr/>
          <a:lstStyle/>
          <a:p>
            <a:r>
              <a:rPr lang="en-US" dirty="0" smtClean="0"/>
              <a:t>Art </a:t>
            </a:r>
            <a:r>
              <a:rPr lang="en-US" dirty="0"/>
              <a:t>in Communities </a:t>
            </a:r>
            <a:r>
              <a:rPr lang="en-US" dirty="0" smtClean="0"/>
              <a:t>– Percent for Art</a:t>
            </a:r>
            <a:endParaRPr lang="en-US" dirty="0"/>
          </a:p>
        </p:txBody>
      </p:sp>
      <p:pic>
        <p:nvPicPr>
          <p:cNvPr id="2" name="Picture 1" descr="crystalliza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094148"/>
            <a:ext cx="3380153" cy="5070230"/>
          </a:xfrm>
          <a:prstGeom prst="rect">
            <a:avLst/>
          </a:prstGeom>
        </p:spPr>
      </p:pic>
      <p:pic>
        <p:nvPicPr>
          <p:cNvPr id="3" name="Picture 2" descr="passage.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86908" y="1094148"/>
            <a:ext cx="7605346" cy="5070230"/>
          </a:xfrm>
          <a:prstGeom prst="rect">
            <a:avLst/>
          </a:prstGeom>
        </p:spPr>
      </p:pic>
    </p:spTree>
    <p:extLst>
      <p:ext uri="{BB962C8B-B14F-4D97-AF65-F5344CB8AC3E}">
        <p14:creationId xmlns:p14="http://schemas.microsoft.com/office/powerpoint/2010/main" val="8373067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8229600" cy="1143000"/>
          </a:xfrm>
        </p:spPr>
        <p:txBody>
          <a:bodyPr/>
          <a:lstStyle/>
          <a:p>
            <a:r>
              <a:rPr lang="en-US" dirty="0" smtClean="0"/>
              <a:t>Art </a:t>
            </a:r>
            <a:r>
              <a:rPr lang="en-US" dirty="0"/>
              <a:t>in Communities </a:t>
            </a:r>
            <a:r>
              <a:rPr lang="en-US" dirty="0" smtClean="0"/>
              <a:t>– Community Art</a:t>
            </a:r>
            <a:endParaRPr lang="en-US" dirty="0"/>
          </a:p>
        </p:txBody>
      </p:sp>
      <p:pic>
        <p:nvPicPr>
          <p:cNvPr id="2" name="Picture 1" descr="artwork1jb-750xx3621-2042-0-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03017"/>
            <a:ext cx="9144000" cy="5145024"/>
          </a:xfrm>
          <a:prstGeom prst="rect">
            <a:avLst/>
          </a:prstGeom>
        </p:spPr>
      </p:pic>
    </p:spTree>
    <p:extLst>
      <p:ext uri="{BB962C8B-B14F-4D97-AF65-F5344CB8AC3E}">
        <p14:creationId xmlns:p14="http://schemas.microsoft.com/office/powerpoint/2010/main" val="41136050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8229600" cy="1143000"/>
          </a:xfrm>
        </p:spPr>
        <p:txBody>
          <a:bodyPr/>
          <a:lstStyle/>
          <a:p>
            <a:r>
              <a:rPr lang="en-US" dirty="0" smtClean="0"/>
              <a:t>A Brief History of Creative </a:t>
            </a:r>
            <a:r>
              <a:rPr lang="en-US" dirty="0" err="1" smtClean="0"/>
              <a:t>Placemaking</a:t>
            </a:r>
            <a:endParaRPr lang="en-US" dirty="0"/>
          </a:p>
        </p:txBody>
      </p:sp>
      <p:sp>
        <p:nvSpPr>
          <p:cNvPr id="2" name="TextBox 1"/>
          <p:cNvSpPr txBox="1"/>
          <p:nvPr/>
        </p:nvSpPr>
        <p:spPr>
          <a:xfrm>
            <a:off x="4669683" y="1105023"/>
            <a:ext cx="4278932" cy="5170645"/>
          </a:xfrm>
          <a:prstGeom prst="rect">
            <a:avLst/>
          </a:prstGeom>
          <a:noFill/>
        </p:spPr>
        <p:txBody>
          <a:bodyPr wrap="square" rtlCol="0">
            <a:spAutoFit/>
          </a:bodyPr>
          <a:lstStyle/>
          <a:p>
            <a:r>
              <a:rPr lang="en-US" sz="2200" dirty="0" smtClean="0">
                <a:latin typeface="Arial"/>
                <a:cs typeface="Arial"/>
              </a:rPr>
              <a:t>In creative </a:t>
            </a:r>
            <a:r>
              <a:rPr lang="en-US" sz="2200" dirty="0" err="1" smtClean="0">
                <a:latin typeface="Arial"/>
                <a:cs typeface="Arial"/>
              </a:rPr>
              <a:t>placemaking</a:t>
            </a:r>
            <a:r>
              <a:rPr lang="en-US" sz="2200" dirty="0" smtClean="0">
                <a:latin typeface="Arial"/>
                <a:cs typeface="Arial"/>
              </a:rPr>
              <a:t>, partners from public, private, non-profit, and community sectors strategically shape the physical and social character of a neighborhood, town, city, or region around arts and cultural activities. Creative </a:t>
            </a:r>
            <a:r>
              <a:rPr lang="en-US" sz="2200" dirty="0" err="1" smtClean="0">
                <a:latin typeface="Arial"/>
                <a:cs typeface="Arial"/>
              </a:rPr>
              <a:t>placemaking</a:t>
            </a:r>
            <a:r>
              <a:rPr lang="en-US" sz="2200" dirty="0" smtClean="0">
                <a:latin typeface="Arial"/>
                <a:cs typeface="Arial"/>
              </a:rPr>
              <a:t> animates public and private spaces, rejuvenates structures and streetscapes, improves local business viability and public safety, and brings diverse people together to celebrate, inspire, and be inspired.</a:t>
            </a:r>
            <a:endParaRPr lang="en-US" sz="2200" dirty="0">
              <a:latin typeface="Arial"/>
              <a:cs typeface="Arial"/>
            </a:endParaRPr>
          </a:p>
        </p:txBody>
      </p:sp>
      <p:pic>
        <p:nvPicPr>
          <p:cNvPr id="4" name="Picture 3" descr="Screen Shot 2016-06-10 at 11.42.20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577" y="1073273"/>
            <a:ext cx="4072548" cy="5151662"/>
          </a:xfrm>
          <a:prstGeom prst="rect">
            <a:avLst/>
          </a:prstGeom>
        </p:spPr>
      </p:pic>
    </p:spTree>
    <p:extLst>
      <p:ext uri="{BB962C8B-B14F-4D97-AF65-F5344CB8AC3E}">
        <p14:creationId xmlns:p14="http://schemas.microsoft.com/office/powerpoint/2010/main" val="39764629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8229600" cy="1143000"/>
          </a:xfrm>
        </p:spPr>
        <p:txBody>
          <a:bodyPr/>
          <a:lstStyle/>
          <a:p>
            <a:r>
              <a:rPr lang="en-US" dirty="0" smtClean="0"/>
              <a:t>A Brief History of Creative </a:t>
            </a:r>
            <a:r>
              <a:rPr lang="en-US" dirty="0" err="1" smtClean="0"/>
              <a:t>Placemaking</a:t>
            </a:r>
            <a:endParaRPr lang="en-US" dirty="0"/>
          </a:p>
        </p:txBody>
      </p:sp>
      <p:sp>
        <p:nvSpPr>
          <p:cNvPr id="2" name="TextBox 1"/>
          <p:cNvSpPr txBox="1"/>
          <p:nvPr/>
        </p:nvSpPr>
        <p:spPr>
          <a:xfrm>
            <a:off x="4669683" y="1981690"/>
            <a:ext cx="4278932" cy="3477875"/>
          </a:xfrm>
          <a:prstGeom prst="rect">
            <a:avLst/>
          </a:prstGeom>
          <a:noFill/>
        </p:spPr>
        <p:txBody>
          <a:bodyPr wrap="square" rtlCol="0">
            <a:spAutoFit/>
          </a:bodyPr>
          <a:lstStyle/>
          <a:p>
            <a:r>
              <a:rPr lang="en-US" sz="2200" dirty="0" err="1" smtClean="0">
                <a:latin typeface="Arial"/>
                <a:cs typeface="Arial"/>
              </a:rPr>
              <a:t>ArtPlace</a:t>
            </a:r>
            <a:r>
              <a:rPr lang="en-US" sz="2200" dirty="0" smtClean="0">
                <a:latin typeface="Arial"/>
                <a:cs typeface="Arial"/>
              </a:rPr>
              <a:t> is a ten year collaboration that funds projects, researches practice, and builds the field of creative </a:t>
            </a:r>
            <a:r>
              <a:rPr lang="en-US" sz="2200" dirty="0" err="1" smtClean="0">
                <a:latin typeface="Arial"/>
                <a:cs typeface="Arial"/>
              </a:rPr>
              <a:t>placemaking</a:t>
            </a:r>
            <a:r>
              <a:rPr lang="en-US" sz="2200" dirty="0" smtClean="0">
                <a:latin typeface="Arial"/>
                <a:cs typeface="Arial"/>
              </a:rPr>
              <a:t>. </a:t>
            </a:r>
          </a:p>
          <a:p>
            <a:endParaRPr lang="en-US" sz="2200" dirty="0">
              <a:latin typeface="Arial"/>
              <a:cs typeface="Arial"/>
            </a:endParaRPr>
          </a:p>
          <a:p>
            <a:r>
              <a:rPr lang="en-US" sz="2200" dirty="0" smtClean="0">
                <a:latin typeface="Arial"/>
                <a:cs typeface="Arial"/>
              </a:rPr>
              <a:t>The collaboration includes:</a:t>
            </a:r>
            <a:endParaRPr lang="en-US" sz="2200" dirty="0">
              <a:latin typeface="Arial"/>
              <a:cs typeface="Arial"/>
            </a:endParaRPr>
          </a:p>
          <a:p>
            <a:r>
              <a:rPr lang="en-US" sz="2200" dirty="0" smtClean="0">
                <a:latin typeface="Arial"/>
                <a:cs typeface="Arial"/>
              </a:rPr>
              <a:t>• 14 Foundations</a:t>
            </a:r>
            <a:endParaRPr lang="en-US" sz="2200" dirty="0">
              <a:latin typeface="Arial"/>
              <a:cs typeface="Arial"/>
            </a:endParaRPr>
          </a:p>
          <a:p>
            <a:r>
              <a:rPr lang="en-US" sz="2200" dirty="0">
                <a:latin typeface="Arial"/>
                <a:cs typeface="Arial"/>
              </a:rPr>
              <a:t>• </a:t>
            </a:r>
            <a:r>
              <a:rPr lang="en-US" sz="2200" dirty="0" smtClean="0">
                <a:latin typeface="Arial"/>
                <a:cs typeface="Arial"/>
              </a:rPr>
              <a:t>8 Federal Agencies</a:t>
            </a:r>
            <a:endParaRPr lang="en-US" sz="2200" dirty="0">
              <a:latin typeface="Arial"/>
              <a:cs typeface="Arial"/>
            </a:endParaRPr>
          </a:p>
          <a:p>
            <a:r>
              <a:rPr lang="en-US" sz="2200" dirty="0">
                <a:latin typeface="Arial"/>
                <a:cs typeface="Arial"/>
              </a:rPr>
              <a:t>• </a:t>
            </a:r>
            <a:r>
              <a:rPr lang="en-US" sz="2200" dirty="0" smtClean="0">
                <a:latin typeface="Arial"/>
                <a:cs typeface="Arial"/>
              </a:rPr>
              <a:t>6 Financial Institutions</a:t>
            </a:r>
          </a:p>
          <a:p>
            <a:endParaRPr lang="en-US" sz="2200" dirty="0">
              <a:latin typeface="Arial"/>
              <a:cs typeface="Arial"/>
            </a:endParaRPr>
          </a:p>
        </p:txBody>
      </p:sp>
      <p:pic>
        <p:nvPicPr>
          <p:cNvPr id="3" name="Picture 2" descr="artplace-logo_th.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03792"/>
            <a:ext cx="4610100" cy="2794000"/>
          </a:xfrm>
          <a:prstGeom prst="rect">
            <a:avLst/>
          </a:prstGeom>
        </p:spPr>
      </p:pic>
    </p:spTree>
    <p:extLst>
      <p:ext uri="{BB962C8B-B14F-4D97-AF65-F5344CB8AC3E}">
        <p14:creationId xmlns:p14="http://schemas.microsoft.com/office/powerpoint/2010/main" val="31906971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8229600" cy="1143000"/>
          </a:xfrm>
        </p:spPr>
        <p:txBody>
          <a:bodyPr/>
          <a:lstStyle/>
          <a:p>
            <a:r>
              <a:rPr lang="en-US" dirty="0" smtClean="0"/>
              <a:t>A Brief History of Creative </a:t>
            </a:r>
            <a:r>
              <a:rPr lang="en-US" dirty="0" err="1" smtClean="0"/>
              <a:t>Placemaking</a:t>
            </a:r>
            <a:endParaRPr lang="en-US" dirty="0"/>
          </a:p>
        </p:txBody>
      </p:sp>
      <p:sp>
        <p:nvSpPr>
          <p:cNvPr id="2" name="TextBox 1"/>
          <p:cNvSpPr txBox="1"/>
          <p:nvPr/>
        </p:nvSpPr>
        <p:spPr>
          <a:xfrm>
            <a:off x="4669683" y="1997575"/>
            <a:ext cx="4278932" cy="1785104"/>
          </a:xfrm>
          <a:prstGeom prst="rect">
            <a:avLst/>
          </a:prstGeom>
          <a:noFill/>
        </p:spPr>
        <p:txBody>
          <a:bodyPr wrap="square" rtlCol="0">
            <a:spAutoFit/>
          </a:bodyPr>
          <a:lstStyle/>
          <a:p>
            <a:r>
              <a:rPr lang="en-US" sz="2200" dirty="0" smtClean="0">
                <a:latin typeface="Arial"/>
                <a:cs typeface="Arial"/>
              </a:rPr>
              <a:t>Projects </a:t>
            </a:r>
            <a:r>
              <a:rPr lang="en-US" sz="2200" dirty="0">
                <a:latin typeface="Arial"/>
                <a:cs typeface="Arial"/>
              </a:rPr>
              <a:t>in which art plays an intentional and integrated role in place-based community planning and development. </a:t>
            </a:r>
            <a:endParaRPr lang="en-US" sz="2200" dirty="0" smtClean="0">
              <a:latin typeface="Arial"/>
              <a:cs typeface="Arial"/>
            </a:endParaRPr>
          </a:p>
          <a:p>
            <a:endParaRPr lang="en-US" sz="2200" dirty="0" smtClean="0">
              <a:latin typeface="Arial"/>
              <a:cs typeface="Arial"/>
            </a:endParaRPr>
          </a:p>
        </p:txBody>
      </p:sp>
      <p:pic>
        <p:nvPicPr>
          <p:cNvPr id="3" name="Picture 2" descr="artplace-logo_th.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03792"/>
            <a:ext cx="4610100" cy="2794000"/>
          </a:xfrm>
          <a:prstGeom prst="rect">
            <a:avLst/>
          </a:prstGeom>
        </p:spPr>
      </p:pic>
    </p:spTree>
    <p:extLst>
      <p:ext uri="{BB962C8B-B14F-4D97-AF65-F5344CB8AC3E}">
        <p14:creationId xmlns:p14="http://schemas.microsoft.com/office/powerpoint/2010/main" val="314878340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1-700x609.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444" y="63500"/>
            <a:ext cx="7736782" cy="6731000"/>
          </a:xfrm>
          <a:prstGeom prst="rect">
            <a:avLst/>
          </a:prstGeom>
        </p:spPr>
      </p:pic>
    </p:spTree>
    <p:extLst>
      <p:ext uri="{BB962C8B-B14F-4D97-AF65-F5344CB8AC3E}">
        <p14:creationId xmlns:p14="http://schemas.microsoft.com/office/powerpoint/2010/main" val="9698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0" y="-37977"/>
            <a:ext cx="8229600" cy="1143000"/>
          </a:xfrm>
        </p:spPr>
        <p:txBody>
          <a:bodyPr/>
          <a:lstStyle/>
          <a:p>
            <a:r>
              <a:rPr lang="en-US" dirty="0" smtClean="0"/>
              <a:t>A Brief History of Creative </a:t>
            </a:r>
            <a:r>
              <a:rPr lang="en-US" dirty="0" err="1" smtClean="0"/>
              <a:t>Placemaking</a:t>
            </a:r>
            <a:endParaRPr lang="en-US" dirty="0"/>
          </a:p>
        </p:txBody>
      </p:sp>
      <p:pic>
        <p:nvPicPr>
          <p:cNvPr id="3" name="Picture 2" descr="Screen Shot 2016-06-10 at 12.23.31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076" y="1319946"/>
            <a:ext cx="9144000" cy="4063095"/>
          </a:xfrm>
          <a:prstGeom prst="rect">
            <a:avLst/>
          </a:prstGeom>
        </p:spPr>
      </p:pic>
    </p:spTree>
    <p:extLst>
      <p:ext uri="{BB962C8B-B14F-4D97-AF65-F5344CB8AC3E}">
        <p14:creationId xmlns:p14="http://schemas.microsoft.com/office/powerpoint/2010/main" val="23364132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11951</TotalTime>
  <Words>1047</Words>
  <Application>Microsoft Macintosh PowerPoint</Application>
  <PresentationFormat>On-screen Show (4:3)</PresentationFormat>
  <Paragraphs>83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Art in Communities – Public Art</vt:lpstr>
      <vt:lpstr>Art in Communities – Percent for Art</vt:lpstr>
      <vt:lpstr>Art in Communities – Community Art</vt:lpstr>
      <vt:lpstr>A Brief History of Creative Placemaking</vt:lpstr>
      <vt:lpstr>A Brief History of Creative Placemaking</vt:lpstr>
      <vt:lpstr>A Brief History of Creative Placemaking</vt:lpstr>
      <vt:lpstr>PowerPoint Presentation</vt:lpstr>
      <vt:lpstr>A Brief History of Creative Placemaking</vt:lpstr>
      <vt:lpstr>Transportation for America: The Scenic Route</vt:lpstr>
      <vt:lpstr>Transportation for America: The Scenic Route</vt:lpstr>
      <vt:lpstr>Scenic Route: 8 Approaches to Creative Placemaking</vt:lpstr>
      <vt:lpstr>Scenic Route: 8 Approaches to Creative Placemaking</vt:lpstr>
      <vt:lpstr>How to use the Scenic Route</vt:lpstr>
      <vt:lpstr>Willowbrook Is/Es: Identify the Community’s Assets</vt:lpstr>
      <vt:lpstr>Willowbrook Is/Es: Identify the Community’s Assets</vt:lpstr>
      <vt:lpstr>Willowbrook Is/Es: Identify the Community’s Assets</vt:lpstr>
      <vt:lpstr>Willowbrook Is/Es: Identify the Community’s Assets</vt:lpstr>
      <vt:lpstr>Resources: NEA’s Exploring Our Town www.arts.gov/exploring-our-town/showcase</vt:lpstr>
      <vt:lpstr>Resources: ArtPlace America www.artplaceamerica.org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Alexandra Goldschmidt</dc:creator>
  <cp:lastModifiedBy>Ben Stone</cp:lastModifiedBy>
  <cp:revision>104</cp:revision>
  <dcterms:created xsi:type="dcterms:W3CDTF">2012-01-10T16:02:44Z</dcterms:created>
  <dcterms:modified xsi:type="dcterms:W3CDTF">2016-10-27T15:09:18Z</dcterms:modified>
</cp:coreProperties>
</file>