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389" r:id="rId3"/>
    <p:sldId id="259" r:id="rId4"/>
    <p:sldId id="260" r:id="rId5"/>
    <p:sldId id="261" r:id="rId6"/>
    <p:sldId id="263" r:id="rId7"/>
    <p:sldId id="355" r:id="rId8"/>
    <p:sldId id="350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65" r:id="rId17"/>
    <p:sldId id="356" r:id="rId18"/>
    <p:sldId id="316" r:id="rId19"/>
    <p:sldId id="380" r:id="rId20"/>
    <p:sldId id="353" r:id="rId21"/>
    <p:sldId id="354" r:id="rId22"/>
    <p:sldId id="366" r:id="rId23"/>
    <p:sldId id="367" r:id="rId24"/>
    <p:sldId id="368" r:id="rId25"/>
    <p:sldId id="342" r:id="rId26"/>
    <p:sldId id="378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9" r:id="rId36"/>
    <p:sldId id="369" r:id="rId37"/>
  </p:sldIdLst>
  <p:sldSz cx="9144000" cy="6858000" type="screen4x3"/>
  <p:notesSz cx="6954838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19" autoAdjust="0"/>
    <p:restoredTop sz="94737" autoAdjust="0"/>
  </p:normalViewPr>
  <p:slideViewPr>
    <p:cSldViewPr>
      <p:cViewPr varScale="1">
        <p:scale>
          <a:sx n="108" d="100"/>
          <a:sy n="108" d="100"/>
        </p:scale>
        <p:origin x="61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0175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99F0AF59-083E-4EDC-B97F-ACE8006BA341}" type="datetimeFigureOut">
              <a:rPr lang="en-US"/>
              <a:pPr/>
              <a:t>10/5/2016</a:t>
            </a:fld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0175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62F3C133-85A2-49B6-B107-1C806C0A73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40175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6C26B483-BD01-49EA-95B5-7548D839EDA7}" type="datetimeFigureOut">
              <a:rPr lang="en-US"/>
              <a:pPr/>
              <a:t>10/5/2016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95325" y="4389438"/>
            <a:ext cx="5564188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40175" y="8777288"/>
            <a:ext cx="3013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609F48BC-53F8-4D1A-A1B3-7FAE5ED48C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5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5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8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53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6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0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02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80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76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9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7B3E1-93A0-4A25-A0BF-6203DAEFEC5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41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6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6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62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21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04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0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F48BC-53F8-4D1A-A1B3-7FAE5ED48C2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1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4753-B5F6-475E-AFB2-67DBB3CBD405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20783-9530-4453-BBD6-FD9EE5E3D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086600" y="5414963"/>
            <a:ext cx="1143000" cy="1290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409F5-9549-47E7-98CF-C3F54AB0A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0C62A-3012-4F4E-A191-9A2A00E1C0ED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71E09-480E-42FF-978E-6EA5CC05C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F3E7B-C1A6-4661-891E-3CC25C3F1B28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600200"/>
            <a:ext cx="7620000" cy="3276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A3634-E63C-4E09-871A-F6CCD3CF2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8046-B1A7-45BC-9FEE-699CD3329079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010400" y="5181600"/>
            <a:ext cx="1219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1A583-C9A6-4C9D-A4FF-E0FD8AB1F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2213C-BD8A-41A0-9480-790608A44CCE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103E8-926C-43C7-A8C8-4D788A3FD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C54B-E849-4DE2-8CF5-F367E342429F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762EE-46EA-47BE-B334-918EE6866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C50C-5DBE-4A95-9988-76BCF0D2285D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20D4-E7B1-4771-8562-D5B7BA0C7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21159-DC23-43E7-AAE3-E25F1428AA59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260C4-B52A-4799-9ADA-B99452CCC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FED70-7966-4F13-8BE3-0EACD45056A5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E0BB4-4A1F-45DF-9A3B-839C234B3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A6881-C670-47B4-A5B7-93202CC78C3B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09260-B8FE-485D-9D8A-ED1F25B2F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819E4-888A-4BDC-92F2-E53663970B8D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526345-2904-4B9C-ABD9-82F0427C5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047C69-33EE-4668-B245-F18015DDF916}" type="datetimeFigureOut">
              <a:rPr lang="en-US"/>
              <a:pPr>
                <a:defRPr/>
              </a:pPr>
              <a:t>10/5/2016</a:t>
            </a:fld>
            <a:endParaRPr lang="en-US"/>
          </a:p>
        </p:txBody>
      </p:sp>
      <p:pic>
        <p:nvPicPr>
          <p:cNvPr id="1033" name="Picture 7" descr="mpo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62800" y="5486400"/>
            <a:ext cx="9255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5BD078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A5D028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F5C040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NloJCTgAMzs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youtu.be/mvnWZIMiwwE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830" y="2015363"/>
            <a:ext cx="7674740" cy="2057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1B577F"/>
                </a:solidFill>
              </a:rPr>
              <a:t>2014 Transportation Bond</a:t>
            </a:r>
            <a:br>
              <a:rPr lang="en-US" sz="4400" dirty="0" smtClean="0">
                <a:solidFill>
                  <a:srgbClr val="1B577F"/>
                </a:solidFill>
              </a:rPr>
            </a:br>
            <a:r>
              <a:rPr lang="en-US" sz="4400" dirty="0" smtClean="0">
                <a:solidFill>
                  <a:srgbClr val="1B577F"/>
                </a:solidFill>
              </a:rPr>
              <a:t> </a:t>
            </a:r>
            <a:r>
              <a:rPr lang="en-US" sz="3200" i="1" dirty="0" smtClean="0">
                <a:solidFill>
                  <a:srgbClr val="1B577F"/>
                </a:solidFill>
              </a:rPr>
              <a:t>Prioritization and Education of a Successful Transportation Bond Initiative</a:t>
            </a:r>
            <a:endParaRPr lang="en-US" sz="32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5715000"/>
            <a:ext cx="4022725" cy="914400"/>
          </a:xfrm>
        </p:spPr>
        <p:txBody>
          <a:bodyPr rtlCol="0"/>
          <a:lstStyle/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AMPO National Conference</a:t>
            </a:r>
          </a:p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mtClean="0">
                <a:solidFill>
                  <a:schemeClr val="bg2">
                    <a:lumMod val="25000"/>
                  </a:schemeClr>
                </a:solidFill>
              </a:rPr>
              <a:t>October 27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2016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454544" y="5526445"/>
            <a:ext cx="1752600" cy="778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32069"/>
          <a:stretch/>
        </p:blipFill>
        <p:spPr>
          <a:xfrm>
            <a:off x="3048000" y="1539264"/>
            <a:ext cx="2438400" cy="59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Additional Roadway Evaluation Criteria</a:t>
            </a:r>
            <a:endParaRPr lang="en-US" sz="48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70501" y="2223873"/>
            <a:ext cx="8292499" cy="318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Project Completion (design, permitting, funding)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Access Management (reduce conflict points)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Mobility (throughput, congestion reduction)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Economic Investment Potential (ROI, population served, development potential)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ncrypted-tbn3.gstatic.com/images?q=tbn:ANd9GcRi1wMLEQFqoKGXTCZ4fucIFQ0f2-bWKZfBidG089tYXi8JkL-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62600"/>
            <a:ext cx="1295400" cy="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685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Project Evaluation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Criteria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for Sidewalks and Intersections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905000"/>
            <a:ext cx="4558699" cy="318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Closing a Gap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Major Obstacle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Safety Concern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3429000"/>
            <a:ext cx="6654114" cy="3589338"/>
          </a:xfrm>
          <a:prstGeom prst="rect">
            <a:avLst/>
          </a:prstGeom>
        </p:spPr>
        <p:txBody>
          <a:bodyPr/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D078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D028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040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Adopted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plan 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Bicycle/Pedestrian Generators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Right-Of-Way/Easement Dedication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CITY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parallel function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class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 Goat Path (for Sidewalks)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dirty="0" smtClean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62400" y="1904999"/>
            <a:ext cx="4558699" cy="318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Utilize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outside funding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Proximity of a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school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Connection to Transit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s://encrypted-tbn3.gstatic.com/images?q=tbn:ANd9GcRi1wMLEQFqoKGXTCZ4fucIFQ0f2-bWKZfBidG089tYXi8JkL-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34" y="5562600"/>
            <a:ext cx="1275149" cy="84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Project Evaluation Criteria for Greenways</a:t>
            </a:r>
            <a:endParaRPr lang="en-US" sz="48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46701" y="1752599"/>
            <a:ext cx="4558699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Direct Access to/from: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38200" y="2286000"/>
            <a:ext cx="7620000" cy="440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Downtown Wilmington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Proposed Multi-Modal Center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Local Beach Community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College/University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Existing and/or Funded Trail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Elementary, Middle or High School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Major Transit Routes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Park or Recreation Center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Major shopping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Centers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Higher Density Residential/Employment Areas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Project Evaluation Criteria for Greenways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(cont.)</a:t>
            </a:r>
            <a:endParaRPr lang="en-US" sz="40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5534" y="1752600"/>
            <a:ext cx="666758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Fills Gaps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Majority of proposed trail serves areas outside the existing trails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Serves Lower income areas with Lower Car Ownership rate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Corridor contains high number of Bike/Ped Accidents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Proposed trail is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recommended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in a previously adopted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plan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s://encrypted-tbn3.gstatic.com/images?q=tbn:ANd9GcRi1wMLEQFqoKGXTCZ4fucIFQ0f2-bWKZfBidG089tYXi8JkL-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689600"/>
            <a:ext cx="1188528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Project Evaluation Criteria for Greenways 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(cont.)</a:t>
            </a:r>
            <a:endParaRPr lang="en-US" sz="40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0130" y="1981200"/>
            <a:ext cx="7730266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Relates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to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Top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10 recommended trail locations from Stakeholder Input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Less than 10%  of proposed corridor lies within wetland area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Significant portion of proposed trail lies in existing public property or easements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Lower relative number of roadway crossings for the proposed trail corridor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Lower relative number of stream crossings for the proposed trail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corridor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143000" y="1596486"/>
            <a:ext cx="6206648" cy="427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D078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D028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040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Sidewalk Rehabilitation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Wilmington Multi-Modal Transportation Center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Buses, Bus Shelters and other public transportation facilities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Coordination with underground utilities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Coordination with CFPUA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787978" y="5562600"/>
            <a:ext cx="1441622" cy="6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21741" y="1524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Tool for Evaluating Projects</a:t>
            </a:r>
            <a:endParaRPr lang="en-US" sz="40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1741" y="1524000"/>
            <a:ext cx="7656157" cy="465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4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Recommended Project Funding Breakdown - $55 million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914400" y="2237920"/>
            <a:ext cx="7620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Roadways – $35 Million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Bike/Pedestrian – $20 Million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$11 million from other funding (Public Transportation)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$44 million bond</a:t>
            </a:r>
          </a:p>
          <a:p>
            <a:pPr marL="285750" indent="-285750">
              <a:spcBef>
                <a:spcPts val="6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2-cent tax increase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20249" y="5575402"/>
            <a:ext cx="1676400" cy="745067"/>
          </a:xfrm>
          <a:prstGeom prst="rect">
            <a:avLst/>
          </a:prstGeom>
        </p:spPr>
      </p:pic>
      <p:pic>
        <p:nvPicPr>
          <p:cNvPr id="5122" name="Picture 2" descr="http://fundmyfranchise.com/wp-content/uploads/2014/08/franchise-business-funding-fundmyfranch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1447800"/>
            <a:ext cx="1867543" cy="1599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5" y="457200"/>
            <a:ext cx="77882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3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15" y="381000"/>
            <a:ext cx="792249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8179110" cy="4038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95" y="5334000"/>
            <a:ext cx="174970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24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620000" cy="1143000"/>
          </a:xfrm>
        </p:spPr>
        <p:txBody>
          <a:bodyPr/>
          <a:lstStyle/>
          <a:p>
            <a:r>
              <a:rPr lang="en-US" dirty="0" smtClean="0"/>
              <a:t>Public Engagement 				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3600" dirty="0" smtClean="0"/>
              <a:t>(Communication Plan)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53200" y="5486400"/>
            <a:ext cx="1676400" cy="74506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5600" y="2189163"/>
            <a:ext cx="2232774" cy="344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7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Bond Booklet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771" y="2322470"/>
            <a:ext cx="5257098" cy="2324101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Created 5 months before the election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Includes a comprehensive list of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projects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53200" y="5486400"/>
            <a:ext cx="1676400" cy="745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4813" t="2756" r="8571"/>
          <a:stretch/>
        </p:blipFill>
        <p:spPr>
          <a:xfrm>
            <a:off x="5715000" y="1371599"/>
            <a:ext cx="2178331" cy="266700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4512866"/>
            <a:ext cx="7315200" cy="194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D078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D028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040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Provides a  description and map for each project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616" y="1676400"/>
            <a:ext cx="3505200" cy="3276600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Why?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Background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List of Proposed Projects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Maps of the Proposed Projects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Key Dates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53200" y="5486400"/>
            <a:ext cx="1676400" cy="7450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54612" y="990600"/>
            <a:ext cx="3657599" cy="4180926"/>
            <a:chOff x="5334000" y="533400"/>
            <a:chExt cx="2870243" cy="35633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00" y="533400"/>
              <a:ext cx="2184443" cy="2819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1676400"/>
              <a:ext cx="1896434" cy="2420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3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7403" y="1455368"/>
            <a:ext cx="3969797" cy="2507032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Website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Direct Messaging</a:t>
            </a:r>
          </a:p>
          <a:p>
            <a:pPr lvl="2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Facebook</a:t>
            </a:r>
          </a:p>
          <a:p>
            <a:pPr lvl="2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Twitter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53200" y="5486400"/>
            <a:ext cx="1676400" cy="745067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33600"/>
            <a:ext cx="3251858" cy="43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55368"/>
            <a:ext cx="7620000" cy="2507032"/>
          </a:xfrm>
        </p:spPr>
        <p:txBody>
          <a:bodyPr/>
          <a:lstStyle/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Tours were provided to the various project locations for media representatives and stakeholders,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53200" y="5486400"/>
            <a:ext cx="1676400" cy="745067"/>
          </a:xfrm>
          <a:prstGeom prst="rect">
            <a:avLst/>
          </a:prstGeom>
        </p:spPr>
      </p:pic>
      <p:sp>
        <p:nvSpPr>
          <p:cNvPr id="5" name="AutoShape 2" descr="Image result for to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tou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tour"/>
          <p:cNvSpPr>
            <a:spLocks noChangeAspect="1" noChangeArrowheads="1"/>
          </p:cNvSpPr>
          <p:nvPr/>
        </p:nvSpPr>
        <p:spPr bwMode="auto">
          <a:xfrm>
            <a:off x="950866" y="5107629"/>
            <a:ext cx="150978" cy="15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0" name="Picture 8" descr="http://levysuniqueny.com/wp-content/uploads/2013/12/tour-guide-academ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5" y="5334000"/>
            <a:ext cx="1752600" cy="11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78342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14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/>
              <a:t>Voter Information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553200" y="5588000"/>
            <a:ext cx="1524000" cy="6773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312114" cy="2507032"/>
          </a:xfrm>
        </p:spPr>
        <p:txBody>
          <a:bodyPr/>
          <a:lstStyle/>
          <a:p>
            <a:pPr>
              <a:spcAft>
                <a:spcPts val="1200"/>
              </a:spcAft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Obtained Voter Registration Cards for the public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meetings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Only provided the cards but it was incumbent on individual to file with Board of Elections</a:t>
            </a:r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51005"/>
            <a:ext cx="2424038" cy="3115907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3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Project Boards </a:t>
            </a:r>
            <a:r>
              <a:rPr lang="en-US" sz="3600" dirty="0" smtClean="0"/>
              <a:t>and</a:t>
            </a:r>
            <a:r>
              <a:rPr lang="en-US" sz="4400" dirty="0" smtClean="0"/>
              <a:t> Billboards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600200"/>
            <a:ext cx="7086600" cy="3276600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Probably the most successful educational tools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Signs placed at the locations of the projects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Billboards educate across the City</a:t>
            </a:r>
          </a:p>
          <a:p>
            <a:endParaRPr lang="en-US" sz="3200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495799"/>
            <a:ext cx="2583156" cy="1937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3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356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Citizen Education Committee</a:t>
            </a:r>
            <a:endParaRPr lang="en-US" sz="4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5791200" cy="4038600"/>
          </a:xfrm>
        </p:spPr>
        <p:txBody>
          <a:bodyPr/>
          <a:lstStyle/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Ad-hoc Committee appointed by the Mayor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Represent various interests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Educate and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Advocacy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Distributed Bond Materials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Displayed “Vote Yes” signs</a:t>
            </a:r>
          </a:p>
          <a:p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t="9122" r="21930" b="14854"/>
          <a:stretch/>
        </p:blipFill>
        <p:spPr>
          <a:xfrm>
            <a:off x="5791200" y="2057400"/>
            <a:ext cx="2100153" cy="3709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1150356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“Safe Streets Bond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Referendum Committee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13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UNCW Participation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1" y="1531568"/>
            <a:ext cx="7620000" cy="3573832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Partnered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with UNCW through an Election Communication Course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“Run to the Polls”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Event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Students informed their peer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Social media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Community Outreach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Event Planning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Opposition Research</a:t>
            </a:r>
          </a:p>
          <a:p>
            <a:endParaRPr lang="en-US" dirty="0"/>
          </a:p>
          <a:p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648200"/>
            <a:ext cx="2549020" cy="1550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95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0000"/>
              </a:schemeClr>
            </a:gs>
            <a:gs pos="7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Public Meetings and Displays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23900" y="1912567"/>
            <a:ext cx="6896100" cy="3573832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Held 7 public meetings across the City to discuss the various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projects</a:t>
            </a:r>
          </a:p>
          <a:p>
            <a:pPr>
              <a:spcBef>
                <a:spcPts val="600"/>
              </a:spcBef>
              <a:buClr>
                <a:schemeClr val="accent5">
                  <a:lumMod val="75000"/>
                </a:schemeClr>
              </a:buClr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Notifications via public displays, direct mailings, radio, internet and television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876" y="4656215"/>
            <a:ext cx="2923202" cy="1682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9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300" dirty="0" smtClean="0"/>
              <a:t>Why the request to pursue a transportation bond…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34114"/>
            <a:ext cx="7158195" cy="389988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The City of Wilmington had identified transportation needs</a:t>
            </a:r>
          </a:p>
          <a:p>
            <a:pPr eaLnBrk="1" fontAlgn="auto" hangingPunct="1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Transportation high priority for City residents</a:t>
            </a:r>
          </a:p>
          <a:p>
            <a:pPr eaLnBrk="1" fontAlgn="auto" hangingPunct="1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Less $ for transportation projects</a:t>
            </a:r>
          </a:p>
          <a:p>
            <a:pPr eaLnBrk="1" fontAlgn="auto" hangingPunct="1"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Growth: more people = more cars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928810"/>
            <a:ext cx="2281395" cy="152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457200" y="5545667"/>
            <a:ext cx="1752600" cy="77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Presentations to Community Leaders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76888" y="2324987"/>
            <a:ext cx="5228712" cy="3573832"/>
          </a:xfrm>
        </p:spPr>
        <p:txBody>
          <a:bodyPr/>
          <a:lstStyle/>
          <a:p>
            <a:pPr lvl="1">
              <a:buClr>
                <a:schemeClr val="accent5">
                  <a:lumMod val="75000"/>
                </a:schemeClr>
              </a:buClr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Examples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include:</a:t>
            </a:r>
          </a:p>
          <a:p>
            <a:pPr lvl="2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Kiwanis Clubs</a:t>
            </a:r>
          </a:p>
          <a:p>
            <a:pPr lvl="2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Rotary Clubs</a:t>
            </a:r>
          </a:p>
          <a:p>
            <a:pPr lvl="2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Wilmington Realtors</a:t>
            </a:r>
          </a:p>
          <a:p>
            <a:pPr lvl="2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BASE</a:t>
            </a:r>
          </a:p>
          <a:p>
            <a:pPr lvl="2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Wilmington Downtown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Inc.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525128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Presented to 25 organizations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7" t="25965" r="30498"/>
          <a:stretch/>
        </p:blipFill>
        <p:spPr>
          <a:xfrm>
            <a:off x="304800" y="4724400"/>
            <a:ext cx="1323571" cy="1709837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3438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Community Events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58100" cy="4969934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Wilmington’s 275</a:t>
            </a:r>
            <a:r>
              <a:rPr lang="en-US" sz="3200" baseline="30000" dirty="0">
                <a:solidFill>
                  <a:schemeClr val="accent2">
                    <a:lumMod val="75000"/>
                  </a:schemeClr>
                </a:solidFill>
              </a:rPr>
              <a:t>th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Anniversary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Wilmington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Riverfest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Fire in the Pines Festival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Wilmington Farmers Market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Area Races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CF Green Building Alliance Run or Stroll to the Polls”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UNCW “Run to the Polls”</a:t>
            </a:r>
          </a:p>
          <a:p>
            <a:endParaRPr lang="en-US" sz="3600" dirty="0"/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384" r="5625" b="1816"/>
          <a:stretch/>
        </p:blipFill>
        <p:spPr>
          <a:xfrm>
            <a:off x="6173770" y="1981200"/>
            <a:ext cx="1979630" cy="1678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3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Distribution of Materials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58100" cy="2590800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Distributed on page fact sheet to the community</a:t>
            </a:r>
          </a:p>
          <a:p>
            <a:pPr lvl="2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30 businesses</a:t>
            </a:r>
          </a:p>
          <a:p>
            <a:pPr lvl="2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20 residential apartment complexes</a:t>
            </a:r>
          </a:p>
          <a:p>
            <a:endParaRPr lang="en-US" sz="3600" dirty="0"/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2" descr="http://www.ins-globalconsulting.com/wp-content/uploads/2014/04/product-distribution-marketing-polic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51614"/>
            <a:ext cx="2057400" cy="146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344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News Media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6705600" cy="2590800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Interviews 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Local TV Stations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Radio Stations</a:t>
            </a:r>
          </a:p>
          <a:p>
            <a:endParaRPr lang="en-US" sz="3600" dirty="0"/>
          </a:p>
          <a:p>
            <a:pPr marL="114300" indent="0">
              <a:buNone/>
            </a:pPr>
            <a:endParaRPr lang="en-US" sz="2800" dirty="0"/>
          </a:p>
          <a:p>
            <a:pPr marL="114300" indent="0">
              <a:buClr>
                <a:schemeClr val="accent5">
                  <a:lumMod val="75000"/>
                </a:schemeClr>
              </a:buClr>
              <a:buNone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3276600"/>
            <a:ext cx="7315200" cy="2209800"/>
          </a:xfrm>
          <a:prstGeom prst="rect">
            <a:avLst/>
          </a:prstGeom>
        </p:spPr>
        <p:txBody>
          <a:bodyPr/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BD078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D028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040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My turn: Transportation bond could bring several improvements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Published: Tuesday, October 28th 2014, 1:53 pm EDT Updated: Wednesday, February 25th 2015, 12:45 pm EDT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On-line Videos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3169" y="1254511"/>
            <a:ext cx="7620000" cy="3276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52600" y="4038600"/>
            <a:ext cx="4267570" cy="23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568" y="1524000"/>
            <a:ext cx="4301601" cy="22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Results</a:t>
            </a:r>
            <a:endParaRPr lang="en-US" sz="44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06" t="10017" r="4323" b="33264"/>
          <a:stretch/>
        </p:blipFill>
        <p:spPr>
          <a:xfrm>
            <a:off x="1295400" y="1232106"/>
            <a:ext cx="6324600" cy="52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371600"/>
            <a:ext cx="4572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dirty="0" smtClean="0"/>
              <a:t>Questions?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324600" y="5486400"/>
            <a:ext cx="1752600" cy="778934"/>
          </a:xfrm>
          <a:prstGeom prst="rect">
            <a:avLst/>
          </a:prstGeom>
        </p:spPr>
      </p:pic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838200" y="2753578"/>
            <a:ext cx="7140879" cy="1246922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For more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information:</a:t>
            </a:r>
            <a:br>
              <a:rPr lang="en-US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www.wilmingtonnc.gov/transportation2014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5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978346" cy="1752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City’s Comprehensive Plan: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Citizen Top priorities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635578" y="5486400"/>
            <a:ext cx="1647568" cy="7322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57316" y="1745392"/>
            <a:ext cx="7962900" cy="1150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Top priority:  “More crosswalks, sidewalks, bike lanes, and bike paths”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968" y="6705600"/>
            <a:ext cx="7620000" cy="2057400"/>
          </a:xfrm>
        </p:spPr>
        <p:txBody>
          <a:bodyPr/>
          <a:lstStyle/>
          <a:p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4516" y="3048000"/>
            <a:ext cx="67292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Other transportation priorities: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Natural areas, trails, trees, open spaces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Neighborhood traffic calming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Improved traffic flow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Access to retail, entertainment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Streetscape improvements</a:t>
            </a:r>
          </a:p>
          <a:p>
            <a:pPr marL="742950" lvl="1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Roadway and intersection improvements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/>
              <a:t>More people, less $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7086600" y="5257800"/>
            <a:ext cx="1066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371600"/>
            <a:ext cx="3694372" cy="300201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3401" y="4343400"/>
            <a:ext cx="6553200" cy="1600200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Wilmington’s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population rising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Growth: more people = more cars</a:t>
            </a:r>
          </a:p>
          <a:p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529149" y="1993392"/>
            <a:ext cx="5185851" cy="2654808"/>
          </a:xfrm>
        </p:spPr>
        <p:txBody>
          <a:bodyPr/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State, federal funds dwindling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Construction costs increasing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952587" y="5638800"/>
            <a:ext cx="1371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Bike-pedestrian safety: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52649"/>
            <a:ext cx="7315200" cy="3576551"/>
          </a:xfrm>
        </p:spPr>
        <p:txBody>
          <a:bodyPr>
            <a:normAutofit/>
          </a:bodyPr>
          <a:lstStyle/>
          <a:p>
            <a:pPr marL="11430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New Hanover County ranked: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</a:rPr>
              <a:t># 1 in NC for bike accidents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</a:rPr>
              <a:t>#2 for car crashes</a:t>
            </a: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chemeClr val="accent2">
                    <a:lumMod val="75000"/>
                  </a:schemeClr>
                </a:solidFill>
              </a:rPr>
              <a:t>among top ranked for pedestrian accidents</a:t>
            </a:r>
          </a:p>
          <a:p>
            <a:pPr marL="11430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300" dirty="0" smtClean="0">
                <a:solidFill>
                  <a:srgbClr val="262626"/>
                </a:solidFill>
              </a:rPr>
              <a:t>		</a:t>
            </a:r>
            <a:endParaRPr lang="en-US" sz="3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spcBef>
                <a:spcPts val="300"/>
              </a:spcBef>
            </a:pPr>
            <a:endParaRPr lang="en-US" sz="2600" dirty="0" smtClean="0">
              <a:solidFill>
                <a:srgbClr val="262626"/>
              </a:solidFill>
            </a:endParaRPr>
          </a:p>
          <a:p>
            <a:pPr eaLnBrk="1" hangingPunct="1"/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054225" y="9846303"/>
            <a:ext cx="3134215" cy="96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4" descr="Bike Safe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/>
          <a:stretch/>
        </p:blipFill>
        <p:spPr bwMode="auto">
          <a:xfrm>
            <a:off x="762000" y="4800600"/>
            <a:ext cx="3200400" cy="1361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952587" y="5486400"/>
            <a:ext cx="1371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Guiding Documents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4" y="3276600"/>
            <a:ext cx="2209800" cy="2898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238" y="1905000"/>
            <a:ext cx="2438400" cy="323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902"/>
          <a:stretch/>
        </p:blipFill>
        <p:spPr>
          <a:xfrm>
            <a:off x="5867400" y="846138"/>
            <a:ext cx="2209800" cy="291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952587" y="5562600"/>
            <a:ext cx="1371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Evaluation Criteria</a:t>
            </a:r>
            <a:endParaRPr lang="en-US" sz="48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0" y="1923370"/>
            <a:ext cx="6096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Roadways</a:t>
            </a:r>
          </a:p>
          <a:p>
            <a:pPr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Sidewalks</a:t>
            </a:r>
          </a:p>
          <a:p>
            <a:pPr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Intersections</a:t>
            </a:r>
          </a:p>
          <a:p>
            <a:pPr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Greenways</a:t>
            </a:r>
          </a:p>
          <a:p>
            <a:pPr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110000"/>
              <a:buFont typeface="Arial" pitchFamily="34" charset="0"/>
              <a:buChar char="•"/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Other considerations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encrypted-tbn3.gstatic.com/images?q=tbn:ANd9GcRi1wMLEQFqoKGXTCZ4fucIFQ0f2-bWKZfBidG089tYXi8JkL-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62600"/>
            <a:ext cx="161026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9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4582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Roadway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 (CIP) 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Evaluation Criteria</a:t>
            </a:r>
            <a:endParaRPr lang="en-US" sz="48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52500" y="1793817"/>
            <a:ext cx="6248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Cost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Benefit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Economic Development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Environmental Stewardship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Infrastructure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Legal Compliance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Project Coordination 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Plans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Public Safety/Hazard</a:t>
            </a:r>
          </a:p>
          <a:p>
            <a:pPr marL="457200" indent="-45720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Public Support/Demand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SzPct val="85000"/>
              <a:defRPr/>
            </a:pPr>
            <a:endParaRPr lang="en-US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455"/>
          <a:stretch/>
        </p:blipFill>
        <p:spPr>
          <a:xfrm>
            <a:off x="6019800" y="5613400"/>
            <a:ext cx="1676400" cy="745067"/>
          </a:xfrm>
          <a:prstGeom prst="rect">
            <a:avLst/>
          </a:prstGeom>
        </p:spPr>
      </p:pic>
      <p:pic>
        <p:nvPicPr>
          <p:cNvPr id="2050" name="Picture 2" descr="http://www.kobir-pme.com/wp-content/uploads/2014/12/Q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" y="11283834"/>
            <a:ext cx="1651000" cy="10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ncrypted-tbn3.gstatic.com/images?q=tbn:ANd9GcRi1wMLEQFqoKGXTCZ4fucIFQ0f2-bWKZfBidG089tYXi8JkL-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215467"/>
            <a:ext cx="172528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6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1802</TotalTime>
  <Words>824</Words>
  <Application>Microsoft Office PowerPoint</Application>
  <PresentationFormat>On-screen Show (4:3)</PresentationFormat>
  <Paragraphs>209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</vt:lpstr>
      <vt:lpstr>Wingdings</vt:lpstr>
      <vt:lpstr>Adjacency</vt:lpstr>
      <vt:lpstr>2014 Transportation Bond  Prioritization and Education of a Successful Transportation Bond Initiative</vt:lpstr>
      <vt:lpstr>PowerPoint Presentation</vt:lpstr>
      <vt:lpstr>Why the request to pursue a transportation bond…</vt:lpstr>
      <vt:lpstr>City’s Comprehensive Plan: Citizen Top priorities  </vt:lpstr>
      <vt:lpstr>More people, less $</vt:lpstr>
      <vt:lpstr>Bike-pedestrian safety:</vt:lpstr>
      <vt:lpstr>Guiding Documents</vt:lpstr>
      <vt:lpstr>Evaluation Criteria</vt:lpstr>
      <vt:lpstr>Roadway (CIP) Evaluation Criteria</vt:lpstr>
      <vt:lpstr>Additional Roadway Evaluation Criteria</vt:lpstr>
      <vt:lpstr>Project Evaluation Criteria for Sidewalks and Intersections</vt:lpstr>
      <vt:lpstr>Project Evaluation Criteria for Greenways</vt:lpstr>
      <vt:lpstr>Project Evaluation Criteria for Greenways (cont.)</vt:lpstr>
      <vt:lpstr>Project Evaluation Criteria for Greenways (cont.)</vt:lpstr>
      <vt:lpstr>Other Considerations</vt:lpstr>
      <vt:lpstr>Tool for Evaluating Projects</vt:lpstr>
      <vt:lpstr>Recommended Project Funding Breakdown - $55 million</vt:lpstr>
      <vt:lpstr>PowerPoint Presentation</vt:lpstr>
      <vt:lpstr>PowerPoint Presentation</vt:lpstr>
      <vt:lpstr>Public Engagement         (Communication Plan)</vt:lpstr>
      <vt:lpstr>Transportation Bond Booklet</vt:lpstr>
      <vt:lpstr>Handouts</vt:lpstr>
      <vt:lpstr>On-line Outreach</vt:lpstr>
      <vt:lpstr>Project Tour</vt:lpstr>
      <vt:lpstr>Voter Information</vt:lpstr>
      <vt:lpstr>Project Boards and Billboards</vt:lpstr>
      <vt:lpstr>Citizen Education Committee</vt:lpstr>
      <vt:lpstr>UNCW Participation</vt:lpstr>
      <vt:lpstr>Public Meetings and Displays</vt:lpstr>
      <vt:lpstr>Presentations to Community Leaders</vt:lpstr>
      <vt:lpstr>Community Events</vt:lpstr>
      <vt:lpstr>Distribution of Materials</vt:lpstr>
      <vt:lpstr>News Media</vt:lpstr>
      <vt:lpstr>On-line Videos</vt:lpstr>
      <vt:lpstr>Results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Penny Bray</dc:creator>
  <cp:lastModifiedBy>Mike Kozlosky</cp:lastModifiedBy>
  <cp:revision>160</cp:revision>
  <cp:lastPrinted>2014-10-13T15:02:46Z</cp:lastPrinted>
  <dcterms:created xsi:type="dcterms:W3CDTF">2012-12-05T15:20:35Z</dcterms:created>
  <dcterms:modified xsi:type="dcterms:W3CDTF">2016-10-05T12:45:29Z</dcterms:modified>
</cp:coreProperties>
</file>