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54" r:id="rId3"/>
    <p:sldId id="351" r:id="rId4"/>
    <p:sldId id="387" r:id="rId5"/>
    <p:sldId id="381" r:id="rId6"/>
    <p:sldId id="395" r:id="rId7"/>
    <p:sldId id="389" r:id="rId8"/>
    <p:sldId id="396" r:id="rId9"/>
    <p:sldId id="384" r:id="rId10"/>
    <p:sldId id="398" r:id="rId11"/>
    <p:sldId id="272"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5626"/>
    <a:srgbClr val="E4F2D2"/>
    <a:srgbClr val="8DC63F"/>
    <a:srgbClr val="2AA7B8"/>
    <a:srgbClr val="D0F0F4"/>
    <a:srgbClr val="65912B"/>
    <a:srgbClr val="41C3D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76" autoAdjust="0"/>
  </p:normalViewPr>
  <p:slideViewPr>
    <p:cSldViewPr>
      <p:cViewPr varScale="1">
        <p:scale>
          <a:sx n="52" d="100"/>
          <a:sy n="52" d="100"/>
        </p:scale>
        <p:origin x="1690" y="29"/>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2064" y="-10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COUT\ROOT\transcom\Staff%20(Personal%20Folders)\Lachky\Long-Range%20Transportation%20Plan%20(LRTP)\TO%202040%20Performance%20Measures%20Data%20(as%20of%20Oct.%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Commuting </a:t>
            </a:r>
            <a:r>
              <a:rPr lang="en-US" dirty="0"/>
              <a:t>to Work by Mode</a:t>
            </a:r>
          </a:p>
          <a:p>
            <a:pPr>
              <a:defRPr/>
            </a:pPr>
            <a:r>
              <a:rPr lang="en-US" baseline="0" dirty="0"/>
              <a:t>(MARC Region)</a:t>
            </a:r>
            <a:endParaRPr lang="en-US" dirty="0"/>
          </a:p>
        </c:rich>
      </c:tx>
      <c:overlay val="0"/>
      <c:spPr>
        <a:noFill/>
        <a:ln w="25400">
          <a:noFill/>
        </a:ln>
      </c:spPr>
    </c:title>
    <c:autoTitleDeleted val="0"/>
    <c:plotArea>
      <c:layout/>
      <c:pieChart>
        <c:varyColors val="1"/>
        <c:ser>
          <c:idx val="0"/>
          <c:order val="0"/>
          <c:explosion val="16"/>
          <c:dPt>
            <c:idx val="0"/>
            <c:bubble3D val="0"/>
            <c:spPr>
              <a:solidFill>
                <a:srgbClr val="0070C0"/>
              </a:solidFill>
            </c:spPr>
          </c:dPt>
          <c:dPt>
            <c:idx val="1"/>
            <c:bubble3D val="0"/>
            <c:spPr>
              <a:solidFill>
                <a:srgbClr val="92D050"/>
              </a:solidFill>
            </c:spPr>
          </c:dPt>
          <c:dPt>
            <c:idx val="2"/>
            <c:bubble3D val="0"/>
            <c:spPr>
              <a:solidFill>
                <a:srgbClr val="FF0000"/>
              </a:solidFill>
            </c:spPr>
          </c:dPt>
          <c:dPt>
            <c:idx val="3"/>
            <c:bubble3D val="0"/>
            <c:spPr>
              <a:solidFill>
                <a:schemeClr val="accent1">
                  <a:lumMod val="50000"/>
                </a:schemeClr>
              </a:solidFill>
            </c:spPr>
          </c:dPt>
          <c:dPt>
            <c:idx val="4"/>
            <c:bubble3D val="0"/>
            <c:spPr>
              <a:solidFill>
                <a:schemeClr val="accent6">
                  <a:lumMod val="75000"/>
                </a:schemeClr>
              </a:solidFill>
            </c:spPr>
          </c:dPt>
          <c:dPt>
            <c:idx val="5"/>
            <c:bubble3D val="0"/>
            <c:spPr>
              <a:solidFill>
                <a:srgbClr val="990033"/>
              </a:solidFill>
            </c:spPr>
          </c:dPt>
          <c:dLbls>
            <c:dLbl>
              <c:idx val="5"/>
              <c:layout>
                <c:manualLayout>
                  <c:x val="5.6598304711247188E-2"/>
                  <c:y val="-4.5963351803246814E-3"/>
                </c:manualLayout>
              </c:layout>
              <c:showLegendKey val="0"/>
              <c:showVal val="0"/>
              <c:showCatName val="0"/>
              <c:showSerName val="0"/>
              <c:showPercent val="1"/>
              <c:showBubbleSize val="0"/>
              <c:extLst>
                <c:ext xmlns:c15="http://schemas.microsoft.com/office/drawing/2012/chart" uri="{CE6537A1-D6FC-4f65-9D91-7224C49458BB}"/>
              </c:extLst>
            </c:dLbl>
            <c:spPr>
              <a:noFill/>
              <a:ln w="25400">
                <a:noFill/>
              </a:ln>
            </c:spPr>
            <c:showLegendKey val="0"/>
            <c:showVal val="0"/>
            <c:showCatName val="0"/>
            <c:showSerName val="0"/>
            <c:showPercent val="1"/>
            <c:showBubbleSize val="0"/>
            <c:showLeaderLines val="1"/>
            <c:extLst>
              <c:ext xmlns:c15="http://schemas.microsoft.com/office/drawing/2012/chart" uri="{CE6537A1-D6FC-4f65-9D91-7224C49458BB}"/>
            </c:extLst>
          </c:dLbls>
          <c:cat>
            <c:strRef>
              <c:f>'Modal Choice'!$M$41:$R$41</c:f>
              <c:strCache>
                <c:ptCount val="6"/>
                <c:pt idx="0">
                  <c:v>Drove alone</c:v>
                </c:pt>
                <c:pt idx="1">
                  <c:v>Carpooled</c:v>
                </c:pt>
                <c:pt idx="2">
                  <c:v>Public Transportation</c:v>
                </c:pt>
                <c:pt idx="3">
                  <c:v>Walked</c:v>
                </c:pt>
                <c:pt idx="4">
                  <c:v>Other means</c:v>
                </c:pt>
                <c:pt idx="5">
                  <c:v>Worked at Home</c:v>
                </c:pt>
              </c:strCache>
            </c:strRef>
          </c:cat>
          <c:val>
            <c:numRef>
              <c:f>'Modal Choice'!$M$124:$R$124</c:f>
              <c:numCache>
                <c:formatCode>0.00%</c:formatCode>
                <c:ptCount val="6"/>
                <c:pt idx="0">
                  <c:v>0.83009650833762239</c:v>
                </c:pt>
                <c:pt idx="1">
                  <c:v>9.1577996364094222E-2</c:v>
                </c:pt>
                <c:pt idx="2">
                  <c:v>1.297638428387456E-2</c:v>
                </c:pt>
                <c:pt idx="3">
                  <c:v>1.2049736363696608E-2</c:v>
                </c:pt>
                <c:pt idx="4">
                  <c:v>1.0027457052795738E-2</c:v>
                </c:pt>
                <c:pt idx="5">
                  <c:v>4.3271917597916536E-2</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t"/>
      <c:overlay val="0"/>
    </c:legend>
    <c:plotVisOnly val="1"/>
    <c:dispBlanksAs val="zero"/>
    <c:showDLblsOverMax val="0"/>
  </c:chart>
  <c:spPr>
    <a:solidFill>
      <a:schemeClr val="bg1"/>
    </a:solidFill>
    <a:ln>
      <a:solidFill>
        <a:sysClr val="windowText" lastClr="000000"/>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9122F0BE-8EA5-4F6B-BA38-9061F8313420}" type="datetimeFigureOut">
              <a:rPr lang="en-US" smtClean="0"/>
              <a:t>10/31/2014</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A1BF605-C935-4CAF-893E-C0B22568E726}" type="slidenum">
              <a:rPr lang="en-US" smtClean="0"/>
              <a:t>‹#›</a:t>
            </a:fld>
            <a:endParaRPr lang="en-US" dirty="0"/>
          </a:p>
        </p:txBody>
      </p:sp>
    </p:spTree>
    <p:extLst>
      <p:ext uri="{BB962C8B-B14F-4D97-AF65-F5344CB8AC3E}">
        <p14:creationId xmlns:p14="http://schemas.microsoft.com/office/powerpoint/2010/main" val="370993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AEA902C3-A58A-4425-8617-762D9E781567}" type="datetimeFigureOut">
              <a:rPr lang="en-US" smtClean="0"/>
              <a:t>10/31/2014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08D51724-54C5-41B1-A8AA-4D974A443119}" type="slidenum">
              <a:rPr lang="en-US" smtClean="0"/>
              <a:t>‹#›</a:t>
            </a:fld>
            <a:endParaRPr lang="en-US" dirty="0"/>
          </a:p>
        </p:txBody>
      </p:sp>
    </p:spTree>
    <p:extLst>
      <p:ext uri="{BB962C8B-B14F-4D97-AF65-F5344CB8AC3E}">
        <p14:creationId xmlns:p14="http://schemas.microsoft.com/office/powerpoint/2010/main" val="247640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08D51724-54C5-41B1-A8AA-4D974A443119}" type="slidenum">
              <a:rPr lang="en-US" smtClean="0"/>
              <a:t>1</a:t>
            </a:fld>
            <a:endParaRPr lang="en-US" dirty="0"/>
          </a:p>
        </p:txBody>
      </p:sp>
    </p:spTree>
    <p:extLst>
      <p:ext uri="{BB962C8B-B14F-4D97-AF65-F5344CB8AC3E}">
        <p14:creationId xmlns:p14="http://schemas.microsoft.com/office/powerpoint/2010/main" val="21573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We used outputs from the travel-demand model</a:t>
            </a:r>
            <a:r>
              <a:rPr lang="en-US" baseline="0" dirty="0" smtClean="0"/>
              <a:t> to examine pedestrian crash hot spots at a regional level.</a:t>
            </a:r>
          </a:p>
          <a:p>
            <a:pPr marL="171450" indent="-171450">
              <a:buFont typeface="Wingdings" panose="05000000000000000000" pitchFamily="2" charset="2"/>
              <a:buChar char="§"/>
            </a:pPr>
            <a:r>
              <a:rPr lang="en-US" baseline="0" dirty="0" smtClean="0"/>
              <a:t>The next step would be to overlay “high-crash locations” to identify areas of concern, and then drill down at a site-specific level.</a:t>
            </a:r>
          </a:p>
          <a:p>
            <a:pPr marL="628650" lvl="1" indent="-171450">
              <a:buFontTx/>
              <a:buChar char="-"/>
            </a:pPr>
            <a:r>
              <a:rPr lang="en-US" baseline="0" dirty="0" smtClean="0"/>
              <a:t>Examining crash reports</a:t>
            </a:r>
          </a:p>
          <a:p>
            <a:pPr marL="628650" lvl="1" indent="-171450">
              <a:buFontTx/>
              <a:buChar char="-"/>
            </a:pPr>
            <a:r>
              <a:rPr lang="en-US" baseline="0" dirty="0" smtClean="0"/>
              <a:t>Looking at infrastructure in place</a:t>
            </a:r>
          </a:p>
          <a:p>
            <a:pPr marL="628650" lvl="1" indent="-171450">
              <a:buFontTx/>
              <a:buChar char="-"/>
            </a:pPr>
            <a:r>
              <a:rPr lang="en-US" baseline="0" dirty="0" smtClean="0"/>
              <a:t>Identifying potential, low-cost reactionary improvements.</a:t>
            </a:r>
          </a:p>
        </p:txBody>
      </p:sp>
      <p:sp>
        <p:nvSpPr>
          <p:cNvPr id="4" name="Slide Number Placeholder 3"/>
          <p:cNvSpPr>
            <a:spLocks noGrp="1"/>
          </p:cNvSpPr>
          <p:nvPr>
            <p:ph type="sldNum" sz="quarter" idx="10"/>
          </p:nvPr>
        </p:nvSpPr>
        <p:spPr/>
        <p:txBody>
          <a:bodyPr/>
          <a:lstStyle/>
          <a:p>
            <a:fld id="{08D51724-54C5-41B1-A8AA-4D974A443119}" type="slidenum">
              <a:rPr lang="en-US" smtClean="0"/>
              <a:t>10</a:t>
            </a:fld>
            <a:endParaRPr lang="en-US" dirty="0"/>
          </a:p>
        </p:txBody>
      </p:sp>
    </p:spTree>
    <p:extLst>
      <p:ext uri="{BB962C8B-B14F-4D97-AF65-F5344CB8AC3E}">
        <p14:creationId xmlns:p14="http://schemas.microsoft.com/office/powerpoint/2010/main" val="156409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smtClean="0"/>
          </a:p>
        </p:txBody>
      </p:sp>
      <p:sp>
        <p:nvSpPr>
          <p:cNvPr id="4" name="Slide Number Placeholder 3"/>
          <p:cNvSpPr>
            <a:spLocks noGrp="1"/>
          </p:cNvSpPr>
          <p:nvPr>
            <p:ph type="sldNum" sz="quarter" idx="10"/>
          </p:nvPr>
        </p:nvSpPr>
        <p:spPr/>
        <p:txBody>
          <a:bodyPr/>
          <a:lstStyle/>
          <a:p>
            <a:fld id="{08D51724-54C5-41B1-A8AA-4D974A443119}" type="slidenum">
              <a:rPr lang="en-US" smtClean="0"/>
              <a:t>2</a:t>
            </a:fld>
            <a:endParaRPr lang="en-US" dirty="0"/>
          </a:p>
        </p:txBody>
      </p:sp>
    </p:spTree>
    <p:extLst>
      <p:ext uri="{BB962C8B-B14F-4D97-AF65-F5344CB8AC3E}">
        <p14:creationId xmlns:p14="http://schemas.microsoft.com/office/powerpoint/2010/main" val="171443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We are funded primarily</a:t>
            </a:r>
            <a:r>
              <a:rPr lang="en-US" baseline="0" dirty="0" smtClean="0"/>
              <a:t> through federal and state grants (primarily FHWA Community Planning Grant funds) and serve 119 cities within 9 counties.</a:t>
            </a:r>
          </a:p>
          <a:p>
            <a:pPr marL="171450" indent="-171450">
              <a:buFont typeface="Wingdings" panose="05000000000000000000" pitchFamily="2" charset="2"/>
              <a:buChar char="§"/>
            </a:pPr>
            <a:r>
              <a:rPr lang="en-US" baseline="0" dirty="0" smtClean="0"/>
              <a:t>We:</a:t>
            </a:r>
          </a:p>
          <a:p>
            <a:pPr marL="628650" lvl="1" indent="-171450">
              <a:buFont typeface="Wingdings" panose="05000000000000000000" pitchFamily="2" charset="2"/>
              <a:buChar char="§"/>
            </a:pPr>
            <a:r>
              <a:rPr lang="en-US" baseline="0" dirty="0" smtClean="0"/>
              <a:t>Coordinate policies</a:t>
            </a:r>
          </a:p>
          <a:p>
            <a:pPr marL="628650" lvl="1" indent="-171450">
              <a:buFont typeface="Wingdings" panose="05000000000000000000" pitchFamily="2" charset="2"/>
              <a:buChar char="§"/>
            </a:pPr>
            <a:r>
              <a:rPr lang="en-US" baseline="0" dirty="0" smtClean="0"/>
              <a:t>Develop regional transportation plans</a:t>
            </a:r>
          </a:p>
          <a:p>
            <a:pPr marL="628650" lvl="1" indent="-171450">
              <a:buFont typeface="Wingdings" panose="05000000000000000000" pitchFamily="2" charset="2"/>
              <a:buChar char="§"/>
            </a:pPr>
            <a:r>
              <a:rPr lang="en-US" baseline="0" dirty="0" smtClean="0"/>
              <a:t>Conduct research</a:t>
            </a:r>
          </a:p>
          <a:p>
            <a:pPr marL="628650" lvl="1" indent="-171450">
              <a:buFont typeface="Wingdings" panose="05000000000000000000" pitchFamily="2" charset="2"/>
              <a:buChar char="§"/>
            </a:pPr>
            <a:r>
              <a:rPr lang="en-US" baseline="0" dirty="0" smtClean="0"/>
              <a:t>Provide technical support to local cities</a:t>
            </a:r>
          </a:p>
        </p:txBody>
      </p:sp>
      <p:sp>
        <p:nvSpPr>
          <p:cNvPr id="4" name="Slide Number Placeholder 3"/>
          <p:cNvSpPr>
            <a:spLocks noGrp="1"/>
          </p:cNvSpPr>
          <p:nvPr>
            <p:ph type="sldNum" sz="quarter" idx="10"/>
          </p:nvPr>
        </p:nvSpPr>
        <p:spPr/>
        <p:txBody>
          <a:bodyPr/>
          <a:lstStyle/>
          <a:p>
            <a:fld id="{08D51724-54C5-41B1-A8AA-4D974A443119}" type="slidenum">
              <a:rPr lang="en-US" smtClean="0"/>
              <a:t>3</a:t>
            </a:fld>
            <a:endParaRPr lang="en-US" dirty="0"/>
          </a:p>
        </p:txBody>
      </p:sp>
    </p:spTree>
    <p:extLst>
      <p:ext uri="{BB962C8B-B14F-4D97-AF65-F5344CB8AC3E}">
        <p14:creationId xmlns:p14="http://schemas.microsoft.com/office/powerpoint/2010/main" val="221196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
            </a:pPr>
            <a:r>
              <a:rPr lang="en-US" dirty="0" smtClean="0"/>
              <a:t>A</a:t>
            </a:r>
            <a:r>
              <a:rPr lang="en-US" baseline="0" dirty="0" smtClean="0"/>
              <a:t> quick background on the project we were working on…</a:t>
            </a:r>
          </a:p>
          <a:p>
            <a:pPr marL="228600" indent="-228600">
              <a:buFont typeface="Wingdings" panose="05000000000000000000" pitchFamily="2" charset="2"/>
              <a:buChar char="§"/>
            </a:pPr>
            <a:endParaRPr lang="en-US" dirty="0" smtClean="0"/>
          </a:p>
          <a:p>
            <a:pPr marL="228600" indent="-228600">
              <a:buFont typeface="Wingdings" panose="05000000000000000000" pitchFamily="2" charset="2"/>
              <a:buChar char="§"/>
            </a:pPr>
            <a:r>
              <a:rPr lang="en-US" dirty="0" smtClean="0"/>
              <a:t>MARC works with local cities,</a:t>
            </a:r>
            <a:r>
              <a:rPr lang="en-US" baseline="0" dirty="0" smtClean="0"/>
              <a:t> law enforcement, and public health officials through work related to our safety program.</a:t>
            </a:r>
          </a:p>
          <a:p>
            <a:pPr marL="628650" lvl="1" indent="-171450">
              <a:buFontTx/>
              <a:buChar char="-"/>
            </a:pPr>
            <a:r>
              <a:rPr lang="en-US" baseline="0" dirty="0" smtClean="0"/>
              <a:t>We track crashes on our region’s roadways and provide statistical reports to our stakeholders.</a:t>
            </a:r>
          </a:p>
          <a:p>
            <a:pPr marL="628650" lvl="1" indent="-171450">
              <a:buFontTx/>
              <a:buChar char="-"/>
            </a:pPr>
            <a:r>
              <a:rPr lang="en-US" baseline="0" dirty="0" smtClean="0"/>
              <a:t>We also work with our regional partners to address safety issues and concerns through our planning and programming processes.</a:t>
            </a:r>
          </a:p>
          <a:p>
            <a:pPr marL="628650" lvl="1" indent="-171450">
              <a:buFontTx/>
              <a:buChar char="-"/>
            </a:pPr>
            <a:endParaRPr lang="en-US" baseline="0" dirty="0" smtClean="0"/>
          </a:p>
          <a:p>
            <a:pPr marL="228600" indent="-228600">
              <a:buFont typeface="Wingdings" panose="05000000000000000000" pitchFamily="2" charset="2"/>
              <a:buChar char="§"/>
            </a:pPr>
            <a:r>
              <a:rPr lang="en-US" dirty="0" smtClean="0"/>
              <a:t>Between</a:t>
            </a:r>
            <a:r>
              <a:rPr lang="en-US" baseline="0" dirty="0" smtClean="0"/>
              <a:t> 2000 and 2013, the number of f</a:t>
            </a:r>
            <a:r>
              <a:rPr lang="en-US" dirty="0" smtClean="0"/>
              <a:t>atal and serious</a:t>
            </a:r>
            <a:r>
              <a:rPr lang="en-US" baseline="0" dirty="0" smtClean="0"/>
              <a:t> injury crashes in our region steadily decreased; however, when we examined specific high-priority areas, we noticed that pedestrians was the lone category that was experiencing increases.</a:t>
            </a:r>
          </a:p>
          <a:p>
            <a:pPr marL="228600" indent="-228600">
              <a:buFont typeface="Wingdings" panose="05000000000000000000" pitchFamily="2" charset="2"/>
              <a:buChar char="§"/>
            </a:pPr>
            <a:r>
              <a:rPr lang="en-US" baseline="0" dirty="0" smtClean="0"/>
              <a:t>As a result, MARC wanted to further explore the data in greater detail to better understand the situation.</a:t>
            </a:r>
          </a:p>
          <a:p>
            <a:pPr marL="228600" indent="-228600">
              <a:buFont typeface="Wingdings" panose="05000000000000000000" pitchFamily="2" charset="2"/>
              <a:buChar cha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This led to our</a:t>
            </a:r>
            <a:r>
              <a:rPr lang="en-US" baseline="0" dirty="0" smtClean="0"/>
              <a:t> </a:t>
            </a:r>
            <a:r>
              <a:rPr lang="en-US" i="1" baseline="0" dirty="0" smtClean="0"/>
              <a:t>Pedestrian Crash Analysis </a:t>
            </a:r>
            <a:r>
              <a:rPr lang="en-US" i="0" baseline="0" dirty="0" smtClean="0"/>
              <a:t>project, in which we collected the geo-locations of pedestrian crash incidents from our State Departments of Transportation and mapped them using ArcMap software.</a:t>
            </a:r>
            <a:endParaRPr lang="en-US" dirty="0" smtClean="0"/>
          </a:p>
        </p:txBody>
      </p:sp>
      <p:sp>
        <p:nvSpPr>
          <p:cNvPr id="4" name="Slide Number Placeholder 3"/>
          <p:cNvSpPr>
            <a:spLocks noGrp="1"/>
          </p:cNvSpPr>
          <p:nvPr>
            <p:ph type="sldNum" sz="quarter" idx="10"/>
          </p:nvPr>
        </p:nvSpPr>
        <p:spPr/>
        <p:txBody>
          <a:bodyPr/>
          <a:lstStyle/>
          <a:p>
            <a:fld id="{08D51724-54C5-41B1-A8AA-4D974A443119}" type="slidenum">
              <a:rPr lang="en-US" smtClean="0"/>
              <a:t>4</a:t>
            </a:fld>
            <a:endParaRPr lang="en-US" dirty="0"/>
          </a:p>
        </p:txBody>
      </p:sp>
    </p:spTree>
    <p:extLst>
      <p:ext uri="{BB962C8B-B14F-4D97-AF65-F5344CB8AC3E}">
        <p14:creationId xmlns:p14="http://schemas.microsoft.com/office/powerpoint/2010/main" val="369799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Here</a:t>
            </a:r>
            <a:r>
              <a:rPr lang="en-US" baseline="0" dirty="0" smtClean="0"/>
              <a:t> are what the results look like.</a:t>
            </a:r>
            <a:endParaRPr lang="en-US" dirty="0" smtClean="0"/>
          </a:p>
          <a:p>
            <a:pPr marL="171450" indent="-171450">
              <a:buFont typeface="Wingdings" panose="05000000000000000000" pitchFamily="2" charset="2"/>
              <a:buChar char="§"/>
            </a:pPr>
            <a:endParaRPr lang="en-US" dirty="0" smtClean="0"/>
          </a:p>
          <a:p>
            <a:pPr marL="171450" indent="-171450">
              <a:buFont typeface="Wingdings" panose="05000000000000000000" pitchFamily="2" charset="2"/>
              <a:buChar char="§"/>
            </a:pPr>
            <a:r>
              <a:rPr lang="en-US" dirty="0" smtClean="0"/>
              <a:t>We</a:t>
            </a:r>
            <a:r>
              <a:rPr lang="en-US" baseline="0" dirty="0" smtClean="0"/>
              <a:t> were interested in identifying geographical trends or patterns to support any countermeasure efforts.</a:t>
            </a:r>
          </a:p>
          <a:p>
            <a:pPr marL="628650" lvl="1" indent="-171450">
              <a:buFontTx/>
              <a:buChar char="-"/>
            </a:pPr>
            <a:r>
              <a:rPr lang="en-US" baseline="0" dirty="0" smtClean="0"/>
              <a:t>At first, we compiled a simple heat map displaying the concentration of incidents throughout our region.</a:t>
            </a:r>
          </a:p>
          <a:p>
            <a:pPr marL="628650" lvl="1" indent="-171450">
              <a:buFontTx/>
              <a:buChar char="-"/>
            </a:pPr>
            <a:r>
              <a:rPr lang="en-US" baseline="0" dirty="0" smtClean="0"/>
              <a:t>While it indicates areas with high concentrations of crashes, it doesn’t necessarily indicate whether or not there’s a significant safety issue exists.</a:t>
            </a:r>
          </a:p>
          <a:p>
            <a:pPr marL="628650" lvl="1" indent="-171450">
              <a:buFontTx/>
              <a:buChar char="-"/>
            </a:pPr>
            <a:r>
              <a:rPr lang="en-US" baseline="0" dirty="0" smtClean="0"/>
              <a:t>The large number of reported crashes may be due to higher levels of exposure, meaning there’s higher levels of walking and pedestrian activity in those locations (often associated with higher density).</a:t>
            </a:r>
          </a:p>
          <a:p>
            <a:pPr marL="171450" indent="-171450">
              <a:buFont typeface="Wingdings" panose="05000000000000000000" pitchFamily="2" charset="2"/>
              <a:buChar char="§"/>
            </a:pPr>
            <a:endParaRPr lang="en-US" dirty="0" smtClean="0"/>
          </a:p>
          <a:p>
            <a:pPr marL="171450" indent="-171450">
              <a:buFont typeface="Wingdings" panose="05000000000000000000" pitchFamily="2" charset="2"/>
              <a:buChar char="§"/>
            </a:pPr>
            <a:r>
              <a:rPr lang="en-US" baseline="0" dirty="0" smtClean="0"/>
              <a:t>This was confirmed when we looked at the crashes in context to population &amp; employment density.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In order</a:t>
            </a:r>
            <a:r>
              <a:rPr lang="en-US" baseline="0" dirty="0" smtClean="0"/>
              <a:t> to identify areas of concern for pedestrians throughout the region, we had to first determine exposure rates for pedestrians.</a:t>
            </a:r>
          </a:p>
        </p:txBody>
      </p:sp>
      <p:sp>
        <p:nvSpPr>
          <p:cNvPr id="4" name="Slide Number Placeholder 3"/>
          <p:cNvSpPr>
            <a:spLocks noGrp="1"/>
          </p:cNvSpPr>
          <p:nvPr>
            <p:ph type="sldNum" sz="quarter" idx="10"/>
          </p:nvPr>
        </p:nvSpPr>
        <p:spPr/>
        <p:txBody>
          <a:bodyPr/>
          <a:lstStyle/>
          <a:p>
            <a:fld id="{08D51724-54C5-41B1-A8AA-4D974A443119}" type="slidenum">
              <a:rPr lang="en-US" smtClean="0"/>
              <a:t>5</a:t>
            </a:fld>
            <a:endParaRPr lang="en-US" dirty="0"/>
          </a:p>
        </p:txBody>
      </p:sp>
    </p:spTree>
    <p:extLst>
      <p:ext uri="{BB962C8B-B14F-4D97-AF65-F5344CB8AC3E}">
        <p14:creationId xmlns:p14="http://schemas.microsoft.com/office/powerpoint/2010/main" val="44748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baseline="0" dirty="0" smtClean="0"/>
              <a:t>We first looked at the American Community Survey (ACS) because it provides the most publicly accessible snapshot of commuter mode data in the U.S.</a:t>
            </a:r>
          </a:p>
          <a:p>
            <a:pPr marL="171450" indent="-171450">
              <a:buFont typeface="Wingdings" panose="05000000000000000000" pitchFamily="2" charset="2"/>
              <a:buChar char="§"/>
            </a:pPr>
            <a:r>
              <a:rPr lang="en-US" baseline="0" dirty="0" smtClean="0"/>
              <a:t>However, there are several problems with using the ACS for determining walking exposure.</a:t>
            </a:r>
          </a:p>
          <a:p>
            <a:pPr marL="628650" lvl="1" indent="-171450">
              <a:buFontTx/>
              <a:buChar char="-"/>
            </a:pPr>
            <a:r>
              <a:rPr lang="en-US" b="1" baseline="0" dirty="0" smtClean="0"/>
              <a:t>Journey to Work </a:t>
            </a:r>
            <a:r>
              <a:rPr lang="en-US" b="0" baseline="0" dirty="0" smtClean="0"/>
              <a:t>– In most places, more trips are taken as a pedestrian for other purposes (e.g., walking to school, the store, or recreational purposes).</a:t>
            </a:r>
          </a:p>
          <a:p>
            <a:pPr marL="628650" lvl="1" indent="-171450">
              <a:buFontTx/>
              <a:buChar char="-"/>
            </a:pPr>
            <a:r>
              <a:rPr lang="en-US" b="1" baseline="0" dirty="0" smtClean="0"/>
              <a:t>“How did you usually get to work last week?” </a:t>
            </a:r>
            <a:r>
              <a:rPr lang="en-US" b="0" baseline="0" dirty="0" smtClean="0"/>
              <a:t>– Any mode other than the respondent’s predominant mode isn’t recorded at all.</a:t>
            </a:r>
          </a:p>
          <a:p>
            <a:pPr marL="628650" lvl="1" indent="-171450">
              <a:buFontTx/>
              <a:buChar char="-"/>
            </a:pPr>
            <a:r>
              <a:rPr lang="en-US" b="1" baseline="0" dirty="0" smtClean="0"/>
              <a:t>Margins of Error </a:t>
            </a:r>
            <a:r>
              <a:rPr lang="en-US" b="0" baseline="0" dirty="0" smtClean="0"/>
              <a:t>– Using 5-Year estimates is best; however, this can be difficult for smaller areas, or areas with small populations.</a:t>
            </a:r>
            <a:endParaRPr lang="en-US" b="1" baseline="0" dirty="0" smtClean="0"/>
          </a:p>
          <a:p>
            <a:pPr marL="171450" indent="-171450">
              <a:buFont typeface="Wingdings" panose="05000000000000000000" pitchFamily="2" charset="2"/>
              <a:buChar char="§"/>
            </a:pPr>
            <a:endParaRPr lang="en-US" baseline="0" dirty="0" smtClean="0"/>
          </a:p>
          <a:p>
            <a:pPr marL="171450" indent="-171450">
              <a:buFont typeface="Wingdings" panose="05000000000000000000" pitchFamily="2" charset="2"/>
              <a:buChar char="§"/>
            </a:pPr>
            <a:r>
              <a:rPr lang="en-US" baseline="0" dirty="0" smtClean="0"/>
              <a:t>While we can get a general sense of pedestrian exposure at the regional level, it’s hard to determine this at the Census tract or block group level due to Margins of Error.</a:t>
            </a:r>
          </a:p>
          <a:p>
            <a:pPr marL="171450" indent="-171450">
              <a:buFont typeface="Wingdings" panose="05000000000000000000" pitchFamily="2" charset="2"/>
              <a:buChar char="§"/>
            </a:pPr>
            <a:r>
              <a:rPr lang="en-US" baseline="0" dirty="0" smtClean="0"/>
              <a:t>As a result, we decided to utilize our travel-demand model to help us produce estimates.</a:t>
            </a:r>
          </a:p>
        </p:txBody>
      </p:sp>
      <p:sp>
        <p:nvSpPr>
          <p:cNvPr id="4" name="Slide Number Placeholder 3"/>
          <p:cNvSpPr>
            <a:spLocks noGrp="1"/>
          </p:cNvSpPr>
          <p:nvPr>
            <p:ph type="sldNum" sz="quarter" idx="10"/>
          </p:nvPr>
        </p:nvSpPr>
        <p:spPr/>
        <p:txBody>
          <a:bodyPr/>
          <a:lstStyle/>
          <a:p>
            <a:fld id="{08D51724-54C5-41B1-A8AA-4D974A443119}" type="slidenum">
              <a:rPr lang="en-US" smtClean="0"/>
              <a:t>6</a:t>
            </a:fld>
            <a:endParaRPr lang="en-US" dirty="0"/>
          </a:p>
        </p:txBody>
      </p:sp>
    </p:spTree>
    <p:extLst>
      <p:ext uri="{BB962C8B-B14F-4D97-AF65-F5344CB8AC3E}">
        <p14:creationId xmlns:p14="http://schemas.microsoft.com/office/powerpoint/2010/main" val="402303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MARC</a:t>
            </a:r>
            <a:r>
              <a:rPr lang="en-US" baseline="0" dirty="0" smtClean="0"/>
              <a:t> uses a </a:t>
            </a:r>
            <a:r>
              <a:rPr lang="en-US" dirty="0" smtClean="0"/>
              <a:t>Traditional 4-Step Model</a:t>
            </a:r>
          </a:p>
          <a:p>
            <a:pPr marL="628650" lvl="1" indent="-171450">
              <a:buFontTx/>
              <a:buChar char="-"/>
            </a:pPr>
            <a:r>
              <a:rPr lang="en-US" dirty="0" smtClean="0"/>
              <a:t>Trip</a:t>
            </a:r>
            <a:r>
              <a:rPr lang="en-US" baseline="0" dirty="0" smtClean="0"/>
              <a:t> Generation</a:t>
            </a:r>
          </a:p>
          <a:p>
            <a:pPr marL="628650" lvl="1" indent="-171450">
              <a:buFontTx/>
              <a:buChar char="-"/>
            </a:pPr>
            <a:r>
              <a:rPr lang="en-US" baseline="0" dirty="0" smtClean="0"/>
              <a:t>Trip Distribution</a:t>
            </a:r>
            <a:endParaRPr lang="en-US" dirty="0" smtClean="0"/>
          </a:p>
          <a:p>
            <a:pPr marL="628650" lvl="1" indent="-171450">
              <a:buFontTx/>
              <a:buChar char="-"/>
            </a:pPr>
            <a:r>
              <a:rPr lang="en-US" dirty="0" smtClean="0"/>
              <a:t>Mode</a:t>
            </a:r>
            <a:r>
              <a:rPr lang="en-US" baseline="0" dirty="0" smtClean="0"/>
              <a:t> Choice (auto and transit)</a:t>
            </a:r>
          </a:p>
          <a:p>
            <a:pPr marL="628650" lvl="1" indent="-171450">
              <a:buFontTx/>
              <a:buChar char="-"/>
            </a:pPr>
            <a:r>
              <a:rPr lang="en-US" baseline="0" dirty="0" smtClean="0"/>
              <a:t>Trip Assignment (trips are assigned to network + volumes)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The modeling software/platform</a:t>
            </a:r>
            <a:r>
              <a:rPr lang="en-US" baseline="0" dirty="0" smtClean="0"/>
              <a:t> is EMME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However,</a:t>
            </a:r>
            <a:r>
              <a:rPr lang="en-US" baseline="0" dirty="0" smtClean="0"/>
              <a:t> our model is only able to generate estimates for automobile and transit modes; this is due to a lack of data on walking volumes for our region.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Mode share % for walking in our region is so small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It’s hard to determine exact trip destinations for walking</a:t>
            </a:r>
          </a:p>
          <a:p>
            <a:pPr marL="171450" indent="-171450">
              <a:buFont typeface="Wingdings" panose="05000000000000000000" pitchFamily="2" charset="2"/>
              <a:buChar char="§"/>
            </a:pPr>
            <a:endParaRPr lang="en-US" b="0" baseline="0" dirty="0" smtClean="0"/>
          </a:p>
          <a:p>
            <a:pPr marL="171450" indent="-171450">
              <a:buFont typeface="Wingdings" panose="05000000000000000000" pitchFamily="2" charset="2"/>
              <a:buChar char="§"/>
            </a:pPr>
            <a:r>
              <a:rPr lang="en-US" b="0" baseline="0" dirty="0" smtClean="0"/>
              <a:t>As a result of not having good rates for pedestrian exposure, we decided to use automobile outputs from our travel-demand model as a proxy for exposure rates.</a:t>
            </a:r>
          </a:p>
        </p:txBody>
      </p:sp>
      <p:sp>
        <p:nvSpPr>
          <p:cNvPr id="4" name="Slide Number Placeholder 3"/>
          <p:cNvSpPr>
            <a:spLocks noGrp="1"/>
          </p:cNvSpPr>
          <p:nvPr>
            <p:ph type="sldNum" sz="quarter" idx="10"/>
          </p:nvPr>
        </p:nvSpPr>
        <p:spPr/>
        <p:txBody>
          <a:bodyPr/>
          <a:lstStyle/>
          <a:p>
            <a:fld id="{08D51724-54C5-41B1-A8AA-4D974A443119}" type="slidenum">
              <a:rPr lang="en-US" smtClean="0"/>
              <a:t>7</a:t>
            </a:fld>
            <a:endParaRPr lang="en-US" dirty="0"/>
          </a:p>
        </p:txBody>
      </p:sp>
    </p:spTree>
    <p:extLst>
      <p:ext uri="{BB962C8B-B14F-4D97-AF65-F5344CB8AC3E}">
        <p14:creationId xmlns:p14="http://schemas.microsoft.com/office/powerpoint/2010/main" val="344191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baseline="0" dirty="0" smtClean="0"/>
              <a:t>MARC’s travel-demand model produces statistics for TAZ geographies.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baseline="0" dirty="0" smtClean="0"/>
              <a:t>Output data from the travel demand model (i.e., automobile trip information [origins and destinations]) for TAZ geographies was then used for a Hot Spot Analysis.</a:t>
            </a:r>
          </a:p>
        </p:txBody>
      </p:sp>
      <p:sp>
        <p:nvSpPr>
          <p:cNvPr id="4" name="Slide Number Placeholder 3"/>
          <p:cNvSpPr>
            <a:spLocks noGrp="1"/>
          </p:cNvSpPr>
          <p:nvPr>
            <p:ph type="sldNum" sz="quarter" idx="10"/>
          </p:nvPr>
        </p:nvSpPr>
        <p:spPr/>
        <p:txBody>
          <a:bodyPr/>
          <a:lstStyle/>
          <a:p>
            <a:fld id="{08D51724-54C5-41B1-A8AA-4D974A443119}" type="slidenum">
              <a:rPr lang="en-US" smtClean="0"/>
              <a:t>8</a:t>
            </a:fld>
            <a:endParaRPr lang="en-US" dirty="0"/>
          </a:p>
        </p:txBody>
      </p:sp>
    </p:spTree>
    <p:extLst>
      <p:ext uri="{BB962C8B-B14F-4D97-AF65-F5344CB8AC3E}">
        <p14:creationId xmlns:p14="http://schemas.microsoft.com/office/powerpoint/2010/main" val="336923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Here</a:t>
            </a:r>
            <a:r>
              <a:rPr lang="en-US" baseline="0" dirty="0" smtClean="0"/>
              <a:t> is a map showing our travel-demand model outputs for TAZ geographies (daily auto trips per acre).</a:t>
            </a:r>
          </a:p>
          <a:p>
            <a:pPr marL="171450" indent="-171450">
              <a:buFont typeface="Wingdings" panose="05000000000000000000" pitchFamily="2" charset="2"/>
              <a:buChar char="§"/>
            </a:pPr>
            <a:r>
              <a:rPr lang="en-US" baseline="0" dirty="0" smtClean="0"/>
              <a:t>We were then able to use this information to create pedestrian crash rates for TAZ geographies.</a:t>
            </a:r>
          </a:p>
          <a:p>
            <a:pPr marL="171450" indent="-171450">
              <a:buFont typeface="Wingdings" panose="05000000000000000000" pitchFamily="2" charset="2"/>
              <a:buChar char="§"/>
            </a:pPr>
            <a:endParaRPr lang="en-US" dirty="0" smtClean="0"/>
          </a:p>
          <a:p>
            <a:pPr marL="171450" indent="-171450">
              <a:buFont typeface="Wingdings" panose="05000000000000000000" pitchFamily="2" charset="2"/>
              <a:buChar char="§"/>
            </a:pPr>
            <a:r>
              <a:rPr lang="en-US" dirty="0" smtClean="0"/>
              <a:t>We were then able to use these outputs and rates</a:t>
            </a:r>
            <a:r>
              <a:rPr lang="en-US" baseline="0" dirty="0" smtClean="0"/>
              <a:t> from our travel-demand model to conduct a regional Hot Spot Analysis in ArcGIS.</a:t>
            </a:r>
          </a:p>
          <a:p>
            <a:pPr marL="628650" lvl="1" indent="-171450">
              <a:buFontTx/>
              <a:buChar char="-"/>
            </a:pPr>
            <a:r>
              <a:rPr lang="en-US" baseline="0" dirty="0" smtClean="0"/>
              <a:t>We utilized the G-</a:t>
            </a:r>
            <a:r>
              <a:rPr lang="en-US" baseline="0" dirty="0" err="1" smtClean="0"/>
              <a:t>i</a:t>
            </a:r>
            <a:r>
              <a:rPr lang="en-US" baseline="0" dirty="0" smtClean="0"/>
              <a:t>-star analysis tool in ArcGIS which looks at each TAZ in context to neighboring features.</a:t>
            </a:r>
          </a:p>
          <a:p>
            <a:pPr marL="628650" lvl="1" indent="-171450">
              <a:buFontTx/>
              <a:buChar char="-"/>
            </a:pPr>
            <a:r>
              <a:rPr lang="en-US" baseline="0" dirty="0" smtClean="0"/>
              <a:t>Purpose was to examine whether or not high or low numbers of crashes cluster spatially, and whether they’re statistically significant or not.</a:t>
            </a:r>
          </a:p>
          <a:p>
            <a:pPr marL="171450" indent="-171450">
              <a:buFont typeface="Wingdings" panose="05000000000000000000" pitchFamily="2" charset="2"/>
              <a:buChar char="§"/>
            </a:pPr>
            <a:endParaRPr lang="en-US" baseline="0" dirty="0" smtClean="0"/>
          </a:p>
          <a:p>
            <a:pPr marL="171450" indent="-171450">
              <a:buFont typeface="Wingdings" panose="05000000000000000000" pitchFamily="2" charset="2"/>
              <a:buChar char="§"/>
            </a:pPr>
            <a:r>
              <a:rPr lang="en-US" baseline="0" dirty="0" smtClean="0"/>
              <a:t>Red areas on the map indicate a high number of pedestrian crash incidents in relation to the number of automobile trips in those areas; additionally, the clustering of incidents IS statistically significant based on their distance from one-another.</a:t>
            </a:r>
          </a:p>
          <a:p>
            <a:pPr marL="171450" indent="-171450">
              <a:buFont typeface="Wingdings" panose="05000000000000000000" pitchFamily="2" charset="2"/>
              <a:buChar char="§"/>
            </a:pPr>
            <a:r>
              <a:rPr lang="en-US" baseline="0" dirty="0" smtClean="0"/>
              <a:t>Blue areas on the map indicate a low number of pedestrian crash incidents in relation to the number of automobile trips in those areas; additionally, the clustering of incidents IS NOT statistically significant based on their distance from one-another.</a:t>
            </a:r>
            <a:endParaRPr lang="en-US" dirty="0" smtClean="0"/>
          </a:p>
        </p:txBody>
      </p:sp>
      <p:sp>
        <p:nvSpPr>
          <p:cNvPr id="4" name="Slide Number Placeholder 3"/>
          <p:cNvSpPr>
            <a:spLocks noGrp="1"/>
          </p:cNvSpPr>
          <p:nvPr>
            <p:ph type="sldNum" sz="quarter" idx="10"/>
          </p:nvPr>
        </p:nvSpPr>
        <p:spPr/>
        <p:txBody>
          <a:bodyPr/>
          <a:lstStyle/>
          <a:p>
            <a:fld id="{08D51724-54C5-41B1-A8AA-4D974A443119}" type="slidenum">
              <a:rPr lang="en-US" smtClean="0"/>
              <a:t>9</a:t>
            </a:fld>
            <a:endParaRPr lang="en-US" dirty="0"/>
          </a:p>
        </p:txBody>
      </p:sp>
    </p:spTree>
    <p:extLst>
      <p:ext uri="{BB962C8B-B14F-4D97-AF65-F5344CB8AC3E}">
        <p14:creationId xmlns:p14="http://schemas.microsoft.com/office/powerpoint/2010/main" val="406119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Meeting name | Date</a:t>
            </a:r>
            <a:endParaRPr lang="en-US" dirty="0"/>
          </a:p>
        </p:txBody>
      </p:sp>
      <p:grpSp>
        <p:nvGrpSpPr>
          <p:cNvPr id="7" name="Group 6"/>
          <p:cNvGrpSpPr/>
          <p:nvPr userDrawn="1"/>
        </p:nvGrpSpPr>
        <p:grpSpPr>
          <a:xfrm>
            <a:off x="0" y="1600200"/>
            <a:ext cx="9144000" cy="1371600"/>
            <a:chOff x="0" y="1981200"/>
            <a:chExt cx="9144000" cy="1371600"/>
          </a:xfrm>
        </p:grpSpPr>
        <p:sp>
          <p:nvSpPr>
            <p:cNvPr id="8" name="Rectangle 7"/>
            <p:cNvSpPr/>
            <p:nvPr/>
          </p:nvSpPr>
          <p:spPr>
            <a:xfrm>
              <a:off x="0" y="1981200"/>
              <a:ext cx="9144000" cy="1371600"/>
            </a:xfrm>
            <a:prstGeom prst="rect">
              <a:avLst/>
            </a:prstGeom>
            <a:solidFill>
              <a:srgbClr val="E4F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71600" y="2819400"/>
              <a:ext cx="6400800" cy="349716"/>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DC63F"/>
                </a:solidFill>
              </a:endParaRPr>
            </a:p>
          </p:txBody>
        </p:sp>
        <p:sp>
          <p:nvSpPr>
            <p:cNvPr id="10" name="TextBox 9"/>
            <p:cNvSpPr txBox="1"/>
            <p:nvPr/>
          </p:nvSpPr>
          <p:spPr>
            <a:xfrm>
              <a:off x="342900" y="2169349"/>
              <a:ext cx="8458200" cy="615553"/>
            </a:xfrm>
            <a:prstGeom prst="rect">
              <a:avLst/>
            </a:prstGeom>
            <a:noFill/>
          </p:spPr>
          <p:txBody>
            <a:bodyPr wrap="square" rtlCol="0">
              <a:spAutoFit/>
            </a:bodyPr>
            <a:lstStyle/>
            <a:p>
              <a:pPr algn="ctr">
                <a:spcAft>
                  <a:spcPts val="600"/>
                </a:spcAft>
              </a:pPr>
              <a:r>
                <a:rPr lang="en-US" sz="3400" b="1" dirty="0" smtClean="0">
                  <a:solidFill>
                    <a:srgbClr val="DF5626"/>
                  </a:solidFill>
                  <a:latin typeface="Tahoma" pitchFamily="34" charset="0"/>
                  <a:ea typeface="Tahoma" pitchFamily="34" charset="0"/>
                  <a:cs typeface="Tahoma" pitchFamily="34" charset="0"/>
                </a:rPr>
                <a:t>Planning Sustainable Places Program</a:t>
              </a:r>
            </a:p>
          </p:txBody>
        </p:sp>
        <p:sp>
          <p:nvSpPr>
            <p:cNvPr id="11" name="TextBox 10"/>
            <p:cNvSpPr txBox="1"/>
            <p:nvPr/>
          </p:nvSpPr>
          <p:spPr>
            <a:xfrm>
              <a:off x="1371600" y="2819400"/>
              <a:ext cx="6400800" cy="338554"/>
            </a:xfrm>
            <a:prstGeom prst="rect">
              <a:avLst/>
            </a:prstGeom>
            <a:noFill/>
          </p:spPr>
          <p:txBody>
            <a:bodyPr wrap="square" rtlCol="0">
              <a:spAutoFit/>
            </a:bodyPr>
            <a:lstStyle/>
            <a:p>
              <a:pPr algn="ctr"/>
              <a:r>
                <a:rPr lang="en-US" sz="1600" b="1" spc="200" baseline="0" dirty="0" smtClean="0">
                  <a:solidFill>
                    <a:schemeClr val="bg1"/>
                  </a:solidFill>
                  <a:latin typeface="Calibri" pitchFamily="34" charset="0"/>
                  <a:ea typeface="Tahoma" pitchFamily="34" charset="0"/>
                  <a:cs typeface="Calibri" pitchFamily="34" charset="0"/>
                </a:rPr>
                <a:t>ADVANCING A SUSTAINABLE REGION PLACE BY PLACE</a:t>
              </a:r>
              <a:endParaRPr lang="en-US" sz="1600" b="1" spc="200" baseline="0" dirty="0">
                <a:solidFill>
                  <a:schemeClr val="bg1"/>
                </a:solidFill>
                <a:latin typeface="Calibri" pitchFamily="34" charset="0"/>
                <a:ea typeface="Tahoma" pitchFamily="34" charset="0"/>
                <a:cs typeface="Calibri" pitchFamily="34" charset="0"/>
              </a:endParaRPr>
            </a:p>
          </p:txBody>
        </p:sp>
      </p:grpSp>
    </p:spTree>
    <p:extLst>
      <p:ext uri="{BB962C8B-B14F-4D97-AF65-F5344CB8AC3E}">
        <p14:creationId xmlns:p14="http://schemas.microsoft.com/office/powerpoint/2010/main" val="40912669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685800"/>
          </a:xfrm>
          <a:prstGeom prst="rect">
            <a:avLst/>
          </a:prstGeom>
          <a:solidFill>
            <a:srgbClr val="E4F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76200"/>
            <a:ext cx="8229600" cy="563562"/>
          </a:xfrm>
        </p:spPr>
        <p:txBody>
          <a:bodyPr>
            <a:normAutofit/>
          </a:bodyPr>
          <a:lstStyle>
            <a:lvl1pPr>
              <a:defRPr sz="3000" b="1">
                <a:solidFill>
                  <a:srgbClr val="DF5626"/>
                </a:solidFill>
              </a:defRPr>
            </a:lvl1pPr>
          </a:lstStyle>
          <a:p>
            <a:r>
              <a:rPr lang="en-US" dirty="0" smtClean="0"/>
              <a:t>Click to edit Master title style</a:t>
            </a:r>
            <a:endParaRPr lang="en-US" dirty="0"/>
          </a:p>
        </p:txBody>
      </p:sp>
      <p:sp>
        <p:nvSpPr>
          <p:cNvPr id="10" name="TextBox 9"/>
          <p:cNvSpPr txBox="1"/>
          <p:nvPr userDrawn="1"/>
        </p:nvSpPr>
        <p:spPr>
          <a:xfrm>
            <a:off x="76200" y="6477000"/>
            <a:ext cx="8991600" cy="307777"/>
          </a:xfrm>
          <a:prstGeom prst="rect">
            <a:avLst/>
          </a:prstGeom>
          <a:noFill/>
        </p:spPr>
        <p:txBody>
          <a:bodyPr wrap="square" rtlCol="0">
            <a:spAutoFit/>
          </a:bodyPr>
          <a:lstStyle/>
          <a:p>
            <a:pPr algn="r"/>
            <a:r>
              <a:rPr lang="en-US" sz="1400" b="1" spc="120" dirty="0" smtClean="0">
                <a:solidFill>
                  <a:srgbClr val="DF5626"/>
                </a:solidFill>
                <a:latin typeface="Tahoma" pitchFamily="34" charset="0"/>
                <a:ea typeface="Tahoma" pitchFamily="34" charset="0"/>
                <a:cs typeface="Tahoma" pitchFamily="34" charset="0"/>
              </a:rPr>
              <a:t>PLANNING</a:t>
            </a:r>
            <a:r>
              <a:rPr lang="en-US" sz="1400" b="1" spc="120" baseline="0" dirty="0" smtClean="0">
                <a:solidFill>
                  <a:srgbClr val="DF5626"/>
                </a:solidFill>
                <a:latin typeface="Tahoma" pitchFamily="34" charset="0"/>
                <a:ea typeface="Tahoma" pitchFamily="34" charset="0"/>
                <a:cs typeface="Tahoma" pitchFamily="34" charset="0"/>
              </a:rPr>
              <a:t> </a:t>
            </a:r>
            <a:r>
              <a:rPr lang="en-US" sz="1400" b="1" spc="120" dirty="0" smtClean="0">
                <a:solidFill>
                  <a:srgbClr val="DF5626"/>
                </a:solidFill>
                <a:latin typeface="Tahoma" pitchFamily="34" charset="0"/>
                <a:ea typeface="Tahoma" pitchFamily="34" charset="0"/>
                <a:cs typeface="Tahoma" pitchFamily="34" charset="0"/>
              </a:rPr>
              <a:t>SUSTAINABLE PLACES</a:t>
            </a:r>
            <a:endParaRPr lang="en-US" sz="1400" b="1" spc="120" dirty="0">
              <a:solidFill>
                <a:srgbClr val="DF562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8729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Box 7"/>
          <p:cNvSpPr txBox="1"/>
          <p:nvPr userDrawn="1"/>
        </p:nvSpPr>
        <p:spPr>
          <a:xfrm>
            <a:off x="76200" y="6477000"/>
            <a:ext cx="8991600" cy="307777"/>
          </a:xfrm>
          <a:prstGeom prst="rect">
            <a:avLst/>
          </a:prstGeom>
          <a:noFill/>
        </p:spPr>
        <p:txBody>
          <a:bodyPr wrap="square" rtlCol="0">
            <a:spAutoFit/>
          </a:bodyPr>
          <a:lstStyle/>
          <a:p>
            <a:pPr algn="r"/>
            <a:r>
              <a:rPr lang="en-US" sz="1400" b="1" spc="120" dirty="0" smtClean="0">
                <a:solidFill>
                  <a:srgbClr val="DF5626"/>
                </a:solidFill>
                <a:latin typeface="Tahoma" pitchFamily="34" charset="0"/>
                <a:ea typeface="Tahoma" pitchFamily="34" charset="0"/>
                <a:cs typeface="Tahoma" pitchFamily="34" charset="0"/>
              </a:rPr>
              <a:t>PLANNING</a:t>
            </a:r>
            <a:r>
              <a:rPr lang="en-US" sz="1400" b="1" spc="120" baseline="0" dirty="0" smtClean="0">
                <a:solidFill>
                  <a:srgbClr val="DF5626"/>
                </a:solidFill>
                <a:latin typeface="Tahoma" pitchFamily="34" charset="0"/>
                <a:ea typeface="Tahoma" pitchFamily="34" charset="0"/>
                <a:cs typeface="Tahoma" pitchFamily="34" charset="0"/>
              </a:rPr>
              <a:t> </a:t>
            </a:r>
            <a:r>
              <a:rPr lang="en-US" sz="1400" b="1" spc="120" dirty="0" smtClean="0">
                <a:solidFill>
                  <a:srgbClr val="DF5626"/>
                </a:solidFill>
                <a:latin typeface="Tahoma" pitchFamily="34" charset="0"/>
                <a:ea typeface="Tahoma" pitchFamily="34" charset="0"/>
                <a:cs typeface="Tahoma" pitchFamily="34" charset="0"/>
              </a:rPr>
              <a:t>SUSTAINABLE PLACES</a:t>
            </a:r>
            <a:endParaRPr lang="en-US" sz="1400" b="1" spc="120" dirty="0">
              <a:solidFill>
                <a:srgbClr val="DF562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5722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0"/>
            <a:ext cx="9144000" cy="685800"/>
          </a:xfrm>
          <a:prstGeom prst="rect">
            <a:avLst/>
          </a:prstGeom>
          <a:solidFill>
            <a:srgbClr val="E4F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152400" y="76200"/>
            <a:ext cx="8229600" cy="563562"/>
          </a:xfrm>
        </p:spPr>
        <p:txBody>
          <a:bodyPr>
            <a:normAutofit/>
          </a:bodyPr>
          <a:lstStyle>
            <a:lvl1pPr>
              <a:defRPr sz="2800" b="1">
                <a:solidFill>
                  <a:srgbClr val="DF5626"/>
                </a:solidFill>
              </a:defRPr>
            </a:lvl1pPr>
          </a:lstStyle>
          <a:p>
            <a:r>
              <a:rPr lang="en-US" dirty="0" smtClean="0"/>
              <a:t>Click to edit Master title style</a:t>
            </a:r>
            <a:endParaRPr lang="en-US" dirty="0"/>
          </a:p>
        </p:txBody>
      </p:sp>
      <p:sp>
        <p:nvSpPr>
          <p:cNvPr id="11" name="TextBox 10"/>
          <p:cNvSpPr txBox="1"/>
          <p:nvPr userDrawn="1"/>
        </p:nvSpPr>
        <p:spPr>
          <a:xfrm>
            <a:off x="76200" y="6477000"/>
            <a:ext cx="8991600" cy="307777"/>
          </a:xfrm>
          <a:prstGeom prst="rect">
            <a:avLst/>
          </a:prstGeom>
          <a:noFill/>
        </p:spPr>
        <p:txBody>
          <a:bodyPr wrap="square" rtlCol="0">
            <a:spAutoFit/>
          </a:bodyPr>
          <a:lstStyle/>
          <a:p>
            <a:pPr algn="r"/>
            <a:r>
              <a:rPr lang="en-US" sz="1400" b="1" spc="120" dirty="0" smtClean="0">
                <a:solidFill>
                  <a:srgbClr val="DF5626"/>
                </a:solidFill>
                <a:latin typeface="Tahoma" pitchFamily="34" charset="0"/>
                <a:ea typeface="Tahoma" pitchFamily="34" charset="0"/>
                <a:cs typeface="Tahoma" pitchFamily="34" charset="0"/>
              </a:rPr>
              <a:t>PLANNING</a:t>
            </a:r>
            <a:r>
              <a:rPr lang="en-US" sz="1400" b="1" spc="120" baseline="0" dirty="0" smtClean="0">
                <a:solidFill>
                  <a:srgbClr val="DF5626"/>
                </a:solidFill>
                <a:latin typeface="Tahoma" pitchFamily="34" charset="0"/>
                <a:ea typeface="Tahoma" pitchFamily="34" charset="0"/>
                <a:cs typeface="Tahoma" pitchFamily="34" charset="0"/>
              </a:rPr>
              <a:t> </a:t>
            </a:r>
            <a:r>
              <a:rPr lang="en-US" sz="1400" b="1" spc="120" dirty="0" smtClean="0">
                <a:solidFill>
                  <a:srgbClr val="DF5626"/>
                </a:solidFill>
                <a:latin typeface="Tahoma" pitchFamily="34" charset="0"/>
                <a:ea typeface="Tahoma" pitchFamily="34" charset="0"/>
                <a:cs typeface="Tahoma" pitchFamily="34" charset="0"/>
              </a:rPr>
              <a:t>SUSTAINABLE PLACES</a:t>
            </a:r>
            <a:endParaRPr lang="en-US" sz="1400" b="1" spc="120" dirty="0">
              <a:solidFill>
                <a:srgbClr val="DF562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3341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0"/>
            <a:ext cx="9144000" cy="685800"/>
          </a:xfrm>
          <a:prstGeom prst="rect">
            <a:avLst/>
          </a:prstGeom>
          <a:solidFill>
            <a:srgbClr val="E4F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152400" y="76200"/>
            <a:ext cx="8229600" cy="563562"/>
          </a:xfrm>
        </p:spPr>
        <p:txBody>
          <a:bodyPr>
            <a:normAutofit/>
          </a:bodyPr>
          <a:lstStyle>
            <a:lvl1pPr>
              <a:defRPr sz="3000" b="1">
                <a:solidFill>
                  <a:srgbClr val="DF5626"/>
                </a:solidFill>
              </a:defRPr>
            </a:lvl1pPr>
          </a:lstStyle>
          <a:p>
            <a:r>
              <a:rPr lang="en-US" dirty="0" smtClean="0"/>
              <a:t>Click to edit Master title style</a:t>
            </a:r>
            <a:endParaRPr lang="en-US" dirty="0"/>
          </a:p>
        </p:txBody>
      </p:sp>
      <p:sp>
        <p:nvSpPr>
          <p:cNvPr id="13" name="TextBox 12"/>
          <p:cNvSpPr txBox="1"/>
          <p:nvPr userDrawn="1"/>
        </p:nvSpPr>
        <p:spPr>
          <a:xfrm>
            <a:off x="76200" y="6477000"/>
            <a:ext cx="8991600" cy="307777"/>
          </a:xfrm>
          <a:prstGeom prst="rect">
            <a:avLst/>
          </a:prstGeom>
          <a:noFill/>
        </p:spPr>
        <p:txBody>
          <a:bodyPr wrap="square" rtlCol="0">
            <a:spAutoFit/>
          </a:bodyPr>
          <a:lstStyle/>
          <a:p>
            <a:pPr algn="r"/>
            <a:r>
              <a:rPr lang="en-US" sz="1400" b="1" spc="120" dirty="0" smtClean="0">
                <a:solidFill>
                  <a:srgbClr val="DF5626"/>
                </a:solidFill>
                <a:latin typeface="Tahoma" pitchFamily="34" charset="0"/>
                <a:ea typeface="Tahoma" pitchFamily="34" charset="0"/>
                <a:cs typeface="Tahoma" pitchFamily="34" charset="0"/>
              </a:rPr>
              <a:t>PLANNING</a:t>
            </a:r>
            <a:r>
              <a:rPr lang="en-US" sz="1400" b="1" spc="120" baseline="0" dirty="0" smtClean="0">
                <a:solidFill>
                  <a:srgbClr val="DF5626"/>
                </a:solidFill>
                <a:latin typeface="Tahoma" pitchFamily="34" charset="0"/>
                <a:ea typeface="Tahoma" pitchFamily="34" charset="0"/>
                <a:cs typeface="Tahoma" pitchFamily="34" charset="0"/>
              </a:rPr>
              <a:t> </a:t>
            </a:r>
            <a:r>
              <a:rPr lang="en-US" sz="1400" b="1" spc="120" dirty="0" smtClean="0">
                <a:solidFill>
                  <a:srgbClr val="DF5626"/>
                </a:solidFill>
                <a:latin typeface="Tahoma" pitchFamily="34" charset="0"/>
                <a:ea typeface="Tahoma" pitchFamily="34" charset="0"/>
                <a:cs typeface="Tahoma" pitchFamily="34" charset="0"/>
              </a:rPr>
              <a:t>SUSTAINABLE PLACES</a:t>
            </a:r>
            <a:endParaRPr lang="en-US" sz="1400" b="1" spc="120" dirty="0">
              <a:solidFill>
                <a:srgbClr val="DF562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1012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p:cNvSpPr txBox="1"/>
          <p:nvPr userDrawn="1"/>
        </p:nvSpPr>
        <p:spPr>
          <a:xfrm>
            <a:off x="76200" y="6477000"/>
            <a:ext cx="8991600" cy="307777"/>
          </a:xfrm>
          <a:prstGeom prst="rect">
            <a:avLst/>
          </a:prstGeom>
          <a:noFill/>
        </p:spPr>
        <p:txBody>
          <a:bodyPr wrap="square" rtlCol="0">
            <a:spAutoFit/>
          </a:bodyPr>
          <a:lstStyle/>
          <a:p>
            <a:pPr algn="r"/>
            <a:r>
              <a:rPr lang="en-US" sz="1400" b="1" spc="120" dirty="0" smtClean="0">
                <a:solidFill>
                  <a:srgbClr val="DF5626"/>
                </a:solidFill>
                <a:latin typeface="Tahoma" pitchFamily="34" charset="0"/>
                <a:ea typeface="Tahoma" pitchFamily="34" charset="0"/>
                <a:cs typeface="Tahoma" pitchFamily="34" charset="0"/>
              </a:rPr>
              <a:t>PLANNING</a:t>
            </a:r>
            <a:r>
              <a:rPr lang="en-US" sz="1400" b="1" spc="120" baseline="0" dirty="0" smtClean="0">
                <a:solidFill>
                  <a:srgbClr val="DF5626"/>
                </a:solidFill>
                <a:latin typeface="Tahoma" pitchFamily="34" charset="0"/>
                <a:ea typeface="Tahoma" pitchFamily="34" charset="0"/>
                <a:cs typeface="Tahoma" pitchFamily="34" charset="0"/>
              </a:rPr>
              <a:t> </a:t>
            </a:r>
            <a:r>
              <a:rPr lang="en-US" sz="1400" b="1" spc="120" dirty="0" smtClean="0">
                <a:solidFill>
                  <a:srgbClr val="DF5626"/>
                </a:solidFill>
                <a:latin typeface="Tahoma" pitchFamily="34" charset="0"/>
                <a:ea typeface="Tahoma" pitchFamily="34" charset="0"/>
                <a:cs typeface="Tahoma" pitchFamily="34" charset="0"/>
              </a:rPr>
              <a:t>SUSTAINABLE PLACES</a:t>
            </a:r>
            <a:endParaRPr lang="en-US" sz="1400" b="1" spc="120" dirty="0">
              <a:solidFill>
                <a:srgbClr val="DF562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72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65EF-EB17-42EF-9A80-E35571875082}" type="datetimeFigureOut">
              <a:rPr lang="en-US" smtClean="0"/>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A2C1D6-FB0D-4E5A-AAD9-2FCA85C58C87}" type="slidenum">
              <a:rPr lang="en-US" smtClean="0"/>
              <a:t>‹#›</a:t>
            </a:fld>
            <a:endParaRPr lang="en-US" dirty="0"/>
          </a:p>
        </p:txBody>
      </p:sp>
    </p:spTree>
    <p:extLst>
      <p:ext uri="{BB962C8B-B14F-4D97-AF65-F5344CB8AC3E}">
        <p14:creationId xmlns:p14="http://schemas.microsoft.com/office/powerpoint/2010/main" val="382536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65EF-EB17-42EF-9A80-E35571875082}" type="datetimeFigureOut">
              <a:rPr lang="en-US" smtClean="0"/>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A2C1D6-FB0D-4E5A-AAD9-2FCA85C58C87}" type="slidenum">
              <a:rPr lang="en-US" smtClean="0"/>
              <a:t>‹#›</a:t>
            </a:fld>
            <a:endParaRPr lang="en-US" dirty="0"/>
          </a:p>
        </p:txBody>
      </p:sp>
    </p:spTree>
    <p:extLst>
      <p:ext uri="{BB962C8B-B14F-4D97-AF65-F5344CB8AC3E}">
        <p14:creationId xmlns:p14="http://schemas.microsoft.com/office/powerpoint/2010/main" val="262370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A65EF-EB17-42EF-9A80-E35571875082}" type="datetimeFigureOut">
              <a:rPr lang="en-US" smtClean="0"/>
              <a:t>10/31/2014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2C1D6-FB0D-4E5A-AAD9-2FCA85C58C87}" type="slidenum">
              <a:rPr lang="en-US" smtClean="0"/>
              <a:t>‹#›</a:t>
            </a:fld>
            <a:endParaRPr lang="en-US" dirty="0"/>
          </a:p>
        </p:txBody>
      </p:sp>
    </p:spTree>
    <p:extLst>
      <p:ext uri="{BB962C8B-B14F-4D97-AF65-F5344CB8AC3E}">
        <p14:creationId xmlns:p14="http://schemas.microsoft.com/office/powerpoint/2010/main" val="2088025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l" defTabSz="914400" rtl="0" eaLnBrk="1" latinLnBrk="0" hangingPunct="1">
        <a:spcBef>
          <a:spcPct val="0"/>
        </a:spcBef>
        <a:buNone/>
        <a:defRPr sz="2800" b="1" kern="1200">
          <a:solidFill>
            <a:srgbClr val="DF5626"/>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spcAft>
          <a:spcPts val="6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spcAft>
          <a:spcPts val="6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spcAft>
          <a:spcPts val="600"/>
        </a:spcAft>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spcAft>
          <a:spcPts val="600"/>
        </a:spcAft>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spcAft>
          <a:spcPts val="600"/>
        </a:spcAft>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21585" y="3124200"/>
            <a:ext cx="4526280" cy="723900"/>
          </a:xfrm>
        </p:spPr>
        <p:txBody>
          <a:bodyPr>
            <a:normAutofit/>
          </a:bodyPr>
          <a:lstStyle/>
          <a:p>
            <a:pPr>
              <a:spcBef>
                <a:spcPts val="0"/>
              </a:spcBef>
              <a:spcAft>
                <a:spcPts val="0"/>
              </a:spcAft>
            </a:pPr>
            <a:r>
              <a:rPr lang="en-US" sz="2000" b="1" dirty="0" smtClean="0"/>
              <a:t>AMPO Annual Conference</a:t>
            </a:r>
          </a:p>
          <a:p>
            <a:pPr>
              <a:spcBef>
                <a:spcPts val="0"/>
              </a:spcBef>
              <a:spcAft>
                <a:spcPts val="0"/>
              </a:spcAft>
            </a:pPr>
            <a:r>
              <a:rPr lang="en-US" sz="2000" dirty="0" smtClean="0"/>
              <a:t>October 22, 2014</a:t>
            </a:r>
          </a:p>
        </p:txBody>
      </p:sp>
      <p:sp>
        <p:nvSpPr>
          <p:cNvPr id="4" name="Rectangle 3"/>
          <p:cNvSpPr/>
          <p:nvPr/>
        </p:nvSpPr>
        <p:spPr>
          <a:xfrm>
            <a:off x="-9525" y="1600200"/>
            <a:ext cx="9144000" cy="1371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62834"/>
            <a:ext cx="9144000" cy="646331"/>
          </a:xfrm>
          <a:prstGeom prst="rect">
            <a:avLst/>
          </a:prstGeom>
          <a:noFill/>
        </p:spPr>
        <p:txBody>
          <a:bodyPr wrap="square" rtlCol="0">
            <a:spAutoFit/>
          </a:bodyPr>
          <a:lstStyle/>
          <a:p>
            <a:pPr algn="ctr"/>
            <a:r>
              <a:rPr lang="en-US" sz="3600" b="1" dirty="0" smtClean="0">
                <a:solidFill>
                  <a:srgbClr val="DF5626"/>
                </a:solidFill>
                <a:latin typeface="Arial" pitchFamily="34" charset="0"/>
                <a:cs typeface="Arial" pitchFamily="34" charset="0"/>
              </a:rPr>
              <a:t>Examining Pedestrian Crash Hot Spots</a:t>
            </a:r>
            <a:endParaRPr lang="en-US" sz="3600" b="1" dirty="0">
              <a:solidFill>
                <a:srgbClr val="DF5626"/>
              </a:solidFill>
              <a:latin typeface="Arial" pitchFamily="34" charset="0"/>
              <a:cs typeface="Arial" pitchFamily="34" charset="0"/>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547865" y="2971800"/>
            <a:ext cx="259613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slachky\AppData\Local\Microsoft\Windows\Temporary Internet Files\Content.IE5\MMXONY8J\MP900163415[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657601"/>
            <a:ext cx="2021585" cy="320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mappingcenter.esri.com/maps/hotSpot911/images/ColorMatch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469" y="3947756"/>
            <a:ext cx="3302804" cy="294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647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Next Steps</a:t>
            </a:r>
            <a:endParaRPr lang="en-US" dirty="0"/>
          </a:p>
        </p:txBody>
      </p:sp>
      <p:sp>
        <p:nvSpPr>
          <p:cNvPr id="4" name="Rectangle 3"/>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X:\Projects\Transportation\Safety\2013 Pedestrian Crash Analysis\Maps\Ped crash hot spot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 y="0"/>
            <a:ext cx="91440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p:cNvSpPr/>
          <p:nvPr/>
        </p:nvSpPr>
        <p:spPr>
          <a:xfrm>
            <a:off x="3124200" y="25146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276600" y="26670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819400" y="2465119"/>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048000" y="30480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594759" y="32004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407229" y="33528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3124200" y="15240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026229" y="38100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1524000" y="2465119"/>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3352800" y="2438400"/>
            <a:ext cx="152400" cy="152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0"/>
            <a:ext cx="9144000" cy="6858000"/>
            <a:chOff x="0" y="0"/>
            <a:chExt cx="9144000" cy="6858000"/>
          </a:xfrm>
        </p:grpSpPr>
        <p:sp>
          <p:nvSpPr>
            <p:cNvPr id="14" name="Rectangle 13"/>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471" y="304800"/>
              <a:ext cx="6787058" cy="6248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Group 18"/>
          <p:cNvGrpSpPr/>
          <p:nvPr/>
        </p:nvGrpSpPr>
        <p:grpSpPr>
          <a:xfrm>
            <a:off x="0" y="0"/>
            <a:ext cx="9144003" cy="6858000"/>
            <a:chOff x="-3" y="0"/>
            <a:chExt cx="9144003" cy="6858000"/>
          </a:xfrm>
        </p:grpSpPr>
        <p:sp>
          <p:nvSpPr>
            <p:cNvPr id="18" name="Rectangle 17"/>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 y="635687"/>
              <a:ext cx="9144000" cy="558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9979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80">
                                          <p:stCondLst>
                                            <p:cond delay="0"/>
                                          </p:stCondLst>
                                        </p:cTn>
                                        <p:tgtEl>
                                          <p:spTgt spid="23"/>
                                        </p:tgtEl>
                                      </p:cBhvr>
                                    </p:animEffect>
                                    <p:anim calcmode="lin" valueType="num">
                                      <p:cBhvr>
                                        <p:cTn id="7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7" dur="26">
                                          <p:stCondLst>
                                            <p:cond delay="650"/>
                                          </p:stCondLst>
                                        </p:cTn>
                                        <p:tgtEl>
                                          <p:spTgt spid="23"/>
                                        </p:tgtEl>
                                      </p:cBhvr>
                                      <p:to x="100000" y="60000"/>
                                    </p:animScale>
                                    <p:animScale>
                                      <p:cBhvr>
                                        <p:cTn id="78" dur="166" decel="50000">
                                          <p:stCondLst>
                                            <p:cond delay="676"/>
                                          </p:stCondLst>
                                        </p:cTn>
                                        <p:tgtEl>
                                          <p:spTgt spid="23"/>
                                        </p:tgtEl>
                                      </p:cBhvr>
                                      <p:to x="100000" y="100000"/>
                                    </p:animScale>
                                    <p:animScale>
                                      <p:cBhvr>
                                        <p:cTn id="79" dur="26">
                                          <p:stCondLst>
                                            <p:cond delay="1312"/>
                                          </p:stCondLst>
                                        </p:cTn>
                                        <p:tgtEl>
                                          <p:spTgt spid="23"/>
                                        </p:tgtEl>
                                      </p:cBhvr>
                                      <p:to x="100000" y="80000"/>
                                    </p:animScale>
                                    <p:animScale>
                                      <p:cBhvr>
                                        <p:cTn id="80" dur="166" decel="50000">
                                          <p:stCondLst>
                                            <p:cond delay="1338"/>
                                          </p:stCondLst>
                                        </p:cTn>
                                        <p:tgtEl>
                                          <p:spTgt spid="23"/>
                                        </p:tgtEl>
                                      </p:cBhvr>
                                      <p:to x="100000" y="100000"/>
                                    </p:animScale>
                                    <p:animScale>
                                      <p:cBhvr>
                                        <p:cTn id="81" dur="26">
                                          <p:stCondLst>
                                            <p:cond delay="1642"/>
                                          </p:stCondLst>
                                        </p:cTn>
                                        <p:tgtEl>
                                          <p:spTgt spid="23"/>
                                        </p:tgtEl>
                                      </p:cBhvr>
                                      <p:to x="100000" y="90000"/>
                                    </p:animScale>
                                    <p:animScale>
                                      <p:cBhvr>
                                        <p:cTn id="82" dur="166" decel="50000">
                                          <p:stCondLst>
                                            <p:cond delay="1668"/>
                                          </p:stCondLst>
                                        </p:cTn>
                                        <p:tgtEl>
                                          <p:spTgt spid="23"/>
                                        </p:tgtEl>
                                      </p:cBhvr>
                                      <p:to x="100000" y="100000"/>
                                    </p:animScale>
                                    <p:animScale>
                                      <p:cBhvr>
                                        <p:cTn id="83" dur="26">
                                          <p:stCondLst>
                                            <p:cond delay="1808"/>
                                          </p:stCondLst>
                                        </p:cTn>
                                        <p:tgtEl>
                                          <p:spTgt spid="23"/>
                                        </p:tgtEl>
                                      </p:cBhvr>
                                      <p:to x="100000" y="95000"/>
                                    </p:animScale>
                                    <p:animScale>
                                      <p:cBhvr>
                                        <p:cTn id="84" dur="166" decel="50000">
                                          <p:stCondLst>
                                            <p:cond delay="1834"/>
                                          </p:stCondLst>
                                        </p:cTn>
                                        <p:tgtEl>
                                          <p:spTgt spid="23"/>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80">
                                          <p:stCondLst>
                                            <p:cond delay="0"/>
                                          </p:stCondLst>
                                        </p:cTn>
                                        <p:tgtEl>
                                          <p:spTgt spid="7"/>
                                        </p:tgtEl>
                                      </p:cBhvr>
                                    </p:animEffect>
                                    <p:anim calcmode="lin" valueType="num">
                                      <p:cBhvr>
                                        <p:cTn id="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gtEl>
                                      </p:cBhvr>
                                      <p:to x="100000" y="60000"/>
                                    </p:animScale>
                                    <p:animScale>
                                      <p:cBhvr>
                                        <p:cTn id="94" dur="166" decel="50000">
                                          <p:stCondLst>
                                            <p:cond delay="676"/>
                                          </p:stCondLst>
                                        </p:cTn>
                                        <p:tgtEl>
                                          <p:spTgt spid="7"/>
                                        </p:tgtEl>
                                      </p:cBhvr>
                                      <p:to x="100000" y="100000"/>
                                    </p:animScale>
                                    <p:animScale>
                                      <p:cBhvr>
                                        <p:cTn id="95" dur="26">
                                          <p:stCondLst>
                                            <p:cond delay="1312"/>
                                          </p:stCondLst>
                                        </p:cTn>
                                        <p:tgtEl>
                                          <p:spTgt spid="7"/>
                                        </p:tgtEl>
                                      </p:cBhvr>
                                      <p:to x="100000" y="80000"/>
                                    </p:animScale>
                                    <p:animScale>
                                      <p:cBhvr>
                                        <p:cTn id="96" dur="166" decel="50000">
                                          <p:stCondLst>
                                            <p:cond delay="1338"/>
                                          </p:stCondLst>
                                        </p:cTn>
                                        <p:tgtEl>
                                          <p:spTgt spid="7"/>
                                        </p:tgtEl>
                                      </p:cBhvr>
                                      <p:to x="100000" y="100000"/>
                                    </p:animScale>
                                    <p:animScale>
                                      <p:cBhvr>
                                        <p:cTn id="97" dur="26">
                                          <p:stCondLst>
                                            <p:cond delay="1642"/>
                                          </p:stCondLst>
                                        </p:cTn>
                                        <p:tgtEl>
                                          <p:spTgt spid="7"/>
                                        </p:tgtEl>
                                      </p:cBhvr>
                                      <p:to x="100000" y="90000"/>
                                    </p:animScale>
                                    <p:animScale>
                                      <p:cBhvr>
                                        <p:cTn id="98" dur="166" decel="50000">
                                          <p:stCondLst>
                                            <p:cond delay="1668"/>
                                          </p:stCondLst>
                                        </p:cTn>
                                        <p:tgtEl>
                                          <p:spTgt spid="7"/>
                                        </p:tgtEl>
                                      </p:cBhvr>
                                      <p:to x="100000" y="100000"/>
                                    </p:animScale>
                                    <p:animScale>
                                      <p:cBhvr>
                                        <p:cTn id="99" dur="26">
                                          <p:stCondLst>
                                            <p:cond delay="1808"/>
                                          </p:stCondLst>
                                        </p:cTn>
                                        <p:tgtEl>
                                          <p:spTgt spid="7"/>
                                        </p:tgtEl>
                                      </p:cBhvr>
                                      <p:to x="100000" y="95000"/>
                                    </p:animScale>
                                    <p:animScale>
                                      <p:cBhvr>
                                        <p:cTn id="100" dur="166" decel="50000">
                                          <p:stCondLst>
                                            <p:cond delay="1834"/>
                                          </p:stCondLst>
                                        </p:cTn>
                                        <p:tgtEl>
                                          <p:spTgt spid="7"/>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ipe(down)">
                                      <p:cBhvr>
                                        <p:cTn id="103" dur="580">
                                          <p:stCondLst>
                                            <p:cond delay="0"/>
                                          </p:stCondLst>
                                        </p:cTn>
                                        <p:tgtEl>
                                          <p:spTgt spid="9"/>
                                        </p:tgtEl>
                                      </p:cBhvr>
                                    </p:animEffect>
                                    <p:anim calcmode="lin" valueType="num">
                                      <p:cBhvr>
                                        <p:cTn id="10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9" dur="26">
                                          <p:stCondLst>
                                            <p:cond delay="650"/>
                                          </p:stCondLst>
                                        </p:cTn>
                                        <p:tgtEl>
                                          <p:spTgt spid="9"/>
                                        </p:tgtEl>
                                      </p:cBhvr>
                                      <p:to x="100000" y="60000"/>
                                    </p:animScale>
                                    <p:animScale>
                                      <p:cBhvr>
                                        <p:cTn id="110" dur="166" decel="50000">
                                          <p:stCondLst>
                                            <p:cond delay="676"/>
                                          </p:stCondLst>
                                        </p:cTn>
                                        <p:tgtEl>
                                          <p:spTgt spid="9"/>
                                        </p:tgtEl>
                                      </p:cBhvr>
                                      <p:to x="100000" y="100000"/>
                                    </p:animScale>
                                    <p:animScale>
                                      <p:cBhvr>
                                        <p:cTn id="111" dur="26">
                                          <p:stCondLst>
                                            <p:cond delay="1312"/>
                                          </p:stCondLst>
                                        </p:cTn>
                                        <p:tgtEl>
                                          <p:spTgt spid="9"/>
                                        </p:tgtEl>
                                      </p:cBhvr>
                                      <p:to x="100000" y="80000"/>
                                    </p:animScale>
                                    <p:animScale>
                                      <p:cBhvr>
                                        <p:cTn id="112" dur="166" decel="50000">
                                          <p:stCondLst>
                                            <p:cond delay="1338"/>
                                          </p:stCondLst>
                                        </p:cTn>
                                        <p:tgtEl>
                                          <p:spTgt spid="9"/>
                                        </p:tgtEl>
                                      </p:cBhvr>
                                      <p:to x="100000" y="100000"/>
                                    </p:animScale>
                                    <p:animScale>
                                      <p:cBhvr>
                                        <p:cTn id="113" dur="26">
                                          <p:stCondLst>
                                            <p:cond delay="1642"/>
                                          </p:stCondLst>
                                        </p:cTn>
                                        <p:tgtEl>
                                          <p:spTgt spid="9"/>
                                        </p:tgtEl>
                                      </p:cBhvr>
                                      <p:to x="100000" y="90000"/>
                                    </p:animScale>
                                    <p:animScale>
                                      <p:cBhvr>
                                        <p:cTn id="114" dur="166" decel="50000">
                                          <p:stCondLst>
                                            <p:cond delay="1668"/>
                                          </p:stCondLst>
                                        </p:cTn>
                                        <p:tgtEl>
                                          <p:spTgt spid="9"/>
                                        </p:tgtEl>
                                      </p:cBhvr>
                                      <p:to x="100000" y="100000"/>
                                    </p:animScale>
                                    <p:animScale>
                                      <p:cBhvr>
                                        <p:cTn id="115" dur="26">
                                          <p:stCondLst>
                                            <p:cond delay="1808"/>
                                          </p:stCondLst>
                                        </p:cTn>
                                        <p:tgtEl>
                                          <p:spTgt spid="9"/>
                                        </p:tgtEl>
                                      </p:cBhvr>
                                      <p:to x="100000" y="95000"/>
                                    </p:animScale>
                                    <p:animScale>
                                      <p:cBhvr>
                                        <p:cTn id="116" dur="166" decel="50000">
                                          <p:stCondLst>
                                            <p:cond delay="1834"/>
                                          </p:stCondLst>
                                        </p:cTn>
                                        <p:tgtEl>
                                          <p:spTgt spid="9"/>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wipe(down)">
                                      <p:cBhvr>
                                        <p:cTn id="119" dur="580">
                                          <p:stCondLst>
                                            <p:cond delay="0"/>
                                          </p:stCondLst>
                                        </p:cTn>
                                        <p:tgtEl>
                                          <p:spTgt spid="10"/>
                                        </p:tgtEl>
                                      </p:cBhvr>
                                    </p:animEffect>
                                    <p:anim calcmode="lin" valueType="num">
                                      <p:cBhvr>
                                        <p:cTn id="1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
                                        </p:tgtEl>
                                      </p:cBhvr>
                                      <p:to x="100000" y="60000"/>
                                    </p:animScale>
                                    <p:animScale>
                                      <p:cBhvr>
                                        <p:cTn id="126" dur="166" decel="50000">
                                          <p:stCondLst>
                                            <p:cond delay="676"/>
                                          </p:stCondLst>
                                        </p:cTn>
                                        <p:tgtEl>
                                          <p:spTgt spid="10"/>
                                        </p:tgtEl>
                                      </p:cBhvr>
                                      <p:to x="100000" y="100000"/>
                                    </p:animScale>
                                    <p:animScale>
                                      <p:cBhvr>
                                        <p:cTn id="127" dur="26">
                                          <p:stCondLst>
                                            <p:cond delay="1312"/>
                                          </p:stCondLst>
                                        </p:cTn>
                                        <p:tgtEl>
                                          <p:spTgt spid="10"/>
                                        </p:tgtEl>
                                      </p:cBhvr>
                                      <p:to x="100000" y="80000"/>
                                    </p:animScale>
                                    <p:animScale>
                                      <p:cBhvr>
                                        <p:cTn id="128" dur="166" decel="50000">
                                          <p:stCondLst>
                                            <p:cond delay="1338"/>
                                          </p:stCondLst>
                                        </p:cTn>
                                        <p:tgtEl>
                                          <p:spTgt spid="10"/>
                                        </p:tgtEl>
                                      </p:cBhvr>
                                      <p:to x="100000" y="100000"/>
                                    </p:animScale>
                                    <p:animScale>
                                      <p:cBhvr>
                                        <p:cTn id="129" dur="26">
                                          <p:stCondLst>
                                            <p:cond delay="1642"/>
                                          </p:stCondLst>
                                        </p:cTn>
                                        <p:tgtEl>
                                          <p:spTgt spid="10"/>
                                        </p:tgtEl>
                                      </p:cBhvr>
                                      <p:to x="100000" y="90000"/>
                                    </p:animScale>
                                    <p:animScale>
                                      <p:cBhvr>
                                        <p:cTn id="130" dur="166" decel="50000">
                                          <p:stCondLst>
                                            <p:cond delay="1668"/>
                                          </p:stCondLst>
                                        </p:cTn>
                                        <p:tgtEl>
                                          <p:spTgt spid="10"/>
                                        </p:tgtEl>
                                      </p:cBhvr>
                                      <p:to x="100000" y="100000"/>
                                    </p:animScale>
                                    <p:animScale>
                                      <p:cBhvr>
                                        <p:cTn id="131" dur="26">
                                          <p:stCondLst>
                                            <p:cond delay="1808"/>
                                          </p:stCondLst>
                                        </p:cTn>
                                        <p:tgtEl>
                                          <p:spTgt spid="10"/>
                                        </p:tgtEl>
                                      </p:cBhvr>
                                      <p:to x="100000" y="95000"/>
                                    </p:animScale>
                                    <p:animScale>
                                      <p:cBhvr>
                                        <p:cTn id="132" dur="166" decel="50000">
                                          <p:stCondLst>
                                            <p:cond delay="1834"/>
                                          </p:stCondLst>
                                        </p:cTn>
                                        <p:tgtEl>
                                          <p:spTgt spid="10"/>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wipe(down)">
                                      <p:cBhvr>
                                        <p:cTn id="135" dur="580">
                                          <p:stCondLst>
                                            <p:cond delay="0"/>
                                          </p:stCondLst>
                                        </p:cTn>
                                        <p:tgtEl>
                                          <p:spTgt spid="21"/>
                                        </p:tgtEl>
                                      </p:cBhvr>
                                    </p:animEffect>
                                    <p:anim calcmode="lin" valueType="num">
                                      <p:cBhvr>
                                        <p:cTn id="13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41" dur="26">
                                          <p:stCondLst>
                                            <p:cond delay="650"/>
                                          </p:stCondLst>
                                        </p:cTn>
                                        <p:tgtEl>
                                          <p:spTgt spid="21"/>
                                        </p:tgtEl>
                                      </p:cBhvr>
                                      <p:to x="100000" y="60000"/>
                                    </p:animScale>
                                    <p:animScale>
                                      <p:cBhvr>
                                        <p:cTn id="142" dur="166" decel="50000">
                                          <p:stCondLst>
                                            <p:cond delay="676"/>
                                          </p:stCondLst>
                                        </p:cTn>
                                        <p:tgtEl>
                                          <p:spTgt spid="21"/>
                                        </p:tgtEl>
                                      </p:cBhvr>
                                      <p:to x="100000" y="100000"/>
                                    </p:animScale>
                                    <p:animScale>
                                      <p:cBhvr>
                                        <p:cTn id="143" dur="26">
                                          <p:stCondLst>
                                            <p:cond delay="1312"/>
                                          </p:stCondLst>
                                        </p:cTn>
                                        <p:tgtEl>
                                          <p:spTgt spid="21"/>
                                        </p:tgtEl>
                                      </p:cBhvr>
                                      <p:to x="100000" y="80000"/>
                                    </p:animScale>
                                    <p:animScale>
                                      <p:cBhvr>
                                        <p:cTn id="144" dur="166" decel="50000">
                                          <p:stCondLst>
                                            <p:cond delay="1338"/>
                                          </p:stCondLst>
                                        </p:cTn>
                                        <p:tgtEl>
                                          <p:spTgt spid="21"/>
                                        </p:tgtEl>
                                      </p:cBhvr>
                                      <p:to x="100000" y="100000"/>
                                    </p:animScale>
                                    <p:animScale>
                                      <p:cBhvr>
                                        <p:cTn id="145" dur="26">
                                          <p:stCondLst>
                                            <p:cond delay="1642"/>
                                          </p:stCondLst>
                                        </p:cTn>
                                        <p:tgtEl>
                                          <p:spTgt spid="21"/>
                                        </p:tgtEl>
                                      </p:cBhvr>
                                      <p:to x="100000" y="90000"/>
                                    </p:animScale>
                                    <p:animScale>
                                      <p:cBhvr>
                                        <p:cTn id="146" dur="166" decel="50000">
                                          <p:stCondLst>
                                            <p:cond delay="1668"/>
                                          </p:stCondLst>
                                        </p:cTn>
                                        <p:tgtEl>
                                          <p:spTgt spid="21"/>
                                        </p:tgtEl>
                                      </p:cBhvr>
                                      <p:to x="100000" y="100000"/>
                                    </p:animScale>
                                    <p:animScale>
                                      <p:cBhvr>
                                        <p:cTn id="147" dur="26">
                                          <p:stCondLst>
                                            <p:cond delay="1808"/>
                                          </p:stCondLst>
                                        </p:cTn>
                                        <p:tgtEl>
                                          <p:spTgt spid="21"/>
                                        </p:tgtEl>
                                      </p:cBhvr>
                                      <p:to x="100000" y="95000"/>
                                    </p:animScale>
                                    <p:animScale>
                                      <p:cBhvr>
                                        <p:cTn id="148" dur="166" decel="50000">
                                          <p:stCondLst>
                                            <p:cond delay="1834"/>
                                          </p:stCondLst>
                                        </p:cTn>
                                        <p:tgtEl>
                                          <p:spTgt spid="21"/>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1"/>
                                        </p:tgtEl>
                                        <p:attrNameLst>
                                          <p:attrName>style.visibility</p:attrName>
                                        </p:attrNameLst>
                                      </p:cBhvr>
                                      <p:to>
                                        <p:strVal val="visible"/>
                                      </p:to>
                                    </p:set>
                                    <p:animEffect transition="in" filter="wipe(down)">
                                      <p:cBhvr>
                                        <p:cTn id="151" dur="580">
                                          <p:stCondLst>
                                            <p:cond delay="0"/>
                                          </p:stCondLst>
                                        </p:cTn>
                                        <p:tgtEl>
                                          <p:spTgt spid="11"/>
                                        </p:tgtEl>
                                      </p:cBhvr>
                                    </p:animEffect>
                                    <p:anim calcmode="lin" valueType="num">
                                      <p:cBhvr>
                                        <p:cTn id="15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7" dur="26">
                                          <p:stCondLst>
                                            <p:cond delay="650"/>
                                          </p:stCondLst>
                                        </p:cTn>
                                        <p:tgtEl>
                                          <p:spTgt spid="11"/>
                                        </p:tgtEl>
                                      </p:cBhvr>
                                      <p:to x="100000" y="60000"/>
                                    </p:animScale>
                                    <p:animScale>
                                      <p:cBhvr>
                                        <p:cTn id="158" dur="166" decel="50000">
                                          <p:stCondLst>
                                            <p:cond delay="676"/>
                                          </p:stCondLst>
                                        </p:cTn>
                                        <p:tgtEl>
                                          <p:spTgt spid="11"/>
                                        </p:tgtEl>
                                      </p:cBhvr>
                                      <p:to x="100000" y="100000"/>
                                    </p:animScale>
                                    <p:animScale>
                                      <p:cBhvr>
                                        <p:cTn id="159" dur="26">
                                          <p:stCondLst>
                                            <p:cond delay="1312"/>
                                          </p:stCondLst>
                                        </p:cTn>
                                        <p:tgtEl>
                                          <p:spTgt spid="11"/>
                                        </p:tgtEl>
                                      </p:cBhvr>
                                      <p:to x="100000" y="80000"/>
                                    </p:animScale>
                                    <p:animScale>
                                      <p:cBhvr>
                                        <p:cTn id="160" dur="166" decel="50000">
                                          <p:stCondLst>
                                            <p:cond delay="1338"/>
                                          </p:stCondLst>
                                        </p:cTn>
                                        <p:tgtEl>
                                          <p:spTgt spid="11"/>
                                        </p:tgtEl>
                                      </p:cBhvr>
                                      <p:to x="100000" y="100000"/>
                                    </p:animScale>
                                    <p:animScale>
                                      <p:cBhvr>
                                        <p:cTn id="161" dur="26">
                                          <p:stCondLst>
                                            <p:cond delay="1642"/>
                                          </p:stCondLst>
                                        </p:cTn>
                                        <p:tgtEl>
                                          <p:spTgt spid="11"/>
                                        </p:tgtEl>
                                      </p:cBhvr>
                                      <p:to x="100000" y="90000"/>
                                    </p:animScale>
                                    <p:animScale>
                                      <p:cBhvr>
                                        <p:cTn id="162" dur="166" decel="50000">
                                          <p:stCondLst>
                                            <p:cond delay="1668"/>
                                          </p:stCondLst>
                                        </p:cTn>
                                        <p:tgtEl>
                                          <p:spTgt spid="11"/>
                                        </p:tgtEl>
                                      </p:cBhvr>
                                      <p:to x="100000" y="100000"/>
                                    </p:animScale>
                                    <p:animScale>
                                      <p:cBhvr>
                                        <p:cTn id="163" dur="26">
                                          <p:stCondLst>
                                            <p:cond delay="1808"/>
                                          </p:stCondLst>
                                        </p:cTn>
                                        <p:tgtEl>
                                          <p:spTgt spid="11"/>
                                        </p:tgtEl>
                                      </p:cBhvr>
                                      <p:to x="100000" y="95000"/>
                                    </p:animScale>
                                    <p:animScale>
                                      <p:cBhvr>
                                        <p:cTn id="164" dur="166" decel="50000">
                                          <p:stCondLst>
                                            <p:cond delay="1834"/>
                                          </p:stCondLst>
                                        </p:cTn>
                                        <p:tgtEl>
                                          <p:spTgt spid="11"/>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6" presetClass="entr" presetSubtype="16" fill="hold" nodeType="clickEffect">
                                  <p:stCondLst>
                                    <p:cond delay="0"/>
                                  </p:stCondLst>
                                  <p:childTnLst>
                                    <p:set>
                                      <p:cBhvr>
                                        <p:cTn id="168" dur="1" fill="hold">
                                          <p:stCondLst>
                                            <p:cond delay="0"/>
                                          </p:stCondLst>
                                        </p:cTn>
                                        <p:tgtEl>
                                          <p:spTgt spid="16"/>
                                        </p:tgtEl>
                                        <p:attrNameLst>
                                          <p:attrName>style.visibility</p:attrName>
                                        </p:attrNameLst>
                                      </p:cBhvr>
                                      <p:to>
                                        <p:strVal val="visible"/>
                                      </p:to>
                                    </p:set>
                                    <p:animEffect transition="in" filter="circle(in)">
                                      <p:cBhvr>
                                        <p:cTn id="169" dur="2000"/>
                                        <p:tgtEl>
                                          <p:spTgt spid="16"/>
                                        </p:tgtEl>
                                      </p:cBhvr>
                                    </p:animEffect>
                                  </p:childTnLst>
                                </p:cTn>
                              </p:par>
                            </p:childTnLst>
                          </p:cTn>
                        </p:par>
                      </p:childTnLst>
                    </p:cTn>
                  </p:par>
                  <p:par>
                    <p:cTn id="170" fill="hold">
                      <p:stCondLst>
                        <p:cond delay="indefinite"/>
                      </p:stCondLst>
                      <p:childTnLst>
                        <p:par>
                          <p:cTn id="171" fill="hold">
                            <p:stCondLst>
                              <p:cond delay="0"/>
                            </p:stCondLst>
                            <p:childTnLst>
                              <p:par>
                                <p:cTn id="172" presetID="21" presetClass="entr" presetSubtype="1" fill="hold" nodeType="clickEffect">
                                  <p:stCondLst>
                                    <p:cond delay="0"/>
                                  </p:stCondLst>
                                  <p:childTnLst>
                                    <p:set>
                                      <p:cBhvr>
                                        <p:cTn id="173" dur="1" fill="hold">
                                          <p:stCondLst>
                                            <p:cond delay="0"/>
                                          </p:stCondLst>
                                        </p:cTn>
                                        <p:tgtEl>
                                          <p:spTgt spid="19"/>
                                        </p:tgtEl>
                                        <p:attrNameLst>
                                          <p:attrName>style.visibility</p:attrName>
                                        </p:attrNameLst>
                                      </p:cBhvr>
                                      <p:to>
                                        <p:strVal val="visible"/>
                                      </p:to>
                                    </p:set>
                                    <p:animEffect transition="in" filter="wheel(1)">
                                      <p:cBhvr>
                                        <p:cTn id="17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0"/>
              </a:spcAft>
              <a:buNone/>
            </a:pPr>
            <a:r>
              <a:rPr lang="en-US" sz="2400" b="1" dirty="0" smtClean="0"/>
              <a:t>Stephen </a:t>
            </a:r>
            <a:r>
              <a:rPr lang="en-US" sz="2400" b="1" dirty="0" err="1" smtClean="0"/>
              <a:t>Lachky</a:t>
            </a:r>
            <a:endParaRPr lang="en-US" sz="2400" b="1" dirty="0" smtClean="0"/>
          </a:p>
          <a:p>
            <a:pPr marL="0" indent="0">
              <a:spcBef>
                <a:spcPts val="0"/>
              </a:spcBef>
              <a:spcAft>
                <a:spcPts val="0"/>
              </a:spcAft>
              <a:buNone/>
            </a:pPr>
            <a:r>
              <a:rPr lang="en-US" sz="2400" dirty="0" smtClean="0"/>
              <a:t>Transportation Planner II</a:t>
            </a:r>
          </a:p>
          <a:p>
            <a:pPr marL="0" indent="0">
              <a:spcBef>
                <a:spcPts val="0"/>
              </a:spcBef>
              <a:spcAft>
                <a:spcPts val="0"/>
              </a:spcAft>
              <a:buNone/>
            </a:pPr>
            <a:r>
              <a:rPr lang="en-US" sz="2400" dirty="0" smtClean="0"/>
              <a:t>slachky@marc.org</a:t>
            </a:r>
          </a:p>
          <a:p>
            <a:pPr marL="0" indent="0">
              <a:spcBef>
                <a:spcPts val="0"/>
              </a:spcBef>
              <a:spcAft>
                <a:spcPts val="0"/>
              </a:spcAft>
              <a:buNone/>
            </a:pPr>
            <a:r>
              <a:rPr lang="en-US" sz="2400" dirty="0" smtClean="0"/>
              <a:t>816-701-8247</a:t>
            </a:r>
            <a:r>
              <a:rPr lang="en-US" sz="2400" dirty="0"/>
              <a:t/>
            </a:r>
            <a:br>
              <a:rPr lang="en-US" sz="2400" dirty="0"/>
            </a:br>
            <a:r>
              <a:rPr lang="en-US" sz="2400" dirty="0" smtClean="0"/>
              <a:t>www.marc.org</a:t>
            </a:r>
            <a:endParaRPr lang="en-US" sz="2000" dirty="0"/>
          </a:p>
          <a:p>
            <a:pPr marL="0" indent="0">
              <a:spcBef>
                <a:spcPts val="0"/>
              </a:spcBef>
              <a:spcAft>
                <a:spcPts val="0"/>
              </a:spcAft>
              <a:buNone/>
            </a:pPr>
            <a:endParaRPr lang="en-US" sz="2000" dirty="0" smtClean="0"/>
          </a:p>
          <a:p>
            <a:pPr marL="0" indent="0">
              <a:buNone/>
            </a:pPr>
            <a:endParaRPr lang="en-US" dirty="0"/>
          </a:p>
        </p:txBody>
      </p:sp>
      <p:sp>
        <p:nvSpPr>
          <p:cNvPr id="6" name="Title 1"/>
          <p:cNvSpPr>
            <a:spLocks noGrp="1"/>
          </p:cNvSpPr>
          <p:nvPr>
            <p:ph type="title"/>
          </p:nvPr>
        </p:nvSpPr>
        <p:spPr>
          <a:noFill/>
        </p:spPr>
        <p:txBody>
          <a:bodyPr>
            <a:noAutofit/>
          </a:bodyPr>
          <a:lstStyle/>
          <a:p>
            <a:r>
              <a:rPr lang="en-US" sz="3200" b="1" dirty="0" smtClean="0">
                <a:solidFill>
                  <a:srgbClr val="DF5626"/>
                </a:solidFill>
              </a:rPr>
              <a:t>For more information</a:t>
            </a:r>
            <a:endParaRPr lang="en-US" sz="3200" b="1" dirty="0">
              <a:solidFill>
                <a:srgbClr val="DF5626"/>
              </a:solidFill>
            </a:endParaRPr>
          </a:p>
        </p:txBody>
      </p:sp>
      <p:sp>
        <p:nvSpPr>
          <p:cNvPr id="8" name="Rectangle 7"/>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gas 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10000"/>
            <a:ext cx="8810625"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http://ci.waterville.mn.us/UserFiles/Image/Sakatah%20Bike%20Trai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27600" y="847725"/>
            <a:ext cx="4038600" cy="3028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slachky\AppData\Local\Microsoft\Windows\Temporary Internet Files\Content.Outlook\8T69KABL\MARClogo_RGB_300dpi.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3200400"/>
            <a:ext cx="2476740" cy="121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http://games.multimedia.cx/wp-content/uploads/build-city-properous-cit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37" y="1066800"/>
            <a:ext cx="2981088" cy="27139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About Me</a:t>
            </a:r>
            <a:endParaRPr lang="en-US" dirty="0"/>
          </a:p>
        </p:txBody>
      </p:sp>
      <p:sp>
        <p:nvSpPr>
          <p:cNvPr id="4" name="AutoShape 7" descr="mhtml:file://C:\Users\slachky\AppData\Local\Microsoft\Windows\Temporary%20Internet%20Files\Content.Outlook\8T69KABL\email.mht!http://gallery.mailchimp.com/23e0db86926051c7b248f6fcd/files/Metro_Masthead.jpg"/>
          <p:cNvSpPr>
            <a:spLocks noChangeAspect="1" noChangeArrowheads="1"/>
          </p:cNvSpPr>
          <p:nvPr/>
        </p:nvSpPr>
        <p:spPr bwMode="auto">
          <a:xfrm>
            <a:off x="63500" y="-738188"/>
            <a:ext cx="762000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descr="http://www.hoffman.net/App_Uploads_Img/About/Memberships/membership_logo_0001_layer_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58128"/>
            <a:ext cx="3365500" cy="239987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slachky\AppData\Local\Microsoft\Windows\Temporary Internet Files\Content.Outlook\8T69KABL\MARClogo_RGB_300dpi.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88596" y="317278"/>
            <a:ext cx="3045228" cy="1499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AICP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675736" y="5054272"/>
            <a:ext cx="2288085" cy="93092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media-2.web.britannica.com/eb-media/94/93494-004-8BE9B9F2.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53618" y="4518757"/>
            <a:ext cx="3604030" cy="23721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KSUWildcats logo.svg"/>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3200400" y="1752600"/>
            <a:ext cx="3933825"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slachky\AppData\Local\Microsoft\Windows\Temporary Internet Files\Content.IE5\WGN5TT62\MC900240365[1].wmf"/>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29062" y="3092282"/>
            <a:ext cx="2404762" cy="142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12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Mid-America Regional Council</a:t>
            </a:r>
            <a:endParaRPr lang="en-US" dirty="0"/>
          </a:p>
        </p:txBody>
      </p:sp>
      <p:sp>
        <p:nvSpPr>
          <p:cNvPr id="5" name="Content Placeholder 4"/>
          <p:cNvSpPr>
            <a:spLocks noGrp="1"/>
          </p:cNvSpPr>
          <p:nvPr>
            <p:ph idx="1"/>
          </p:nvPr>
        </p:nvSpPr>
        <p:spPr/>
        <p:txBody>
          <a:bodyPr/>
          <a:lstStyle/>
          <a:p>
            <a:r>
              <a:rPr lang="en-US" dirty="0" smtClean="0"/>
              <a:t>MARC is a nonprofit association of city and county governments and the </a:t>
            </a:r>
            <a:r>
              <a:rPr lang="en-US" b="1" dirty="0" smtClean="0"/>
              <a:t>metropolitan planning organization </a:t>
            </a:r>
            <a:r>
              <a:rPr lang="en-US" dirty="0" smtClean="0"/>
              <a:t>for the bi-state Kansas City region.</a:t>
            </a:r>
          </a:p>
          <a:p>
            <a:endParaRPr lang="en-US" dirty="0"/>
          </a:p>
        </p:txBody>
      </p:sp>
      <p:pic>
        <p:nvPicPr>
          <p:cNvPr id="7" name="Picture 2" descr="Union Station looking north from Liberty Memori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904077"/>
            <a:ext cx="9144000" cy="29539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RC Region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119" y="2590800"/>
            <a:ext cx="4371881" cy="40671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lachky\AppData\Local\Microsoft\Windows\Temporary Internet Files\Content.Outlook\8T69KABL\MARClogo_RGB_300dpi.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47800" y="2497540"/>
            <a:ext cx="2476740" cy="121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4" descr="http://upload.wikimedia.org/wikipedia/commons/d/da/Kauffman_Stadium_at_night,_2009.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681627"/>
            <a:ext cx="9144000" cy="60702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57200" y="681627"/>
            <a:ext cx="8343900" cy="4957173"/>
            <a:chOff x="457200" y="681627"/>
            <a:chExt cx="8343900" cy="4957173"/>
          </a:xfrm>
        </p:grpSpPr>
        <p:pic>
          <p:nvPicPr>
            <p:cNvPr id="2054" name="Picture 6" descr="http://cbsnews1.cbsistatic.com/hub/i/r/2014/10/01/b1fdd21d-78e9-4574-9b29-7d818c2be09a/thumbnail/620x350/2bf05c95dd501cfc518cbcf34f0b3b5c/45643057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681627"/>
              <a:ext cx="5905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015377"/>
              <a:ext cx="8305800" cy="16234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457200" y="4042258"/>
              <a:ext cx="8343900" cy="1569660"/>
            </a:xfrm>
            <a:prstGeom prst="rect">
              <a:avLst/>
            </a:prstGeom>
            <a:noFill/>
          </p:spPr>
          <p:txBody>
            <a:bodyPr wrap="square" rtlCol="0">
              <a:spAutoFit/>
            </a:bodyPr>
            <a:lstStyle/>
            <a:p>
              <a:pPr algn="ctr"/>
              <a:r>
                <a:rPr lang="en-US" sz="4800" b="1" dirty="0" smtClean="0">
                  <a:solidFill>
                    <a:srgbClr val="FFFF00"/>
                  </a:solidFill>
                  <a:latin typeface="Arial" panose="020B0604020202020204" pitchFamily="34" charset="0"/>
                  <a:cs typeface="Arial" panose="020B0604020202020204" pitchFamily="34" charset="0"/>
                </a:rPr>
                <a:t>I’m missing Games 1 &amp; 2 of the World Series to be here!</a:t>
              </a:r>
              <a:endParaRPr lang="en-US" sz="48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35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1093" y="838200"/>
            <a:ext cx="5199794" cy="3124200"/>
          </a:xfrm>
        </p:spPr>
      </p:pic>
      <p:sp>
        <p:nvSpPr>
          <p:cNvPr id="3" name="Title 2"/>
          <p:cNvSpPr>
            <a:spLocks noGrp="1"/>
          </p:cNvSpPr>
          <p:nvPr>
            <p:ph type="title"/>
          </p:nvPr>
        </p:nvSpPr>
        <p:spPr/>
        <p:txBody>
          <a:bodyPr/>
          <a:lstStyle/>
          <a:p>
            <a:r>
              <a:rPr lang="en-US" dirty="0" smtClean="0"/>
              <a:t>Safety Program</a:t>
            </a:r>
            <a:endParaRPr lang="en-US" dirty="0"/>
          </a:p>
        </p:txBody>
      </p:sp>
      <p:sp>
        <p:nvSpPr>
          <p:cNvPr id="8" name="Rectangle 7"/>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ehicle crash with emergency respo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93" y="3848100"/>
            <a:ext cx="8810625"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4585906" y="1524000"/>
            <a:ext cx="1909549" cy="1909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4124" y="838200"/>
            <a:ext cx="6758156" cy="3754531"/>
          </a:xfrm>
          <a:prstGeom prst="rect">
            <a:avLst/>
          </a:prstGeom>
        </p:spPr>
      </p:pic>
    </p:spTree>
    <p:extLst>
      <p:ext uri="{BB962C8B-B14F-4D97-AF65-F5344CB8AC3E}">
        <p14:creationId xmlns:p14="http://schemas.microsoft.com/office/powerpoint/2010/main" val="311088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Rectangle 3"/>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X:\Projects\Transportation\Safety\2013 Pedestrian Crash Analysis\Maps\All_ped_crashes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914400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 y="0"/>
            <a:ext cx="9144002" cy="6858000"/>
            <a:chOff x="-1" y="0"/>
            <a:chExt cx="9144002" cy="6858000"/>
          </a:xfrm>
        </p:grpSpPr>
        <p:pic>
          <p:nvPicPr>
            <p:cNvPr id="3075" name="Picture 3" descr="X:\Projects\Transportation\Safety\2013 Pedestrian Crash Analysis\Maps\Ped_crashes_density_default.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0"/>
              <a:ext cx="91440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81850" y="2752725"/>
              <a:ext cx="1657350" cy="54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7" name="Picture 5" descr="X:\Projects\Transportation\Safety\2013 Pedestrian Crash Analysis\Maps\Ped_crashes_populatio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0"/>
            <a:ext cx="91440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X:\Projects\Transportation\Safety\2013 Pedestrian Crash Analysis\Maps\Ped_crashes_employment.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 y="0"/>
            <a:ext cx="91440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heel(1)">
                                      <p:cBhvr>
                                        <p:cTn id="12" dur="2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heel(1)">
                                      <p:cBhvr>
                                        <p:cTn id="1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spcAft>
                <a:spcPts val="1200"/>
              </a:spcAft>
            </a:pPr>
            <a:r>
              <a:rPr lang="en-US" b="1" dirty="0" smtClean="0"/>
              <a:t>Issues</a:t>
            </a:r>
            <a:r>
              <a:rPr lang="en-US" dirty="0" smtClean="0"/>
              <a:t> with using the ACS to determine exposure:</a:t>
            </a:r>
          </a:p>
          <a:p>
            <a:pPr lvl="1"/>
            <a:r>
              <a:rPr lang="en-US" dirty="0" smtClean="0"/>
              <a:t>Survey </a:t>
            </a:r>
            <a:r>
              <a:rPr lang="en-US" dirty="0"/>
              <a:t>only asks about one trip purpose: </a:t>
            </a:r>
            <a:r>
              <a:rPr lang="en-US" b="1" dirty="0"/>
              <a:t>Journey to Work</a:t>
            </a:r>
          </a:p>
          <a:p>
            <a:pPr lvl="1"/>
            <a:r>
              <a:rPr lang="en-US" dirty="0"/>
              <a:t>Survey asks, “How did you usually get to work last week?”</a:t>
            </a:r>
          </a:p>
          <a:p>
            <a:pPr lvl="1"/>
            <a:r>
              <a:rPr lang="en-US" b="1" dirty="0"/>
              <a:t>Margins of Error </a:t>
            </a:r>
            <a:r>
              <a:rPr lang="en-US" dirty="0"/>
              <a:t>are large for single years and smaller populations.</a:t>
            </a:r>
          </a:p>
        </p:txBody>
      </p:sp>
      <p:sp>
        <p:nvSpPr>
          <p:cNvPr id="4" name="Title 3"/>
          <p:cNvSpPr>
            <a:spLocks noGrp="1"/>
          </p:cNvSpPr>
          <p:nvPr>
            <p:ph type="title"/>
          </p:nvPr>
        </p:nvSpPr>
        <p:spPr/>
        <p:txBody>
          <a:bodyPr/>
          <a:lstStyle/>
          <a:p>
            <a:r>
              <a:rPr lang="en-US" dirty="0" smtClean="0"/>
              <a:t>Determining Exposure</a:t>
            </a:r>
            <a:endParaRPr lang="en-US" dirty="0"/>
          </a:p>
        </p:txBody>
      </p:sp>
      <p:sp>
        <p:nvSpPr>
          <p:cNvPr id="5" name="Rectangle 4"/>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njplanning.org/wp-content/uploads/ACS.jpg"/>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772168" y="1676400"/>
            <a:ext cx="4038600" cy="18173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http://yoga108.org/images/blog/2007/3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9272"/>
            <a:ext cx="4048125" cy="2686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31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Travel-Demand Model</a:t>
            </a:r>
            <a:endParaRPr lang="en-US" dirty="0"/>
          </a:p>
        </p:txBody>
      </p:sp>
      <p:sp>
        <p:nvSpPr>
          <p:cNvPr id="4" name="Rectangle 3"/>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82793" y="884590"/>
            <a:ext cx="8427807" cy="5821009"/>
            <a:chOff x="-316918" y="304800"/>
            <a:chExt cx="9267243" cy="6400800"/>
          </a:xfrm>
        </p:grpSpPr>
        <p:sp>
          <p:nvSpPr>
            <p:cNvPr id="51" name="AutoShape 5"/>
            <p:cNvSpPr>
              <a:spLocks noChangeArrowheads="1"/>
            </p:cNvSpPr>
            <p:nvPr/>
          </p:nvSpPr>
          <p:spPr bwMode="auto">
            <a:xfrm>
              <a:off x="1854200" y="304800"/>
              <a:ext cx="2276475" cy="525463"/>
            </a:xfrm>
            <a:prstGeom prst="parallelogram">
              <a:avLst>
                <a:gd name="adj" fmla="val 108308"/>
              </a:avLst>
            </a:prstGeom>
            <a:solidFill>
              <a:srgbClr val="FFCC99"/>
            </a:solidFill>
            <a:ln w="9525">
              <a:solidFill>
                <a:schemeClr val="tx1"/>
              </a:solidFill>
              <a:miter lim="800000"/>
              <a:headEnd/>
              <a:tailEnd/>
            </a:ln>
            <a:effectLst/>
          </p:spPr>
          <p:txBody>
            <a:bodyPr wrap="none" anchor="ctr"/>
            <a:lstStyle/>
            <a:p>
              <a:pPr algn="ctr"/>
              <a:r>
                <a:rPr lang="en-US" sz="1400" dirty="0"/>
                <a:t>DEMOGRAPHIC</a:t>
              </a:r>
            </a:p>
            <a:p>
              <a:pPr algn="ctr"/>
              <a:r>
                <a:rPr lang="en-US" sz="1400" dirty="0"/>
                <a:t>INFORMATION</a:t>
              </a:r>
            </a:p>
          </p:txBody>
        </p:sp>
        <p:sp>
          <p:nvSpPr>
            <p:cNvPr id="52" name="Rectangle 6"/>
            <p:cNvSpPr>
              <a:spLocks noChangeArrowheads="1"/>
            </p:cNvSpPr>
            <p:nvPr/>
          </p:nvSpPr>
          <p:spPr bwMode="auto">
            <a:xfrm>
              <a:off x="4349750" y="2430463"/>
              <a:ext cx="1762125" cy="523875"/>
            </a:xfrm>
            <a:prstGeom prst="rect">
              <a:avLst/>
            </a:prstGeom>
            <a:solidFill>
              <a:srgbClr val="D23200"/>
            </a:solidFill>
            <a:ln w="9525">
              <a:solidFill>
                <a:schemeClr val="tx1"/>
              </a:solidFill>
              <a:miter lim="800000"/>
              <a:headEnd/>
              <a:tailEnd/>
            </a:ln>
            <a:effectLst/>
          </p:spPr>
          <p:txBody>
            <a:bodyPr wrap="none" anchor="ctr"/>
            <a:lstStyle/>
            <a:p>
              <a:pPr algn="ctr"/>
              <a:r>
                <a:rPr lang="en-US" sz="1400">
                  <a:solidFill>
                    <a:schemeClr val="bg1"/>
                  </a:solidFill>
                </a:rPr>
                <a:t>TRIP</a:t>
              </a:r>
            </a:p>
            <a:p>
              <a:pPr algn="ctr"/>
              <a:r>
                <a:rPr lang="en-US" sz="1400">
                  <a:solidFill>
                    <a:schemeClr val="bg1"/>
                  </a:solidFill>
                </a:rPr>
                <a:t>GENERATION</a:t>
              </a:r>
            </a:p>
          </p:txBody>
        </p:sp>
        <p:sp>
          <p:nvSpPr>
            <p:cNvPr id="53" name="AutoShape 7"/>
            <p:cNvSpPr>
              <a:spLocks noChangeArrowheads="1"/>
            </p:cNvSpPr>
            <p:nvPr/>
          </p:nvSpPr>
          <p:spPr bwMode="auto">
            <a:xfrm>
              <a:off x="6400800" y="6019800"/>
              <a:ext cx="2549525" cy="685800"/>
            </a:xfrm>
            <a:prstGeom prst="diamond">
              <a:avLst/>
            </a:prstGeom>
            <a:solidFill>
              <a:srgbClr val="339966"/>
            </a:solidFill>
            <a:ln w="9525">
              <a:solidFill>
                <a:schemeClr val="tx1"/>
              </a:solidFill>
              <a:miter lim="800000"/>
              <a:headEnd/>
              <a:tailEnd/>
            </a:ln>
            <a:effectLst/>
          </p:spPr>
          <p:txBody>
            <a:bodyPr wrap="none" anchor="ctr"/>
            <a:lstStyle/>
            <a:p>
              <a:pPr algn="ctr"/>
              <a:r>
                <a:rPr lang="en-US" sz="1400" dirty="0">
                  <a:solidFill>
                    <a:schemeClr val="bg1"/>
                  </a:solidFill>
                </a:rPr>
                <a:t>LINK VOLUMES</a:t>
              </a:r>
            </a:p>
            <a:p>
              <a:pPr algn="ctr"/>
              <a:r>
                <a:rPr lang="en-US" sz="1400" dirty="0">
                  <a:solidFill>
                    <a:schemeClr val="bg1"/>
                  </a:solidFill>
                </a:rPr>
                <a:t>LINK </a:t>
              </a:r>
              <a:r>
                <a:rPr lang="en-US" sz="1400" dirty="0" smtClean="0">
                  <a:solidFill>
                    <a:schemeClr val="bg1"/>
                  </a:solidFill>
                </a:rPr>
                <a:t>SPEEDS</a:t>
              </a:r>
              <a:endParaRPr lang="en-US" sz="1400" dirty="0">
                <a:solidFill>
                  <a:schemeClr val="bg1"/>
                </a:solidFill>
              </a:endParaRPr>
            </a:p>
          </p:txBody>
        </p:sp>
        <p:sp>
          <p:nvSpPr>
            <p:cNvPr id="54" name="Rectangle 8"/>
            <p:cNvSpPr>
              <a:spLocks noChangeArrowheads="1"/>
            </p:cNvSpPr>
            <p:nvPr/>
          </p:nvSpPr>
          <p:spPr bwMode="auto">
            <a:xfrm>
              <a:off x="4349750" y="3282950"/>
              <a:ext cx="1762125" cy="525463"/>
            </a:xfrm>
            <a:prstGeom prst="rect">
              <a:avLst/>
            </a:prstGeom>
            <a:solidFill>
              <a:srgbClr val="D23200"/>
            </a:solidFill>
            <a:ln w="9525">
              <a:solidFill>
                <a:schemeClr val="tx1"/>
              </a:solidFill>
              <a:miter lim="800000"/>
              <a:headEnd/>
              <a:tailEnd/>
            </a:ln>
            <a:effectLst/>
          </p:spPr>
          <p:txBody>
            <a:bodyPr wrap="none" anchor="ctr"/>
            <a:lstStyle/>
            <a:p>
              <a:pPr algn="ctr"/>
              <a:r>
                <a:rPr lang="en-US" sz="1400">
                  <a:solidFill>
                    <a:schemeClr val="bg1"/>
                  </a:solidFill>
                </a:rPr>
                <a:t>TRIP</a:t>
              </a:r>
            </a:p>
            <a:p>
              <a:pPr algn="ctr"/>
              <a:r>
                <a:rPr lang="en-US" sz="1400">
                  <a:solidFill>
                    <a:schemeClr val="bg1"/>
                  </a:solidFill>
                </a:rPr>
                <a:t>DISTRIBUTION</a:t>
              </a:r>
            </a:p>
          </p:txBody>
        </p:sp>
        <p:sp>
          <p:nvSpPr>
            <p:cNvPr id="55" name="Rectangle 9"/>
            <p:cNvSpPr>
              <a:spLocks noChangeArrowheads="1"/>
            </p:cNvSpPr>
            <p:nvPr/>
          </p:nvSpPr>
          <p:spPr bwMode="auto">
            <a:xfrm>
              <a:off x="4497388" y="4135438"/>
              <a:ext cx="1468437" cy="525462"/>
            </a:xfrm>
            <a:prstGeom prst="rect">
              <a:avLst/>
            </a:prstGeom>
            <a:solidFill>
              <a:srgbClr val="D23200"/>
            </a:solidFill>
            <a:ln w="9525">
              <a:solidFill>
                <a:schemeClr val="tx1"/>
              </a:solidFill>
              <a:miter lim="800000"/>
              <a:headEnd/>
              <a:tailEnd/>
            </a:ln>
            <a:effectLst/>
          </p:spPr>
          <p:txBody>
            <a:bodyPr wrap="none" anchor="ctr"/>
            <a:lstStyle/>
            <a:p>
              <a:pPr algn="ctr"/>
              <a:r>
                <a:rPr lang="en-US" sz="1400">
                  <a:solidFill>
                    <a:schemeClr val="bg1"/>
                  </a:solidFill>
                </a:rPr>
                <a:t>MODE</a:t>
              </a:r>
              <a:r>
                <a:rPr lang="en-US" sz="1600">
                  <a:solidFill>
                    <a:schemeClr val="bg1"/>
                  </a:solidFill>
                </a:rPr>
                <a:t> </a:t>
              </a:r>
              <a:r>
                <a:rPr lang="en-US" sz="1400">
                  <a:solidFill>
                    <a:schemeClr val="bg1"/>
                  </a:solidFill>
                </a:rPr>
                <a:t>CHOICE</a:t>
              </a:r>
            </a:p>
          </p:txBody>
        </p:sp>
        <p:sp>
          <p:nvSpPr>
            <p:cNvPr id="56" name="Rectangle 10"/>
            <p:cNvSpPr>
              <a:spLocks noChangeArrowheads="1"/>
            </p:cNvSpPr>
            <p:nvPr/>
          </p:nvSpPr>
          <p:spPr bwMode="auto">
            <a:xfrm>
              <a:off x="4497388" y="5029200"/>
              <a:ext cx="1468437" cy="523875"/>
            </a:xfrm>
            <a:prstGeom prst="rect">
              <a:avLst/>
            </a:prstGeom>
            <a:solidFill>
              <a:srgbClr val="D23200"/>
            </a:solidFill>
            <a:ln w="9525">
              <a:solidFill>
                <a:schemeClr val="tx1"/>
              </a:solidFill>
              <a:miter lim="800000"/>
              <a:headEnd/>
              <a:tailEnd/>
            </a:ln>
            <a:effectLst/>
          </p:spPr>
          <p:txBody>
            <a:bodyPr wrap="none" anchor="ctr"/>
            <a:lstStyle/>
            <a:p>
              <a:pPr algn="ctr"/>
              <a:r>
                <a:rPr lang="en-US" sz="1400" dirty="0" smtClean="0">
                  <a:solidFill>
                    <a:schemeClr val="bg1"/>
                  </a:solidFill>
                </a:rPr>
                <a:t>TIME OF DAY</a:t>
              </a:r>
              <a:endParaRPr lang="en-US" sz="1400" dirty="0">
                <a:solidFill>
                  <a:schemeClr val="bg1"/>
                </a:solidFill>
              </a:endParaRPr>
            </a:p>
          </p:txBody>
        </p:sp>
        <p:sp>
          <p:nvSpPr>
            <p:cNvPr id="57" name="Rectangle 11"/>
            <p:cNvSpPr>
              <a:spLocks noChangeArrowheads="1"/>
            </p:cNvSpPr>
            <p:nvPr/>
          </p:nvSpPr>
          <p:spPr bwMode="auto">
            <a:xfrm>
              <a:off x="1828800" y="1981200"/>
              <a:ext cx="1524000" cy="990600"/>
            </a:xfrm>
            <a:prstGeom prst="rect">
              <a:avLst/>
            </a:prstGeom>
            <a:solidFill>
              <a:srgbClr val="D23200"/>
            </a:solidFill>
            <a:ln w="9525">
              <a:solidFill>
                <a:schemeClr val="tx1"/>
              </a:solidFill>
              <a:miter lim="800000"/>
              <a:headEnd/>
              <a:tailEnd/>
            </a:ln>
            <a:effectLst/>
          </p:spPr>
          <p:txBody>
            <a:bodyPr wrap="none" anchor="ctr"/>
            <a:lstStyle/>
            <a:p>
              <a:pPr algn="ctr"/>
              <a:r>
                <a:rPr lang="en-US" sz="1400">
                  <a:solidFill>
                    <a:schemeClr val="bg1"/>
                  </a:solidFill>
                </a:rPr>
                <a:t>Travel Time Skims</a:t>
              </a:r>
            </a:p>
            <a:p>
              <a:pPr algn="ctr"/>
              <a:r>
                <a:rPr lang="en-US" sz="1400">
                  <a:solidFill>
                    <a:schemeClr val="bg1"/>
                  </a:solidFill>
                </a:rPr>
                <a:t>- Roadway</a:t>
              </a:r>
            </a:p>
            <a:p>
              <a:pPr algn="ctr"/>
              <a:r>
                <a:rPr lang="en-US" sz="1400">
                  <a:solidFill>
                    <a:schemeClr val="bg1"/>
                  </a:solidFill>
                </a:rPr>
                <a:t>- Transit</a:t>
              </a:r>
            </a:p>
          </p:txBody>
        </p:sp>
        <p:sp>
          <p:nvSpPr>
            <p:cNvPr id="58" name="AutoShape 13"/>
            <p:cNvSpPr>
              <a:spLocks noChangeArrowheads="1"/>
            </p:cNvSpPr>
            <p:nvPr/>
          </p:nvSpPr>
          <p:spPr bwMode="auto">
            <a:xfrm>
              <a:off x="6405563" y="304800"/>
              <a:ext cx="2128837" cy="525463"/>
            </a:xfrm>
            <a:prstGeom prst="parallelogram">
              <a:avLst>
                <a:gd name="adj" fmla="val 101284"/>
              </a:avLst>
            </a:prstGeom>
            <a:solidFill>
              <a:srgbClr val="FFCC99"/>
            </a:solidFill>
            <a:ln w="9525">
              <a:solidFill>
                <a:schemeClr val="tx1"/>
              </a:solidFill>
              <a:miter lim="800000"/>
              <a:headEnd/>
              <a:tailEnd/>
            </a:ln>
            <a:effectLst/>
          </p:spPr>
          <p:txBody>
            <a:bodyPr wrap="none" anchor="ctr"/>
            <a:lstStyle/>
            <a:p>
              <a:pPr algn="ctr"/>
              <a:r>
                <a:rPr lang="en-US" sz="1400"/>
                <a:t>ZONE (TAZ)</a:t>
              </a:r>
            </a:p>
            <a:p>
              <a:pPr algn="ctr"/>
              <a:r>
                <a:rPr lang="en-US" sz="1400"/>
                <a:t>LAYER</a:t>
              </a:r>
            </a:p>
          </p:txBody>
        </p:sp>
        <p:sp>
          <p:nvSpPr>
            <p:cNvPr id="59" name="AutoShape 14"/>
            <p:cNvSpPr>
              <a:spLocks noChangeArrowheads="1"/>
            </p:cNvSpPr>
            <p:nvPr/>
          </p:nvSpPr>
          <p:spPr bwMode="auto">
            <a:xfrm>
              <a:off x="152400" y="3233738"/>
              <a:ext cx="2128838" cy="525462"/>
            </a:xfrm>
            <a:prstGeom prst="parallelogram">
              <a:avLst>
                <a:gd name="adj" fmla="val 101284"/>
              </a:avLst>
            </a:prstGeom>
            <a:solidFill>
              <a:srgbClr val="FFCC99"/>
            </a:solidFill>
            <a:ln w="9525">
              <a:solidFill>
                <a:schemeClr val="tx1"/>
              </a:solidFill>
              <a:miter lim="800000"/>
              <a:headEnd/>
              <a:tailEnd/>
            </a:ln>
            <a:effectLst/>
          </p:spPr>
          <p:txBody>
            <a:bodyPr wrap="none" anchor="ctr"/>
            <a:lstStyle/>
            <a:p>
              <a:pPr algn="ctr"/>
              <a:r>
                <a:rPr lang="en-US" sz="1400"/>
                <a:t>ROADWAY</a:t>
              </a:r>
            </a:p>
            <a:p>
              <a:pPr algn="ctr"/>
              <a:r>
                <a:rPr lang="en-US" sz="1400"/>
                <a:t>NETWORK</a:t>
              </a:r>
            </a:p>
          </p:txBody>
        </p:sp>
        <p:sp>
          <p:nvSpPr>
            <p:cNvPr id="60" name="AutoShape 15"/>
            <p:cNvSpPr>
              <a:spLocks noChangeArrowheads="1"/>
            </p:cNvSpPr>
            <p:nvPr/>
          </p:nvSpPr>
          <p:spPr bwMode="auto">
            <a:xfrm>
              <a:off x="152400" y="4503738"/>
              <a:ext cx="2128838" cy="525462"/>
            </a:xfrm>
            <a:prstGeom prst="parallelogram">
              <a:avLst>
                <a:gd name="adj" fmla="val 101284"/>
              </a:avLst>
            </a:prstGeom>
            <a:solidFill>
              <a:srgbClr val="FFCC99"/>
            </a:solidFill>
            <a:ln w="9525">
              <a:solidFill>
                <a:schemeClr val="tx1"/>
              </a:solidFill>
              <a:miter lim="800000"/>
              <a:headEnd/>
              <a:tailEnd/>
            </a:ln>
            <a:effectLst/>
          </p:spPr>
          <p:txBody>
            <a:bodyPr wrap="none" anchor="ctr"/>
            <a:lstStyle/>
            <a:p>
              <a:pPr algn="ctr"/>
              <a:r>
                <a:rPr lang="en-US" sz="1400"/>
                <a:t>TRANSIT</a:t>
              </a:r>
            </a:p>
            <a:p>
              <a:pPr algn="ctr"/>
              <a:r>
                <a:rPr lang="en-US" sz="1400"/>
                <a:t>NETWORK</a:t>
              </a:r>
            </a:p>
          </p:txBody>
        </p:sp>
        <p:sp>
          <p:nvSpPr>
            <p:cNvPr id="61" name="Line 16"/>
            <p:cNvSpPr>
              <a:spLocks noChangeShapeType="1"/>
            </p:cNvSpPr>
            <p:nvPr/>
          </p:nvSpPr>
          <p:spPr bwMode="auto">
            <a:xfrm>
              <a:off x="5230813" y="2954338"/>
              <a:ext cx="0" cy="328612"/>
            </a:xfrm>
            <a:prstGeom prst="line">
              <a:avLst/>
            </a:prstGeom>
            <a:noFill/>
            <a:ln w="9525">
              <a:solidFill>
                <a:schemeClr val="tx1"/>
              </a:solidFill>
              <a:round/>
              <a:headEnd/>
              <a:tailEnd type="triangle" w="med" len="med"/>
            </a:ln>
            <a:effectLst/>
          </p:spPr>
          <p:txBody>
            <a:bodyPr/>
            <a:lstStyle/>
            <a:p>
              <a:endParaRPr lang="en-US"/>
            </a:p>
          </p:txBody>
        </p:sp>
        <p:sp>
          <p:nvSpPr>
            <p:cNvPr id="62" name="Line 17"/>
            <p:cNvSpPr>
              <a:spLocks noChangeShapeType="1"/>
            </p:cNvSpPr>
            <p:nvPr/>
          </p:nvSpPr>
          <p:spPr bwMode="auto">
            <a:xfrm>
              <a:off x="5230813" y="3808413"/>
              <a:ext cx="0" cy="327025"/>
            </a:xfrm>
            <a:prstGeom prst="line">
              <a:avLst/>
            </a:prstGeom>
            <a:noFill/>
            <a:ln w="12700">
              <a:solidFill>
                <a:srgbClr val="0000FF"/>
              </a:solidFill>
              <a:prstDash val="solid"/>
              <a:round/>
              <a:headEnd/>
              <a:tailEnd type="triangle" w="med" len="med"/>
            </a:ln>
            <a:effectLst/>
          </p:spPr>
          <p:txBody>
            <a:bodyPr/>
            <a:lstStyle/>
            <a:p>
              <a:endParaRPr lang="en-US"/>
            </a:p>
          </p:txBody>
        </p:sp>
        <p:cxnSp>
          <p:nvCxnSpPr>
            <p:cNvPr id="63" name="AutoShape 20"/>
            <p:cNvCxnSpPr>
              <a:cxnSpLocks noChangeShapeType="1"/>
              <a:stCxn id="51" idx="4"/>
              <a:endCxn id="68" idx="1"/>
            </p:cNvCxnSpPr>
            <p:nvPr/>
          </p:nvCxnSpPr>
          <p:spPr bwMode="auto">
            <a:xfrm rot="16200000" flipH="1">
              <a:off x="3532981" y="289720"/>
              <a:ext cx="269875" cy="1350962"/>
            </a:xfrm>
            <a:prstGeom prst="bentConnector2">
              <a:avLst/>
            </a:prstGeom>
            <a:noFill/>
            <a:ln w="9525">
              <a:solidFill>
                <a:schemeClr val="tx1"/>
              </a:solidFill>
              <a:miter lim="800000"/>
              <a:headEnd/>
              <a:tailEnd type="triangle" w="med" len="med"/>
            </a:ln>
            <a:effectLst/>
          </p:spPr>
        </p:cxnSp>
        <p:cxnSp>
          <p:nvCxnSpPr>
            <p:cNvPr id="64" name="AutoShape 21"/>
            <p:cNvCxnSpPr>
              <a:cxnSpLocks noChangeShapeType="1"/>
              <a:stCxn id="58" idx="3"/>
              <a:endCxn id="68" idx="3"/>
            </p:cNvCxnSpPr>
            <p:nvPr/>
          </p:nvCxnSpPr>
          <p:spPr bwMode="auto">
            <a:xfrm rot="5400000">
              <a:off x="6519862" y="415926"/>
              <a:ext cx="269875" cy="1098550"/>
            </a:xfrm>
            <a:prstGeom prst="bentConnector2">
              <a:avLst/>
            </a:prstGeom>
            <a:noFill/>
            <a:ln w="9525">
              <a:solidFill>
                <a:schemeClr val="tx1"/>
              </a:solidFill>
              <a:miter lim="800000"/>
              <a:headEnd/>
              <a:tailEnd type="triangle" w="med" len="med"/>
            </a:ln>
            <a:effectLst/>
          </p:spPr>
        </p:cxnSp>
        <p:cxnSp>
          <p:nvCxnSpPr>
            <p:cNvPr id="65" name="AutoShape 22"/>
            <p:cNvCxnSpPr>
              <a:cxnSpLocks noChangeShapeType="1"/>
              <a:stCxn id="59" idx="2"/>
              <a:endCxn id="57" idx="2"/>
            </p:cNvCxnSpPr>
            <p:nvPr/>
          </p:nvCxnSpPr>
          <p:spPr bwMode="auto">
            <a:xfrm flipV="1">
              <a:off x="2014538" y="2971800"/>
              <a:ext cx="576262" cy="525463"/>
            </a:xfrm>
            <a:prstGeom prst="bentConnector2">
              <a:avLst/>
            </a:prstGeom>
            <a:noFill/>
            <a:ln w="9525">
              <a:solidFill>
                <a:schemeClr val="tx1"/>
              </a:solidFill>
              <a:miter lim="800000"/>
              <a:headEnd/>
              <a:tailEnd type="triangle" w="med" len="med"/>
            </a:ln>
            <a:effectLst/>
          </p:spPr>
        </p:cxnSp>
        <p:cxnSp>
          <p:nvCxnSpPr>
            <p:cNvPr id="66" name="AutoShape 24"/>
            <p:cNvCxnSpPr>
              <a:cxnSpLocks noChangeShapeType="1"/>
              <a:stCxn id="59" idx="4"/>
              <a:endCxn id="60" idx="1"/>
            </p:cNvCxnSpPr>
            <p:nvPr/>
          </p:nvCxnSpPr>
          <p:spPr bwMode="auto">
            <a:xfrm>
              <a:off x="1217613" y="3759200"/>
              <a:ext cx="0" cy="744538"/>
            </a:xfrm>
            <a:prstGeom prst="straightConnector1">
              <a:avLst/>
            </a:prstGeom>
            <a:noFill/>
            <a:ln w="9525">
              <a:solidFill>
                <a:schemeClr val="tx1"/>
              </a:solidFill>
              <a:prstDash val="dash"/>
              <a:round/>
              <a:headEnd/>
              <a:tailEnd type="triangle" w="med" len="med"/>
            </a:ln>
            <a:effectLst/>
          </p:spPr>
        </p:cxnSp>
        <p:sp>
          <p:nvSpPr>
            <p:cNvPr id="67" name="Rectangle 52"/>
            <p:cNvSpPr>
              <a:spLocks noChangeArrowheads="1"/>
            </p:cNvSpPr>
            <p:nvPr/>
          </p:nvSpPr>
          <p:spPr bwMode="auto">
            <a:xfrm>
              <a:off x="4343400" y="1600200"/>
              <a:ext cx="1762125" cy="523875"/>
            </a:xfrm>
            <a:prstGeom prst="rect">
              <a:avLst/>
            </a:prstGeom>
            <a:solidFill>
              <a:srgbClr val="D23200"/>
            </a:solidFill>
            <a:ln w="9525">
              <a:solidFill>
                <a:schemeClr val="tx1"/>
              </a:solidFill>
              <a:miter lim="800000"/>
              <a:headEnd/>
              <a:tailEnd/>
            </a:ln>
            <a:effectLst/>
          </p:spPr>
          <p:txBody>
            <a:bodyPr wrap="none" anchor="ctr"/>
            <a:lstStyle/>
            <a:p>
              <a:pPr algn="ctr"/>
              <a:r>
                <a:rPr lang="en-US" sz="1400">
                  <a:solidFill>
                    <a:schemeClr val="bg1"/>
                  </a:solidFill>
                </a:rPr>
                <a:t>Auto Ownership </a:t>
              </a:r>
            </a:p>
            <a:p>
              <a:pPr algn="ctr"/>
              <a:r>
                <a:rPr lang="en-US" sz="1400">
                  <a:solidFill>
                    <a:schemeClr val="bg1"/>
                  </a:solidFill>
                </a:rPr>
                <a:t>Model</a:t>
              </a:r>
            </a:p>
          </p:txBody>
        </p:sp>
        <p:sp>
          <p:nvSpPr>
            <p:cNvPr id="68" name="Rectangle 53"/>
            <p:cNvSpPr>
              <a:spLocks noChangeArrowheads="1"/>
            </p:cNvSpPr>
            <p:nvPr/>
          </p:nvSpPr>
          <p:spPr bwMode="auto">
            <a:xfrm>
              <a:off x="4343400" y="838200"/>
              <a:ext cx="1762125" cy="523875"/>
            </a:xfrm>
            <a:prstGeom prst="rect">
              <a:avLst/>
            </a:prstGeom>
            <a:solidFill>
              <a:srgbClr val="D23200"/>
            </a:solidFill>
            <a:ln w="9525">
              <a:solidFill>
                <a:schemeClr val="tx1"/>
              </a:solidFill>
              <a:miter lim="800000"/>
              <a:headEnd/>
              <a:tailEnd/>
            </a:ln>
            <a:effectLst/>
          </p:spPr>
          <p:txBody>
            <a:bodyPr wrap="none" anchor="ctr"/>
            <a:lstStyle/>
            <a:p>
              <a:pPr algn="ctr"/>
              <a:r>
                <a:rPr lang="en-US" sz="1200" dirty="0">
                  <a:solidFill>
                    <a:schemeClr val="bg1"/>
                  </a:solidFill>
                </a:rPr>
                <a:t>HH </a:t>
              </a:r>
              <a:r>
                <a:rPr lang="en-US" sz="1200" dirty="0" smtClean="0">
                  <a:solidFill>
                    <a:schemeClr val="bg1"/>
                  </a:solidFill>
                </a:rPr>
                <a:t>INCOME Sub-model</a:t>
              </a:r>
              <a:endParaRPr lang="en-US" sz="1200" dirty="0">
                <a:solidFill>
                  <a:schemeClr val="bg1"/>
                </a:solidFill>
              </a:endParaRPr>
            </a:p>
            <a:p>
              <a:pPr algn="ctr"/>
              <a:r>
                <a:rPr lang="en-US" sz="1200" dirty="0">
                  <a:solidFill>
                    <a:schemeClr val="bg1"/>
                  </a:solidFill>
                </a:rPr>
                <a:t>HH </a:t>
              </a:r>
              <a:r>
                <a:rPr lang="en-US" sz="1200" dirty="0" smtClean="0">
                  <a:solidFill>
                    <a:schemeClr val="bg1"/>
                  </a:solidFill>
                </a:rPr>
                <a:t>SIZE </a:t>
              </a:r>
              <a:r>
                <a:rPr lang="en-US" sz="1200" dirty="0">
                  <a:solidFill>
                    <a:schemeClr val="bg1"/>
                  </a:solidFill>
                </a:rPr>
                <a:t>Sub-model</a:t>
              </a:r>
            </a:p>
          </p:txBody>
        </p:sp>
        <p:cxnSp>
          <p:nvCxnSpPr>
            <p:cNvPr id="69" name="AutoShape 54"/>
            <p:cNvCxnSpPr>
              <a:cxnSpLocks noChangeShapeType="1"/>
              <a:stCxn id="68" idx="2"/>
              <a:endCxn id="67" idx="0"/>
            </p:cNvCxnSpPr>
            <p:nvPr/>
          </p:nvCxnSpPr>
          <p:spPr bwMode="auto">
            <a:xfrm>
              <a:off x="5224463" y="1362075"/>
              <a:ext cx="0" cy="238125"/>
            </a:xfrm>
            <a:prstGeom prst="straightConnector1">
              <a:avLst/>
            </a:prstGeom>
            <a:noFill/>
            <a:ln w="9525">
              <a:solidFill>
                <a:schemeClr val="tx1"/>
              </a:solidFill>
              <a:round/>
              <a:headEnd/>
              <a:tailEnd type="triangle" w="med" len="med"/>
            </a:ln>
            <a:effectLst/>
          </p:spPr>
        </p:cxnSp>
        <p:cxnSp>
          <p:nvCxnSpPr>
            <p:cNvPr id="70" name="AutoShape 55"/>
            <p:cNvCxnSpPr>
              <a:cxnSpLocks noChangeShapeType="1"/>
              <a:stCxn id="67" idx="2"/>
              <a:endCxn id="52" idx="0"/>
            </p:cNvCxnSpPr>
            <p:nvPr/>
          </p:nvCxnSpPr>
          <p:spPr bwMode="auto">
            <a:xfrm>
              <a:off x="5224463" y="2124075"/>
              <a:ext cx="6350" cy="306388"/>
            </a:xfrm>
            <a:prstGeom prst="straightConnector1">
              <a:avLst/>
            </a:prstGeom>
            <a:noFill/>
            <a:ln w="9525">
              <a:solidFill>
                <a:schemeClr val="tx1"/>
              </a:solidFill>
              <a:round/>
              <a:headEnd/>
              <a:tailEnd type="triangle" w="med" len="med"/>
            </a:ln>
            <a:effectLst/>
          </p:spPr>
        </p:cxnSp>
        <p:cxnSp>
          <p:nvCxnSpPr>
            <p:cNvPr id="71" name="AutoShape 56"/>
            <p:cNvCxnSpPr>
              <a:cxnSpLocks noChangeShapeType="1"/>
              <a:stCxn id="60" idx="2"/>
              <a:endCxn id="57" idx="2"/>
            </p:cNvCxnSpPr>
            <p:nvPr/>
          </p:nvCxnSpPr>
          <p:spPr bwMode="auto">
            <a:xfrm flipV="1">
              <a:off x="2014538" y="2971800"/>
              <a:ext cx="576262" cy="1795463"/>
            </a:xfrm>
            <a:prstGeom prst="bentConnector2">
              <a:avLst/>
            </a:prstGeom>
            <a:noFill/>
            <a:ln w="9525">
              <a:solidFill>
                <a:schemeClr val="tx1"/>
              </a:solidFill>
              <a:miter lim="800000"/>
              <a:headEnd/>
              <a:tailEnd type="triangle" w="med" len="med"/>
            </a:ln>
            <a:effectLst/>
          </p:spPr>
        </p:cxnSp>
        <p:cxnSp>
          <p:nvCxnSpPr>
            <p:cNvPr id="72" name="AutoShape 57"/>
            <p:cNvCxnSpPr>
              <a:cxnSpLocks noChangeShapeType="1"/>
              <a:stCxn id="57" idx="0"/>
              <a:endCxn id="67" idx="1"/>
            </p:cNvCxnSpPr>
            <p:nvPr/>
          </p:nvCxnSpPr>
          <p:spPr bwMode="auto">
            <a:xfrm rot="16200000">
              <a:off x="3407569" y="1045369"/>
              <a:ext cx="119062" cy="1752600"/>
            </a:xfrm>
            <a:prstGeom prst="bentConnector2">
              <a:avLst/>
            </a:prstGeom>
            <a:noFill/>
            <a:ln w="9525">
              <a:solidFill>
                <a:schemeClr val="tx1"/>
              </a:solidFill>
              <a:miter lim="800000"/>
              <a:headEnd/>
              <a:tailEnd type="triangle" w="med" len="med"/>
            </a:ln>
            <a:effectLst/>
          </p:spPr>
        </p:cxnSp>
        <p:cxnSp>
          <p:nvCxnSpPr>
            <p:cNvPr id="73" name="AutoShape 59"/>
            <p:cNvCxnSpPr>
              <a:cxnSpLocks noChangeShapeType="1"/>
              <a:stCxn id="57" idx="3"/>
              <a:endCxn id="54" idx="1"/>
            </p:cNvCxnSpPr>
            <p:nvPr/>
          </p:nvCxnSpPr>
          <p:spPr bwMode="auto">
            <a:xfrm>
              <a:off x="3352800" y="2476500"/>
              <a:ext cx="996950" cy="1069975"/>
            </a:xfrm>
            <a:prstGeom prst="bentConnector3">
              <a:avLst>
                <a:gd name="adj1" fmla="val 50000"/>
              </a:avLst>
            </a:prstGeom>
            <a:noFill/>
            <a:ln w="9525">
              <a:solidFill>
                <a:schemeClr val="tx1"/>
              </a:solidFill>
              <a:miter lim="800000"/>
              <a:headEnd/>
              <a:tailEnd type="triangle" w="med" len="med"/>
            </a:ln>
            <a:effectLst/>
          </p:spPr>
        </p:cxnSp>
        <p:cxnSp>
          <p:nvCxnSpPr>
            <p:cNvPr id="74" name="AutoShape 60"/>
            <p:cNvCxnSpPr>
              <a:cxnSpLocks noChangeShapeType="1"/>
              <a:stCxn id="57" idx="3"/>
              <a:endCxn id="55" idx="1"/>
            </p:cNvCxnSpPr>
            <p:nvPr/>
          </p:nvCxnSpPr>
          <p:spPr bwMode="auto">
            <a:xfrm>
              <a:off x="3352800" y="2476500"/>
              <a:ext cx="1144588" cy="1922463"/>
            </a:xfrm>
            <a:prstGeom prst="bentConnector3">
              <a:avLst>
                <a:gd name="adj1" fmla="val 19000"/>
              </a:avLst>
            </a:prstGeom>
            <a:noFill/>
            <a:ln w="9525">
              <a:solidFill>
                <a:schemeClr val="tx1"/>
              </a:solidFill>
              <a:miter lim="800000"/>
              <a:headEnd/>
              <a:tailEnd type="triangle" w="med" len="med"/>
            </a:ln>
            <a:effectLst/>
          </p:spPr>
        </p:cxnSp>
        <p:cxnSp>
          <p:nvCxnSpPr>
            <p:cNvPr id="75" name="AutoShape 68"/>
            <p:cNvCxnSpPr>
              <a:cxnSpLocks noChangeShapeType="1"/>
              <a:stCxn id="54" idx="1"/>
              <a:endCxn id="55" idx="1"/>
            </p:cNvCxnSpPr>
            <p:nvPr/>
          </p:nvCxnSpPr>
          <p:spPr bwMode="auto">
            <a:xfrm rot="10800000" flipH="1" flipV="1">
              <a:off x="4349750" y="3546475"/>
              <a:ext cx="147638" cy="852488"/>
            </a:xfrm>
            <a:prstGeom prst="curvedConnector3">
              <a:avLst>
                <a:gd name="adj1" fmla="val -154838"/>
              </a:avLst>
            </a:prstGeom>
            <a:noFill/>
            <a:ln w="9525">
              <a:solidFill>
                <a:srgbClr val="0000FF"/>
              </a:solidFill>
              <a:prstDash val="dashDot"/>
              <a:round/>
              <a:headEnd/>
              <a:tailEnd type="triangle" w="med" len="med"/>
            </a:ln>
            <a:effectLst/>
          </p:spPr>
        </p:cxnSp>
        <p:cxnSp>
          <p:nvCxnSpPr>
            <p:cNvPr id="76" name="AutoShape 70"/>
            <p:cNvCxnSpPr>
              <a:cxnSpLocks noChangeShapeType="1"/>
              <a:stCxn id="55" idx="3"/>
              <a:endCxn id="54" idx="3"/>
            </p:cNvCxnSpPr>
            <p:nvPr/>
          </p:nvCxnSpPr>
          <p:spPr bwMode="auto">
            <a:xfrm flipV="1">
              <a:off x="5965825" y="3546475"/>
              <a:ext cx="146050" cy="852488"/>
            </a:xfrm>
            <a:prstGeom prst="curvedConnector3">
              <a:avLst>
                <a:gd name="adj1" fmla="val 256523"/>
              </a:avLst>
            </a:prstGeom>
            <a:noFill/>
            <a:ln w="9525">
              <a:solidFill>
                <a:srgbClr val="0000FF"/>
              </a:solidFill>
              <a:prstDash val="dashDot"/>
              <a:round/>
              <a:headEnd/>
              <a:tailEnd type="triangle" w="med" len="med"/>
            </a:ln>
            <a:effectLst/>
          </p:spPr>
        </p:cxnSp>
        <p:sp>
          <p:nvSpPr>
            <p:cNvPr id="77" name="Rectangle 10"/>
            <p:cNvSpPr>
              <a:spLocks noChangeArrowheads="1"/>
            </p:cNvSpPr>
            <p:nvPr/>
          </p:nvSpPr>
          <p:spPr bwMode="auto">
            <a:xfrm>
              <a:off x="4495800" y="5867400"/>
              <a:ext cx="1468437" cy="523875"/>
            </a:xfrm>
            <a:prstGeom prst="rect">
              <a:avLst/>
            </a:prstGeom>
            <a:solidFill>
              <a:srgbClr val="D23200"/>
            </a:solidFill>
            <a:ln w="9525">
              <a:solidFill>
                <a:schemeClr val="tx1"/>
              </a:solidFill>
              <a:miter lim="800000"/>
              <a:headEnd/>
              <a:tailEnd/>
            </a:ln>
            <a:effectLst/>
          </p:spPr>
          <p:txBody>
            <a:bodyPr wrap="none" anchor="ctr"/>
            <a:lstStyle/>
            <a:p>
              <a:pPr algn="ctr"/>
              <a:r>
                <a:rPr lang="en-US" sz="1400" dirty="0">
                  <a:solidFill>
                    <a:schemeClr val="bg1"/>
                  </a:solidFill>
                </a:rPr>
                <a:t>ASSIGNMENT</a:t>
              </a:r>
            </a:p>
          </p:txBody>
        </p:sp>
        <p:sp>
          <p:nvSpPr>
            <p:cNvPr id="78" name="Rectangle 10"/>
            <p:cNvSpPr>
              <a:spLocks noChangeArrowheads="1"/>
            </p:cNvSpPr>
            <p:nvPr/>
          </p:nvSpPr>
          <p:spPr bwMode="auto">
            <a:xfrm>
              <a:off x="6913563" y="4657725"/>
              <a:ext cx="1849437" cy="904875"/>
            </a:xfrm>
            <a:prstGeom prst="rect">
              <a:avLst/>
            </a:prstGeom>
            <a:solidFill>
              <a:srgbClr val="D23200"/>
            </a:solidFill>
            <a:ln w="9525">
              <a:solidFill>
                <a:schemeClr val="tx1"/>
              </a:solidFill>
              <a:miter lim="800000"/>
              <a:headEnd/>
              <a:tailEnd/>
            </a:ln>
            <a:effectLst/>
          </p:spPr>
          <p:txBody>
            <a:bodyPr wrap="none" anchor="ctr"/>
            <a:lstStyle/>
            <a:p>
              <a:pPr algn="ctr"/>
              <a:r>
                <a:rPr lang="en-US" sz="1400" dirty="0" smtClean="0">
                  <a:solidFill>
                    <a:schemeClr val="bg1"/>
                  </a:solidFill>
                </a:rPr>
                <a:t>EXTERNAL S</a:t>
              </a:r>
            </a:p>
            <a:p>
              <a:pPr lvl="1">
                <a:buFont typeface="Arial" pitchFamily="34" charset="0"/>
                <a:buChar char="•"/>
              </a:pPr>
              <a:r>
                <a:rPr lang="en-US" sz="1200" dirty="0" smtClean="0">
                  <a:solidFill>
                    <a:schemeClr val="bg1"/>
                  </a:solidFill>
                </a:rPr>
                <a:t>Generation</a:t>
              </a:r>
            </a:p>
            <a:p>
              <a:pPr lvl="1">
                <a:buFont typeface="Arial" pitchFamily="34" charset="0"/>
                <a:buChar char="•"/>
              </a:pPr>
              <a:r>
                <a:rPr lang="en-US" sz="1200" dirty="0" smtClean="0">
                  <a:solidFill>
                    <a:schemeClr val="bg1"/>
                  </a:solidFill>
                </a:rPr>
                <a:t>Distribution</a:t>
              </a:r>
              <a:endParaRPr lang="en-US" sz="1200" dirty="0">
                <a:solidFill>
                  <a:schemeClr val="bg1"/>
                </a:solidFill>
              </a:endParaRPr>
            </a:p>
          </p:txBody>
        </p:sp>
        <p:sp>
          <p:nvSpPr>
            <p:cNvPr id="79" name="Rectangle 10"/>
            <p:cNvSpPr>
              <a:spLocks noChangeArrowheads="1"/>
            </p:cNvSpPr>
            <p:nvPr/>
          </p:nvSpPr>
          <p:spPr bwMode="auto">
            <a:xfrm>
              <a:off x="6837363" y="3048000"/>
              <a:ext cx="1925637" cy="523875"/>
            </a:xfrm>
            <a:prstGeom prst="rect">
              <a:avLst/>
            </a:prstGeom>
            <a:solidFill>
              <a:srgbClr val="D23200"/>
            </a:solidFill>
            <a:ln w="9525">
              <a:solidFill>
                <a:schemeClr val="tx1"/>
              </a:solidFill>
              <a:miter lim="800000"/>
              <a:headEnd/>
              <a:tailEnd/>
            </a:ln>
            <a:effectLst/>
          </p:spPr>
          <p:txBody>
            <a:bodyPr wrap="none" anchor="ctr"/>
            <a:lstStyle/>
            <a:p>
              <a:pPr algn="ctr"/>
              <a:r>
                <a:rPr lang="en-US" sz="1400" dirty="0" smtClean="0">
                  <a:solidFill>
                    <a:schemeClr val="bg1"/>
                  </a:solidFill>
                </a:rPr>
                <a:t>SPECIAL GENERATOR</a:t>
              </a:r>
            </a:p>
            <a:p>
              <a:pPr algn="ctr"/>
              <a:r>
                <a:rPr lang="en-US" sz="1400" dirty="0" smtClean="0">
                  <a:solidFill>
                    <a:schemeClr val="bg1"/>
                  </a:solidFill>
                </a:rPr>
                <a:t>(KCI AIRPORT)</a:t>
              </a:r>
              <a:endParaRPr lang="en-US" sz="1400" dirty="0">
                <a:solidFill>
                  <a:schemeClr val="bg1"/>
                </a:solidFill>
              </a:endParaRPr>
            </a:p>
          </p:txBody>
        </p:sp>
        <p:cxnSp>
          <p:nvCxnSpPr>
            <p:cNvPr id="80" name="Straight Arrow Connector 79"/>
            <p:cNvCxnSpPr>
              <a:stCxn id="55" idx="2"/>
              <a:endCxn id="56" idx="0"/>
            </p:cNvCxnSpPr>
            <p:nvPr/>
          </p:nvCxnSpPr>
          <p:spPr>
            <a:xfrm rot="5400000">
              <a:off x="5047457" y="4845050"/>
              <a:ext cx="368300" cy="1588"/>
            </a:xfrm>
            <a:prstGeom prst="straightConnector1">
              <a:avLst/>
            </a:prstGeom>
            <a:noFill/>
            <a:ln w="12700">
              <a:solidFill>
                <a:srgbClr val="0000FF"/>
              </a:solidFill>
              <a:prstDash val="solid"/>
              <a:round/>
              <a:headEnd/>
              <a:tailEnd type="triangle" w="med" len="med"/>
            </a:ln>
            <a:effectLst/>
          </p:spPr>
        </p:cxnSp>
        <p:cxnSp>
          <p:nvCxnSpPr>
            <p:cNvPr id="81" name="Straight Arrow Connector 80"/>
            <p:cNvCxnSpPr>
              <a:stCxn id="56" idx="2"/>
              <a:endCxn id="77" idx="0"/>
            </p:cNvCxnSpPr>
            <p:nvPr/>
          </p:nvCxnSpPr>
          <p:spPr>
            <a:xfrm rot="5400000">
              <a:off x="5073651" y="5709443"/>
              <a:ext cx="314325" cy="1588"/>
            </a:xfrm>
            <a:prstGeom prst="straightConnector1">
              <a:avLst/>
            </a:prstGeom>
            <a:noFill/>
            <a:ln w="12700">
              <a:solidFill>
                <a:srgbClr val="0000FF"/>
              </a:solidFill>
              <a:prstDash val="solid"/>
              <a:round/>
              <a:headEnd/>
              <a:tailEnd type="triangle" w="med" len="med"/>
            </a:ln>
            <a:effectLst/>
          </p:spPr>
        </p:cxnSp>
        <p:cxnSp>
          <p:nvCxnSpPr>
            <p:cNvPr id="82" name="Shape 44"/>
            <p:cNvCxnSpPr>
              <a:stCxn id="77" idx="2"/>
              <a:endCxn id="53" idx="1"/>
            </p:cNvCxnSpPr>
            <p:nvPr/>
          </p:nvCxnSpPr>
          <p:spPr>
            <a:xfrm rot="5400000" flipH="1" flipV="1">
              <a:off x="5801121" y="5791597"/>
              <a:ext cx="28575" cy="1170781"/>
            </a:xfrm>
            <a:prstGeom prst="bentConnector4">
              <a:avLst>
                <a:gd name="adj1" fmla="val -800000"/>
                <a:gd name="adj2" fmla="val 81356"/>
              </a:avLst>
            </a:prstGeom>
            <a:noFill/>
            <a:ln w="9525">
              <a:solidFill>
                <a:schemeClr val="tx1"/>
              </a:solidFill>
              <a:round/>
              <a:headEnd/>
              <a:tailEnd type="triangle" w="med" len="med"/>
            </a:ln>
            <a:effectLst/>
          </p:spPr>
        </p:cxnSp>
        <p:cxnSp>
          <p:nvCxnSpPr>
            <p:cNvPr id="83" name="Elbow Connector 82"/>
            <p:cNvCxnSpPr>
              <a:stCxn id="79" idx="1"/>
              <a:endCxn id="55" idx="3"/>
            </p:cNvCxnSpPr>
            <p:nvPr/>
          </p:nvCxnSpPr>
          <p:spPr>
            <a:xfrm rot="10800000" flipV="1">
              <a:off x="5965825" y="3309937"/>
              <a:ext cx="871538" cy="1088231"/>
            </a:xfrm>
            <a:prstGeom prst="bentConnector3">
              <a:avLst>
                <a:gd name="adj1" fmla="val 50000"/>
              </a:avLst>
            </a:prstGeom>
            <a:noFill/>
            <a:ln w="9525">
              <a:solidFill>
                <a:schemeClr val="tx1"/>
              </a:solidFill>
              <a:round/>
              <a:headEnd/>
              <a:tailEnd type="triangle" w="med" len="med"/>
            </a:ln>
            <a:effectLst/>
          </p:spPr>
        </p:cxnSp>
        <p:cxnSp>
          <p:nvCxnSpPr>
            <p:cNvPr id="84" name="Elbow Connector 83"/>
            <p:cNvCxnSpPr>
              <a:stCxn id="78" idx="1"/>
              <a:endCxn id="56" idx="3"/>
            </p:cNvCxnSpPr>
            <p:nvPr/>
          </p:nvCxnSpPr>
          <p:spPr>
            <a:xfrm rot="10800000" flipV="1">
              <a:off x="5965825" y="5110162"/>
              <a:ext cx="947738" cy="180975"/>
            </a:xfrm>
            <a:prstGeom prst="bentConnector3">
              <a:avLst>
                <a:gd name="adj1" fmla="val 50000"/>
              </a:avLst>
            </a:prstGeom>
            <a:noFill/>
            <a:ln w="9525">
              <a:solidFill>
                <a:schemeClr val="tx1"/>
              </a:solidFill>
              <a:round/>
              <a:headEnd/>
              <a:tailEnd type="triangle" w="med" len="med"/>
            </a:ln>
            <a:effectLst/>
          </p:spPr>
        </p:cxnSp>
        <p:grpSp>
          <p:nvGrpSpPr>
            <p:cNvPr id="85" name="Group 84"/>
            <p:cNvGrpSpPr/>
            <p:nvPr/>
          </p:nvGrpSpPr>
          <p:grpSpPr>
            <a:xfrm>
              <a:off x="-316918" y="429035"/>
              <a:ext cx="1752601" cy="1219201"/>
              <a:chOff x="673682" y="505235"/>
              <a:chExt cx="1752601" cy="1219201"/>
            </a:xfrm>
          </p:grpSpPr>
          <p:grpSp>
            <p:nvGrpSpPr>
              <p:cNvPr id="91" name="Group 90"/>
              <p:cNvGrpSpPr/>
              <p:nvPr/>
            </p:nvGrpSpPr>
            <p:grpSpPr>
              <a:xfrm>
                <a:off x="749881" y="581434"/>
                <a:ext cx="1600202" cy="1066801"/>
                <a:chOff x="5633362" y="-6329347"/>
                <a:chExt cx="1676402" cy="1828803"/>
              </a:xfrm>
            </p:grpSpPr>
            <p:sp>
              <p:nvSpPr>
                <p:cNvPr id="93" name="Rectangle 2"/>
                <p:cNvSpPr>
                  <a:spLocks noChangeArrowheads="1"/>
                </p:cNvSpPr>
                <p:nvPr/>
              </p:nvSpPr>
              <p:spPr bwMode="auto">
                <a:xfrm>
                  <a:off x="5861961" y="-5719746"/>
                  <a:ext cx="1143000" cy="533400"/>
                </a:xfrm>
                <a:prstGeom prst="rect">
                  <a:avLst/>
                </a:prstGeom>
                <a:solidFill>
                  <a:srgbClr val="D23200"/>
                </a:solidFill>
                <a:ln w="9525">
                  <a:solidFill>
                    <a:schemeClr val="tx1"/>
                  </a:solidFill>
                  <a:miter lim="800000"/>
                  <a:headEnd/>
                  <a:tailEnd/>
                </a:ln>
                <a:effectLst/>
              </p:spPr>
              <p:txBody>
                <a:bodyPr wrap="none" anchor="ctr"/>
                <a:lstStyle/>
                <a:p>
                  <a:pPr algn="ctr"/>
                  <a:r>
                    <a:rPr lang="en-US" sz="1400" b="1" dirty="0">
                      <a:solidFill>
                        <a:schemeClr val="bg1"/>
                      </a:solidFill>
                    </a:rPr>
                    <a:t>PROCESS</a:t>
                  </a:r>
                </a:p>
              </p:txBody>
            </p:sp>
            <p:sp>
              <p:nvSpPr>
                <p:cNvPr id="94" name="AutoShape 3"/>
                <p:cNvSpPr>
                  <a:spLocks noChangeArrowheads="1"/>
                </p:cNvSpPr>
                <p:nvPr/>
              </p:nvSpPr>
              <p:spPr bwMode="auto">
                <a:xfrm>
                  <a:off x="5633364" y="-6329347"/>
                  <a:ext cx="1676400" cy="380999"/>
                </a:xfrm>
                <a:prstGeom prst="parallelogram">
                  <a:avLst>
                    <a:gd name="adj" fmla="val 110000"/>
                  </a:avLst>
                </a:prstGeom>
                <a:solidFill>
                  <a:srgbClr val="FFCC99"/>
                </a:solidFill>
                <a:ln w="9525">
                  <a:solidFill>
                    <a:schemeClr val="tx1"/>
                  </a:solidFill>
                  <a:miter lim="800000"/>
                  <a:headEnd/>
                  <a:tailEnd/>
                </a:ln>
                <a:effectLst/>
              </p:spPr>
              <p:txBody>
                <a:bodyPr wrap="none" anchor="ctr"/>
                <a:lstStyle/>
                <a:p>
                  <a:pPr algn="ctr"/>
                  <a:r>
                    <a:rPr lang="en-US" sz="1400" b="1" dirty="0"/>
                    <a:t>INPUT</a:t>
                  </a:r>
                </a:p>
              </p:txBody>
            </p:sp>
            <p:sp>
              <p:nvSpPr>
                <p:cNvPr id="95" name="AutoShape 27"/>
                <p:cNvSpPr>
                  <a:spLocks noChangeArrowheads="1"/>
                </p:cNvSpPr>
                <p:nvPr/>
              </p:nvSpPr>
              <p:spPr bwMode="auto">
                <a:xfrm>
                  <a:off x="5633362" y="-4957744"/>
                  <a:ext cx="1595438" cy="457200"/>
                </a:xfrm>
                <a:prstGeom prst="diamond">
                  <a:avLst/>
                </a:prstGeom>
                <a:solidFill>
                  <a:srgbClr val="339966"/>
                </a:solidFill>
                <a:ln w="9525">
                  <a:solidFill>
                    <a:schemeClr val="tx1"/>
                  </a:solidFill>
                  <a:miter lim="800000"/>
                  <a:headEnd/>
                  <a:tailEnd/>
                </a:ln>
                <a:effectLst/>
              </p:spPr>
              <p:txBody>
                <a:bodyPr wrap="none" anchor="ctr"/>
                <a:lstStyle/>
                <a:p>
                  <a:pPr algn="ctr"/>
                  <a:r>
                    <a:rPr lang="en-US" sz="1400" b="1" dirty="0">
                      <a:solidFill>
                        <a:schemeClr val="bg1"/>
                      </a:solidFill>
                    </a:rPr>
                    <a:t>RESULTS</a:t>
                  </a:r>
                </a:p>
              </p:txBody>
            </p:sp>
          </p:grpSp>
          <p:sp>
            <p:nvSpPr>
              <p:cNvPr id="92" name="Rectangle 91"/>
              <p:cNvSpPr/>
              <p:nvPr/>
            </p:nvSpPr>
            <p:spPr>
              <a:xfrm>
                <a:off x="673682" y="505235"/>
                <a:ext cx="1752601" cy="121920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AutoShape 70"/>
            <p:cNvCxnSpPr>
              <a:cxnSpLocks noChangeShapeType="1"/>
              <a:stCxn id="77" idx="3"/>
              <a:endCxn id="54" idx="3"/>
            </p:cNvCxnSpPr>
            <p:nvPr/>
          </p:nvCxnSpPr>
          <p:spPr bwMode="auto">
            <a:xfrm flipV="1">
              <a:off x="5964237" y="3545682"/>
              <a:ext cx="147638" cy="2583656"/>
            </a:xfrm>
            <a:prstGeom prst="curvedConnector3">
              <a:avLst>
                <a:gd name="adj1" fmla="val 254838"/>
              </a:avLst>
            </a:prstGeom>
            <a:noFill/>
            <a:ln w="12700">
              <a:solidFill>
                <a:srgbClr val="0000FF"/>
              </a:solidFill>
              <a:prstDash val="solid"/>
              <a:round/>
              <a:headEnd/>
              <a:tailEnd type="triangle" w="med" len="med"/>
            </a:ln>
            <a:effectLst/>
          </p:spPr>
        </p:cxnSp>
        <p:sp>
          <p:nvSpPr>
            <p:cNvPr id="87" name="Rectangle 10"/>
            <p:cNvSpPr>
              <a:spLocks noChangeArrowheads="1"/>
            </p:cNvSpPr>
            <p:nvPr/>
          </p:nvSpPr>
          <p:spPr bwMode="auto">
            <a:xfrm>
              <a:off x="7152481" y="3886201"/>
              <a:ext cx="1295400" cy="304799"/>
            </a:xfrm>
            <a:prstGeom prst="rect">
              <a:avLst/>
            </a:prstGeom>
            <a:solidFill>
              <a:srgbClr val="D23200"/>
            </a:solidFill>
            <a:ln w="9525">
              <a:solidFill>
                <a:schemeClr val="tx1"/>
              </a:solidFill>
              <a:miter lim="800000"/>
              <a:headEnd/>
              <a:tailEnd/>
            </a:ln>
            <a:effectLst/>
          </p:spPr>
          <p:txBody>
            <a:bodyPr wrap="none" anchor="ctr"/>
            <a:lstStyle/>
            <a:p>
              <a:pPr algn="ctr"/>
              <a:r>
                <a:rPr lang="en-US" sz="1400" dirty="0" smtClean="0">
                  <a:solidFill>
                    <a:schemeClr val="bg1"/>
                  </a:solidFill>
                </a:rPr>
                <a:t>Feedback loops</a:t>
              </a:r>
              <a:endParaRPr lang="en-US" sz="1400" dirty="0">
                <a:solidFill>
                  <a:schemeClr val="bg1"/>
                </a:solidFill>
              </a:endParaRPr>
            </a:p>
          </p:txBody>
        </p:sp>
        <p:cxnSp>
          <p:nvCxnSpPr>
            <p:cNvPr id="88" name="Elbow Connector 87"/>
            <p:cNvCxnSpPr>
              <a:stCxn id="87" idx="1"/>
            </p:cNvCxnSpPr>
            <p:nvPr/>
          </p:nvCxnSpPr>
          <p:spPr>
            <a:xfrm rot="10800000" flipV="1">
              <a:off x="6324601" y="4038600"/>
              <a:ext cx="827881" cy="761999"/>
            </a:xfrm>
            <a:prstGeom prst="bentConnector3">
              <a:avLst>
                <a:gd name="adj1" fmla="val 50000"/>
              </a:avLst>
            </a:prstGeom>
            <a:noFill/>
            <a:ln w="9525">
              <a:solidFill>
                <a:schemeClr val="tx1"/>
              </a:solidFill>
              <a:round/>
              <a:headEnd/>
              <a:tailEnd type="triangle" w="med" len="med"/>
            </a:ln>
            <a:effectLst/>
          </p:spPr>
        </p:cxnSp>
        <p:sp>
          <p:nvSpPr>
            <p:cNvPr id="89" name="Rectangle 10"/>
            <p:cNvSpPr>
              <a:spLocks noChangeArrowheads="1"/>
            </p:cNvSpPr>
            <p:nvPr/>
          </p:nvSpPr>
          <p:spPr bwMode="auto">
            <a:xfrm>
              <a:off x="2743200" y="4648200"/>
              <a:ext cx="1295400" cy="523220"/>
            </a:xfrm>
            <a:prstGeom prst="rect">
              <a:avLst/>
            </a:prstGeom>
            <a:solidFill>
              <a:srgbClr val="D23200"/>
            </a:solidFill>
            <a:ln w="9525">
              <a:solidFill>
                <a:schemeClr val="tx1"/>
              </a:solidFill>
              <a:miter lim="800000"/>
              <a:headEnd/>
              <a:tailEnd/>
            </a:ln>
            <a:effectLst/>
          </p:spPr>
          <p:txBody>
            <a:bodyPr wrap="square" anchor="ctr">
              <a:spAutoFit/>
            </a:bodyPr>
            <a:lstStyle/>
            <a:p>
              <a:pPr algn="ctr"/>
              <a:r>
                <a:rPr lang="en-US" sz="1200" dirty="0" smtClean="0">
                  <a:solidFill>
                    <a:schemeClr val="bg1"/>
                  </a:solidFill>
                </a:rPr>
                <a:t>Initial feedback of logsums</a:t>
              </a:r>
              <a:endParaRPr lang="en-US" sz="1200" dirty="0">
                <a:solidFill>
                  <a:schemeClr val="bg1"/>
                </a:solidFill>
              </a:endParaRPr>
            </a:p>
          </p:txBody>
        </p:sp>
        <p:cxnSp>
          <p:nvCxnSpPr>
            <p:cNvPr id="90" name="Shape 51"/>
            <p:cNvCxnSpPr>
              <a:stCxn id="89" idx="0"/>
            </p:cNvCxnSpPr>
            <p:nvPr/>
          </p:nvCxnSpPr>
          <p:spPr>
            <a:xfrm rot="5400000" flipH="1" flipV="1">
              <a:off x="3409954" y="3943352"/>
              <a:ext cx="685795" cy="723902"/>
            </a:xfrm>
            <a:prstGeom prst="bentConnector2">
              <a:avLst/>
            </a:prstGeom>
            <a:noFill/>
            <a:ln w="9525">
              <a:solidFill>
                <a:schemeClr val="tx1"/>
              </a:solidFill>
              <a:round/>
              <a:headEnd/>
              <a:tailEnd type="triangle" w="med" len="med"/>
            </a:ln>
            <a:effectLst/>
          </p:spPr>
        </p:cxnSp>
      </p:grpSp>
      <p:sp>
        <p:nvSpPr>
          <p:cNvPr id="2" name="Left Arrow 1"/>
          <p:cNvSpPr/>
          <p:nvPr/>
        </p:nvSpPr>
        <p:spPr>
          <a:xfrm>
            <a:off x="6023485" y="2765846"/>
            <a:ext cx="2644984" cy="528284"/>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96" name="Left Arrow 95"/>
          <p:cNvSpPr/>
          <p:nvPr/>
        </p:nvSpPr>
        <p:spPr>
          <a:xfrm>
            <a:off x="6045082" y="3592976"/>
            <a:ext cx="2623387" cy="477866"/>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7" name="Left Arrow 96"/>
          <p:cNvSpPr/>
          <p:nvPr/>
        </p:nvSpPr>
        <p:spPr>
          <a:xfrm>
            <a:off x="5896439" y="4364636"/>
            <a:ext cx="2772030" cy="44910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8" name="Left Arrow 97"/>
          <p:cNvSpPr/>
          <p:nvPr/>
        </p:nvSpPr>
        <p:spPr>
          <a:xfrm>
            <a:off x="5896439" y="5943325"/>
            <a:ext cx="2772030" cy="47642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graphicFrame>
        <p:nvGraphicFramePr>
          <p:cNvPr id="99" name="Chart 98"/>
          <p:cNvGraphicFramePr>
            <a:graphicFrameLocks/>
          </p:cNvGraphicFramePr>
          <p:nvPr>
            <p:extLst>
              <p:ext uri="{D42A27DB-BD31-4B8C-83A1-F6EECF244321}">
                <p14:modId xmlns:p14="http://schemas.microsoft.com/office/powerpoint/2010/main" val="1222939464"/>
              </p:ext>
            </p:extLst>
          </p:nvPr>
        </p:nvGraphicFramePr>
        <p:xfrm>
          <a:off x="1157388" y="645632"/>
          <a:ext cx="6672988" cy="5943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912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fill="hold"/>
                                        <p:tgtEl>
                                          <p:spTgt spid="96"/>
                                        </p:tgtEl>
                                        <p:attrNameLst>
                                          <p:attrName>ppt_x</p:attrName>
                                        </p:attrNameLst>
                                      </p:cBhvr>
                                      <p:tavLst>
                                        <p:tav tm="0">
                                          <p:val>
                                            <p:strVal val="#ppt_x"/>
                                          </p:val>
                                        </p:tav>
                                        <p:tav tm="100000">
                                          <p:val>
                                            <p:strVal val="#ppt_x"/>
                                          </p:val>
                                        </p:tav>
                                      </p:tavLst>
                                    </p:anim>
                                    <p:anim calcmode="lin" valueType="num">
                                      <p:cBhvr additive="base">
                                        <p:cTn id="1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fill="hold"/>
                                        <p:tgtEl>
                                          <p:spTgt spid="97"/>
                                        </p:tgtEl>
                                        <p:attrNameLst>
                                          <p:attrName>ppt_x</p:attrName>
                                        </p:attrNameLst>
                                      </p:cBhvr>
                                      <p:tavLst>
                                        <p:tav tm="0">
                                          <p:val>
                                            <p:strVal val="#ppt_x"/>
                                          </p:val>
                                        </p:tav>
                                        <p:tav tm="100000">
                                          <p:val>
                                            <p:strVal val="#ppt_x"/>
                                          </p:val>
                                        </p:tav>
                                      </p:tavLst>
                                    </p:anim>
                                    <p:anim calcmode="lin" valueType="num">
                                      <p:cBhvr additive="base">
                                        <p:cTn id="2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additive="base">
                                        <p:cTn id="25" dur="500" fill="hold"/>
                                        <p:tgtEl>
                                          <p:spTgt spid="98"/>
                                        </p:tgtEl>
                                        <p:attrNameLst>
                                          <p:attrName>ppt_x</p:attrName>
                                        </p:attrNameLst>
                                      </p:cBhvr>
                                      <p:tavLst>
                                        <p:tav tm="0">
                                          <p:val>
                                            <p:strVal val="#ppt_x"/>
                                          </p:val>
                                        </p:tav>
                                        <p:tav tm="100000">
                                          <p:val>
                                            <p:strVal val="#ppt_x"/>
                                          </p:val>
                                        </p:tav>
                                      </p:tavLst>
                                    </p:anim>
                                    <p:anim calcmode="lin" valueType="num">
                                      <p:cBhvr additive="base">
                                        <p:cTn id="2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fill="hold"/>
                                        <p:tgtEl>
                                          <p:spTgt spid="99"/>
                                        </p:tgtEl>
                                        <p:attrNameLst>
                                          <p:attrName>ppt_x</p:attrName>
                                        </p:attrNameLst>
                                      </p:cBhvr>
                                      <p:tavLst>
                                        <p:tav tm="0">
                                          <p:val>
                                            <p:strVal val="#ppt_x"/>
                                          </p:val>
                                        </p:tav>
                                        <p:tav tm="100000">
                                          <p:val>
                                            <p:strVal val="#ppt_x"/>
                                          </p:val>
                                        </p:tav>
                                      </p:tavLst>
                                    </p:anim>
                                    <p:anim calcmode="lin" valueType="num">
                                      <p:cBhvr additive="base">
                                        <p:cTn id="3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6" grpId="0" animBg="1"/>
      <p:bldP spid="97" grpId="0" animBg="1"/>
      <p:bldP spid="98" grpId="0" animBg="1"/>
      <p:bldGraphic spid="9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1600200"/>
            <a:ext cx="3886200" cy="4525963"/>
          </a:xfrm>
        </p:spPr>
        <p:txBody>
          <a:bodyPr>
            <a:normAutofit/>
          </a:bodyPr>
          <a:lstStyle/>
          <a:p>
            <a:pPr>
              <a:spcAft>
                <a:spcPts val="1200"/>
              </a:spcAft>
            </a:pPr>
            <a:r>
              <a:rPr lang="en-US" sz="2400" dirty="0" smtClean="0"/>
              <a:t>TAZs are the primary unit of analysis in travel-demand forecasting.</a:t>
            </a:r>
          </a:p>
          <a:p>
            <a:pPr lvl="1"/>
            <a:r>
              <a:rPr lang="en-US" sz="2000" dirty="0" smtClean="0"/>
              <a:t>In terms of size, they’re similar to Census tracts.</a:t>
            </a:r>
          </a:p>
          <a:p>
            <a:pPr lvl="1">
              <a:spcAft>
                <a:spcPts val="1200"/>
              </a:spcAft>
            </a:pPr>
            <a:r>
              <a:rPr lang="en-US" sz="2000" dirty="0" smtClean="0"/>
              <a:t>The Kansas City region contains 951 TAZs.</a:t>
            </a:r>
          </a:p>
          <a:p>
            <a:r>
              <a:rPr lang="en-US" sz="2400" dirty="0" smtClean="0"/>
              <a:t>TAZs represent where trips begin and end.</a:t>
            </a:r>
          </a:p>
        </p:txBody>
      </p:sp>
      <p:sp>
        <p:nvSpPr>
          <p:cNvPr id="4" name="Title 3"/>
          <p:cNvSpPr>
            <a:spLocks noGrp="1"/>
          </p:cNvSpPr>
          <p:nvPr>
            <p:ph type="title"/>
          </p:nvPr>
        </p:nvSpPr>
        <p:spPr/>
        <p:txBody>
          <a:bodyPr/>
          <a:lstStyle/>
          <a:p>
            <a:r>
              <a:rPr lang="en-US" dirty="0" smtClean="0"/>
              <a:t>Traffic Analysis Zones</a:t>
            </a:r>
            <a:endParaRPr lang="en-US" dirty="0"/>
          </a:p>
        </p:txBody>
      </p:sp>
      <p:pic>
        <p:nvPicPr>
          <p:cNvPr id="6146"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0" y="685800"/>
            <a:ext cx="4821706" cy="617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21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Rectangle 3"/>
          <p:cNvSpPr/>
          <p:nvPr/>
        </p:nvSpPr>
        <p:spPr>
          <a:xfrm>
            <a:off x="5486400" y="6553200"/>
            <a:ext cx="3657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X:\Projects\Transportation\Safety\2013 Pedestrian Crash Analysis\Maps\Crashes_Pedestrian_Template_8_5x11_landscap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91440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X:\Projects\Transportation\Safety\2013 Pedestrian Crash Analysis\Maps\Crashes per auto trip by TAZ.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 y="0"/>
            <a:ext cx="91440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Projects\Transportation\Safety\2013 Pedestrian Crash Analysis\Maps\Ped crash hot spot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 y="0"/>
            <a:ext cx="91440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4805</TotalTime>
  <Words>1154</Words>
  <Application>Microsoft Office PowerPoint</Application>
  <PresentationFormat>On-screen Show (4:3)</PresentationFormat>
  <Paragraphs>136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Tahoma</vt:lpstr>
      <vt:lpstr>Wingdings</vt:lpstr>
      <vt:lpstr>Office Theme</vt:lpstr>
      <vt:lpstr>PowerPoint Presentation</vt:lpstr>
      <vt:lpstr>About Me</vt:lpstr>
      <vt:lpstr>Mid-America Regional Council</vt:lpstr>
      <vt:lpstr>Safety Program</vt:lpstr>
      <vt:lpstr>PowerPoint Presentation</vt:lpstr>
      <vt:lpstr>Determining Exposure</vt:lpstr>
      <vt:lpstr>Travel-Demand Model</vt:lpstr>
      <vt:lpstr>Traffic Analysis Zones</vt:lpstr>
      <vt:lpstr>PowerPoint Presentation</vt:lpstr>
      <vt:lpstr>Next Steps</vt:lpstr>
      <vt:lpstr>For more information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Communities Webinar</dc:title>
  <dc:creator>mnagel</dc:creator>
  <cp:lastModifiedBy>AMPO-2</cp:lastModifiedBy>
  <cp:revision>271</cp:revision>
  <cp:lastPrinted>2013-03-13T13:56:53Z</cp:lastPrinted>
  <dcterms:created xsi:type="dcterms:W3CDTF">2011-02-27T16:44:43Z</dcterms:created>
  <dcterms:modified xsi:type="dcterms:W3CDTF">2014-10-31T17:53:39Z</dcterms:modified>
</cp:coreProperties>
</file>