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318" r:id="rId5"/>
    <p:sldId id="332" r:id="rId6"/>
    <p:sldId id="393" r:id="rId7"/>
    <p:sldId id="395" r:id="rId8"/>
    <p:sldId id="392" r:id="rId9"/>
    <p:sldId id="401" r:id="rId10"/>
    <p:sldId id="402" r:id="rId11"/>
    <p:sldId id="403" r:id="rId12"/>
    <p:sldId id="394" r:id="rId13"/>
    <p:sldId id="379" r:id="rId14"/>
    <p:sldId id="406" r:id="rId15"/>
    <p:sldId id="415" r:id="rId16"/>
    <p:sldId id="407" r:id="rId17"/>
    <p:sldId id="396" r:id="rId18"/>
    <p:sldId id="410" r:id="rId19"/>
    <p:sldId id="412" r:id="rId20"/>
    <p:sldId id="411" r:id="rId21"/>
    <p:sldId id="397" r:id="rId22"/>
    <p:sldId id="408" r:id="rId23"/>
    <p:sldId id="409" r:id="rId24"/>
    <p:sldId id="421" r:id="rId25"/>
    <p:sldId id="416" r:id="rId26"/>
    <p:sldId id="419" r:id="rId27"/>
    <p:sldId id="420" r:id="rId28"/>
    <p:sldId id="405" r:id="rId29"/>
    <p:sldId id="398" r:id="rId30"/>
    <p:sldId id="399" r:id="rId31"/>
    <p:sldId id="400" r:id="rId32"/>
    <p:sldId id="404" r:id="rId33"/>
    <p:sldId id="381" r:id="rId34"/>
    <p:sldId id="366" r:id="rId35"/>
    <p:sldId id="383" r:id="rId36"/>
    <p:sldId id="384" r:id="rId37"/>
    <p:sldId id="388" r:id="rId38"/>
    <p:sldId id="387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5D55DD2-BEC8-AA4F-B592-F543C2FAF850}">
          <p14:sldIdLst>
            <p14:sldId id="318"/>
            <p14:sldId id="332"/>
            <p14:sldId id="393"/>
            <p14:sldId id="395"/>
            <p14:sldId id="392"/>
            <p14:sldId id="401"/>
            <p14:sldId id="402"/>
            <p14:sldId id="403"/>
            <p14:sldId id="394"/>
            <p14:sldId id="379"/>
            <p14:sldId id="406"/>
            <p14:sldId id="415"/>
            <p14:sldId id="407"/>
            <p14:sldId id="396"/>
            <p14:sldId id="410"/>
            <p14:sldId id="412"/>
            <p14:sldId id="411"/>
            <p14:sldId id="397"/>
            <p14:sldId id="408"/>
            <p14:sldId id="409"/>
            <p14:sldId id="421"/>
            <p14:sldId id="416"/>
            <p14:sldId id="419"/>
            <p14:sldId id="420"/>
            <p14:sldId id="405"/>
            <p14:sldId id="398"/>
            <p14:sldId id="399"/>
            <p14:sldId id="400"/>
            <p14:sldId id="404"/>
            <p14:sldId id="381"/>
            <p14:sldId id="366"/>
            <p14:sldId id="383"/>
            <p14:sldId id="384"/>
            <p14:sldId id="388"/>
            <p14:sldId id="38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DDE"/>
    <a:srgbClr val="B1B3B6"/>
    <a:srgbClr val="77787B"/>
    <a:srgbClr val="BA1222"/>
    <a:srgbClr val="524D85"/>
    <a:srgbClr val="FFC20E"/>
    <a:srgbClr val="63AF5E"/>
    <a:srgbClr val="75BEE9"/>
    <a:srgbClr val="006FA1"/>
    <a:srgbClr val="F68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68" autoAdjust="0"/>
    <p:restoredTop sz="77393" autoAdjust="0"/>
  </p:normalViewPr>
  <p:slideViewPr>
    <p:cSldViewPr snapToGrid="0" snapToObjects="1">
      <p:cViewPr>
        <p:scale>
          <a:sx n="80" d="100"/>
          <a:sy n="80" d="100"/>
        </p:scale>
        <p:origin x="-144" y="-138"/>
      </p:cViewPr>
      <p:guideLst>
        <p:guide orient="horz" pos="777"/>
        <p:guide pos="2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910"/>
    </p:cViewPr>
  </p:sorterViewPr>
  <p:notesViewPr>
    <p:cSldViewPr snapToGrid="0" snapToObjects="1">
      <p:cViewPr varScale="1">
        <p:scale>
          <a:sx n="85" d="100"/>
          <a:sy n="85" d="100"/>
        </p:scale>
        <p:origin x="-130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B3D4B-E7F6-4A42-853B-40C1A88C262E}" type="datetimeFigureOut">
              <a:rPr lang="en-US" smtClean="0"/>
              <a:t>10/23/2014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C7C1A-D5B2-4BB7-A8A5-88681A8C63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64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86A57-3D42-1746-A4F9-9BA3F9944E9C}" type="datetimeFigureOut">
              <a:rPr lang="en-US" smtClean="0"/>
              <a:t>10/23/2014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6EF74-4753-DA47-9B34-F93D23E42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00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223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11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01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11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“White alone, not Hispanic or Latino, percent, 2013” share was 47.2% - i.e.. San Diego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majority minority county.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“core” investments serve minority areas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11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11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01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Repeat</a:t>
            </a:r>
            <a:r>
              <a:rPr lang="en-US" baseline="0" dirty="0" smtClean="0"/>
              <a:t> for minority populations.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be broken out by benefit type if desired.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11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Repeat</a:t>
            </a:r>
            <a:r>
              <a:rPr lang="en-US" baseline="0" dirty="0" smtClean="0"/>
              <a:t> for minority populations.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be broken out by benefit type if desired.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118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Repeat</a:t>
            </a:r>
            <a:r>
              <a:rPr lang="en-US" baseline="0" dirty="0" smtClean="0"/>
              <a:t> for minority populations.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be broken out by benefit type if desired.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118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Repeat</a:t>
            </a:r>
            <a:r>
              <a:rPr lang="en-US" baseline="0" dirty="0" smtClean="0"/>
              <a:t> for minority populations.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be broken out by benefit type if desired.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11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1093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Repeat</a:t>
            </a:r>
            <a:r>
              <a:rPr lang="en-US" baseline="0" dirty="0" smtClean="0"/>
              <a:t> for minority populations.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be broken out by benefit type if desired.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118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Repeat</a:t>
            </a:r>
            <a:r>
              <a:rPr lang="en-US" baseline="0" dirty="0" smtClean="0"/>
              <a:t> for minority populations.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be broken out by benefit type if desired.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118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118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012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Repeat</a:t>
            </a:r>
            <a:r>
              <a:rPr lang="en-US" baseline="0" dirty="0" smtClean="0"/>
              <a:t> for minority populations.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be broken out by benefit type if desired.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118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Repeat</a:t>
            </a:r>
            <a:r>
              <a:rPr lang="en-US" baseline="0" dirty="0" smtClean="0"/>
              <a:t> for minority populations.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be broken out by benefit type if desired.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118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Repeat</a:t>
            </a:r>
            <a:r>
              <a:rPr lang="en-US" baseline="0" dirty="0" smtClean="0"/>
              <a:t> for minority populations.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be broken out by benefit type if desired.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118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Repeat</a:t>
            </a:r>
            <a:r>
              <a:rPr lang="en-US" baseline="0" dirty="0" smtClean="0"/>
              <a:t> for minority populations.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be broken out by benefit type if desired.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118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Repeat</a:t>
            </a:r>
            <a:r>
              <a:rPr lang="en-US" baseline="0" dirty="0" smtClean="0"/>
              <a:t> for minority populations.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be broken out by benefit type if desired.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118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Repeat</a:t>
            </a:r>
            <a:r>
              <a:rPr lang="en-US" baseline="0" dirty="0" smtClean="0"/>
              <a:t> for minority populations.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be broken out by benefit type if desired.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11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Repeat</a:t>
            </a:r>
            <a:r>
              <a:rPr lang="en-US" baseline="0" dirty="0" smtClean="0"/>
              <a:t> for minority populations.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be broken out by benefit type if desired.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11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11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11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01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11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11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Repeat</a:t>
            </a:r>
            <a:r>
              <a:rPr lang="en-US" baseline="0" dirty="0" smtClean="0"/>
              <a:t> for minority populations.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be broken out by benefit type if desired.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11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" y="5697"/>
            <a:ext cx="9153292" cy="686496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59844" y="2950340"/>
            <a:ext cx="4938712" cy="934919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56" y="3094355"/>
            <a:ext cx="2419518" cy="6876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105823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91440" y="6415626"/>
            <a:ext cx="4938712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 baseline="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r>
              <a:rPr lang="en-US" dirty="0" smtClean="0"/>
              <a:t>February 10, 2014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3259138" y="4116388"/>
            <a:ext cx="4938712" cy="2555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994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0"/>
          </p:nvPr>
        </p:nvSpPr>
        <p:spPr>
          <a:xfrm>
            <a:off x="592138" y="1420813"/>
            <a:ext cx="8094662" cy="4656137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6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9152466" cy="6864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133"/>
          <a:stretch/>
        </p:blipFill>
        <p:spPr>
          <a:xfrm>
            <a:off x="773913" y="3131031"/>
            <a:ext cx="598339" cy="802828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1512325" y="2931664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09198" y="2931664"/>
            <a:ext cx="5555720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rgbClr val="FFFFFF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472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9152466" cy="6864350"/>
          </a:xfrm>
          <a:prstGeom prst="rect">
            <a:avLst/>
          </a:prstGeom>
        </p:spPr>
      </p:pic>
      <p:sp>
        <p:nvSpPr>
          <p:cNvPr id="7" name="Rectangle 10"/>
          <p:cNvSpPr/>
          <p:nvPr userDrawn="1"/>
        </p:nvSpPr>
        <p:spPr>
          <a:xfrm>
            <a:off x="109561" y="2824744"/>
            <a:ext cx="8206305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12325" y="2931664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09198" y="2931664"/>
            <a:ext cx="5555720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1488"/>
          <a:stretch/>
        </p:blipFill>
        <p:spPr>
          <a:xfrm>
            <a:off x="719275" y="3142803"/>
            <a:ext cx="515262" cy="79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6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572"/>
            <a:ext cx="9190094" cy="68925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29" y="477259"/>
            <a:ext cx="5243413" cy="3047861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-1" y="3756115"/>
            <a:ext cx="2702327" cy="999738"/>
          </a:xfrm>
          <a:prstGeom prst="roundRect">
            <a:avLst>
              <a:gd name="adj" fmla="val 1153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57943" y="4816174"/>
            <a:ext cx="2544384" cy="553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b="1" spc="100" dirty="0" smtClean="0">
                <a:solidFill>
                  <a:srgbClr val="FFFFFF"/>
                </a:solidFill>
                <a:latin typeface="Arial"/>
                <a:cs typeface="Arial"/>
              </a:rPr>
              <a:t>www.rsginc.com</a:t>
            </a:r>
            <a:endParaRPr lang="en-US" sz="1600" b="1" spc="1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defTabSz="914608">
              <a:tabLst>
                <a:tab pos="4665639" algn="l"/>
              </a:tabLst>
            </a:pPr>
            <a:endParaRPr lang="en-US" sz="1400" spc="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1488"/>
          <a:stretch/>
        </p:blipFill>
        <p:spPr>
          <a:xfrm>
            <a:off x="469900" y="4045304"/>
            <a:ext cx="446703" cy="6858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054110" y="3926260"/>
            <a:ext cx="1305973" cy="65564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000" b="1" dirty="0" smtClean="0">
                <a:solidFill>
                  <a:srgbClr val="595959"/>
                </a:solidFill>
                <a:latin typeface="Arial"/>
                <a:cs typeface="Arial"/>
              </a:rPr>
              <a:t>Contacts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026651" y="3926260"/>
            <a:ext cx="0" cy="655641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195638" y="3660775"/>
            <a:ext cx="4412720" cy="285219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PROJECT MANAGER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195638" y="3888632"/>
            <a:ext cx="4413250" cy="22240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195638" y="4196178"/>
            <a:ext cx="4413250" cy="46007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Email</a:t>
            </a:r>
            <a:br>
              <a:rPr lang="en-US" dirty="0" smtClean="0"/>
            </a:br>
            <a:r>
              <a:rPr lang="en-US" dirty="0" smtClean="0"/>
              <a:t>Phone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196697" y="5118126"/>
            <a:ext cx="4412720" cy="285219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ANOTHER NAME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196696" y="5319212"/>
            <a:ext cx="4413250" cy="2952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196697" y="5700263"/>
            <a:ext cx="4413250" cy="55491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Email</a:t>
            </a:r>
            <a:br>
              <a:rPr lang="en-US" dirty="0" smtClean="0"/>
            </a:br>
            <a:r>
              <a:rPr lang="en-US" dirty="0" smtClean="0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947658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572"/>
            <a:ext cx="9190094" cy="6892571"/>
          </a:xfrm>
          <a:prstGeom prst="rect">
            <a:avLst/>
          </a:prstGeom>
        </p:spPr>
      </p:pic>
      <p:sp>
        <p:nvSpPr>
          <p:cNvPr id="15" name="Rounded Rectangle 14"/>
          <p:cNvSpPr/>
          <p:nvPr userDrawn="1"/>
        </p:nvSpPr>
        <p:spPr>
          <a:xfrm>
            <a:off x="-1" y="998396"/>
            <a:ext cx="2702327" cy="999738"/>
          </a:xfrm>
          <a:prstGeom prst="roundRect">
            <a:avLst>
              <a:gd name="adj" fmla="val 954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1488"/>
          <a:stretch/>
        </p:blipFill>
        <p:spPr>
          <a:xfrm>
            <a:off x="469900" y="1312334"/>
            <a:ext cx="446703" cy="68580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1054110" y="1193290"/>
            <a:ext cx="1354186" cy="65564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000" b="1" dirty="0" smtClean="0">
                <a:solidFill>
                  <a:srgbClr val="595959"/>
                </a:solidFill>
                <a:latin typeface="Arial"/>
                <a:cs typeface="Arial"/>
              </a:rPr>
              <a:t>Contacts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1026651" y="1193290"/>
            <a:ext cx="0" cy="655641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341007" y="1994315"/>
            <a:ext cx="2269465" cy="5847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1" spc="100" dirty="0" smtClean="0">
                <a:solidFill>
                  <a:srgbClr val="FFFFFF"/>
                </a:solidFill>
                <a:latin typeface="Arial"/>
                <a:cs typeface="Arial"/>
              </a:rPr>
              <a:t>www.rsginc.com</a:t>
            </a:r>
            <a:endParaRPr lang="en-US" b="1" spc="1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defTabSz="914608">
              <a:tabLst>
                <a:tab pos="4665639" algn="l"/>
              </a:tabLst>
            </a:pPr>
            <a:endParaRPr lang="en-US" sz="1400" spc="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195638" y="1233488"/>
            <a:ext cx="4412720" cy="285219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PROJECT MANAGER NAME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195638" y="1461345"/>
            <a:ext cx="4413250" cy="22240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195638" y="1768891"/>
            <a:ext cx="4413250" cy="46007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Email</a:t>
            </a:r>
            <a:br>
              <a:rPr lang="en-US" dirty="0" smtClean="0"/>
            </a:br>
            <a:r>
              <a:rPr lang="en-US" dirty="0" smtClean="0"/>
              <a:t>Phone</a:t>
            </a:r>
          </a:p>
        </p:txBody>
      </p:sp>
      <p:sp>
        <p:nvSpPr>
          <p:cNvPr id="29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196697" y="2690839"/>
            <a:ext cx="4412720" cy="285219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ANOTHER NAME</a:t>
            </a: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196696" y="2891925"/>
            <a:ext cx="4413250" cy="2952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196697" y="3272976"/>
            <a:ext cx="4413250" cy="55491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Email</a:t>
            </a:r>
            <a:br>
              <a:rPr lang="en-US" dirty="0" smtClean="0"/>
            </a:br>
            <a:r>
              <a:rPr lang="en-US" dirty="0" smtClean="0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1776648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This is the RSG Palette</a:t>
            </a:r>
            <a:endParaRPr lang="en-US" dirty="0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2666" y="1454150"/>
            <a:ext cx="8094134" cy="1143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24395" y="2968830"/>
            <a:ext cx="7220198" cy="1840676"/>
            <a:chOff x="724395" y="2968830"/>
            <a:chExt cx="7220198" cy="1318161"/>
          </a:xfrm>
        </p:grpSpPr>
        <p:sp>
          <p:nvSpPr>
            <p:cNvPr id="5" name="Rectangle 4"/>
            <p:cNvSpPr/>
            <p:nvPr/>
          </p:nvSpPr>
          <p:spPr>
            <a:xfrm>
              <a:off x="724395" y="2968830"/>
              <a:ext cx="1472540" cy="13181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15689" y="2968830"/>
              <a:ext cx="1472540" cy="131816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06983" y="2968830"/>
              <a:ext cx="593765" cy="10094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95752" y="2968830"/>
              <a:ext cx="593765" cy="1009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72646" y="2968830"/>
              <a:ext cx="593765" cy="1009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61415" y="2968830"/>
              <a:ext cx="593765" cy="1009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50184" y="2968830"/>
              <a:ext cx="593765" cy="10094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50828" y="2968830"/>
              <a:ext cx="593765" cy="100940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06984" y="4085111"/>
              <a:ext cx="1282534" cy="2018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96399" y="4085111"/>
              <a:ext cx="1282534" cy="2018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50184" y="4085111"/>
              <a:ext cx="1282534" cy="2018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629395" y="4785757"/>
            <a:ext cx="3063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main colors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868884" y="2701036"/>
            <a:ext cx="30638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Pop/accent colors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4251366" y="4833257"/>
            <a:ext cx="3681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Neutrals of grey and light warm yellow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349"/>
            <a:ext cx="9152465" cy="6864349"/>
          </a:xfrm>
          <a:prstGeom prst="rect">
            <a:avLst/>
          </a:prstGeom>
        </p:spPr>
      </p:pic>
      <p:sp>
        <p:nvSpPr>
          <p:cNvPr id="10" name="Rectangle 10"/>
          <p:cNvSpPr/>
          <p:nvPr userDrawn="1"/>
        </p:nvSpPr>
        <p:spPr>
          <a:xfrm>
            <a:off x="109561" y="2824744"/>
            <a:ext cx="8206305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59844" y="2950341"/>
            <a:ext cx="4938712" cy="91610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56" y="3094355"/>
            <a:ext cx="2419518" cy="6876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105823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59844" y="4076096"/>
            <a:ext cx="4938712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44" y="4372053"/>
            <a:ext cx="4938712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fld id="{39FCBEF0-3C4C-914F-863F-22A07B9ADD49}" type="datetime4">
              <a:rPr lang="en-US" smtClean="0"/>
              <a:t>October 23, 2014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232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ridgeLiftProfilePhoto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412"/>
          <a:stretch/>
        </p:blipFill>
        <p:spPr>
          <a:xfrm>
            <a:off x="144430" y="179015"/>
            <a:ext cx="8854320" cy="437384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57942" y="4755511"/>
            <a:ext cx="8839200" cy="19319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0"/>
          <p:cNvSpPr/>
          <p:nvPr userDrawn="1"/>
        </p:nvSpPr>
        <p:spPr>
          <a:xfrm>
            <a:off x="109561" y="4054970"/>
            <a:ext cx="8206305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45733" y="4198682"/>
            <a:ext cx="4938712" cy="90013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56" y="4342697"/>
            <a:ext cx="2419518" cy="6876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105823" y="4198682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45733" y="5324438"/>
            <a:ext cx="4938712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45733" y="5620395"/>
            <a:ext cx="4938712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fld id="{39FCBEF0-3C4C-914F-863F-22A07B9ADD49}" type="datetime4">
              <a:rPr lang="en-US" smtClean="0"/>
              <a:t>October 23, 2014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427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2138" y="1436688"/>
            <a:ext cx="8094662" cy="4370387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grey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92666" y="1454150"/>
            <a:ext cx="8094134" cy="1143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2666" y="2724150"/>
            <a:ext cx="8094134" cy="300513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225425" indent="-169863">
              <a:buFont typeface="Arial"/>
              <a:buChar char="•"/>
              <a:defRPr sz="1800">
                <a:solidFill>
                  <a:srgbClr val="7F7F7F"/>
                </a:solidFill>
              </a:defRPr>
            </a:lvl2pPr>
            <a:lvl3pPr marL="746125" indent="-228600">
              <a:buFont typeface="Lucida Grande"/>
              <a:buChar char="-"/>
              <a:defRPr sz="1800">
                <a:solidFill>
                  <a:srgbClr val="7F7F7F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rgbClr val="7F7F7F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8741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0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92138" y="1533525"/>
            <a:ext cx="8094662" cy="1928813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 smtClean="0"/>
              <a:t>Click to add photo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2666" y="3636669"/>
            <a:ext cx="8094134" cy="2496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225425" indent="-169863">
              <a:buFont typeface="Arial"/>
              <a:buChar char="•"/>
              <a:defRPr sz="1800">
                <a:solidFill>
                  <a:srgbClr val="7F7F7F"/>
                </a:solidFill>
              </a:defRPr>
            </a:lvl2pPr>
            <a:lvl3pPr marL="746125" indent="-228600">
              <a:buFont typeface="Lucida Grande"/>
              <a:buChar char="-"/>
              <a:defRPr sz="1800">
                <a:solidFill>
                  <a:srgbClr val="7F7F7F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rgbClr val="7F7F7F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84992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F68B1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2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2593" y="1535113"/>
            <a:ext cx="5394207" cy="639762"/>
          </a:xfrm>
        </p:spPr>
        <p:txBody>
          <a:bodyPr anchor="t" anchorCtr="0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92593" y="2174875"/>
            <a:ext cx="5394208" cy="3951288"/>
          </a:xfrm>
        </p:spPr>
        <p:txBody>
          <a:bodyPr>
            <a:noAutofit/>
          </a:bodyPr>
          <a:lstStyle>
            <a:lvl1pPr marL="223838" indent="-176213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92139" y="1535113"/>
            <a:ext cx="2578158" cy="4591050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 smtClean="0"/>
              <a:t>Click to add 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2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2666" y="274638"/>
            <a:ext cx="8094133" cy="96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77058" y="275704"/>
            <a:ext cx="0" cy="959662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7200" y="6471215"/>
            <a:ext cx="299283" cy="29928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" y="6265266"/>
            <a:ext cx="9143999" cy="89537"/>
            <a:chOff x="1" y="6276051"/>
            <a:chExt cx="9143999" cy="89537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1" y="6365588"/>
              <a:ext cx="8565430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8565431" y="6276051"/>
              <a:ext cx="95250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660681" y="6276051"/>
              <a:ext cx="81015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741696" y="6365588"/>
              <a:ext cx="402304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8457258" y="6439474"/>
            <a:ext cx="381000" cy="2308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r"/>
            <a:fld id="{6AFB2962-CD7A-BA4A-83EB-E335D01B9653}" type="slidenum">
              <a:rPr lang="en-US" sz="900" smtClean="0"/>
              <a:pPr algn="r"/>
              <a:t>‹#›</a:t>
            </a:fld>
            <a:endParaRPr lang="en-US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756483" y="6428882"/>
            <a:ext cx="2079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8/27/13</a:t>
            </a:r>
            <a:endParaRPr lang="en-US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756483" y="6584527"/>
            <a:ext cx="2079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RSG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755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5" r:id="rId3"/>
    <p:sldLayoutId id="2147483674" r:id="rId4"/>
    <p:sldLayoutId id="2147483660" r:id="rId5"/>
    <p:sldLayoutId id="2147483661" r:id="rId6"/>
    <p:sldLayoutId id="2147483672" r:id="rId7"/>
    <p:sldLayoutId id="2147483653" r:id="rId8"/>
    <p:sldLayoutId id="2147483673" r:id="rId9"/>
    <p:sldLayoutId id="2147483671" r:id="rId10"/>
    <p:sldLayoutId id="2147483667" r:id="rId11"/>
    <p:sldLayoutId id="2147483668" r:id="rId12"/>
    <p:sldLayoutId id="2147483669" r:id="rId13"/>
    <p:sldLayoutId id="2147483670" r:id="rId14"/>
    <p:sldLayoutId id="2147483675" r:id="rId15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Benefit/Cost Analysis for Project and Plan </a:t>
            </a:r>
            <a:r>
              <a:rPr lang="en-US" dirty="0"/>
              <a:t>Evaluation in </a:t>
            </a:r>
            <a:r>
              <a:rPr lang="en-US" dirty="0" smtClean="0"/>
              <a:t>SANDAG’s</a:t>
            </a:r>
            <a:endParaRPr lang="en-US" dirty="0"/>
          </a:p>
          <a:p>
            <a:r>
              <a:rPr lang="en-US" dirty="0" smtClean="0"/>
              <a:t>“</a:t>
            </a:r>
            <a:r>
              <a:rPr lang="en-US" dirty="0"/>
              <a:t>San Diego </a:t>
            </a:r>
            <a:r>
              <a:rPr lang="en-US" dirty="0" smtClean="0"/>
              <a:t>Forward”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AMPO Annual Conference, Project Evaluation Session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October 23, 2014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259843" y="3882034"/>
            <a:ext cx="5480395" cy="2184937"/>
          </a:xfrm>
        </p:spPr>
        <p:txBody>
          <a:bodyPr/>
          <a:lstStyle/>
          <a:p>
            <a:r>
              <a:rPr lang="en-US" sz="1600" dirty="0" smtClean="0"/>
              <a:t>Jeff Frkonja, Joe Castiglione (RSG)</a:t>
            </a:r>
          </a:p>
          <a:p>
            <a:r>
              <a:rPr lang="en-US" sz="1600" dirty="0" smtClean="0"/>
              <a:t>Jim Miller (SANDAG)</a:t>
            </a:r>
          </a:p>
          <a:p>
            <a:endParaRPr lang="en-US" sz="1600" dirty="0" smtClean="0"/>
          </a:p>
          <a:p>
            <a:r>
              <a:rPr lang="en-US" sz="1600" dirty="0" smtClean="0"/>
              <a:t>With Special Thanks to</a:t>
            </a:r>
          </a:p>
          <a:p>
            <a:r>
              <a:rPr lang="en-US" sz="1600" dirty="0" smtClean="0"/>
              <a:t>Vince Bernardin, Bryce Lovell, and Mariela Tinarejo (RSG)</a:t>
            </a:r>
            <a:endParaRPr lang="en-US" sz="1600" dirty="0"/>
          </a:p>
          <a:p>
            <a:r>
              <a:rPr lang="en-US" sz="1600" dirty="0" smtClean="0"/>
              <a:t>Toni Horst (AECOM)</a:t>
            </a:r>
          </a:p>
          <a:p>
            <a:r>
              <a:rPr lang="en-US" sz="1600" dirty="0" smtClean="0"/>
              <a:t>Clint Daniels, Gregor Schroeder, and Ziying Ouyang (SANDAG)</a:t>
            </a:r>
          </a:p>
        </p:txBody>
      </p:sp>
    </p:spTree>
    <p:extLst>
      <p:ext uri="{BB962C8B-B14F-4D97-AF65-F5344CB8AC3E}">
        <p14:creationId xmlns:p14="http://schemas.microsoft.com/office/powerpoint/2010/main" val="231414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BCA Assumptions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Value of Travel Time Savings (VTTS or VOT)</a:t>
            </a:r>
          </a:p>
          <a:p>
            <a:r>
              <a:rPr lang="en-US" dirty="0" smtClean="0"/>
              <a:t>Value of Reliability Benefits (VOR)</a:t>
            </a:r>
          </a:p>
          <a:p>
            <a:r>
              <a:rPr lang="en-US" dirty="0" smtClean="0"/>
              <a:t>Value of Accidents Prevented (by type)</a:t>
            </a:r>
          </a:p>
          <a:p>
            <a:r>
              <a:rPr lang="en-US" dirty="0" smtClean="0"/>
              <a:t>Value of Quantities of Emissions Reduced</a:t>
            </a:r>
          </a:p>
          <a:p>
            <a:r>
              <a:rPr lang="en-US" dirty="0" smtClean="0"/>
              <a:t>Vehicle Operating </a:t>
            </a:r>
            <a:r>
              <a:rPr lang="en-US" dirty="0"/>
              <a:t>C</a:t>
            </a:r>
            <a:r>
              <a:rPr lang="en-US" dirty="0" smtClean="0"/>
              <a:t>osts</a:t>
            </a:r>
          </a:p>
          <a:p>
            <a:r>
              <a:rPr lang="en-US" dirty="0" smtClean="0"/>
              <a:t>Vehicle Ownership Costs</a:t>
            </a:r>
            <a:endParaRPr lang="en-US" dirty="0"/>
          </a:p>
          <a:p>
            <a:r>
              <a:rPr lang="en-US" dirty="0" smtClean="0"/>
              <a:t>Value of Meeting Physical Activity Threshold</a:t>
            </a:r>
          </a:p>
          <a:p>
            <a:r>
              <a:rPr lang="en-US" dirty="0" smtClean="0"/>
              <a:t>Economic</a:t>
            </a:r>
          </a:p>
          <a:p>
            <a:pPr lvl="1"/>
            <a:r>
              <a:rPr lang="en-US" dirty="0" smtClean="0"/>
              <a:t>Discount Rate</a:t>
            </a:r>
          </a:p>
          <a:p>
            <a:pPr lvl="1"/>
            <a:r>
              <a:rPr lang="en-US" dirty="0" smtClean="0"/>
              <a:t>Inflation Rate</a:t>
            </a:r>
          </a:p>
        </p:txBody>
      </p:sp>
    </p:spTree>
    <p:extLst>
      <p:ext uri="{BB962C8B-B14F-4D97-AF65-F5344CB8AC3E}">
        <p14:creationId xmlns:p14="http://schemas.microsoft.com/office/powerpoint/2010/main" val="340166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SANDAG BCA Assumption Choices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1600" i="1" dirty="0"/>
              <a:t>2010 $</a:t>
            </a:r>
          </a:p>
          <a:p>
            <a:endParaRPr lang="en-US" dirty="0" smtClean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80" y="2260483"/>
            <a:ext cx="8894643" cy="261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84663" y="6431282"/>
            <a:ext cx="7458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 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SANDAG, RSG.  Technical 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Memorandum “” San Diego Forward Cost Effectiveness Evaluation Criteria Assumptions.  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3/6/2014.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SANDAG Assumption Choices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1600" i="1" dirty="0" smtClean="0"/>
              <a:t>2010 $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56" y="2141085"/>
            <a:ext cx="8897030" cy="278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84663" y="6431282"/>
            <a:ext cx="7458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 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SANDAG, RSG.  Technical 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Memorandum “” San Diego Forward Cost Effectiveness Evaluation Criteria Assumptions.  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3/6/2014.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41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Meeting Physical Activity Threshold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California Center for Public Health </a:t>
            </a:r>
            <a:r>
              <a:rPr lang="en-US" dirty="0" smtClean="0"/>
              <a:t>Advocacy.  </a:t>
            </a:r>
            <a:r>
              <a:rPr lang="en-US" dirty="0"/>
              <a:t>Chenoweth &amp; Associates 2006, “The Economic Costs of Overweight, Obesity, and Physical Inactivity Among California </a:t>
            </a:r>
            <a:r>
              <a:rPr lang="en-US" dirty="0" smtClean="0"/>
              <a:t>Adults”</a:t>
            </a:r>
          </a:p>
          <a:p>
            <a:pPr lvl="1"/>
            <a:r>
              <a:rPr lang="en-US" dirty="0" smtClean="0"/>
              <a:t>Minimum </a:t>
            </a:r>
            <a:r>
              <a:rPr lang="en-US" dirty="0"/>
              <a:t>exercise </a:t>
            </a:r>
            <a:r>
              <a:rPr lang="en-US" dirty="0" smtClean="0"/>
              <a:t>threshold: 22 </a:t>
            </a:r>
            <a:r>
              <a:rPr lang="en-US" dirty="0"/>
              <a:t>min / </a:t>
            </a:r>
            <a:r>
              <a:rPr lang="en-US" dirty="0" smtClean="0"/>
              <a:t>weekday</a:t>
            </a:r>
          </a:p>
          <a:p>
            <a:pPr lvl="1"/>
            <a:r>
              <a:rPr lang="en-US" dirty="0" smtClean="0"/>
              <a:t>Average health cost of not meeting threshold:  $1,100/year (year 2010 $)</a:t>
            </a:r>
          </a:p>
        </p:txBody>
      </p:sp>
      <p:pic>
        <p:nvPicPr>
          <p:cNvPr id="5122" name="Picture 2" descr="https://encrypted-tbn2.gstatic.com/images?q=tbn:ANd9GcQxmyWpDi5uG9oxxmlLSIN0gUA1R8jP_mNDhIP0naRUVCgcpLcAf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828" y="4587194"/>
            <a:ext cx="29051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3.gstatic.com/images?q=tbn:ANd9GcQ7Jk__HcqIvOVnO1_l5vEFnBnIScKEwGe9PENLDyi7YTEou-9x5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6" y="4493077"/>
            <a:ext cx="26384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47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BCA Results from SANDAG’s Agent-Based Travel Demand Model (ABM)</a:t>
            </a:r>
          </a:p>
        </p:txBody>
      </p:sp>
    </p:spTree>
    <p:extLst>
      <p:ext uri="{BB962C8B-B14F-4D97-AF65-F5344CB8AC3E}">
        <p14:creationId xmlns:p14="http://schemas.microsoft.com/office/powerpoint/2010/main" val="84173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(preliminary) SANDAG BCA Findings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First or One of the First BCA Applications in ABM framework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84663" y="6518366"/>
            <a:ext cx="7458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 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RSG, SANDAG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471" y="2653393"/>
            <a:ext cx="6363321" cy="289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46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(preliminary) SANDAG BCA Findings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Who benefits?</a:t>
            </a:r>
          </a:p>
          <a:p>
            <a:pPr lvl="1"/>
            <a:r>
              <a:rPr lang="en-US" dirty="0" smtClean="0"/>
              <a:t>Benefits by individuals belong to a “Community of Concern” (similar to Environmental Justice)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84663" y="6518366"/>
            <a:ext cx="7458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 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RSG, SANDAG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69" y="3127362"/>
            <a:ext cx="8828976" cy="244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21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BCA for Plan Alternative Comparison (PSRC example)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84663" y="6416768"/>
            <a:ext cx="7458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 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PSRC. Transportation 2040 FEIS--Appendix 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 Policy Analysis and</a:t>
            </a:r>
          </a:p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Evaluation Criteria Report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63" y="1351478"/>
            <a:ext cx="65913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71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Noteworthy BCA Features in an Activity-Based Model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49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 vs. Activity-Based 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Aggregate potential level of detail:</a:t>
            </a:r>
          </a:p>
          <a:p>
            <a:pPr lvl="1"/>
            <a:r>
              <a:rPr lang="en-US" dirty="0" smtClean="0"/>
              <a:t>Zone</a:t>
            </a:r>
          </a:p>
          <a:p>
            <a:pPr lvl="1"/>
            <a:r>
              <a:rPr lang="en-US" dirty="0" smtClean="0"/>
              <a:t>Market Segment (e.g. Home-Based-Work-Low-Income)</a:t>
            </a:r>
          </a:p>
          <a:p>
            <a:r>
              <a:rPr lang="en-US" dirty="0" smtClean="0"/>
              <a:t>Activity-based potential level of detail:</a:t>
            </a:r>
          </a:p>
          <a:p>
            <a:pPr lvl="1"/>
            <a:r>
              <a:rPr lang="en-US" dirty="0" smtClean="0"/>
              <a:t>Person, along any characteristic (e.g. HH income, age, etc.)</a:t>
            </a:r>
          </a:p>
          <a:p>
            <a:pPr lvl="1"/>
            <a:r>
              <a:rPr lang="en-US" dirty="0" smtClean="0"/>
              <a:t>Person-trips</a:t>
            </a:r>
          </a:p>
        </p:txBody>
      </p:sp>
    </p:spTree>
    <p:extLst>
      <p:ext uri="{BB962C8B-B14F-4D97-AF65-F5344CB8AC3E}">
        <p14:creationId xmlns:p14="http://schemas.microsoft.com/office/powerpoint/2010/main" val="71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Evaluating Projects and Plan Alternatives the SANDAG Way</a:t>
            </a:r>
            <a:endParaRPr lang="en-US" dirty="0"/>
          </a:p>
          <a:p>
            <a:pPr lvl="0"/>
            <a:r>
              <a:rPr lang="en-US" dirty="0" smtClean="0"/>
              <a:t>BCA Metrics and Supporting Assumptions</a:t>
            </a:r>
          </a:p>
          <a:p>
            <a:pPr lvl="0"/>
            <a:r>
              <a:rPr lang="en-US" dirty="0" smtClean="0"/>
              <a:t>RSG-Developed BCA Analysis Using SANDAG’s Agent-Based Travel Demand Model (ABM)</a:t>
            </a:r>
          </a:p>
          <a:p>
            <a:pPr lvl="0"/>
            <a:r>
              <a:rPr lang="en-US" dirty="0" smtClean="0"/>
              <a:t>Noteworthy Features of BCA based on ABM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863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Activity-Based 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2138" y="1364118"/>
            <a:ext cx="8094662" cy="4370387"/>
          </a:xfrm>
        </p:spPr>
        <p:txBody>
          <a:bodyPr/>
          <a:lstStyle/>
          <a:p>
            <a:r>
              <a:rPr lang="en-US" sz="2000" dirty="0" smtClean="0"/>
              <a:t>Environmental Justice (“Communities of Concern”):  In aggregate modeling the zone becomes a proxy for the people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Typical:  Green is an “EJ” zone because threshold percent of residents meet EJ criteria;  assume global proportion of trips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5" name="Freeform 4"/>
          <p:cNvSpPr/>
          <p:nvPr/>
        </p:nvSpPr>
        <p:spPr>
          <a:xfrm>
            <a:off x="841829" y="3164114"/>
            <a:ext cx="2249714" cy="2380343"/>
          </a:xfrm>
          <a:custGeom>
            <a:avLst/>
            <a:gdLst>
              <a:gd name="connsiteX0" fmla="*/ 0 w 2249714"/>
              <a:gd name="connsiteY0" fmla="*/ 638629 h 2380343"/>
              <a:gd name="connsiteX1" fmla="*/ 522514 w 2249714"/>
              <a:gd name="connsiteY1" fmla="*/ 0 h 2380343"/>
              <a:gd name="connsiteX2" fmla="*/ 1335314 w 2249714"/>
              <a:gd name="connsiteY2" fmla="*/ 29029 h 2380343"/>
              <a:gd name="connsiteX3" fmla="*/ 2249714 w 2249714"/>
              <a:gd name="connsiteY3" fmla="*/ 943429 h 2380343"/>
              <a:gd name="connsiteX4" fmla="*/ 1741714 w 2249714"/>
              <a:gd name="connsiteY4" fmla="*/ 1335315 h 2380343"/>
              <a:gd name="connsiteX5" fmla="*/ 1886857 w 2249714"/>
              <a:gd name="connsiteY5" fmla="*/ 1973943 h 2380343"/>
              <a:gd name="connsiteX6" fmla="*/ 682171 w 2249714"/>
              <a:gd name="connsiteY6" fmla="*/ 2380343 h 2380343"/>
              <a:gd name="connsiteX7" fmla="*/ 377371 w 2249714"/>
              <a:gd name="connsiteY7" fmla="*/ 783772 h 2380343"/>
              <a:gd name="connsiteX8" fmla="*/ 0 w 2249714"/>
              <a:gd name="connsiteY8" fmla="*/ 638629 h 238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9714" h="2380343">
                <a:moveTo>
                  <a:pt x="0" y="638629"/>
                </a:moveTo>
                <a:lnTo>
                  <a:pt x="522514" y="0"/>
                </a:lnTo>
                <a:lnTo>
                  <a:pt x="1335314" y="29029"/>
                </a:lnTo>
                <a:lnTo>
                  <a:pt x="2249714" y="943429"/>
                </a:lnTo>
                <a:lnTo>
                  <a:pt x="1741714" y="1335315"/>
                </a:lnTo>
                <a:lnTo>
                  <a:pt x="1886857" y="1973943"/>
                </a:lnTo>
                <a:lnTo>
                  <a:pt x="682171" y="2380343"/>
                </a:lnTo>
                <a:lnTo>
                  <a:pt x="377371" y="783772"/>
                </a:lnTo>
                <a:lnTo>
                  <a:pt x="0" y="63862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4434123" y="2641604"/>
            <a:ext cx="2598058" cy="2960915"/>
          </a:xfrm>
          <a:custGeom>
            <a:avLst/>
            <a:gdLst>
              <a:gd name="connsiteX0" fmla="*/ 0 w 2249714"/>
              <a:gd name="connsiteY0" fmla="*/ 638629 h 2380343"/>
              <a:gd name="connsiteX1" fmla="*/ 522514 w 2249714"/>
              <a:gd name="connsiteY1" fmla="*/ 0 h 2380343"/>
              <a:gd name="connsiteX2" fmla="*/ 1335314 w 2249714"/>
              <a:gd name="connsiteY2" fmla="*/ 29029 h 2380343"/>
              <a:gd name="connsiteX3" fmla="*/ 2249714 w 2249714"/>
              <a:gd name="connsiteY3" fmla="*/ 943429 h 2380343"/>
              <a:gd name="connsiteX4" fmla="*/ 1741714 w 2249714"/>
              <a:gd name="connsiteY4" fmla="*/ 1335315 h 2380343"/>
              <a:gd name="connsiteX5" fmla="*/ 1886857 w 2249714"/>
              <a:gd name="connsiteY5" fmla="*/ 1973943 h 2380343"/>
              <a:gd name="connsiteX6" fmla="*/ 682171 w 2249714"/>
              <a:gd name="connsiteY6" fmla="*/ 2380343 h 2380343"/>
              <a:gd name="connsiteX7" fmla="*/ 377371 w 2249714"/>
              <a:gd name="connsiteY7" fmla="*/ 783772 h 2380343"/>
              <a:gd name="connsiteX8" fmla="*/ 0 w 2249714"/>
              <a:gd name="connsiteY8" fmla="*/ 638629 h 2380343"/>
              <a:gd name="connsiteX0" fmla="*/ 348344 w 2598058"/>
              <a:gd name="connsiteY0" fmla="*/ 638629 h 2380343"/>
              <a:gd name="connsiteX1" fmla="*/ 870858 w 2598058"/>
              <a:gd name="connsiteY1" fmla="*/ 0 h 2380343"/>
              <a:gd name="connsiteX2" fmla="*/ 1683658 w 2598058"/>
              <a:gd name="connsiteY2" fmla="*/ 29029 h 2380343"/>
              <a:gd name="connsiteX3" fmla="*/ 2598058 w 2598058"/>
              <a:gd name="connsiteY3" fmla="*/ 943429 h 2380343"/>
              <a:gd name="connsiteX4" fmla="*/ 2090058 w 2598058"/>
              <a:gd name="connsiteY4" fmla="*/ 1335315 h 2380343"/>
              <a:gd name="connsiteX5" fmla="*/ 2235201 w 2598058"/>
              <a:gd name="connsiteY5" fmla="*/ 1973943 h 2380343"/>
              <a:gd name="connsiteX6" fmla="*/ 1030515 w 2598058"/>
              <a:gd name="connsiteY6" fmla="*/ 2380343 h 2380343"/>
              <a:gd name="connsiteX7" fmla="*/ 0 w 2598058"/>
              <a:gd name="connsiteY7" fmla="*/ 1727201 h 2380343"/>
              <a:gd name="connsiteX8" fmla="*/ 348344 w 2598058"/>
              <a:gd name="connsiteY8" fmla="*/ 638629 h 2380343"/>
              <a:gd name="connsiteX0" fmla="*/ 348344 w 2598058"/>
              <a:gd name="connsiteY0" fmla="*/ 638629 h 1973943"/>
              <a:gd name="connsiteX1" fmla="*/ 870858 w 2598058"/>
              <a:gd name="connsiteY1" fmla="*/ 0 h 1973943"/>
              <a:gd name="connsiteX2" fmla="*/ 1683658 w 2598058"/>
              <a:gd name="connsiteY2" fmla="*/ 29029 h 1973943"/>
              <a:gd name="connsiteX3" fmla="*/ 2598058 w 2598058"/>
              <a:gd name="connsiteY3" fmla="*/ 943429 h 1973943"/>
              <a:gd name="connsiteX4" fmla="*/ 2090058 w 2598058"/>
              <a:gd name="connsiteY4" fmla="*/ 1335315 h 1973943"/>
              <a:gd name="connsiteX5" fmla="*/ 2235201 w 2598058"/>
              <a:gd name="connsiteY5" fmla="*/ 1973943 h 1973943"/>
              <a:gd name="connsiteX6" fmla="*/ 1190172 w 2598058"/>
              <a:gd name="connsiteY6" fmla="*/ 1553029 h 1973943"/>
              <a:gd name="connsiteX7" fmla="*/ 0 w 2598058"/>
              <a:gd name="connsiteY7" fmla="*/ 1727201 h 1973943"/>
              <a:gd name="connsiteX8" fmla="*/ 348344 w 2598058"/>
              <a:gd name="connsiteY8" fmla="*/ 638629 h 1973943"/>
              <a:gd name="connsiteX0" fmla="*/ 348344 w 2598058"/>
              <a:gd name="connsiteY0" fmla="*/ 638629 h 1973943"/>
              <a:gd name="connsiteX1" fmla="*/ 870858 w 2598058"/>
              <a:gd name="connsiteY1" fmla="*/ 0 h 1973943"/>
              <a:gd name="connsiteX2" fmla="*/ 1683658 w 2598058"/>
              <a:gd name="connsiteY2" fmla="*/ 29029 h 1973943"/>
              <a:gd name="connsiteX3" fmla="*/ 2598058 w 2598058"/>
              <a:gd name="connsiteY3" fmla="*/ 943429 h 1973943"/>
              <a:gd name="connsiteX4" fmla="*/ 2598058 w 2598058"/>
              <a:gd name="connsiteY4" fmla="*/ 1436915 h 1973943"/>
              <a:gd name="connsiteX5" fmla="*/ 2235201 w 2598058"/>
              <a:gd name="connsiteY5" fmla="*/ 1973943 h 1973943"/>
              <a:gd name="connsiteX6" fmla="*/ 1190172 w 2598058"/>
              <a:gd name="connsiteY6" fmla="*/ 1553029 h 1973943"/>
              <a:gd name="connsiteX7" fmla="*/ 0 w 2598058"/>
              <a:gd name="connsiteY7" fmla="*/ 1727201 h 1973943"/>
              <a:gd name="connsiteX8" fmla="*/ 348344 w 2598058"/>
              <a:gd name="connsiteY8" fmla="*/ 638629 h 1973943"/>
              <a:gd name="connsiteX0" fmla="*/ 348344 w 2598058"/>
              <a:gd name="connsiteY0" fmla="*/ 638629 h 1973943"/>
              <a:gd name="connsiteX1" fmla="*/ 870858 w 2598058"/>
              <a:gd name="connsiteY1" fmla="*/ 0 h 1973943"/>
              <a:gd name="connsiteX2" fmla="*/ 1654629 w 2598058"/>
              <a:gd name="connsiteY2" fmla="*/ 624115 h 1973943"/>
              <a:gd name="connsiteX3" fmla="*/ 2598058 w 2598058"/>
              <a:gd name="connsiteY3" fmla="*/ 943429 h 1973943"/>
              <a:gd name="connsiteX4" fmla="*/ 2598058 w 2598058"/>
              <a:gd name="connsiteY4" fmla="*/ 1436915 h 1973943"/>
              <a:gd name="connsiteX5" fmla="*/ 2235201 w 2598058"/>
              <a:gd name="connsiteY5" fmla="*/ 1973943 h 1973943"/>
              <a:gd name="connsiteX6" fmla="*/ 1190172 w 2598058"/>
              <a:gd name="connsiteY6" fmla="*/ 1553029 h 1973943"/>
              <a:gd name="connsiteX7" fmla="*/ 0 w 2598058"/>
              <a:gd name="connsiteY7" fmla="*/ 1727201 h 1973943"/>
              <a:gd name="connsiteX8" fmla="*/ 348344 w 2598058"/>
              <a:gd name="connsiteY8" fmla="*/ 638629 h 1973943"/>
              <a:gd name="connsiteX0" fmla="*/ 348344 w 2598058"/>
              <a:gd name="connsiteY0" fmla="*/ 638629 h 2960915"/>
              <a:gd name="connsiteX1" fmla="*/ 870858 w 2598058"/>
              <a:gd name="connsiteY1" fmla="*/ 0 h 2960915"/>
              <a:gd name="connsiteX2" fmla="*/ 1654629 w 2598058"/>
              <a:gd name="connsiteY2" fmla="*/ 624115 h 2960915"/>
              <a:gd name="connsiteX3" fmla="*/ 2598058 w 2598058"/>
              <a:gd name="connsiteY3" fmla="*/ 943429 h 2960915"/>
              <a:gd name="connsiteX4" fmla="*/ 2598058 w 2598058"/>
              <a:gd name="connsiteY4" fmla="*/ 1436915 h 2960915"/>
              <a:gd name="connsiteX5" fmla="*/ 2235201 w 2598058"/>
              <a:gd name="connsiteY5" fmla="*/ 1973943 h 2960915"/>
              <a:gd name="connsiteX6" fmla="*/ 1625600 w 2598058"/>
              <a:gd name="connsiteY6" fmla="*/ 2960915 h 2960915"/>
              <a:gd name="connsiteX7" fmla="*/ 0 w 2598058"/>
              <a:gd name="connsiteY7" fmla="*/ 1727201 h 2960915"/>
              <a:gd name="connsiteX8" fmla="*/ 348344 w 2598058"/>
              <a:gd name="connsiteY8" fmla="*/ 638629 h 296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8058" h="2960915">
                <a:moveTo>
                  <a:pt x="348344" y="638629"/>
                </a:moveTo>
                <a:lnTo>
                  <a:pt x="870858" y="0"/>
                </a:lnTo>
                <a:lnTo>
                  <a:pt x="1654629" y="624115"/>
                </a:lnTo>
                <a:lnTo>
                  <a:pt x="2598058" y="943429"/>
                </a:lnTo>
                <a:lnTo>
                  <a:pt x="2598058" y="1436915"/>
                </a:lnTo>
                <a:lnTo>
                  <a:pt x="2235201" y="1973943"/>
                </a:lnTo>
                <a:lnTo>
                  <a:pt x="1625600" y="2960915"/>
                </a:lnTo>
                <a:lnTo>
                  <a:pt x="0" y="1727201"/>
                </a:lnTo>
                <a:lnTo>
                  <a:pt x="348344" y="6386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698181" y="3120578"/>
            <a:ext cx="3730171" cy="362857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850581" y="3403606"/>
            <a:ext cx="3730171" cy="362857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002981" y="3686634"/>
            <a:ext cx="3730171" cy="362857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155381" y="3969662"/>
            <a:ext cx="3730171" cy="362857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307781" y="4252690"/>
            <a:ext cx="3730171" cy="362857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31152" y="4557490"/>
            <a:ext cx="3730171" cy="362857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72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Activity-Based 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2138" y="1364118"/>
            <a:ext cx="8094662" cy="4370387"/>
          </a:xfrm>
        </p:spPr>
        <p:txBody>
          <a:bodyPr/>
          <a:lstStyle/>
          <a:p>
            <a:r>
              <a:rPr lang="en-US" sz="2000" dirty="0" smtClean="0"/>
              <a:t>Environmental Justice (“Communities of Concern”):  In ABM modeling we know exactly who the EJ individuals are (dark green arrows) because model simulates individual characteristics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ABM enables more-precise accounting by person and characteristic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5" name="Freeform 4"/>
          <p:cNvSpPr/>
          <p:nvPr/>
        </p:nvSpPr>
        <p:spPr>
          <a:xfrm>
            <a:off x="841829" y="3164114"/>
            <a:ext cx="2249714" cy="2380343"/>
          </a:xfrm>
          <a:custGeom>
            <a:avLst/>
            <a:gdLst>
              <a:gd name="connsiteX0" fmla="*/ 0 w 2249714"/>
              <a:gd name="connsiteY0" fmla="*/ 638629 h 2380343"/>
              <a:gd name="connsiteX1" fmla="*/ 522514 w 2249714"/>
              <a:gd name="connsiteY1" fmla="*/ 0 h 2380343"/>
              <a:gd name="connsiteX2" fmla="*/ 1335314 w 2249714"/>
              <a:gd name="connsiteY2" fmla="*/ 29029 h 2380343"/>
              <a:gd name="connsiteX3" fmla="*/ 2249714 w 2249714"/>
              <a:gd name="connsiteY3" fmla="*/ 943429 h 2380343"/>
              <a:gd name="connsiteX4" fmla="*/ 1741714 w 2249714"/>
              <a:gd name="connsiteY4" fmla="*/ 1335315 h 2380343"/>
              <a:gd name="connsiteX5" fmla="*/ 1886857 w 2249714"/>
              <a:gd name="connsiteY5" fmla="*/ 1973943 h 2380343"/>
              <a:gd name="connsiteX6" fmla="*/ 682171 w 2249714"/>
              <a:gd name="connsiteY6" fmla="*/ 2380343 h 2380343"/>
              <a:gd name="connsiteX7" fmla="*/ 377371 w 2249714"/>
              <a:gd name="connsiteY7" fmla="*/ 783772 h 2380343"/>
              <a:gd name="connsiteX8" fmla="*/ 0 w 2249714"/>
              <a:gd name="connsiteY8" fmla="*/ 638629 h 238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9714" h="2380343">
                <a:moveTo>
                  <a:pt x="0" y="638629"/>
                </a:moveTo>
                <a:lnTo>
                  <a:pt x="522514" y="0"/>
                </a:lnTo>
                <a:lnTo>
                  <a:pt x="1335314" y="29029"/>
                </a:lnTo>
                <a:lnTo>
                  <a:pt x="2249714" y="943429"/>
                </a:lnTo>
                <a:lnTo>
                  <a:pt x="1741714" y="1335315"/>
                </a:lnTo>
                <a:lnTo>
                  <a:pt x="1886857" y="1973943"/>
                </a:lnTo>
                <a:lnTo>
                  <a:pt x="682171" y="2380343"/>
                </a:lnTo>
                <a:lnTo>
                  <a:pt x="377371" y="783772"/>
                </a:lnTo>
                <a:lnTo>
                  <a:pt x="0" y="63862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4434123" y="2641604"/>
            <a:ext cx="2598058" cy="2960915"/>
          </a:xfrm>
          <a:custGeom>
            <a:avLst/>
            <a:gdLst>
              <a:gd name="connsiteX0" fmla="*/ 0 w 2249714"/>
              <a:gd name="connsiteY0" fmla="*/ 638629 h 2380343"/>
              <a:gd name="connsiteX1" fmla="*/ 522514 w 2249714"/>
              <a:gd name="connsiteY1" fmla="*/ 0 h 2380343"/>
              <a:gd name="connsiteX2" fmla="*/ 1335314 w 2249714"/>
              <a:gd name="connsiteY2" fmla="*/ 29029 h 2380343"/>
              <a:gd name="connsiteX3" fmla="*/ 2249714 w 2249714"/>
              <a:gd name="connsiteY3" fmla="*/ 943429 h 2380343"/>
              <a:gd name="connsiteX4" fmla="*/ 1741714 w 2249714"/>
              <a:gd name="connsiteY4" fmla="*/ 1335315 h 2380343"/>
              <a:gd name="connsiteX5" fmla="*/ 1886857 w 2249714"/>
              <a:gd name="connsiteY5" fmla="*/ 1973943 h 2380343"/>
              <a:gd name="connsiteX6" fmla="*/ 682171 w 2249714"/>
              <a:gd name="connsiteY6" fmla="*/ 2380343 h 2380343"/>
              <a:gd name="connsiteX7" fmla="*/ 377371 w 2249714"/>
              <a:gd name="connsiteY7" fmla="*/ 783772 h 2380343"/>
              <a:gd name="connsiteX8" fmla="*/ 0 w 2249714"/>
              <a:gd name="connsiteY8" fmla="*/ 638629 h 2380343"/>
              <a:gd name="connsiteX0" fmla="*/ 348344 w 2598058"/>
              <a:gd name="connsiteY0" fmla="*/ 638629 h 2380343"/>
              <a:gd name="connsiteX1" fmla="*/ 870858 w 2598058"/>
              <a:gd name="connsiteY1" fmla="*/ 0 h 2380343"/>
              <a:gd name="connsiteX2" fmla="*/ 1683658 w 2598058"/>
              <a:gd name="connsiteY2" fmla="*/ 29029 h 2380343"/>
              <a:gd name="connsiteX3" fmla="*/ 2598058 w 2598058"/>
              <a:gd name="connsiteY3" fmla="*/ 943429 h 2380343"/>
              <a:gd name="connsiteX4" fmla="*/ 2090058 w 2598058"/>
              <a:gd name="connsiteY4" fmla="*/ 1335315 h 2380343"/>
              <a:gd name="connsiteX5" fmla="*/ 2235201 w 2598058"/>
              <a:gd name="connsiteY5" fmla="*/ 1973943 h 2380343"/>
              <a:gd name="connsiteX6" fmla="*/ 1030515 w 2598058"/>
              <a:gd name="connsiteY6" fmla="*/ 2380343 h 2380343"/>
              <a:gd name="connsiteX7" fmla="*/ 0 w 2598058"/>
              <a:gd name="connsiteY7" fmla="*/ 1727201 h 2380343"/>
              <a:gd name="connsiteX8" fmla="*/ 348344 w 2598058"/>
              <a:gd name="connsiteY8" fmla="*/ 638629 h 2380343"/>
              <a:gd name="connsiteX0" fmla="*/ 348344 w 2598058"/>
              <a:gd name="connsiteY0" fmla="*/ 638629 h 1973943"/>
              <a:gd name="connsiteX1" fmla="*/ 870858 w 2598058"/>
              <a:gd name="connsiteY1" fmla="*/ 0 h 1973943"/>
              <a:gd name="connsiteX2" fmla="*/ 1683658 w 2598058"/>
              <a:gd name="connsiteY2" fmla="*/ 29029 h 1973943"/>
              <a:gd name="connsiteX3" fmla="*/ 2598058 w 2598058"/>
              <a:gd name="connsiteY3" fmla="*/ 943429 h 1973943"/>
              <a:gd name="connsiteX4" fmla="*/ 2090058 w 2598058"/>
              <a:gd name="connsiteY4" fmla="*/ 1335315 h 1973943"/>
              <a:gd name="connsiteX5" fmla="*/ 2235201 w 2598058"/>
              <a:gd name="connsiteY5" fmla="*/ 1973943 h 1973943"/>
              <a:gd name="connsiteX6" fmla="*/ 1190172 w 2598058"/>
              <a:gd name="connsiteY6" fmla="*/ 1553029 h 1973943"/>
              <a:gd name="connsiteX7" fmla="*/ 0 w 2598058"/>
              <a:gd name="connsiteY7" fmla="*/ 1727201 h 1973943"/>
              <a:gd name="connsiteX8" fmla="*/ 348344 w 2598058"/>
              <a:gd name="connsiteY8" fmla="*/ 638629 h 1973943"/>
              <a:gd name="connsiteX0" fmla="*/ 348344 w 2598058"/>
              <a:gd name="connsiteY0" fmla="*/ 638629 h 1973943"/>
              <a:gd name="connsiteX1" fmla="*/ 870858 w 2598058"/>
              <a:gd name="connsiteY1" fmla="*/ 0 h 1973943"/>
              <a:gd name="connsiteX2" fmla="*/ 1683658 w 2598058"/>
              <a:gd name="connsiteY2" fmla="*/ 29029 h 1973943"/>
              <a:gd name="connsiteX3" fmla="*/ 2598058 w 2598058"/>
              <a:gd name="connsiteY3" fmla="*/ 943429 h 1973943"/>
              <a:gd name="connsiteX4" fmla="*/ 2598058 w 2598058"/>
              <a:gd name="connsiteY4" fmla="*/ 1436915 h 1973943"/>
              <a:gd name="connsiteX5" fmla="*/ 2235201 w 2598058"/>
              <a:gd name="connsiteY5" fmla="*/ 1973943 h 1973943"/>
              <a:gd name="connsiteX6" fmla="*/ 1190172 w 2598058"/>
              <a:gd name="connsiteY6" fmla="*/ 1553029 h 1973943"/>
              <a:gd name="connsiteX7" fmla="*/ 0 w 2598058"/>
              <a:gd name="connsiteY7" fmla="*/ 1727201 h 1973943"/>
              <a:gd name="connsiteX8" fmla="*/ 348344 w 2598058"/>
              <a:gd name="connsiteY8" fmla="*/ 638629 h 1973943"/>
              <a:gd name="connsiteX0" fmla="*/ 348344 w 2598058"/>
              <a:gd name="connsiteY0" fmla="*/ 638629 h 1973943"/>
              <a:gd name="connsiteX1" fmla="*/ 870858 w 2598058"/>
              <a:gd name="connsiteY1" fmla="*/ 0 h 1973943"/>
              <a:gd name="connsiteX2" fmla="*/ 1654629 w 2598058"/>
              <a:gd name="connsiteY2" fmla="*/ 624115 h 1973943"/>
              <a:gd name="connsiteX3" fmla="*/ 2598058 w 2598058"/>
              <a:gd name="connsiteY3" fmla="*/ 943429 h 1973943"/>
              <a:gd name="connsiteX4" fmla="*/ 2598058 w 2598058"/>
              <a:gd name="connsiteY4" fmla="*/ 1436915 h 1973943"/>
              <a:gd name="connsiteX5" fmla="*/ 2235201 w 2598058"/>
              <a:gd name="connsiteY5" fmla="*/ 1973943 h 1973943"/>
              <a:gd name="connsiteX6" fmla="*/ 1190172 w 2598058"/>
              <a:gd name="connsiteY6" fmla="*/ 1553029 h 1973943"/>
              <a:gd name="connsiteX7" fmla="*/ 0 w 2598058"/>
              <a:gd name="connsiteY7" fmla="*/ 1727201 h 1973943"/>
              <a:gd name="connsiteX8" fmla="*/ 348344 w 2598058"/>
              <a:gd name="connsiteY8" fmla="*/ 638629 h 1973943"/>
              <a:gd name="connsiteX0" fmla="*/ 348344 w 2598058"/>
              <a:gd name="connsiteY0" fmla="*/ 638629 h 2960915"/>
              <a:gd name="connsiteX1" fmla="*/ 870858 w 2598058"/>
              <a:gd name="connsiteY1" fmla="*/ 0 h 2960915"/>
              <a:gd name="connsiteX2" fmla="*/ 1654629 w 2598058"/>
              <a:gd name="connsiteY2" fmla="*/ 624115 h 2960915"/>
              <a:gd name="connsiteX3" fmla="*/ 2598058 w 2598058"/>
              <a:gd name="connsiteY3" fmla="*/ 943429 h 2960915"/>
              <a:gd name="connsiteX4" fmla="*/ 2598058 w 2598058"/>
              <a:gd name="connsiteY4" fmla="*/ 1436915 h 2960915"/>
              <a:gd name="connsiteX5" fmla="*/ 2235201 w 2598058"/>
              <a:gd name="connsiteY5" fmla="*/ 1973943 h 2960915"/>
              <a:gd name="connsiteX6" fmla="*/ 1625600 w 2598058"/>
              <a:gd name="connsiteY6" fmla="*/ 2960915 h 2960915"/>
              <a:gd name="connsiteX7" fmla="*/ 0 w 2598058"/>
              <a:gd name="connsiteY7" fmla="*/ 1727201 h 2960915"/>
              <a:gd name="connsiteX8" fmla="*/ 348344 w 2598058"/>
              <a:gd name="connsiteY8" fmla="*/ 638629 h 296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8058" h="2960915">
                <a:moveTo>
                  <a:pt x="348344" y="638629"/>
                </a:moveTo>
                <a:lnTo>
                  <a:pt x="870858" y="0"/>
                </a:lnTo>
                <a:lnTo>
                  <a:pt x="1654629" y="624115"/>
                </a:lnTo>
                <a:lnTo>
                  <a:pt x="2598058" y="943429"/>
                </a:lnTo>
                <a:lnTo>
                  <a:pt x="2598058" y="1436915"/>
                </a:lnTo>
                <a:lnTo>
                  <a:pt x="2235201" y="1973943"/>
                </a:lnTo>
                <a:lnTo>
                  <a:pt x="1625600" y="2960915"/>
                </a:lnTo>
                <a:lnTo>
                  <a:pt x="0" y="1727201"/>
                </a:lnTo>
                <a:lnTo>
                  <a:pt x="348344" y="6386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698181" y="3120578"/>
            <a:ext cx="3730171" cy="362857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850581" y="3403606"/>
            <a:ext cx="3730171" cy="362857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002981" y="3686634"/>
            <a:ext cx="3730171" cy="362857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155381" y="3969662"/>
            <a:ext cx="3730171" cy="362857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307781" y="4252690"/>
            <a:ext cx="3730171" cy="362857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31152" y="4557490"/>
            <a:ext cx="3730171" cy="362857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00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4373897" y="5329466"/>
            <a:ext cx="1161152" cy="608238"/>
          </a:xfrm>
          <a:custGeom>
            <a:avLst/>
            <a:gdLst>
              <a:gd name="connsiteX0" fmla="*/ 0 w 2249714"/>
              <a:gd name="connsiteY0" fmla="*/ 638629 h 2380343"/>
              <a:gd name="connsiteX1" fmla="*/ 522514 w 2249714"/>
              <a:gd name="connsiteY1" fmla="*/ 0 h 2380343"/>
              <a:gd name="connsiteX2" fmla="*/ 1335314 w 2249714"/>
              <a:gd name="connsiteY2" fmla="*/ 29029 h 2380343"/>
              <a:gd name="connsiteX3" fmla="*/ 2249714 w 2249714"/>
              <a:gd name="connsiteY3" fmla="*/ 943429 h 2380343"/>
              <a:gd name="connsiteX4" fmla="*/ 1741714 w 2249714"/>
              <a:gd name="connsiteY4" fmla="*/ 1335315 h 2380343"/>
              <a:gd name="connsiteX5" fmla="*/ 1886857 w 2249714"/>
              <a:gd name="connsiteY5" fmla="*/ 1973943 h 2380343"/>
              <a:gd name="connsiteX6" fmla="*/ 682171 w 2249714"/>
              <a:gd name="connsiteY6" fmla="*/ 2380343 h 2380343"/>
              <a:gd name="connsiteX7" fmla="*/ 377371 w 2249714"/>
              <a:gd name="connsiteY7" fmla="*/ 783772 h 2380343"/>
              <a:gd name="connsiteX8" fmla="*/ 0 w 2249714"/>
              <a:gd name="connsiteY8" fmla="*/ 638629 h 238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9714" h="2380343">
                <a:moveTo>
                  <a:pt x="0" y="638629"/>
                </a:moveTo>
                <a:lnTo>
                  <a:pt x="522514" y="0"/>
                </a:lnTo>
                <a:lnTo>
                  <a:pt x="1335314" y="29029"/>
                </a:lnTo>
                <a:lnTo>
                  <a:pt x="2249714" y="943429"/>
                </a:lnTo>
                <a:lnTo>
                  <a:pt x="1741714" y="1335315"/>
                </a:lnTo>
                <a:lnTo>
                  <a:pt x="1886857" y="1973943"/>
                </a:lnTo>
                <a:lnTo>
                  <a:pt x="682171" y="2380343"/>
                </a:lnTo>
                <a:lnTo>
                  <a:pt x="377371" y="783772"/>
                </a:lnTo>
                <a:lnTo>
                  <a:pt x="0" y="638629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Activity-Based 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Physical Activity </a:t>
            </a:r>
            <a:r>
              <a:rPr lang="en-US" dirty="0" smtClean="0"/>
              <a:t>Threshold=22 min/day</a:t>
            </a:r>
            <a:endParaRPr lang="en-US" dirty="0"/>
          </a:p>
          <a:p>
            <a:pPr lvl="1"/>
            <a:r>
              <a:rPr lang="en-US" dirty="0" smtClean="0"/>
              <a:t>Aggregate model sees three trips below threshold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Freeform 4"/>
          <p:cNvSpPr/>
          <p:nvPr/>
        </p:nvSpPr>
        <p:spPr>
          <a:xfrm>
            <a:off x="592138" y="3211293"/>
            <a:ext cx="1161152" cy="1676395"/>
          </a:xfrm>
          <a:custGeom>
            <a:avLst/>
            <a:gdLst>
              <a:gd name="connsiteX0" fmla="*/ 0 w 2249714"/>
              <a:gd name="connsiteY0" fmla="*/ 638629 h 2380343"/>
              <a:gd name="connsiteX1" fmla="*/ 522514 w 2249714"/>
              <a:gd name="connsiteY1" fmla="*/ 0 h 2380343"/>
              <a:gd name="connsiteX2" fmla="*/ 1335314 w 2249714"/>
              <a:gd name="connsiteY2" fmla="*/ 29029 h 2380343"/>
              <a:gd name="connsiteX3" fmla="*/ 2249714 w 2249714"/>
              <a:gd name="connsiteY3" fmla="*/ 943429 h 2380343"/>
              <a:gd name="connsiteX4" fmla="*/ 1741714 w 2249714"/>
              <a:gd name="connsiteY4" fmla="*/ 1335315 h 2380343"/>
              <a:gd name="connsiteX5" fmla="*/ 1886857 w 2249714"/>
              <a:gd name="connsiteY5" fmla="*/ 1973943 h 2380343"/>
              <a:gd name="connsiteX6" fmla="*/ 682171 w 2249714"/>
              <a:gd name="connsiteY6" fmla="*/ 2380343 h 2380343"/>
              <a:gd name="connsiteX7" fmla="*/ 377371 w 2249714"/>
              <a:gd name="connsiteY7" fmla="*/ 783772 h 2380343"/>
              <a:gd name="connsiteX8" fmla="*/ 0 w 2249714"/>
              <a:gd name="connsiteY8" fmla="*/ 638629 h 238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9714" h="2380343">
                <a:moveTo>
                  <a:pt x="0" y="638629"/>
                </a:moveTo>
                <a:lnTo>
                  <a:pt x="522514" y="0"/>
                </a:lnTo>
                <a:lnTo>
                  <a:pt x="1335314" y="29029"/>
                </a:lnTo>
                <a:lnTo>
                  <a:pt x="2249714" y="943429"/>
                </a:lnTo>
                <a:lnTo>
                  <a:pt x="1741714" y="1335315"/>
                </a:lnTo>
                <a:lnTo>
                  <a:pt x="1886857" y="1973943"/>
                </a:lnTo>
                <a:lnTo>
                  <a:pt x="682171" y="2380343"/>
                </a:lnTo>
                <a:lnTo>
                  <a:pt x="377371" y="783772"/>
                </a:lnTo>
                <a:lnTo>
                  <a:pt x="0" y="63862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4593788" y="2525492"/>
            <a:ext cx="1603829" cy="1915885"/>
          </a:xfrm>
          <a:custGeom>
            <a:avLst/>
            <a:gdLst>
              <a:gd name="connsiteX0" fmla="*/ 0 w 2249714"/>
              <a:gd name="connsiteY0" fmla="*/ 638629 h 2380343"/>
              <a:gd name="connsiteX1" fmla="*/ 522514 w 2249714"/>
              <a:gd name="connsiteY1" fmla="*/ 0 h 2380343"/>
              <a:gd name="connsiteX2" fmla="*/ 1335314 w 2249714"/>
              <a:gd name="connsiteY2" fmla="*/ 29029 h 2380343"/>
              <a:gd name="connsiteX3" fmla="*/ 2249714 w 2249714"/>
              <a:gd name="connsiteY3" fmla="*/ 943429 h 2380343"/>
              <a:gd name="connsiteX4" fmla="*/ 1741714 w 2249714"/>
              <a:gd name="connsiteY4" fmla="*/ 1335315 h 2380343"/>
              <a:gd name="connsiteX5" fmla="*/ 1886857 w 2249714"/>
              <a:gd name="connsiteY5" fmla="*/ 1973943 h 2380343"/>
              <a:gd name="connsiteX6" fmla="*/ 682171 w 2249714"/>
              <a:gd name="connsiteY6" fmla="*/ 2380343 h 2380343"/>
              <a:gd name="connsiteX7" fmla="*/ 377371 w 2249714"/>
              <a:gd name="connsiteY7" fmla="*/ 783772 h 2380343"/>
              <a:gd name="connsiteX8" fmla="*/ 0 w 2249714"/>
              <a:gd name="connsiteY8" fmla="*/ 638629 h 2380343"/>
              <a:gd name="connsiteX0" fmla="*/ 348344 w 2598058"/>
              <a:gd name="connsiteY0" fmla="*/ 638629 h 2380343"/>
              <a:gd name="connsiteX1" fmla="*/ 870858 w 2598058"/>
              <a:gd name="connsiteY1" fmla="*/ 0 h 2380343"/>
              <a:gd name="connsiteX2" fmla="*/ 1683658 w 2598058"/>
              <a:gd name="connsiteY2" fmla="*/ 29029 h 2380343"/>
              <a:gd name="connsiteX3" fmla="*/ 2598058 w 2598058"/>
              <a:gd name="connsiteY3" fmla="*/ 943429 h 2380343"/>
              <a:gd name="connsiteX4" fmla="*/ 2090058 w 2598058"/>
              <a:gd name="connsiteY4" fmla="*/ 1335315 h 2380343"/>
              <a:gd name="connsiteX5" fmla="*/ 2235201 w 2598058"/>
              <a:gd name="connsiteY5" fmla="*/ 1973943 h 2380343"/>
              <a:gd name="connsiteX6" fmla="*/ 1030515 w 2598058"/>
              <a:gd name="connsiteY6" fmla="*/ 2380343 h 2380343"/>
              <a:gd name="connsiteX7" fmla="*/ 0 w 2598058"/>
              <a:gd name="connsiteY7" fmla="*/ 1727201 h 2380343"/>
              <a:gd name="connsiteX8" fmla="*/ 348344 w 2598058"/>
              <a:gd name="connsiteY8" fmla="*/ 638629 h 2380343"/>
              <a:gd name="connsiteX0" fmla="*/ 348344 w 2598058"/>
              <a:gd name="connsiteY0" fmla="*/ 638629 h 1973943"/>
              <a:gd name="connsiteX1" fmla="*/ 870858 w 2598058"/>
              <a:gd name="connsiteY1" fmla="*/ 0 h 1973943"/>
              <a:gd name="connsiteX2" fmla="*/ 1683658 w 2598058"/>
              <a:gd name="connsiteY2" fmla="*/ 29029 h 1973943"/>
              <a:gd name="connsiteX3" fmla="*/ 2598058 w 2598058"/>
              <a:gd name="connsiteY3" fmla="*/ 943429 h 1973943"/>
              <a:gd name="connsiteX4" fmla="*/ 2090058 w 2598058"/>
              <a:gd name="connsiteY4" fmla="*/ 1335315 h 1973943"/>
              <a:gd name="connsiteX5" fmla="*/ 2235201 w 2598058"/>
              <a:gd name="connsiteY5" fmla="*/ 1973943 h 1973943"/>
              <a:gd name="connsiteX6" fmla="*/ 1190172 w 2598058"/>
              <a:gd name="connsiteY6" fmla="*/ 1553029 h 1973943"/>
              <a:gd name="connsiteX7" fmla="*/ 0 w 2598058"/>
              <a:gd name="connsiteY7" fmla="*/ 1727201 h 1973943"/>
              <a:gd name="connsiteX8" fmla="*/ 348344 w 2598058"/>
              <a:gd name="connsiteY8" fmla="*/ 638629 h 1973943"/>
              <a:gd name="connsiteX0" fmla="*/ 348344 w 2598058"/>
              <a:gd name="connsiteY0" fmla="*/ 638629 h 1973943"/>
              <a:gd name="connsiteX1" fmla="*/ 870858 w 2598058"/>
              <a:gd name="connsiteY1" fmla="*/ 0 h 1973943"/>
              <a:gd name="connsiteX2" fmla="*/ 1683658 w 2598058"/>
              <a:gd name="connsiteY2" fmla="*/ 29029 h 1973943"/>
              <a:gd name="connsiteX3" fmla="*/ 2598058 w 2598058"/>
              <a:gd name="connsiteY3" fmla="*/ 943429 h 1973943"/>
              <a:gd name="connsiteX4" fmla="*/ 2598058 w 2598058"/>
              <a:gd name="connsiteY4" fmla="*/ 1436915 h 1973943"/>
              <a:gd name="connsiteX5" fmla="*/ 2235201 w 2598058"/>
              <a:gd name="connsiteY5" fmla="*/ 1973943 h 1973943"/>
              <a:gd name="connsiteX6" fmla="*/ 1190172 w 2598058"/>
              <a:gd name="connsiteY6" fmla="*/ 1553029 h 1973943"/>
              <a:gd name="connsiteX7" fmla="*/ 0 w 2598058"/>
              <a:gd name="connsiteY7" fmla="*/ 1727201 h 1973943"/>
              <a:gd name="connsiteX8" fmla="*/ 348344 w 2598058"/>
              <a:gd name="connsiteY8" fmla="*/ 638629 h 1973943"/>
              <a:gd name="connsiteX0" fmla="*/ 348344 w 2598058"/>
              <a:gd name="connsiteY0" fmla="*/ 638629 h 1973943"/>
              <a:gd name="connsiteX1" fmla="*/ 870858 w 2598058"/>
              <a:gd name="connsiteY1" fmla="*/ 0 h 1973943"/>
              <a:gd name="connsiteX2" fmla="*/ 1654629 w 2598058"/>
              <a:gd name="connsiteY2" fmla="*/ 624115 h 1973943"/>
              <a:gd name="connsiteX3" fmla="*/ 2598058 w 2598058"/>
              <a:gd name="connsiteY3" fmla="*/ 943429 h 1973943"/>
              <a:gd name="connsiteX4" fmla="*/ 2598058 w 2598058"/>
              <a:gd name="connsiteY4" fmla="*/ 1436915 h 1973943"/>
              <a:gd name="connsiteX5" fmla="*/ 2235201 w 2598058"/>
              <a:gd name="connsiteY5" fmla="*/ 1973943 h 1973943"/>
              <a:gd name="connsiteX6" fmla="*/ 1190172 w 2598058"/>
              <a:gd name="connsiteY6" fmla="*/ 1553029 h 1973943"/>
              <a:gd name="connsiteX7" fmla="*/ 0 w 2598058"/>
              <a:gd name="connsiteY7" fmla="*/ 1727201 h 1973943"/>
              <a:gd name="connsiteX8" fmla="*/ 348344 w 2598058"/>
              <a:gd name="connsiteY8" fmla="*/ 638629 h 1973943"/>
              <a:gd name="connsiteX0" fmla="*/ 348344 w 2598058"/>
              <a:gd name="connsiteY0" fmla="*/ 638629 h 2960915"/>
              <a:gd name="connsiteX1" fmla="*/ 870858 w 2598058"/>
              <a:gd name="connsiteY1" fmla="*/ 0 h 2960915"/>
              <a:gd name="connsiteX2" fmla="*/ 1654629 w 2598058"/>
              <a:gd name="connsiteY2" fmla="*/ 624115 h 2960915"/>
              <a:gd name="connsiteX3" fmla="*/ 2598058 w 2598058"/>
              <a:gd name="connsiteY3" fmla="*/ 943429 h 2960915"/>
              <a:gd name="connsiteX4" fmla="*/ 2598058 w 2598058"/>
              <a:gd name="connsiteY4" fmla="*/ 1436915 h 2960915"/>
              <a:gd name="connsiteX5" fmla="*/ 2235201 w 2598058"/>
              <a:gd name="connsiteY5" fmla="*/ 1973943 h 2960915"/>
              <a:gd name="connsiteX6" fmla="*/ 1625600 w 2598058"/>
              <a:gd name="connsiteY6" fmla="*/ 2960915 h 2960915"/>
              <a:gd name="connsiteX7" fmla="*/ 0 w 2598058"/>
              <a:gd name="connsiteY7" fmla="*/ 1727201 h 2960915"/>
              <a:gd name="connsiteX8" fmla="*/ 348344 w 2598058"/>
              <a:gd name="connsiteY8" fmla="*/ 638629 h 296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8058" h="2960915">
                <a:moveTo>
                  <a:pt x="348344" y="638629"/>
                </a:moveTo>
                <a:lnTo>
                  <a:pt x="870858" y="0"/>
                </a:lnTo>
                <a:lnTo>
                  <a:pt x="1654629" y="624115"/>
                </a:lnTo>
                <a:lnTo>
                  <a:pt x="2598058" y="943429"/>
                </a:lnTo>
                <a:lnTo>
                  <a:pt x="2598058" y="1436915"/>
                </a:lnTo>
                <a:lnTo>
                  <a:pt x="2235201" y="1973943"/>
                </a:lnTo>
                <a:lnTo>
                  <a:pt x="1625600" y="2960915"/>
                </a:lnTo>
                <a:lnTo>
                  <a:pt x="0" y="1727201"/>
                </a:lnTo>
                <a:lnTo>
                  <a:pt x="348344" y="6386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172714" y="3302006"/>
            <a:ext cx="3941394" cy="362858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093441" y="3664865"/>
            <a:ext cx="138968" cy="189683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172714" y="4049490"/>
            <a:ext cx="3781759" cy="1584095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63378" y="3088709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 min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13843" y="4624178"/>
            <a:ext cx="1319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 min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04861" y="5153763"/>
            <a:ext cx="1319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14 min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1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4373897" y="5329466"/>
            <a:ext cx="1161152" cy="608238"/>
          </a:xfrm>
          <a:custGeom>
            <a:avLst/>
            <a:gdLst>
              <a:gd name="connsiteX0" fmla="*/ 0 w 2249714"/>
              <a:gd name="connsiteY0" fmla="*/ 638629 h 2380343"/>
              <a:gd name="connsiteX1" fmla="*/ 522514 w 2249714"/>
              <a:gd name="connsiteY1" fmla="*/ 0 h 2380343"/>
              <a:gd name="connsiteX2" fmla="*/ 1335314 w 2249714"/>
              <a:gd name="connsiteY2" fmla="*/ 29029 h 2380343"/>
              <a:gd name="connsiteX3" fmla="*/ 2249714 w 2249714"/>
              <a:gd name="connsiteY3" fmla="*/ 943429 h 2380343"/>
              <a:gd name="connsiteX4" fmla="*/ 1741714 w 2249714"/>
              <a:gd name="connsiteY4" fmla="*/ 1335315 h 2380343"/>
              <a:gd name="connsiteX5" fmla="*/ 1886857 w 2249714"/>
              <a:gd name="connsiteY5" fmla="*/ 1973943 h 2380343"/>
              <a:gd name="connsiteX6" fmla="*/ 682171 w 2249714"/>
              <a:gd name="connsiteY6" fmla="*/ 2380343 h 2380343"/>
              <a:gd name="connsiteX7" fmla="*/ 377371 w 2249714"/>
              <a:gd name="connsiteY7" fmla="*/ 783772 h 2380343"/>
              <a:gd name="connsiteX8" fmla="*/ 0 w 2249714"/>
              <a:gd name="connsiteY8" fmla="*/ 638629 h 238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9714" h="2380343">
                <a:moveTo>
                  <a:pt x="0" y="638629"/>
                </a:moveTo>
                <a:lnTo>
                  <a:pt x="522514" y="0"/>
                </a:lnTo>
                <a:lnTo>
                  <a:pt x="1335314" y="29029"/>
                </a:lnTo>
                <a:lnTo>
                  <a:pt x="2249714" y="943429"/>
                </a:lnTo>
                <a:lnTo>
                  <a:pt x="1741714" y="1335315"/>
                </a:lnTo>
                <a:lnTo>
                  <a:pt x="1886857" y="1973943"/>
                </a:lnTo>
                <a:lnTo>
                  <a:pt x="682171" y="2380343"/>
                </a:lnTo>
                <a:lnTo>
                  <a:pt x="377371" y="783772"/>
                </a:lnTo>
                <a:lnTo>
                  <a:pt x="0" y="638629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Activity-Based 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Physical Activity </a:t>
            </a:r>
            <a:r>
              <a:rPr lang="en-US" dirty="0" smtClean="0"/>
              <a:t>Threshold=22 min/day</a:t>
            </a:r>
            <a:endParaRPr lang="en-US" dirty="0"/>
          </a:p>
          <a:p>
            <a:pPr lvl="1"/>
            <a:r>
              <a:rPr lang="en-US" dirty="0" smtClean="0"/>
              <a:t>ABM sees one daily activity that in total crosses threshold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Freeform 4"/>
          <p:cNvSpPr/>
          <p:nvPr/>
        </p:nvSpPr>
        <p:spPr>
          <a:xfrm>
            <a:off x="592138" y="3211293"/>
            <a:ext cx="1161152" cy="1676395"/>
          </a:xfrm>
          <a:custGeom>
            <a:avLst/>
            <a:gdLst>
              <a:gd name="connsiteX0" fmla="*/ 0 w 2249714"/>
              <a:gd name="connsiteY0" fmla="*/ 638629 h 2380343"/>
              <a:gd name="connsiteX1" fmla="*/ 522514 w 2249714"/>
              <a:gd name="connsiteY1" fmla="*/ 0 h 2380343"/>
              <a:gd name="connsiteX2" fmla="*/ 1335314 w 2249714"/>
              <a:gd name="connsiteY2" fmla="*/ 29029 h 2380343"/>
              <a:gd name="connsiteX3" fmla="*/ 2249714 w 2249714"/>
              <a:gd name="connsiteY3" fmla="*/ 943429 h 2380343"/>
              <a:gd name="connsiteX4" fmla="*/ 1741714 w 2249714"/>
              <a:gd name="connsiteY4" fmla="*/ 1335315 h 2380343"/>
              <a:gd name="connsiteX5" fmla="*/ 1886857 w 2249714"/>
              <a:gd name="connsiteY5" fmla="*/ 1973943 h 2380343"/>
              <a:gd name="connsiteX6" fmla="*/ 682171 w 2249714"/>
              <a:gd name="connsiteY6" fmla="*/ 2380343 h 2380343"/>
              <a:gd name="connsiteX7" fmla="*/ 377371 w 2249714"/>
              <a:gd name="connsiteY7" fmla="*/ 783772 h 2380343"/>
              <a:gd name="connsiteX8" fmla="*/ 0 w 2249714"/>
              <a:gd name="connsiteY8" fmla="*/ 638629 h 238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9714" h="2380343">
                <a:moveTo>
                  <a:pt x="0" y="638629"/>
                </a:moveTo>
                <a:lnTo>
                  <a:pt x="522514" y="0"/>
                </a:lnTo>
                <a:lnTo>
                  <a:pt x="1335314" y="29029"/>
                </a:lnTo>
                <a:lnTo>
                  <a:pt x="2249714" y="943429"/>
                </a:lnTo>
                <a:lnTo>
                  <a:pt x="1741714" y="1335315"/>
                </a:lnTo>
                <a:lnTo>
                  <a:pt x="1886857" y="1973943"/>
                </a:lnTo>
                <a:lnTo>
                  <a:pt x="682171" y="2380343"/>
                </a:lnTo>
                <a:lnTo>
                  <a:pt x="377371" y="783772"/>
                </a:lnTo>
                <a:lnTo>
                  <a:pt x="0" y="63862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4593788" y="2525492"/>
            <a:ext cx="1603829" cy="1915885"/>
          </a:xfrm>
          <a:custGeom>
            <a:avLst/>
            <a:gdLst>
              <a:gd name="connsiteX0" fmla="*/ 0 w 2249714"/>
              <a:gd name="connsiteY0" fmla="*/ 638629 h 2380343"/>
              <a:gd name="connsiteX1" fmla="*/ 522514 w 2249714"/>
              <a:gd name="connsiteY1" fmla="*/ 0 h 2380343"/>
              <a:gd name="connsiteX2" fmla="*/ 1335314 w 2249714"/>
              <a:gd name="connsiteY2" fmla="*/ 29029 h 2380343"/>
              <a:gd name="connsiteX3" fmla="*/ 2249714 w 2249714"/>
              <a:gd name="connsiteY3" fmla="*/ 943429 h 2380343"/>
              <a:gd name="connsiteX4" fmla="*/ 1741714 w 2249714"/>
              <a:gd name="connsiteY4" fmla="*/ 1335315 h 2380343"/>
              <a:gd name="connsiteX5" fmla="*/ 1886857 w 2249714"/>
              <a:gd name="connsiteY5" fmla="*/ 1973943 h 2380343"/>
              <a:gd name="connsiteX6" fmla="*/ 682171 w 2249714"/>
              <a:gd name="connsiteY6" fmla="*/ 2380343 h 2380343"/>
              <a:gd name="connsiteX7" fmla="*/ 377371 w 2249714"/>
              <a:gd name="connsiteY7" fmla="*/ 783772 h 2380343"/>
              <a:gd name="connsiteX8" fmla="*/ 0 w 2249714"/>
              <a:gd name="connsiteY8" fmla="*/ 638629 h 2380343"/>
              <a:gd name="connsiteX0" fmla="*/ 348344 w 2598058"/>
              <a:gd name="connsiteY0" fmla="*/ 638629 h 2380343"/>
              <a:gd name="connsiteX1" fmla="*/ 870858 w 2598058"/>
              <a:gd name="connsiteY1" fmla="*/ 0 h 2380343"/>
              <a:gd name="connsiteX2" fmla="*/ 1683658 w 2598058"/>
              <a:gd name="connsiteY2" fmla="*/ 29029 h 2380343"/>
              <a:gd name="connsiteX3" fmla="*/ 2598058 w 2598058"/>
              <a:gd name="connsiteY3" fmla="*/ 943429 h 2380343"/>
              <a:gd name="connsiteX4" fmla="*/ 2090058 w 2598058"/>
              <a:gd name="connsiteY4" fmla="*/ 1335315 h 2380343"/>
              <a:gd name="connsiteX5" fmla="*/ 2235201 w 2598058"/>
              <a:gd name="connsiteY5" fmla="*/ 1973943 h 2380343"/>
              <a:gd name="connsiteX6" fmla="*/ 1030515 w 2598058"/>
              <a:gd name="connsiteY6" fmla="*/ 2380343 h 2380343"/>
              <a:gd name="connsiteX7" fmla="*/ 0 w 2598058"/>
              <a:gd name="connsiteY7" fmla="*/ 1727201 h 2380343"/>
              <a:gd name="connsiteX8" fmla="*/ 348344 w 2598058"/>
              <a:gd name="connsiteY8" fmla="*/ 638629 h 2380343"/>
              <a:gd name="connsiteX0" fmla="*/ 348344 w 2598058"/>
              <a:gd name="connsiteY0" fmla="*/ 638629 h 1973943"/>
              <a:gd name="connsiteX1" fmla="*/ 870858 w 2598058"/>
              <a:gd name="connsiteY1" fmla="*/ 0 h 1973943"/>
              <a:gd name="connsiteX2" fmla="*/ 1683658 w 2598058"/>
              <a:gd name="connsiteY2" fmla="*/ 29029 h 1973943"/>
              <a:gd name="connsiteX3" fmla="*/ 2598058 w 2598058"/>
              <a:gd name="connsiteY3" fmla="*/ 943429 h 1973943"/>
              <a:gd name="connsiteX4" fmla="*/ 2090058 w 2598058"/>
              <a:gd name="connsiteY4" fmla="*/ 1335315 h 1973943"/>
              <a:gd name="connsiteX5" fmla="*/ 2235201 w 2598058"/>
              <a:gd name="connsiteY5" fmla="*/ 1973943 h 1973943"/>
              <a:gd name="connsiteX6" fmla="*/ 1190172 w 2598058"/>
              <a:gd name="connsiteY6" fmla="*/ 1553029 h 1973943"/>
              <a:gd name="connsiteX7" fmla="*/ 0 w 2598058"/>
              <a:gd name="connsiteY7" fmla="*/ 1727201 h 1973943"/>
              <a:gd name="connsiteX8" fmla="*/ 348344 w 2598058"/>
              <a:gd name="connsiteY8" fmla="*/ 638629 h 1973943"/>
              <a:gd name="connsiteX0" fmla="*/ 348344 w 2598058"/>
              <a:gd name="connsiteY0" fmla="*/ 638629 h 1973943"/>
              <a:gd name="connsiteX1" fmla="*/ 870858 w 2598058"/>
              <a:gd name="connsiteY1" fmla="*/ 0 h 1973943"/>
              <a:gd name="connsiteX2" fmla="*/ 1683658 w 2598058"/>
              <a:gd name="connsiteY2" fmla="*/ 29029 h 1973943"/>
              <a:gd name="connsiteX3" fmla="*/ 2598058 w 2598058"/>
              <a:gd name="connsiteY3" fmla="*/ 943429 h 1973943"/>
              <a:gd name="connsiteX4" fmla="*/ 2598058 w 2598058"/>
              <a:gd name="connsiteY4" fmla="*/ 1436915 h 1973943"/>
              <a:gd name="connsiteX5" fmla="*/ 2235201 w 2598058"/>
              <a:gd name="connsiteY5" fmla="*/ 1973943 h 1973943"/>
              <a:gd name="connsiteX6" fmla="*/ 1190172 w 2598058"/>
              <a:gd name="connsiteY6" fmla="*/ 1553029 h 1973943"/>
              <a:gd name="connsiteX7" fmla="*/ 0 w 2598058"/>
              <a:gd name="connsiteY7" fmla="*/ 1727201 h 1973943"/>
              <a:gd name="connsiteX8" fmla="*/ 348344 w 2598058"/>
              <a:gd name="connsiteY8" fmla="*/ 638629 h 1973943"/>
              <a:gd name="connsiteX0" fmla="*/ 348344 w 2598058"/>
              <a:gd name="connsiteY0" fmla="*/ 638629 h 1973943"/>
              <a:gd name="connsiteX1" fmla="*/ 870858 w 2598058"/>
              <a:gd name="connsiteY1" fmla="*/ 0 h 1973943"/>
              <a:gd name="connsiteX2" fmla="*/ 1654629 w 2598058"/>
              <a:gd name="connsiteY2" fmla="*/ 624115 h 1973943"/>
              <a:gd name="connsiteX3" fmla="*/ 2598058 w 2598058"/>
              <a:gd name="connsiteY3" fmla="*/ 943429 h 1973943"/>
              <a:gd name="connsiteX4" fmla="*/ 2598058 w 2598058"/>
              <a:gd name="connsiteY4" fmla="*/ 1436915 h 1973943"/>
              <a:gd name="connsiteX5" fmla="*/ 2235201 w 2598058"/>
              <a:gd name="connsiteY5" fmla="*/ 1973943 h 1973943"/>
              <a:gd name="connsiteX6" fmla="*/ 1190172 w 2598058"/>
              <a:gd name="connsiteY6" fmla="*/ 1553029 h 1973943"/>
              <a:gd name="connsiteX7" fmla="*/ 0 w 2598058"/>
              <a:gd name="connsiteY7" fmla="*/ 1727201 h 1973943"/>
              <a:gd name="connsiteX8" fmla="*/ 348344 w 2598058"/>
              <a:gd name="connsiteY8" fmla="*/ 638629 h 1973943"/>
              <a:gd name="connsiteX0" fmla="*/ 348344 w 2598058"/>
              <a:gd name="connsiteY0" fmla="*/ 638629 h 2960915"/>
              <a:gd name="connsiteX1" fmla="*/ 870858 w 2598058"/>
              <a:gd name="connsiteY1" fmla="*/ 0 h 2960915"/>
              <a:gd name="connsiteX2" fmla="*/ 1654629 w 2598058"/>
              <a:gd name="connsiteY2" fmla="*/ 624115 h 2960915"/>
              <a:gd name="connsiteX3" fmla="*/ 2598058 w 2598058"/>
              <a:gd name="connsiteY3" fmla="*/ 943429 h 2960915"/>
              <a:gd name="connsiteX4" fmla="*/ 2598058 w 2598058"/>
              <a:gd name="connsiteY4" fmla="*/ 1436915 h 2960915"/>
              <a:gd name="connsiteX5" fmla="*/ 2235201 w 2598058"/>
              <a:gd name="connsiteY5" fmla="*/ 1973943 h 2960915"/>
              <a:gd name="connsiteX6" fmla="*/ 1625600 w 2598058"/>
              <a:gd name="connsiteY6" fmla="*/ 2960915 h 2960915"/>
              <a:gd name="connsiteX7" fmla="*/ 0 w 2598058"/>
              <a:gd name="connsiteY7" fmla="*/ 1727201 h 2960915"/>
              <a:gd name="connsiteX8" fmla="*/ 348344 w 2598058"/>
              <a:gd name="connsiteY8" fmla="*/ 638629 h 296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8058" h="2960915">
                <a:moveTo>
                  <a:pt x="348344" y="638629"/>
                </a:moveTo>
                <a:lnTo>
                  <a:pt x="870858" y="0"/>
                </a:lnTo>
                <a:lnTo>
                  <a:pt x="1654629" y="624115"/>
                </a:lnTo>
                <a:lnTo>
                  <a:pt x="2598058" y="943429"/>
                </a:lnTo>
                <a:lnTo>
                  <a:pt x="2598058" y="1436915"/>
                </a:lnTo>
                <a:lnTo>
                  <a:pt x="2235201" y="1973943"/>
                </a:lnTo>
                <a:lnTo>
                  <a:pt x="1625600" y="2960915"/>
                </a:lnTo>
                <a:lnTo>
                  <a:pt x="0" y="1727201"/>
                </a:lnTo>
                <a:lnTo>
                  <a:pt x="348344" y="6386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172714" y="3302006"/>
            <a:ext cx="3941394" cy="362858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093441" y="3664865"/>
            <a:ext cx="138968" cy="189683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172714" y="4049490"/>
            <a:ext cx="3781759" cy="1584095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63378" y="3088709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 min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13843" y="4624178"/>
            <a:ext cx="1319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 min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04861" y="5153763"/>
            <a:ext cx="1319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14 min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77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flipH="1">
            <a:off x="2301613" y="2992644"/>
            <a:ext cx="981306" cy="90715"/>
          </a:xfrm>
          <a:prstGeom prst="line">
            <a:avLst/>
          </a:prstGeom>
          <a:ln w="2000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4373897" y="4842591"/>
            <a:ext cx="1161152" cy="608238"/>
          </a:xfrm>
          <a:custGeom>
            <a:avLst/>
            <a:gdLst>
              <a:gd name="connsiteX0" fmla="*/ 0 w 2249714"/>
              <a:gd name="connsiteY0" fmla="*/ 638629 h 2380343"/>
              <a:gd name="connsiteX1" fmla="*/ 522514 w 2249714"/>
              <a:gd name="connsiteY1" fmla="*/ 0 h 2380343"/>
              <a:gd name="connsiteX2" fmla="*/ 1335314 w 2249714"/>
              <a:gd name="connsiteY2" fmla="*/ 29029 h 2380343"/>
              <a:gd name="connsiteX3" fmla="*/ 2249714 w 2249714"/>
              <a:gd name="connsiteY3" fmla="*/ 943429 h 2380343"/>
              <a:gd name="connsiteX4" fmla="*/ 1741714 w 2249714"/>
              <a:gd name="connsiteY4" fmla="*/ 1335315 h 2380343"/>
              <a:gd name="connsiteX5" fmla="*/ 1886857 w 2249714"/>
              <a:gd name="connsiteY5" fmla="*/ 1973943 h 2380343"/>
              <a:gd name="connsiteX6" fmla="*/ 682171 w 2249714"/>
              <a:gd name="connsiteY6" fmla="*/ 2380343 h 2380343"/>
              <a:gd name="connsiteX7" fmla="*/ 377371 w 2249714"/>
              <a:gd name="connsiteY7" fmla="*/ 783772 h 2380343"/>
              <a:gd name="connsiteX8" fmla="*/ 0 w 2249714"/>
              <a:gd name="connsiteY8" fmla="*/ 638629 h 238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9714" h="2380343">
                <a:moveTo>
                  <a:pt x="0" y="638629"/>
                </a:moveTo>
                <a:lnTo>
                  <a:pt x="522514" y="0"/>
                </a:lnTo>
                <a:lnTo>
                  <a:pt x="1335314" y="29029"/>
                </a:lnTo>
                <a:lnTo>
                  <a:pt x="2249714" y="943429"/>
                </a:lnTo>
                <a:lnTo>
                  <a:pt x="1741714" y="1335315"/>
                </a:lnTo>
                <a:lnTo>
                  <a:pt x="1886857" y="1973943"/>
                </a:lnTo>
                <a:lnTo>
                  <a:pt x="682171" y="2380343"/>
                </a:lnTo>
                <a:lnTo>
                  <a:pt x="377371" y="783772"/>
                </a:lnTo>
                <a:lnTo>
                  <a:pt x="0" y="638629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 Subarea 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Possible with Aggregate approach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ABM enables cross-tabulating </a:t>
            </a:r>
            <a:r>
              <a:rPr lang="en-US" dirty="0"/>
              <a:t>user characteristics with </a:t>
            </a:r>
            <a:r>
              <a:rPr lang="en-US" dirty="0" smtClean="0"/>
              <a:t>geography (e.g. Blue-Green Trips by EJ folks)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Freeform 4"/>
          <p:cNvSpPr/>
          <p:nvPr/>
        </p:nvSpPr>
        <p:spPr>
          <a:xfrm>
            <a:off x="592138" y="2724418"/>
            <a:ext cx="1161152" cy="1676395"/>
          </a:xfrm>
          <a:custGeom>
            <a:avLst/>
            <a:gdLst>
              <a:gd name="connsiteX0" fmla="*/ 0 w 2249714"/>
              <a:gd name="connsiteY0" fmla="*/ 638629 h 2380343"/>
              <a:gd name="connsiteX1" fmla="*/ 522514 w 2249714"/>
              <a:gd name="connsiteY1" fmla="*/ 0 h 2380343"/>
              <a:gd name="connsiteX2" fmla="*/ 1335314 w 2249714"/>
              <a:gd name="connsiteY2" fmla="*/ 29029 h 2380343"/>
              <a:gd name="connsiteX3" fmla="*/ 2249714 w 2249714"/>
              <a:gd name="connsiteY3" fmla="*/ 943429 h 2380343"/>
              <a:gd name="connsiteX4" fmla="*/ 1741714 w 2249714"/>
              <a:gd name="connsiteY4" fmla="*/ 1335315 h 2380343"/>
              <a:gd name="connsiteX5" fmla="*/ 1886857 w 2249714"/>
              <a:gd name="connsiteY5" fmla="*/ 1973943 h 2380343"/>
              <a:gd name="connsiteX6" fmla="*/ 682171 w 2249714"/>
              <a:gd name="connsiteY6" fmla="*/ 2380343 h 2380343"/>
              <a:gd name="connsiteX7" fmla="*/ 377371 w 2249714"/>
              <a:gd name="connsiteY7" fmla="*/ 783772 h 2380343"/>
              <a:gd name="connsiteX8" fmla="*/ 0 w 2249714"/>
              <a:gd name="connsiteY8" fmla="*/ 638629 h 238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9714" h="2380343">
                <a:moveTo>
                  <a:pt x="0" y="638629"/>
                </a:moveTo>
                <a:lnTo>
                  <a:pt x="522514" y="0"/>
                </a:lnTo>
                <a:lnTo>
                  <a:pt x="1335314" y="29029"/>
                </a:lnTo>
                <a:lnTo>
                  <a:pt x="2249714" y="943429"/>
                </a:lnTo>
                <a:lnTo>
                  <a:pt x="1741714" y="1335315"/>
                </a:lnTo>
                <a:lnTo>
                  <a:pt x="1886857" y="1973943"/>
                </a:lnTo>
                <a:lnTo>
                  <a:pt x="682171" y="2380343"/>
                </a:lnTo>
                <a:lnTo>
                  <a:pt x="377371" y="783772"/>
                </a:lnTo>
                <a:lnTo>
                  <a:pt x="0" y="63862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6178729" y="1889138"/>
            <a:ext cx="1603829" cy="1915885"/>
          </a:xfrm>
          <a:custGeom>
            <a:avLst/>
            <a:gdLst>
              <a:gd name="connsiteX0" fmla="*/ 0 w 2249714"/>
              <a:gd name="connsiteY0" fmla="*/ 638629 h 2380343"/>
              <a:gd name="connsiteX1" fmla="*/ 522514 w 2249714"/>
              <a:gd name="connsiteY1" fmla="*/ 0 h 2380343"/>
              <a:gd name="connsiteX2" fmla="*/ 1335314 w 2249714"/>
              <a:gd name="connsiteY2" fmla="*/ 29029 h 2380343"/>
              <a:gd name="connsiteX3" fmla="*/ 2249714 w 2249714"/>
              <a:gd name="connsiteY3" fmla="*/ 943429 h 2380343"/>
              <a:gd name="connsiteX4" fmla="*/ 1741714 w 2249714"/>
              <a:gd name="connsiteY4" fmla="*/ 1335315 h 2380343"/>
              <a:gd name="connsiteX5" fmla="*/ 1886857 w 2249714"/>
              <a:gd name="connsiteY5" fmla="*/ 1973943 h 2380343"/>
              <a:gd name="connsiteX6" fmla="*/ 682171 w 2249714"/>
              <a:gd name="connsiteY6" fmla="*/ 2380343 h 2380343"/>
              <a:gd name="connsiteX7" fmla="*/ 377371 w 2249714"/>
              <a:gd name="connsiteY7" fmla="*/ 783772 h 2380343"/>
              <a:gd name="connsiteX8" fmla="*/ 0 w 2249714"/>
              <a:gd name="connsiteY8" fmla="*/ 638629 h 2380343"/>
              <a:gd name="connsiteX0" fmla="*/ 348344 w 2598058"/>
              <a:gd name="connsiteY0" fmla="*/ 638629 h 2380343"/>
              <a:gd name="connsiteX1" fmla="*/ 870858 w 2598058"/>
              <a:gd name="connsiteY1" fmla="*/ 0 h 2380343"/>
              <a:gd name="connsiteX2" fmla="*/ 1683658 w 2598058"/>
              <a:gd name="connsiteY2" fmla="*/ 29029 h 2380343"/>
              <a:gd name="connsiteX3" fmla="*/ 2598058 w 2598058"/>
              <a:gd name="connsiteY3" fmla="*/ 943429 h 2380343"/>
              <a:gd name="connsiteX4" fmla="*/ 2090058 w 2598058"/>
              <a:gd name="connsiteY4" fmla="*/ 1335315 h 2380343"/>
              <a:gd name="connsiteX5" fmla="*/ 2235201 w 2598058"/>
              <a:gd name="connsiteY5" fmla="*/ 1973943 h 2380343"/>
              <a:gd name="connsiteX6" fmla="*/ 1030515 w 2598058"/>
              <a:gd name="connsiteY6" fmla="*/ 2380343 h 2380343"/>
              <a:gd name="connsiteX7" fmla="*/ 0 w 2598058"/>
              <a:gd name="connsiteY7" fmla="*/ 1727201 h 2380343"/>
              <a:gd name="connsiteX8" fmla="*/ 348344 w 2598058"/>
              <a:gd name="connsiteY8" fmla="*/ 638629 h 2380343"/>
              <a:gd name="connsiteX0" fmla="*/ 348344 w 2598058"/>
              <a:gd name="connsiteY0" fmla="*/ 638629 h 1973943"/>
              <a:gd name="connsiteX1" fmla="*/ 870858 w 2598058"/>
              <a:gd name="connsiteY1" fmla="*/ 0 h 1973943"/>
              <a:gd name="connsiteX2" fmla="*/ 1683658 w 2598058"/>
              <a:gd name="connsiteY2" fmla="*/ 29029 h 1973943"/>
              <a:gd name="connsiteX3" fmla="*/ 2598058 w 2598058"/>
              <a:gd name="connsiteY3" fmla="*/ 943429 h 1973943"/>
              <a:gd name="connsiteX4" fmla="*/ 2090058 w 2598058"/>
              <a:gd name="connsiteY4" fmla="*/ 1335315 h 1973943"/>
              <a:gd name="connsiteX5" fmla="*/ 2235201 w 2598058"/>
              <a:gd name="connsiteY5" fmla="*/ 1973943 h 1973943"/>
              <a:gd name="connsiteX6" fmla="*/ 1190172 w 2598058"/>
              <a:gd name="connsiteY6" fmla="*/ 1553029 h 1973943"/>
              <a:gd name="connsiteX7" fmla="*/ 0 w 2598058"/>
              <a:gd name="connsiteY7" fmla="*/ 1727201 h 1973943"/>
              <a:gd name="connsiteX8" fmla="*/ 348344 w 2598058"/>
              <a:gd name="connsiteY8" fmla="*/ 638629 h 1973943"/>
              <a:gd name="connsiteX0" fmla="*/ 348344 w 2598058"/>
              <a:gd name="connsiteY0" fmla="*/ 638629 h 1973943"/>
              <a:gd name="connsiteX1" fmla="*/ 870858 w 2598058"/>
              <a:gd name="connsiteY1" fmla="*/ 0 h 1973943"/>
              <a:gd name="connsiteX2" fmla="*/ 1683658 w 2598058"/>
              <a:gd name="connsiteY2" fmla="*/ 29029 h 1973943"/>
              <a:gd name="connsiteX3" fmla="*/ 2598058 w 2598058"/>
              <a:gd name="connsiteY3" fmla="*/ 943429 h 1973943"/>
              <a:gd name="connsiteX4" fmla="*/ 2598058 w 2598058"/>
              <a:gd name="connsiteY4" fmla="*/ 1436915 h 1973943"/>
              <a:gd name="connsiteX5" fmla="*/ 2235201 w 2598058"/>
              <a:gd name="connsiteY5" fmla="*/ 1973943 h 1973943"/>
              <a:gd name="connsiteX6" fmla="*/ 1190172 w 2598058"/>
              <a:gd name="connsiteY6" fmla="*/ 1553029 h 1973943"/>
              <a:gd name="connsiteX7" fmla="*/ 0 w 2598058"/>
              <a:gd name="connsiteY7" fmla="*/ 1727201 h 1973943"/>
              <a:gd name="connsiteX8" fmla="*/ 348344 w 2598058"/>
              <a:gd name="connsiteY8" fmla="*/ 638629 h 1973943"/>
              <a:gd name="connsiteX0" fmla="*/ 348344 w 2598058"/>
              <a:gd name="connsiteY0" fmla="*/ 638629 h 1973943"/>
              <a:gd name="connsiteX1" fmla="*/ 870858 w 2598058"/>
              <a:gd name="connsiteY1" fmla="*/ 0 h 1973943"/>
              <a:gd name="connsiteX2" fmla="*/ 1654629 w 2598058"/>
              <a:gd name="connsiteY2" fmla="*/ 624115 h 1973943"/>
              <a:gd name="connsiteX3" fmla="*/ 2598058 w 2598058"/>
              <a:gd name="connsiteY3" fmla="*/ 943429 h 1973943"/>
              <a:gd name="connsiteX4" fmla="*/ 2598058 w 2598058"/>
              <a:gd name="connsiteY4" fmla="*/ 1436915 h 1973943"/>
              <a:gd name="connsiteX5" fmla="*/ 2235201 w 2598058"/>
              <a:gd name="connsiteY5" fmla="*/ 1973943 h 1973943"/>
              <a:gd name="connsiteX6" fmla="*/ 1190172 w 2598058"/>
              <a:gd name="connsiteY6" fmla="*/ 1553029 h 1973943"/>
              <a:gd name="connsiteX7" fmla="*/ 0 w 2598058"/>
              <a:gd name="connsiteY7" fmla="*/ 1727201 h 1973943"/>
              <a:gd name="connsiteX8" fmla="*/ 348344 w 2598058"/>
              <a:gd name="connsiteY8" fmla="*/ 638629 h 1973943"/>
              <a:gd name="connsiteX0" fmla="*/ 348344 w 2598058"/>
              <a:gd name="connsiteY0" fmla="*/ 638629 h 2960915"/>
              <a:gd name="connsiteX1" fmla="*/ 870858 w 2598058"/>
              <a:gd name="connsiteY1" fmla="*/ 0 h 2960915"/>
              <a:gd name="connsiteX2" fmla="*/ 1654629 w 2598058"/>
              <a:gd name="connsiteY2" fmla="*/ 624115 h 2960915"/>
              <a:gd name="connsiteX3" fmla="*/ 2598058 w 2598058"/>
              <a:gd name="connsiteY3" fmla="*/ 943429 h 2960915"/>
              <a:gd name="connsiteX4" fmla="*/ 2598058 w 2598058"/>
              <a:gd name="connsiteY4" fmla="*/ 1436915 h 2960915"/>
              <a:gd name="connsiteX5" fmla="*/ 2235201 w 2598058"/>
              <a:gd name="connsiteY5" fmla="*/ 1973943 h 2960915"/>
              <a:gd name="connsiteX6" fmla="*/ 1625600 w 2598058"/>
              <a:gd name="connsiteY6" fmla="*/ 2960915 h 2960915"/>
              <a:gd name="connsiteX7" fmla="*/ 0 w 2598058"/>
              <a:gd name="connsiteY7" fmla="*/ 1727201 h 2960915"/>
              <a:gd name="connsiteX8" fmla="*/ 348344 w 2598058"/>
              <a:gd name="connsiteY8" fmla="*/ 638629 h 296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8058" h="2960915">
                <a:moveTo>
                  <a:pt x="348344" y="638629"/>
                </a:moveTo>
                <a:lnTo>
                  <a:pt x="870858" y="0"/>
                </a:lnTo>
                <a:lnTo>
                  <a:pt x="1654629" y="624115"/>
                </a:lnTo>
                <a:lnTo>
                  <a:pt x="2598058" y="943429"/>
                </a:lnTo>
                <a:lnTo>
                  <a:pt x="2598058" y="1436915"/>
                </a:lnTo>
                <a:lnTo>
                  <a:pt x="2235201" y="1973943"/>
                </a:lnTo>
                <a:lnTo>
                  <a:pt x="1625600" y="2960915"/>
                </a:lnTo>
                <a:lnTo>
                  <a:pt x="0" y="1727201"/>
                </a:lnTo>
                <a:lnTo>
                  <a:pt x="348344" y="6386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172714" y="2637325"/>
            <a:ext cx="5761486" cy="540665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672114" y="2996560"/>
            <a:ext cx="1282360" cy="203966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51334" y="2372670"/>
            <a:ext cx="1511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Investment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04222" y="3587685"/>
            <a:ext cx="1797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Purple-Green Trips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2958" y="2355086"/>
            <a:ext cx="2143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Blue-Green Trips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Straight Connector 18"/>
          <p:cNvCxnSpPr>
            <a:stCxn id="21" idx="2"/>
          </p:cNvCxnSpPr>
          <p:nvPr/>
        </p:nvCxnSpPr>
        <p:spPr>
          <a:xfrm>
            <a:off x="2607271" y="2742002"/>
            <a:ext cx="144850" cy="2101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3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for Valuation and How-To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Travel Demand Forecasting </a:t>
            </a:r>
            <a:r>
              <a:rPr lang="en-US" dirty="0" smtClean="0"/>
              <a:t>Value-of-Time </a:t>
            </a:r>
            <a:r>
              <a:rPr lang="en-US" dirty="0" smtClean="0"/>
              <a:t>Definition</a:t>
            </a:r>
          </a:p>
          <a:p>
            <a:pPr lvl="1"/>
            <a:r>
              <a:rPr lang="en-US" sz="2000" dirty="0" smtClean="0"/>
              <a:t>Implied VOT:  ratio of </a:t>
            </a:r>
            <a:r>
              <a:rPr lang="en-US" sz="2000" dirty="0"/>
              <a:t>time </a:t>
            </a:r>
            <a:r>
              <a:rPr lang="en-US" sz="2000" dirty="0" smtClean="0"/>
              <a:t>and </a:t>
            </a:r>
            <a:r>
              <a:rPr lang="en-US" sz="2000" dirty="0"/>
              <a:t>cost </a:t>
            </a:r>
            <a:r>
              <a:rPr lang="en-US" sz="2000" dirty="0" smtClean="0"/>
              <a:t>coefficients </a:t>
            </a:r>
            <a:r>
              <a:rPr lang="en-US" sz="2000" dirty="0" smtClean="0"/>
              <a:t>in the </a:t>
            </a:r>
            <a:r>
              <a:rPr lang="en-US" sz="2000" dirty="0" smtClean="0"/>
              <a:t>(primary) </a:t>
            </a:r>
            <a:r>
              <a:rPr lang="en-US" sz="2000" dirty="0" smtClean="0"/>
              <a:t>mode </a:t>
            </a:r>
            <a:r>
              <a:rPr lang="en-US" sz="2000" dirty="0" smtClean="0"/>
              <a:t>choice statistical  </a:t>
            </a:r>
            <a:r>
              <a:rPr lang="en-US" sz="2000" dirty="0" smtClean="0"/>
              <a:t>model</a:t>
            </a:r>
          </a:p>
          <a:p>
            <a:r>
              <a:rPr lang="en-US" dirty="0" smtClean="0"/>
              <a:t>USDOT </a:t>
            </a:r>
            <a:r>
              <a:rPr lang="en-US" dirty="0" smtClean="0"/>
              <a:t>Value-of-Time Definition</a:t>
            </a:r>
            <a:endParaRPr lang="en-US" dirty="0" smtClean="0"/>
          </a:p>
          <a:p>
            <a:pPr lvl="1"/>
            <a:r>
              <a:rPr lang="en-US" sz="2000" dirty="0"/>
              <a:t>USDOT. </a:t>
            </a:r>
            <a:r>
              <a:rPr lang="en-US" sz="2000" i="1" dirty="0"/>
              <a:t>The Value of Travel Time </a:t>
            </a:r>
            <a:r>
              <a:rPr lang="en-US" sz="2000" i="1" dirty="0" smtClean="0"/>
              <a:t>Savings: Departmental </a:t>
            </a:r>
            <a:r>
              <a:rPr lang="en-US" sz="2000" i="1" dirty="0"/>
              <a:t>Guidance for Conducting Economic Evaluations Revision </a:t>
            </a:r>
            <a:r>
              <a:rPr lang="en-US" sz="2000" i="1" dirty="0" smtClean="0"/>
              <a:t>2</a:t>
            </a:r>
            <a:r>
              <a:rPr lang="en-US" b="1" i="1" dirty="0" smtClean="0"/>
              <a:t>.  </a:t>
            </a:r>
            <a:r>
              <a:rPr lang="en-US" sz="2000" dirty="0" smtClean="0"/>
              <a:t>2011.</a:t>
            </a:r>
            <a:endParaRPr lang="en-US" sz="2000" dirty="0"/>
          </a:p>
          <a:p>
            <a:r>
              <a:rPr lang="en-US" dirty="0" smtClean="0"/>
              <a:t>AASHTO “Red Book” (project-level </a:t>
            </a:r>
            <a:r>
              <a:rPr lang="en-US" dirty="0" smtClean="0"/>
              <a:t>BCA)</a:t>
            </a:r>
            <a:endParaRPr lang="en-US" dirty="0" smtClean="0"/>
          </a:p>
          <a:p>
            <a:pPr lvl="1"/>
            <a:r>
              <a:rPr lang="en-US" sz="2000" dirty="0"/>
              <a:t>American Association of State Highway and Transportation Officials.  </a:t>
            </a:r>
            <a:r>
              <a:rPr lang="en-US" sz="2000" i="1" dirty="0"/>
              <a:t>User and Non-User Benefit Analysis for </a:t>
            </a:r>
            <a:r>
              <a:rPr lang="en-US" sz="2000" i="1" dirty="0" smtClean="0"/>
              <a:t>Highways</a:t>
            </a:r>
            <a:r>
              <a:rPr lang="en-US" sz="2000" dirty="0" smtClean="0"/>
              <a:t>. </a:t>
            </a:r>
            <a:r>
              <a:rPr lang="en-US" sz="2000" dirty="0"/>
              <a:t>2010</a:t>
            </a:r>
          </a:p>
        </p:txBody>
      </p:sp>
    </p:spTree>
    <p:extLst>
      <p:ext uri="{BB962C8B-B14F-4D97-AF65-F5344CB8AC3E}">
        <p14:creationId xmlns:p14="http://schemas.microsoft.com/office/powerpoint/2010/main" val="319461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Jeff Frkonja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312.605.9213</a:t>
            </a:r>
          </a:p>
          <a:p>
            <a:r>
              <a:rPr lang="en-US" dirty="0" smtClean="0"/>
              <a:t>jeff.frkonja@rsginc.com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050" name="Picture 2" descr="https://encrypted-tbn2.gstatic.com/images?q=tbn:ANd9GcRfJCfgQbgZCZFbDPDTS3kvjYbGbW4Wgh_JrzxDYaK13MaNE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8" y="3220408"/>
            <a:ext cx="4479036" cy="290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53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Reserve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00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roject Evaluation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2666" y="2604700"/>
            <a:ext cx="8094134" cy="3448487"/>
          </a:xfrm>
        </p:spPr>
        <p:txBody>
          <a:bodyPr/>
          <a:lstStyle/>
          <a:p>
            <a:r>
              <a:rPr lang="en-US" dirty="0" smtClean="0"/>
              <a:t>Example Highway Corridor Criteria</a:t>
            </a:r>
          </a:p>
          <a:p>
            <a:pPr lvl="1"/>
            <a:r>
              <a:rPr lang="en-US" dirty="0" smtClean="0"/>
              <a:t>Congestion Relief *</a:t>
            </a:r>
          </a:p>
          <a:p>
            <a:pPr lvl="1"/>
            <a:r>
              <a:rPr lang="en-US" dirty="0" smtClean="0"/>
              <a:t>Safety</a:t>
            </a:r>
          </a:p>
          <a:p>
            <a:pPr lvl="1"/>
            <a:r>
              <a:rPr lang="en-US" dirty="0" smtClean="0"/>
              <a:t>Evacuation Route Access</a:t>
            </a:r>
          </a:p>
          <a:p>
            <a:pPr lvl="1"/>
            <a:r>
              <a:rPr lang="en-US" dirty="0" smtClean="0"/>
              <a:t>Non-SOV Mobility *</a:t>
            </a:r>
          </a:p>
          <a:p>
            <a:pPr lvl="1"/>
            <a:r>
              <a:rPr lang="en-US" dirty="0" smtClean="0"/>
              <a:t>Emissions Reduction *</a:t>
            </a:r>
          </a:p>
          <a:p>
            <a:pPr lvl="1"/>
            <a:r>
              <a:rPr lang="en-US" dirty="0" smtClean="0"/>
              <a:t>Serves Designated Growth Areas</a:t>
            </a:r>
          </a:p>
          <a:p>
            <a:pPr lvl="1"/>
            <a:r>
              <a:rPr lang="en-US" dirty="0" smtClean="0"/>
              <a:t>Promotes Physical Activity *</a:t>
            </a:r>
          </a:p>
          <a:p>
            <a:pPr lvl="1"/>
            <a:r>
              <a:rPr lang="en-US" dirty="0" smtClean="0"/>
              <a:t>Support Goods Movement/Freight System Bottleneck Relief *</a:t>
            </a:r>
          </a:p>
          <a:p>
            <a:pPr lvl="1"/>
            <a:r>
              <a:rPr lang="en-US" dirty="0" smtClean="0"/>
              <a:t>Cost-Effectiveness *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357177"/>
            <a:ext cx="82677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84663" y="6431282"/>
            <a:ext cx="7458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 SANDAG 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“Project 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Evaluation Criteria”(s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ee 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www.sdforward.com/mobility-planning/evaluating-projects)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666" y="5995130"/>
            <a:ext cx="7458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* BCA can inform these criteria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53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BCA Founded in Economic Theory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5529943" y="1535113"/>
            <a:ext cx="3156857" cy="639762"/>
          </a:xfrm>
        </p:spPr>
        <p:txBody>
          <a:bodyPr/>
          <a:lstStyle/>
          <a:p>
            <a:r>
              <a:rPr lang="en-US" dirty="0" smtClean="0"/>
              <a:t>Consumer Surplus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5428343" y="2174875"/>
            <a:ext cx="3258458" cy="3951288"/>
          </a:xfrm>
        </p:spPr>
        <p:txBody>
          <a:bodyPr/>
          <a:lstStyle/>
          <a:p>
            <a:r>
              <a:rPr lang="en-US" dirty="0" smtClean="0"/>
              <a:t>“Good” = travel from O to D</a:t>
            </a:r>
          </a:p>
          <a:p>
            <a:r>
              <a:rPr lang="en-US" dirty="0" smtClean="0"/>
              <a:t>$ Willing to Pay</a:t>
            </a:r>
          </a:p>
          <a:p>
            <a:r>
              <a:rPr lang="en-US" dirty="0" smtClean="0"/>
              <a:t>$ Actually Paid</a:t>
            </a:r>
          </a:p>
          <a:p>
            <a:r>
              <a:rPr lang="en-US" dirty="0" smtClean="0"/>
              <a:t>Willing minus Actual = Surplus</a:t>
            </a:r>
          </a:p>
          <a:p>
            <a:r>
              <a:rPr lang="en-US" dirty="0" smtClean="0"/>
              <a:t>Build Alternative Changes the Surplus</a:t>
            </a:r>
          </a:p>
          <a:p>
            <a:r>
              <a:rPr lang="en-US" dirty="0" smtClean="0"/>
              <a:t>Additional Surplus can be invested in some other good and thus has economic and personal value</a:t>
            </a:r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TextBox 5"/>
          <p:cNvSpPr txBox="1"/>
          <p:nvPr/>
        </p:nvSpPr>
        <p:spPr>
          <a:xfrm>
            <a:off x="1384663" y="6402254"/>
            <a:ext cx="7458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 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Ohio D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OT :  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“Enhancement 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Economic Analysis Capabilities: Initial Review and Recommendations”. 2011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" y="1535113"/>
            <a:ext cx="50292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791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SANDAG Planning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56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In-Vehicle Travel Time (freight / trucks)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185713"/>
              </p:ext>
            </p:extLst>
          </p:nvPr>
        </p:nvGraphicFramePr>
        <p:xfrm>
          <a:off x="592666" y="1477737"/>
          <a:ext cx="7835238" cy="3490864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3091539"/>
                <a:gridCol w="2853729"/>
                <a:gridCol w="1889970"/>
              </a:tblGrid>
              <a:tr h="268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Heavy Trucks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Light Trucks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68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ATRI, 2010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89.23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68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Smalkowski &amp; Levinson, 2005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58.10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68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Outwater &amp; Kitchen, 2008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53.32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42.66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68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Miao et al., 2011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33.94 - 57.65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68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Almy et al., 2010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45.15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68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Mei et al., 2013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33.29 - 52.22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26.06 - 46.14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68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BLA, EDRG &amp; RSG, 2013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36.05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22.26 - 27.24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68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Kawamura, 1999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32.25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68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Kawamura, 2003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21.96 - 34.94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68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Cal-BC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28.70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68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USDOT* 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26.43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68528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*Driver's time only, USDOT acknowledges there is value to commodities' time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721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In-Vehicle Travel Time (auto and transit)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Trips on work tours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(i) = -0.15/$ / [((income(i) / 30,000 ^0.6) * (occupancy(i) ^ 0.8))]</a:t>
            </a:r>
          </a:p>
          <a:p>
            <a:pPr lvl="1"/>
            <a:r>
              <a:rPr lang="en-US" sz="2000" dirty="0"/>
              <a:t>b</a:t>
            </a:r>
            <a:r>
              <a:rPr lang="en-US" sz="2000" dirty="0" smtClean="0"/>
              <a:t>(i) = -0.030/min</a:t>
            </a:r>
          </a:p>
          <a:p>
            <a:r>
              <a:rPr lang="en-US" dirty="0" smtClean="0"/>
              <a:t>Trips on non-work tours</a:t>
            </a:r>
          </a:p>
          <a:p>
            <a:pPr lvl="1"/>
            <a:r>
              <a:rPr lang="en-US" sz="2000" dirty="0"/>
              <a:t>c(i) = -0.15/$ / [((income(i) / 30,000 ^</a:t>
            </a:r>
            <a:r>
              <a:rPr lang="en-US" sz="2000" dirty="0" smtClean="0"/>
              <a:t>0.5) </a:t>
            </a:r>
            <a:r>
              <a:rPr lang="en-US" sz="2000" dirty="0"/>
              <a:t>* (occupancy(i) ^ </a:t>
            </a:r>
            <a:r>
              <a:rPr lang="en-US" sz="2000" dirty="0" smtClean="0"/>
              <a:t>0.7))]</a:t>
            </a:r>
            <a:endParaRPr lang="en-US" sz="2000" dirty="0"/>
          </a:p>
          <a:p>
            <a:pPr lvl="1"/>
            <a:r>
              <a:rPr lang="en-US" sz="2000" dirty="0"/>
              <a:t>b(i) = -</a:t>
            </a:r>
            <a:r>
              <a:rPr lang="en-US" sz="2000" dirty="0" smtClean="0"/>
              <a:t>0.015/min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0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 Time Reliability (auto &amp; freight / truck)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1481" y="1597448"/>
            <a:ext cx="8094662" cy="1113889"/>
          </a:xfrm>
        </p:spPr>
        <p:txBody>
          <a:bodyPr/>
          <a:lstStyle/>
          <a:p>
            <a:r>
              <a:rPr lang="en-US" dirty="0" smtClean="0"/>
              <a:t>Calculate “Total </a:t>
            </a:r>
            <a:r>
              <a:rPr lang="en-US" dirty="0"/>
              <a:t>Equivalent </a:t>
            </a:r>
            <a:r>
              <a:rPr lang="en-US" dirty="0" smtClean="0"/>
              <a:t>Delay”</a:t>
            </a:r>
          </a:p>
          <a:p>
            <a:r>
              <a:rPr lang="en-US" dirty="0" smtClean="0"/>
              <a:t>Link-level calculation</a:t>
            </a:r>
          </a:p>
          <a:p>
            <a:pPr lvl="1"/>
            <a:r>
              <a:rPr lang="en-US" dirty="0" smtClean="0"/>
              <a:t>Segmentation limited to assignment classes</a:t>
            </a:r>
          </a:p>
          <a:p>
            <a:pPr lvl="1"/>
            <a:r>
              <a:rPr lang="en-US" dirty="0" smtClean="0"/>
              <a:t>Trucks / auto</a:t>
            </a:r>
          </a:p>
          <a:p>
            <a:r>
              <a:rPr lang="en-US" dirty="0" smtClean="0"/>
              <a:t>Set VOR equal </a:t>
            </a:r>
            <a:r>
              <a:rPr lang="en-US" dirty="0"/>
              <a:t>to IVTT </a:t>
            </a:r>
            <a:r>
              <a:rPr lang="en-US" dirty="0" smtClean="0"/>
              <a:t>VOT</a:t>
            </a:r>
          </a:p>
          <a:p>
            <a:r>
              <a:rPr lang="en-US" dirty="0" smtClean="0"/>
              <a:t>Source: SHRP2 L05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5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2137" y="1377110"/>
            <a:ext cx="8094662" cy="1113889"/>
          </a:xfrm>
        </p:spPr>
        <p:txBody>
          <a:bodyPr/>
          <a:lstStyle/>
          <a:p>
            <a:r>
              <a:rPr lang="en-US" sz="2400" dirty="0" smtClean="0"/>
              <a:t>Segmented by collision type</a:t>
            </a:r>
          </a:p>
          <a:p>
            <a:r>
              <a:rPr lang="en-US" sz="2400" dirty="0" smtClean="0"/>
              <a:t>Link-level calculation</a:t>
            </a:r>
          </a:p>
          <a:p>
            <a:pPr lvl="1"/>
            <a:r>
              <a:rPr lang="en-US" sz="2000" dirty="0" smtClean="0"/>
              <a:t>Facility type segmentation only</a:t>
            </a:r>
          </a:p>
          <a:p>
            <a:pPr lvl="1"/>
            <a:r>
              <a:rPr lang="en-US" sz="2000" dirty="0" smtClean="0"/>
              <a:t>SANDAG staff updating VMT-based rates using SWITRS</a:t>
            </a:r>
          </a:p>
          <a:p>
            <a:r>
              <a:rPr lang="en-US" sz="2400" dirty="0" smtClean="0"/>
              <a:t>Auto only</a:t>
            </a:r>
          </a:p>
          <a:p>
            <a:r>
              <a:rPr lang="en-US" sz="2400" dirty="0" smtClean="0"/>
              <a:t>Source: USDOT Memo (2/28/2013) on the value of statistical life, Cal-B/C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449196"/>
              </p:ext>
            </p:extLst>
          </p:nvPr>
        </p:nvGraphicFramePr>
        <p:xfrm>
          <a:off x="1254028" y="4371552"/>
          <a:ext cx="6567948" cy="15885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83974"/>
                <a:gridCol w="3283974"/>
              </a:tblGrid>
              <a:tr h="397143">
                <a:tc>
                  <a:txBody>
                    <a:bodyPr/>
                    <a:lstStyle/>
                    <a:p>
                      <a:r>
                        <a:rPr lang="en-US" dirty="0" smtClean="0"/>
                        <a:t>Collision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97143">
                <a:tc>
                  <a:txBody>
                    <a:bodyPr/>
                    <a:lstStyle/>
                    <a:p>
                      <a:r>
                        <a:rPr lang="en-US" dirty="0" smtClean="0"/>
                        <a:t>Fatality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$9,100,000</a:t>
                      </a:r>
                      <a:endParaRPr lang="en-US" dirty="0"/>
                    </a:p>
                  </a:txBody>
                  <a:tcPr/>
                </a:tc>
              </a:tr>
              <a:tr h="397143">
                <a:tc>
                  <a:txBody>
                    <a:bodyPr/>
                    <a:lstStyle/>
                    <a:p>
                      <a:r>
                        <a:rPr lang="en-US" dirty="0" smtClean="0"/>
                        <a:t>Injury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$427,700</a:t>
                      </a:r>
                      <a:endParaRPr lang="en-US" dirty="0"/>
                    </a:p>
                  </a:txBody>
                  <a:tcPr/>
                </a:tc>
              </a:tr>
              <a:tr h="397143">
                <a:tc>
                  <a:txBody>
                    <a:bodyPr/>
                    <a:lstStyle/>
                    <a:p>
                      <a:r>
                        <a:rPr lang="en-US" dirty="0" smtClean="0"/>
                        <a:t>Property</a:t>
                      </a:r>
                      <a:r>
                        <a:rPr lang="en-US" baseline="0" dirty="0" smtClean="0"/>
                        <a:t> damage 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$10,200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503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Emissions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1481" y="1405536"/>
            <a:ext cx="8094662" cy="1113889"/>
          </a:xfrm>
        </p:spPr>
        <p:txBody>
          <a:bodyPr/>
          <a:lstStyle/>
          <a:p>
            <a:r>
              <a:rPr lang="en-US" dirty="0" smtClean="0"/>
              <a:t>Segmented by pollutant</a:t>
            </a:r>
          </a:p>
          <a:p>
            <a:r>
              <a:rPr lang="en-US" dirty="0" smtClean="0"/>
              <a:t>Link-level calculation</a:t>
            </a:r>
          </a:p>
          <a:p>
            <a:r>
              <a:rPr lang="en-US" dirty="0" smtClean="0"/>
              <a:t>Source: BAAQMD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926068"/>
              </p:ext>
            </p:extLst>
          </p:nvPr>
        </p:nvGraphicFramePr>
        <p:xfrm>
          <a:off x="867219" y="3128789"/>
          <a:ext cx="7819580" cy="289984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56810"/>
                <a:gridCol w="6362770"/>
              </a:tblGrid>
              <a:tr h="289606">
                <a:tc>
                  <a:txBody>
                    <a:bodyPr/>
                    <a:lstStyle/>
                    <a:p>
                      <a:r>
                        <a:rPr lang="en-US" dirty="0" smtClean="0"/>
                        <a:t>Pollutant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Monetization</a:t>
                      </a:r>
                      <a:endParaRPr lang="en-US" dirty="0"/>
                    </a:p>
                  </a:txBody>
                  <a:tcPr/>
                </a:tc>
              </a:tr>
              <a:tr h="289606">
                <a:tc>
                  <a:txBody>
                    <a:bodyPr/>
                    <a:lstStyle/>
                    <a:p>
                      <a:r>
                        <a:rPr lang="en-US" dirty="0" smtClean="0"/>
                        <a:t>CO2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$55.35 / ton</a:t>
                      </a:r>
                    </a:p>
                  </a:txBody>
                  <a:tcPr/>
                </a:tc>
              </a:tr>
              <a:tr h="722708">
                <a:tc>
                  <a:txBody>
                    <a:bodyPr/>
                    <a:lstStyle/>
                    <a:p>
                      <a:r>
                        <a:rPr lang="en-US" dirty="0" smtClean="0"/>
                        <a:t>PM2.5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 be imputed from MTC monetization factors and SANDAG weighted distribution of PM2.5 by type</a:t>
                      </a:r>
                    </a:p>
                  </a:txBody>
                  <a:tcPr/>
                </a:tc>
              </a:tr>
              <a:tr h="289606">
                <a:tc>
                  <a:txBody>
                    <a:bodyPr/>
                    <a:lstStyle/>
                    <a:p>
                      <a:r>
                        <a:rPr lang="en-US" dirty="0" smtClean="0"/>
                        <a:t>NOx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$7,800 / ton</a:t>
                      </a:r>
                    </a:p>
                  </a:txBody>
                  <a:tcPr/>
                </a:tc>
              </a:tr>
              <a:tr h="714096">
                <a:tc>
                  <a:txBody>
                    <a:bodyPr/>
                    <a:lstStyle/>
                    <a:p>
                      <a:r>
                        <a:rPr lang="en-US" dirty="0" smtClean="0"/>
                        <a:t>ROG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 be imputed from MTC monetization factors and SANDAG weighted distribution of ROG by type</a:t>
                      </a:r>
                    </a:p>
                  </a:txBody>
                  <a:tcPr/>
                </a:tc>
              </a:tr>
              <a:tr h="289606">
                <a:tc>
                  <a:txBody>
                    <a:bodyPr/>
                    <a:lstStyle/>
                    <a:p>
                      <a:r>
                        <a:rPr lang="en-US" dirty="0" smtClean="0"/>
                        <a:t>SO2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$40,500 / ton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05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 Ownership Costs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1481" y="1597448"/>
            <a:ext cx="8094662" cy="1113889"/>
          </a:xfrm>
        </p:spPr>
        <p:txBody>
          <a:bodyPr/>
          <a:lstStyle/>
          <a:p>
            <a:r>
              <a:rPr lang="en-US" dirty="0" smtClean="0"/>
              <a:t>MTC 	= $6,290 / year</a:t>
            </a:r>
          </a:p>
          <a:p>
            <a:r>
              <a:rPr lang="en-US" dirty="0" smtClean="0"/>
              <a:t>AAA 	= $6,000 / year</a:t>
            </a:r>
          </a:p>
          <a:p>
            <a:r>
              <a:rPr lang="en-US" dirty="0" smtClean="0"/>
              <a:t>Household-level calculation</a:t>
            </a:r>
          </a:p>
          <a:p>
            <a:r>
              <a:rPr lang="en-US" dirty="0" smtClean="0"/>
              <a:t>Source: MTC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89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Choices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Project Evaluation</a:t>
            </a:r>
            <a:r>
              <a:rPr lang="en-US" dirty="0" smtClean="0">
                <a:sym typeface="Wingdings" panose="05000000000000000000" pitchFamily="2" charset="2"/>
              </a:rPr>
              <a:t>Plan Alternative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48892" y="1481546"/>
            <a:ext cx="8094662" cy="1928813"/>
          </a:xfrm>
        </p:spPr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Process Flow</a:t>
            </a:r>
          </a:p>
          <a:p>
            <a:pPr lvl="1"/>
            <a:r>
              <a:rPr lang="en-US" dirty="0" smtClean="0"/>
              <a:t>Develop Choices</a:t>
            </a:r>
          </a:p>
          <a:p>
            <a:pPr lvl="1"/>
            <a:r>
              <a:rPr lang="en-US" dirty="0" smtClean="0"/>
              <a:t>Categorize Proposed or Potential Projects</a:t>
            </a:r>
          </a:p>
          <a:p>
            <a:pPr lvl="1"/>
            <a:r>
              <a:rPr lang="en-US" dirty="0" smtClean="0"/>
              <a:t>Evaluate each Project *</a:t>
            </a:r>
          </a:p>
          <a:p>
            <a:pPr lvl="1"/>
            <a:r>
              <a:rPr lang="en-US" dirty="0" smtClean="0"/>
              <a:t>Combine Projects into Coherent “Networks” (Plan Alternatives)</a:t>
            </a:r>
          </a:p>
          <a:p>
            <a:pPr lvl="1"/>
            <a:r>
              <a:rPr lang="en-US" dirty="0" smtClean="0"/>
              <a:t>Evaluate “Networks” *</a:t>
            </a:r>
          </a:p>
          <a:p>
            <a:pPr lvl="1"/>
            <a:r>
              <a:rPr lang="en-US" dirty="0" smtClean="0"/>
              <a:t>Apply Evaluation Results to Choosing/Designing Final Alternative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84663" y="6518366"/>
            <a:ext cx="7458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 SANDAG (see http://www.sdforward.com/mobility-planning/creating-transportation-choices)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0667" y="6111975"/>
            <a:ext cx="7458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* BCA Applied at these Steps</a:t>
            </a:r>
            <a:endParaRPr lang="en-US" sz="1200" dirty="0">
              <a:solidFill>
                <a:srgbClr val="C00000"/>
              </a:solidFill>
            </a:endParaRPr>
          </a:p>
        </p:txBody>
      </p:sp>
      <p:pic>
        <p:nvPicPr>
          <p:cNvPr id="6" name="Picture 2" descr="C:\Data\Projects\SanDAG_EconAnalysis\6_AMPO\Materials\Creating Transportation Choices  SANDAG_files\Transport-Choices-outli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0" b="5862"/>
          <a:stretch/>
        </p:blipFill>
        <p:spPr bwMode="auto">
          <a:xfrm>
            <a:off x="592666" y="1481297"/>
            <a:ext cx="7680960" cy="215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0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BCA Metrics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71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Benefit-Cost Analysis 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Uses monetary value as the metric to support decision-making</a:t>
            </a:r>
            <a:r>
              <a:rPr lang="en-US" dirty="0" smtClean="0">
                <a:sym typeface="Wingdings" panose="05000000000000000000" pitchFamily="2" charset="2"/>
              </a:rPr>
              <a:t> by making different characteristics comparable</a:t>
            </a:r>
            <a:endParaRPr lang="en-US" dirty="0"/>
          </a:p>
          <a:p>
            <a:r>
              <a:rPr lang="en-US" dirty="0" smtClean="0"/>
              <a:t>Q: Does an investment (relative to </a:t>
            </a:r>
            <a:r>
              <a:rPr lang="en-US" i="1" dirty="0" smtClean="0"/>
              <a:t>no or different</a:t>
            </a:r>
            <a:r>
              <a:rPr lang="en-US" dirty="0" smtClean="0"/>
              <a:t> investment) produce more benefits than costs?</a:t>
            </a:r>
          </a:p>
          <a:p>
            <a:pPr lvl="1"/>
            <a:r>
              <a:rPr lang="en-US" dirty="0" smtClean="0"/>
              <a:t>To invest or not to invest</a:t>
            </a:r>
          </a:p>
          <a:p>
            <a:pPr lvl="1"/>
            <a:r>
              <a:rPr lang="en-US" dirty="0" smtClean="0"/>
              <a:t>To prioritize investments</a:t>
            </a:r>
          </a:p>
          <a:p>
            <a:pPr lvl="1"/>
            <a:r>
              <a:rPr lang="en-US" dirty="0" smtClean="0"/>
              <a:t>To better “design” a given investment</a:t>
            </a:r>
          </a:p>
          <a:p>
            <a:r>
              <a:rPr lang="en-US" dirty="0" smtClean="0"/>
              <a:t>Q: Who benefits?</a:t>
            </a:r>
          </a:p>
          <a:p>
            <a:pPr lvl="1"/>
            <a:r>
              <a:rPr lang="en-US" dirty="0" smtClean="0"/>
              <a:t>Harder to answer this question with past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60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Benefit-Cost Analysis Principles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Analysis should…</a:t>
            </a:r>
          </a:p>
          <a:p>
            <a:pPr lvl="1"/>
            <a:r>
              <a:rPr lang="en-US" dirty="0" smtClean="0"/>
              <a:t>Be comprehensive across the population at hand</a:t>
            </a:r>
          </a:p>
          <a:p>
            <a:pPr lvl="1"/>
            <a:r>
              <a:rPr lang="en-US" dirty="0" smtClean="0"/>
              <a:t>Keep both costs and benefits mutually exclusive</a:t>
            </a:r>
            <a:endParaRPr lang="en-US" dirty="0"/>
          </a:p>
          <a:p>
            <a:pPr lvl="1"/>
            <a:r>
              <a:rPr lang="en-US" dirty="0" smtClean="0"/>
              <a:t>Explicitly treat difficult-to-monetize benefits and costs</a:t>
            </a:r>
            <a:endParaRPr lang="en-US" dirty="0"/>
          </a:p>
          <a:p>
            <a:pPr lvl="1"/>
            <a:r>
              <a:rPr lang="en-US" dirty="0" smtClean="0"/>
              <a:t>Be transparent</a:t>
            </a:r>
            <a:endParaRPr lang="en-US" dirty="0"/>
          </a:p>
          <a:p>
            <a:pPr lvl="1"/>
            <a:r>
              <a:rPr lang="en-US" dirty="0" smtClean="0"/>
              <a:t>Cover real choices</a:t>
            </a:r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4721225"/>
            <a:ext cx="82677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89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Benefit-Cost Analysis Metrics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Direct benefits</a:t>
            </a:r>
          </a:p>
          <a:p>
            <a:pPr lvl="1"/>
            <a:r>
              <a:rPr lang="en-US" dirty="0" smtClean="0"/>
              <a:t>Mobility cost savings</a:t>
            </a:r>
          </a:p>
          <a:p>
            <a:pPr lvl="2"/>
            <a:r>
              <a:rPr lang="en-US" dirty="0" smtClean="0"/>
              <a:t>Actual travel time savings</a:t>
            </a:r>
          </a:p>
          <a:p>
            <a:pPr lvl="2"/>
            <a:r>
              <a:rPr lang="en-US" dirty="0" smtClean="0"/>
              <a:t>Reliability benefits</a:t>
            </a:r>
          </a:p>
          <a:p>
            <a:pPr lvl="1"/>
            <a:r>
              <a:rPr lang="en-US" dirty="0" smtClean="0"/>
              <a:t>Out-of-pocket cost savings (e.g. fuel and tolls)</a:t>
            </a:r>
          </a:p>
          <a:p>
            <a:r>
              <a:rPr lang="en-US" dirty="0" smtClean="0"/>
              <a:t>Indirect benefits</a:t>
            </a:r>
          </a:p>
          <a:p>
            <a:pPr lvl="1"/>
            <a:r>
              <a:rPr lang="en-US" dirty="0"/>
              <a:t>Accident reduction benefits</a:t>
            </a:r>
          </a:p>
          <a:p>
            <a:pPr lvl="1"/>
            <a:r>
              <a:rPr lang="en-US" dirty="0" smtClean="0"/>
              <a:t>Emissions (and other environmental) cost savings</a:t>
            </a:r>
          </a:p>
          <a:p>
            <a:pPr lvl="1"/>
            <a:r>
              <a:rPr lang="en-US" dirty="0"/>
              <a:t>Auto ownership cost savings</a:t>
            </a:r>
          </a:p>
          <a:p>
            <a:pPr lvl="1"/>
            <a:r>
              <a:rPr lang="en-US" dirty="0" smtClean="0"/>
              <a:t>Physical activity health benefits</a:t>
            </a:r>
          </a:p>
        </p:txBody>
      </p:sp>
    </p:spTree>
    <p:extLst>
      <p:ext uri="{BB962C8B-B14F-4D97-AF65-F5344CB8AC3E}">
        <p14:creationId xmlns:p14="http://schemas.microsoft.com/office/powerpoint/2010/main" val="259975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BCA </a:t>
            </a:r>
            <a:r>
              <a:rPr lang="en-US" dirty="0" smtClean="0"/>
              <a:t>Supporting Assumptions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62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SG_PPTTEMPLATE_2Dec13">
  <a:themeElements>
    <a:clrScheme name="RSG Colors">
      <a:dk1>
        <a:sysClr val="windowText" lastClr="000000"/>
      </a:dk1>
      <a:lt1>
        <a:sysClr val="window" lastClr="FFFFFF"/>
      </a:lt1>
      <a:dk2>
        <a:srgbClr val="48484A"/>
      </a:dk2>
      <a:lt2>
        <a:srgbClr val="F68B1F"/>
      </a:lt2>
      <a:accent1>
        <a:srgbClr val="006494"/>
      </a:accent1>
      <a:accent2>
        <a:srgbClr val="88CADE"/>
      </a:accent2>
      <a:accent3>
        <a:srgbClr val="65B360"/>
      </a:accent3>
      <a:accent4>
        <a:srgbClr val="E9D665"/>
      </a:accent4>
      <a:accent5>
        <a:srgbClr val="514D85"/>
      </a:accent5>
      <a:accent6>
        <a:srgbClr val="9C122B"/>
      </a:accent6>
      <a:hlink>
        <a:srgbClr val="0000FF"/>
      </a:hlink>
      <a:folHlink>
        <a:srgbClr val="B1B3B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4c265f44-5553-4b88-8776-487c6beffe03">Power Point</Category>
    <Practice xmlns="4c265f44-5553-4b88-8776-487c6beffe03">CORP</Practic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4322EC559C6C46AD7C246A9C6A9593" ma:contentTypeVersion="2" ma:contentTypeDescription="Create a new document." ma:contentTypeScope="" ma:versionID="092d5a7c020ffa89acdb62735b8ab052">
  <xsd:schema xmlns:xsd="http://www.w3.org/2001/XMLSchema" xmlns:xs="http://www.w3.org/2001/XMLSchema" xmlns:p="http://schemas.microsoft.com/office/2006/metadata/properties" xmlns:ns2="4c265f44-5553-4b88-8776-487c6beffe03" targetNamespace="http://schemas.microsoft.com/office/2006/metadata/properties" ma:root="true" ma:fieldsID="6a56c542a60644701c1e401c9e8da835" ns2:_="">
    <xsd:import namespace="4c265f44-5553-4b88-8776-487c6beffe03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Practi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65f44-5553-4b88-8776-487c6beffe03" elementFormDefault="qualified">
    <xsd:import namespace="http://schemas.microsoft.com/office/2006/documentManagement/types"/>
    <xsd:import namespace="http://schemas.microsoft.com/office/infopath/2007/PartnerControls"/>
    <xsd:element name="Category" ma:index="2" nillable="true" ma:displayName="Category" ma:default="Acoustics Output" ma:format="Dropdown" ma:internalName="Category">
      <xsd:simpleType>
        <xsd:restriction base="dms:Choice">
          <xsd:enumeration value="Acoustics Output"/>
          <xsd:enumeration value="AutoCAD"/>
          <xsd:enumeration value="Other"/>
          <xsd:enumeration value="Power Point"/>
          <xsd:enumeration value="Proposal and Report"/>
          <xsd:enumeration value="Questionnaire"/>
          <xsd:enumeration value="Resume"/>
          <xsd:enumeration value="Stationary"/>
        </xsd:restriction>
      </xsd:simpleType>
    </xsd:element>
    <xsd:element name="Practice" ma:index="3" nillable="true" ma:displayName="Practice" ma:default="CORP" ma:format="Dropdown" ma:internalName="Practice">
      <xsd:simpleType>
        <xsd:restriction base="dms:Choice">
          <xsd:enumeration value="CORP"/>
          <xsd:enumeration value="MIS"/>
          <xsd:enumeration value="TAE"/>
          <xsd:enumeration value="TQM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3E702B-A4A8-49D1-8100-74D24C5D8E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B548D2-16E5-4D59-9228-B99A31CAF826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4c265f44-5553-4b88-8776-487c6beffe03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C9F5F78-D3C7-4450-B0A4-D17DAE87A2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265f44-5553-4b88-8776-487c6beffe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RSG_PPTTEMPLATE_2Dec13</Template>
  <TotalTime>2008</TotalTime>
  <Words>1549</Words>
  <Application>Microsoft Office PowerPoint</Application>
  <PresentationFormat>On-screen Show (4:3)</PresentationFormat>
  <Paragraphs>358</Paragraphs>
  <Slides>35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RSG_PPTTEMPLATE_2Dec13</vt:lpstr>
      <vt:lpstr>PowerPoint Presentation</vt:lpstr>
      <vt:lpstr>Agenda</vt:lpstr>
      <vt:lpstr>PowerPoint Presentation</vt:lpstr>
      <vt:lpstr>Transport ChoicesProject EvaluationPlan Alternative</vt:lpstr>
      <vt:lpstr>PowerPoint Presentation</vt:lpstr>
      <vt:lpstr>Benefit-Cost Analysis Overview</vt:lpstr>
      <vt:lpstr>Benefit-Cost Analysis Principles</vt:lpstr>
      <vt:lpstr>Benefit-Cost Analysis Metrics</vt:lpstr>
      <vt:lpstr>PowerPoint Presentation</vt:lpstr>
      <vt:lpstr>BCA Assumptions</vt:lpstr>
      <vt:lpstr>SANDAG BCA Assumption Choices</vt:lpstr>
      <vt:lpstr>SANDAG Assumption Choices</vt:lpstr>
      <vt:lpstr>Value of Meeting Physical Activity Threshold</vt:lpstr>
      <vt:lpstr>PowerPoint Presentation</vt:lpstr>
      <vt:lpstr>Actual (preliminary) SANDAG BCA Findings</vt:lpstr>
      <vt:lpstr>Actual (preliminary) SANDAG BCA Findings</vt:lpstr>
      <vt:lpstr>BCA for Plan Alternative Comparison (PSRC example)</vt:lpstr>
      <vt:lpstr>PowerPoint Presentation</vt:lpstr>
      <vt:lpstr>Aggregate vs. Activity-Based Analysis</vt:lpstr>
      <vt:lpstr>Activity-Based Analysis</vt:lpstr>
      <vt:lpstr>Activity-Based Analysis</vt:lpstr>
      <vt:lpstr>Activity-Based Analysis</vt:lpstr>
      <vt:lpstr>Activity-Based Analysis</vt:lpstr>
      <vt:lpstr>Geographic Subarea Analysis</vt:lpstr>
      <vt:lpstr>Sources for Valuation and How-To</vt:lpstr>
      <vt:lpstr>Thank You!</vt:lpstr>
      <vt:lpstr>PowerPoint Presentation</vt:lpstr>
      <vt:lpstr>Project Evaluation</vt:lpstr>
      <vt:lpstr>BCA Founded in Economic Theory</vt:lpstr>
      <vt:lpstr>In-Vehicle Travel Time (freight / trucks)</vt:lpstr>
      <vt:lpstr>In-Vehicle Travel Time (auto and transit)</vt:lpstr>
      <vt:lpstr>Travel Time Reliability (auto &amp; freight / truck)</vt:lpstr>
      <vt:lpstr>Collisions</vt:lpstr>
      <vt:lpstr>Emissions</vt:lpstr>
      <vt:lpstr>Auto Ownership Costs</vt:lpstr>
    </vt:vector>
  </TitlesOfParts>
  <Company>Resource Systems Group,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Frkonja</dc:creator>
  <cp:lastModifiedBy>Jeff Frkonja</cp:lastModifiedBy>
  <cp:revision>260</cp:revision>
  <dcterms:created xsi:type="dcterms:W3CDTF">2014-01-20T01:17:55Z</dcterms:created>
  <dcterms:modified xsi:type="dcterms:W3CDTF">2014-10-23T13:12:34Z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0x010100654322EC559C6C46AD7C246A9C6A9593</vt:lpwstr>
  </property>
</Properties>
</file>