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15"/>
  </p:notesMasterIdLst>
  <p:sldIdLst>
    <p:sldId id="256" r:id="rId2"/>
    <p:sldId id="271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7112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591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98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60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15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19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78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85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61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62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98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40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60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1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9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8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3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3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6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FigureOut">
              <a:rPr lang="en-US" smtClean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6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RBPosterFinalJan6_COMPAS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CIMwriteup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80999"/>
            <a:ext cx="7772400" cy="21594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GB" sz="4400" dirty="0"/>
              <a:t>Examining Transportation </a:t>
            </a:r>
            <a:r>
              <a:rPr lang="en-GB" sz="4400" dirty="0" smtClean="0"/>
              <a:t>Corridors with </a:t>
            </a:r>
            <a:r>
              <a:rPr lang="en-GB" sz="4400" dirty="0"/>
              <a:t>Environmental Data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763525" y="2689062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dirty="0"/>
              <a:t>Strategies for Conducting an Environmental Analysis using the </a:t>
            </a:r>
            <a:r>
              <a:rPr lang="en-GB" dirty="0" err="1"/>
              <a:t>CommunityViz</a:t>
            </a:r>
            <a:r>
              <a:rPr lang="en-GB" dirty="0"/>
              <a:t> Platform</a:t>
            </a:r>
          </a:p>
        </p:txBody>
      </p:sp>
      <p:sp>
        <p:nvSpPr>
          <p:cNvPr id="25" name="Shape 25"/>
          <p:cNvSpPr/>
          <p:nvPr/>
        </p:nvSpPr>
        <p:spPr>
          <a:xfrm>
            <a:off x="657847" y="5383310"/>
            <a:ext cx="2709232" cy="8281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" name="Shape 27"/>
          <p:cNvSpPr/>
          <p:nvPr/>
        </p:nvSpPr>
        <p:spPr>
          <a:xfrm>
            <a:off x="4820471" y="5486400"/>
            <a:ext cx="3734850" cy="62195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Sensitivity Thresholds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882725" y="6400800"/>
            <a:ext cx="66965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GB" sz="1800" b="1" dirty="0"/>
              <a:t>Weighted Score &gt; 20</a:t>
            </a:r>
          </a:p>
        </p:txBody>
      </p:sp>
      <p:sp>
        <p:nvSpPr>
          <p:cNvPr id="115" name="Shape 115"/>
          <p:cNvSpPr/>
          <p:nvPr/>
        </p:nvSpPr>
        <p:spPr>
          <a:xfrm>
            <a:off x="815657" y="990600"/>
            <a:ext cx="7642543" cy="54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69713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Sensitivity Thresholds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866396" y="6323400"/>
            <a:ext cx="6696599" cy="5346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GB" sz="1800" b="1" dirty="0"/>
              <a:t>Weighted Score &gt; 10</a:t>
            </a:r>
          </a:p>
        </p:txBody>
      </p:sp>
      <p:sp>
        <p:nvSpPr>
          <p:cNvPr id="122" name="Shape 122"/>
          <p:cNvSpPr/>
          <p:nvPr/>
        </p:nvSpPr>
        <p:spPr>
          <a:xfrm>
            <a:off x="866396" y="838200"/>
            <a:ext cx="7820404" cy="548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7039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Sensitivity Thresholds</a:t>
            </a:r>
          </a:p>
        </p:txBody>
      </p:sp>
      <p:sp>
        <p:nvSpPr>
          <p:cNvPr id="128" name="Shape 128"/>
          <p:cNvSpPr/>
          <p:nvPr/>
        </p:nvSpPr>
        <p:spPr>
          <a:xfrm>
            <a:off x="822960" y="838200"/>
            <a:ext cx="3383280" cy="2743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9" name="Shape 129"/>
          <p:cNvSpPr/>
          <p:nvPr/>
        </p:nvSpPr>
        <p:spPr>
          <a:xfrm>
            <a:off x="5058591" y="838200"/>
            <a:ext cx="3383280" cy="2743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30" name="Shape 130"/>
          <p:cNvSpPr/>
          <p:nvPr/>
        </p:nvSpPr>
        <p:spPr>
          <a:xfrm>
            <a:off x="822960" y="3733799"/>
            <a:ext cx="3383280" cy="2743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31" name="Shape 131"/>
          <p:cNvSpPr/>
          <p:nvPr/>
        </p:nvSpPr>
        <p:spPr>
          <a:xfrm>
            <a:off x="5074920" y="3733799"/>
            <a:ext cx="3383280" cy="27432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 smtClean="0"/>
              <a:t>Integration and Future Steps</a:t>
            </a:r>
            <a:endParaRPr lang="en-GB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1219200" y="1736725"/>
            <a:ext cx="7924800" cy="48307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  Distilled lots </a:t>
            </a:r>
            <a:r>
              <a:rPr lang="en-US" dirty="0"/>
              <a:t>of </a:t>
            </a:r>
            <a:r>
              <a:rPr lang="en-US" dirty="0" smtClean="0"/>
              <a:t>environmental </a:t>
            </a:r>
            <a:r>
              <a:rPr lang="en-US" dirty="0"/>
              <a:t>data into </a:t>
            </a:r>
            <a:r>
              <a:rPr lang="en-US" dirty="0">
                <a:hlinkClick r:id="rId3" action="ppaction://hlinkfile"/>
              </a:rPr>
              <a:t>useable </a:t>
            </a:r>
            <a:r>
              <a:rPr lang="en-US" dirty="0" smtClean="0">
                <a:hlinkClick r:id="rId3" action="ppaction://hlinkfile"/>
              </a:rPr>
              <a:t>information</a:t>
            </a:r>
            <a:endParaRPr lang="en-US" dirty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  Lessons learned: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Data quality and availability (some data were not shared)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Difficult to distinguish importance among the environmental elements</a:t>
            </a:r>
          </a:p>
          <a:p>
            <a:pPr lvl="2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Everything is important to everyone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  Prioritized environmental elements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  Provided an iterative process and evaluation in meeting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  Included </a:t>
            </a:r>
            <a:r>
              <a:rPr lang="en-US" dirty="0"/>
              <a:t>in </a:t>
            </a:r>
            <a:r>
              <a:rPr lang="en-US" dirty="0">
                <a:hlinkClick r:id="rId4" action="ppaction://hlinkpres?slideindex=1&amp;slidetitle="/>
              </a:rPr>
              <a:t>CIM 2040 corridor write </a:t>
            </a:r>
            <a:r>
              <a:rPr lang="en-US" dirty="0" smtClean="0">
                <a:hlinkClick r:id="rId4" action="ppaction://hlinkpres?slideindex=1&amp;slidetitle="/>
              </a:rPr>
              <a:t>ups</a:t>
            </a:r>
            <a:endParaRPr lang="en-US" dirty="0" smtClean="0"/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   Incorporate into performance-based </a:t>
            </a:r>
            <a:r>
              <a:rPr lang="en-US" dirty="0"/>
              <a:t>planning (2016</a:t>
            </a:r>
            <a:r>
              <a:rPr lang="en-US" dirty="0" smtClean="0"/>
              <a:t>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Could assist with the NEPA process </a:t>
            </a:r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/>
              <a:t>  Documentation and public involvement are necessary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27" b="20394"/>
          <a:stretch/>
        </p:blipFill>
        <p:spPr>
          <a:xfrm>
            <a:off x="226291" y="381000"/>
            <a:ext cx="8759734" cy="4926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894" t="18652" r="3211" b="3046"/>
          <a:stretch/>
        </p:blipFill>
        <p:spPr>
          <a:xfrm>
            <a:off x="-4317" y="76200"/>
            <a:ext cx="9148317" cy="61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sz="3000" dirty="0"/>
              <a:t>
Environmental Suitability Analysis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GB" dirty="0"/>
              <a:t>Project Introduction</a:t>
            </a:r>
          </a:p>
          <a:p>
            <a:pPr marL="457200" lvl="0" indent="-342900" algn="l" rtl="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 smtClean="0"/>
              <a:t>Purpose</a:t>
            </a:r>
            <a:endParaRPr lang="en-GB" sz="1800" dirty="0"/>
          </a:p>
          <a:p>
            <a:pPr marL="914400" lvl="1" indent="-342900" algn="l" rtl="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Review current environmental and resource data</a:t>
            </a:r>
          </a:p>
          <a:p>
            <a:pPr marL="914400" lvl="1" indent="-342900" algn="l" rtl="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Identify areas that are more or less suitable for development (transportation projects)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dirty="0"/>
          </a:p>
          <a:p>
            <a:pPr marL="457200" lvl="0" indent="-342900" algn="l" rtl="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Overview of the Utility of </a:t>
            </a:r>
            <a:r>
              <a:rPr lang="en-GB" sz="1800" dirty="0" err="1"/>
              <a:t>CommunityViz</a:t>
            </a:r>
            <a:endParaRPr lang="en-GB" sz="1800" dirty="0"/>
          </a:p>
          <a:p>
            <a:pPr marL="914400" lvl="1" indent="-342900" algn="l" rtl="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Select data layers</a:t>
            </a:r>
          </a:p>
          <a:p>
            <a:pPr marL="914400" lvl="1" indent="-342900" algn="l" rtl="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Assign weights to signify relative importance</a:t>
            </a:r>
          </a:p>
          <a:p>
            <a:pPr marL="914400" lvl="1" indent="-342900" algn="l" rtl="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Identify conflict points and what features cause conflict</a:t>
            </a: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83091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sz="3000" dirty="0"/>
              <a:t>Environmental Suitability Analysis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ubTitle" idx="4294967295"/>
          </p:nvPr>
        </p:nvSpPr>
        <p:spPr>
          <a:xfrm>
            <a:off x="990600" y="1085850"/>
            <a:ext cx="4724400" cy="5540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GB" sz="1800" b="1" i="1" dirty="0"/>
              <a:t>Conducting an analysis using </a:t>
            </a:r>
            <a:r>
              <a:rPr lang="en-GB" sz="1800" b="1" i="1" dirty="0" err="1"/>
              <a:t>CommunityViz</a:t>
            </a:r>
            <a:endParaRPr lang="en-GB" sz="1800" b="1" i="1" dirty="0"/>
          </a:p>
          <a:p>
            <a:endParaRPr dirty="0"/>
          </a:p>
          <a:p>
            <a:endParaRPr dirty="0"/>
          </a:p>
        </p:txBody>
      </p:sp>
      <p:sp>
        <p:nvSpPr>
          <p:cNvPr id="52" name="Shape 52"/>
          <p:cNvSpPr/>
          <p:nvPr/>
        </p:nvSpPr>
        <p:spPr>
          <a:xfrm>
            <a:off x="5937818" y="1105047"/>
            <a:ext cx="3018456" cy="553473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3" name="Shape 53"/>
          <p:cNvSpPr/>
          <p:nvPr/>
        </p:nvSpPr>
        <p:spPr>
          <a:xfrm>
            <a:off x="2610725" y="1980617"/>
            <a:ext cx="2314959" cy="43685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" name="Shape 54"/>
          <p:cNvSpPr/>
          <p:nvPr/>
        </p:nvSpPr>
        <p:spPr>
          <a:xfrm>
            <a:off x="139359" y="3716750"/>
            <a:ext cx="1940412" cy="19404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x="54981" y="1874615"/>
            <a:ext cx="2109168" cy="210916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cxnSp>
        <p:nvCxnSpPr>
          <p:cNvPr id="56" name="Shape 56"/>
          <p:cNvCxnSpPr/>
          <p:nvPr/>
        </p:nvCxnSpPr>
        <p:spPr>
          <a:xfrm rot="10800000" flipH="1">
            <a:off x="2037000" y="3942574"/>
            <a:ext cx="850199" cy="3813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" name="Shape 57"/>
          <p:cNvCxnSpPr/>
          <p:nvPr/>
        </p:nvCxnSpPr>
        <p:spPr>
          <a:xfrm>
            <a:off x="1814475" y="2664952"/>
            <a:ext cx="1001399" cy="1886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" name="Shape 58"/>
          <p:cNvCxnSpPr/>
          <p:nvPr/>
        </p:nvCxnSpPr>
        <p:spPr>
          <a:xfrm rot="10800000">
            <a:off x="4413050" y="2972950"/>
            <a:ext cx="1493999" cy="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8161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sz="3000" dirty="0"/>
              <a:t>Environmental Suitability Analysis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4294967295"/>
          </p:nvPr>
        </p:nvSpPr>
        <p:spPr>
          <a:xfrm>
            <a:off x="914400" y="1096963"/>
            <a:ext cx="4648200" cy="554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buNone/>
            </a:pPr>
            <a:r>
              <a:rPr lang="en-GB" sz="1800" b="1" i="1" dirty="0"/>
              <a:t>How the Environmental Data </a:t>
            </a:r>
            <a:r>
              <a:rPr lang="en-GB" sz="1800" b="1" i="1" dirty="0" smtClean="0"/>
              <a:t>were Analysed</a:t>
            </a:r>
            <a:endParaRPr lang="en-GB" sz="1800" b="1" i="1" dirty="0"/>
          </a:p>
          <a:p>
            <a:endParaRPr dirty="0"/>
          </a:p>
          <a:p>
            <a:endParaRPr dirty="0"/>
          </a:p>
        </p:txBody>
      </p:sp>
      <p:grpSp>
        <p:nvGrpSpPr>
          <p:cNvPr id="66" name="Shape 66"/>
          <p:cNvGrpSpPr/>
          <p:nvPr/>
        </p:nvGrpSpPr>
        <p:grpSpPr>
          <a:xfrm>
            <a:off x="166787" y="1912843"/>
            <a:ext cx="8807274" cy="4273629"/>
            <a:chOff x="149000" y="1785693"/>
            <a:chExt cx="8807274" cy="4273629"/>
          </a:xfrm>
        </p:grpSpPr>
        <p:sp>
          <p:nvSpPr>
            <p:cNvPr id="67" name="Shape 67"/>
            <p:cNvSpPr/>
            <p:nvPr/>
          </p:nvSpPr>
          <p:spPr>
            <a:xfrm>
              <a:off x="149000" y="1785693"/>
              <a:ext cx="4802219" cy="427362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68" name="Shape 68"/>
            <p:cNvSpPr/>
            <p:nvPr/>
          </p:nvSpPr>
          <p:spPr>
            <a:xfrm>
              <a:off x="4536043" y="1786946"/>
              <a:ext cx="4420231" cy="427112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69" name="Shape 69"/>
            <p:cNvSpPr/>
            <p:nvPr/>
          </p:nvSpPr>
          <p:spPr>
            <a:xfrm>
              <a:off x="4432743" y="4405884"/>
              <a:ext cx="1473283" cy="147413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6944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sz="3000" dirty="0"/>
              <a:t>Environmental Suitability Analysis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0" y="1674813"/>
            <a:ext cx="2843213" cy="37052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Thousands </a:t>
            </a:r>
            <a:r>
              <a:rPr lang="en-GB" dirty="0"/>
              <a:t>of cells that are a quarter mile in </a:t>
            </a:r>
            <a:r>
              <a:rPr lang="en-GB" dirty="0" smtClean="0"/>
              <a:t>length/width</a:t>
            </a:r>
            <a:endParaRPr lang="en-GB" dirty="0"/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Counts </a:t>
            </a:r>
            <a:r>
              <a:rPr lang="en-GB" dirty="0"/>
              <a:t>the number of point features within a cell and/or the percentage of the cell overlapped by polygon </a:t>
            </a:r>
            <a:r>
              <a:rPr lang="en-GB" dirty="0" smtClean="0"/>
              <a:t>features</a:t>
            </a:r>
            <a:endParaRPr lang="en-GB" dirty="0"/>
          </a:p>
          <a:p>
            <a:pPr lvl="1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Weighted </a:t>
            </a:r>
            <a:r>
              <a:rPr lang="en-GB" dirty="0"/>
              <a:t>score calculated based on Assumption value </a:t>
            </a:r>
            <a:r>
              <a:rPr lang="en-GB" dirty="0" smtClean="0"/>
              <a:t>x </a:t>
            </a:r>
            <a:r>
              <a:rPr lang="en-GB" dirty="0"/>
              <a:t>data count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4294967295"/>
          </p:nvPr>
        </p:nvSpPr>
        <p:spPr>
          <a:xfrm>
            <a:off x="914400" y="981075"/>
            <a:ext cx="4876800" cy="5540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GB" sz="1800" b="1" i="1" dirty="0"/>
              <a:t>How the Environmental Data were Analysed</a:t>
            </a:r>
          </a:p>
          <a:p>
            <a:endParaRPr dirty="0"/>
          </a:p>
          <a:p>
            <a:endParaRPr dirty="0"/>
          </a:p>
        </p:txBody>
      </p:sp>
      <p:sp>
        <p:nvSpPr>
          <p:cNvPr id="79" name="Shape 79"/>
          <p:cNvSpPr/>
          <p:nvPr/>
        </p:nvSpPr>
        <p:spPr>
          <a:xfrm>
            <a:off x="2842810" y="1424155"/>
            <a:ext cx="6207318" cy="40096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0" name="Shape 80"/>
          <p:cNvSpPr/>
          <p:nvPr/>
        </p:nvSpPr>
        <p:spPr>
          <a:xfrm>
            <a:off x="90721" y="5468196"/>
            <a:ext cx="8959407" cy="132667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Priorities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822960" y="1736725"/>
            <a:ext cx="5761990" cy="48307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/>
              <a:t>Environmental Groupings:</a:t>
            </a:r>
          </a:p>
          <a:p>
            <a:pPr marL="673608" lvl="1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Comparison within Groups</a:t>
            </a:r>
          </a:p>
          <a:p>
            <a:pPr marL="673608" lvl="1" indent="-3429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Comparison across Groups</a:t>
            </a:r>
          </a:p>
          <a:p>
            <a:endParaRPr dirty="0"/>
          </a:p>
          <a:p>
            <a:endParaRPr dirty="0"/>
          </a:p>
        </p:txBody>
      </p:sp>
      <p:sp>
        <p:nvSpPr>
          <p:cNvPr id="94" name="Shape 94"/>
          <p:cNvSpPr/>
          <p:nvPr/>
        </p:nvSpPr>
        <p:spPr>
          <a:xfrm>
            <a:off x="4800600" y="214306"/>
            <a:ext cx="4191000" cy="649129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10113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Sensitivity Thresholds</a:t>
            </a:r>
          </a:p>
        </p:txBody>
      </p:sp>
      <p:sp>
        <p:nvSpPr>
          <p:cNvPr id="100" name="Shape 100"/>
          <p:cNvSpPr/>
          <p:nvPr/>
        </p:nvSpPr>
        <p:spPr>
          <a:xfrm>
            <a:off x="882725" y="1297930"/>
            <a:ext cx="7484035" cy="51028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1" name="Shape 101"/>
          <p:cNvSpPr txBox="1"/>
          <p:nvPr/>
        </p:nvSpPr>
        <p:spPr>
          <a:xfrm>
            <a:off x="882725" y="6400800"/>
            <a:ext cx="6696599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-GB" sz="1800" b="1" dirty="0"/>
              <a:t>Weighted Score &gt; 50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9325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GB" dirty="0"/>
              <a:t>Sensitivity Thresholds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882725" y="6400798"/>
            <a:ext cx="6696599" cy="457201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GB" sz="1800" b="1"/>
              <a:t>Weighted Score &gt; 35</a:t>
            </a:r>
          </a:p>
        </p:txBody>
      </p:sp>
      <p:sp>
        <p:nvSpPr>
          <p:cNvPr id="108" name="Shape 108"/>
          <p:cNvSpPr/>
          <p:nvPr/>
        </p:nvSpPr>
        <p:spPr>
          <a:xfrm>
            <a:off x="882725" y="1219200"/>
            <a:ext cx="7880275" cy="51815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695</TotalTime>
  <Words>247</Words>
  <Application>Microsoft Office PowerPoint</Application>
  <PresentationFormat>On-screen Show (4:3)</PresentationFormat>
  <Paragraphs>46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Retrospect</vt:lpstr>
      <vt:lpstr>Examining Transportation Corridors with Environmental Data</vt:lpstr>
      <vt:lpstr>PowerPoint Presentation</vt:lpstr>
      <vt:lpstr>
Environmental Suitability Analysis</vt:lpstr>
      <vt:lpstr>Environmental Suitability Analysis</vt:lpstr>
      <vt:lpstr>Environmental Suitability Analysis</vt:lpstr>
      <vt:lpstr>Environmental Suitability Analysis</vt:lpstr>
      <vt:lpstr>Priorities</vt:lpstr>
      <vt:lpstr>Sensitivity Thresholds</vt:lpstr>
      <vt:lpstr>Sensitivity Thresholds</vt:lpstr>
      <vt:lpstr>Sensitivity Thresholds</vt:lpstr>
      <vt:lpstr>Sensitivity Thresholds</vt:lpstr>
      <vt:lpstr>Sensitivity Thresholds</vt:lpstr>
      <vt:lpstr>Integration and Future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Transportation Investment Areas with Environmental Data</dc:title>
  <dc:creator>Mary Ann Waldinger</dc:creator>
  <cp:lastModifiedBy>Mary Ann Waldinger</cp:lastModifiedBy>
  <cp:revision>21</cp:revision>
  <dcterms:modified xsi:type="dcterms:W3CDTF">2014-10-23T13:24:15Z</dcterms:modified>
</cp:coreProperties>
</file>