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handoutMasterIdLst>
    <p:handoutMasterId r:id="rId35"/>
  </p:handoutMasterIdLst>
  <p:sldIdLst>
    <p:sldId id="256" r:id="rId3"/>
    <p:sldId id="260" r:id="rId4"/>
    <p:sldId id="280" r:id="rId5"/>
    <p:sldId id="302" r:id="rId6"/>
    <p:sldId id="301" r:id="rId7"/>
    <p:sldId id="279" r:id="rId8"/>
    <p:sldId id="278" r:id="rId9"/>
    <p:sldId id="281" r:id="rId10"/>
    <p:sldId id="282" r:id="rId11"/>
    <p:sldId id="274" r:id="rId12"/>
    <p:sldId id="287" r:id="rId13"/>
    <p:sldId id="275" r:id="rId14"/>
    <p:sldId id="276" r:id="rId15"/>
    <p:sldId id="283" r:id="rId16"/>
    <p:sldId id="284" r:id="rId17"/>
    <p:sldId id="285" r:id="rId18"/>
    <p:sldId id="273" r:id="rId19"/>
    <p:sldId id="303" r:id="rId20"/>
    <p:sldId id="308" r:id="rId21"/>
    <p:sldId id="309" r:id="rId22"/>
    <p:sldId id="312" r:id="rId23"/>
    <p:sldId id="289" r:id="rId24"/>
    <p:sldId id="290" r:id="rId25"/>
    <p:sldId id="293" r:id="rId26"/>
    <p:sldId id="294" r:id="rId27"/>
    <p:sldId id="295" r:id="rId28"/>
    <p:sldId id="296" r:id="rId29"/>
    <p:sldId id="297" r:id="rId30"/>
    <p:sldId id="304" r:id="rId31"/>
    <p:sldId id="277" r:id="rId32"/>
    <p:sldId id="257" r:id="rId3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000" autoAdjust="0"/>
  </p:normalViewPr>
  <p:slideViewPr>
    <p:cSldViewPr>
      <p:cViewPr varScale="1">
        <p:scale>
          <a:sx n="61" d="100"/>
          <a:sy n="61" d="100"/>
        </p:scale>
        <p:origin x="1450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tlantaregion\shares\tpdcommon\Model_Application\Air%20Quality\Factbook\2014\Annual%20Ozone%20Violation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atlantaregion\shares\tpdcommon\Model_Application\Air%20Quality\Tracking\PM2.5%20Design%20Values%20by%20Year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atlantaregion\shares\tpdcommon\Model_Application\Air%20Quality\MOVES\MOVES%20Runs\PLAN2040%20Update%20-%202013\Emissions%20Output%20Summary_P2040feb1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atlantaregion\shares\tpdcommon\Model_Application\Air%20Quality\MOVES\Maintenance_Plans\Inventories_for_EPD\Future%20Year%20MVEB%20Tests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atlantaregion\shares\tpdcommon\Model_Application\Air%20Quality\MOVES\MOVES%20Runs\PLAN2040%20Update%20-%202013\Emissions%20Output%20Summary_P2040feb14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atlantaregion\shares\tpdcommon\Model_Application\Air%20Quality\MOVES\MOVES%20Runs\PLAN2040%20Update%20-%202013\Emissions%20Output%20Summary_P2040feb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/>
              <a:t>Yearly </a:t>
            </a:r>
            <a:r>
              <a:rPr lang="en-US" sz="2000" dirty="0" err="1"/>
              <a:t>Exceedances</a:t>
            </a:r>
            <a:r>
              <a:rPr lang="en-US" sz="2000" dirty="0"/>
              <a:t> of the Federal Ozone Standard in Metropolitan Atlanta for both the 1997 and 2008 Standards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data!$B$2</c:f>
              <c:strCache>
                <c:ptCount val="1"/>
                <c:pt idx="0">
                  <c:v>0.085 ppm (1997)</c:v>
                </c:pt>
              </c:strCache>
            </c:strRef>
          </c:tx>
          <c:trendline>
            <c:spPr>
              <a:ln w="25400">
                <a:solidFill>
                  <a:schemeClr val="accent1"/>
                </a:solidFill>
                <a:prstDash val="dash"/>
              </a:ln>
            </c:spPr>
            <c:trendlineType val="linear"/>
            <c:dispRSqr val="0"/>
            <c:dispEq val="0"/>
          </c:trendline>
          <c:cat>
            <c:numRef>
              <c:f>data!$A$3:$A$32</c:f>
              <c:numCache>
                <c:formatCode>General</c:formatCode>
                <c:ptCount val="3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</c:numCache>
            </c:numRef>
          </c:cat>
          <c:val>
            <c:numRef>
              <c:f>data!$B$3:$B$32</c:f>
              <c:numCache>
                <c:formatCode>General</c:formatCode>
                <c:ptCount val="30"/>
                <c:pt idx="0">
                  <c:v>20</c:v>
                </c:pt>
                <c:pt idx="1">
                  <c:v>37</c:v>
                </c:pt>
                <c:pt idx="2">
                  <c:v>52</c:v>
                </c:pt>
                <c:pt idx="3">
                  <c:v>52</c:v>
                </c:pt>
                <c:pt idx="4">
                  <c:v>22</c:v>
                </c:pt>
                <c:pt idx="5">
                  <c:v>57</c:v>
                </c:pt>
                <c:pt idx="6">
                  <c:v>26</c:v>
                </c:pt>
                <c:pt idx="7">
                  <c:v>27</c:v>
                </c:pt>
                <c:pt idx="8">
                  <c:v>54</c:v>
                </c:pt>
                <c:pt idx="9">
                  <c:v>20</c:v>
                </c:pt>
                <c:pt idx="10">
                  <c:v>45</c:v>
                </c:pt>
                <c:pt idx="11">
                  <c:v>30</c:v>
                </c:pt>
                <c:pt idx="12">
                  <c:v>36</c:v>
                </c:pt>
                <c:pt idx="13">
                  <c:v>62</c:v>
                </c:pt>
                <c:pt idx="14">
                  <c:v>71</c:v>
                </c:pt>
                <c:pt idx="15">
                  <c:v>46</c:v>
                </c:pt>
                <c:pt idx="16">
                  <c:v>19</c:v>
                </c:pt>
                <c:pt idx="17">
                  <c:v>37</c:v>
                </c:pt>
                <c:pt idx="18">
                  <c:v>13</c:v>
                </c:pt>
                <c:pt idx="19">
                  <c:v>11</c:v>
                </c:pt>
                <c:pt idx="20">
                  <c:v>18</c:v>
                </c:pt>
                <c:pt idx="21">
                  <c:v>29</c:v>
                </c:pt>
                <c:pt idx="22">
                  <c:v>29</c:v>
                </c:pt>
                <c:pt idx="23">
                  <c:v>14</c:v>
                </c:pt>
                <c:pt idx="24">
                  <c:v>6</c:v>
                </c:pt>
                <c:pt idx="25">
                  <c:v>8</c:v>
                </c:pt>
                <c:pt idx="26">
                  <c:v>6</c:v>
                </c:pt>
                <c:pt idx="27">
                  <c:v>7</c:v>
                </c:pt>
                <c:pt idx="28">
                  <c:v>1</c:v>
                </c:pt>
                <c:pt idx="29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data!$C$2</c:f>
              <c:strCache>
                <c:ptCount val="1"/>
                <c:pt idx="0">
                  <c:v>0.075 ppm (2008)</c:v>
                </c:pt>
              </c:strCache>
            </c:strRef>
          </c:tx>
          <c:trendline>
            <c:spPr>
              <a:ln w="25400">
                <a:solidFill>
                  <a:schemeClr val="accent2"/>
                </a:solidFill>
                <a:prstDash val="dash"/>
              </a:ln>
              <a:effectLst/>
            </c:spPr>
            <c:trendlineType val="linear"/>
            <c:dispRSqr val="0"/>
            <c:dispEq val="0"/>
          </c:trendline>
          <c:cat>
            <c:numRef>
              <c:f>data!$A$3:$A$32</c:f>
              <c:numCache>
                <c:formatCode>General</c:formatCode>
                <c:ptCount val="3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</c:numCache>
            </c:numRef>
          </c:cat>
          <c:val>
            <c:numRef>
              <c:f>data!$C$3:$C$32</c:f>
              <c:numCache>
                <c:formatCode>General</c:formatCode>
                <c:ptCount val="30"/>
                <c:pt idx="0">
                  <c:v>28</c:v>
                </c:pt>
                <c:pt idx="1">
                  <c:v>60</c:v>
                </c:pt>
                <c:pt idx="2">
                  <c:v>81</c:v>
                </c:pt>
                <c:pt idx="3">
                  <c:v>82</c:v>
                </c:pt>
                <c:pt idx="4">
                  <c:v>46</c:v>
                </c:pt>
                <c:pt idx="5">
                  <c:v>84</c:v>
                </c:pt>
                <c:pt idx="6">
                  <c:v>48</c:v>
                </c:pt>
                <c:pt idx="7">
                  <c:v>43</c:v>
                </c:pt>
                <c:pt idx="8">
                  <c:v>82</c:v>
                </c:pt>
                <c:pt idx="9">
                  <c:v>39</c:v>
                </c:pt>
                <c:pt idx="10">
                  <c:v>68</c:v>
                </c:pt>
                <c:pt idx="11">
                  <c:v>49</c:v>
                </c:pt>
                <c:pt idx="12">
                  <c:v>58</c:v>
                </c:pt>
                <c:pt idx="13">
                  <c:v>91</c:v>
                </c:pt>
                <c:pt idx="14">
                  <c:v>92</c:v>
                </c:pt>
                <c:pt idx="15">
                  <c:v>70</c:v>
                </c:pt>
                <c:pt idx="16">
                  <c:v>47</c:v>
                </c:pt>
                <c:pt idx="17">
                  <c:v>59</c:v>
                </c:pt>
                <c:pt idx="18">
                  <c:v>34</c:v>
                </c:pt>
                <c:pt idx="19">
                  <c:v>29</c:v>
                </c:pt>
                <c:pt idx="20">
                  <c:v>51</c:v>
                </c:pt>
                <c:pt idx="21">
                  <c:v>58</c:v>
                </c:pt>
                <c:pt idx="22">
                  <c:v>51</c:v>
                </c:pt>
                <c:pt idx="23">
                  <c:v>28</c:v>
                </c:pt>
                <c:pt idx="24">
                  <c:v>14</c:v>
                </c:pt>
                <c:pt idx="25">
                  <c:v>25</c:v>
                </c:pt>
                <c:pt idx="26">
                  <c:v>42</c:v>
                </c:pt>
                <c:pt idx="27">
                  <c:v>16</c:v>
                </c:pt>
                <c:pt idx="28">
                  <c:v>2</c:v>
                </c:pt>
                <c:pt idx="29">
                  <c:v>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7721472"/>
        <c:axId val="277714000"/>
      </c:lineChart>
      <c:catAx>
        <c:axId val="277721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/>
          <a:lstStyle/>
          <a:p>
            <a:pPr>
              <a:defRPr sz="1600"/>
            </a:pPr>
            <a:endParaRPr lang="en-US"/>
          </a:p>
        </c:txPr>
        <c:crossAx val="277714000"/>
        <c:crosses val="autoZero"/>
        <c:auto val="1"/>
        <c:lblAlgn val="ctr"/>
        <c:lblOffset val="100"/>
        <c:noMultiLvlLbl val="0"/>
      </c:catAx>
      <c:valAx>
        <c:axId val="2777140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Number of Yearly Exceedances of Ozone Standard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77721472"/>
        <c:crosses val="autoZero"/>
        <c:crossBetween val="between"/>
      </c:valAx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 smtClean="0"/>
              <a:t>PM</a:t>
            </a:r>
            <a:r>
              <a:rPr lang="en-US" sz="2000" baseline="-25000" dirty="0" smtClean="0"/>
              <a:t>2.5</a:t>
            </a:r>
            <a:r>
              <a:rPr lang="en-US" sz="2000" baseline="0" dirty="0" smtClean="0"/>
              <a:t> Annual Standard Design Value</a:t>
            </a:r>
            <a:endParaRPr lang="en-US" sz="2000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Sheet1!$A$13</c:f>
              <c:strCache>
                <c:ptCount val="1"/>
                <c:pt idx="0">
                  <c:v>Forest Park</c:v>
                </c:pt>
              </c:strCache>
            </c:strRef>
          </c:tx>
          <c:cat>
            <c:strRef>
              <c:f>Sheet1!$B$12:$N$12</c:f>
              <c:strCache>
                <c:ptCount val="13"/>
                <c:pt idx="0">
                  <c:v>99-01</c:v>
                </c:pt>
                <c:pt idx="1">
                  <c:v>00-02</c:v>
                </c:pt>
                <c:pt idx="2">
                  <c:v>01-03</c:v>
                </c:pt>
                <c:pt idx="3">
                  <c:v>02-04</c:v>
                </c:pt>
                <c:pt idx="4">
                  <c:v>03-05</c:v>
                </c:pt>
                <c:pt idx="5">
                  <c:v>04-06</c:v>
                </c:pt>
                <c:pt idx="6">
                  <c:v>05-07</c:v>
                </c:pt>
                <c:pt idx="7">
                  <c:v>06-08</c:v>
                </c:pt>
                <c:pt idx="8">
                  <c:v>07-09</c:v>
                </c:pt>
                <c:pt idx="9">
                  <c:v>08-10</c:v>
                </c:pt>
                <c:pt idx="10">
                  <c:v>09-11</c:v>
                </c:pt>
                <c:pt idx="11">
                  <c:v>10-12</c:v>
                </c:pt>
                <c:pt idx="12">
                  <c:v>11-13</c:v>
                </c:pt>
              </c:strCache>
            </c:strRef>
          </c:cat>
          <c:val>
            <c:numRef>
              <c:f>Sheet1!$B$13:$N$13</c:f>
              <c:numCache>
                <c:formatCode>0.0</c:formatCode>
                <c:ptCount val="13"/>
                <c:pt idx="0">
                  <c:v>19.166666666666668</c:v>
                </c:pt>
                <c:pt idx="1">
                  <c:v>17.266666666666666</c:v>
                </c:pt>
                <c:pt idx="2">
                  <c:v>16.133333333333336</c:v>
                </c:pt>
                <c:pt idx="3">
                  <c:v>16.043333333333333</c:v>
                </c:pt>
                <c:pt idx="4">
                  <c:v>16.476666666666667</c:v>
                </c:pt>
                <c:pt idx="5">
                  <c:v>16.7</c:v>
                </c:pt>
                <c:pt idx="6">
                  <c:v>16.190000000000001</c:v>
                </c:pt>
                <c:pt idx="7">
                  <c:v>15.223333333333334</c:v>
                </c:pt>
                <c:pt idx="8">
                  <c:v>13.513333333333334</c:v>
                </c:pt>
                <c:pt idx="9">
                  <c:v>12.88</c:v>
                </c:pt>
                <c:pt idx="10">
                  <c:v>12.546666666666667</c:v>
                </c:pt>
                <c:pt idx="11">
                  <c:v>12.300000000000002</c:v>
                </c:pt>
                <c:pt idx="12">
                  <c:v>11.1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Sheet1!$A$14</c:f>
              <c:strCache>
                <c:ptCount val="1"/>
                <c:pt idx="0">
                  <c:v>Kennesaw</c:v>
                </c:pt>
              </c:strCache>
            </c:strRef>
          </c:tx>
          <c:cat>
            <c:strRef>
              <c:f>Sheet1!$B$12:$N$12</c:f>
              <c:strCache>
                <c:ptCount val="13"/>
                <c:pt idx="0">
                  <c:v>99-01</c:v>
                </c:pt>
                <c:pt idx="1">
                  <c:v>00-02</c:v>
                </c:pt>
                <c:pt idx="2">
                  <c:v>01-03</c:v>
                </c:pt>
                <c:pt idx="3">
                  <c:v>02-04</c:v>
                </c:pt>
                <c:pt idx="4">
                  <c:v>03-05</c:v>
                </c:pt>
                <c:pt idx="5">
                  <c:v>04-06</c:v>
                </c:pt>
                <c:pt idx="6">
                  <c:v>05-07</c:v>
                </c:pt>
                <c:pt idx="7">
                  <c:v>06-08</c:v>
                </c:pt>
                <c:pt idx="8">
                  <c:v>07-09</c:v>
                </c:pt>
                <c:pt idx="9">
                  <c:v>08-10</c:v>
                </c:pt>
                <c:pt idx="10">
                  <c:v>09-11</c:v>
                </c:pt>
                <c:pt idx="11">
                  <c:v>10-12</c:v>
                </c:pt>
                <c:pt idx="12">
                  <c:v>11-13</c:v>
                </c:pt>
              </c:strCache>
            </c:strRef>
          </c:cat>
          <c:val>
            <c:numRef>
              <c:f>Sheet1!$B$14:$N$14</c:f>
              <c:numCache>
                <c:formatCode>0.0</c:formatCode>
                <c:ptCount val="13"/>
                <c:pt idx="0">
                  <c:v>18.566666666666666</c:v>
                </c:pt>
                <c:pt idx="1">
                  <c:v>17.133333333333333</c:v>
                </c:pt>
                <c:pt idx="2">
                  <c:v>16.099999999999998</c:v>
                </c:pt>
                <c:pt idx="3">
                  <c:v>15.636666666666668</c:v>
                </c:pt>
                <c:pt idx="4">
                  <c:v>16.046666666666667</c:v>
                </c:pt>
                <c:pt idx="5">
                  <c:v>16.2</c:v>
                </c:pt>
                <c:pt idx="6">
                  <c:v>16.03</c:v>
                </c:pt>
                <c:pt idx="7">
                  <c:v>15.093333333333334</c:v>
                </c:pt>
                <c:pt idx="8">
                  <c:v>13.346666666666666</c:v>
                </c:pt>
                <c:pt idx="9">
                  <c:v>12.313333333333333</c:v>
                </c:pt>
                <c:pt idx="10">
                  <c:v>11.64</c:v>
                </c:pt>
                <c:pt idx="11">
                  <c:v>11.266666666666666</c:v>
                </c:pt>
                <c:pt idx="12">
                  <c:v>10.4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Sheet1!$A$15</c:f>
              <c:strCache>
                <c:ptCount val="1"/>
                <c:pt idx="0">
                  <c:v>Powder Springs</c:v>
                </c:pt>
              </c:strCache>
            </c:strRef>
          </c:tx>
          <c:cat>
            <c:strRef>
              <c:f>Sheet1!$B$12:$N$12</c:f>
              <c:strCache>
                <c:ptCount val="13"/>
                <c:pt idx="0">
                  <c:v>99-01</c:v>
                </c:pt>
                <c:pt idx="1">
                  <c:v>00-02</c:v>
                </c:pt>
                <c:pt idx="2">
                  <c:v>01-03</c:v>
                </c:pt>
                <c:pt idx="3">
                  <c:v>02-04</c:v>
                </c:pt>
                <c:pt idx="4">
                  <c:v>03-05</c:v>
                </c:pt>
                <c:pt idx="5">
                  <c:v>04-06</c:v>
                </c:pt>
                <c:pt idx="6">
                  <c:v>05-07</c:v>
                </c:pt>
                <c:pt idx="7">
                  <c:v>06-08</c:v>
                </c:pt>
                <c:pt idx="8">
                  <c:v>07-09</c:v>
                </c:pt>
                <c:pt idx="9">
                  <c:v>08-10</c:v>
                </c:pt>
                <c:pt idx="10">
                  <c:v>09-11</c:v>
                </c:pt>
                <c:pt idx="11">
                  <c:v>10-12</c:v>
                </c:pt>
                <c:pt idx="12">
                  <c:v>11-13</c:v>
                </c:pt>
              </c:strCache>
            </c:strRef>
          </c:cat>
          <c:val>
            <c:numRef>
              <c:f>Sheet1!$B$15:$N$15</c:f>
              <c:numCache>
                <c:formatCode>General</c:formatCode>
                <c:ptCount val="13"/>
                <c:pt idx="4" formatCode="0.0">
                  <c:v>15.299999999999999</c:v>
                </c:pt>
                <c:pt idx="5" formatCode="0.0">
                  <c:v>15.506666666666666</c:v>
                </c:pt>
                <c:pt idx="6" formatCode="0.0">
                  <c:v>15.286666666666667</c:v>
                </c:pt>
                <c:pt idx="7" formatCode="0.0">
                  <c:v>14.479999999999999</c:v>
                </c:pt>
                <c:pt idx="8" formatCode="0.0">
                  <c:v>12.643333333333333</c:v>
                </c:pt>
                <c:pt idx="9" formatCode="0.0">
                  <c:v>11.876666666666665</c:v>
                </c:pt>
                <c:pt idx="10" formatCode="0.0">
                  <c:v>11.270000000000001</c:v>
                </c:pt>
                <c:pt idx="11" formatCode="0.0">
                  <c:v>11.1</c:v>
                </c:pt>
                <c:pt idx="12" formatCode="0.0">
                  <c:v>10.6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Sheet1!$A$16</c:f>
              <c:strCache>
                <c:ptCount val="1"/>
                <c:pt idx="0">
                  <c:v>South DeKalb</c:v>
                </c:pt>
              </c:strCache>
            </c:strRef>
          </c:tx>
          <c:cat>
            <c:strRef>
              <c:f>Sheet1!$B$12:$N$12</c:f>
              <c:strCache>
                <c:ptCount val="13"/>
                <c:pt idx="0">
                  <c:v>99-01</c:v>
                </c:pt>
                <c:pt idx="1">
                  <c:v>00-02</c:v>
                </c:pt>
                <c:pt idx="2">
                  <c:v>01-03</c:v>
                </c:pt>
                <c:pt idx="3">
                  <c:v>02-04</c:v>
                </c:pt>
                <c:pt idx="4">
                  <c:v>03-05</c:v>
                </c:pt>
                <c:pt idx="5">
                  <c:v>04-06</c:v>
                </c:pt>
                <c:pt idx="6">
                  <c:v>05-07</c:v>
                </c:pt>
                <c:pt idx="7">
                  <c:v>06-08</c:v>
                </c:pt>
                <c:pt idx="8">
                  <c:v>07-09</c:v>
                </c:pt>
                <c:pt idx="9">
                  <c:v>08-10</c:v>
                </c:pt>
                <c:pt idx="10">
                  <c:v>09-11</c:v>
                </c:pt>
                <c:pt idx="11">
                  <c:v>10-12</c:v>
                </c:pt>
                <c:pt idx="12">
                  <c:v>11-13</c:v>
                </c:pt>
              </c:strCache>
            </c:strRef>
          </c:cat>
          <c:val>
            <c:numRef>
              <c:f>Sheet1!$B$16:$N$16</c:f>
              <c:numCache>
                <c:formatCode>0.0</c:formatCode>
                <c:ptCount val="13"/>
                <c:pt idx="0">
                  <c:v>18.333333333333332</c:v>
                </c:pt>
                <c:pt idx="1">
                  <c:v>16.533333333333335</c:v>
                </c:pt>
                <c:pt idx="2">
                  <c:v>15.733333333333334</c:v>
                </c:pt>
                <c:pt idx="3">
                  <c:v>15.493333333333332</c:v>
                </c:pt>
                <c:pt idx="4">
                  <c:v>15.51</c:v>
                </c:pt>
                <c:pt idx="5">
                  <c:v>15.646666666666667</c:v>
                </c:pt>
                <c:pt idx="6">
                  <c:v>15.219999999999999</c:v>
                </c:pt>
                <c:pt idx="7">
                  <c:v>14.306666666666667</c:v>
                </c:pt>
                <c:pt idx="8">
                  <c:v>12.973333333333334</c:v>
                </c:pt>
                <c:pt idx="9">
                  <c:v>12.14</c:v>
                </c:pt>
                <c:pt idx="10">
                  <c:v>11.903333333333334</c:v>
                </c:pt>
                <c:pt idx="11">
                  <c:v>11.5</c:v>
                </c:pt>
                <c:pt idx="12">
                  <c:v>10.5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Sheet1!$A$17</c:f>
              <c:strCache>
                <c:ptCount val="1"/>
                <c:pt idx="0">
                  <c:v>Doraville</c:v>
                </c:pt>
              </c:strCache>
            </c:strRef>
          </c:tx>
          <c:cat>
            <c:strRef>
              <c:f>Sheet1!$B$12:$N$12</c:f>
              <c:strCache>
                <c:ptCount val="13"/>
                <c:pt idx="0">
                  <c:v>99-01</c:v>
                </c:pt>
                <c:pt idx="1">
                  <c:v>00-02</c:v>
                </c:pt>
                <c:pt idx="2">
                  <c:v>01-03</c:v>
                </c:pt>
                <c:pt idx="3">
                  <c:v>02-04</c:v>
                </c:pt>
                <c:pt idx="4">
                  <c:v>03-05</c:v>
                </c:pt>
                <c:pt idx="5">
                  <c:v>04-06</c:v>
                </c:pt>
                <c:pt idx="6">
                  <c:v>05-07</c:v>
                </c:pt>
                <c:pt idx="7">
                  <c:v>06-08</c:v>
                </c:pt>
                <c:pt idx="8">
                  <c:v>07-09</c:v>
                </c:pt>
                <c:pt idx="9">
                  <c:v>08-10</c:v>
                </c:pt>
                <c:pt idx="10">
                  <c:v>09-11</c:v>
                </c:pt>
                <c:pt idx="11">
                  <c:v>10-12</c:v>
                </c:pt>
                <c:pt idx="12">
                  <c:v>11-13</c:v>
                </c:pt>
              </c:strCache>
            </c:strRef>
          </c:cat>
          <c:val>
            <c:numRef>
              <c:f>Sheet1!$B$17:$N$17</c:f>
              <c:numCache>
                <c:formatCode>0.0</c:formatCode>
                <c:ptCount val="13"/>
                <c:pt idx="0">
                  <c:v>19.566666666666666</c:v>
                </c:pt>
                <c:pt idx="1">
                  <c:v>17.3</c:v>
                </c:pt>
                <c:pt idx="2">
                  <c:v>16.133333333333333</c:v>
                </c:pt>
                <c:pt idx="3">
                  <c:v>15.263333333333334</c:v>
                </c:pt>
                <c:pt idx="4">
                  <c:v>15.563333333333333</c:v>
                </c:pt>
                <c:pt idx="5">
                  <c:v>15.246666666666664</c:v>
                </c:pt>
                <c:pt idx="6">
                  <c:v>15.116666666666667</c:v>
                </c:pt>
                <c:pt idx="7">
                  <c:v>14.223333333333331</c:v>
                </c:pt>
                <c:pt idx="8">
                  <c:v>13.313333333333333</c:v>
                </c:pt>
                <c:pt idx="9">
                  <c:v>12.346666666666666</c:v>
                </c:pt>
                <c:pt idx="10">
                  <c:v>11.840000000000002</c:v>
                </c:pt>
                <c:pt idx="11">
                  <c:v>11.299999999999999</c:v>
                </c:pt>
                <c:pt idx="12">
                  <c:v>10.8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Sheet1!$A$18</c:f>
              <c:strCache>
                <c:ptCount val="1"/>
                <c:pt idx="0">
                  <c:v>ATL E. Rivers School</c:v>
                </c:pt>
              </c:strCache>
            </c:strRef>
          </c:tx>
          <c:cat>
            <c:strRef>
              <c:f>Sheet1!$B$12:$N$12</c:f>
              <c:strCache>
                <c:ptCount val="13"/>
                <c:pt idx="0">
                  <c:v>99-01</c:v>
                </c:pt>
                <c:pt idx="1">
                  <c:v>00-02</c:v>
                </c:pt>
                <c:pt idx="2">
                  <c:v>01-03</c:v>
                </c:pt>
                <c:pt idx="3">
                  <c:v>02-04</c:v>
                </c:pt>
                <c:pt idx="4">
                  <c:v>03-05</c:v>
                </c:pt>
                <c:pt idx="5">
                  <c:v>04-06</c:v>
                </c:pt>
                <c:pt idx="6">
                  <c:v>05-07</c:v>
                </c:pt>
                <c:pt idx="7">
                  <c:v>06-08</c:v>
                </c:pt>
                <c:pt idx="8">
                  <c:v>07-09</c:v>
                </c:pt>
                <c:pt idx="9">
                  <c:v>08-10</c:v>
                </c:pt>
                <c:pt idx="10">
                  <c:v>09-11</c:v>
                </c:pt>
                <c:pt idx="11">
                  <c:v>10-12</c:v>
                </c:pt>
                <c:pt idx="12">
                  <c:v>11-13</c:v>
                </c:pt>
              </c:strCache>
            </c:strRef>
          </c:cat>
          <c:val>
            <c:numRef>
              <c:f>Sheet1!$B$18:$N$18</c:f>
              <c:numCache>
                <c:formatCode>0.0</c:formatCode>
                <c:ptCount val="13"/>
                <c:pt idx="0">
                  <c:v>18.733333333333334</c:v>
                </c:pt>
                <c:pt idx="1">
                  <c:v>17.133333333333333</c:v>
                </c:pt>
                <c:pt idx="2">
                  <c:v>16.3</c:v>
                </c:pt>
                <c:pt idx="3">
                  <c:v>15.943333333333333</c:v>
                </c:pt>
                <c:pt idx="4">
                  <c:v>16.03</c:v>
                </c:pt>
                <c:pt idx="5">
                  <c:v>15.796666666666667</c:v>
                </c:pt>
                <c:pt idx="6">
                  <c:v>15.653333333333331</c:v>
                </c:pt>
                <c:pt idx="7">
                  <c:v>14.713333333333333</c:v>
                </c:pt>
                <c:pt idx="8">
                  <c:v>13.446666666666665</c:v>
                </c:pt>
                <c:pt idx="9">
                  <c:v>12.280000000000001</c:v>
                </c:pt>
                <c:pt idx="10">
                  <c:v>11.833333333333334</c:v>
                </c:pt>
                <c:pt idx="11">
                  <c:v>11.366666666666665</c:v>
                </c:pt>
                <c:pt idx="12">
                  <c:v>10.9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Sheet1!$A$19</c:f>
              <c:strCache>
                <c:ptCount val="1"/>
                <c:pt idx="0">
                  <c:v>ATL First Station #8</c:v>
                </c:pt>
              </c:strCache>
            </c:strRef>
          </c:tx>
          <c:cat>
            <c:strRef>
              <c:f>Sheet1!$B$12:$N$12</c:f>
              <c:strCache>
                <c:ptCount val="13"/>
                <c:pt idx="0">
                  <c:v>99-01</c:v>
                </c:pt>
                <c:pt idx="1">
                  <c:v>00-02</c:v>
                </c:pt>
                <c:pt idx="2">
                  <c:v>01-03</c:v>
                </c:pt>
                <c:pt idx="3">
                  <c:v>02-04</c:v>
                </c:pt>
                <c:pt idx="4">
                  <c:v>03-05</c:v>
                </c:pt>
                <c:pt idx="5">
                  <c:v>04-06</c:v>
                </c:pt>
                <c:pt idx="6">
                  <c:v>05-07</c:v>
                </c:pt>
                <c:pt idx="7">
                  <c:v>06-08</c:v>
                </c:pt>
                <c:pt idx="8">
                  <c:v>07-09</c:v>
                </c:pt>
                <c:pt idx="9">
                  <c:v>08-10</c:v>
                </c:pt>
                <c:pt idx="10">
                  <c:v>09-11</c:v>
                </c:pt>
                <c:pt idx="11">
                  <c:v>10-12</c:v>
                </c:pt>
                <c:pt idx="12">
                  <c:v>11-13</c:v>
                </c:pt>
              </c:strCache>
            </c:strRef>
          </c:cat>
          <c:val>
            <c:numRef>
              <c:f>Sheet1!$B$19:$N$19</c:f>
              <c:numCache>
                <c:formatCode>0.0</c:formatCode>
                <c:ptCount val="13"/>
                <c:pt idx="0">
                  <c:v>21.2</c:v>
                </c:pt>
                <c:pt idx="1">
                  <c:v>19.333333333333332</c:v>
                </c:pt>
                <c:pt idx="2">
                  <c:v>18.066666666666666</c:v>
                </c:pt>
                <c:pt idx="3">
                  <c:v>17.559999999999999</c:v>
                </c:pt>
                <c:pt idx="4">
                  <c:v>17.420000000000002</c:v>
                </c:pt>
                <c:pt idx="5">
                  <c:v>17.646666666666665</c:v>
                </c:pt>
                <c:pt idx="10">
                  <c:v>13.223333333333334</c:v>
                </c:pt>
                <c:pt idx="11">
                  <c:v>12.866666666666667</c:v>
                </c:pt>
                <c:pt idx="12">
                  <c:v>11.6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Sheet1!$A$20</c:f>
              <c:strCache>
                <c:ptCount val="1"/>
                <c:pt idx="0">
                  <c:v>Gwinnett</c:v>
                </c:pt>
              </c:strCache>
            </c:strRef>
          </c:tx>
          <c:cat>
            <c:strRef>
              <c:f>Sheet1!$B$12:$N$12</c:f>
              <c:strCache>
                <c:ptCount val="13"/>
                <c:pt idx="0">
                  <c:v>99-01</c:v>
                </c:pt>
                <c:pt idx="1">
                  <c:v>00-02</c:v>
                </c:pt>
                <c:pt idx="2">
                  <c:v>01-03</c:v>
                </c:pt>
                <c:pt idx="3">
                  <c:v>02-04</c:v>
                </c:pt>
                <c:pt idx="4">
                  <c:v>03-05</c:v>
                </c:pt>
                <c:pt idx="5">
                  <c:v>04-06</c:v>
                </c:pt>
                <c:pt idx="6">
                  <c:v>05-07</c:v>
                </c:pt>
                <c:pt idx="7">
                  <c:v>06-08</c:v>
                </c:pt>
                <c:pt idx="8">
                  <c:v>07-09</c:v>
                </c:pt>
                <c:pt idx="9">
                  <c:v>08-10</c:v>
                </c:pt>
                <c:pt idx="10">
                  <c:v>09-11</c:v>
                </c:pt>
                <c:pt idx="11">
                  <c:v>10-12</c:v>
                </c:pt>
                <c:pt idx="12">
                  <c:v>11-13</c:v>
                </c:pt>
              </c:strCache>
            </c:strRef>
          </c:cat>
          <c:val>
            <c:numRef>
              <c:f>Sheet1!$B$20:$N$20</c:f>
              <c:numCache>
                <c:formatCode>0.0</c:formatCode>
                <c:ptCount val="13"/>
                <c:pt idx="1">
                  <c:v>16.7</c:v>
                </c:pt>
                <c:pt idx="2">
                  <c:v>15.633333333333335</c:v>
                </c:pt>
                <c:pt idx="3">
                  <c:v>15.866666666666667</c:v>
                </c:pt>
                <c:pt idx="4">
                  <c:v>16.143333333333331</c:v>
                </c:pt>
                <c:pt idx="5">
                  <c:v>16.363333333333333</c:v>
                </c:pt>
                <c:pt idx="6">
                  <c:v>15.729999999999999</c:v>
                </c:pt>
                <c:pt idx="7">
                  <c:v>14.49</c:v>
                </c:pt>
                <c:pt idx="8">
                  <c:v>12.719999999999999</c:v>
                </c:pt>
                <c:pt idx="9">
                  <c:v>12.086666666666668</c:v>
                </c:pt>
                <c:pt idx="10">
                  <c:v>11.616666666666667</c:v>
                </c:pt>
                <c:pt idx="11">
                  <c:v>11.200000000000001</c:v>
                </c:pt>
                <c:pt idx="12">
                  <c:v>10.1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Sheet1!$A$21</c:f>
              <c:strCache>
                <c:ptCount val="1"/>
                <c:pt idx="0">
                  <c:v>Yorkville</c:v>
                </c:pt>
              </c:strCache>
            </c:strRef>
          </c:tx>
          <c:cat>
            <c:strRef>
              <c:f>Sheet1!$B$12:$N$12</c:f>
              <c:strCache>
                <c:ptCount val="13"/>
                <c:pt idx="0">
                  <c:v>99-01</c:v>
                </c:pt>
                <c:pt idx="1">
                  <c:v>00-02</c:v>
                </c:pt>
                <c:pt idx="2">
                  <c:v>01-03</c:v>
                </c:pt>
                <c:pt idx="3">
                  <c:v>02-04</c:v>
                </c:pt>
                <c:pt idx="4">
                  <c:v>03-05</c:v>
                </c:pt>
                <c:pt idx="5">
                  <c:v>04-06</c:v>
                </c:pt>
                <c:pt idx="6">
                  <c:v>05-07</c:v>
                </c:pt>
                <c:pt idx="7">
                  <c:v>06-08</c:v>
                </c:pt>
                <c:pt idx="8">
                  <c:v>07-09</c:v>
                </c:pt>
                <c:pt idx="9">
                  <c:v>08-10</c:v>
                </c:pt>
                <c:pt idx="10">
                  <c:v>09-11</c:v>
                </c:pt>
                <c:pt idx="11">
                  <c:v>10-12</c:v>
                </c:pt>
                <c:pt idx="12">
                  <c:v>11-13</c:v>
                </c:pt>
              </c:strCache>
            </c:strRef>
          </c:cat>
          <c:val>
            <c:numRef>
              <c:f>Sheet1!$B$21:$N$21</c:f>
              <c:numCache>
                <c:formatCode>0.0</c:formatCode>
                <c:ptCount val="13"/>
                <c:pt idx="0">
                  <c:v>16.766666666666666</c:v>
                </c:pt>
                <c:pt idx="1">
                  <c:v>15.166666666666666</c:v>
                </c:pt>
                <c:pt idx="2">
                  <c:v>14.133333333333335</c:v>
                </c:pt>
                <c:pt idx="3">
                  <c:v>13.646666666666667</c:v>
                </c:pt>
                <c:pt idx="4">
                  <c:v>13.956666666666669</c:v>
                </c:pt>
                <c:pt idx="5">
                  <c:v>13.99</c:v>
                </c:pt>
                <c:pt idx="6">
                  <c:v>14.276666666666666</c:v>
                </c:pt>
                <c:pt idx="7">
                  <c:v>13.353333333333333</c:v>
                </c:pt>
                <c:pt idx="8">
                  <c:v>12.023333333333333</c:v>
                </c:pt>
                <c:pt idx="9">
                  <c:v>10.956666666666665</c:v>
                </c:pt>
                <c:pt idx="10">
                  <c:v>10.569999999999999</c:v>
                </c:pt>
                <c:pt idx="11">
                  <c:v>10.199999999999999</c:v>
                </c:pt>
                <c:pt idx="12">
                  <c:v>9.3000000000000007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7812552"/>
        <c:axId val="277829320"/>
      </c:lineChart>
      <c:catAx>
        <c:axId val="277812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3-Year Averging Period (Design Value)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77829320"/>
        <c:crosses val="autoZero"/>
        <c:auto val="1"/>
        <c:lblAlgn val="ctr"/>
        <c:lblOffset val="100"/>
        <c:noMultiLvlLbl val="0"/>
      </c:catAx>
      <c:valAx>
        <c:axId val="277829320"/>
        <c:scaling>
          <c:orientation val="minMax"/>
          <c:max val="22"/>
          <c:min val="9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b="1" i="0" baseline="0">
                    <a:effectLst/>
                  </a:rPr>
                  <a:t>PM</a:t>
                </a:r>
                <a:r>
                  <a:rPr lang="en-US" sz="1800" b="1" i="0" baseline="-25000">
                    <a:effectLst/>
                  </a:rPr>
                  <a:t>2.5</a:t>
                </a:r>
                <a:r>
                  <a:rPr lang="en-US" sz="1800" b="1" i="0" baseline="0">
                    <a:effectLst/>
                  </a:rPr>
                  <a:t> Annual Mean Concentration (</a:t>
                </a:r>
                <a:r>
                  <a:rPr lang="el-GR" sz="1800" b="1" i="0" baseline="0">
                    <a:effectLst/>
                  </a:rPr>
                  <a:t>μ</a:t>
                </a:r>
                <a:r>
                  <a:rPr lang="en-US" sz="1800" b="1" i="0" baseline="0">
                    <a:effectLst/>
                  </a:rPr>
                  <a:t>g/m3)</a:t>
                </a:r>
                <a:endParaRPr lang="en-US" sz="1800">
                  <a:effectLst/>
                </a:endParaRP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77812552"/>
        <c:crosses val="autoZero"/>
        <c:crossBetween val="between"/>
        <c:majorUnit val="1"/>
      </c:valAx>
    </c:plotArea>
    <c:legend>
      <c:legendPos val="r"/>
      <c:layout>
        <c:manualLayout>
          <c:xMode val="edge"/>
          <c:yMode val="edge"/>
          <c:x val="0.80120181698306792"/>
          <c:y val="3.5081446677450057E-2"/>
          <c:w val="0.16214404648506456"/>
          <c:h val="0.32843996985227902"/>
        </c:manualLayout>
      </c:layout>
      <c:overlay val="1"/>
      <c:spPr>
        <a:solidFill>
          <a:schemeClr val="bg1"/>
        </a:solidFill>
        <a:ln w="22225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75000"/>
              </a:schemeClr>
            </a:solidFill>
          </c:spPr>
          <c:invertIfNegative val="0"/>
          <c:cat>
            <c:numRef>
              <c:f>Both!$K$18:$K$22</c:f>
              <c:numCache>
                <c:formatCode>General</c:formatCode>
                <c:ptCount val="5"/>
                <c:pt idx="0">
                  <c:v>2015</c:v>
                </c:pt>
                <c:pt idx="1">
                  <c:v>2020</c:v>
                </c:pt>
                <c:pt idx="2">
                  <c:v>2024</c:v>
                </c:pt>
                <c:pt idx="3">
                  <c:v>2030</c:v>
                </c:pt>
                <c:pt idx="4">
                  <c:v>2040</c:v>
                </c:pt>
              </c:numCache>
            </c:numRef>
          </c:cat>
          <c:val>
            <c:numRef>
              <c:f>(Both!$I$4,Both!$I$9,Both!$I$14,Both!$I$19,Both!$I$24)</c:f>
              <c:numCache>
                <c:formatCode>_(* #,##0.00_);_(* \(#,##0.00\);_(* "-"??_);_(@_)</c:formatCode>
                <c:ptCount val="5"/>
                <c:pt idx="0">
                  <c:v>2698.8558893073778</c:v>
                </c:pt>
                <c:pt idx="1">
                  <c:v>2059.0068061214292</c:v>
                </c:pt>
                <c:pt idx="2">
                  <c:v>1973.8609480450541</c:v>
                </c:pt>
                <c:pt idx="3">
                  <c:v>1846.1421609304891</c:v>
                </c:pt>
                <c:pt idx="4">
                  <c:v>2162.2332767702123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8371376"/>
        <c:axId val="278371760"/>
      </c:barChart>
      <c:catAx>
        <c:axId val="278371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78371760"/>
        <c:crosses val="autoZero"/>
        <c:auto val="1"/>
        <c:lblAlgn val="ctr"/>
        <c:lblOffset val="100"/>
        <c:noMultiLvlLbl val="0"/>
      </c:catAx>
      <c:valAx>
        <c:axId val="278371760"/>
        <c:scaling>
          <c:orientation val="minMax"/>
          <c:max val="7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 smtClean="0"/>
                  <a:t>Modeled Emissions (tons/year)</a:t>
                </a:r>
                <a:endParaRPr lang="en-US" sz="1600" dirty="0"/>
              </a:p>
            </c:rich>
          </c:tx>
          <c:overlay val="0"/>
        </c:title>
        <c:numFmt formatCode="_(* #,##0_);_(* \(#,##0\);_(* &quot;-&quot;_);_(@_)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783713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Comparison!$A$3</c:f>
              <c:strCache>
                <c:ptCount val="1"/>
                <c:pt idx="0">
                  <c:v>Nox Sum</c:v>
                </c:pt>
              </c:strCache>
            </c:strRef>
          </c:tx>
          <c:invertIfNegative val="0"/>
          <c:cat>
            <c:numRef>
              <c:f>Comparison!$C$1:$E$1</c:f>
              <c:numCache>
                <c:formatCode>General</c:formatCode>
                <c:ptCount val="3"/>
                <c:pt idx="0">
                  <c:v>2024</c:v>
                </c:pt>
                <c:pt idx="1">
                  <c:v>2030</c:v>
                </c:pt>
                <c:pt idx="2">
                  <c:v>2040</c:v>
                </c:pt>
              </c:numCache>
            </c:numRef>
          </c:cat>
          <c:val>
            <c:numRef>
              <c:f>Comparison!$C$3:$E$3</c:f>
              <c:numCache>
                <c:formatCode>0.00</c:formatCode>
                <c:ptCount val="3"/>
                <c:pt idx="0">
                  <c:v>99.395811140905579</c:v>
                </c:pt>
                <c:pt idx="1">
                  <c:v>95.078724581359751</c:v>
                </c:pt>
                <c:pt idx="2">
                  <c:v>103.42283290145789</c:v>
                </c:pt>
              </c:numCache>
            </c:numRef>
          </c:val>
        </c:ser>
        <c:ser>
          <c:idx val="1"/>
          <c:order val="1"/>
          <c:tx>
            <c:strRef>
              <c:f>Comparison!$A$4</c:f>
              <c:strCache>
                <c:ptCount val="1"/>
                <c:pt idx="0">
                  <c:v>VOC Sum</c:v>
                </c:pt>
              </c:strCache>
            </c:strRef>
          </c:tx>
          <c:invertIfNegative val="0"/>
          <c:cat>
            <c:numRef>
              <c:f>Comparison!$C$1:$E$1</c:f>
              <c:numCache>
                <c:formatCode>General</c:formatCode>
                <c:ptCount val="3"/>
                <c:pt idx="0">
                  <c:v>2024</c:v>
                </c:pt>
                <c:pt idx="1">
                  <c:v>2030</c:v>
                </c:pt>
                <c:pt idx="2">
                  <c:v>2040</c:v>
                </c:pt>
              </c:numCache>
            </c:numRef>
          </c:cat>
          <c:val>
            <c:numRef>
              <c:f>Comparison!$C$4:$E$4</c:f>
              <c:numCache>
                <c:formatCode>0.00</c:formatCode>
                <c:ptCount val="3"/>
                <c:pt idx="0">
                  <c:v>62.508409626775936</c:v>
                </c:pt>
                <c:pt idx="1">
                  <c:v>62.572789107007445</c:v>
                </c:pt>
                <c:pt idx="2">
                  <c:v>70.972044033880948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8032664"/>
        <c:axId val="278161752"/>
      </c:barChart>
      <c:catAx>
        <c:axId val="278032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78161752"/>
        <c:crosses val="autoZero"/>
        <c:auto val="1"/>
        <c:lblAlgn val="ctr"/>
        <c:lblOffset val="100"/>
        <c:noMultiLvlLbl val="0"/>
      </c:catAx>
      <c:valAx>
        <c:axId val="278161752"/>
        <c:scaling>
          <c:orientation val="minMax"/>
          <c:min val="5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Emissions (tons per day)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7803266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75000"/>
              </a:schemeClr>
            </a:solidFill>
          </c:spPr>
          <c:invertIfNegative val="0"/>
          <c:cat>
            <c:numRef>
              <c:f>Both!$K$18:$K$22</c:f>
              <c:numCache>
                <c:formatCode>General</c:formatCode>
                <c:ptCount val="5"/>
                <c:pt idx="0">
                  <c:v>2015</c:v>
                </c:pt>
                <c:pt idx="1">
                  <c:v>2020</c:v>
                </c:pt>
                <c:pt idx="2">
                  <c:v>2024</c:v>
                </c:pt>
                <c:pt idx="3">
                  <c:v>2030</c:v>
                </c:pt>
                <c:pt idx="4">
                  <c:v>2040</c:v>
                </c:pt>
              </c:numCache>
            </c:numRef>
          </c:cat>
          <c:val>
            <c:numRef>
              <c:f>(Both!$I$4,Both!$I$9,Both!$I$14,Both!$I$19,Both!$I$24)</c:f>
              <c:numCache>
                <c:formatCode>_(* #,##0.00_);_(* \(#,##0.00\);_(* "-"??_);_(@_)</c:formatCode>
                <c:ptCount val="5"/>
                <c:pt idx="0">
                  <c:v>2698.8558893073778</c:v>
                </c:pt>
                <c:pt idx="1">
                  <c:v>2059.0068061214292</c:v>
                </c:pt>
                <c:pt idx="2">
                  <c:v>1973.8609480450541</c:v>
                </c:pt>
                <c:pt idx="3">
                  <c:v>1846.1421609304891</c:v>
                </c:pt>
                <c:pt idx="4">
                  <c:v>2162.2332767702123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8162536"/>
        <c:axId val="278162928"/>
      </c:barChart>
      <c:catAx>
        <c:axId val="278162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78162928"/>
        <c:crosses val="autoZero"/>
        <c:auto val="1"/>
        <c:lblAlgn val="ctr"/>
        <c:lblOffset val="100"/>
        <c:noMultiLvlLbl val="0"/>
      </c:catAx>
      <c:valAx>
        <c:axId val="278162928"/>
        <c:scaling>
          <c:orientation val="minMax"/>
          <c:max val="7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 smtClean="0"/>
                  <a:t>Modeled Emissions (tons/year)</a:t>
                </a:r>
                <a:endParaRPr lang="en-US" sz="1600" dirty="0"/>
              </a:p>
            </c:rich>
          </c:tx>
          <c:overlay val="0"/>
        </c:title>
        <c:numFmt formatCode="_(* #,##0_);_(* \(#,##0\);_(* &quot;-&quot;_);_(@_)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781625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75000"/>
              </a:schemeClr>
            </a:solidFill>
          </c:spPr>
          <c:invertIfNegative val="0"/>
          <c:cat>
            <c:numRef>
              <c:f>Both!$K$18:$K$22</c:f>
              <c:numCache>
                <c:formatCode>General</c:formatCode>
                <c:ptCount val="5"/>
                <c:pt idx="0">
                  <c:v>2015</c:v>
                </c:pt>
                <c:pt idx="1">
                  <c:v>2020</c:v>
                </c:pt>
                <c:pt idx="2">
                  <c:v>2024</c:v>
                </c:pt>
                <c:pt idx="3">
                  <c:v>2030</c:v>
                </c:pt>
                <c:pt idx="4">
                  <c:v>2040</c:v>
                </c:pt>
              </c:numCache>
            </c:numRef>
          </c:cat>
          <c:val>
            <c:numRef>
              <c:f>(Both!$I$4,Both!$I$9,Both!$I$14,Both!$I$19,Both!$I$24)</c:f>
              <c:numCache>
                <c:formatCode>_(* #,##0.00_);_(* \(#,##0.00\);_(* "-"??_);_(@_)</c:formatCode>
                <c:ptCount val="5"/>
                <c:pt idx="0">
                  <c:v>2698.8558893073778</c:v>
                </c:pt>
                <c:pt idx="1">
                  <c:v>2059.0068061214292</c:v>
                </c:pt>
                <c:pt idx="2">
                  <c:v>1973.8609480450541</c:v>
                </c:pt>
                <c:pt idx="3">
                  <c:v>1846.1421609304891</c:v>
                </c:pt>
                <c:pt idx="4">
                  <c:v>2162.2332767702123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8163712"/>
        <c:axId val="278164104"/>
      </c:barChart>
      <c:catAx>
        <c:axId val="278163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78164104"/>
        <c:crosses val="autoZero"/>
        <c:auto val="1"/>
        <c:lblAlgn val="ctr"/>
        <c:lblOffset val="100"/>
        <c:noMultiLvlLbl val="0"/>
      </c:catAx>
      <c:valAx>
        <c:axId val="278164104"/>
        <c:scaling>
          <c:orientation val="minMax"/>
          <c:max val="7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 smtClean="0"/>
                  <a:t>Modeled Emissions (tons/year)</a:t>
                </a:r>
                <a:endParaRPr lang="en-US" sz="1600" dirty="0"/>
              </a:p>
            </c:rich>
          </c:tx>
          <c:overlay val="0"/>
        </c:title>
        <c:numFmt formatCode="_(* #,##0_);_(* \(#,##0\);_(* &quot;-&quot;_);_(@_)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781637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705519-A826-4B39-8FEF-F5ECC88E02AC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9D67A1A-F52E-4281-A296-3C439BA36495}">
      <dgm:prSet phldrT="[Text]"/>
      <dgm:spPr/>
      <dgm:t>
        <a:bodyPr/>
        <a:lstStyle/>
        <a:p>
          <a:r>
            <a:rPr lang="en-US" dirty="0" smtClean="0"/>
            <a:t>Exposure</a:t>
          </a:r>
          <a:endParaRPr lang="en-US" dirty="0"/>
        </a:p>
      </dgm:t>
    </dgm:pt>
    <dgm:pt modelId="{37A4704B-07A1-422E-8D38-690742C9F1EA}" type="parTrans" cxnId="{E2209EAE-F906-4964-BE18-ACE900ED5809}">
      <dgm:prSet/>
      <dgm:spPr/>
      <dgm:t>
        <a:bodyPr/>
        <a:lstStyle/>
        <a:p>
          <a:endParaRPr lang="en-US"/>
        </a:p>
      </dgm:t>
    </dgm:pt>
    <dgm:pt modelId="{285F8C9B-1858-417D-82D3-EE5BFB04CB61}" type="sibTrans" cxnId="{E2209EAE-F906-4964-BE18-ACE900ED5809}">
      <dgm:prSet/>
      <dgm:spPr/>
      <dgm:t>
        <a:bodyPr/>
        <a:lstStyle/>
        <a:p>
          <a:endParaRPr lang="en-US"/>
        </a:p>
      </dgm:t>
    </dgm:pt>
    <dgm:pt modelId="{6C4F67A6-96D6-4355-B10E-3E58BC6EEEF3}">
      <dgm:prSet phldrT="[Text]" custT="1"/>
      <dgm:spPr/>
      <dgm:t>
        <a:bodyPr/>
        <a:lstStyle/>
        <a:p>
          <a:r>
            <a:rPr lang="en-US" sz="2000" dirty="0" smtClean="0"/>
            <a:t>Transportation</a:t>
          </a:r>
          <a:endParaRPr lang="en-US" sz="2000" dirty="0"/>
        </a:p>
      </dgm:t>
    </dgm:pt>
    <dgm:pt modelId="{81CCF6D0-B8D7-4C7E-9EE5-D440F9275075}" type="parTrans" cxnId="{4A4CBE06-5D83-45BB-AE4F-31EC0D399414}">
      <dgm:prSet/>
      <dgm:spPr/>
      <dgm:t>
        <a:bodyPr/>
        <a:lstStyle/>
        <a:p>
          <a:endParaRPr lang="en-US"/>
        </a:p>
      </dgm:t>
    </dgm:pt>
    <dgm:pt modelId="{4868C4F1-07D3-4D86-AE68-32C47B268EFE}" type="sibTrans" cxnId="{4A4CBE06-5D83-45BB-AE4F-31EC0D399414}">
      <dgm:prSet/>
      <dgm:spPr/>
      <dgm:t>
        <a:bodyPr/>
        <a:lstStyle/>
        <a:p>
          <a:endParaRPr lang="en-US"/>
        </a:p>
      </dgm:t>
    </dgm:pt>
    <dgm:pt modelId="{A87B9018-08E8-434B-8DC3-6A79F857DD33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000" dirty="0" smtClean="0"/>
            <a:t>Emissions</a:t>
          </a:r>
          <a:endParaRPr lang="en-US" sz="2000" dirty="0"/>
        </a:p>
      </dgm:t>
    </dgm:pt>
    <dgm:pt modelId="{07A9119E-275E-4053-AFE2-207534ABC010}" type="parTrans" cxnId="{155585D1-ACEA-4C4C-B567-335D3D1E4C1D}">
      <dgm:prSet/>
      <dgm:spPr/>
      <dgm:t>
        <a:bodyPr/>
        <a:lstStyle/>
        <a:p>
          <a:endParaRPr lang="en-US"/>
        </a:p>
      </dgm:t>
    </dgm:pt>
    <dgm:pt modelId="{A8D51040-1829-4681-B749-9B7FF77415BF}" type="sibTrans" cxnId="{155585D1-ACEA-4C4C-B567-335D3D1E4C1D}">
      <dgm:prSet/>
      <dgm:spPr/>
      <dgm:t>
        <a:bodyPr/>
        <a:lstStyle/>
        <a:p>
          <a:endParaRPr lang="en-US"/>
        </a:p>
      </dgm:t>
    </dgm:pt>
    <dgm:pt modelId="{926D9EC2-F37A-4541-9E1C-4CF7BF8A6746}">
      <dgm:prSet phldrT="[Text]" custT="1"/>
      <dgm:spPr/>
      <dgm:t>
        <a:bodyPr/>
        <a:lstStyle/>
        <a:p>
          <a:r>
            <a:rPr lang="en-US" sz="2000" dirty="0" smtClean="0"/>
            <a:t>Dispersion</a:t>
          </a:r>
          <a:endParaRPr lang="en-US" sz="2000" dirty="0"/>
        </a:p>
      </dgm:t>
    </dgm:pt>
    <dgm:pt modelId="{94C5EC74-2645-44FD-8E22-793FD419FF4A}" type="parTrans" cxnId="{97B7A0F5-9F5F-4986-9901-DA9C8340D20A}">
      <dgm:prSet/>
      <dgm:spPr/>
      <dgm:t>
        <a:bodyPr/>
        <a:lstStyle/>
        <a:p>
          <a:endParaRPr lang="en-US"/>
        </a:p>
      </dgm:t>
    </dgm:pt>
    <dgm:pt modelId="{269EC204-09E4-4D3C-B044-B55A964F8C17}" type="sibTrans" cxnId="{97B7A0F5-9F5F-4986-9901-DA9C8340D20A}">
      <dgm:prSet/>
      <dgm:spPr/>
      <dgm:t>
        <a:bodyPr/>
        <a:lstStyle/>
        <a:p>
          <a:endParaRPr lang="en-US"/>
        </a:p>
      </dgm:t>
    </dgm:pt>
    <dgm:pt modelId="{BF68EB7D-BF59-4C13-916F-F8E2CEAC2F60}" type="pres">
      <dgm:prSet presAssocID="{4F705519-A826-4B39-8FEF-F5ECC88E02A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AE14CC-B77A-4B05-AF45-8D9AF4698B18}" type="pres">
      <dgm:prSet presAssocID="{29D67A1A-F52E-4281-A296-3C439BA36495}" presName="centerShape" presStyleLbl="node0" presStyleIdx="0" presStyleCnt="1" custLinFactNeighborY="-2250"/>
      <dgm:spPr/>
      <dgm:t>
        <a:bodyPr/>
        <a:lstStyle/>
        <a:p>
          <a:endParaRPr lang="en-US"/>
        </a:p>
      </dgm:t>
    </dgm:pt>
    <dgm:pt modelId="{203D0002-4B13-4E31-AAC3-81D52B661044}" type="pres">
      <dgm:prSet presAssocID="{6C4F67A6-96D6-4355-B10E-3E58BC6EEEF3}" presName="node" presStyleLbl="node1" presStyleIdx="0" presStyleCnt="3" custScaleX="186813" custScaleY="1101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EE5FCE-338F-4B55-BFC3-C154331DC366}" type="pres">
      <dgm:prSet presAssocID="{6C4F67A6-96D6-4355-B10E-3E58BC6EEEF3}" presName="dummy" presStyleCnt="0"/>
      <dgm:spPr/>
    </dgm:pt>
    <dgm:pt modelId="{BB431644-2DEB-446D-9CF9-757E3BC00C6D}" type="pres">
      <dgm:prSet presAssocID="{4868C4F1-07D3-4D86-AE68-32C47B268EF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12AF3D67-160A-4ECD-820F-A25E57F0ED61}" type="pres">
      <dgm:prSet presAssocID="{A87B9018-08E8-434B-8DC3-6A79F857DD33}" presName="node" presStyleLbl="node1" presStyleIdx="1" presStyleCnt="3" custScaleX="123300" custScaleY="1309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53CFC8-4E7B-4820-9EB1-B89E90F654D5}" type="pres">
      <dgm:prSet presAssocID="{A87B9018-08E8-434B-8DC3-6A79F857DD33}" presName="dummy" presStyleCnt="0"/>
      <dgm:spPr/>
    </dgm:pt>
    <dgm:pt modelId="{61E4A0B7-80F0-4052-9FD8-D2B57ECC069C}" type="pres">
      <dgm:prSet presAssocID="{A8D51040-1829-4681-B749-9B7FF77415B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419269B5-2D28-4B42-BED0-01529CF2F9F8}" type="pres">
      <dgm:prSet presAssocID="{926D9EC2-F37A-4541-9E1C-4CF7BF8A6746}" presName="node" presStyleLbl="node1" presStyleIdx="2" presStyleCnt="3" custScaleX="136435" custScaleY="1273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2535BA-982E-4076-9C75-47932FB21499}" type="pres">
      <dgm:prSet presAssocID="{926D9EC2-F37A-4541-9E1C-4CF7BF8A6746}" presName="dummy" presStyleCnt="0"/>
      <dgm:spPr/>
    </dgm:pt>
    <dgm:pt modelId="{C70F0D01-285A-45AB-B2E6-7AEE16E2F562}" type="pres">
      <dgm:prSet presAssocID="{269EC204-09E4-4D3C-B044-B55A964F8C17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C4EA8122-1D1C-4288-B490-B14E2C1DFBAE}" type="presOf" srcId="{4F705519-A826-4B39-8FEF-F5ECC88E02AC}" destId="{BF68EB7D-BF59-4C13-916F-F8E2CEAC2F60}" srcOrd="0" destOrd="0" presId="urn:microsoft.com/office/officeart/2005/8/layout/radial6"/>
    <dgm:cxn modelId="{97B7A0F5-9F5F-4986-9901-DA9C8340D20A}" srcId="{29D67A1A-F52E-4281-A296-3C439BA36495}" destId="{926D9EC2-F37A-4541-9E1C-4CF7BF8A6746}" srcOrd="2" destOrd="0" parTransId="{94C5EC74-2645-44FD-8E22-793FD419FF4A}" sibTransId="{269EC204-09E4-4D3C-B044-B55A964F8C17}"/>
    <dgm:cxn modelId="{58623351-DF8D-4BA7-BC72-672A58B8C8F9}" type="presOf" srcId="{6C4F67A6-96D6-4355-B10E-3E58BC6EEEF3}" destId="{203D0002-4B13-4E31-AAC3-81D52B661044}" srcOrd="0" destOrd="0" presId="urn:microsoft.com/office/officeart/2005/8/layout/radial6"/>
    <dgm:cxn modelId="{D2E73C74-1D92-4AB9-805A-E7BEA556C06A}" type="presOf" srcId="{269EC204-09E4-4D3C-B044-B55A964F8C17}" destId="{C70F0D01-285A-45AB-B2E6-7AEE16E2F562}" srcOrd="0" destOrd="0" presId="urn:microsoft.com/office/officeart/2005/8/layout/radial6"/>
    <dgm:cxn modelId="{4049260A-2F31-42A4-A09B-529D6F9A1C88}" type="presOf" srcId="{926D9EC2-F37A-4541-9E1C-4CF7BF8A6746}" destId="{419269B5-2D28-4B42-BED0-01529CF2F9F8}" srcOrd="0" destOrd="0" presId="urn:microsoft.com/office/officeart/2005/8/layout/radial6"/>
    <dgm:cxn modelId="{6631AF5A-7C58-4474-BBEE-D622DA463C99}" type="presOf" srcId="{29D67A1A-F52E-4281-A296-3C439BA36495}" destId="{C4AE14CC-B77A-4B05-AF45-8D9AF4698B18}" srcOrd="0" destOrd="0" presId="urn:microsoft.com/office/officeart/2005/8/layout/radial6"/>
    <dgm:cxn modelId="{4A4CBE06-5D83-45BB-AE4F-31EC0D399414}" srcId="{29D67A1A-F52E-4281-A296-3C439BA36495}" destId="{6C4F67A6-96D6-4355-B10E-3E58BC6EEEF3}" srcOrd="0" destOrd="0" parTransId="{81CCF6D0-B8D7-4C7E-9EE5-D440F9275075}" sibTransId="{4868C4F1-07D3-4D86-AE68-32C47B268EFE}"/>
    <dgm:cxn modelId="{E2209EAE-F906-4964-BE18-ACE900ED5809}" srcId="{4F705519-A826-4B39-8FEF-F5ECC88E02AC}" destId="{29D67A1A-F52E-4281-A296-3C439BA36495}" srcOrd="0" destOrd="0" parTransId="{37A4704B-07A1-422E-8D38-690742C9F1EA}" sibTransId="{285F8C9B-1858-417D-82D3-EE5BFB04CB61}"/>
    <dgm:cxn modelId="{40BCAE31-1ADC-4D97-AA17-097B9E79E704}" type="presOf" srcId="{4868C4F1-07D3-4D86-AE68-32C47B268EFE}" destId="{BB431644-2DEB-446D-9CF9-757E3BC00C6D}" srcOrd="0" destOrd="0" presId="urn:microsoft.com/office/officeart/2005/8/layout/radial6"/>
    <dgm:cxn modelId="{DE42495E-5D3D-40F8-962A-9E0641C0ABC6}" type="presOf" srcId="{A8D51040-1829-4681-B749-9B7FF77415BF}" destId="{61E4A0B7-80F0-4052-9FD8-D2B57ECC069C}" srcOrd="0" destOrd="0" presId="urn:microsoft.com/office/officeart/2005/8/layout/radial6"/>
    <dgm:cxn modelId="{FE26BAAD-2C85-4137-B4AA-1115EC1DF653}" type="presOf" srcId="{A87B9018-08E8-434B-8DC3-6A79F857DD33}" destId="{12AF3D67-160A-4ECD-820F-A25E57F0ED61}" srcOrd="0" destOrd="0" presId="urn:microsoft.com/office/officeart/2005/8/layout/radial6"/>
    <dgm:cxn modelId="{155585D1-ACEA-4C4C-B567-335D3D1E4C1D}" srcId="{29D67A1A-F52E-4281-A296-3C439BA36495}" destId="{A87B9018-08E8-434B-8DC3-6A79F857DD33}" srcOrd="1" destOrd="0" parTransId="{07A9119E-275E-4053-AFE2-207534ABC010}" sibTransId="{A8D51040-1829-4681-B749-9B7FF77415BF}"/>
    <dgm:cxn modelId="{F31FD2DB-98E1-4465-8A6D-F3F2309D2539}" type="presParOf" srcId="{BF68EB7D-BF59-4C13-916F-F8E2CEAC2F60}" destId="{C4AE14CC-B77A-4B05-AF45-8D9AF4698B18}" srcOrd="0" destOrd="0" presId="urn:microsoft.com/office/officeart/2005/8/layout/radial6"/>
    <dgm:cxn modelId="{FA44E069-F8E0-44CE-A623-CF983E2C2572}" type="presParOf" srcId="{BF68EB7D-BF59-4C13-916F-F8E2CEAC2F60}" destId="{203D0002-4B13-4E31-AAC3-81D52B661044}" srcOrd="1" destOrd="0" presId="urn:microsoft.com/office/officeart/2005/8/layout/radial6"/>
    <dgm:cxn modelId="{6038B5A6-AD14-4833-9416-68C3098390B1}" type="presParOf" srcId="{BF68EB7D-BF59-4C13-916F-F8E2CEAC2F60}" destId="{E7EE5FCE-338F-4B55-BFC3-C154331DC366}" srcOrd="2" destOrd="0" presId="urn:microsoft.com/office/officeart/2005/8/layout/radial6"/>
    <dgm:cxn modelId="{CEFA46B1-E516-41FE-88CB-BB3AB2BB028A}" type="presParOf" srcId="{BF68EB7D-BF59-4C13-916F-F8E2CEAC2F60}" destId="{BB431644-2DEB-446D-9CF9-757E3BC00C6D}" srcOrd="3" destOrd="0" presId="urn:microsoft.com/office/officeart/2005/8/layout/radial6"/>
    <dgm:cxn modelId="{E963ABA5-6A04-493B-A54B-5262039558C8}" type="presParOf" srcId="{BF68EB7D-BF59-4C13-916F-F8E2CEAC2F60}" destId="{12AF3D67-160A-4ECD-820F-A25E57F0ED61}" srcOrd="4" destOrd="0" presId="urn:microsoft.com/office/officeart/2005/8/layout/radial6"/>
    <dgm:cxn modelId="{371606F5-F458-4EDE-9BB2-C66004905034}" type="presParOf" srcId="{BF68EB7D-BF59-4C13-916F-F8E2CEAC2F60}" destId="{4553CFC8-4E7B-4820-9EB1-B89E90F654D5}" srcOrd="5" destOrd="0" presId="urn:microsoft.com/office/officeart/2005/8/layout/radial6"/>
    <dgm:cxn modelId="{AC4B1B56-ED2D-475B-B776-4C8E49B999F1}" type="presParOf" srcId="{BF68EB7D-BF59-4C13-916F-F8E2CEAC2F60}" destId="{61E4A0B7-80F0-4052-9FD8-D2B57ECC069C}" srcOrd="6" destOrd="0" presId="urn:microsoft.com/office/officeart/2005/8/layout/radial6"/>
    <dgm:cxn modelId="{C33E2CD3-B7E1-46EE-A367-876C5BFC6CC3}" type="presParOf" srcId="{BF68EB7D-BF59-4C13-916F-F8E2CEAC2F60}" destId="{419269B5-2D28-4B42-BED0-01529CF2F9F8}" srcOrd="7" destOrd="0" presId="urn:microsoft.com/office/officeart/2005/8/layout/radial6"/>
    <dgm:cxn modelId="{AF679D92-2077-43DA-AB96-CC912E37FA82}" type="presParOf" srcId="{BF68EB7D-BF59-4C13-916F-F8E2CEAC2F60}" destId="{DB2535BA-982E-4076-9C75-47932FB21499}" srcOrd="8" destOrd="0" presId="urn:microsoft.com/office/officeart/2005/8/layout/radial6"/>
    <dgm:cxn modelId="{1DD7C60B-6776-4BE4-A63A-580E58A029DB}" type="presParOf" srcId="{BF68EB7D-BF59-4C13-916F-F8E2CEAC2F60}" destId="{C70F0D01-285A-45AB-B2E6-7AEE16E2F562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84AF22-26C3-4BEB-ADD2-B028494AD03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17073E6-B0A9-4B85-9DBF-260F475EB821}">
      <dgm:prSet phldrT="[Text]"/>
      <dgm:spPr/>
      <dgm:t>
        <a:bodyPr/>
        <a:lstStyle/>
        <a:p>
          <a:r>
            <a:rPr lang="en-US" sz="1800" dirty="0" smtClean="0"/>
            <a:t>Needs Assessment</a:t>
          </a:r>
          <a:endParaRPr lang="en-US" sz="1800" dirty="0"/>
        </a:p>
      </dgm:t>
    </dgm:pt>
    <dgm:pt modelId="{F7141D4C-2AB4-4420-A046-418E0A2162AA}" type="parTrans" cxnId="{50D0D07D-405E-4F42-A6FC-DCE041A7CC44}">
      <dgm:prSet/>
      <dgm:spPr/>
      <dgm:t>
        <a:bodyPr/>
        <a:lstStyle/>
        <a:p>
          <a:endParaRPr lang="en-US"/>
        </a:p>
      </dgm:t>
    </dgm:pt>
    <dgm:pt modelId="{32954687-05D5-472A-9C57-5954755A630D}" type="sibTrans" cxnId="{50D0D07D-405E-4F42-A6FC-DCE041A7CC44}">
      <dgm:prSet/>
      <dgm:spPr/>
      <dgm:t>
        <a:bodyPr/>
        <a:lstStyle/>
        <a:p>
          <a:endParaRPr lang="en-US"/>
        </a:p>
      </dgm:t>
    </dgm:pt>
    <dgm:pt modelId="{CCBA2A74-185C-4A70-AB69-BFAAA27F1F73}">
      <dgm:prSet phldrT="[Text]"/>
      <dgm:spPr/>
      <dgm:t>
        <a:bodyPr/>
        <a:lstStyle/>
        <a:p>
          <a:r>
            <a:rPr lang="en-US" sz="1900" dirty="0" smtClean="0"/>
            <a:t>Project Evaluation</a:t>
          </a:r>
          <a:endParaRPr lang="en-US" sz="1900" dirty="0"/>
        </a:p>
      </dgm:t>
    </dgm:pt>
    <dgm:pt modelId="{E1590681-AF5A-4F78-949F-07498E9124A4}" type="parTrans" cxnId="{C762DA65-1B8D-45AA-AFDC-7794CCCB7CAF}">
      <dgm:prSet/>
      <dgm:spPr/>
      <dgm:t>
        <a:bodyPr/>
        <a:lstStyle/>
        <a:p>
          <a:endParaRPr lang="en-US"/>
        </a:p>
      </dgm:t>
    </dgm:pt>
    <dgm:pt modelId="{D8C07BB6-4C45-40F6-BF87-2CAC6DC011B9}" type="sibTrans" cxnId="{C762DA65-1B8D-45AA-AFDC-7794CCCB7CAF}">
      <dgm:prSet/>
      <dgm:spPr/>
      <dgm:t>
        <a:bodyPr/>
        <a:lstStyle/>
        <a:p>
          <a:endParaRPr lang="en-US"/>
        </a:p>
      </dgm:t>
    </dgm:pt>
    <dgm:pt modelId="{999D4EDD-4307-4193-AEAE-5534C3311256}">
      <dgm:prSet phldrT="[Text]"/>
      <dgm:spPr/>
      <dgm:t>
        <a:bodyPr/>
        <a:lstStyle/>
        <a:p>
          <a:r>
            <a:rPr lang="en-US" dirty="0" smtClean="0"/>
            <a:t>Regional Performance</a:t>
          </a:r>
          <a:endParaRPr lang="en-US" dirty="0"/>
        </a:p>
      </dgm:t>
    </dgm:pt>
    <dgm:pt modelId="{B5F663BE-087C-4615-8EAA-924D01F2A0D1}" type="parTrans" cxnId="{E2B648A4-0CC9-4374-B66E-5869FEA2E50D}">
      <dgm:prSet/>
      <dgm:spPr/>
      <dgm:t>
        <a:bodyPr/>
        <a:lstStyle/>
        <a:p>
          <a:endParaRPr lang="en-US"/>
        </a:p>
      </dgm:t>
    </dgm:pt>
    <dgm:pt modelId="{46E7B122-7B64-4C4A-BEE4-124430BE11D2}" type="sibTrans" cxnId="{E2B648A4-0CC9-4374-B66E-5869FEA2E50D}">
      <dgm:prSet/>
      <dgm:spPr/>
      <dgm:t>
        <a:bodyPr/>
        <a:lstStyle/>
        <a:p>
          <a:endParaRPr lang="en-US"/>
        </a:p>
      </dgm:t>
    </dgm:pt>
    <dgm:pt modelId="{3B27D4E7-AFFE-4DF3-AC26-46E2AB202C86}">
      <dgm:prSet phldrT="[Text]" custT="1"/>
      <dgm:spPr/>
      <dgm:t>
        <a:bodyPr/>
        <a:lstStyle/>
        <a:p>
          <a:r>
            <a:rPr lang="en-US" sz="1600" dirty="0" smtClean="0"/>
            <a:t>Congestion</a:t>
          </a:r>
          <a:endParaRPr lang="en-US" sz="1600" dirty="0"/>
        </a:p>
      </dgm:t>
    </dgm:pt>
    <dgm:pt modelId="{A4C1CCC9-3961-485D-BC2F-7B798C35F8B6}" type="parTrans" cxnId="{16829B5D-EA38-4FED-938B-EAF0DA4534DD}">
      <dgm:prSet/>
      <dgm:spPr/>
      <dgm:t>
        <a:bodyPr/>
        <a:lstStyle/>
        <a:p>
          <a:endParaRPr lang="en-US"/>
        </a:p>
      </dgm:t>
    </dgm:pt>
    <dgm:pt modelId="{B1727F3E-C77D-4176-B9D2-8C8185A6DCF7}" type="sibTrans" cxnId="{16829B5D-EA38-4FED-938B-EAF0DA4534DD}">
      <dgm:prSet/>
      <dgm:spPr/>
      <dgm:t>
        <a:bodyPr/>
        <a:lstStyle/>
        <a:p>
          <a:endParaRPr lang="en-US"/>
        </a:p>
      </dgm:t>
    </dgm:pt>
    <dgm:pt modelId="{23C6102B-EE6F-4B60-8347-78E5294EE336}">
      <dgm:prSet phldrT="[Text]" custT="1"/>
      <dgm:spPr/>
      <dgm:t>
        <a:bodyPr/>
        <a:lstStyle/>
        <a:p>
          <a:r>
            <a:rPr lang="en-US" sz="1600" dirty="0" smtClean="0"/>
            <a:t>Safety</a:t>
          </a:r>
          <a:endParaRPr lang="en-US" sz="1600" dirty="0"/>
        </a:p>
      </dgm:t>
    </dgm:pt>
    <dgm:pt modelId="{0B8324EB-5076-4A29-88AD-4DEF42E797FB}" type="parTrans" cxnId="{B3919DCF-1F3C-4F72-B6AB-AC9A5F09D06B}">
      <dgm:prSet/>
      <dgm:spPr/>
      <dgm:t>
        <a:bodyPr/>
        <a:lstStyle/>
        <a:p>
          <a:endParaRPr lang="en-US"/>
        </a:p>
      </dgm:t>
    </dgm:pt>
    <dgm:pt modelId="{3D3A98C8-EADE-4862-BC9A-F5D95E47F251}" type="sibTrans" cxnId="{B3919DCF-1F3C-4F72-B6AB-AC9A5F09D06B}">
      <dgm:prSet/>
      <dgm:spPr/>
      <dgm:t>
        <a:bodyPr/>
        <a:lstStyle/>
        <a:p>
          <a:endParaRPr lang="en-US"/>
        </a:p>
      </dgm:t>
    </dgm:pt>
    <dgm:pt modelId="{6770AA2E-B5A4-4F48-B301-CC942F6C6105}">
      <dgm:prSet phldrT="[Text]" custT="1"/>
      <dgm:spPr/>
      <dgm:t>
        <a:bodyPr/>
        <a:lstStyle/>
        <a:p>
          <a:r>
            <a:rPr lang="en-US" sz="1600" b="1" dirty="0" smtClean="0"/>
            <a:t>Air Quality Hotspots</a:t>
          </a:r>
          <a:endParaRPr lang="en-US" sz="1600" b="1" dirty="0"/>
        </a:p>
      </dgm:t>
    </dgm:pt>
    <dgm:pt modelId="{2B36DF48-4677-4C9F-9779-084C67EDB924}" type="parTrans" cxnId="{22232CE1-266B-4AE5-9EE5-73F5B0F3CB03}">
      <dgm:prSet/>
      <dgm:spPr/>
      <dgm:t>
        <a:bodyPr/>
        <a:lstStyle/>
        <a:p>
          <a:endParaRPr lang="en-US"/>
        </a:p>
      </dgm:t>
    </dgm:pt>
    <dgm:pt modelId="{752D1D36-1BBF-4136-A231-2C657B95A12C}" type="sibTrans" cxnId="{22232CE1-266B-4AE5-9EE5-73F5B0F3CB03}">
      <dgm:prSet/>
      <dgm:spPr/>
      <dgm:t>
        <a:bodyPr/>
        <a:lstStyle/>
        <a:p>
          <a:endParaRPr lang="en-US"/>
        </a:p>
      </dgm:t>
    </dgm:pt>
    <dgm:pt modelId="{F7B9A75A-DB78-4583-BA4D-611F356B0C07}">
      <dgm:prSet phldrT="[Text]" custT="1"/>
      <dgm:spPr/>
      <dgm:t>
        <a:bodyPr/>
        <a:lstStyle/>
        <a:p>
          <a:r>
            <a:rPr lang="en-US" sz="1600" dirty="0" smtClean="0"/>
            <a:t>Accessibility</a:t>
          </a:r>
          <a:endParaRPr lang="en-US" sz="1600" dirty="0"/>
        </a:p>
      </dgm:t>
    </dgm:pt>
    <dgm:pt modelId="{268B8540-8DFE-43A7-A72A-FC89E84176F4}" type="parTrans" cxnId="{A2E8081D-C327-4D4E-8894-5FC4E5635064}">
      <dgm:prSet/>
      <dgm:spPr/>
      <dgm:t>
        <a:bodyPr/>
        <a:lstStyle/>
        <a:p>
          <a:endParaRPr lang="en-US"/>
        </a:p>
      </dgm:t>
    </dgm:pt>
    <dgm:pt modelId="{4383E876-A81F-42D1-A587-671E902D9805}" type="sibTrans" cxnId="{A2E8081D-C327-4D4E-8894-5FC4E5635064}">
      <dgm:prSet/>
      <dgm:spPr/>
      <dgm:t>
        <a:bodyPr/>
        <a:lstStyle/>
        <a:p>
          <a:endParaRPr lang="en-US"/>
        </a:p>
      </dgm:t>
    </dgm:pt>
    <dgm:pt modelId="{8D88956A-C1BC-4005-AF28-F41F028C597B}">
      <dgm:prSet phldrT="[Text]" custT="1"/>
      <dgm:spPr/>
      <dgm:t>
        <a:bodyPr/>
        <a:lstStyle/>
        <a:p>
          <a:r>
            <a:rPr lang="en-US" sz="1600" dirty="0" smtClean="0"/>
            <a:t>Congestion</a:t>
          </a:r>
          <a:endParaRPr lang="en-US" sz="1600" dirty="0"/>
        </a:p>
      </dgm:t>
    </dgm:pt>
    <dgm:pt modelId="{C4D1006F-9F2F-45EE-94E9-1495E787863C}" type="parTrans" cxnId="{52BF12A9-5AEB-4DEE-B8EC-D1D7B009C813}">
      <dgm:prSet/>
      <dgm:spPr/>
      <dgm:t>
        <a:bodyPr/>
        <a:lstStyle/>
        <a:p>
          <a:endParaRPr lang="en-US"/>
        </a:p>
      </dgm:t>
    </dgm:pt>
    <dgm:pt modelId="{16DA60F8-76D8-45AE-B8FE-9B3107D472CB}" type="sibTrans" cxnId="{52BF12A9-5AEB-4DEE-B8EC-D1D7B009C813}">
      <dgm:prSet/>
      <dgm:spPr/>
      <dgm:t>
        <a:bodyPr/>
        <a:lstStyle/>
        <a:p>
          <a:endParaRPr lang="en-US"/>
        </a:p>
      </dgm:t>
    </dgm:pt>
    <dgm:pt modelId="{1352F579-D6DF-4F18-9D90-DA75B8624B5D}">
      <dgm:prSet phldrT="[Text]"/>
      <dgm:spPr/>
      <dgm:t>
        <a:bodyPr/>
        <a:lstStyle/>
        <a:p>
          <a:endParaRPr lang="en-US" sz="1500" dirty="0"/>
        </a:p>
      </dgm:t>
    </dgm:pt>
    <dgm:pt modelId="{6898466F-30A0-470E-A46A-8B6D7A3E6BA3}" type="parTrans" cxnId="{75E13918-30DA-42AB-9299-045242F8AFCC}">
      <dgm:prSet/>
      <dgm:spPr/>
      <dgm:t>
        <a:bodyPr/>
        <a:lstStyle/>
        <a:p>
          <a:endParaRPr lang="en-US"/>
        </a:p>
      </dgm:t>
    </dgm:pt>
    <dgm:pt modelId="{D6BD4934-BBF2-4F40-92C8-9D663127E442}" type="sibTrans" cxnId="{75E13918-30DA-42AB-9299-045242F8AFCC}">
      <dgm:prSet/>
      <dgm:spPr/>
      <dgm:t>
        <a:bodyPr/>
        <a:lstStyle/>
        <a:p>
          <a:endParaRPr lang="en-US"/>
        </a:p>
      </dgm:t>
    </dgm:pt>
    <dgm:pt modelId="{F0D8C35B-DE86-4A6A-8BB6-4BF874D76B56}">
      <dgm:prSet phldrT="[Text]" custT="1"/>
      <dgm:spPr/>
      <dgm:t>
        <a:bodyPr/>
        <a:lstStyle/>
        <a:p>
          <a:r>
            <a:rPr lang="en-US" sz="1600" dirty="0" smtClean="0"/>
            <a:t>Bike/</a:t>
          </a:r>
          <a:r>
            <a:rPr lang="en-US" sz="1600" dirty="0" err="1" smtClean="0"/>
            <a:t>Ped</a:t>
          </a:r>
          <a:r>
            <a:rPr lang="en-US" sz="1600" dirty="0" smtClean="0"/>
            <a:t> Demand</a:t>
          </a:r>
          <a:endParaRPr lang="en-US" sz="1600" dirty="0"/>
        </a:p>
      </dgm:t>
    </dgm:pt>
    <dgm:pt modelId="{48A7901A-2E46-4580-BA18-072F24473C12}" type="parTrans" cxnId="{6DEDEACB-AF8C-49C7-AEBB-FC6BFBCE8625}">
      <dgm:prSet/>
      <dgm:spPr/>
      <dgm:t>
        <a:bodyPr/>
        <a:lstStyle/>
        <a:p>
          <a:endParaRPr lang="en-US"/>
        </a:p>
      </dgm:t>
    </dgm:pt>
    <dgm:pt modelId="{CDF6B4F3-A263-4E41-85E7-FC24CFC9834D}" type="sibTrans" cxnId="{6DEDEACB-AF8C-49C7-AEBB-FC6BFBCE8625}">
      <dgm:prSet/>
      <dgm:spPr/>
      <dgm:t>
        <a:bodyPr/>
        <a:lstStyle/>
        <a:p>
          <a:endParaRPr lang="en-US"/>
        </a:p>
      </dgm:t>
    </dgm:pt>
    <dgm:pt modelId="{698D0085-CBF6-4648-81C3-231A50EF09BF}">
      <dgm:prSet phldrT="[Text]" custT="1"/>
      <dgm:spPr/>
      <dgm:t>
        <a:bodyPr/>
        <a:lstStyle/>
        <a:p>
          <a:r>
            <a:rPr lang="en-US" sz="1600" b="1" dirty="0" smtClean="0"/>
            <a:t>Change in Emissions</a:t>
          </a:r>
          <a:endParaRPr lang="en-US" sz="1600" b="1" dirty="0"/>
        </a:p>
      </dgm:t>
    </dgm:pt>
    <dgm:pt modelId="{19BE6300-770B-4CAF-8BC1-5206E6129119}" type="parTrans" cxnId="{CD119B55-5FD7-4720-8286-EA4CF9C98F7A}">
      <dgm:prSet/>
      <dgm:spPr/>
      <dgm:t>
        <a:bodyPr/>
        <a:lstStyle/>
        <a:p>
          <a:endParaRPr lang="en-US"/>
        </a:p>
      </dgm:t>
    </dgm:pt>
    <dgm:pt modelId="{A8417A81-52AF-468F-9C06-A83228A16E5A}" type="sibTrans" cxnId="{CD119B55-5FD7-4720-8286-EA4CF9C98F7A}">
      <dgm:prSet/>
      <dgm:spPr/>
      <dgm:t>
        <a:bodyPr/>
        <a:lstStyle/>
        <a:p>
          <a:endParaRPr lang="en-US"/>
        </a:p>
      </dgm:t>
    </dgm:pt>
    <dgm:pt modelId="{2288DF6E-0214-4AB7-ACC9-0454D94D721A}" type="pres">
      <dgm:prSet presAssocID="{4084AF22-26C3-4BEB-ADD2-B028494AD03D}" presName="Name0" presStyleCnt="0">
        <dgm:presLayoutVars>
          <dgm:dir/>
          <dgm:resizeHandles val="exact"/>
        </dgm:presLayoutVars>
      </dgm:prSet>
      <dgm:spPr/>
    </dgm:pt>
    <dgm:pt modelId="{2F9F3BFB-3360-4C14-8234-B784FE3502EB}" type="pres">
      <dgm:prSet presAssocID="{617073E6-B0A9-4B85-9DBF-260F475EB82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8AD70-5BB3-4DB4-AE95-CB3B6CD78346}" type="pres">
      <dgm:prSet presAssocID="{32954687-05D5-472A-9C57-5954755A630D}" presName="sibTrans" presStyleLbl="sibTrans2D1" presStyleIdx="0" presStyleCnt="2"/>
      <dgm:spPr/>
      <dgm:t>
        <a:bodyPr/>
        <a:lstStyle/>
        <a:p>
          <a:endParaRPr lang="en-US"/>
        </a:p>
      </dgm:t>
    </dgm:pt>
    <dgm:pt modelId="{F45558AF-5F95-44B5-817A-C4CA65994C6F}" type="pres">
      <dgm:prSet presAssocID="{32954687-05D5-472A-9C57-5954755A630D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8762A543-4638-4BA4-9368-292F35065CB4}" type="pres">
      <dgm:prSet presAssocID="{CCBA2A74-185C-4A70-AB69-BFAAA27F1F7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C72F5D-9333-448D-BEC1-AF5EF1D2EEEC}" type="pres">
      <dgm:prSet presAssocID="{D8C07BB6-4C45-40F6-BF87-2CAC6DC011B9}" presName="sibTrans" presStyleLbl="sibTrans2D1" presStyleIdx="1" presStyleCnt="2"/>
      <dgm:spPr/>
      <dgm:t>
        <a:bodyPr/>
        <a:lstStyle/>
        <a:p>
          <a:endParaRPr lang="en-US"/>
        </a:p>
      </dgm:t>
    </dgm:pt>
    <dgm:pt modelId="{4192909D-F067-4740-B5BA-B55DCBACA49F}" type="pres">
      <dgm:prSet presAssocID="{D8C07BB6-4C45-40F6-BF87-2CAC6DC011B9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E074D21-F6CB-4166-9F60-47DAB1ADBF07}" type="pres">
      <dgm:prSet presAssocID="{999D4EDD-4307-4193-AEAE-5534C331125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E13918-30DA-42AB-9299-045242F8AFCC}" srcId="{CCBA2A74-185C-4A70-AB69-BFAAA27F1F73}" destId="{1352F579-D6DF-4F18-9D90-DA75B8624B5D}" srcOrd="3" destOrd="0" parTransId="{6898466F-30A0-470E-A46A-8B6D7A3E6BA3}" sibTransId="{D6BD4934-BBF2-4F40-92C8-9D663127E442}"/>
    <dgm:cxn modelId="{291B8694-CA57-4CCD-8809-2CB36CB47113}" type="presOf" srcId="{32954687-05D5-472A-9C57-5954755A630D}" destId="{F868AD70-5BB3-4DB4-AE95-CB3B6CD78346}" srcOrd="0" destOrd="0" presId="urn:microsoft.com/office/officeart/2005/8/layout/process1"/>
    <dgm:cxn modelId="{22232CE1-266B-4AE5-9EE5-73F5B0F3CB03}" srcId="{617073E6-B0A9-4B85-9DBF-260F475EB821}" destId="{6770AA2E-B5A4-4F48-B301-CC942F6C6105}" srcOrd="3" destOrd="0" parTransId="{2B36DF48-4677-4C9F-9779-084C67EDB924}" sibTransId="{752D1D36-1BBF-4136-A231-2C657B95A12C}"/>
    <dgm:cxn modelId="{BBD6F20D-02A4-45E8-B831-0925EFDF416D}" type="presOf" srcId="{8D88956A-C1BC-4005-AF28-F41F028C597B}" destId="{8762A543-4638-4BA4-9368-292F35065CB4}" srcOrd="0" destOrd="2" presId="urn:microsoft.com/office/officeart/2005/8/layout/process1"/>
    <dgm:cxn modelId="{E21AB259-FE5C-4138-BB46-2DDAAACCCBE8}" type="presOf" srcId="{D8C07BB6-4C45-40F6-BF87-2CAC6DC011B9}" destId="{FAC72F5D-9333-448D-BEC1-AF5EF1D2EEEC}" srcOrd="0" destOrd="0" presId="urn:microsoft.com/office/officeart/2005/8/layout/process1"/>
    <dgm:cxn modelId="{CD119B55-5FD7-4720-8286-EA4CF9C98F7A}" srcId="{CCBA2A74-185C-4A70-AB69-BFAAA27F1F73}" destId="{698D0085-CBF6-4648-81C3-231A50EF09BF}" srcOrd="2" destOrd="0" parTransId="{19BE6300-770B-4CAF-8BC1-5206E6129119}" sibTransId="{A8417A81-52AF-468F-9C06-A83228A16E5A}"/>
    <dgm:cxn modelId="{530132FE-D27D-447B-8414-B24097677D64}" type="presOf" srcId="{23C6102B-EE6F-4B60-8347-78E5294EE336}" destId="{2F9F3BFB-3360-4C14-8234-B784FE3502EB}" srcOrd="0" destOrd="2" presId="urn:microsoft.com/office/officeart/2005/8/layout/process1"/>
    <dgm:cxn modelId="{1ED4E06F-08B1-4F56-A6FB-25C9C4527B69}" type="presOf" srcId="{F0D8C35B-DE86-4A6A-8BB6-4BF874D76B56}" destId="{2F9F3BFB-3360-4C14-8234-B784FE3502EB}" srcOrd="0" destOrd="3" presId="urn:microsoft.com/office/officeart/2005/8/layout/process1"/>
    <dgm:cxn modelId="{C762DA65-1B8D-45AA-AFDC-7794CCCB7CAF}" srcId="{4084AF22-26C3-4BEB-ADD2-B028494AD03D}" destId="{CCBA2A74-185C-4A70-AB69-BFAAA27F1F73}" srcOrd="1" destOrd="0" parTransId="{E1590681-AF5A-4F78-949F-07498E9124A4}" sibTransId="{D8C07BB6-4C45-40F6-BF87-2CAC6DC011B9}"/>
    <dgm:cxn modelId="{9C893833-E01F-4CC9-A7C5-EAD2357F5364}" type="presOf" srcId="{32954687-05D5-472A-9C57-5954755A630D}" destId="{F45558AF-5F95-44B5-817A-C4CA65994C6F}" srcOrd="1" destOrd="0" presId="urn:microsoft.com/office/officeart/2005/8/layout/process1"/>
    <dgm:cxn modelId="{E2B648A4-0CC9-4374-B66E-5869FEA2E50D}" srcId="{4084AF22-26C3-4BEB-ADD2-B028494AD03D}" destId="{999D4EDD-4307-4193-AEAE-5534C3311256}" srcOrd="2" destOrd="0" parTransId="{B5F663BE-087C-4615-8EAA-924D01F2A0D1}" sibTransId="{46E7B122-7B64-4C4A-BEE4-124430BE11D2}"/>
    <dgm:cxn modelId="{E5731057-8310-4567-B769-50DF772B43C1}" type="presOf" srcId="{F7B9A75A-DB78-4583-BA4D-611F356B0C07}" destId="{8762A543-4638-4BA4-9368-292F35065CB4}" srcOrd="0" destOrd="1" presId="urn:microsoft.com/office/officeart/2005/8/layout/process1"/>
    <dgm:cxn modelId="{FFCCE441-4D4A-438C-8A57-3E1E969D5108}" type="presOf" srcId="{999D4EDD-4307-4193-AEAE-5534C3311256}" destId="{AE074D21-F6CB-4166-9F60-47DAB1ADBF07}" srcOrd="0" destOrd="0" presId="urn:microsoft.com/office/officeart/2005/8/layout/process1"/>
    <dgm:cxn modelId="{BAF3859E-CB48-4D82-A1B6-C40AF80B002E}" type="presOf" srcId="{617073E6-B0A9-4B85-9DBF-260F475EB821}" destId="{2F9F3BFB-3360-4C14-8234-B784FE3502EB}" srcOrd="0" destOrd="0" presId="urn:microsoft.com/office/officeart/2005/8/layout/process1"/>
    <dgm:cxn modelId="{2CB5E00C-7A81-4289-AEFF-0EA977FC2492}" type="presOf" srcId="{698D0085-CBF6-4648-81C3-231A50EF09BF}" destId="{8762A543-4638-4BA4-9368-292F35065CB4}" srcOrd="0" destOrd="3" presId="urn:microsoft.com/office/officeart/2005/8/layout/process1"/>
    <dgm:cxn modelId="{EDF1B36D-1534-42FF-AAEE-E9D33599536B}" type="presOf" srcId="{D8C07BB6-4C45-40F6-BF87-2CAC6DC011B9}" destId="{4192909D-F067-4740-B5BA-B55DCBACA49F}" srcOrd="1" destOrd="0" presId="urn:microsoft.com/office/officeart/2005/8/layout/process1"/>
    <dgm:cxn modelId="{E516B7C6-044E-4C17-9C6C-BB7CF8886990}" type="presOf" srcId="{3B27D4E7-AFFE-4DF3-AC26-46E2AB202C86}" destId="{2F9F3BFB-3360-4C14-8234-B784FE3502EB}" srcOrd="0" destOrd="1" presId="urn:microsoft.com/office/officeart/2005/8/layout/process1"/>
    <dgm:cxn modelId="{6DEDEACB-AF8C-49C7-AEBB-FC6BFBCE8625}" srcId="{617073E6-B0A9-4B85-9DBF-260F475EB821}" destId="{F0D8C35B-DE86-4A6A-8BB6-4BF874D76B56}" srcOrd="2" destOrd="0" parTransId="{48A7901A-2E46-4580-BA18-072F24473C12}" sibTransId="{CDF6B4F3-A263-4E41-85E7-FC24CFC9834D}"/>
    <dgm:cxn modelId="{E690C3AF-59A0-469A-815B-2BD0A30FAE2A}" type="presOf" srcId="{4084AF22-26C3-4BEB-ADD2-B028494AD03D}" destId="{2288DF6E-0214-4AB7-ACC9-0454D94D721A}" srcOrd="0" destOrd="0" presId="urn:microsoft.com/office/officeart/2005/8/layout/process1"/>
    <dgm:cxn modelId="{52BF12A9-5AEB-4DEE-B8EC-D1D7B009C813}" srcId="{CCBA2A74-185C-4A70-AB69-BFAAA27F1F73}" destId="{8D88956A-C1BC-4005-AF28-F41F028C597B}" srcOrd="1" destOrd="0" parTransId="{C4D1006F-9F2F-45EE-94E9-1495E787863C}" sibTransId="{16DA60F8-76D8-45AE-B8FE-9B3107D472CB}"/>
    <dgm:cxn modelId="{945AF183-1DE5-427A-BD5C-7BCC22930620}" type="presOf" srcId="{1352F579-D6DF-4F18-9D90-DA75B8624B5D}" destId="{8762A543-4638-4BA4-9368-292F35065CB4}" srcOrd="0" destOrd="4" presId="urn:microsoft.com/office/officeart/2005/8/layout/process1"/>
    <dgm:cxn modelId="{254B7F41-61A9-4093-ACC5-1B4766EC3012}" type="presOf" srcId="{6770AA2E-B5A4-4F48-B301-CC942F6C6105}" destId="{2F9F3BFB-3360-4C14-8234-B784FE3502EB}" srcOrd="0" destOrd="4" presId="urn:microsoft.com/office/officeart/2005/8/layout/process1"/>
    <dgm:cxn modelId="{B3919DCF-1F3C-4F72-B6AB-AC9A5F09D06B}" srcId="{617073E6-B0A9-4B85-9DBF-260F475EB821}" destId="{23C6102B-EE6F-4B60-8347-78E5294EE336}" srcOrd="1" destOrd="0" parTransId="{0B8324EB-5076-4A29-88AD-4DEF42E797FB}" sibTransId="{3D3A98C8-EADE-4862-BC9A-F5D95E47F251}"/>
    <dgm:cxn modelId="{50D0D07D-405E-4F42-A6FC-DCE041A7CC44}" srcId="{4084AF22-26C3-4BEB-ADD2-B028494AD03D}" destId="{617073E6-B0A9-4B85-9DBF-260F475EB821}" srcOrd="0" destOrd="0" parTransId="{F7141D4C-2AB4-4420-A046-418E0A2162AA}" sibTransId="{32954687-05D5-472A-9C57-5954755A630D}"/>
    <dgm:cxn modelId="{A2E8081D-C327-4D4E-8894-5FC4E5635064}" srcId="{CCBA2A74-185C-4A70-AB69-BFAAA27F1F73}" destId="{F7B9A75A-DB78-4583-BA4D-611F356B0C07}" srcOrd="0" destOrd="0" parTransId="{268B8540-8DFE-43A7-A72A-FC89E84176F4}" sibTransId="{4383E876-A81F-42D1-A587-671E902D9805}"/>
    <dgm:cxn modelId="{58699189-BC63-4E11-82FD-EDDCCA9B8764}" type="presOf" srcId="{CCBA2A74-185C-4A70-AB69-BFAAA27F1F73}" destId="{8762A543-4638-4BA4-9368-292F35065CB4}" srcOrd="0" destOrd="0" presId="urn:microsoft.com/office/officeart/2005/8/layout/process1"/>
    <dgm:cxn modelId="{16829B5D-EA38-4FED-938B-EAF0DA4534DD}" srcId="{617073E6-B0A9-4B85-9DBF-260F475EB821}" destId="{3B27D4E7-AFFE-4DF3-AC26-46E2AB202C86}" srcOrd="0" destOrd="0" parTransId="{A4C1CCC9-3961-485D-BC2F-7B798C35F8B6}" sibTransId="{B1727F3E-C77D-4176-B9D2-8C8185A6DCF7}"/>
    <dgm:cxn modelId="{D9F80340-BA1B-4FA4-B7F9-8C7EB0EFCF2F}" type="presParOf" srcId="{2288DF6E-0214-4AB7-ACC9-0454D94D721A}" destId="{2F9F3BFB-3360-4C14-8234-B784FE3502EB}" srcOrd="0" destOrd="0" presId="urn:microsoft.com/office/officeart/2005/8/layout/process1"/>
    <dgm:cxn modelId="{7DB68B54-BC83-44EA-8D66-14EFBEDC0EF6}" type="presParOf" srcId="{2288DF6E-0214-4AB7-ACC9-0454D94D721A}" destId="{F868AD70-5BB3-4DB4-AE95-CB3B6CD78346}" srcOrd="1" destOrd="0" presId="urn:microsoft.com/office/officeart/2005/8/layout/process1"/>
    <dgm:cxn modelId="{F306A058-7935-4945-A83A-050BB721D68F}" type="presParOf" srcId="{F868AD70-5BB3-4DB4-AE95-CB3B6CD78346}" destId="{F45558AF-5F95-44B5-817A-C4CA65994C6F}" srcOrd="0" destOrd="0" presId="urn:microsoft.com/office/officeart/2005/8/layout/process1"/>
    <dgm:cxn modelId="{F2851D0F-27F1-488C-9DF6-10B5CA2D09EF}" type="presParOf" srcId="{2288DF6E-0214-4AB7-ACC9-0454D94D721A}" destId="{8762A543-4638-4BA4-9368-292F35065CB4}" srcOrd="2" destOrd="0" presId="urn:microsoft.com/office/officeart/2005/8/layout/process1"/>
    <dgm:cxn modelId="{77EAF2B8-EEBE-44BE-B306-A05ECDFA64D5}" type="presParOf" srcId="{2288DF6E-0214-4AB7-ACC9-0454D94D721A}" destId="{FAC72F5D-9333-448D-BEC1-AF5EF1D2EEEC}" srcOrd="3" destOrd="0" presId="urn:microsoft.com/office/officeart/2005/8/layout/process1"/>
    <dgm:cxn modelId="{7B32E3A8-DA8E-4699-8D2D-4B8360F1104B}" type="presParOf" srcId="{FAC72F5D-9333-448D-BEC1-AF5EF1D2EEEC}" destId="{4192909D-F067-4740-B5BA-B55DCBACA49F}" srcOrd="0" destOrd="0" presId="urn:microsoft.com/office/officeart/2005/8/layout/process1"/>
    <dgm:cxn modelId="{54DD2531-8571-437F-BE2B-B151C026129B}" type="presParOf" srcId="{2288DF6E-0214-4AB7-ACC9-0454D94D721A}" destId="{AE074D21-F6CB-4166-9F60-47DAB1ADBF0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0.12198</cdr:x>
      <cdr:y>0.48786</cdr:y>
    </cdr:from>
    <cdr:to>
      <cdr:x>0.98352</cdr:x>
      <cdr:y>0.53866</cdr:y>
    </cdr:to>
    <cdr:grpSp>
      <cdr:nvGrpSpPr>
        <cdr:cNvPr id="2" name="Group 1"/>
        <cdr:cNvGrpSpPr/>
      </cdr:nvGrpSpPr>
      <cdr:grpSpPr>
        <a:xfrm xmlns:a="http://schemas.openxmlformats.org/drawingml/2006/main">
          <a:off x="1057292" y="3062285"/>
          <a:ext cx="7467613" cy="318870"/>
          <a:chOff x="1752986" y="-498936"/>
          <a:chExt cx="7226415" cy="319668"/>
        </a:xfrm>
      </cdr:grpSpPr>
      <cdr:cxnSp macro="">
        <cdr:nvCxnSpPr>
          <cdr:cNvPr id="3" name="Straight Connector 2"/>
          <cdr:cNvCxnSpPr/>
        </cdr:nvCxnSpPr>
        <cdr:spPr>
          <a:xfrm xmlns:a="http://schemas.openxmlformats.org/drawingml/2006/main">
            <a:off x="1752986" y="-346153"/>
            <a:ext cx="7226415" cy="0"/>
          </a:xfrm>
          <a:prstGeom xmlns:a="http://schemas.openxmlformats.org/drawingml/2006/main" prst="line">
            <a:avLst/>
          </a:prstGeom>
          <a:ln xmlns:a="http://schemas.openxmlformats.org/drawingml/2006/main" w="31750">
            <a:solidFill>
              <a:schemeClr val="accent2"/>
            </a:solidFill>
          </a:ln>
        </cdr:spPr>
        <cdr:style>
          <a:lnRef xmlns:a="http://schemas.openxmlformats.org/drawingml/2006/main" idx="2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1">
            <a:schemeClr val="accent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4" name="TextBox 10"/>
          <cdr:cNvSpPr txBox="1"/>
        </cdr:nvSpPr>
        <cdr:spPr>
          <a:xfrm xmlns:a="http://schemas.openxmlformats.org/drawingml/2006/main">
            <a:off x="2465002" y="-498936"/>
            <a:ext cx="2348149" cy="319668"/>
          </a:xfrm>
          <a:prstGeom xmlns:a="http://schemas.openxmlformats.org/drawingml/2006/main" prst="rect">
            <a:avLst/>
          </a:prstGeom>
          <a:ln xmlns:a="http://schemas.openxmlformats.org/drawingml/2006/main" w="50800">
            <a:solidFill>
              <a:schemeClr val="accent2"/>
            </a:solidFill>
          </a:ln>
        </cdr:spPr>
        <cdr:style>
          <a:lnRef xmlns:a="http://schemas.openxmlformats.org/drawingml/2006/main" idx="2">
            <a:schemeClr val="accent1"/>
          </a:lnRef>
          <a:fillRef xmlns:a="http://schemas.openxmlformats.org/drawingml/2006/main" idx="1">
            <a:schemeClr val="l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wrap="square" rtlCol="0">
            <a:noAutofit/>
          </a:bodyPr>
          <a:lstStyle xmlns:a="http://schemas.openxmlformats.org/drawingml/2006/main"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600" dirty="0" smtClean="0"/>
              <a:t>1997 PM</a:t>
            </a:r>
            <a:r>
              <a:rPr lang="en-US" sz="1600" baseline="-25000" dirty="0" smtClean="0"/>
              <a:t>2.5</a:t>
            </a:r>
            <a:r>
              <a:rPr lang="en-US" sz="1600" dirty="0" smtClean="0"/>
              <a:t> Standard</a:t>
            </a:r>
            <a:endParaRPr lang="en-US" sz="1600" dirty="0"/>
          </a:p>
        </cdr:txBody>
      </cdr:sp>
    </cdr:grpSp>
  </cdr:relSizeAnchor>
  <cdr:relSizeAnchor xmlns:cdr="http://schemas.openxmlformats.org/drawingml/2006/chartDrawing">
    <cdr:from>
      <cdr:x>0.12198</cdr:x>
      <cdr:y>0.65781</cdr:y>
    </cdr:from>
    <cdr:to>
      <cdr:x>0.98352</cdr:x>
      <cdr:y>0.70899</cdr:y>
    </cdr:to>
    <cdr:grpSp>
      <cdr:nvGrpSpPr>
        <cdr:cNvPr id="5" name="Group 4"/>
        <cdr:cNvGrpSpPr/>
      </cdr:nvGrpSpPr>
      <cdr:grpSpPr>
        <a:xfrm xmlns:a="http://schemas.openxmlformats.org/drawingml/2006/main">
          <a:off x="1057292" y="4129057"/>
          <a:ext cx="7467613" cy="321256"/>
          <a:chOff x="0" y="0"/>
          <a:chExt cx="6678695" cy="322018"/>
        </a:xfrm>
      </cdr:grpSpPr>
      <cdr:cxnSp macro="">
        <cdr:nvCxnSpPr>
          <cdr:cNvPr id="6" name="Straight Connector 5"/>
          <cdr:cNvCxnSpPr/>
        </cdr:nvCxnSpPr>
        <cdr:spPr>
          <a:xfrm xmlns:a="http://schemas.openxmlformats.org/drawingml/2006/main">
            <a:off x="0" y="156727"/>
            <a:ext cx="6678695" cy="0"/>
          </a:xfrm>
          <a:prstGeom xmlns:a="http://schemas.openxmlformats.org/drawingml/2006/main" prst="line">
            <a:avLst/>
          </a:prstGeom>
          <a:ln xmlns:a="http://schemas.openxmlformats.org/drawingml/2006/main" w="31750">
            <a:solidFill>
              <a:schemeClr val="accent2"/>
            </a:solidFill>
          </a:ln>
        </cdr:spPr>
        <cdr:style>
          <a:lnRef xmlns:a="http://schemas.openxmlformats.org/drawingml/2006/main" idx="2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1">
            <a:schemeClr val="accent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7" name="TextBox 10"/>
          <cdr:cNvSpPr txBox="1"/>
        </cdr:nvSpPr>
        <cdr:spPr>
          <a:xfrm xmlns:a="http://schemas.openxmlformats.org/drawingml/2006/main">
            <a:off x="699082" y="0"/>
            <a:ext cx="2208482" cy="322018"/>
          </a:xfrm>
          <a:prstGeom xmlns:a="http://schemas.openxmlformats.org/drawingml/2006/main" prst="rect">
            <a:avLst/>
          </a:prstGeom>
          <a:ln xmlns:a="http://schemas.openxmlformats.org/drawingml/2006/main" w="50800">
            <a:solidFill>
              <a:schemeClr val="accent2"/>
            </a:solidFill>
          </a:ln>
        </cdr:spPr>
        <cdr:style>
          <a:lnRef xmlns:a="http://schemas.openxmlformats.org/drawingml/2006/main" idx="2">
            <a:schemeClr val="accent1"/>
          </a:lnRef>
          <a:fillRef xmlns:a="http://schemas.openxmlformats.org/drawingml/2006/main" idx="1">
            <a:schemeClr val="l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wrap="square" rtlCol="0">
            <a:noAutofit/>
          </a:bodyPr>
          <a:lstStyle xmlns:a="http://schemas.openxmlformats.org/drawingml/2006/main"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600" dirty="0" smtClean="0"/>
              <a:t>2012 PM</a:t>
            </a:r>
            <a:r>
              <a:rPr lang="en-US" sz="1600" baseline="-25000" dirty="0" smtClean="0"/>
              <a:t>2.5</a:t>
            </a:r>
            <a:r>
              <a:rPr lang="en-US" sz="1600" dirty="0" smtClean="0"/>
              <a:t> Standard</a:t>
            </a:r>
            <a:endParaRPr lang="en-US" sz="1600" dirty="0"/>
          </a:p>
        </cdr:txBody>
      </cdr: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0.23007</cdr:x>
      <cdr:y>0.06759</cdr:y>
    </cdr:from>
    <cdr:to>
      <cdr:x>0.97095</cdr:x>
      <cdr:y>0.14754</cdr:y>
    </cdr:to>
    <cdr:grpSp>
      <cdr:nvGrpSpPr>
        <cdr:cNvPr id="13" name="Group 12"/>
        <cdr:cNvGrpSpPr/>
      </cdr:nvGrpSpPr>
      <cdr:grpSpPr>
        <a:xfrm xmlns:a="http://schemas.openxmlformats.org/drawingml/2006/main">
          <a:off x="1206815" y="264712"/>
          <a:ext cx="3886230" cy="313120"/>
          <a:chOff x="0" y="0"/>
          <a:chExt cx="3949390" cy="503353"/>
        </a:xfrm>
      </cdr:grpSpPr>
      <cdr:cxnSp macro="">
        <cdr:nvCxnSpPr>
          <cdr:cNvPr id="14" name="Straight Connector 13"/>
          <cdr:cNvCxnSpPr/>
        </cdr:nvCxnSpPr>
        <cdr:spPr>
          <a:xfrm xmlns:a="http://schemas.openxmlformats.org/drawingml/2006/main" flipV="1">
            <a:off x="0" y="263292"/>
            <a:ext cx="3949390" cy="2"/>
          </a:xfrm>
          <a:prstGeom xmlns:a="http://schemas.openxmlformats.org/drawingml/2006/main" prst="line">
            <a:avLst/>
          </a:prstGeom>
          <a:ln xmlns:a="http://schemas.openxmlformats.org/drawingml/2006/main" w="38100"/>
        </cdr:spPr>
        <cdr:style>
          <a:lnRef xmlns:a="http://schemas.openxmlformats.org/drawingml/2006/main" idx="2">
            <a:schemeClr val="accent4">
              <a:shade val="50000"/>
            </a:schemeClr>
          </a:lnRef>
          <a:fillRef xmlns:a="http://schemas.openxmlformats.org/drawingml/2006/main" idx="1">
            <a:schemeClr val="accent4"/>
          </a:fillRef>
          <a:effectRef xmlns:a="http://schemas.openxmlformats.org/drawingml/2006/main" idx="0">
            <a:schemeClr val="accent4"/>
          </a:effectRef>
          <a:fontRef xmlns:a="http://schemas.openxmlformats.org/drawingml/2006/main" idx="minor">
            <a:schemeClr val="lt1"/>
          </a:fontRef>
        </cdr:style>
      </cdr:cxnSp>
      <cdr:sp macro="" textlink="">
        <cdr:nvSpPr>
          <cdr:cNvPr id="15" name="TextBox 3"/>
          <cdr:cNvSpPr txBox="1"/>
        </cdr:nvSpPr>
        <cdr:spPr>
          <a:xfrm xmlns:a="http://schemas.openxmlformats.org/drawingml/2006/main">
            <a:off x="774391" y="0"/>
            <a:ext cx="2354589" cy="503353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2">
            <a:schemeClr val="accent4">
              <a:shade val="50000"/>
            </a:schemeClr>
          </a:lnRef>
          <a:fillRef xmlns:a="http://schemas.openxmlformats.org/drawingml/2006/main" idx="1">
            <a:schemeClr val="accent4"/>
          </a:fillRef>
          <a:effectRef xmlns:a="http://schemas.openxmlformats.org/drawingml/2006/main" idx="0">
            <a:schemeClr val="accent4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wrap="square" rtlCol="0" anchor="ctr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600" dirty="0" smtClean="0"/>
              <a:t>Budget = 6,405 </a:t>
            </a:r>
            <a:r>
              <a:rPr lang="en-US" sz="1600" dirty="0"/>
              <a:t>tons/</a:t>
            </a:r>
            <a:r>
              <a:rPr lang="en-US" sz="1600" dirty="0" err="1"/>
              <a:t>yr</a:t>
            </a:r>
            <a:endParaRPr lang="en-US" sz="1600" dirty="0"/>
          </a:p>
        </cdr:txBody>
      </cdr: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0.15238</cdr:x>
      <cdr:y>0.06759</cdr:y>
    </cdr:from>
    <cdr:to>
      <cdr:x>0.97095</cdr:x>
      <cdr:y>0.14754</cdr:y>
    </cdr:to>
    <cdr:grpSp>
      <cdr:nvGrpSpPr>
        <cdr:cNvPr id="13" name="Group 12"/>
        <cdr:cNvGrpSpPr/>
      </cdr:nvGrpSpPr>
      <cdr:grpSpPr>
        <a:xfrm xmlns:a="http://schemas.openxmlformats.org/drawingml/2006/main">
          <a:off x="1219192" y="264712"/>
          <a:ext cx="6549378" cy="313120"/>
          <a:chOff x="0" y="0"/>
          <a:chExt cx="3949390" cy="503353"/>
        </a:xfrm>
      </cdr:grpSpPr>
      <cdr:cxnSp macro="">
        <cdr:nvCxnSpPr>
          <cdr:cNvPr id="14" name="Straight Connector 13"/>
          <cdr:cNvCxnSpPr/>
        </cdr:nvCxnSpPr>
        <cdr:spPr>
          <a:xfrm xmlns:a="http://schemas.openxmlformats.org/drawingml/2006/main" flipV="1">
            <a:off x="0" y="263292"/>
            <a:ext cx="3949390" cy="2"/>
          </a:xfrm>
          <a:prstGeom xmlns:a="http://schemas.openxmlformats.org/drawingml/2006/main" prst="line">
            <a:avLst/>
          </a:prstGeom>
          <a:ln xmlns:a="http://schemas.openxmlformats.org/drawingml/2006/main" w="38100"/>
        </cdr:spPr>
        <cdr:style>
          <a:lnRef xmlns:a="http://schemas.openxmlformats.org/drawingml/2006/main" idx="2">
            <a:schemeClr val="accent4">
              <a:shade val="50000"/>
            </a:schemeClr>
          </a:lnRef>
          <a:fillRef xmlns:a="http://schemas.openxmlformats.org/drawingml/2006/main" idx="1">
            <a:schemeClr val="accent4"/>
          </a:fillRef>
          <a:effectRef xmlns:a="http://schemas.openxmlformats.org/drawingml/2006/main" idx="0">
            <a:schemeClr val="accent4"/>
          </a:effectRef>
          <a:fontRef xmlns:a="http://schemas.openxmlformats.org/drawingml/2006/main" idx="minor">
            <a:schemeClr val="lt1"/>
          </a:fontRef>
        </cdr:style>
      </cdr:cxnSp>
      <cdr:sp macro="" textlink="">
        <cdr:nvSpPr>
          <cdr:cNvPr id="15" name="TextBox 3"/>
          <cdr:cNvSpPr txBox="1"/>
        </cdr:nvSpPr>
        <cdr:spPr>
          <a:xfrm xmlns:a="http://schemas.openxmlformats.org/drawingml/2006/main">
            <a:off x="774390" y="0"/>
            <a:ext cx="2768124" cy="503353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2">
            <a:schemeClr val="accent4">
              <a:shade val="50000"/>
            </a:schemeClr>
          </a:lnRef>
          <a:fillRef xmlns:a="http://schemas.openxmlformats.org/drawingml/2006/main" idx="1">
            <a:schemeClr val="accent4"/>
          </a:fillRef>
          <a:effectRef xmlns:a="http://schemas.openxmlformats.org/drawingml/2006/main" idx="0">
            <a:schemeClr val="accent4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wrap="square" rtlCol="0" anchor="ctr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600" dirty="0" smtClean="0"/>
              <a:t>Budget = 6,405 </a:t>
            </a:r>
            <a:r>
              <a:rPr lang="en-US" sz="1600" dirty="0"/>
              <a:t>tons/</a:t>
            </a:r>
            <a:r>
              <a:rPr lang="en-US" sz="1600" dirty="0" err="1"/>
              <a:t>yr</a:t>
            </a:r>
            <a:endParaRPr lang="en-US" sz="1600" dirty="0"/>
          </a:p>
        </cdr:txBody>
      </cdr:sp>
    </cdr:grp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0.15238</cdr:x>
      <cdr:y>0.06759</cdr:y>
    </cdr:from>
    <cdr:to>
      <cdr:x>0.97095</cdr:x>
      <cdr:y>0.14754</cdr:y>
    </cdr:to>
    <cdr:grpSp>
      <cdr:nvGrpSpPr>
        <cdr:cNvPr id="13" name="Group 12"/>
        <cdr:cNvGrpSpPr/>
      </cdr:nvGrpSpPr>
      <cdr:grpSpPr>
        <a:xfrm xmlns:a="http://schemas.openxmlformats.org/drawingml/2006/main">
          <a:off x="1219192" y="264712"/>
          <a:ext cx="6549378" cy="313120"/>
          <a:chOff x="0" y="0"/>
          <a:chExt cx="3949390" cy="503353"/>
        </a:xfrm>
      </cdr:grpSpPr>
      <cdr:cxnSp macro="">
        <cdr:nvCxnSpPr>
          <cdr:cNvPr id="14" name="Straight Connector 13"/>
          <cdr:cNvCxnSpPr/>
        </cdr:nvCxnSpPr>
        <cdr:spPr>
          <a:xfrm xmlns:a="http://schemas.openxmlformats.org/drawingml/2006/main" flipV="1">
            <a:off x="0" y="263292"/>
            <a:ext cx="3949390" cy="2"/>
          </a:xfrm>
          <a:prstGeom xmlns:a="http://schemas.openxmlformats.org/drawingml/2006/main" prst="line">
            <a:avLst/>
          </a:prstGeom>
          <a:ln xmlns:a="http://schemas.openxmlformats.org/drawingml/2006/main" w="38100"/>
        </cdr:spPr>
        <cdr:style>
          <a:lnRef xmlns:a="http://schemas.openxmlformats.org/drawingml/2006/main" idx="2">
            <a:schemeClr val="accent4">
              <a:shade val="50000"/>
            </a:schemeClr>
          </a:lnRef>
          <a:fillRef xmlns:a="http://schemas.openxmlformats.org/drawingml/2006/main" idx="1">
            <a:schemeClr val="accent4"/>
          </a:fillRef>
          <a:effectRef xmlns:a="http://schemas.openxmlformats.org/drawingml/2006/main" idx="0">
            <a:schemeClr val="accent4"/>
          </a:effectRef>
          <a:fontRef xmlns:a="http://schemas.openxmlformats.org/drawingml/2006/main" idx="minor">
            <a:schemeClr val="lt1"/>
          </a:fontRef>
        </cdr:style>
      </cdr:cxnSp>
      <cdr:sp macro="" textlink="">
        <cdr:nvSpPr>
          <cdr:cNvPr id="15" name="TextBox 3"/>
          <cdr:cNvSpPr txBox="1"/>
        </cdr:nvSpPr>
        <cdr:spPr>
          <a:xfrm xmlns:a="http://schemas.openxmlformats.org/drawingml/2006/main">
            <a:off x="774390" y="0"/>
            <a:ext cx="2768124" cy="503353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2">
            <a:schemeClr val="accent4">
              <a:shade val="50000"/>
            </a:schemeClr>
          </a:lnRef>
          <a:fillRef xmlns:a="http://schemas.openxmlformats.org/drawingml/2006/main" idx="1">
            <a:schemeClr val="accent4"/>
          </a:fillRef>
          <a:effectRef xmlns:a="http://schemas.openxmlformats.org/drawingml/2006/main" idx="0">
            <a:schemeClr val="accent4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wrap="square" rtlCol="0" anchor="ctr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600" dirty="0" smtClean="0"/>
              <a:t>Budget = 6,405 </a:t>
            </a:r>
            <a:r>
              <a:rPr lang="en-US" sz="1600" dirty="0"/>
              <a:t>tons/</a:t>
            </a:r>
            <a:r>
              <a:rPr lang="en-US" sz="1600" dirty="0" err="1"/>
              <a:t>yr</a:t>
            </a:r>
            <a:endParaRPr lang="en-US" sz="1600" dirty="0"/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608B5-87FB-442B-A588-260401D5E5D6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C0720-9512-48BC-819E-4B0BF74A7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9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DDDAF0E-B73D-4149-8D10-BC3F177C4287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5C2E39B-A7D8-4F3F-8D34-F3BAB2137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10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2E39B-A7D8-4F3F-8D34-F3BAB2137C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42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63" indent="-291163">
              <a:buFont typeface="Arial" pitchFamily="34" charset="0"/>
              <a:buChar char="•"/>
            </a:pPr>
            <a:r>
              <a:rPr lang="en-US" dirty="0"/>
              <a:t>A 2005 study found that the risk of asthma increased </a:t>
            </a:r>
            <a:r>
              <a:rPr lang="en-US" b="1" dirty="0"/>
              <a:t>89%</a:t>
            </a:r>
            <a:r>
              <a:rPr lang="en-US" dirty="0"/>
              <a:t> for each quarter-mile closer children lived to a major roadway</a:t>
            </a:r>
          </a:p>
          <a:p>
            <a:pPr marL="757024" lvl="1" indent="-291163">
              <a:buFont typeface="Arial" pitchFamily="34" charset="0"/>
              <a:buChar char="•"/>
            </a:pPr>
            <a:r>
              <a:rPr lang="en-US" dirty="0"/>
              <a:t>CA prohibits construction of schools within </a:t>
            </a:r>
            <a:r>
              <a:rPr lang="en-US" b="1" dirty="0"/>
              <a:t>500 </a:t>
            </a:r>
            <a:r>
              <a:rPr lang="en-US" b="1" dirty="0" err="1"/>
              <a:t>ft</a:t>
            </a:r>
            <a:r>
              <a:rPr lang="en-US" b="1" dirty="0"/>
              <a:t> </a:t>
            </a:r>
            <a:r>
              <a:rPr lang="en-US" dirty="0"/>
              <a:t>of freeway or busy corridors</a:t>
            </a:r>
          </a:p>
          <a:p>
            <a:pPr marL="291163" indent="-291163">
              <a:buFont typeface="Arial" pitchFamily="34" charset="0"/>
              <a:buChar char="•"/>
            </a:pPr>
            <a:r>
              <a:rPr lang="en-US" dirty="0"/>
              <a:t>Elderly individuals may be more sensitive  to pollutants due to the decreased ability of their bodies to remove chemicals</a:t>
            </a:r>
          </a:p>
          <a:p>
            <a:pPr marL="291163" indent="-291163">
              <a:buFont typeface="Arial" pitchFamily="34" charset="0"/>
              <a:buChar char="•"/>
            </a:pPr>
            <a:r>
              <a:rPr lang="en-US" dirty="0"/>
              <a:t>Linked to increased risk of lung cancer, breast cancer, heart disease</a:t>
            </a:r>
          </a:p>
          <a:p>
            <a:pPr marL="757024" lvl="1" indent="-291163">
              <a:buFont typeface="Arial" pitchFamily="34" charset="0"/>
              <a:buChar char="•"/>
            </a:pPr>
            <a:r>
              <a:rPr lang="en-US" dirty="0"/>
              <a:t>A MA study found a </a:t>
            </a:r>
            <a:r>
              <a:rPr lang="en-US" b="1" dirty="0"/>
              <a:t>5%</a:t>
            </a:r>
            <a:r>
              <a:rPr lang="en-US" dirty="0"/>
              <a:t> increased risk of heart attack for </a:t>
            </a:r>
            <a:r>
              <a:rPr lang="en-US" b="1" dirty="0"/>
              <a:t>each kilometer </a:t>
            </a:r>
            <a:r>
              <a:rPr lang="en-US" dirty="0"/>
              <a:t>you live closer to a major roadway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EB9A9-47B5-47DC-9A20-0E71EA1A02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81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Want to use this slide to just bring to point that</a:t>
            </a:r>
            <a:r>
              <a:rPr lang="en-US" baseline="0" dirty="0" smtClean="0"/>
              <a:t> we don’t really know how the regional value translates down to a human-scale exposure.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baseline="0" dirty="0" smtClean="0"/>
              <a:t>In addition, 68 elementary schools in the ten county area are within 500ft of a major road, 5&lt; 500ft from expressway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baseline="0" dirty="0" smtClean="0"/>
              <a:t>21 out of 45 hospitals are within 500ft of an expressway/major roadway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baseline="0" dirty="0" smtClean="0"/>
              <a:t>38 parks are within 500ft of an expressway, 321 within 500ft of major roadway (out of 902 parks)</a:t>
            </a:r>
          </a:p>
          <a:p>
            <a:pPr marL="174708" indent="-174708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2E39B-A7D8-4F3F-8D34-F3BAB2137C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69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63" indent="-291163">
              <a:buFont typeface="Arial" pitchFamily="34" charset="0"/>
              <a:buChar char="•"/>
            </a:pPr>
            <a:r>
              <a:rPr lang="en-US" dirty="0"/>
              <a:t>Goal to produce a performance measure that can be tied into the transportation planning process for project selection in RTP/TIP.</a:t>
            </a:r>
          </a:p>
          <a:p>
            <a:pPr marL="291163" indent="-291163">
              <a:buFont typeface="Arial" pitchFamily="34" charset="0"/>
              <a:buChar char="•"/>
            </a:pPr>
            <a:r>
              <a:rPr lang="en-US" dirty="0"/>
              <a:t>Goal to provide information about transportation exposure for sensitive land use types (schools/hospitals/parks/</a:t>
            </a:r>
            <a:r>
              <a:rPr lang="en-US" dirty="0" err="1"/>
              <a:t>etc</a:t>
            </a:r>
            <a:r>
              <a:rPr lang="en-US" dirty="0" smtClean="0"/>
              <a:t>)</a:t>
            </a:r>
          </a:p>
          <a:p>
            <a:pPr marL="291163" indent="-291163"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Roadways, transportation facilities, freight </a:t>
            </a:r>
          </a:p>
          <a:p>
            <a:r>
              <a:rPr lang="en-US" dirty="0" smtClean="0"/>
              <a:t>logistics, and industry can create “hot spots” of locally elevated air </a:t>
            </a:r>
          </a:p>
          <a:p>
            <a:r>
              <a:rPr lang="en-US" dirty="0" smtClean="0"/>
              <a:t>pollution levels, which may impact homes and schools and may </a:t>
            </a:r>
          </a:p>
          <a:p>
            <a:r>
              <a:rPr lang="en-US" dirty="0" smtClean="0"/>
              <a:t>inequitably impact some citizens more than others. These hot spots </a:t>
            </a:r>
          </a:p>
          <a:p>
            <a:r>
              <a:rPr lang="en-US" dirty="0" smtClean="0"/>
              <a:t>are linked to increased rates of asthma attack, premature and low </a:t>
            </a:r>
          </a:p>
          <a:p>
            <a:r>
              <a:rPr lang="en-US" dirty="0" smtClean="0"/>
              <a:t>birth weight babies, infant mortality, and other respiratory diseases. </a:t>
            </a:r>
          </a:p>
          <a:p>
            <a:pPr marL="291163" indent="-291163">
              <a:buFont typeface="Arial" pitchFamily="34" charset="0"/>
              <a:buChar char="•"/>
            </a:pPr>
            <a:endParaRPr lang="en-US" dirty="0" smtClean="0"/>
          </a:p>
          <a:p>
            <a:pPr marL="291163" indent="-291163"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EB9A9-47B5-47DC-9A20-0E71EA1A02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86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98" indent="-174698">
              <a:buFont typeface="Arial" panose="020B0604020202020204" pitchFamily="34" charset="0"/>
              <a:buChar char="•"/>
            </a:pPr>
            <a:r>
              <a:rPr lang="en-US" dirty="0" smtClean="0"/>
              <a:t>ARC interested in bridging</a:t>
            </a:r>
            <a:r>
              <a:rPr lang="en-US" baseline="0" dirty="0" smtClean="0"/>
              <a:t> the gap between regional and local scale exposure.</a:t>
            </a:r>
          </a:p>
          <a:p>
            <a:pPr marL="174698" indent="-174698">
              <a:buFont typeface="Arial" panose="020B0604020202020204" pitchFamily="34" charset="0"/>
              <a:buChar char="•"/>
            </a:pPr>
            <a:r>
              <a:rPr lang="en-US" baseline="0" dirty="0" smtClean="0"/>
              <a:t>Some EPA tools exist for a project level analysis, but are data intensive and time consuming.</a:t>
            </a:r>
          </a:p>
          <a:p>
            <a:pPr marL="174698" indent="-174698">
              <a:buFont typeface="Arial" panose="020B0604020202020204" pitchFamily="34" charset="0"/>
              <a:buChar char="•"/>
            </a:pPr>
            <a:r>
              <a:rPr lang="en-US" baseline="0" dirty="0" smtClean="0"/>
              <a:t>Interested in developing a methodology that could be applied at once to our entire modeling domain.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EB9A9-47B5-47DC-9A20-0E71EA1A02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76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2E39B-A7D8-4F3F-8D34-F3BAB2137C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26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2E39B-A7D8-4F3F-8D34-F3BAB2137C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091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2E39B-A7D8-4F3F-8D34-F3BAB2137C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204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2E39B-A7D8-4F3F-8D34-F3BAB2137CF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076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Broke the region into 12 sub-areas for model runs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Runtime for the 20-county model was around 243 hours (10 days)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Concentrations may be tending high really near</a:t>
            </a:r>
            <a:r>
              <a:rPr lang="en-US" baseline="0" dirty="0" smtClean="0"/>
              <a:t> the roadway, will be working on a </a:t>
            </a:r>
            <a:r>
              <a:rPr lang="en-US" baseline="0" dirty="0" err="1" smtClean="0"/>
              <a:t>downscaler</a:t>
            </a:r>
            <a:r>
              <a:rPr lang="en-US" baseline="0" dirty="0" smtClean="0"/>
              <a:t> in coming months to post-process emissions and help them to better match what we’re seeing from monitors and what we know about the ratio of PM from transportation v other 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2E39B-A7D8-4F3F-8D34-F3BAB2137CF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859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150m buffer of I-75</a:t>
            </a:r>
            <a:r>
              <a:rPr lang="en-US" baseline="0" dirty="0" smtClean="0"/>
              <a:t> N project: 10.2 </a:t>
            </a:r>
            <a:r>
              <a:rPr lang="en-US" dirty="0" smtClean="0"/>
              <a:t>µg/m</a:t>
            </a:r>
            <a:r>
              <a:rPr lang="en-US" baseline="30000" dirty="0" smtClean="0"/>
              <a:t>3 </a:t>
            </a:r>
            <a:r>
              <a:rPr lang="en-US" baseline="0" dirty="0" smtClean="0"/>
              <a:t>in base to 10.4 </a:t>
            </a:r>
            <a:r>
              <a:rPr lang="en-US" dirty="0" smtClean="0"/>
              <a:t>µg/m</a:t>
            </a:r>
            <a:r>
              <a:rPr lang="en-US" baseline="30000" dirty="0" smtClean="0"/>
              <a:t>3</a:t>
            </a:r>
            <a:r>
              <a:rPr lang="en-US" baseline="0" dirty="0" smtClean="0"/>
              <a:t> </a:t>
            </a:r>
            <a:endParaRPr lang="en-US" dirty="0" smtClean="0"/>
          </a:p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500m buffer of I-75</a:t>
            </a:r>
            <a:r>
              <a:rPr lang="en-US" baseline="0" dirty="0" smtClean="0"/>
              <a:t> N project</a:t>
            </a:r>
            <a:r>
              <a:rPr lang="en-US" dirty="0" smtClean="0"/>
              <a:t>: 7.3 µg/m</a:t>
            </a:r>
            <a:r>
              <a:rPr lang="en-US" baseline="30000" dirty="0" smtClean="0"/>
              <a:t>3</a:t>
            </a:r>
            <a:r>
              <a:rPr lang="en-US" dirty="0" smtClean="0"/>
              <a:t> in base to 7.4 µg/m</a:t>
            </a:r>
            <a:r>
              <a:rPr lang="en-US" baseline="30000" dirty="0" smtClean="0"/>
              <a:t>3</a:t>
            </a:r>
            <a:r>
              <a:rPr lang="en-US" dirty="0" smtClean="0"/>
              <a:t> in build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For entire domain: 2.749</a:t>
            </a:r>
            <a:r>
              <a:rPr lang="en-US" baseline="0" dirty="0" smtClean="0"/>
              <a:t> </a:t>
            </a:r>
            <a:r>
              <a:rPr lang="en-US" dirty="0" smtClean="0"/>
              <a:t>µg/m</a:t>
            </a:r>
            <a:r>
              <a:rPr lang="en-US" baseline="30000" dirty="0" smtClean="0"/>
              <a:t>3</a:t>
            </a:r>
            <a:r>
              <a:rPr lang="en-US" dirty="0" smtClean="0"/>
              <a:t> in base</a:t>
            </a:r>
            <a:r>
              <a:rPr lang="en-US" baseline="0" dirty="0" smtClean="0"/>
              <a:t> </a:t>
            </a:r>
            <a:r>
              <a:rPr lang="en-US" dirty="0" smtClean="0"/>
              <a:t>to 2.751 µg/m</a:t>
            </a:r>
            <a:r>
              <a:rPr lang="en-US" baseline="30000" dirty="0" smtClean="0"/>
              <a:t>3 </a:t>
            </a:r>
            <a:r>
              <a:rPr lang="en-US" baseline="0" dirty="0" smtClean="0"/>
              <a:t> in build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2E39B-A7D8-4F3F-8D34-F3BAB2137CF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75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2E39B-A7D8-4F3F-8D34-F3BAB2137C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6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2E39B-A7D8-4F3F-8D34-F3BAB2137CF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22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Our goal was to develop a tool that turns this….</a:t>
            </a:r>
            <a:r>
              <a:rPr lang="en-US" baseline="0" dirty="0" smtClean="0"/>
              <a:t> (regional numbers, no local context….)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2E39B-A7D8-4F3F-8D34-F3BAB2137CF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196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Our goal was to develop a tool that turns this….</a:t>
            </a:r>
            <a:r>
              <a:rPr lang="en-US" baseline="0" dirty="0" smtClean="0"/>
              <a:t> (regional numbers, no local context….)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2E39B-A7D8-4F3F-8D34-F3BAB2137CF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196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Into something like this….where we have accountability to project decisions and their impact on air quality.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We can look at a</a:t>
            </a:r>
            <a:r>
              <a:rPr lang="en-US" baseline="0" dirty="0" smtClean="0"/>
              <a:t> zoomed in snapshot of our region and determine that widening 10</a:t>
            </a:r>
            <a:r>
              <a:rPr lang="en-US" baseline="30000" dirty="0" smtClean="0"/>
              <a:t>th</a:t>
            </a:r>
            <a:r>
              <a:rPr lang="en-US" baseline="0" dirty="0" smtClean="0"/>
              <a:t> street would have no major impact on the people that live here (</a:t>
            </a:r>
            <a:r>
              <a:rPr lang="en-US" b="1" dirty="0" smtClean="0"/>
              <a:t>9.6 µg/m</a:t>
            </a:r>
            <a:r>
              <a:rPr lang="en-US" b="1" baseline="30000" dirty="0" smtClean="0"/>
              <a:t>3</a:t>
            </a:r>
            <a:r>
              <a:rPr lang="en-US" b="1" baseline="0" dirty="0" smtClean="0"/>
              <a:t> to </a:t>
            </a:r>
            <a:r>
              <a:rPr lang="en-US" b="1" dirty="0" smtClean="0"/>
              <a:t>9.7 µg/m</a:t>
            </a:r>
            <a:r>
              <a:rPr lang="en-US" b="1" baseline="30000" dirty="0" smtClean="0"/>
              <a:t>3</a:t>
            </a:r>
            <a:r>
              <a:rPr lang="en-US" b="1" baseline="0" dirty="0" smtClean="0"/>
              <a:t>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2E39B-A7D8-4F3F-8D34-F3BAB2137CF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196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Into something like this….where we have accountability to project decisions and their impact on air quality.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We can look at a</a:t>
            </a:r>
            <a:r>
              <a:rPr lang="en-US" baseline="0" dirty="0" smtClean="0"/>
              <a:t> zoomed in snapshot of our region and determine that widening 10</a:t>
            </a:r>
            <a:r>
              <a:rPr lang="en-US" baseline="30000" dirty="0" smtClean="0"/>
              <a:t>th</a:t>
            </a:r>
            <a:r>
              <a:rPr lang="en-US" baseline="0" dirty="0" smtClean="0"/>
              <a:t> street would have no major impact on the people that live here (</a:t>
            </a:r>
            <a:r>
              <a:rPr lang="en-US" b="1" dirty="0" smtClean="0"/>
              <a:t>9.6 µg/m</a:t>
            </a:r>
            <a:r>
              <a:rPr lang="en-US" b="1" baseline="30000" dirty="0" smtClean="0"/>
              <a:t>3</a:t>
            </a:r>
            <a:r>
              <a:rPr lang="en-US" b="1" baseline="0" dirty="0" smtClean="0"/>
              <a:t> to </a:t>
            </a:r>
            <a:r>
              <a:rPr lang="en-US" b="1" dirty="0" smtClean="0"/>
              <a:t>9.7 µg/m</a:t>
            </a:r>
            <a:r>
              <a:rPr lang="en-US" b="1" baseline="30000" dirty="0" smtClean="0"/>
              <a:t>3</a:t>
            </a:r>
            <a:r>
              <a:rPr lang="en-US" b="1" baseline="0" dirty="0" smtClean="0"/>
              <a:t>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2E39B-A7D8-4F3F-8D34-F3BAB2137CF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196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AREES falls into all the above categories</a:t>
            </a:r>
          </a:p>
          <a:p>
            <a:pPr marL="640594" lvl="1" indent="-174708">
              <a:buFont typeface="Arial" pitchFamily="34" charset="0"/>
              <a:buChar char="•"/>
            </a:pPr>
            <a:r>
              <a:rPr lang="en-US" dirty="0" smtClean="0"/>
              <a:t>Can</a:t>
            </a:r>
            <a:r>
              <a:rPr lang="en-US" baseline="0" dirty="0" smtClean="0"/>
              <a:t> use to assess a snapshot of the region in the needs assessment</a:t>
            </a:r>
          </a:p>
          <a:p>
            <a:pPr marL="640594" lvl="1" indent="-174708">
              <a:buFont typeface="Arial" pitchFamily="34" charset="0"/>
              <a:buChar char="•"/>
            </a:pPr>
            <a:r>
              <a:rPr lang="en-US" baseline="0" dirty="0" smtClean="0"/>
              <a:t>Will develop performance measure to evaluate AQ impacts of projects </a:t>
            </a:r>
            <a:r>
              <a:rPr lang="en-US" baseline="0" dirty="0" err="1" smtClean="0"/>
              <a:t>evaulated</a:t>
            </a:r>
            <a:r>
              <a:rPr lang="en-US" baseline="0" dirty="0" smtClean="0"/>
              <a:t> in the RTP</a:t>
            </a:r>
          </a:p>
          <a:p>
            <a:pPr marL="640594" lvl="1" indent="-174708">
              <a:buFont typeface="Arial" pitchFamily="34" charset="0"/>
              <a:buChar char="•"/>
            </a:pPr>
            <a:r>
              <a:rPr lang="en-US" baseline="0" dirty="0" smtClean="0"/>
              <a:t>Will run on a constrained network to see how the plan impact AQ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baseline="0" dirty="0" smtClean="0"/>
              <a:t>Then will run federally required conformity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2E39B-A7D8-4F3F-8D34-F3BAB2137CF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265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PM should focus on human-exposure</a:t>
            </a:r>
            <a:r>
              <a:rPr lang="en-US" baseline="0" dirty="0" smtClean="0"/>
              <a:t> and consider EJ groups &amp; sensitive land-use 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2E39B-A7D8-4F3F-8D34-F3BAB2137CF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935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2E39B-A7D8-4F3F-8D34-F3BAB2137CF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671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9255" indent="-229255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5984A-F16F-48EA-84AB-532F805CEFD5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445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 defTabSz="931774">
              <a:buFont typeface="Arial" pitchFamily="34" charset="0"/>
              <a:buChar char="•"/>
            </a:pPr>
            <a:r>
              <a:rPr lang="en-US" dirty="0"/>
              <a:t>Associated with asthma, respiratory disease, heart disease, premature mortality, cancer, and low birth weight.</a:t>
            </a:r>
          </a:p>
          <a:p>
            <a:pPr marL="174708" indent="-174708" defTabSz="931774">
              <a:buFont typeface="Arial" pitchFamily="34" charset="0"/>
              <a:buChar char="•"/>
            </a:pPr>
            <a:r>
              <a:rPr lang="en-US" dirty="0"/>
              <a:t>The </a:t>
            </a:r>
            <a:r>
              <a:rPr lang="en-US" dirty="0" smtClean="0"/>
              <a:t>Organization </a:t>
            </a:r>
            <a:r>
              <a:rPr lang="en-US" dirty="0"/>
              <a:t>for Economic Co-operation and Development (OECD)</a:t>
            </a:r>
          </a:p>
          <a:p>
            <a:pPr marL="174708" indent="-174708" defTabSz="931774">
              <a:buFont typeface="Arial" pitchFamily="34" charset="0"/>
              <a:buChar char="•"/>
            </a:pPr>
            <a:r>
              <a:rPr lang="en-US" dirty="0"/>
              <a:t>US had 3</a:t>
            </a:r>
            <a:r>
              <a:rPr lang="en-US" baseline="30000" dirty="0"/>
              <a:t>rd</a:t>
            </a:r>
            <a:r>
              <a:rPr lang="en-US" dirty="0"/>
              <a:t> highest number of deaths at 110,000 accounting for about 1.7 million years of lost life and 1.9 million disability-adjusted years of life lost</a:t>
            </a:r>
          </a:p>
          <a:p>
            <a:pPr defTabSz="931774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2E39B-A7D8-4F3F-8D34-F3BAB2137C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57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Donora</a:t>
            </a:r>
            <a:r>
              <a:rPr lang="en-US" baseline="0" dirty="0" smtClean="0"/>
              <a:t> Smog – 20 deaths 800 animals 8000 sick</a:t>
            </a:r>
          </a:p>
          <a:p>
            <a:r>
              <a:rPr lang="en-US" baseline="0" dirty="0" smtClean="0"/>
              <a:t>London Smog – 6,000 – 12,000 deaths and 25,000 – 100,000 sick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5984A-F16F-48EA-84AB-532F805CEFD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33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Direct PM2.5</a:t>
            </a:r>
            <a:r>
              <a:rPr lang="en-US" baseline="0" dirty="0" smtClean="0"/>
              <a:t> road sources ~45% / </a:t>
            </a:r>
            <a:r>
              <a:rPr lang="en-US" baseline="0" dirty="0" err="1" smtClean="0"/>
              <a:t>Nox</a:t>
            </a:r>
            <a:r>
              <a:rPr lang="en-US" baseline="0" dirty="0" smtClean="0"/>
              <a:t> ~ 60%</a:t>
            </a:r>
            <a:endParaRPr lang="en-US" dirty="0" smtClean="0"/>
          </a:p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Estimated 45 million Americans live within 300’ of</a:t>
            </a:r>
            <a:r>
              <a:rPr lang="en-US" baseline="0" dirty="0" smtClean="0"/>
              <a:t> a highway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baseline="0" dirty="0" smtClean="0"/>
              <a:t>Research is building on the negative health impacts of proximity to major roadways/freeways – tied to:</a:t>
            </a:r>
          </a:p>
          <a:p>
            <a:pPr marL="640594" lvl="1" indent="-174708">
              <a:buFont typeface="Arial" pitchFamily="34" charset="0"/>
              <a:buChar char="•"/>
            </a:pPr>
            <a:r>
              <a:rPr lang="en-US" baseline="0" dirty="0" smtClean="0"/>
              <a:t>Asthma exacerbation/initiation</a:t>
            </a:r>
          </a:p>
          <a:p>
            <a:pPr marL="640594" lvl="1" indent="-174708">
              <a:buFont typeface="Arial" pitchFamily="34" charset="0"/>
              <a:buChar char="•"/>
            </a:pPr>
            <a:r>
              <a:rPr lang="en-US" baseline="0" dirty="0" smtClean="0"/>
              <a:t>Birth/childhood outcomes such as lung development issues, cognitive effects, risk for leukemia</a:t>
            </a:r>
          </a:p>
          <a:p>
            <a:pPr marL="640594" lvl="1" indent="-174708">
              <a:buFont typeface="Arial" pitchFamily="34" charset="0"/>
              <a:buChar char="•"/>
            </a:pPr>
            <a:r>
              <a:rPr lang="en-US" baseline="0" dirty="0" smtClean="0"/>
              <a:t>Heart attack</a:t>
            </a:r>
          </a:p>
          <a:p>
            <a:pPr marL="640594" lvl="1" indent="-174708">
              <a:buFont typeface="Arial" pitchFamily="34" charset="0"/>
              <a:buChar char="•"/>
            </a:pPr>
            <a:r>
              <a:rPr lang="en-US" baseline="0" dirty="0" err="1" smtClean="0"/>
              <a:t>Hightened</a:t>
            </a:r>
            <a:r>
              <a:rPr lang="en-US" baseline="0" dirty="0" smtClean="0"/>
              <a:t> immune response (allergic response) to near-road particles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baseline="0" dirty="0" smtClean="0"/>
              <a:t>Some States, like CA have laws that prevent the citing of sensitive land uses (like schools) within set distances of highways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2E39B-A7D8-4F3F-8D34-F3BAB2137C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22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2E39B-A7D8-4F3F-8D34-F3BAB2137C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07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2E39B-A7D8-4F3F-8D34-F3BAB2137C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74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2E39B-A7D8-4F3F-8D34-F3BAB2137C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63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2E39B-A7D8-4F3F-8D34-F3BAB2137C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70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21D-55C5-4BC1-901A-0B219688F924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84AE-42CB-455C-A33F-9AE4ACCA0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64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21D-55C5-4BC1-901A-0B219688F924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84AE-42CB-455C-A33F-9AE4ACCA0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82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21D-55C5-4BC1-901A-0B219688F924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84AE-42CB-455C-A33F-9AE4ACCA0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87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4A1C-EBB6-433E-B25C-8B155502E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DDACB-B749-4B65-9587-78221BB481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927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4A1C-EBB6-433E-B25C-8B155502E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DDACB-B749-4B65-9587-78221BB481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556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4A1C-EBB6-433E-B25C-8B155502E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DDACB-B749-4B65-9587-78221BB481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422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4A1C-EBB6-433E-B25C-8B155502E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DDACB-B749-4B65-9587-78221BB481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157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4A1C-EBB6-433E-B25C-8B155502E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DDACB-B749-4B65-9587-78221BB481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985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4A1C-EBB6-433E-B25C-8B155502E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DDACB-B749-4B65-9587-78221BB481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258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4A1C-EBB6-433E-B25C-8B155502E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DDACB-B749-4B65-9587-78221BB481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445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4A1C-EBB6-433E-B25C-8B155502E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DDACB-B749-4B65-9587-78221BB481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044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21D-55C5-4BC1-901A-0B219688F924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84AE-42CB-455C-A33F-9AE4ACCA0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63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4A1C-EBB6-433E-B25C-8B155502E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DDACB-B749-4B65-9587-78221BB481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66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4A1C-EBB6-433E-B25C-8B155502E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DDACB-B749-4B65-9587-78221BB481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600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4A1C-EBB6-433E-B25C-8B155502E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DDACB-B749-4B65-9587-78221BB481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53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21D-55C5-4BC1-901A-0B219688F924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84AE-42CB-455C-A33F-9AE4ACCA0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82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21D-55C5-4BC1-901A-0B219688F924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84AE-42CB-455C-A33F-9AE4ACCA0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23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21D-55C5-4BC1-901A-0B219688F924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84AE-42CB-455C-A33F-9AE4ACCA0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07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21D-55C5-4BC1-901A-0B219688F924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84AE-42CB-455C-A33F-9AE4ACCA0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1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21D-55C5-4BC1-901A-0B219688F924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84AE-42CB-455C-A33F-9AE4ACCA0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28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21D-55C5-4BC1-901A-0B219688F924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84AE-42CB-455C-A33F-9AE4ACCA0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26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21D-55C5-4BC1-901A-0B219688F924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84AE-42CB-455C-A33F-9AE4ACCA0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73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8421D-55C5-4BC1-901A-0B219688F924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084AE-42CB-455C-A33F-9AE4ACCA0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67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94A1C-EBB6-433E-B25C-8B155502E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DDACB-B749-4B65-9587-78221BB481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19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jpeg"/><Relationship Id="rId9" Type="http://schemas.microsoft.com/office/2007/relationships/diagramDrawing" Target="../diagrams/drawin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atlregional.github.io/dispersion/" TargetMode="Externa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.jpeg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jpeg"/><Relationship Id="rId9" Type="http://schemas.microsoft.com/office/2007/relationships/diagramDrawing" Target="../diagrams/drawing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1.jpe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10108" y="854112"/>
            <a:ext cx="8458200" cy="1431888"/>
          </a:xfrm>
        </p:spPr>
        <p:txBody>
          <a:bodyPr anchor="ctr">
            <a:normAutofit/>
          </a:bodyPr>
          <a:lstStyle/>
          <a:p>
            <a:pPr algn="l"/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Atlanta Roadside Emissions Exposure Study (AREES) 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438400" y="4191000"/>
            <a:ext cx="6400800" cy="1922118"/>
          </a:xfrm>
        </p:spPr>
        <p:txBody>
          <a:bodyPr>
            <a:normAutofit/>
          </a:bodyPr>
          <a:lstStyle/>
          <a:p>
            <a:pPr algn="r" defTabSz="457200">
              <a:lnSpc>
                <a:spcPct val="90000"/>
              </a:lnSpc>
              <a:defRPr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David D’Onofrio</a:t>
            </a:r>
          </a:p>
          <a:p>
            <a:pPr algn="r" defTabSz="457200">
              <a:lnSpc>
                <a:spcPct val="90000"/>
              </a:lnSpc>
              <a:defRPr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Principal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Planner – Air Quality &amp; Climate Change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r" defTabSz="457200">
              <a:lnSpc>
                <a:spcPct val="90000"/>
              </a:lnSpc>
              <a:defRPr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Atlanta Regional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Commission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r" defTabSz="457200">
              <a:lnSpc>
                <a:spcPct val="90000"/>
              </a:lnSpc>
              <a:defRPr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ddonofrio@atlantaregional.com</a:t>
            </a:r>
          </a:p>
          <a:p>
            <a:pPr algn="r" defTabSz="457200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404.463.3268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 descr="left side_Page_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001" cy="6858000"/>
          </a:xfrm>
          <a:prstGeom prst="rect">
            <a:avLst/>
          </a:prstGeom>
        </p:spPr>
      </p:pic>
      <p:pic>
        <p:nvPicPr>
          <p:cNvPr id="7" name="Picture 6" descr="ARC logo_Gold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708" y="6113118"/>
            <a:ext cx="1371600" cy="62436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10108" y="2209800"/>
            <a:ext cx="8458200" cy="1431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0"/>
              </a:spcBef>
              <a:buNone/>
              <a:defRPr sz="36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ea"/>
                <a:cs typeface="Trebuchet MS"/>
              </a:defRPr>
            </a:lvl1pPr>
          </a:lstStyle>
          <a:p>
            <a:r>
              <a:rPr lang="en-US" sz="2200" dirty="0"/>
              <a:t>Linking Transportation Emissions </a:t>
            </a:r>
            <a:r>
              <a:rPr lang="en-US" sz="2200" dirty="0" smtClean="0"/>
              <a:t>and Planning </a:t>
            </a:r>
            <a:r>
              <a:rPr lang="en-US" sz="2200" dirty="0"/>
              <a:t>Decisions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76001" y="3852738"/>
            <a:ext cx="869230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99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136" y="1720840"/>
            <a:ext cx="3072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/>
              </a:buClr>
              <a:buFont typeface="Arial" pitchFamily="34" charset="0"/>
              <a:buChar char="•"/>
            </a:pPr>
            <a:r>
              <a:rPr lang="en-US" sz="2400" dirty="0" smtClean="0"/>
              <a:t>Regionally-focused</a:t>
            </a:r>
          </a:p>
          <a:p>
            <a:pPr marL="285750" indent="-285750">
              <a:buClr>
                <a:schemeClr val="accent6"/>
              </a:buClr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chemeClr val="accent6"/>
              </a:buClr>
              <a:buFont typeface="Arial" pitchFamily="34" charset="0"/>
              <a:buChar char="•"/>
            </a:pPr>
            <a:r>
              <a:rPr lang="en-US" sz="2400" dirty="0" smtClean="0"/>
              <a:t>Accumulated emissions for the entire planning area</a:t>
            </a:r>
          </a:p>
          <a:p>
            <a:pPr marL="285750" indent="-285750">
              <a:buClr>
                <a:schemeClr val="accent6"/>
              </a:buClr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chemeClr val="accent6"/>
              </a:buClr>
              <a:buFont typeface="Arial" pitchFamily="34" charset="0"/>
              <a:buChar char="•"/>
            </a:pPr>
            <a:r>
              <a:rPr lang="en-US" sz="2400" dirty="0" smtClean="0"/>
              <a:t>Impossible to break down to a neighborhood-level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274638"/>
            <a:ext cx="87630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Transportation Conformity - Regional</a:t>
            </a:r>
            <a:endParaRPr lang="en-US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7" name="Picture 6" descr="left side_Page_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001" cy="6858000"/>
          </a:xfrm>
          <a:prstGeom prst="rect">
            <a:avLst/>
          </a:prstGeom>
        </p:spPr>
      </p:pic>
      <p:pic>
        <p:nvPicPr>
          <p:cNvPr id="8" name="Picture 7" descr="ARC logo_Gold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708" y="6113118"/>
            <a:ext cx="1371600" cy="624361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255466"/>
              </p:ext>
            </p:extLst>
          </p:nvPr>
        </p:nvGraphicFramePr>
        <p:xfrm>
          <a:off x="3669975" y="1569956"/>
          <a:ext cx="5245425" cy="3916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8259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274638"/>
            <a:ext cx="87630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Regional-Local Disconnect</a:t>
            </a:r>
            <a:endParaRPr lang="en-US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3" name="Picture 2" descr="left side_Page_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001" cy="6858000"/>
          </a:xfrm>
          <a:prstGeom prst="rect">
            <a:avLst/>
          </a:prstGeom>
        </p:spPr>
      </p:pic>
      <p:pic>
        <p:nvPicPr>
          <p:cNvPr id="4" name="Picture 3" descr="ARC logo_Gold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708" y="6113118"/>
            <a:ext cx="1371600" cy="624361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71600" y="1245323"/>
            <a:ext cx="6706108" cy="482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onut 5"/>
          <p:cNvSpPr/>
          <p:nvPr/>
        </p:nvSpPr>
        <p:spPr>
          <a:xfrm>
            <a:off x="5334000" y="2514600"/>
            <a:ext cx="3200400" cy="3124200"/>
          </a:xfrm>
          <a:prstGeom prst="donut">
            <a:avLst>
              <a:gd name="adj" fmla="val 3908"/>
            </a:avLst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01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ft side_Page_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001" cy="6858000"/>
          </a:xfrm>
          <a:prstGeom prst="rect">
            <a:avLst/>
          </a:prstGeom>
        </p:spPr>
      </p:pic>
      <p:pic>
        <p:nvPicPr>
          <p:cNvPr id="4" name="Picture 3" descr="ARC logo_Gold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708" y="6113118"/>
            <a:ext cx="1371600" cy="6243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1371600"/>
            <a:ext cx="7391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Establish a method to assess local scale impacts of the transportation system on air quality</a:t>
            </a: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Identify “hot spots” of locally elevated air pollution levels.  Use this information to assess community impacts and equity</a:t>
            </a: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Provide a guide for ARC and local communities to inform transportation project selection and sensitive land-use siting based on concern for public health</a:t>
            </a: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15506" y="274638"/>
            <a:ext cx="7771293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AREES Goals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15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ft side_Page_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001" cy="6858000"/>
          </a:xfrm>
          <a:prstGeom prst="rect">
            <a:avLst/>
          </a:prstGeom>
        </p:spPr>
      </p:pic>
      <p:pic>
        <p:nvPicPr>
          <p:cNvPr id="4" name="Picture 3" descr="ARC logo_Gold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708" y="6113118"/>
            <a:ext cx="1371600" cy="62436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15506" y="274638"/>
            <a:ext cx="7771293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Bridging the Gap</a:t>
            </a:r>
            <a:endParaRPr lang="en-US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485717489"/>
              </p:ext>
            </p:extLst>
          </p:nvPr>
        </p:nvGraphicFramePr>
        <p:xfrm>
          <a:off x="612775" y="1417638"/>
          <a:ext cx="8505825" cy="4737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79502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135" y="1511166"/>
            <a:ext cx="405393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Transportation Modeling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ARC maintains a 20 county travel model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The model is used to analyze changes to travel variables and feeds into regional emissions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26332" y="1292513"/>
            <a:ext cx="339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ARC Transportation Model</a:t>
            </a:r>
            <a:endParaRPr lang="en-US" b="1" dirty="0"/>
          </a:p>
        </p:txBody>
      </p:sp>
      <p:pic>
        <p:nvPicPr>
          <p:cNvPr id="1026" name="Picture 2" descr="J:\Model_Application\Air Quality\GIS\RoadwayNetwork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63893" y="1661845"/>
            <a:ext cx="4922596" cy="427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6117" y="5686424"/>
            <a:ext cx="1270537" cy="3333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Transportation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1796654" y="5686424"/>
            <a:ext cx="1270537" cy="333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Emissions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3072863" y="5686424"/>
            <a:ext cx="1270537" cy="333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Dispersion</a:t>
            </a:r>
            <a:endParaRPr lang="en-US" sz="1400" dirty="0"/>
          </a:p>
        </p:txBody>
      </p:sp>
      <p:pic>
        <p:nvPicPr>
          <p:cNvPr id="10" name="Picture 9" descr="left side_Page_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001" cy="6858000"/>
          </a:xfrm>
          <a:prstGeom prst="rect">
            <a:avLst/>
          </a:prstGeom>
        </p:spPr>
      </p:pic>
      <p:pic>
        <p:nvPicPr>
          <p:cNvPr id="11" name="Picture 10" descr="ARC logo_Gold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708" y="6113118"/>
            <a:ext cx="1371600" cy="624361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915506" y="274638"/>
            <a:ext cx="7771293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Bridging the Gap</a:t>
            </a:r>
            <a:endParaRPr lang="en-US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52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136" y="1511166"/>
            <a:ext cx="31763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Emissions Modeling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Takes travel data, automobile design and emission factors into consideration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Produces regional values of total  pollutants emitted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984790" y="1232972"/>
            <a:ext cx="339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MOVES Emissions Model</a:t>
            </a:r>
            <a:endParaRPr lang="en-US" b="1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621312"/>
              </p:ext>
            </p:extLst>
          </p:nvPr>
        </p:nvGraphicFramePr>
        <p:xfrm>
          <a:off x="3811604" y="1602304"/>
          <a:ext cx="5095078" cy="4297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526117" y="5686424"/>
            <a:ext cx="1270537" cy="333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Transportation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1796654" y="5686424"/>
            <a:ext cx="1270537" cy="3333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Emissions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3072863" y="5686424"/>
            <a:ext cx="1270537" cy="333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Dispersion</a:t>
            </a:r>
            <a:endParaRPr lang="en-US" sz="1400" dirty="0"/>
          </a:p>
        </p:txBody>
      </p:sp>
      <p:pic>
        <p:nvPicPr>
          <p:cNvPr id="9" name="Picture 8" descr="left side_Page_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001" cy="6858000"/>
          </a:xfrm>
          <a:prstGeom prst="rect">
            <a:avLst/>
          </a:prstGeom>
        </p:spPr>
      </p:pic>
      <p:pic>
        <p:nvPicPr>
          <p:cNvPr id="13" name="Picture 12" descr="ARC logo_Gold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708" y="6113118"/>
            <a:ext cx="1371600" cy="624361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915506" y="274638"/>
            <a:ext cx="7771293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Bridging the Gap</a:t>
            </a:r>
            <a:endParaRPr lang="en-US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51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135" y="1511166"/>
            <a:ext cx="33480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Dispersion Modeling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b="1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Model how pollutants will spread after being emitted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1"/>
          <a:stretch/>
        </p:blipFill>
        <p:spPr bwMode="auto">
          <a:xfrm>
            <a:off x="3704159" y="1511166"/>
            <a:ext cx="4982641" cy="3761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26117" y="5686424"/>
            <a:ext cx="1270537" cy="333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Transportation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1796654" y="5686424"/>
            <a:ext cx="1270537" cy="333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Emissions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3072863" y="5686424"/>
            <a:ext cx="1270537" cy="3333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Dispersion</a:t>
            </a:r>
            <a:endParaRPr lang="en-US" sz="1400" dirty="0"/>
          </a:p>
        </p:txBody>
      </p:sp>
      <p:pic>
        <p:nvPicPr>
          <p:cNvPr id="11" name="Picture 10" descr="left side_Page_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001" cy="6858000"/>
          </a:xfrm>
          <a:prstGeom prst="rect">
            <a:avLst/>
          </a:prstGeom>
        </p:spPr>
      </p:pic>
      <p:pic>
        <p:nvPicPr>
          <p:cNvPr id="12" name="Picture 11" descr="ARC logo_Gold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708" y="6113118"/>
            <a:ext cx="1371600" cy="624361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915506" y="274638"/>
            <a:ext cx="7771293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Bridging the Gap</a:t>
            </a:r>
            <a:endParaRPr lang="en-US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85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ft side_Page_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001" cy="6858000"/>
          </a:xfrm>
          <a:prstGeom prst="rect">
            <a:avLst/>
          </a:prstGeom>
        </p:spPr>
      </p:pic>
      <p:pic>
        <p:nvPicPr>
          <p:cNvPr id="3" name="Picture 2" descr="ARC logo_Gold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708" y="6113118"/>
            <a:ext cx="1371600" cy="6243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39190" y="2994291"/>
            <a:ext cx="1474470" cy="822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Meteorology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89082" y="1743340"/>
            <a:ext cx="1200150" cy="8229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Emissions Model</a:t>
            </a:r>
          </a:p>
        </p:txBody>
      </p:sp>
      <p:sp>
        <p:nvSpPr>
          <p:cNvPr id="7" name="Rectangle 6"/>
          <p:cNvSpPr/>
          <p:nvPr/>
        </p:nvSpPr>
        <p:spPr>
          <a:xfrm>
            <a:off x="3596657" y="4122050"/>
            <a:ext cx="1200150" cy="8229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Dispersion Model</a:t>
            </a:r>
          </a:p>
        </p:txBody>
      </p:sp>
      <p:sp>
        <p:nvSpPr>
          <p:cNvPr id="8" name="Rectangle 7"/>
          <p:cNvSpPr/>
          <p:nvPr/>
        </p:nvSpPr>
        <p:spPr>
          <a:xfrm>
            <a:off x="2945855" y="510797"/>
            <a:ext cx="1200150" cy="8229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Travel</a:t>
            </a:r>
          </a:p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288880" y="510797"/>
            <a:ext cx="1200150" cy="822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Vehicle</a:t>
            </a:r>
          </a:p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296879" y="5501638"/>
            <a:ext cx="1801858" cy="8229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Pollution Concentration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29913" y="2942627"/>
            <a:ext cx="1349556" cy="822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Receptor Network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795630" y="1112520"/>
            <a:ext cx="967370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795630" y="701040"/>
            <a:ext cx="967370" cy="4114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795630" y="1524000"/>
            <a:ext cx="967370" cy="381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Output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37142" y="5501638"/>
            <a:ext cx="1801858" cy="8229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Maps &amp; Data</a:t>
            </a:r>
          </a:p>
        </p:txBody>
      </p:sp>
      <p:cxnSp>
        <p:nvCxnSpPr>
          <p:cNvPr id="23" name="Elbow Connector 22"/>
          <p:cNvCxnSpPr>
            <a:stCxn id="8" idx="2"/>
            <a:endCxn id="6" idx="0"/>
          </p:cNvCxnSpPr>
          <p:nvPr/>
        </p:nvCxnSpPr>
        <p:spPr>
          <a:xfrm rot="16200000" flipH="1">
            <a:off x="3662752" y="1216934"/>
            <a:ext cx="409583" cy="643227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9" idx="2"/>
            <a:endCxn id="6" idx="0"/>
          </p:cNvCxnSpPr>
          <p:nvPr/>
        </p:nvCxnSpPr>
        <p:spPr>
          <a:xfrm rot="5400000">
            <a:off x="4334265" y="1188649"/>
            <a:ext cx="409583" cy="69979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endCxn id="10" idx="0"/>
          </p:cNvCxnSpPr>
          <p:nvPr/>
        </p:nvCxnSpPr>
        <p:spPr>
          <a:xfrm rot="5400000">
            <a:off x="4016296" y="2771231"/>
            <a:ext cx="381000" cy="107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4" idx="2"/>
            <a:endCxn id="7" idx="3"/>
          </p:cNvCxnSpPr>
          <p:nvPr/>
        </p:nvCxnSpPr>
        <p:spPr>
          <a:xfrm rot="5400000">
            <a:off x="5028477" y="3585581"/>
            <a:ext cx="716279" cy="117961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5" idx="2"/>
            <a:endCxn id="7" idx="1"/>
          </p:cNvCxnSpPr>
          <p:nvPr/>
        </p:nvCxnSpPr>
        <p:spPr>
          <a:xfrm rot="16200000" flipH="1">
            <a:off x="2666703" y="3603575"/>
            <a:ext cx="767943" cy="109196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7" idx="2"/>
          </p:cNvCxnSpPr>
          <p:nvPr/>
        </p:nvCxnSpPr>
        <p:spPr>
          <a:xfrm rot="16200000" flipH="1">
            <a:off x="3918417" y="5223324"/>
            <a:ext cx="556630" cy="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489030" y="19050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Model Stream</a:t>
            </a:r>
            <a:endParaRPr lang="en-US" sz="2000" b="1" dirty="0"/>
          </a:p>
        </p:txBody>
      </p:sp>
      <p:cxnSp>
        <p:nvCxnSpPr>
          <p:cNvPr id="66" name="Elbow Connector 65"/>
          <p:cNvCxnSpPr/>
          <p:nvPr/>
        </p:nvCxnSpPr>
        <p:spPr>
          <a:xfrm rot="16200000" flipH="1">
            <a:off x="3864623" y="3801383"/>
            <a:ext cx="684348" cy="107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Elbow Connector 90"/>
          <p:cNvCxnSpPr>
            <a:stCxn id="14" idx="3"/>
          </p:cNvCxnSpPr>
          <p:nvPr/>
        </p:nvCxnSpPr>
        <p:spPr>
          <a:xfrm>
            <a:off x="5098737" y="5913118"/>
            <a:ext cx="349563" cy="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819170" y="508649"/>
            <a:ext cx="1590251" cy="8229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Transportation</a:t>
            </a:r>
          </a:p>
          <a:p>
            <a:pPr algn="ctr"/>
            <a:r>
              <a:rPr lang="en-US" dirty="0" smtClean="0"/>
              <a:t>Model</a:t>
            </a:r>
          </a:p>
        </p:txBody>
      </p:sp>
      <p:cxnSp>
        <p:nvCxnSpPr>
          <p:cNvPr id="36" name="Elbow Connector 35"/>
          <p:cNvCxnSpPr>
            <a:stCxn id="35" idx="3"/>
            <a:endCxn id="8" idx="1"/>
          </p:cNvCxnSpPr>
          <p:nvPr/>
        </p:nvCxnSpPr>
        <p:spPr>
          <a:xfrm>
            <a:off x="2409421" y="920129"/>
            <a:ext cx="536434" cy="214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463308" y="2962268"/>
            <a:ext cx="1485900" cy="8396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Link-level Emissions</a:t>
            </a:r>
          </a:p>
        </p:txBody>
      </p:sp>
    </p:spTree>
    <p:extLst>
      <p:ext uri="{BB962C8B-B14F-4D97-AF65-F5344CB8AC3E}">
        <p14:creationId xmlns:p14="http://schemas.microsoft.com/office/powerpoint/2010/main" val="322980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ft side_Page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001" cy="6858000"/>
          </a:xfrm>
          <a:prstGeom prst="rect">
            <a:avLst/>
          </a:prstGeom>
        </p:spPr>
      </p:pic>
      <p:pic>
        <p:nvPicPr>
          <p:cNvPr id="3" name="Picture 2" descr="ARC logo_Gol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708" y="6113118"/>
            <a:ext cx="1371600" cy="62436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15506" y="274638"/>
            <a:ext cx="7771293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Project Timeline</a:t>
            </a:r>
            <a:endParaRPr lang="en-US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 flipV="1">
            <a:off x="457200" y="1398202"/>
            <a:ext cx="8229600" cy="668852"/>
          </a:xfrm>
          <a:prstGeom prst="rect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0" name="TextBox 4"/>
          <p:cNvSpPr txBox="1"/>
          <p:nvPr/>
        </p:nvSpPr>
        <p:spPr>
          <a:xfrm>
            <a:off x="1034584" y="1524000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prstClr val="white"/>
                </a:solidFill>
                <a:latin typeface="Gill Sans MT Condensed" pitchFamily="34" charset="0"/>
              </a:defRPr>
            </a:lvl1pPr>
          </a:lstStyle>
          <a:p>
            <a:r>
              <a:rPr lang="en-US" sz="2400" dirty="0">
                <a:latin typeface="+mn-lt"/>
              </a:rPr>
              <a:t>2012</a:t>
            </a:r>
          </a:p>
        </p:txBody>
      </p:sp>
      <p:sp>
        <p:nvSpPr>
          <p:cNvPr id="111" name="TextBox 5"/>
          <p:cNvSpPr txBox="1"/>
          <p:nvPr/>
        </p:nvSpPr>
        <p:spPr>
          <a:xfrm>
            <a:off x="3994521" y="1535668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prstClr val="white">
                    <a:lumMod val="65000"/>
                  </a:prstClr>
                </a:solidFill>
                <a:latin typeface="Gill Sans MT Condensed" pitchFamily="34" charset="0"/>
              </a:defRPr>
            </a:lvl1pPr>
          </a:lstStyle>
          <a:p>
            <a:r>
              <a:rPr lang="en-US" sz="2400" dirty="0">
                <a:latin typeface="+mn-lt"/>
              </a:rPr>
              <a:t>2013</a:t>
            </a:r>
          </a:p>
        </p:txBody>
      </p:sp>
      <p:sp>
        <p:nvSpPr>
          <p:cNvPr id="112" name="TextBox 6"/>
          <p:cNvSpPr txBox="1"/>
          <p:nvPr/>
        </p:nvSpPr>
        <p:spPr>
          <a:xfrm>
            <a:off x="6878233" y="1535668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prstClr val="white">
                    <a:lumMod val="65000"/>
                  </a:prstClr>
                </a:solidFill>
              </a:rPr>
              <a:t>2014</a:t>
            </a:r>
            <a:endParaRPr lang="en-US" sz="2400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>
            <a:off x="1371600" y="1916667"/>
            <a:ext cx="0" cy="4255533"/>
          </a:xfrm>
          <a:prstGeom prst="line">
            <a:avLst/>
          </a:prstGeom>
          <a:ln cap="sq">
            <a:headEnd type="oval" w="sm" len="sm"/>
            <a:tailEnd type="oval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1219752" y="2514600"/>
            <a:ext cx="7162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Project Kick-off in Summer 2012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Research of Health Impacts &amp; Regional Assessment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Stakeholder Engagement Meeting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Research into Dispersion Models &amp; Methodologies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Beginning of Partnership with Georgia Environmental Protection Division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0578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ft side_Page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001" cy="6858000"/>
          </a:xfrm>
          <a:prstGeom prst="rect">
            <a:avLst/>
          </a:prstGeom>
        </p:spPr>
      </p:pic>
      <p:pic>
        <p:nvPicPr>
          <p:cNvPr id="3" name="Picture 2" descr="ARC logo_Gol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708" y="6113118"/>
            <a:ext cx="1371600" cy="62436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15506" y="274638"/>
            <a:ext cx="7771293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Project Timeline</a:t>
            </a:r>
            <a:endParaRPr lang="en-US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 flipV="1">
            <a:off x="457200" y="1398202"/>
            <a:ext cx="8229600" cy="668852"/>
          </a:xfrm>
          <a:prstGeom prst="rect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0" name="TextBox 4"/>
          <p:cNvSpPr txBox="1"/>
          <p:nvPr/>
        </p:nvSpPr>
        <p:spPr>
          <a:xfrm>
            <a:off x="1034584" y="1524000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prstClr val="white">
                    <a:lumMod val="65000"/>
                  </a:prstClr>
                </a:solidFill>
              </a:defRPr>
            </a:lvl1pPr>
          </a:lstStyle>
          <a:p>
            <a:r>
              <a:rPr lang="en-US" dirty="0"/>
              <a:t>2012</a:t>
            </a:r>
          </a:p>
        </p:txBody>
      </p:sp>
      <p:sp>
        <p:nvSpPr>
          <p:cNvPr id="111" name="TextBox 5"/>
          <p:cNvSpPr txBox="1"/>
          <p:nvPr/>
        </p:nvSpPr>
        <p:spPr>
          <a:xfrm>
            <a:off x="3994521" y="1535668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prstClr val="white"/>
                </a:solidFill>
              </a:defRPr>
            </a:lvl1pPr>
          </a:lstStyle>
          <a:p>
            <a:r>
              <a:rPr lang="en-US" dirty="0"/>
              <a:t>2013</a:t>
            </a:r>
          </a:p>
        </p:txBody>
      </p:sp>
      <p:sp>
        <p:nvSpPr>
          <p:cNvPr id="112" name="TextBox 6"/>
          <p:cNvSpPr txBox="1"/>
          <p:nvPr/>
        </p:nvSpPr>
        <p:spPr>
          <a:xfrm>
            <a:off x="6878233" y="1535668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prstClr val="white">
                    <a:lumMod val="65000"/>
                  </a:prstClr>
                </a:solidFill>
              </a:rPr>
              <a:t>2014</a:t>
            </a:r>
            <a:endParaRPr lang="en-US" sz="2400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>
            <a:off x="4397836" y="1916667"/>
            <a:ext cx="0" cy="4255533"/>
          </a:xfrm>
          <a:prstGeom prst="line">
            <a:avLst/>
          </a:prstGeom>
          <a:ln cap="sq">
            <a:headEnd type="oval" w="sm" len="sm"/>
            <a:tailEnd type="oval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4244884" y="2438400"/>
            <a:ext cx="39847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Proof of Concept Work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Input Testing &amp; Development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Switch of Dispersion Model to RLINE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Testing Sample Transportation Projects</a:t>
            </a:r>
          </a:p>
        </p:txBody>
      </p:sp>
    </p:spTree>
    <p:extLst>
      <p:ext uri="{BB962C8B-B14F-4D97-AF65-F5344CB8AC3E}">
        <p14:creationId xmlns:p14="http://schemas.microsoft.com/office/powerpoint/2010/main" val="2185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Outline</a:t>
            </a:r>
            <a:endParaRPr lang="en-US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773936"/>
            <a:ext cx="716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Air Quality and Public Health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Regional Air Quality in Atlanta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Transportation Conformity – Regional Air Quality Analysis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Bridging the Gap – Bringing Air Quality to the Local Level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Developing a Framework to Link Transportation and Air Quality</a:t>
            </a:r>
            <a:endParaRPr lang="en-US" sz="2000" dirty="0"/>
          </a:p>
        </p:txBody>
      </p:sp>
      <p:pic>
        <p:nvPicPr>
          <p:cNvPr id="4" name="Picture 3" descr="left side_Page_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001" cy="6858000"/>
          </a:xfrm>
          <a:prstGeom prst="rect">
            <a:avLst/>
          </a:prstGeom>
        </p:spPr>
      </p:pic>
      <p:pic>
        <p:nvPicPr>
          <p:cNvPr id="5" name="Picture 4" descr="ARC logo_Gold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708" y="6113118"/>
            <a:ext cx="1371600" cy="62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6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ft side_Page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001" cy="6858000"/>
          </a:xfrm>
          <a:prstGeom prst="rect">
            <a:avLst/>
          </a:prstGeom>
        </p:spPr>
      </p:pic>
      <p:pic>
        <p:nvPicPr>
          <p:cNvPr id="3" name="Picture 2" descr="ARC logo_Gol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708" y="6113118"/>
            <a:ext cx="1371600" cy="62436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15506" y="274638"/>
            <a:ext cx="7771293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Project Timeline</a:t>
            </a:r>
            <a:endParaRPr lang="en-US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 flipV="1">
            <a:off x="457200" y="1398202"/>
            <a:ext cx="8229600" cy="668852"/>
          </a:xfrm>
          <a:prstGeom prst="rect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0" name="TextBox 4"/>
          <p:cNvSpPr txBox="1"/>
          <p:nvPr/>
        </p:nvSpPr>
        <p:spPr>
          <a:xfrm>
            <a:off x="1034584" y="1524000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prstClr val="white">
                    <a:lumMod val="65000"/>
                  </a:prstClr>
                </a:solidFill>
              </a:defRPr>
            </a:lvl1pPr>
          </a:lstStyle>
          <a:p>
            <a:r>
              <a:rPr lang="en-US" dirty="0"/>
              <a:t>2012</a:t>
            </a:r>
          </a:p>
        </p:txBody>
      </p:sp>
      <p:sp>
        <p:nvSpPr>
          <p:cNvPr id="111" name="TextBox 5"/>
          <p:cNvSpPr txBox="1"/>
          <p:nvPr/>
        </p:nvSpPr>
        <p:spPr>
          <a:xfrm>
            <a:off x="3994521" y="1535668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prstClr val="white">
                    <a:lumMod val="65000"/>
                  </a:prstClr>
                </a:solidFill>
                <a:latin typeface="Gill Sans MT Condensed" pitchFamily="34" charset="0"/>
              </a:defRPr>
            </a:lvl1pPr>
          </a:lstStyle>
          <a:p>
            <a:r>
              <a:rPr lang="en-US" sz="2400" dirty="0">
                <a:latin typeface="+mn-lt"/>
              </a:rPr>
              <a:t>2013</a:t>
            </a:r>
          </a:p>
        </p:txBody>
      </p:sp>
      <p:sp>
        <p:nvSpPr>
          <p:cNvPr id="112" name="TextBox 6"/>
          <p:cNvSpPr txBox="1"/>
          <p:nvPr/>
        </p:nvSpPr>
        <p:spPr>
          <a:xfrm>
            <a:off x="6878233" y="1535668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prstClr val="white"/>
                </a:solidFill>
              </a:defRPr>
            </a:lvl1pPr>
          </a:lstStyle>
          <a:p>
            <a:r>
              <a:rPr lang="en-US" dirty="0"/>
              <a:t>2014</a:t>
            </a:r>
          </a:p>
        </p:txBody>
      </p:sp>
      <p:cxnSp>
        <p:nvCxnSpPr>
          <p:cNvPr id="118" name="Straight Connector 117"/>
          <p:cNvCxnSpPr/>
          <p:nvPr/>
        </p:nvCxnSpPr>
        <p:spPr>
          <a:xfrm>
            <a:off x="7239000" y="1916667"/>
            <a:ext cx="0" cy="4255533"/>
          </a:xfrm>
          <a:prstGeom prst="line">
            <a:avLst/>
          </a:prstGeom>
          <a:ln cap="sq">
            <a:headEnd type="oval" w="sm" len="sm"/>
            <a:tailEnd type="oval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3951973" y="3257490"/>
            <a:ext cx="3287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2000" dirty="0" smtClean="0"/>
              <a:t>Model Runs &amp; Result Analysis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7205348" y="3419445"/>
            <a:ext cx="76200" cy="762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404221" y="2492465"/>
            <a:ext cx="1839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2000" dirty="0" smtClean="0"/>
              <a:t>Model Scripting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7192648" y="2686110"/>
            <a:ext cx="76200" cy="762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999996" y="4044433"/>
            <a:ext cx="2262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2000" dirty="0" smtClean="0"/>
              <a:t>Full 20-county runs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7200900" y="4210110"/>
            <a:ext cx="76200" cy="762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205348" y="4800600"/>
            <a:ext cx="76200" cy="762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886201" y="4629090"/>
            <a:ext cx="3405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2000" dirty="0" smtClean="0"/>
              <a:t>Compare to regional monitors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5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ft side_Page_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001" cy="6858000"/>
          </a:xfrm>
          <a:prstGeom prst="rect">
            <a:avLst/>
          </a:prstGeom>
        </p:spPr>
      </p:pic>
      <p:pic>
        <p:nvPicPr>
          <p:cNvPr id="3" name="Picture 2" descr="C:\Users\DavidDO\Desktop\AREES - Base Map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" t="5463" r="3939" b="5089"/>
          <a:stretch/>
        </p:blipFill>
        <p:spPr bwMode="auto">
          <a:xfrm>
            <a:off x="376001" y="125185"/>
            <a:ext cx="8773387" cy="660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5800" y="61722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http://atlregional.github.io/dispersion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096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ft side_Page_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001" cy="685800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000" y="186775"/>
            <a:ext cx="8615599" cy="6657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onut 7"/>
          <p:cNvSpPr/>
          <p:nvPr/>
        </p:nvSpPr>
        <p:spPr>
          <a:xfrm rot="19757517">
            <a:off x="5124731" y="1162373"/>
            <a:ext cx="1107817" cy="3364253"/>
          </a:xfrm>
          <a:prstGeom prst="donut">
            <a:avLst>
              <a:gd name="adj" fmla="val 3908"/>
            </a:avLst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75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ft side_Page_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001" cy="685800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000" y="186775"/>
            <a:ext cx="8615599" cy="6657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nut 4"/>
          <p:cNvSpPr/>
          <p:nvPr/>
        </p:nvSpPr>
        <p:spPr>
          <a:xfrm>
            <a:off x="5638800" y="3048000"/>
            <a:ext cx="1066800" cy="685800"/>
          </a:xfrm>
          <a:prstGeom prst="donut">
            <a:avLst>
              <a:gd name="adj" fmla="val 3908"/>
            </a:avLst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21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986038"/>
              </p:ext>
            </p:extLst>
          </p:nvPr>
        </p:nvGraphicFramePr>
        <p:xfrm>
          <a:off x="457200" y="1676400"/>
          <a:ext cx="8000999" cy="3916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 descr="left side_Page_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001" cy="6858000"/>
          </a:xfrm>
          <a:prstGeom prst="rect">
            <a:avLst/>
          </a:prstGeom>
        </p:spPr>
      </p:pic>
      <p:pic>
        <p:nvPicPr>
          <p:cNvPr id="4" name="Picture 3" descr="ARC logo_Gold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708" y="6113118"/>
            <a:ext cx="1371600" cy="62436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15506" y="274638"/>
            <a:ext cx="7771293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Framework – Linking Transportation and Air Quality</a:t>
            </a:r>
            <a:endParaRPr lang="en-US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93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674820"/>
              </p:ext>
            </p:extLst>
          </p:nvPr>
        </p:nvGraphicFramePr>
        <p:xfrm>
          <a:off x="457200" y="1676400"/>
          <a:ext cx="8000999" cy="3916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 descr="left side_Page_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001" cy="6858000"/>
          </a:xfrm>
          <a:prstGeom prst="rect">
            <a:avLst/>
          </a:prstGeom>
        </p:spPr>
      </p:pic>
      <p:pic>
        <p:nvPicPr>
          <p:cNvPr id="4" name="Picture 3" descr="ARC logo_Gold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708" y="6113118"/>
            <a:ext cx="1371600" cy="62436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15506" y="274638"/>
            <a:ext cx="7771293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Framework – Linking Transportation and Air Quality</a:t>
            </a:r>
            <a:endParaRPr lang="en-US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5759" y="1389063"/>
            <a:ext cx="6070786" cy="469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88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ft side_Page_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001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15506" y="274638"/>
            <a:ext cx="7771293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Framework – Linking Transportation and Air Quality</a:t>
            </a:r>
            <a:endParaRPr lang="en-US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3400" y="1427163"/>
            <a:ext cx="5256694" cy="533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ARC logo_Gold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708" y="6113118"/>
            <a:ext cx="1371600" cy="624361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3962401" y="4572000"/>
            <a:ext cx="2172252" cy="0"/>
          </a:xfrm>
          <a:prstGeom prst="straightConnector1">
            <a:avLst/>
          </a:prstGeom>
          <a:ln w="53975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Donut 8"/>
          <p:cNvSpPr/>
          <p:nvPr/>
        </p:nvSpPr>
        <p:spPr>
          <a:xfrm>
            <a:off x="3161747" y="3962400"/>
            <a:ext cx="800654" cy="1219200"/>
          </a:xfrm>
          <a:prstGeom prst="donut">
            <a:avLst>
              <a:gd name="adj" fmla="val 3908"/>
            </a:avLst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91778" y="4248834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Downtown/Midtown – 54,000 people</a:t>
            </a:r>
            <a:endParaRPr lang="en-US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923748" y="1937266"/>
            <a:ext cx="2019852" cy="0"/>
          </a:xfrm>
          <a:prstGeom prst="straightConnector1">
            <a:avLst/>
          </a:prstGeom>
          <a:ln w="53975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Donut 12"/>
          <p:cNvSpPr/>
          <p:nvPr/>
        </p:nvSpPr>
        <p:spPr>
          <a:xfrm>
            <a:off x="3314147" y="1632466"/>
            <a:ext cx="609600" cy="609600"/>
          </a:xfrm>
          <a:prstGeom prst="donut">
            <a:avLst>
              <a:gd name="adj" fmla="val 3908"/>
            </a:avLst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9800" y="1752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Perimeter – 16,000 people</a:t>
            </a:r>
            <a:endParaRPr lang="en-US" b="1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962401" y="3200400"/>
            <a:ext cx="2019852" cy="0"/>
          </a:xfrm>
          <a:prstGeom prst="straightConnector1">
            <a:avLst/>
          </a:prstGeom>
          <a:ln w="53975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Donut 17"/>
          <p:cNvSpPr/>
          <p:nvPr/>
        </p:nvSpPr>
        <p:spPr>
          <a:xfrm>
            <a:off x="3352800" y="2895600"/>
            <a:ext cx="609600" cy="609600"/>
          </a:xfrm>
          <a:prstGeom prst="donut">
            <a:avLst>
              <a:gd name="adj" fmla="val 3908"/>
            </a:avLst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3600" y="3015734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Central </a:t>
            </a:r>
            <a:r>
              <a:rPr lang="en-US" b="1" dirty="0" err="1" smtClean="0"/>
              <a:t>Buckhead</a:t>
            </a:r>
            <a:r>
              <a:rPr lang="en-US" b="1" dirty="0" smtClean="0"/>
              <a:t> – </a:t>
            </a:r>
          </a:p>
          <a:p>
            <a:pPr algn="ctr"/>
            <a:r>
              <a:rPr lang="en-US" b="1" dirty="0" smtClean="0"/>
              <a:t>6,000 people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4493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3" grpId="0" animBg="1"/>
      <p:bldP spid="14" grpId="0"/>
      <p:bldP spid="18" grpId="0" animBg="1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ft side_Page_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001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15506" y="274638"/>
            <a:ext cx="7771293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Framework – Linking Transportation and Air Quality</a:t>
            </a:r>
            <a:endParaRPr lang="en-US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3400" y="1427163"/>
            <a:ext cx="5256694" cy="533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ARC logo_Gold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708" y="6113118"/>
            <a:ext cx="1371600" cy="624361"/>
          </a:xfrm>
          <a:prstGeom prst="rect">
            <a:avLst/>
          </a:prstGeom>
        </p:spPr>
      </p:pic>
      <p:sp>
        <p:nvSpPr>
          <p:cNvPr id="7" name="Donut 6"/>
          <p:cNvSpPr/>
          <p:nvPr/>
        </p:nvSpPr>
        <p:spPr>
          <a:xfrm>
            <a:off x="3161747" y="3962400"/>
            <a:ext cx="609600" cy="609600"/>
          </a:xfrm>
          <a:prstGeom prst="donut">
            <a:avLst>
              <a:gd name="adj" fmla="val 3908"/>
            </a:avLst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/>
          <a:stretch/>
        </p:blipFill>
        <p:spPr bwMode="auto">
          <a:xfrm>
            <a:off x="4707636" y="1758950"/>
            <a:ext cx="4439581" cy="334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Freeform 21"/>
          <p:cNvSpPr/>
          <p:nvPr/>
        </p:nvSpPr>
        <p:spPr>
          <a:xfrm>
            <a:off x="3492500" y="1790700"/>
            <a:ext cx="1219200" cy="3302000"/>
          </a:xfrm>
          <a:custGeom>
            <a:avLst/>
            <a:gdLst>
              <a:gd name="connsiteX0" fmla="*/ 0 w 1219200"/>
              <a:gd name="connsiteY0" fmla="*/ 2184400 h 3302000"/>
              <a:gd name="connsiteX1" fmla="*/ 1193800 w 1219200"/>
              <a:gd name="connsiteY1" fmla="*/ 0 h 3302000"/>
              <a:gd name="connsiteX2" fmla="*/ 1219200 w 1219200"/>
              <a:gd name="connsiteY2" fmla="*/ 3302000 h 3302000"/>
              <a:gd name="connsiteX3" fmla="*/ 190500 w 1219200"/>
              <a:gd name="connsiteY3" fmla="*/ 2692400 h 3302000"/>
              <a:gd name="connsiteX4" fmla="*/ 279400 w 1219200"/>
              <a:gd name="connsiteY4" fmla="*/ 2489200 h 3302000"/>
              <a:gd name="connsiteX5" fmla="*/ 203200 w 1219200"/>
              <a:gd name="connsiteY5" fmla="*/ 2260600 h 3302000"/>
              <a:gd name="connsiteX6" fmla="*/ 0 w 1219200"/>
              <a:gd name="connsiteY6" fmla="*/ 2184400 h 3302000"/>
              <a:gd name="connsiteX0" fmla="*/ 0 w 1219200"/>
              <a:gd name="connsiteY0" fmla="*/ 2184400 h 3302000"/>
              <a:gd name="connsiteX1" fmla="*/ 1193800 w 1219200"/>
              <a:gd name="connsiteY1" fmla="*/ 0 h 3302000"/>
              <a:gd name="connsiteX2" fmla="*/ 1219200 w 1219200"/>
              <a:gd name="connsiteY2" fmla="*/ 3302000 h 3302000"/>
              <a:gd name="connsiteX3" fmla="*/ 190500 w 1219200"/>
              <a:gd name="connsiteY3" fmla="*/ 2692400 h 3302000"/>
              <a:gd name="connsiteX4" fmla="*/ 236538 w 1219200"/>
              <a:gd name="connsiteY4" fmla="*/ 2600325 h 3302000"/>
              <a:gd name="connsiteX5" fmla="*/ 279400 w 1219200"/>
              <a:gd name="connsiteY5" fmla="*/ 2489200 h 3302000"/>
              <a:gd name="connsiteX6" fmla="*/ 203200 w 1219200"/>
              <a:gd name="connsiteY6" fmla="*/ 2260600 h 3302000"/>
              <a:gd name="connsiteX7" fmla="*/ 0 w 1219200"/>
              <a:gd name="connsiteY7" fmla="*/ 2184400 h 3302000"/>
              <a:gd name="connsiteX0" fmla="*/ 0 w 1219200"/>
              <a:gd name="connsiteY0" fmla="*/ 2184400 h 3302000"/>
              <a:gd name="connsiteX1" fmla="*/ 1193800 w 1219200"/>
              <a:gd name="connsiteY1" fmla="*/ 0 h 3302000"/>
              <a:gd name="connsiteX2" fmla="*/ 1219200 w 1219200"/>
              <a:gd name="connsiteY2" fmla="*/ 3302000 h 3302000"/>
              <a:gd name="connsiteX3" fmla="*/ 190500 w 1219200"/>
              <a:gd name="connsiteY3" fmla="*/ 2692400 h 3302000"/>
              <a:gd name="connsiteX4" fmla="*/ 236538 w 1219200"/>
              <a:gd name="connsiteY4" fmla="*/ 2600325 h 3302000"/>
              <a:gd name="connsiteX5" fmla="*/ 279400 w 1219200"/>
              <a:gd name="connsiteY5" fmla="*/ 2489200 h 3302000"/>
              <a:gd name="connsiteX6" fmla="*/ 250825 w 1219200"/>
              <a:gd name="connsiteY6" fmla="*/ 2376488 h 3302000"/>
              <a:gd name="connsiteX7" fmla="*/ 203200 w 1219200"/>
              <a:gd name="connsiteY7" fmla="*/ 2260600 h 3302000"/>
              <a:gd name="connsiteX8" fmla="*/ 0 w 1219200"/>
              <a:gd name="connsiteY8" fmla="*/ 2184400 h 3302000"/>
              <a:gd name="connsiteX0" fmla="*/ 0 w 1219200"/>
              <a:gd name="connsiteY0" fmla="*/ 2184400 h 3302000"/>
              <a:gd name="connsiteX1" fmla="*/ 1193800 w 1219200"/>
              <a:gd name="connsiteY1" fmla="*/ 0 h 3302000"/>
              <a:gd name="connsiteX2" fmla="*/ 1219200 w 1219200"/>
              <a:gd name="connsiteY2" fmla="*/ 3302000 h 3302000"/>
              <a:gd name="connsiteX3" fmla="*/ 190500 w 1219200"/>
              <a:gd name="connsiteY3" fmla="*/ 2692400 h 3302000"/>
              <a:gd name="connsiteX4" fmla="*/ 236538 w 1219200"/>
              <a:gd name="connsiteY4" fmla="*/ 2600325 h 3302000"/>
              <a:gd name="connsiteX5" fmla="*/ 279400 w 1219200"/>
              <a:gd name="connsiteY5" fmla="*/ 2489200 h 3302000"/>
              <a:gd name="connsiteX6" fmla="*/ 250825 w 1219200"/>
              <a:gd name="connsiteY6" fmla="*/ 2376488 h 3302000"/>
              <a:gd name="connsiteX7" fmla="*/ 203200 w 1219200"/>
              <a:gd name="connsiteY7" fmla="*/ 2260600 h 3302000"/>
              <a:gd name="connsiteX8" fmla="*/ 103188 w 1219200"/>
              <a:gd name="connsiteY8" fmla="*/ 2205038 h 3302000"/>
              <a:gd name="connsiteX9" fmla="*/ 0 w 1219200"/>
              <a:gd name="connsiteY9" fmla="*/ 2184400 h 3302000"/>
              <a:gd name="connsiteX0" fmla="*/ 0 w 1219200"/>
              <a:gd name="connsiteY0" fmla="*/ 2184400 h 3302000"/>
              <a:gd name="connsiteX1" fmla="*/ 1193800 w 1219200"/>
              <a:gd name="connsiteY1" fmla="*/ 0 h 3302000"/>
              <a:gd name="connsiteX2" fmla="*/ 1219200 w 1219200"/>
              <a:gd name="connsiteY2" fmla="*/ 3302000 h 3302000"/>
              <a:gd name="connsiteX3" fmla="*/ 190500 w 1219200"/>
              <a:gd name="connsiteY3" fmla="*/ 2692400 h 3302000"/>
              <a:gd name="connsiteX4" fmla="*/ 255588 w 1219200"/>
              <a:gd name="connsiteY4" fmla="*/ 2614613 h 3302000"/>
              <a:gd name="connsiteX5" fmla="*/ 279400 w 1219200"/>
              <a:gd name="connsiteY5" fmla="*/ 2489200 h 3302000"/>
              <a:gd name="connsiteX6" fmla="*/ 250825 w 1219200"/>
              <a:gd name="connsiteY6" fmla="*/ 2376488 h 3302000"/>
              <a:gd name="connsiteX7" fmla="*/ 203200 w 1219200"/>
              <a:gd name="connsiteY7" fmla="*/ 2260600 h 3302000"/>
              <a:gd name="connsiteX8" fmla="*/ 103188 w 1219200"/>
              <a:gd name="connsiteY8" fmla="*/ 2205038 h 3302000"/>
              <a:gd name="connsiteX9" fmla="*/ 0 w 1219200"/>
              <a:gd name="connsiteY9" fmla="*/ 2184400 h 330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" h="3302000">
                <a:moveTo>
                  <a:pt x="0" y="2184400"/>
                </a:moveTo>
                <a:lnTo>
                  <a:pt x="1193800" y="0"/>
                </a:lnTo>
                <a:lnTo>
                  <a:pt x="1219200" y="3302000"/>
                </a:lnTo>
                <a:lnTo>
                  <a:pt x="190500" y="2692400"/>
                </a:lnTo>
                <a:cubicBezTo>
                  <a:pt x="204258" y="2655358"/>
                  <a:pt x="241830" y="2651655"/>
                  <a:pt x="255588" y="2614613"/>
                </a:cubicBezTo>
                <a:lnTo>
                  <a:pt x="279400" y="2489200"/>
                </a:lnTo>
                <a:cubicBezTo>
                  <a:pt x="266700" y="2461154"/>
                  <a:pt x="263525" y="2404534"/>
                  <a:pt x="250825" y="2376488"/>
                </a:cubicBezTo>
                <a:lnTo>
                  <a:pt x="203200" y="2260600"/>
                </a:lnTo>
                <a:cubicBezTo>
                  <a:pt x="171450" y="2250017"/>
                  <a:pt x="134938" y="2215621"/>
                  <a:pt x="103188" y="2205038"/>
                </a:cubicBezTo>
                <a:lnTo>
                  <a:pt x="0" y="2184400"/>
                </a:lnTo>
                <a:close/>
              </a:path>
            </a:pathLst>
          </a:custGeom>
          <a:solidFill>
            <a:schemeClr val="bg1">
              <a:lumMod val="5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1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5506" y="274638"/>
            <a:ext cx="7771293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Framework – Linking Transportation and Air Quality</a:t>
            </a:r>
            <a:endParaRPr lang="en-US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3" name="Picture 2" descr="left side_Page_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76001" cy="6858000"/>
          </a:xfrm>
          <a:prstGeom prst="rect">
            <a:avLst/>
          </a:prstGeom>
        </p:spPr>
      </p:pic>
      <p:pic>
        <p:nvPicPr>
          <p:cNvPr id="4" name="Picture 3" descr="ARC logo_Gold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707" y="6113118"/>
            <a:ext cx="1371600" cy="624361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68336930"/>
              </p:ext>
            </p:extLst>
          </p:nvPr>
        </p:nvGraphicFramePr>
        <p:xfrm>
          <a:off x="533907" y="1729818"/>
          <a:ext cx="8534400" cy="4695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90800" y="2133599"/>
            <a:ext cx="4153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2016 Regional Transportation Plan Update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9119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ft side_Page_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001" cy="6858000"/>
          </a:xfrm>
          <a:prstGeom prst="rect">
            <a:avLst/>
          </a:prstGeom>
        </p:spPr>
      </p:pic>
      <p:pic>
        <p:nvPicPr>
          <p:cNvPr id="3" name="Picture 2" descr="ARC logo_Gold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708" y="6113118"/>
            <a:ext cx="1371600" cy="62436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15506" y="274638"/>
            <a:ext cx="7771293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Next Steps / Future Enhancements</a:t>
            </a:r>
            <a:endParaRPr lang="en-US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1740932"/>
            <a:ext cx="7391400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Work on a </a:t>
            </a:r>
            <a:r>
              <a:rPr lang="en-US" sz="2400" dirty="0" err="1" smtClean="0"/>
              <a:t>downscaler</a:t>
            </a:r>
            <a:r>
              <a:rPr lang="en-US" sz="2400" dirty="0" smtClean="0"/>
              <a:t> to make emissions match observations</a:t>
            </a: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Develop performance measures for plan </a:t>
            </a:r>
            <a:r>
              <a:rPr lang="en-US" sz="2400" dirty="0" smtClean="0"/>
              <a:t>update that relate emissions to human-scale exposure</a:t>
            </a: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Prepare documentation &amp; information for methodology dissemination</a:t>
            </a:r>
          </a:p>
        </p:txBody>
      </p:sp>
    </p:spTree>
    <p:extLst>
      <p:ext uri="{BB962C8B-B14F-4D97-AF65-F5344CB8AC3E}">
        <p14:creationId xmlns:p14="http://schemas.microsoft.com/office/powerpoint/2010/main" val="17508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ft side_Page_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001" cy="6858000"/>
          </a:xfrm>
          <a:prstGeom prst="rect">
            <a:avLst/>
          </a:prstGeom>
        </p:spPr>
      </p:pic>
      <p:pic>
        <p:nvPicPr>
          <p:cNvPr id="3" name="Picture 2" descr="ARC logo_Gold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708" y="6113118"/>
            <a:ext cx="1371600" cy="62436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2400" y="274638"/>
            <a:ext cx="87630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Air Quality &amp; Public Health</a:t>
            </a:r>
            <a:endParaRPr lang="en-US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6488668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Source: OECD, 2014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1143000" y="1684904"/>
            <a:ext cx="1905000" cy="1286895"/>
          </a:xfrm>
          <a:prstGeom prst="rect">
            <a:avLst/>
          </a:prstGeom>
          <a:blipFill dpi="0" rotWithShape="1">
            <a:blip r:embed="rId5">
              <a:alphaModFix amt="50000"/>
            </a:blip>
            <a:srcRect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3.5 Million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81400" y="3207535"/>
            <a:ext cx="1905000" cy="1286895"/>
          </a:xfrm>
          <a:prstGeom prst="rect">
            <a:avLst/>
          </a:prstGeom>
          <a:blipFill dpi="0" rotWithShape="1">
            <a:blip r:embed="rId6">
              <a:alphaModFix amt="53000"/>
            </a:blip>
            <a:srcRect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50 %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3000" y="4724400"/>
            <a:ext cx="1905000" cy="1286895"/>
          </a:xfrm>
          <a:prstGeom prst="rect">
            <a:avLst/>
          </a:prstGeom>
          <a:blipFill dpi="0" rotWithShape="1">
            <a:blip r:embed="rId7">
              <a:alphaModFix amt="39000"/>
            </a:blip>
            <a:srcRect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$1.6 Trillion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0" y="2128296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People Killed per Year Globally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562600" y="3650927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Percent of Deaths from Transportation Sources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352800" y="5013904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Value of Premature Death in OECD nations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5406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/>
      <p:bldP spid="13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481" y="5438103"/>
            <a:ext cx="1377588" cy="137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154" y="5796516"/>
            <a:ext cx="1574635" cy="994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left side_Page_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001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15506" y="274638"/>
            <a:ext cx="7771293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Project Team</a:t>
            </a:r>
            <a:endParaRPr lang="en-US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399" y="1066800"/>
            <a:ext cx="8153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David D’Onofrio – ARC </a:t>
            </a: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Byeong-Uk Kim, PhD – GA Environmental Protection Division</a:t>
            </a: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Yunhee Kim, PhD – GA Environmental Protection Division</a:t>
            </a: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Kyung-Hwa Kim – ARC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84474" y="2446367"/>
            <a:ext cx="2037101" cy="234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ARC logo_Gold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500" y="2963431"/>
            <a:ext cx="2882598" cy="131217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695" y="4914833"/>
            <a:ext cx="1992786" cy="1046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899" y="5072784"/>
            <a:ext cx="1637208" cy="1227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825" y="5746992"/>
            <a:ext cx="1695696" cy="799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376001" y="4876800"/>
            <a:ext cx="869230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76001" y="508841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Support / Advice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6658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336" y="3687057"/>
            <a:ext cx="8229600" cy="1481425"/>
          </a:xfrm>
        </p:spPr>
        <p:txBody>
          <a:bodyPr>
            <a:noAutofit/>
          </a:bodyPr>
          <a:lstStyle/>
          <a:p>
            <a:pPr algn="ctr">
              <a:buClr>
                <a:srgbClr val="FF8800"/>
              </a:buClr>
              <a:buNone/>
            </a:pPr>
            <a:r>
              <a:rPr lang="en-US" b="1" dirty="0" smtClean="0">
                <a:solidFill>
                  <a:schemeClr val="bg1"/>
                </a:solidFill>
              </a:rPr>
              <a:t>David D’Onofrio</a:t>
            </a:r>
          </a:p>
          <a:p>
            <a:pPr algn="ctr">
              <a:buClr>
                <a:srgbClr val="FF8800"/>
              </a:buClr>
              <a:buNone/>
            </a:pPr>
            <a:r>
              <a:rPr lang="en-US" b="1" dirty="0" smtClean="0">
                <a:solidFill>
                  <a:schemeClr val="bg1"/>
                </a:solidFill>
              </a:rPr>
              <a:t>ddonofrio@atlantaregional.com</a:t>
            </a:r>
          </a:p>
          <a:p>
            <a:pPr algn="ctr">
              <a:buClr>
                <a:srgbClr val="FF8800"/>
              </a:buClr>
              <a:buNone/>
            </a:pPr>
            <a:r>
              <a:rPr lang="en-US" b="1" dirty="0" smtClean="0">
                <a:solidFill>
                  <a:schemeClr val="bg1"/>
                </a:solidFill>
              </a:rPr>
              <a:t>(404) 463-3268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AA4A-1409-4F0C-BA9D-0C0B98A77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</a:rPr>
              <a:t>Contact Information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57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9BDCD-019C-4D3E-8184-E9B91B9ED9C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813" y="1828800"/>
            <a:ext cx="4539574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Clean Air Act</a:t>
            </a:r>
            <a:endParaRPr lang="en-US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endParaRPr>
          </a:p>
        </p:txBody>
      </p:sp>
      <p:pic>
        <p:nvPicPr>
          <p:cNvPr id="8" name="Picture 7" descr="left side_Page_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001" cy="6858000"/>
          </a:xfrm>
          <a:prstGeom prst="rect">
            <a:avLst/>
          </a:prstGeom>
        </p:spPr>
      </p:pic>
      <p:pic>
        <p:nvPicPr>
          <p:cNvPr id="9" name="Picture 8" descr="ARC logo_Gold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708" y="6113118"/>
            <a:ext cx="1371600" cy="6243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" y="1582340"/>
            <a:ext cx="3200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First Enacted by Congress and President Nixon in 1970</a:t>
            </a:r>
          </a:p>
          <a:p>
            <a:pPr marL="800100" lvl="1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Triggered by episodes like the Donora Smog of 1948</a:t>
            </a:r>
          </a:p>
          <a:p>
            <a:pPr marL="800100" lvl="1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Preceded by several similar bills since 1963</a:t>
            </a:r>
          </a:p>
          <a:p>
            <a:pPr marL="800100" lvl="1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Established National Ambient Air Quality Standards (NAAQS) for key Criteria Pollutants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84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2400" y="274638"/>
            <a:ext cx="87630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Air Quality &amp; Public Health –</a:t>
            </a:r>
          </a:p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Near Roadway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71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274638"/>
            <a:ext cx="87630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Atlanta Nonattainment Areas</a:t>
            </a:r>
            <a:endParaRPr lang="en-US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171" y="1295400"/>
            <a:ext cx="6292004" cy="514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left side_Page_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001" cy="6858000"/>
          </a:xfrm>
          <a:prstGeom prst="rect">
            <a:avLst/>
          </a:prstGeom>
        </p:spPr>
      </p:pic>
      <p:pic>
        <p:nvPicPr>
          <p:cNvPr id="5" name="Picture 4" descr="ARC logo_Gold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708" y="6113118"/>
            <a:ext cx="1371600" cy="62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2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ft side_Page_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001" cy="6858000"/>
          </a:xfrm>
          <a:prstGeom prst="rect">
            <a:avLst/>
          </a:prstGeom>
        </p:spPr>
      </p:pic>
      <p:pic>
        <p:nvPicPr>
          <p:cNvPr id="3" name="Picture 2" descr="ARC logo_Gold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708" y="6113118"/>
            <a:ext cx="1371600" cy="62436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2400" y="274638"/>
            <a:ext cx="87630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Atlanta Nonattainment Areas</a:t>
            </a:r>
            <a:endParaRPr lang="en-US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9646" y="875167"/>
            <a:ext cx="6940664" cy="536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88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431298"/>
              </p:ext>
            </p:extLst>
          </p:nvPr>
        </p:nvGraphicFramePr>
        <p:xfrm>
          <a:off x="235414" y="288847"/>
          <a:ext cx="8673171" cy="6280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 descr="left side_Page_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001" cy="6858000"/>
          </a:xfrm>
          <a:prstGeom prst="rect">
            <a:avLst/>
          </a:prstGeom>
        </p:spPr>
      </p:pic>
      <p:pic>
        <p:nvPicPr>
          <p:cNvPr id="4" name="Picture 3" descr="ARC logo_Gold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708" y="6113118"/>
            <a:ext cx="1371600" cy="6243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2800" y="6488668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Source: GA EPD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8772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2800" y="6488668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Source: GA EPD</a:t>
            </a:r>
            <a:endParaRPr lang="en-US" sz="1400" dirty="0"/>
          </a:p>
        </p:txBody>
      </p:sp>
      <p:pic>
        <p:nvPicPr>
          <p:cNvPr id="4" name="Picture 3" descr="left side_Page_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001" cy="6858000"/>
          </a:xfrm>
          <a:prstGeom prst="rect">
            <a:avLst/>
          </a:prstGeom>
        </p:spPr>
      </p:pic>
      <p:pic>
        <p:nvPicPr>
          <p:cNvPr id="5" name="Picture 4" descr="ARC logo_Gold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708" y="6113118"/>
            <a:ext cx="1371600" cy="624361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046389"/>
              </p:ext>
            </p:extLst>
          </p:nvPr>
        </p:nvGraphicFramePr>
        <p:xfrm>
          <a:off x="238125" y="290512"/>
          <a:ext cx="8667750" cy="627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4013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3625</TotalTime>
  <Words>1508</Words>
  <Application>Microsoft Office PowerPoint</Application>
  <PresentationFormat>On-screen Show (4:3)</PresentationFormat>
  <Paragraphs>267</Paragraphs>
  <Slides>31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Trebuchet MS</vt:lpstr>
      <vt:lpstr>Wingdings</vt:lpstr>
      <vt:lpstr>Office Theme</vt:lpstr>
      <vt:lpstr>1_Office Theme</vt:lpstr>
      <vt:lpstr>Atlanta Roadside Emissions Exposure Study (AREES)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Information</vt:lpstr>
    </vt:vector>
  </TitlesOfParts>
  <Company>ARC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 Air Quality Update  Active and Pending Issues</dc:title>
  <dc:creator>DavidDO</dc:creator>
  <cp:lastModifiedBy>AMPO-2</cp:lastModifiedBy>
  <cp:revision>92</cp:revision>
  <cp:lastPrinted>2014-05-28T17:57:17Z</cp:lastPrinted>
  <dcterms:created xsi:type="dcterms:W3CDTF">2014-05-08T13:51:39Z</dcterms:created>
  <dcterms:modified xsi:type="dcterms:W3CDTF">2014-11-04T19:58:52Z</dcterms:modified>
</cp:coreProperties>
</file>