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84" r:id="rId6"/>
    <p:sldId id="259" r:id="rId7"/>
    <p:sldId id="285" r:id="rId8"/>
    <p:sldId id="258" r:id="rId9"/>
    <p:sldId id="293" r:id="rId10"/>
    <p:sldId id="260" r:id="rId11"/>
    <p:sldId id="286" r:id="rId12"/>
    <p:sldId id="287" r:id="rId13"/>
    <p:sldId id="266" r:id="rId14"/>
    <p:sldId id="288" r:id="rId15"/>
    <p:sldId id="289" r:id="rId16"/>
    <p:sldId id="290" r:id="rId17"/>
    <p:sldId id="272" r:id="rId18"/>
    <p:sldId id="291" r:id="rId19"/>
    <p:sldId id="292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1" autoAdjust="0"/>
    <p:restoredTop sz="86432" autoAdjust="0"/>
  </p:normalViewPr>
  <p:slideViewPr>
    <p:cSldViewPr>
      <p:cViewPr varScale="1">
        <p:scale>
          <a:sx n="141" d="100"/>
          <a:sy n="141" d="100"/>
        </p:scale>
        <p:origin x="-3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924800" cy="1470025"/>
          </a:xfrm>
        </p:spPr>
        <p:txBody>
          <a:bodyPr>
            <a:normAutofit/>
          </a:bodyPr>
          <a:lstStyle/>
          <a:p>
            <a:r>
              <a:rPr lang="en-US" sz="2800" b="0" kern="12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Overview of</a:t>
            </a:r>
            <a:br>
              <a:rPr lang="en-US" sz="2800" b="0" kern="12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0" kern="12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0" kern="12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CMAP’s Advanced Travel Model Cadre </a:t>
            </a:r>
            <a:r>
              <a:rPr lang="en-US" sz="2800" b="1" u="none" strike="noStrike" kern="12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359" y="252016"/>
            <a:ext cx="8213696" cy="625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5562600"/>
            <a:ext cx="631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Kermit Wies, Deputy Executive Director for Research and Analysis</a:t>
            </a:r>
          </a:p>
          <a:p>
            <a:pPr algn="ctr"/>
            <a:r>
              <a:rPr lang="en-US" dirty="0" smtClean="0"/>
              <a:t>AMPO Modeling Group, November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17582"/>
            <a:ext cx="7315199" cy="1202485"/>
          </a:xfrm>
        </p:spPr>
        <p:txBody>
          <a:bodyPr>
            <a:normAutofit/>
          </a:bodyPr>
          <a:lstStyle/>
          <a:p>
            <a:r>
              <a:rPr lang="en-US" sz="3200" b="0" kern="12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Chapter 2:  Data Development</a:t>
            </a:r>
            <a:endParaRPr lang="en-US" sz="3200" b="1" kern="1200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7"/>
            <a:ext cx="7010400" cy="2511457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lvl="0"/>
            <a:r>
              <a:rPr lang="en-US" sz="3000" dirty="0"/>
              <a:t>Three major </a:t>
            </a:r>
            <a:r>
              <a:rPr lang="en-US" sz="3000" dirty="0" smtClean="0"/>
              <a:t>sections:</a:t>
            </a:r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required by advanced model </a:t>
            </a:r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Suggested data resources</a:t>
            </a:r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development program</a:t>
            </a:r>
            <a:endParaRPr lang="en-US" dirty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en-US" sz="2800" dirty="0">
                <a:solidFill>
                  <a:schemeClr val="tx1"/>
                </a:solidFill>
                <a:latin typeface="+mj-lt"/>
              </a:rPr>
              <a:t>Data required by advanced model features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320280"/>
              </p:ext>
            </p:extLst>
          </p:nvPr>
        </p:nvGraphicFramePr>
        <p:xfrm>
          <a:off x="914400" y="2119313"/>
          <a:ext cx="74294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917"/>
                <a:gridCol w="1719791"/>
                <a:gridCol w="1513416"/>
                <a:gridCol w="1857375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Survey</a:t>
                      </a:r>
                      <a:r>
                        <a:rPr lang="en-US" sz="1600" baseline="0" dirty="0" smtClean="0"/>
                        <a:t> Data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Spatial Data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 Data</a:t>
                      </a:r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Internal personal travel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External travel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Visitor travel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Airport travel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Freight agents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Traffic </a:t>
                      </a:r>
                      <a:r>
                        <a:rPr lang="en-US" sz="1600" dirty="0" err="1" smtClean="0"/>
                        <a:t>microsimulation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Bike/</a:t>
                      </a:r>
                      <a:r>
                        <a:rPr lang="en-US" sz="1600" dirty="0" err="1" smtClean="0"/>
                        <a:t>Ped</a:t>
                      </a:r>
                      <a:r>
                        <a:rPr lang="en-US" sz="1600" baseline="0" dirty="0" smtClean="0"/>
                        <a:t> agents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5" marR="68845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19200" y="54864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Data development needed for an advanced model should start here.</a:t>
            </a:r>
            <a:endParaRPr lang="en-US" i="1" dirty="0"/>
          </a:p>
        </p:txBody>
      </p:sp>
      <p:sp>
        <p:nvSpPr>
          <p:cNvPr id="3" name="Oval 2"/>
          <p:cNvSpPr/>
          <p:nvPr/>
        </p:nvSpPr>
        <p:spPr>
          <a:xfrm>
            <a:off x="3429000" y="2824716"/>
            <a:ext cx="14097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Ongoing survey program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6629400" y="2806590"/>
            <a:ext cx="14097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Coded and complete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26083"/>
            <a:ext cx="1431925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4400" b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Resource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162800" cy="4144963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Survey Data</a:t>
            </a:r>
          </a:p>
          <a:p>
            <a:pPr lvl="1"/>
            <a:r>
              <a:rPr lang="en-US" sz="1400" dirty="0" smtClean="0"/>
              <a:t>Household and visitor diaries</a:t>
            </a:r>
          </a:p>
          <a:p>
            <a:pPr lvl="1"/>
            <a:r>
              <a:rPr lang="en-US" sz="1400" dirty="0" smtClean="0"/>
              <a:t>External and airport</a:t>
            </a:r>
            <a:r>
              <a:rPr lang="en-US" sz="1400" baseline="0" dirty="0" smtClean="0"/>
              <a:t> intercepts</a:t>
            </a:r>
          </a:p>
          <a:p>
            <a:pPr lvl="1"/>
            <a:r>
              <a:rPr lang="en-US" sz="1400" baseline="0" dirty="0" smtClean="0"/>
              <a:t>Business</a:t>
            </a:r>
            <a:r>
              <a:rPr lang="en-US" sz="1400" dirty="0" smtClean="0"/>
              <a:t> enterprises, commodity flows, intermodal</a:t>
            </a:r>
          </a:p>
          <a:p>
            <a:pPr lvl="0"/>
            <a:r>
              <a:rPr lang="en-US" sz="1600" dirty="0" smtClean="0"/>
              <a:t>Spatial</a:t>
            </a:r>
            <a:r>
              <a:rPr lang="en-US" sz="1600" baseline="0" dirty="0" smtClean="0"/>
              <a:t> Data</a:t>
            </a:r>
          </a:p>
          <a:p>
            <a:pPr lvl="1"/>
            <a:r>
              <a:rPr lang="en-US" sz="1400" dirty="0" smtClean="0"/>
              <a:t>Base and projections for:</a:t>
            </a:r>
          </a:p>
          <a:p>
            <a:pPr lvl="2"/>
            <a:r>
              <a:rPr lang="en-US" sz="1400" dirty="0" smtClean="0"/>
              <a:t>population,</a:t>
            </a:r>
            <a:r>
              <a:rPr lang="en-US" sz="1400" baseline="0" dirty="0" smtClean="0"/>
              <a:t> housing, employment, </a:t>
            </a:r>
            <a:r>
              <a:rPr lang="en-US" sz="1400" dirty="0" smtClean="0"/>
              <a:t>s</a:t>
            </a:r>
            <a:r>
              <a:rPr lang="en-US" sz="1400" baseline="0" dirty="0" smtClean="0"/>
              <a:t>chool, parking, hotels, tourist</a:t>
            </a:r>
          </a:p>
          <a:p>
            <a:pPr lvl="0"/>
            <a:r>
              <a:rPr lang="en-US" sz="1600" dirty="0" smtClean="0"/>
              <a:t> Network Data</a:t>
            </a:r>
          </a:p>
          <a:p>
            <a:pPr lvl="1"/>
            <a:r>
              <a:rPr lang="en-US" sz="1400" dirty="0" smtClean="0"/>
              <a:t>Full streets for GIS interpretation</a:t>
            </a:r>
          </a:p>
          <a:p>
            <a:pPr lvl="1"/>
            <a:r>
              <a:rPr lang="en-US" sz="1400" dirty="0" smtClean="0"/>
              <a:t>Coded for</a:t>
            </a:r>
            <a:r>
              <a:rPr lang="en-US" sz="1400" baseline="0" dirty="0" smtClean="0"/>
              <a:t> static and dynamic assignment </a:t>
            </a:r>
            <a:r>
              <a:rPr lang="en-US" sz="1400" dirty="0" smtClean="0"/>
              <a:t>:</a:t>
            </a:r>
          </a:p>
          <a:p>
            <a:pPr lvl="2"/>
            <a:r>
              <a:rPr lang="en-US" sz="1400" baseline="0" dirty="0" smtClean="0"/>
              <a:t>Highway, transit, bicycle, pedestrian, freight</a:t>
            </a:r>
          </a:p>
          <a:p>
            <a:pPr lvl="0"/>
            <a:r>
              <a:rPr lang="en-US" sz="1600" baseline="0" dirty="0" smtClean="0"/>
              <a:t>Traffic and ridership data</a:t>
            </a:r>
          </a:p>
          <a:p>
            <a:pPr lvl="1"/>
            <a:r>
              <a:rPr lang="en-US" sz="1400" dirty="0" smtClean="0"/>
              <a:t>c</a:t>
            </a:r>
            <a:r>
              <a:rPr lang="en-US" sz="1400" baseline="0" dirty="0" smtClean="0"/>
              <a:t>ounts, speed, travel time, queues</a:t>
            </a:r>
            <a:r>
              <a:rPr lang="en-US" sz="1400" dirty="0" smtClean="0"/>
              <a:t> </a:t>
            </a:r>
            <a:r>
              <a:rPr lang="en-US" sz="1400" dirty="0" smtClean="0"/>
              <a:t>for validating:</a:t>
            </a:r>
            <a:endParaRPr lang="en-US" sz="1400" dirty="0" smtClean="0"/>
          </a:p>
          <a:p>
            <a:pPr lvl="2"/>
            <a:r>
              <a:rPr lang="en-US" sz="1400" baseline="0" dirty="0" smtClean="0"/>
              <a:t> autos, trucks,</a:t>
            </a:r>
            <a:r>
              <a:rPr lang="en-US" sz="1400" dirty="0" smtClean="0"/>
              <a:t> </a:t>
            </a:r>
            <a:r>
              <a:rPr lang="en-US" sz="1400" baseline="0" dirty="0" smtClean="0"/>
              <a:t>transit,</a:t>
            </a:r>
            <a:r>
              <a:rPr lang="en-US" sz="1400" dirty="0" smtClean="0"/>
              <a:t> pedestrian, bicycles, external, intermodal</a:t>
            </a:r>
            <a:endParaRPr lang="en-US" sz="140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800" b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Development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7"/>
            <a:ext cx="6934200" cy="3603812"/>
          </a:xfrm>
        </p:spPr>
        <p:txBody>
          <a:bodyPr/>
          <a:lstStyle/>
          <a:p>
            <a:r>
              <a:rPr lang="en-US" dirty="0" smtClean="0"/>
              <a:t>Internal ongoing </a:t>
            </a:r>
            <a:r>
              <a:rPr lang="en-US" dirty="0"/>
              <a:t>s</a:t>
            </a:r>
            <a:r>
              <a:rPr lang="en-US" dirty="0" smtClean="0"/>
              <a:t>urvey </a:t>
            </a:r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p</a:t>
            </a:r>
            <a:r>
              <a:rPr lang="en-US" dirty="0" smtClean="0"/>
              <a:t>rogram</a:t>
            </a:r>
          </a:p>
          <a:p>
            <a:r>
              <a:rPr lang="en-US" dirty="0" smtClean="0"/>
              <a:t>Freight business models</a:t>
            </a:r>
            <a:endParaRPr lang="en-US" dirty="0" smtClean="0"/>
          </a:p>
          <a:p>
            <a:r>
              <a:rPr lang="en-US" dirty="0" smtClean="0"/>
              <a:t>Census</a:t>
            </a:r>
          </a:p>
          <a:p>
            <a:r>
              <a:rPr lang="en-US" dirty="0" smtClean="0"/>
              <a:t>Purchase commercial datasets</a:t>
            </a:r>
          </a:p>
          <a:p>
            <a:r>
              <a:rPr lang="en-US" dirty="0" smtClean="0"/>
              <a:t>Data exchange with managers and operators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u="sng" kern="12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Chapter 3: Computing Environment</a:t>
            </a:r>
            <a:endParaRPr lang="en-US" sz="2400" b="1" kern="1200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19257"/>
            <a:ext cx="6705600" cy="36038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Algorithms, calculations and procedures</a:t>
            </a:r>
            <a:endParaRPr lang="en-US" dirty="0"/>
          </a:p>
          <a:p>
            <a:r>
              <a:rPr lang="en-US" dirty="0"/>
              <a:t>Effective software and hardware </a:t>
            </a:r>
            <a:r>
              <a:rPr lang="en-US" dirty="0"/>
              <a:t>s</a:t>
            </a:r>
            <a:r>
              <a:rPr lang="en-US" dirty="0"/>
              <a:t>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6965245" cy="101121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Algorithms, calculations and procedures</a:t>
            </a:r>
            <a:br>
              <a:rPr lang="en-US" sz="3200" dirty="0"/>
            </a:br>
            <a:r>
              <a:rPr lang="en-US" sz="3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19257"/>
            <a:ext cx="6516445" cy="36038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Calculating activity patterns</a:t>
            </a:r>
            <a:endParaRPr lang="en-US" dirty="0" smtClean="0"/>
          </a:p>
          <a:p>
            <a:pPr lvl="1"/>
            <a:r>
              <a:rPr lang="en-US" dirty="0" smtClean="0"/>
              <a:t>Computationally efficient</a:t>
            </a:r>
            <a:endParaRPr lang="en-US" dirty="0" smtClean="0"/>
          </a:p>
          <a:p>
            <a:pPr lvl="1"/>
            <a:r>
              <a:rPr lang="en-US" dirty="0" smtClean="0"/>
              <a:t>Individual decision </a:t>
            </a:r>
            <a:r>
              <a:rPr lang="en-US" dirty="0" smtClean="0"/>
              <a:t>making </a:t>
            </a:r>
            <a:r>
              <a:rPr lang="en-US" dirty="0" smtClean="0"/>
              <a:t>and interactions</a:t>
            </a:r>
          </a:p>
          <a:p>
            <a:pPr lvl="1"/>
            <a:r>
              <a:rPr lang="en-US" dirty="0" smtClean="0"/>
              <a:t>Continuous variation in coefficients</a:t>
            </a:r>
            <a:endParaRPr lang="en-US" dirty="0" smtClean="0"/>
          </a:p>
          <a:p>
            <a:pPr lvl="0"/>
            <a:r>
              <a:rPr lang="en-US" dirty="0" smtClean="0"/>
              <a:t>Tour-based</a:t>
            </a:r>
            <a:r>
              <a:rPr lang="en-US" baseline="0" dirty="0" smtClean="0"/>
              <a:t> travel modeling</a:t>
            </a:r>
          </a:p>
          <a:p>
            <a:pPr lvl="1"/>
            <a:r>
              <a:rPr lang="en-US" dirty="0" smtClean="0"/>
              <a:t>Bi-directional variation</a:t>
            </a:r>
          </a:p>
          <a:p>
            <a:pPr lvl="1"/>
            <a:r>
              <a:rPr lang="en-US" dirty="0" smtClean="0"/>
              <a:t>Spatial </a:t>
            </a:r>
            <a:r>
              <a:rPr lang="en-US" dirty="0" smtClean="0"/>
              <a:t>chaining behavior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Challenges remain</a:t>
            </a:r>
          </a:p>
          <a:p>
            <a:pPr lvl="1"/>
            <a:r>
              <a:rPr lang="en-US" dirty="0" smtClean="0"/>
              <a:t>Practical </a:t>
            </a:r>
            <a:r>
              <a:rPr lang="en-US" dirty="0" err="1" smtClean="0"/>
              <a:t>logsum</a:t>
            </a:r>
            <a:r>
              <a:rPr lang="en-US" dirty="0" smtClean="0"/>
              <a:t> computation</a:t>
            </a:r>
          </a:p>
          <a:p>
            <a:pPr lvl="1"/>
            <a:r>
              <a:rPr lang="en-US" dirty="0" smtClean="0"/>
              <a:t>Continuous n</a:t>
            </a:r>
            <a:r>
              <a:rPr lang="en-US" dirty="0" smtClean="0"/>
              <a:t>etwork </a:t>
            </a:r>
            <a:r>
              <a:rPr lang="en-US" dirty="0" smtClean="0"/>
              <a:t>level-of-service</a:t>
            </a:r>
            <a:r>
              <a:rPr lang="en-US" dirty="0" smtClean="0"/>
              <a:t> </a:t>
            </a:r>
            <a:r>
              <a:rPr lang="en-US" dirty="0" smtClean="0"/>
              <a:t>and 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0" kern="1200" dirty="0" smtClean="0">
                <a:solidFill>
                  <a:schemeClr val="tx1"/>
                </a:solidFill>
                <a:ea typeface="+mn-ea"/>
                <a:cs typeface="+mn-cs"/>
              </a:rPr>
              <a:t>Effective Software and Hardware Solutions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0" strike="noStrike" kern="1200" dirty="0" smtClean="0">
                <a:solidFill>
                  <a:schemeClr val="tx1"/>
                </a:solidFill>
                <a:ea typeface="+mj-ea"/>
                <a:cs typeface="+mj-cs"/>
              </a:rPr>
              <a:t>Examples of:</a:t>
            </a:r>
          </a:p>
          <a:p>
            <a:pPr lvl="1"/>
            <a:r>
              <a:rPr lang="en-US" sz="2400" b="0" strike="noStrike" kern="1200" dirty="0" smtClean="0">
                <a:solidFill>
                  <a:schemeClr val="tx1"/>
                </a:solidFill>
                <a:ea typeface="+mj-ea"/>
                <a:cs typeface="+mj-cs"/>
              </a:rPr>
              <a:t>Common</a:t>
            </a:r>
            <a:r>
              <a:rPr lang="en-US" sz="2400" b="0" strike="noStrike" kern="1200" baseline="0" dirty="0" smtClean="0">
                <a:solidFill>
                  <a:schemeClr val="tx1"/>
                </a:solidFill>
                <a:ea typeface="+mj-ea"/>
                <a:cs typeface="+mj-cs"/>
              </a:rPr>
              <a:t> modeling </a:t>
            </a:r>
            <a:r>
              <a:rPr lang="en-US" sz="2400" dirty="0">
                <a:ea typeface="+mj-ea"/>
                <a:cs typeface="+mj-cs"/>
              </a:rPr>
              <a:t>f</a:t>
            </a:r>
            <a:r>
              <a:rPr lang="en-US" sz="2400" b="0" strike="noStrike" kern="1200" baseline="0" dirty="0" smtClean="0">
                <a:solidFill>
                  <a:schemeClr val="tx1"/>
                </a:solidFill>
                <a:ea typeface="+mj-ea"/>
                <a:cs typeface="+mj-cs"/>
              </a:rPr>
              <a:t>ramework</a:t>
            </a:r>
          </a:p>
          <a:p>
            <a:pPr lvl="1"/>
            <a:r>
              <a:rPr lang="en-US" sz="2400" b="0" strike="noStrike" kern="1200" baseline="0" dirty="0" smtClean="0">
                <a:solidFill>
                  <a:schemeClr val="tx1"/>
                </a:solidFill>
                <a:ea typeface="+mj-ea"/>
                <a:cs typeface="+mj-cs"/>
              </a:rPr>
              <a:t>General software </a:t>
            </a:r>
            <a:r>
              <a:rPr lang="en-US" sz="2400" dirty="0">
                <a:ea typeface="+mj-ea"/>
                <a:cs typeface="+mj-cs"/>
              </a:rPr>
              <a:t>a</a:t>
            </a:r>
            <a:r>
              <a:rPr lang="en-US" sz="2400" b="0" strike="noStrike" kern="1200" baseline="0" dirty="0" smtClean="0">
                <a:solidFill>
                  <a:schemeClr val="tx1"/>
                </a:solidFill>
                <a:ea typeface="+mj-ea"/>
                <a:cs typeface="+mj-cs"/>
              </a:rPr>
              <a:t>rchitecture</a:t>
            </a:r>
          </a:p>
          <a:p>
            <a:pPr lvl="1"/>
            <a:r>
              <a:rPr lang="en-US" sz="2400" dirty="0" smtClean="0">
                <a:ea typeface="+mj-ea"/>
                <a:cs typeface="+mj-cs"/>
              </a:rPr>
              <a:t>CPU </a:t>
            </a:r>
            <a:r>
              <a:rPr lang="en-US" sz="2400" dirty="0">
                <a:ea typeface="+mj-ea"/>
                <a:cs typeface="+mj-cs"/>
              </a:rPr>
              <a:t>d</a:t>
            </a:r>
            <a:r>
              <a:rPr lang="en-US" sz="2400" dirty="0" smtClean="0">
                <a:ea typeface="+mj-ea"/>
                <a:cs typeface="+mj-cs"/>
              </a:rPr>
              <a:t>istribution and threading</a:t>
            </a:r>
          </a:p>
          <a:p>
            <a:pPr lvl="1"/>
            <a:r>
              <a:rPr lang="en-US" sz="2400" b="0" strike="noStrike" kern="1200" baseline="0" dirty="0" smtClean="0">
                <a:solidFill>
                  <a:schemeClr val="tx1"/>
                </a:solidFill>
                <a:ea typeface="+mj-ea"/>
                <a:cs typeface="+mj-cs"/>
              </a:rPr>
              <a:t>Hardware configurations</a:t>
            </a:r>
          </a:p>
          <a:p>
            <a:pPr lvl="1"/>
            <a:r>
              <a:rPr lang="en-US" sz="2400" dirty="0" smtClean="0">
                <a:ea typeface="+mj-ea"/>
                <a:cs typeface="+mj-cs"/>
              </a:rPr>
              <a:t>Staffing and qualifications</a:t>
            </a:r>
            <a:endParaRPr lang="en-US" sz="2400" b="0" strike="noStrike" kern="1200" baseline="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u="sng" kern="1200" cap="all" dirty="0" smtClean="0">
                <a:solidFill>
                  <a:schemeClr val="tx1"/>
                </a:solidFill>
              </a:rPr>
              <a:t> Two </a:t>
            </a:r>
            <a:r>
              <a:rPr lang="en-US" sz="2400" b="0" u="sng" kern="1200" cap="all" dirty="0" err="1" smtClean="0">
                <a:solidFill>
                  <a:schemeClr val="tx1"/>
                </a:solidFill>
              </a:rPr>
              <a:t>AppendiCes</a:t>
            </a:r>
            <a:r>
              <a:rPr lang="en-US" sz="2400" u="sng" cap="all" dirty="0" smtClean="0"/>
              <a:t> on Model</a:t>
            </a:r>
            <a:r>
              <a:rPr lang="en-US" sz="2400" b="0" u="sng" kern="1200" cap="all" dirty="0" smtClean="0">
                <a:solidFill>
                  <a:schemeClr val="tx1"/>
                </a:solidFill>
              </a:rPr>
              <a:t> Integration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“Intra” Activity-based model integration</a:t>
            </a:r>
          </a:p>
          <a:p>
            <a:pPr lvl="1"/>
            <a:r>
              <a:rPr lang="en-US" dirty="0" smtClean="0"/>
              <a:t>Focuses on problem of modeling simultaneous or sequence-independent choices within different AB frameworks</a:t>
            </a:r>
          </a:p>
          <a:p>
            <a:pPr lvl="0"/>
            <a:r>
              <a:rPr lang="en-US" dirty="0" smtClean="0"/>
              <a:t>“Inter” demand – supply model integration</a:t>
            </a:r>
          </a:p>
          <a:p>
            <a:pPr lvl="1"/>
            <a:r>
              <a:rPr lang="en-US" dirty="0" smtClean="0"/>
              <a:t>Focuses on problem of exchange of valid </a:t>
            </a:r>
            <a:r>
              <a:rPr lang="en-US" dirty="0" smtClean="0"/>
              <a:t>level-of-service </a:t>
            </a:r>
            <a:r>
              <a:rPr lang="en-US" dirty="0" smtClean="0"/>
              <a:t>and </a:t>
            </a:r>
            <a:r>
              <a:rPr lang="en-US" dirty="0" smtClean="0"/>
              <a:t>activity-based </a:t>
            </a:r>
            <a:r>
              <a:rPr lang="en-US" dirty="0" smtClean="0"/>
              <a:t>information between demand and supply frameworks. </a:t>
            </a:r>
          </a:p>
          <a:p>
            <a:pPr lvl="0"/>
            <a:endParaRPr lang="en-US" sz="4400" b="0" u="sng" kern="1200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Advance the CMAP Models?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934200" cy="3818069"/>
          </a:xfrm>
        </p:spPr>
        <p:txBody>
          <a:bodyPr>
            <a:normAutofit/>
          </a:bodyPr>
          <a:lstStyle/>
          <a:p>
            <a:r>
              <a:rPr lang="en-US" dirty="0" smtClean="0"/>
              <a:t>Answer modern urban planning questions</a:t>
            </a:r>
          </a:p>
          <a:p>
            <a:pPr lvl="1"/>
            <a:r>
              <a:rPr lang="en-US" dirty="0" smtClean="0"/>
              <a:t>How do people arrange their activities?</a:t>
            </a:r>
          </a:p>
          <a:p>
            <a:pPr lvl="1"/>
            <a:r>
              <a:rPr lang="en-US" dirty="0" smtClean="0"/>
              <a:t>What factors affect their choices?</a:t>
            </a:r>
          </a:p>
          <a:p>
            <a:pPr lvl="1"/>
            <a:r>
              <a:rPr lang="en-US" dirty="0" smtClean="0"/>
              <a:t>How sensitive are they to change?</a:t>
            </a:r>
          </a:p>
          <a:p>
            <a:r>
              <a:rPr lang="en-US" dirty="0" smtClean="0"/>
              <a:t>Keep our methods “state-of-the art”</a:t>
            </a:r>
          </a:p>
          <a:p>
            <a:pPr lvl="1"/>
            <a:r>
              <a:rPr lang="en-US" dirty="0" smtClean="0"/>
              <a:t>Advanced models underway at most large </a:t>
            </a:r>
            <a:r>
              <a:rPr lang="en-US" dirty="0" smtClean="0"/>
              <a:t>MPOs</a:t>
            </a:r>
            <a:endParaRPr lang="en-US" dirty="0" smtClean="0"/>
          </a:p>
          <a:p>
            <a:pPr lvl="1"/>
            <a:r>
              <a:rPr lang="en-US" dirty="0" smtClean="0"/>
              <a:t>Take advantage of research </a:t>
            </a:r>
            <a:r>
              <a:rPr lang="en-US" dirty="0" smtClean="0"/>
              <a:t>partnerships</a:t>
            </a:r>
            <a:endParaRPr lang="en-US" dirty="0" smtClean="0"/>
          </a:p>
          <a:p>
            <a:pPr lvl="1"/>
            <a:r>
              <a:rPr lang="en-US" dirty="0" smtClean="0"/>
              <a:t>Show </a:t>
            </a:r>
            <a:r>
              <a:rPr lang="en-US" dirty="0" smtClean="0"/>
              <a:t>off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Who is the “CMAP Modeling Cadre”?</a:t>
            </a:r>
            <a:endParaRPr lang="en-US" sz="3200" b="1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543800" cy="4038601"/>
          </a:xfrm>
        </p:spPr>
        <p:txBody>
          <a:bodyPr>
            <a:normAutofit/>
          </a:bodyPr>
          <a:lstStyle/>
          <a:p>
            <a:r>
              <a:rPr lang="en-US" dirty="0" smtClean="0"/>
              <a:t>The (growing) team of advanced modeling experts that contribute to CMAP’s advanced model </a:t>
            </a:r>
            <a:r>
              <a:rPr lang="en-US" dirty="0" smtClean="0"/>
              <a:t>system</a:t>
            </a:r>
            <a:endParaRPr lang="en-US" dirty="0" smtClean="0"/>
          </a:p>
          <a:p>
            <a:r>
              <a:rPr lang="en-US" dirty="0" smtClean="0"/>
              <a:t>Original 5 members authored the “Strategic Plan for Advanced Model Development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Two consultant contracts for Freight and Pricing have been </a:t>
            </a:r>
            <a:r>
              <a:rPr lang="en-US" dirty="0" smtClean="0"/>
              <a:t>issued</a:t>
            </a:r>
            <a:endParaRPr lang="en-US" dirty="0" smtClean="0"/>
          </a:p>
          <a:p>
            <a:r>
              <a:rPr lang="en-US" dirty="0" smtClean="0"/>
              <a:t>Federal research </a:t>
            </a:r>
            <a:r>
              <a:rPr lang="en-US" dirty="0" smtClean="0"/>
              <a:t>collaborations underway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CMAP’s Strategic</a:t>
            </a:r>
            <a:r>
              <a:rPr lang="en-US" baseline="0" dirty="0" smtClean="0"/>
              <a:t> Plan for Advanced 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Model </a:t>
            </a:r>
            <a:r>
              <a:rPr lang="en-US" baseline="0" dirty="0" smtClean="0"/>
              <a:t>management </a:t>
            </a:r>
            <a:r>
              <a:rPr lang="en-US" baseline="0" dirty="0" smtClean="0"/>
              <a:t>principles</a:t>
            </a:r>
            <a:endParaRPr lang="en-US" dirty="0" smtClean="0"/>
          </a:p>
          <a:p>
            <a:r>
              <a:rPr lang="en-US" dirty="0" smtClean="0"/>
              <a:t>Three Chapters</a:t>
            </a:r>
          </a:p>
          <a:p>
            <a:pPr lvl="1"/>
            <a:r>
              <a:rPr lang="en-US" dirty="0" smtClean="0"/>
              <a:t>Policy Response</a:t>
            </a:r>
          </a:p>
          <a:p>
            <a:pPr lvl="1"/>
            <a:r>
              <a:rPr lang="en-US" dirty="0" smtClean="0"/>
              <a:t>Data Development</a:t>
            </a:r>
          </a:p>
          <a:p>
            <a:pPr lvl="1"/>
            <a:r>
              <a:rPr lang="en-US" dirty="0" smtClean="0"/>
              <a:t>Computing</a:t>
            </a:r>
            <a:r>
              <a:rPr lang="en-US" baseline="0" dirty="0" smtClean="0"/>
              <a:t> Environment</a:t>
            </a:r>
          </a:p>
          <a:p>
            <a:pPr lvl="0"/>
            <a:r>
              <a:rPr lang="en-US" baseline="0" dirty="0" smtClean="0"/>
              <a:t>Two Appendices</a:t>
            </a:r>
          </a:p>
          <a:p>
            <a:pPr lvl="1"/>
            <a:r>
              <a:rPr lang="en-US" baseline="0" dirty="0" smtClean="0"/>
              <a:t>Behavioral model integration</a:t>
            </a:r>
          </a:p>
          <a:p>
            <a:pPr lvl="1"/>
            <a:r>
              <a:rPr lang="en-US" dirty="0" smtClean="0"/>
              <a:t>Demand/Supply model integration</a:t>
            </a: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071" y="762000"/>
            <a:ext cx="8534400" cy="1143000"/>
          </a:xfrm>
        </p:spPr>
        <p:txBody>
          <a:bodyPr>
            <a:noAutofit/>
          </a:bodyPr>
          <a:lstStyle/>
          <a:p>
            <a:r>
              <a:rPr lang="en-US" sz="3200" b="0" u="sng" kern="1200" dirty="0" smtClean="0">
                <a:solidFill>
                  <a:schemeClr val="tx1"/>
                </a:solidFill>
              </a:rPr>
              <a:t>CMAP’s </a:t>
            </a:r>
            <a:r>
              <a:rPr lang="en-US" sz="3200" u="sng" dirty="0" smtClean="0"/>
              <a:t>Model Management </a:t>
            </a:r>
            <a:r>
              <a:rPr lang="en-US" sz="3200" u="sng" dirty="0" smtClean="0"/>
              <a:t>Principles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1"/>
            <a:ext cx="7315200" cy="2666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Ultimate Goal:  Complete activity and travel </a:t>
            </a:r>
            <a:r>
              <a:rPr lang="en-US" sz="2800" dirty="0" err="1" smtClean="0"/>
              <a:t>microsimulation</a:t>
            </a:r>
            <a:endParaRPr lang="en-US" sz="2800" dirty="0" smtClean="0"/>
          </a:p>
          <a:p>
            <a:r>
              <a:rPr lang="en-US" sz="2800" dirty="0" smtClean="0"/>
              <a:t>Incremental coupling : agent-based  </a:t>
            </a:r>
            <a:r>
              <a:rPr lang="en-US" sz="2800" dirty="0" smtClean="0"/>
              <a:t>demand and supply</a:t>
            </a:r>
            <a:endParaRPr lang="en-US" sz="2800" dirty="0" smtClean="0"/>
          </a:p>
          <a:p>
            <a:r>
              <a:rPr lang="en-US" sz="2800" dirty="0" smtClean="0"/>
              <a:t>Persistent attention to model integration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7511" y="4716959"/>
            <a:ext cx="31085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u="sng" dirty="0"/>
              <a:t>(the science)</a:t>
            </a:r>
            <a:endParaRPr lang="en-US" sz="4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154682" y="4840069"/>
            <a:ext cx="3350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developers: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362200"/>
            <a:ext cx="7315200" cy="20744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</a:pPr>
            <a:r>
              <a:rPr lang="en-US" sz="2800" dirty="0"/>
              <a:t>Ongoing </a:t>
            </a:r>
            <a:r>
              <a:rPr lang="en-US" sz="2800" dirty="0"/>
              <a:t>activity and travel survey </a:t>
            </a:r>
            <a:r>
              <a:rPr lang="en-US" sz="2800" dirty="0" smtClean="0"/>
              <a:t>program</a:t>
            </a:r>
          </a:p>
          <a:p>
            <a:pPr marL="274320" indent="-27432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</a:pPr>
            <a:r>
              <a:rPr lang="en-US" sz="2800" dirty="0" smtClean="0"/>
              <a:t>Ongoing </a:t>
            </a:r>
            <a:r>
              <a:rPr lang="en-US" sz="2800" dirty="0"/>
              <a:t>performance </a:t>
            </a:r>
            <a:r>
              <a:rPr lang="en-US" sz="2800" dirty="0"/>
              <a:t>data </a:t>
            </a:r>
            <a:r>
              <a:rPr lang="en-US" sz="2800" dirty="0" smtClean="0"/>
              <a:t>acquisition</a:t>
            </a:r>
          </a:p>
          <a:p>
            <a:pPr marL="274320" indent="-27432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</a:pPr>
            <a:r>
              <a:rPr lang="en-US" sz="2800" dirty="0" smtClean="0"/>
              <a:t>Regional </a:t>
            </a:r>
            <a:r>
              <a:rPr lang="en-US" sz="2800" dirty="0"/>
              <a:t>planning indicators</a:t>
            </a:r>
          </a:p>
          <a:p>
            <a:pPr marL="274320" indent="-27432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</a:pPr>
            <a:r>
              <a:rPr lang="en-US" sz="2800" dirty="0"/>
              <a:t>Active </a:t>
            </a:r>
            <a:r>
              <a:rPr lang="en-US" sz="2800" dirty="0"/>
              <a:t>planning </a:t>
            </a:r>
            <a:r>
              <a:rPr lang="en-US" sz="2800" dirty="0" smtClean="0"/>
              <a:t>priorities</a:t>
            </a:r>
          </a:p>
          <a:p>
            <a:pPr marL="274320" indent="-27432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</a:pP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191000" y="4777192"/>
            <a:ext cx="31822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u="sng" dirty="0"/>
              <a:t>(the </a:t>
            </a:r>
            <a:r>
              <a:rPr lang="en-US" sz="4400" i="1" u="sng" dirty="0" smtClean="0"/>
              <a:t>product)</a:t>
            </a:r>
            <a:endParaRPr lang="en-US" sz="4400" i="1" dirty="0"/>
          </a:p>
        </p:txBody>
      </p:sp>
      <p:sp>
        <p:nvSpPr>
          <p:cNvPr id="3" name="Rectangle 2"/>
          <p:cNvSpPr/>
          <p:nvPr/>
        </p:nvSpPr>
        <p:spPr>
          <a:xfrm>
            <a:off x="1219200" y="4876800"/>
            <a:ext cx="2570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 smtClean="0"/>
              <a:t>the customer: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5071" y="7620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u="sng" smtClean="0"/>
              <a:t>CMAP’s Model Management Principles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640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kern="12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Chapter 1: Policy Response</a:t>
            </a:r>
            <a:r>
              <a:rPr lang="en-US" sz="3600" b="1" u="none" strike="noStrike" kern="1200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sz="3600" b="1" kern="1200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19257"/>
            <a:ext cx="6629400" cy="1532727"/>
          </a:xfrm>
        </p:spPr>
        <p:txBody>
          <a:bodyPr wrap="square">
            <a:spAutoFit/>
          </a:bodyPr>
          <a:lstStyle/>
          <a:p>
            <a:r>
              <a:rPr lang="en-US" sz="3600" dirty="0"/>
              <a:t>Two major sections:</a:t>
            </a:r>
          </a:p>
          <a:p>
            <a:pPr lvl="2"/>
            <a:r>
              <a:rPr lang="en-US" sz="2400" dirty="0"/>
              <a:t>Policy </a:t>
            </a:r>
            <a:r>
              <a:rPr lang="en-US" sz="2400" dirty="0" smtClean="0"/>
              <a:t>analysis </a:t>
            </a:r>
            <a:r>
              <a:rPr lang="en-US" sz="2400" dirty="0"/>
              <a:t>r</a:t>
            </a:r>
            <a:r>
              <a:rPr lang="en-US" sz="2400" dirty="0" smtClean="0"/>
              <a:t>equirements</a:t>
            </a:r>
            <a:endParaRPr lang="en-US" sz="2400" dirty="0"/>
          </a:p>
          <a:p>
            <a:pPr lvl="2"/>
            <a:r>
              <a:rPr lang="en-US" sz="2400" dirty="0" smtClean="0"/>
              <a:t>Advanced </a:t>
            </a:r>
            <a:r>
              <a:rPr lang="en-US" sz="2400" dirty="0"/>
              <a:t>models </a:t>
            </a:r>
            <a:r>
              <a:rPr lang="en-US" sz="2400" dirty="0" smtClean="0"/>
              <a:t>response </a:t>
            </a:r>
            <a:r>
              <a:rPr lang="en-US" sz="2400" dirty="0" smtClean="0"/>
              <a:t>capabilities </a:t>
            </a:r>
            <a:r>
              <a:rPr lang="en-US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2800" b="0" kern="1200" dirty="0" smtClean="0">
                <a:solidFill>
                  <a:schemeClr val="tx1"/>
                </a:solidFill>
              </a:rPr>
              <a:t>Policy Analysis </a:t>
            </a:r>
            <a:r>
              <a:rPr lang="en-US" sz="2800" b="0" kern="1200" dirty="0" smtClean="0">
                <a:solidFill>
                  <a:schemeClr val="tx1"/>
                </a:solidFill>
              </a:rPr>
              <a:t>Requirements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/>
              <a:t>Regional Comprehensive Plan (Go To 2040)</a:t>
            </a:r>
          </a:p>
          <a:p>
            <a:pPr lvl="1"/>
            <a:r>
              <a:rPr lang="en-US" dirty="0" smtClean="0"/>
              <a:t>Livable communities</a:t>
            </a:r>
          </a:p>
          <a:p>
            <a:pPr lvl="1"/>
            <a:r>
              <a:rPr lang="en-US" baseline="0" dirty="0" smtClean="0"/>
              <a:t>Regional</a:t>
            </a:r>
            <a:r>
              <a:rPr lang="en-US" dirty="0" smtClean="0"/>
              <a:t> </a:t>
            </a:r>
            <a:r>
              <a:rPr lang="en-US" dirty="0" smtClean="0"/>
              <a:t>mobility</a:t>
            </a:r>
            <a:endParaRPr lang="en-US" dirty="0" smtClean="0"/>
          </a:p>
          <a:p>
            <a:pPr lvl="1"/>
            <a:r>
              <a:rPr lang="en-US" baseline="0" dirty="0" smtClean="0"/>
              <a:t>Human</a:t>
            </a:r>
            <a:r>
              <a:rPr lang="en-US" dirty="0" smtClean="0"/>
              <a:t> </a:t>
            </a:r>
            <a:r>
              <a:rPr lang="en-US" dirty="0" smtClean="0"/>
              <a:t>capital</a:t>
            </a:r>
            <a:endParaRPr lang="en-US" dirty="0" smtClean="0"/>
          </a:p>
          <a:p>
            <a:pPr lvl="1"/>
            <a:r>
              <a:rPr lang="en-US" baseline="0" dirty="0" smtClean="0"/>
              <a:t>Efficient</a:t>
            </a:r>
            <a:r>
              <a:rPr lang="en-US" dirty="0" smtClean="0"/>
              <a:t> </a:t>
            </a:r>
            <a:r>
              <a:rPr lang="en-US" dirty="0" smtClean="0"/>
              <a:t>governance</a:t>
            </a:r>
            <a:endParaRPr lang="en-US" baseline="0" dirty="0" smtClean="0"/>
          </a:p>
          <a:p>
            <a:r>
              <a:rPr lang="en-US" dirty="0" smtClean="0"/>
              <a:t>Transportation</a:t>
            </a:r>
            <a:r>
              <a:rPr lang="en-US" baseline="0" dirty="0" smtClean="0"/>
              <a:t> Investments and Strategies</a:t>
            </a:r>
          </a:p>
          <a:p>
            <a:pPr lvl="1"/>
            <a:r>
              <a:rPr lang="en-US" baseline="0" dirty="0" smtClean="0"/>
              <a:t>Air </a:t>
            </a:r>
            <a:r>
              <a:rPr lang="en-US" baseline="0" dirty="0" smtClean="0"/>
              <a:t>quality </a:t>
            </a:r>
            <a:r>
              <a:rPr lang="en-US" dirty="0" smtClean="0"/>
              <a:t>c</a:t>
            </a:r>
            <a:r>
              <a:rPr lang="en-US" baseline="0" dirty="0" smtClean="0"/>
              <a:t>onformity</a:t>
            </a:r>
            <a:endParaRPr lang="en-US" baseline="0" dirty="0" smtClean="0"/>
          </a:p>
          <a:p>
            <a:pPr lvl="1"/>
            <a:r>
              <a:rPr lang="en-US" dirty="0"/>
              <a:t>Major capital projects</a:t>
            </a:r>
          </a:p>
          <a:p>
            <a:pPr lvl="1"/>
            <a:r>
              <a:rPr lang="en-US" baseline="0" dirty="0" smtClean="0"/>
              <a:t>Freight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Advanced models response capabilities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093668"/>
              </p:ext>
            </p:extLst>
          </p:nvPr>
        </p:nvGraphicFramePr>
        <p:xfrm>
          <a:off x="1143000" y="2133600"/>
          <a:ext cx="680561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538"/>
                <a:gridCol w="2268538"/>
                <a:gridCol w="226853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First Generation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Second Generation</a:t>
                      </a:r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Population Synthesis</a:t>
                      </a:r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Zonal</a:t>
                      </a:r>
                      <a:r>
                        <a:rPr lang="en-US" sz="1600" baseline="0" dirty="0" smtClean="0"/>
                        <a:t> Detail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Network Detail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Long Term Choices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Activity-based</a:t>
                      </a:r>
                      <a:r>
                        <a:rPr lang="en-US" sz="1600" baseline="0" dirty="0" smtClean="0"/>
                        <a:t> Tours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Freight System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Network Assignment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Economy and Land Use</a:t>
                      </a:r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845" marR="68845"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304800" y="5715001"/>
            <a:ext cx="8229600" cy="45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i="1" dirty="0" smtClean="0"/>
              <a:t>Any policy analysis requiring alternatives evaluation or forecasting should start here.</a:t>
            </a:r>
            <a:endParaRPr lang="en-US" sz="1400" i="1" dirty="0"/>
          </a:p>
        </p:txBody>
      </p:sp>
      <p:sp>
        <p:nvSpPr>
          <p:cNvPr id="3" name="Oval 2"/>
          <p:cNvSpPr/>
          <p:nvPr/>
        </p:nvSpPr>
        <p:spPr>
          <a:xfrm>
            <a:off x="3581400" y="2925725"/>
            <a:ext cx="1981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Basic</a:t>
            </a:r>
          </a:p>
          <a:p>
            <a:pPr algn="ctr"/>
            <a:r>
              <a:rPr lang="en-US" sz="1400" dirty="0" smtClean="0"/>
              <a:t>computational modules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5791200" y="2963825"/>
            <a:ext cx="1981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Module coupling and integration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roperties xmlns="01d5c2dc-7536-4e9a-813e-a66d2779d0f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72058DCD3F649B1BF14ED342B1E97" ma:contentTypeVersion="1" ma:contentTypeDescription="Create a new document." ma:contentTypeScope="" ma:versionID="66a3037ae1cab92077866d896d586053">
  <xsd:schema xmlns:xsd="http://www.w3.org/2001/XMLSchema" xmlns:p="http://schemas.microsoft.com/office/2006/metadata/properties" xmlns:ns2="01d5c2dc-7536-4e9a-813e-a66d2779d0fd" targetNamespace="http://schemas.microsoft.com/office/2006/metadata/properties" ma:root="true" ma:fieldsID="1f4e1a457dd6d7c958c375ba5903842e" ns2:_="">
    <xsd:import namespace="01d5c2dc-7536-4e9a-813e-a66d2779d0fd"/>
    <xsd:element name="properties">
      <xsd:complexType>
        <xsd:sequence>
          <xsd:element name="documentManagement">
            <xsd:complexType>
              <xsd:all>
                <xsd:element ref="ns2:Properti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1d5c2dc-7536-4e9a-813e-a66d2779d0fd" elementFormDefault="qualified">
    <xsd:import namespace="http://schemas.microsoft.com/office/2006/documentManagement/types"/>
    <xsd:element name="Properties" ma:index="8" nillable="true" ma:displayName="Properties" ma:description="File Description" ma:internalName="Propertie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72D579D-78F8-49E6-A5D2-720364134A4E}">
  <ds:schemaRefs>
    <ds:schemaRef ds:uri="http://purl.org/dc/elements/1.1/"/>
    <ds:schemaRef ds:uri="http://www.w3.org/XML/1998/namespace"/>
    <ds:schemaRef ds:uri="01d5c2dc-7536-4e9a-813e-a66d2779d0fd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C6BD993-C394-43FD-B9C1-DE681EDE97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A2A9D1-CC19-481F-9F5C-48B667F1F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5c2dc-7536-4e9a-813e-a66d2779d0f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858</TotalTime>
  <Words>602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Pushpin</vt:lpstr>
      <vt:lpstr>Overview of  CMAP’s Advanced Travel Model Cadre  </vt:lpstr>
      <vt:lpstr>Why Advance the CMAP Models?</vt:lpstr>
      <vt:lpstr>Who is the “CMAP Modeling Cadre”?</vt:lpstr>
      <vt:lpstr>CMAP’s Strategic Plan for Advanced Model Development</vt:lpstr>
      <vt:lpstr>CMAP’s Model Management Principles </vt:lpstr>
      <vt:lpstr>PowerPoint Presentation</vt:lpstr>
      <vt:lpstr>Chapter 1: Policy Response </vt:lpstr>
      <vt:lpstr>Policy Analysis Requirements</vt:lpstr>
      <vt:lpstr>Advanced models response capabilities</vt:lpstr>
      <vt:lpstr>Chapter 2:  Data Development</vt:lpstr>
      <vt:lpstr>Data required by advanced model features</vt:lpstr>
      <vt:lpstr>Data Resource Requirements</vt:lpstr>
      <vt:lpstr>Data Development Program</vt:lpstr>
      <vt:lpstr>Chapter 3: Computing Environment</vt:lpstr>
      <vt:lpstr>Algorithms, calculations and procedures  </vt:lpstr>
      <vt:lpstr>Effective Software and Hardware Solutions</vt:lpstr>
      <vt:lpstr> Two AppendiCes on Model Integration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for Advanced Travel Modeling at CMAP</dc:title>
  <dc:creator>Kermit Wies</dc:creator>
  <cp:lastModifiedBy>Kermit Wies</cp:lastModifiedBy>
  <cp:revision>58</cp:revision>
  <dcterms:created xsi:type="dcterms:W3CDTF">2006-08-16T00:00:00Z</dcterms:created>
  <dcterms:modified xsi:type="dcterms:W3CDTF">2010-11-03T21:31:30Z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0x010100F0C72058DCD3F649B1BF14ED342B1E97</vt:lpwstr>
  </property>
</Properties>
</file>